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58" r:id="rId2"/>
    <p:sldId id="256" r:id="rId3"/>
    <p:sldId id="326"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1" r:id="rId21"/>
    <p:sldId id="322" r:id="rId22"/>
    <p:sldId id="323" r:id="rId23"/>
    <p:sldId id="327" r:id="rId24"/>
    <p:sldId id="328" r:id="rId25"/>
    <p:sldId id="329" r:id="rId26"/>
    <p:sldId id="341"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5" r:id="rId40"/>
    <p:sldId id="346" r:id="rId41"/>
    <p:sldId id="347" r:id="rId42"/>
    <p:sldId id="348" r:id="rId43"/>
    <p:sldId id="343" r:id="rId44"/>
    <p:sldId id="349" r:id="rId45"/>
    <p:sldId id="350" r:id="rId46"/>
    <p:sldId id="351" r:id="rId47"/>
    <p:sldId id="352" r:id="rId48"/>
    <p:sldId id="353" r:id="rId49"/>
    <p:sldId id="354" r:id="rId50"/>
    <p:sldId id="278" r:id="rId51"/>
    <p:sldId id="324" r:id="rId52"/>
    <p:sldId id="302" r:id="rId53"/>
    <p:sldId id="303" r:id="rId54"/>
    <p:sldId id="325" r:id="rId55"/>
    <p:sldId id="355" r:id="rId56"/>
    <p:sldId id="356" r:id="rId57"/>
    <p:sldId id="35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E9DC2-D3D7-489F-8745-894CE317B1E1}" v="11" dt="2024-04-27T04:25:34.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stafa Abdelrahman" userId="d22b29dc-e85e-4b67-b030-a5b3d2d2dcce" providerId="ADAL" clId="{EEA142FF-1549-413D-9EE1-3C7563283D02}"/>
    <pc:docChg chg="delSld">
      <pc:chgData name="Moustafa Abdelrahman" userId="d22b29dc-e85e-4b67-b030-a5b3d2d2dcce" providerId="ADAL" clId="{EEA142FF-1549-413D-9EE1-3C7563283D02}" dt="2024-04-27T00:06:49.190" v="0" actId="47"/>
      <pc:docMkLst>
        <pc:docMk/>
      </pc:docMkLst>
      <pc:sldChg chg="del">
        <pc:chgData name="Moustafa Abdelrahman" userId="d22b29dc-e85e-4b67-b030-a5b3d2d2dcce" providerId="ADAL" clId="{EEA142FF-1549-413D-9EE1-3C7563283D02}" dt="2024-04-27T00:06:49.190" v="0" actId="47"/>
        <pc:sldMkLst>
          <pc:docMk/>
          <pc:sldMk cId="2153884343" sldId="282"/>
        </pc:sldMkLst>
      </pc:sldChg>
    </pc:docChg>
  </pc:docChgLst>
  <pc:docChgLst>
    <pc:chgData name="Moustafa Abdelrahman" userId="d22b29dc-e85e-4b67-b030-a5b3d2d2dcce" providerId="ADAL" clId="{4C1E9DC2-D3D7-489F-8745-894CE317B1E1}"/>
    <pc:docChg chg="undo redo custSel addSld delSld modSld sldOrd">
      <pc:chgData name="Moustafa Abdelrahman" userId="d22b29dc-e85e-4b67-b030-a5b3d2d2dcce" providerId="ADAL" clId="{4C1E9DC2-D3D7-489F-8745-894CE317B1E1}" dt="2024-04-27T04:25:37.320" v="164" actId="20577"/>
      <pc:docMkLst>
        <pc:docMk/>
      </pc:docMkLst>
      <pc:sldChg chg="del">
        <pc:chgData name="Moustafa Abdelrahman" userId="d22b29dc-e85e-4b67-b030-a5b3d2d2dcce" providerId="ADAL" clId="{4C1E9DC2-D3D7-489F-8745-894CE317B1E1}" dt="2024-04-27T03:23:08.736" v="0" actId="47"/>
        <pc:sldMkLst>
          <pc:docMk/>
          <pc:sldMk cId="3244494641" sldId="256"/>
        </pc:sldMkLst>
      </pc:sldChg>
      <pc:sldChg chg="delSp modSp add mod modClrScheme chgLayout">
        <pc:chgData name="Moustafa Abdelrahman" userId="d22b29dc-e85e-4b67-b030-a5b3d2d2dcce" providerId="ADAL" clId="{4C1E9DC2-D3D7-489F-8745-894CE317B1E1}" dt="2024-04-27T03:26:37.416" v="46" actId="1076"/>
        <pc:sldMkLst>
          <pc:docMk/>
          <pc:sldMk cId="3537362842" sldId="256"/>
        </pc:sldMkLst>
        <pc:spChg chg="del mod ord">
          <ac:chgData name="Moustafa Abdelrahman" userId="d22b29dc-e85e-4b67-b030-a5b3d2d2dcce" providerId="ADAL" clId="{4C1E9DC2-D3D7-489F-8745-894CE317B1E1}" dt="2024-04-27T03:23:53.493" v="14" actId="478"/>
          <ac:spMkLst>
            <pc:docMk/>
            <pc:sldMk cId="3537362842" sldId="256"/>
            <ac:spMk id="4"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8"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9"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0"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1"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2"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3"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4"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5"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6"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7"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8"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19"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0"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1"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2"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3"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4"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5"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26" creationId="{00000000-0000-0000-0000-000000000000}"/>
          </ac:spMkLst>
        </pc:spChg>
        <pc:spChg chg="mod">
          <ac:chgData name="Moustafa Abdelrahman" userId="d22b29dc-e85e-4b67-b030-a5b3d2d2dcce" providerId="ADAL" clId="{4C1E9DC2-D3D7-489F-8745-894CE317B1E1}" dt="2024-04-27T03:26:37.416" v="46" actId="1076"/>
          <ac:spMkLst>
            <pc:docMk/>
            <pc:sldMk cId="3537362842" sldId="256"/>
            <ac:spMk id="27"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55"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56"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57"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58"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0"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1"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2"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3"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4"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5"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6"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7"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8"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69"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0"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1"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2"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3"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4"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8"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79"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80" creationId="{00000000-0000-0000-0000-000000000000}"/>
          </ac:spMkLst>
        </pc:spChg>
        <pc:spChg chg="mod">
          <ac:chgData name="Moustafa Abdelrahman" userId="d22b29dc-e85e-4b67-b030-a5b3d2d2dcce" providerId="ADAL" clId="{4C1E9DC2-D3D7-489F-8745-894CE317B1E1}" dt="2024-04-27T03:24:08.560" v="16" actId="1076"/>
          <ac:spMkLst>
            <pc:docMk/>
            <pc:sldMk cId="3537362842" sldId="256"/>
            <ac:spMk id="81" creationId="{00000000-0000-0000-0000-000000000000}"/>
          </ac:spMkLst>
        </pc:spChg>
        <pc:grpChg chg="mod">
          <ac:chgData name="Moustafa Abdelrahman" userId="d22b29dc-e85e-4b67-b030-a5b3d2d2dcce" providerId="ADAL" clId="{4C1E9DC2-D3D7-489F-8745-894CE317B1E1}" dt="2024-04-27T03:24:08.560" v="16" actId="1076"/>
          <ac:grpSpMkLst>
            <pc:docMk/>
            <pc:sldMk cId="3537362842" sldId="256"/>
            <ac:grpSpMk id="2" creationId="{00000000-0000-0000-0000-000000000000}"/>
          </ac:grpSpMkLst>
        </pc:grpChg>
        <pc:grpChg chg="mod">
          <ac:chgData name="Moustafa Abdelrahman" userId="d22b29dc-e85e-4b67-b030-a5b3d2d2dcce" providerId="ADAL" clId="{4C1E9DC2-D3D7-489F-8745-894CE317B1E1}" dt="2024-04-27T03:24:08.560" v="16" actId="1076"/>
          <ac:grpSpMkLst>
            <pc:docMk/>
            <pc:sldMk cId="3537362842" sldId="256"/>
            <ac:grpSpMk id="6" creationId="{00000000-0000-0000-0000-000000000000}"/>
          </ac:grpSpMkLst>
        </pc:grpChg>
        <pc:grpChg chg="mod">
          <ac:chgData name="Moustafa Abdelrahman" userId="d22b29dc-e85e-4b67-b030-a5b3d2d2dcce" providerId="ADAL" clId="{4C1E9DC2-D3D7-489F-8745-894CE317B1E1}" dt="2024-04-27T03:24:08.560" v="16" actId="1076"/>
          <ac:grpSpMkLst>
            <pc:docMk/>
            <pc:sldMk cId="3537362842" sldId="256"/>
            <ac:grpSpMk id="30" creationId="{00000000-0000-0000-0000-000000000000}"/>
          </ac:grpSpMkLst>
        </pc:grpChg>
      </pc:sldChg>
      <pc:sldChg chg="del">
        <pc:chgData name="Moustafa Abdelrahman" userId="d22b29dc-e85e-4b67-b030-a5b3d2d2dcce" providerId="ADAL" clId="{4C1E9DC2-D3D7-489F-8745-894CE317B1E1}" dt="2024-04-27T03:23:08.736" v="0" actId="47"/>
        <pc:sldMkLst>
          <pc:docMk/>
          <pc:sldMk cId="2406321794" sldId="257"/>
        </pc:sldMkLst>
      </pc:sldChg>
      <pc:sldChg chg="del">
        <pc:chgData name="Moustafa Abdelrahman" userId="d22b29dc-e85e-4b67-b030-a5b3d2d2dcce" providerId="ADAL" clId="{4C1E9DC2-D3D7-489F-8745-894CE317B1E1}" dt="2024-04-27T03:23:08.736" v="0" actId="47"/>
        <pc:sldMkLst>
          <pc:docMk/>
          <pc:sldMk cId="1703128600" sldId="258"/>
        </pc:sldMkLst>
      </pc:sldChg>
      <pc:sldChg chg="del">
        <pc:chgData name="Moustafa Abdelrahman" userId="d22b29dc-e85e-4b67-b030-a5b3d2d2dcce" providerId="ADAL" clId="{4C1E9DC2-D3D7-489F-8745-894CE317B1E1}" dt="2024-04-27T03:23:08.736" v="0" actId="47"/>
        <pc:sldMkLst>
          <pc:docMk/>
          <pc:sldMk cId="761776802" sldId="259"/>
        </pc:sldMkLst>
      </pc:sldChg>
      <pc:sldChg chg="del">
        <pc:chgData name="Moustafa Abdelrahman" userId="d22b29dc-e85e-4b67-b030-a5b3d2d2dcce" providerId="ADAL" clId="{4C1E9DC2-D3D7-489F-8745-894CE317B1E1}" dt="2024-04-27T03:23:08.736" v="0" actId="47"/>
        <pc:sldMkLst>
          <pc:docMk/>
          <pc:sldMk cId="3320028029" sldId="260"/>
        </pc:sldMkLst>
      </pc:sldChg>
      <pc:sldChg chg="del">
        <pc:chgData name="Moustafa Abdelrahman" userId="d22b29dc-e85e-4b67-b030-a5b3d2d2dcce" providerId="ADAL" clId="{4C1E9DC2-D3D7-489F-8745-894CE317B1E1}" dt="2024-04-27T03:23:08.736" v="0" actId="47"/>
        <pc:sldMkLst>
          <pc:docMk/>
          <pc:sldMk cId="918063590" sldId="261"/>
        </pc:sldMkLst>
      </pc:sldChg>
      <pc:sldChg chg="del">
        <pc:chgData name="Moustafa Abdelrahman" userId="d22b29dc-e85e-4b67-b030-a5b3d2d2dcce" providerId="ADAL" clId="{4C1E9DC2-D3D7-489F-8745-894CE317B1E1}" dt="2024-04-27T03:23:08.736" v="0" actId="47"/>
        <pc:sldMkLst>
          <pc:docMk/>
          <pc:sldMk cId="813370042" sldId="262"/>
        </pc:sldMkLst>
      </pc:sldChg>
      <pc:sldChg chg="del">
        <pc:chgData name="Moustafa Abdelrahman" userId="d22b29dc-e85e-4b67-b030-a5b3d2d2dcce" providerId="ADAL" clId="{4C1E9DC2-D3D7-489F-8745-894CE317B1E1}" dt="2024-04-27T03:23:08.736" v="0" actId="47"/>
        <pc:sldMkLst>
          <pc:docMk/>
          <pc:sldMk cId="275409580" sldId="263"/>
        </pc:sldMkLst>
      </pc:sldChg>
      <pc:sldChg chg="del">
        <pc:chgData name="Moustafa Abdelrahman" userId="d22b29dc-e85e-4b67-b030-a5b3d2d2dcce" providerId="ADAL" clId="{4C1E9DC2-D3D7-489F-8745-894CE317B1E1}" dt="2024-04-27T03:23:08.736" v="0" actId="47"/>
        <pc:sldMkLst>
          <pc:docMk/>
          <pc:sldMk cId="1660133493" sldId="264"/>
        </pc:sldMkLst>
      </pc:sldChg>
      <pc:sldChg chg="del">
        <pc:chgData name="Moustafa Abdelrahman" userId="d22b29dc-e85e-4b67-b030-a5b3d2d2dcce" providerId="ADAL" clId="{4C1E9DC2-D3D7-489F-8745-894CE317B1E1}" dt="2024-04-27T03:23:08.736" v="0" actId="47"/>
        <pc:sldMkLst>
          <pc:docMk/>
          <pc:sldMk cId="3761092108" sldId="265"/>
        </pc:sldMkLst>
      </pc:sldChg>
      <pc:sldChg chg="del">
        <pc:chgData name="Moustafa Abdelrahman" userId="d22b29dc-e85e-4b67-b030-a5b3d2d2dcce" providerId="ADAL" clId="{4C1E9DC2-D3D7-489F-8745-894CE317B1E1}" dt="2024-04-27T03:23:08.736" v="0" actId="47"/>
        <pc:sldMkLst>
          <pc:docMk/>
          <pc:sldMk cId="3327377537" sldId="266"/>
        </pc:sldMkLst>
      </pc:sldChg>
      <pc:sldChg chg="del">
        <pc:chgData name="Moustafa Abdelrahman" userId="d22b29dc-e85e-4b67-b030-a5b3d2d2dcce" providerId="ADAL" clId="{4C1E9DC2-D3D7-489F-8745-894CE317B1E1}" dt="2024-04-27T03:23:08.736" v="0" actId="47"/>
        <pc:sldMkLst>
          <pc:docMk/>
          <pc:sldMk cId="3870761329" sldId="267"/>
        </pc:sldMkLst>
      </pc:sldChg>
      <pc:sldChg chg="del">
        <pc:chgData name="Moustafa Abdelrahman" userId="d22b29dc-e85e-4b67-b030-a5b3d2d2dcce" providerId="ADAL" clId="{4C1E9DC2-D3D7-489F-8745-894CE317B1E1}" dt="2024-04-27T03:23:08.736" v="0" actId="47"/>
        <pc:sldMkLst>
          <pc:docMk/>
          <pc:sldMk cId="1412498679" sldId="268"/>
        </pc:sldMkLst>
      </pc:sldChg>
      <pc:sldChg chg="del">
        <pc:chgData name="Moustafa Abdelrahman" userId="d22b29dc-e85e-4b67-b030-a5b3d2d2dcce" providerId="ADAL" clId="{4C1E9DC2-D3D7-489F-8745-894CE317B1E1}" dt="2024-04-27T03:23:08.736" v="0" actId="47"/>
        <pc:sldMkLst>
          <pc:docMk/>
          <pc:sldMk cId="3851861216" sldId="269"/>
        </pc:sldMkLst>
      </pc:sldChg>
      <pc:sldChg chg="del">
        <pc:chgData name="Moustafa Abdelrahman" userId="d22b29dc-e85e-4b67-b030-a5b3d2d2dcce" providerId="ADAL" clId="{4C1E9DC2-D3D7-489F-8745-894CE317B1E1}" dt="2024-04-27T03:23:08.736" v="0" actId="47"/>
        <pc:sldMkLst>
          <pc:docMk/>
          <pc:sldMk cId="1196717963" sldId="270"/>
        </pc:sldMkLst>
      </pc:sldChg>
      <pc:sldChg chg="del">
        <pc:chgData name="Moustafa Abdelrahman" userId="d22b29dc-e85e-4b67-b030-a5b3d2d2dcce" providerId="ADAL" clId="{4C1E9DC2-D3D7-489F-8745-894CE317B1E1}" dt="2024-04-27T03:23:08.736" v="0" actId="47"/>
        <pc:sldMkLst>
          <pc:docMk/>
          <pc:sldMk cId="543164356" sldId="271"/>
        </pc:sldMkLst>
      </pc:sldChg>
      <pc:sldChg chg="del">
        <pc:chgData name="Moustafa Abdelrahman" userId="d22b29dc-e85e-4b67-b030-a5b3d2d2dcce" providerId="ADAL" clId="{4C1E9DC2-D3D7-489F-8745-894CE317B1E1}" dt="2024-04-27T03:23:08.736" v="0" actId="47"/>
        <pc:sldMkLst>
          <pc:docMk/>
          <pc:sldMk cId="2812217800" sldId="272"/>
        </pc:sldMkLst>
      </pc:sldChg>
      <pc:sldChg chg="del">
        <pc:chgData name="Moustafa Abdelrahman" userId="d22b29dc-e85e-4b67-b030-a5b3d2d2dcce" providerId="ADAL" clId="{4C1E9DC2-D3D7-489F-8745-894CE317B1E1}" dt="2024-04-27T03:23:08.736" v="0" actId="47"/>
        <pc:sldMkLst>
          <pc:docMk/>
          <pc:sldMk cId="3639239721" sldId="273"/>
        </pc:sldMkLst>
      </pc:sldChg>
      <pc:sldChg chg="del">
        <pc:chgData name="Moustafa Abdelrahman" userId="d22b29dc-e85e-4b67-b030-a5b3d2d2dcce" providerId="ADAL" clId="{4C1E9DC2-D3D7-489F-8745-894CE317B1E1}" dt="2024-04-27T03:23:08.736" v="0" actId="47"/>
        <pc:sldMkLst>
          <pc:docMk/>
          <pc:sldMk cId="3769636544" sldId="274"/>
        </pc:sldMkLst>
      </pc:sldChg>
      <pc:sldChg chg="del">
        <pc:chgData name="Moustafa Abdelrahman" userId="d22b29dc-e85e-4b67-b030-a5b3d2d2dcce" providerId="ADAL" clId="{4C1E9DC2-D3D7-489F-8745-894CE317B1E1}" dt="2024-04-27T03:23:08.736" v="0" actId="47"/>
        <pc:sldMkLst>
          <pc:docMk/>
          <pc:sldMk cId="2980529056" sldId="275"/>
        </pc:sldMkLst>
      </pc:sldChg>
      <pc:sldChg chg="del">
        <pc:chgData name="Moustafa Abdelrahman" userId="d22b29dc-e85e-4b67-b030-a5b3d2d2dcce" providerId="ADAL" clId="{4C1E9DC2-D3D7-489F-8745-894CE317B1E1}" dt="2024-04-27T03:23:08.736" v="0" actId="47"/>
        <pc:sldMkLst>
          <pc:docMk/>
          <pc:sldMk cId="2132362432" sldId="276"/>
        </pc:sldMkLst>
      </pc:sldChg>
      <pc:sldChg chg="del">
        <pc:chgData name="Moustafa Abdelrahman" userId="d22b29dc-e85e-4b67-b030-a5b3d2d2dcce" providerId="ADAL" clId="{4C1E9DC2-D3D7-489F-8745-894CE317B1E1}" dt="2024-04-27T03:23:08.736" v="0" actId="47"/>
        <pc:sldMkLst>
          <pc:docMk/>
          <pc:sldMk cId="694628350" sldId="277"/>
        </pc:sldMkLst>
      </pc:sldChg>
      <pc:sldChg chg="del">
        <pc:chgData name="Moustafa Abdelrahman" userId="d22b29dc-e85e-4b67-b030-a5b3d2d2dcce" providerId="ADAL" clId="{4C1E9DC2-D3D7-489F-8745-894CE317B1E1}" dt="2024-04-27T03:23:08.736" v="0" actId="47"/>
        <pc:sldMkLst>
          <pc:docMk/>
          <pc:sldMk cId="369916326" sldId="278"/>
        </pc:sldMkLst>
      </pc:sldChg>
      <pc:sldChg chg="modSp add mod modClrScheme chgLayout">
        <pc:chgData name="Moustafa Abdelrahman" userId="d22b29dc-e85e-4b67-b030-a5b3d2d2dcce" providerId="ADAL" clId="{4C1E9DC2-D3D7-489F-8745-894CE317B1E1}" dt="2024-04-27T03:32:08.963" v="122" actId="1076"/>
        <pc:sldMkLst>
          <pc:docMk/>
          <pc:sldMk cId="3070582884" sldId="278"/>
        </pc:sldMkLst>
        <pc:spChg chg="mod">
          <ac:chgData name="Moustafa Abdelrahman" userId="d22b29dc-e85e-4b67-b030-a5b3d2d2dcce" providerId="ADAL" clId="{4C1E9DC2-D3D7-489F-8745-894CE317B1E1}" dt="2024-04-27T03:32:01.534" v="120" actId="1076"/>
          <ac:spMkLst>
            <pc:docMk/>
            <pc:sldMk cId="3070582884" sldId="278"/>
            <ac:spMk id="2" creationId="{00000000-0000-0000-0000-000000000000}"/>
          </ac:spMkLst>
        </pc:spChg>
        <pc:spChg chg="mod">
          <ac:chgData name="Moustafa Abdelrahman" userId="d22b29dc-e85e-4b67-b030-a5b3d2d2dcce" providerId="ADAL" clId="{4C1E9DC2-D3D7-489F-8745-894CE317B1E1}" dt="2024-04-27T03:32:04.301" v="121" actId="1076"/>
          <ac:spMkLst>
            <pc:docMk/>
            <pc:sldMk cId="3070582884" sldId="278"/>
            <ac:spMk id="5" creationId="{00000000-0000-0000-0000-000000000000}"/>
          </ac:spMkLst>
        </pc:spChg>
        <pc:spChg chg="mod ord">
          <ac:chgData name="Moustafa Abdelrahman" userId="d22b29dc-e85e-4b67-b030-a5b3d2d2dcce" providerId="ADAL" clId="{4C1E9DC2-D3D7-489F-8745-894CE317B1E1}" dt="2024-04-27T03:32:08.963" v="122" actId="1076"/>
          <ac:spMkLst>
            <pc:docMk/>
            <pc:sldMk cId="3070582884" sldId="278"/>
            <ac:spMk id="7" creationId="{00000000-0000-0000-0000-000000000000}"/>
          </ac:spMkLst>
        </pc:spChg>
        <pc:spChg chg="mod ord">
          <ac:chgData name="Moustafa Abdelrahman" userId="d22b29dc-e85e-4b67-b030-a5b3d2d2dcce" providerId="ADAL" clId="{4C1E9DC2-D3D7-489F-8745-894CE317B1E1}" dt="2024-04-27T03:31:48.369" v="119" actId="20577"/>
          <ac:spMkLst>
            <pc:docMk/>
            <pc:sldMk cId="3070582884" sldId="278"/>
            <ac:spMk id="8" creationId="{00000000-0000-0000-0000-000000000000}"/>
          </ac:spMkLst>
        </pc:spChg>
      </pc:sldChg>
      <pc:sldChg chg="del">
        <pc:chgData name="Moustafa Abdelrahman" userId="d22b29dc-e85e-4b67-b030-a5b3d2d2dcce" providerId="ADAL" clId="{4C1E9DC2-D3D7-489F-8745-894CE317B1E1}" dt="2024-04-27T03:23:08.736" v="0" actId="47"/>
        <pc:sldMkLst>
          <pc:docMk/>
          <pc:sldMk cId="10073917" sldId="279"/>
        </pc:sldMkLst>
      </pc:sldChg>
      <pc:sldChg chg="del">
        <pc:chgData name="Moustafa Abdelrahman" userId="d22b29dc-e85e-4b67-b030-a5b3d2d2dcce" providerId="ADAL" clId="{4C1E9DC2-D3D7-489F-8745-894CE317B1E1}" dt="2024-04-27T03:23:08.736" v="0" actId="47"/>
        <pc:sldMkLst>
          <pc:docMk/>
          <pc:sldMk cId="57564696" sldId="280"/>
        </pc:sldMkLst>
      </pc:sldChg>
      <pc:sldChg chg="del">
        <pc:chgData name="Moustafa Abdelrahman" userId="d22b29dc-e85e-4b67-b030-a5b3d2d2dcce" providerId="ADAL" clId="{4C1E9DC2-D3D7-489F-8745-894CE317B1E1}" dt="2024-04-27T03:23:08.736" v="0" actId="47"/>
        <pc:sldMkLst>
          <pc:docMk/>
          <pc:sldMk cId="900716800" sldId="281"/>
        </pc:sldMkLst>
      </pc:sldChg>
      <pc:sldChg chg="del">
        <pc:chgData name="Moustafa Abdelrahman" userId="d22b29dc-e85e-4b67-b030-a5b3d2d2dcce" providerId="ADAL" clId="{4C1E9DC2-D3D7-489F-8745-894CE317B1E1}" dt="2024-04-27T03:34:47.965" v="161" actId="47"/>
        <pc:sldMkLst>
          <pc:docMk/>
          <pc:sldMk cId="768554197" sldId="283"/>
        </pc:sldMkLst>
      </pc:sldChg>
      <pc:sldChg chg="del">
        <pc:chgData name="Moustafa Abdelrahman" userId="d22b29dc-e85e-4b67-b030-a5b3d2d2dcce" providerId="ADAL" clId="{4C1E9DC2-D3D7-489F-8745-894CE317B1E1}" dt="2024-04-27T03:23:08.736" v="0" actId="47"/>
        <pc:sldMkLst>
          <pc:docMk/>
          <pc:sldMk cId="2048403366" sldId="288"/>
        </pc:sldMkLst>
      </pc:sldChg>
      <pc:sldChg chg="del">
        <pc:chgData name="Moustafa Abdelrahman" userId="d22b29dc-e85e-4b67-b030-a5b3d2d2dcce" providerId="ADAL" clId="{4C1E9DC2-D3D7-489F-8745-894CE317B1E1}" dt="2024-04-27T03:23:08.736" v="0" actId="47"/>
        <pc:sldMkLst>
          <pc:docMk/>
          <pc:sldMk cId="2147334540" sldId="293"/>
        </pc:sldMkLst>
      </pc:sldChg>
      <pc:sldChg chg="del">
        <pc:chgData name="Moustafa Abdelrahman" userId="d22b29dc-e85e-4b67-b030-a5b3d2d2dcce" providerId="ADAL" clId="{4C1E9DC2-D3D7-489F-8745-894CE317B1E1}" dt="2024-04-27T03:23:08.736" v="0" actId="47"/>
        <pc:sldMkLst>
          <pc:docMk/>
          <pc:sldMk cId="581569072" sldId="301"/>
        </pc:sldMkLst>
      </pc:sldChg>
      <pc:sldChg chg="del">
        <pc:chgData name="Moustafa Abdelrahman" userId="d22b29dc-e85e-4b67-b030-a5b3d2d2dcce" providerId="ADAL" clId="{4C1E9DC2-D3D7-489F-8745-894CE317B1E1}" dt="2024-04-27T03:23:08.736" v="0" actId="47"/>
        <pc:sldMkLst>
          <pc:docMk/>
          <pc:sldMk cId="783823188" sldId="302"/>
        </pc:sldMkLst>
      </pc:sldChg>
      <pc:sldChg chg="delSp modSp add mod modClrScheme chgLayout">
        <pc:chgData name="Moustafa Abdelrahman" userId="d22b29dc-e85e-4b67-b030-a5b3d2d2dcce" providerId="ADAL" clId="{4C1E9DC2-D3D7-489F-8745-894CE317B1E1}" dt="2024-04-27T03:32:39.828" v="131" actId="478"/>
        <pc:sldMkLst>
          <pc:docMk/>
          <pc:sldMk cId="2754523835" sldId="302"/>
        </pc:sldMkLst>
        <pc:spChg chg="mod">
          <ac:chgData name="Moustafa Abdelrahman" userId="d22b29dc-e85e-4b67-b030-a5b3d2d2dcce" providerId="ADAL" clId="{4C1E9DC2-D3D7-489F-8745-894CE317B1E1}" dt="2024-04-27T03:32:37.536" v="130" actId="1076"/>
          <ac:spMkLst>
            <pc:docMk/>
            <pc:sldMk cId="2754523835" sldId="302"/>
            <ac:spMk id="3" creationId="{00000000-0000-0000-0000-000000000000}"/>
          </ac:spMkLst>
        </pc:spChg>
        <pc:spChg chg="mod">
          <ac:chgData name="Moustafa Abdelrahman" userId="d22b29dc-e85e-4b67-b030-a5b3d2d2dcce" providerId="ADAL" clId="{4C1E9DC2-D3D7-489F-8745-894CE317B1E1}" dt="2024-04-27T03:32:35.182" v="129" actId="1076"/>
          <ac:spMkLst>
            <pc:docMk/>
            <pc:sldMk cId="2754523835" sldId="302"/>
            <ac:spMk id="4" creationId="{00000000-0000-0000-0000-000000000000}"/>
          </ac:spMkLst>
        </pc:spChg>
        <pc:spChg chg="del mod ord">
          <ac:chgData name="Moustafa Abdelrahman" userId="d22b29dc-e85e-4b67-b030-a5b3d2d2dcce" providerId="ADAL" clId="{4C1E9DC2-D3D7-489F-8745-894CE317B1E1}" dt="2024-04-27T03:32:39.828" v="131" actId="478"/>
          <ac:spMkLst>
            <pc:docMk/>
            <pc:sldMk cId="2754523835" sldId="302"/>
            <ac:spMk id="7" creationId="{00000000-0000-0000-0000-000000000000}"/>
          </ac:spMkLst>
        </pc:spChg>
        <pc:spChg chg="mod ord">
          <ac:chgData name="Moustafa Abdelrahman" userId="d22b29dc-e85e-4b67-b030-a5b3d2d2dcce" providerId="ADAL" clId="{4C1E9DC2-D3D7-489F-8745-894CE317B1E1}" dt="2024-04-27T03:32:30.887" v="128" actId="1076"/>
          <ac:spMkLst>
            <pc:docMk/>
            <pc:sldMk cId="2754523835" sldId="302"/>
            <ac:spMk id="8" creationId="{00000000-0000-0000-0000-000000000000}"/>
          </ac:spMkLst>
        </pc:spChg>
      </pc:sldChg>
      <pc:sldChg chg="del">
        <pc:chgData name="Moustafa Abdelrahman" userId="d22b29dc-e85e-4b67-b030-a5b3d2d2dcce" providerId="ADAL" clId="{4C1E9DC2-D3D7-489F-8745-894CE317B1E1}" dt="2024-04-27T03:23:08.736" v="0" actId="47"/>
        <pc:sldMkLst>
          <pc:docMk/>
          <pc:sldMk cId="37286056" sldId="303"/>
        </pc:sldMkLst>
      </pc:sldChg>
      <pc:sldChg chg="delSp modSp add mod modClrScheme chgLayout">
        <pc:chgData name="Moustafa Abdelrahman" userId="d22b29dc-e85e-4b67-b030-a5b3d2d2dcce" providerId="ADAL" clId="{4C1E9DC2-D3D7-489F-8745-894CE317B1E1}" dt="2024-04-27T03:32:49.854" v="134" actId="478"/>
        <pc:sldMkLst>
          <pc:docMk/>
          <pc:sldMk cId="718833093" sldId="303"/>
        </pc:sldMkLst>
        <pc:spChg chg="del mod ord">
          <ac:chgData name="Moustafa Abdelrahman" userId="d22b29dc-e85e-4b67-b030-a5b3d2d2dcce" providerId="ADAL" clId="{4C1E9DC2-D3D7-489F-8745-894CE317B1E1}" dt="2024-04-27T03:32:49.854" v="134" actId="478"/>
          <ac:spMkLst>
            <pc:docMk/>
            <pc:sldMk cId="718833093" sldId="303"/>
            <ac:spMk id="7" creationId="{00000000-0000-0000-0000-000000000000}"/>
          </ac:spMkLst>
        </pc:spChg>
        <pc:spChg chg="mod ord">
          <ac:chgData name="Moustafa Abdelrahman" userId="d22b29dc-e85e-4b67-b030-a5b3d2d2dcce" providerId="ADAL" clId="{4C1E9DC2-D3D7-489F-8745-894CE317B1E1}" dt="2024-04-27T03:32:48.144" v="133" actId="1076"/>
          <ac:spMkLst>
            <pc:docMk/>
            <pc:sldMk cId="718833093" sldId="303"/>
            <ac:spMk id="8" creationId="{00000000-0000-0000-0000-000000000000}"/>
          </ac:spMkLst>
        </pc:spChg>
      </pc:sldChg>
      <pc:sldChg chg="modSp add mod modClrScheme chgLayout">
        <pc:chgData name="Moustafa Abdelrahman" userId="d22b29dc-e85e-4b67-b030-a5b3d2d2dcce" providerId="ADAL" clId="{4C1E9DC2-D3D7-489F-8745-894CE317B1E1}" dt="2024-04-27T03:23:46.623" v="7" actId="700"/>
        <pc:sldMkLst>
          <pc:docMk/>
          <pc:sldMk cId="179759823" sldId="304"/>
        </pc:sldMkLst>
        <pc:spChg chg="mod ord">
          <ac:chgData name="Moustafa Abdelrahman" userId="d22b29dc-e85e-4b67-b030-a5b3d2d2dcce" providerId="ADAL" clId="{4C1E9DC2-D3D7-489F-8745-894CE317B1E1}" dt="2024-04-27T03:23:46.623" v="7" actId="700"/>
          <ac:spMkLst>
            <pc:docMk/>
            <pc:sldMk cId="179759823" sldId="304"/>
            <ac:spMk id="6" creationId="{00000000-0000-0000-0000-000000000000}"/>
          </ac:spMkLst>
        </pc:spChg>
        <pc:spChg chg="mod ord">
          <ac:chgData name="Moustafa Abdelrahman" userId="d22b29dc-e85e-4b67-b030-a5b3d2d2dcce" providerId="ADAL" clId="{4C1E9DC2-D3D7-489F-8745-894CE317B1E1}" dt="2024-04-27T03:23:46.623" v="7" actId="700"/>
          <ac:spMkLst>
            <pc:docMk/>
            <pc:sldMk cId="179759823" sldId="304"/>
            <ac:spMk id="7" creationId="{00000000-0000-0000-0000-000000000000}"/>
          </ac:spMkLst>
        </pc:spChg>
      </pc:sldChg>
      <pc:sldChg chg="del">
        <pc:chgData name="Moustafa Abdelrahman" userId="d22b29dc-e85e-4b67-b030-a5b3d2d2dcce" providerId="ADAL" clId="{4C1E9DC2-D3D7-489F-8745-894CE317B1E1}" dt="2024-04-27T03:23:08.736" v="0" actId="47"/>
        <pc:sldMkLst>
          <pc:docMk/>
          <pc:sldMk cId="2199015364" sldId="304"/>
        </pc:sldMkLst>
      </pc:sldChg>
      <pc:sldChg chg="modSp add mod modClrScheme chgLayout">
        <pc:chgData name="Moustafa Abdelrahman" userId="d22b29dc-e85e-4b67-b030-a5b3d2d2dcce" providerId="ADAL" clId="{4C1E9DC2-D3D7-489F-8745-894CE317B1E1}" dt="2024-04-27T03:23:46.623" v="7" actId="700"/>
        <pc:sldMkLst>
          <pc:docMk/>
          <pc:sldMk cId="1676332168" sldId="305"/>
        </pc:sldMkLst>
        <pc:spChg chg="mod ord">
          <ac:chgData name="Moustafa Abdelrahman" userId="d22b29dc-e85e-4b67-b030-a5b3d2d2dcce" providerId="ADAL" clId="{4C1E9DC2-D3D7-489F-8745-894CE317B1E1}" dt="2024-04-27T03:23:46.623" v="7" actId="700"/>
          <ac:spMkLst>
            <pc:docMk/>
            <pc:sldMk cId="1676332168" sldId="305"/>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1676332168" sldId="305"/>
            <ac:spMk id="3" creationId="{00000000-0000-0000-0000-000000000000}"/>
          </ac:spMkLst>
        </pc:spChg>
      </pc:sldChg>
      <pc:sldChg chg="del">
        <pc:chgData name="Moustafa Abdelrahman" userId="d22b29dc-e85e-4b67-b030-a5b3d2d2dcce" providerId="ADAL" clId="{4C1E9DC2-D3D7-489F-8745-894CE317B1E1}" dt="2024-04-27T03:23:08.736" v="0" actId="47"/>
        <pc:sldMkLst>
          <pc:docMk/>
          <pc:sldMk cId="3305283226" sldId="305"/>
        </pc:sldMkLst>
      </pc:sldChg>
      <pc:sldChg chg="del">
        <pc:chgData name="Moustafa Abdelrahman" userId="d22b29dc-e85e-4b67-b030-a5b3d2d2dcce" providerId="ADAL" clId="{4C1E9DC2-D3D7-489F-8745-894CE317B1E1}" dt="2024-04-27T03:23:08.736" v="0" actId="47"/>
        <pc:sldMkLst>
          <pc:docMk/>
          <pc:sldMk cId="419882293" sldId="306"/>
        </pc:sldMkLst>
      </pc:sldChg>
      <pc:sldChg chg="modSp add mod modClrScheme chgLayout">
        <pc:chgData name="Moustafa Abdelrahman" userId="d22b29dc-e85e-4b67-b030-a5b3d2d2dcce" providerId="ADAL" clId="{4C1E9DC2-D3D7-489F-8745-894CE317B1E1}" dt="2024-04-27T03:26:48.891" v="48" actId="1076"/>
        <pc:sldMkLst>
          <pc:docMk/>
          <pc:sldMk cId="1424803147" sldId="306"/>
        </pc:sldMkLst>
        <pc:spChg chg="mod ord">
          <ac:chgData name="Moustafa Abdelrahman" userId="d22b29dc-e85e-4b67-b030-a5b3d2d2dcce" providerId="ADAL" clId="{4C1E9DC2-D3D7-489F-8745-894CE317B1E1}" dt="2024-04-27T03:26:48.891" v="48" actId="1076"/>
          <ac:spMkLst>
            <pc:docMk/>
            <pc:sldMk cId="1424803147" sldId="306"/>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1424803147" sldId="306"/>
            <ac:spMk id="5" creationId="{00000000-0000-0000-0000-000000000000}"/>
          </ac:spMkLst>
        </pc:spChg>
      </pc:sldChg>
      <pc:sldChg chg="del">
        <pc:chgData name="Moustafa Abdelrahman" userId="d22b29dc-e85e-4b67-b030-a5b3d2d2dcce" providerId="ADAL" clId="{4C1E9DC2-D3D7-489F-8745-894CE317B1E1}" dt="2024-04-27T03:23:08.736" v="0" actId="47"/>
        <pc:sldMkLst>
          <pc:docMk/>
          <pc:sldMk cId="1329843643" sldId="307"/>
        </pc:sldMkLst>
      </pc:sldChg>
      <pc:sldChg chg="modSp add mod modClrScheme chgLayout">
        <pc:chgData name="Moustafa Abdelrahman" userId="d22b29dc-e85e-4b67-b030-a5b3d2d2dcce" providerId="ADAL" clId="{4C1E9DC2-D3D7-489F-8745-894CE317B1E1}" dt="2024-04-27T03:26:51.461" v="50" actId="1036"/>
        <pc:sldMkLst>
          <pc:docMk/>
          <pc:sldMk cId="3554740995" sldId="307"/>
        </pc:sldMkLst>
        <pc:spChg chg="mod ord">
          <ac:chgData name="Moustafa Abdelrahman" userId="d22b29dc-e85e-4b67-b030-a5b3d2d2dcce" providerId="ADAL" clId="{4C1E9DC2-D3D7-489F-8745-894CE317B1E1}" dt="2024-04-27T03:26:51.461" v="50" actId="1036"/>
          <ac:spMkLst>
            <pc:docMk/>
            <pc:sldMk cId="3554740995" sldId="307"/>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3554740995" sldId="307"/>
            <ac:spMk id="5" creationId="{00000000-0000-0000-0000-000000000000}"/>
          </ac:spMkLst>
        </pc:spChg>
      </pc:sldChg>
      <pc:sldChg chg="del">
        <pc:chgData name="Moustafa Abdelrahman" userId="d22b29dc-e85e-4b67-b030-a5b3d2d2dcce" providerId="ADAL" clId="{4C1E9DC2-D3D7-489F-8745-894CE317B1E1}" dt="2024-04-27T03:23:08.736" v="0" actId="47"/>
        <pc:sldMkLst>
          <pc:docMk/>
          <pc:sldMk cId="2351529339" sldId="308"/>
        </pc:sldMkLst>
      </pc:sldChg>
      <pc:sldChg chg="modSp add mod modClrScheme chgLayout">
        <pc:chgData name="Moustafa Abdelrahman" userId="d22b29dc-e85e-4b67-b030-a5b3d2d2dcce" providerId="ADAL" clId="{4C1E9DC2-D3D7-489F-8745-894CE317B1E1}" dt="2024-04-27T03:26:57.161" v="52" actId="1076"/>
        <pc:sldMkLst>
          <pc:docMk/>
          <pc:sldMk cId="4140641072" sldId="308"/>
        </pc:sldMkLst>
        <pc:spChg chg="mod ord">
          <ac:chgData name="Moustafa Abdelrahman" userId="d22b29dc-e85e-4b67-b030-a5b3d2d2dcce" providerId="ADAL" clId="{4C1E9DC2-D3D7-489F-8745-894CE317B1E1}" dt="2024-04-27T03:26:54.796" v="51" actId="14100"/>
          <ac:spMkLst>
            <pc:docMk/>
            <pc:sldMk cId="4140641072" sldId="308"/>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4140641072" sldId="308"/>
            <ac:spMk id="4" creationId="{00000000-0000-0000-0000-000000000000}"/>
          </ac:spMkLst>
        </pc:spChg>
        <pc:picChg chg="mod ord">
          <ac:chgData name="Moustafa Abdelrahman" userId="d22b29dc-e85e-4b67-b030-a5b3d2d2dcce" providerId="ADAL" clId="{4C1E9DC2-D3D7-489F-8745-894CE317B1E1}" dt="2024-04-27T03:26:57.161" v="52" actId="1076"/>
          <ac:picMkLst>
            <pc:docMk/>
            <pc:sldMk cId="4140641072" sldId="308"/>
            <ac:picMk id="5" creationId="{00000000-0000-0000-0000-000000000000}"/>
          </ac:picMkLst>
        </pc:picChg>
      </pc:sldChg>
      <pc:sldChg chg="del">
        <pc:chgData name="Moustafa Abdelrahman" userId="d22b29dc-e85e-4b67-b030-a5b3d2d2dcce" providerId="ADAL" clId="{4C1E9DC2-D3D7-489F-8745-894CE317B1E1}" dt="2024-04-27T03:23:08.736" v="0" actId="47"/>
        <pc:sldMkLst>
          <pc:docMk/>
          <pc:sldMk cId="447683796" sldId="309"/>
        </pc:sldMkLst>
      </pc:sldChg>
      <pc:sldChg chg="modSp add mod modClrScheme chgLayout">
        <pc:chgData name="Moustafa Abdelrahman" userId="d22b29dc-e85e-4b67-b030-a5b3d2d2dcce" providerId="ADAL" clId="{4C1E9DC2-D3D7-489F-8745-894CE317B1E1}" dt="2024-04-27T03:27:02.396" v="53" actId="1076"/>
        <pc:sldMkLst>
          <pc:docMk/>
          <pc:sldMk cId="592717615" sldId="309"/>
        </pc:sldMkLst>
        <pc:spChg chg="mod ord">
          <ac:chgData name="Moustafa Abdelrahman" userId="d22b29dc-e85e-4b67-b030-a5b3d2d2dcce" providerId="ADAL" clId="{4C1E9DC2-D3D7-489F-8745-894CE317B1E1}" dt="2024-04-27T03:27:02.396" v="53" actId="1076"/>
          <ac:spMkLst>
            <pc:docMk/>
            <pc:sldMk cId="592717615" sldId="309"/>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592717615" sldId="309"/>
            <ac:spMk id="5" creationId="{00000000-0000-0000-0000-000000000000}"/>
          </ac:spMkLst>
        </pc:spChg>
      </pc:sldChg>
      <pc:sldChg chg="modSp add mod modClrScheme chgLayout">
        <pc:chgData name="Moustafa Abdelrahman" userId="d22b29dc-e85e-4b67-b030-a5b3d2d2dcce" providerId="ADAL" clId="{4C1E9DC2-D3D7-489F-8745-894CE317B1E1}" dt="2024-04-27T03:27:08.312" v="54" actId="14100"/>
        <pc:sldMkLst>
          <pc:docMk/>
          <pc:sldMk cId="3619065455" sldId="310"/>
        </pc:sldMkLst>
        <pc:spChg chg="mod ord">
          <ac:chgData name="Moustafa Abdelrahman" userId="d22b29dc-e85e-4b67-b030-a5b3d2d2dcce" providerId="ADAL" clId="{4C1E9DC2-D3D7-489F-8745-894CE317B1E1}" dt="2024-04-27T03:27:08.312" v="54" actId="14100"/>
          <ac:spMkLst>
            <pc:docMk/>
            <pc:sldMk cId="3619065455" sldId="310"/>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3619065455" sldId="310"/>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3748100978" sldId="310"/>
        </pc:sldMkLst>
      </pc:sldChg>
      <pc:sldChg chg="modSp add mod modClrScheme chgLayout">
        <pc:chgData name="Moustafa Abdelrahman" userId="d22b29dc-e85e-4b67-b030-a5b3d2d2dcce" providerId="ADAL" clId="{4C1E9DC2-D3D7-489F-8745-894CE317B1E1}" dt="2024-04-27T03:27:15.918" v="56" actId="1076"/>
        <pc:sldMkLst>
          <pc:docMk/>
          <pc:sldMk cId="729322791" sldId="311"/>
        </pc:sldMkLst>
        <pc:spChg chg="mod ord">
          <ac:chgData name="Moustafa Abdelrahman" userId="d22b29dc-e85e-4b67-b030-a5b3d2d2dcce" providerId="ADAL" clId="{4C1E9DC2-D3D7-489F-8745-894CE317B1E1}" dt="2024-04-27T03:27:13.003" v="55" actId="1076"/>
          <ac:spMkLst>
            <pc:docMk/>
            <pc:sldMk cId="729322791" sldId="311"/>
            <ac:spMk id="4" creationId="{00000000-0000-0000-0000-000000000000}"/>
          </ac:spMkLst>
        </pc:spChg>
        <pc:spChg chg="mod ord">
          <ac:chgData name="Moustafa Abdelrahman" userId="d22b29dc-e85e-4b67-b030-a5b3d2d2dcce" providerId="ADAL" clId="{4C1E9DC2-D3D7-489F-8745-894CE317B1E1}" dt="2024-04-27T03:27:15.918" v="56" actId="1076"/>
          <ac:spMkLst>
            <pc:docMk/>
            <pc:sldMk cId="729322791" sldId="311"/>
            <ac:spMk id="5" creationId="{00000000-0000-0000-0000-000000000000}"/>
          </ac:spMkLst>
        </pc:spChg>
      </pc:sldChg>
      <pc:sldChg chg="del">
        <pc:chgData name="Moustafa Abdelrahman" userId="d22b29dc-e85e-4b67-b030-a5b3d2d2dcce" providerId="ADAL" clId="{4C1E9DC2-D3D7-489F-8745-894CE317B1E1}" dt="2024-04-27T03:23:08.736" v="0" actId="47"/>
        <pc:sldMkLst>
          <pc:docMk/>
          <pc:sldMk cId="3846003984" sldId="311"/>
        </pc:sldMkLst>
      </pc:sldChg>
      <pc:sldChg chg="modSp add mod modClrScheme chgLayout">
        <pc:chgData name="Moustafa Abdelrahman" userId="d22b29dc-e85e-4b67-b030-a5b3d2d2dcce" providerId="ADAL" clId="{4C1E9DC2-D3D7-489F-8745-894CE317B1E1}" dt="2024-04-27T03:23:46.623" v="7" actId="700"/>
        <pc:sldMkLst>
          <pc:docMk/>
          <pc:sldMk cId="2395693264" sldId="312"/>
        </pc:sldMkLst>
        <pc:spChg chg="mod ord">
          <ac:chgData name="Moustafa Abdelrahman" userId="d22b29dc-e85e-4b67-b030-a5b3d2d2dcce" providerId="ADAL" clId="{4C1E9DC2-D3D7-489F-8745-894CE317B1E1}" dt="2024-04-27T03:23:46.623" v="7" actId="700"/>
          <ac:spMkLst>
            <pc:docMk/>
            <pc:sldMk cId="2395693264" sldId="312"/>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2395693264" sldId="312"/>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2877204398" sldId="312"/>
        </pc:sldMkLst>
      </pc:sldChg>
      <pc:sldChg chg="modSp add mod modClrScheme chgLayout">
        <pc:chgData name="Moustafa Abdelrahman" userId="d22b29dc-e85e-4b67-b030-a5b3d2d2dcce" providerId="ADAL" clId="{4C1E9DC2-D3D7-489F-8745-894CE317B1E1}" dt="2024-04-27T03:27:24.358" v="57" actId="14100"/>
        <pc:sldMkLst>
          <pc:docMk/>
          <pc:sldMk cId="1043882581" sldId="313"/>
        </pc:sldMkLst>
        <pc:spChg chg="mod ord">
          <ac:chgData name="Moustafa Abdelrahman" userId="d22b29dc-e85e-4b67-b030-a5b3d2d2dcce" providerId="ADAL" clId="{4C1E9DC2-D3D7-489F-8745-894CE317B1E1}" dt="2024-04-27T03:27:24.358" v="57" actId="14100"/>
          <ac:spMkLst>
            <pc:docMk/>
            <pc:sldMk cId="1043882581" sldId="313"/>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1043882581" sldId="313"/>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4162050383" sldId="313"/>
        </pc:sldMkLst>
      </pc:sldChg>
      <pc:sldChg chg="del">
        <pc:chgData name="Moustafa Abdelrahman" userId="d22b29dc-e85e-4b67-b030-a5b3d2d2dcce" providerId="ADAL" clId="{4C1E9DC2-D3D7-489F-8745-894CE317B1E1}" dt="2024-04-27T03:23:08.736" v="0" actId="47"/>
        <pc:sldMkLst>
          <pc:docMk/>
          <pc:sldMk cId="1606933681" sldId="314"/>
        </pc:sldMkLst>
      </pc:sldChg>
      <pc:sldChg chg="modSp add mod modClrScheme chgLayout">
        <pc:chgData name="Moustafa Abdelrahman" userId="d22b29dc-e85e-4b67-b030-a5b3d2d2dcce" providerId="ADAL" clId="{4C1E9DC2-D3D7-489F-8745-894CE317B1E1}" dt="2024-04-27T03:27:31.154" v="58" actId="1076"/>
        <pc:sldMkLst>
          <pc:docMk/>
          <pc:sldMk cId="3631605776" sldId="314"/>
        </pc:sldMkLst>
        <pc:spChg chg="mod ord">
          <ac:chgData name="Moustafa Abdelrahman" userId="d22b29dc-e85e-4b67-b030-a5b3d2d2dcce" providerId="ADAL" clId="{4C1E9DC2-D3D7-489F-8745-894CE317B1E1}" dt="2024-04-27T03:27:31.154" v="58" actId="1076"/>
          <ac:spMkLst>
            <pc:docMk/>
            <pc:sldMk cId="3631605776" sldId="314"/>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3631605776" sldId="314"/>
            <ac:spMk id="5" creationId="{00000000-0000-0000-0000-000000000000}"/>
          </ac:spMkLst>
        </pc:spChg>
      </pc:sldChg>
      <pc:sldChg chg="modSp add mod modClrScheme chgLayout">
        <pc:chgData name="Moustafa Abdelrahman" userId="d22b29dc-e85e-4b67-b030-a5b3d2d2dcce" providerId="ADAL" clId="{4C1E9DC2-D3D7-489F-8745-894CE317B1E1}" dt="2024-04-27T03:27:35.493" v="60" actId="27636"/>
        <pc:sldMkLst>
          <pc:docMk/>
          <pc:sldMk cId="1539412778" sldId="315"/>
        </pc:sldMkLst>
        <pc:spChg chg="mod ord">
          <ac:chgData name="Moustafa Abdelrahman" userId="d22b29dc-e85e-4b67-b030-a5b3d2d2dcce" providerId="ADAL" clId="{4C1E9DC2-D3D7-489F-8745-894CE317B1E1}" dt="2024-04-27T03:27:35.493" v="60" actId="27636"/>
          <ac:spMkLst>
            <pc:docMk/>
            <pc:sldMk cId="1539412778" sldId="315"/>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1539412778" sldId="315"/>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4038485621" sldId="315"/>
        </pc:sldMkLst>
      </pc:sldChg>
      <pc:sldChg chg="modSp add mod modClrScheme chgLayout">
        <pc:chgData name="Moustafa Abdelrahman" userId="d22b29dc-e85e-4b67-b030-a5b3d2d2dcce" providerId="ADAL" clId="{4C1E9DC2-D3D7-489F-8745-894CE317B1E1}" dt="2024-04-27T03:27:44.569" v="63" actId="1076"/>
        <pc:sldMkLst>
          <pc:docMk/>
          <pc:sldMk cId="492043996" sldId="316"/>
        </pc:sldMkLst>
        <pc:spChg chg="mod ord">
          <ac:chgData name="Moustafa Abdelrahman" userId="d22b29dc-e85e-4b67-b030-a5b3d2d2dcce" providerId="ADAL" clId="{4C1E9DC2-D3D7-489F-8745-894CE317B1E1}" dt="2024-04-27T03:27:44.569" v="63" actId="1076"/>
          <ac:spMkLst>
            <pc:docMk/>
            <pc:sldMk cId="492043996" sldId="316"/>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492043996" sldId="316"/>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3864023411" sldId="316"/>
        </pc:sldMkLst>
      </pc:sldChg>
      <pc:sldChg chg="modSp add mod modClrScheme chgLayout">
        <pc:chgData name="Moustafa Abdelrahman" userId="d22b29dc-e85e-4b67-b030-a5b3d2d2dcce" providerId="ADAL" clId="{4C1E9DC2-D3D7-489F-8745-894CE317B1E1}" dt="2024-04-27T03:27:54.473" v="67" actId="1036"/>
        <pc:sldMkLst>
          <pc:docMk/>
          <pc:sldMk cId="1428241305" sldId="317"/>
        </pc:sldMkLst>
        <pc:spChg chg="mod ord">
          <ac:chgData name="Moustafa Abdelrahman" userId="d22b29dc-e85e-4b67-b030-a5b3d2d2dcce" providerId="ADAL" clId="{4C1E9DC2-D3D7-489F-8745-894CE317B1E1}" dt="2024-04-27T03:27:53.124" v="66" actId="27636"/>
          <ac:spMkLst>
            <pc:docMk/>
            <pc:sldMk cId="1428241305" sldId="317"/>
            <ac:spMk id="2" creationId="{00000000-0000-0000-0000-000000000000}"/>
          </ac:spMkLst>
        </pc:spChg>
        <pc:spChg chg="mod ord">
          <ac:chgData name="Moustafa Abdelrahman" userId="d22b29dc-e85e-4b67-b030-a5b3d2d2dcce" providerId="ADAL" clId="{4C1E9DC2-D3D7-489F-8745-894CE317B1E1}" dt="2024-04-27T03:27:54.473" v="67" actId="1036"/>
          <ac:spMkLst>
            <pc:docMk/>
            <pc:sldMk cId="1428241305" sldId="317"/>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3153896910" sldId="317"/>
        </pc:sldMkLst>
      </pc:sldChg>
      <pc:sldChg chg="modSp add mod modClrScheme chgLayout">
        <pc:chgData name="Moustafa Abdelrahman" userId="d22b29dc-e85e-4b67-b030-a5b3d2d2dcce" providerId="ADAL" clId="{4C1E9DC2-D3D7-489F-8745-894CE317B1E1}" dt="2024-04-27T03:27:58.208" v="68" actId="14100"/>
        <pc:sldMkLst>
          <pc:docMk/>
          <pc:sldMk cId="2101119304" sldId="318"/>
        </pc:sldMkLst>
        <pc:spChg chg="mod ord">
          <ac:chgData name="Moustafa Abdelrahman" userId="d22b29dc-e85e-4b67-b030-a5b3d2d2dcce" providerId="ADAL" clId="{4C1E9DC2-D3D7-489F-8745-894CE317B1E1}" dt="2024-04-27T03:27:58.208" v="68" actId="14100"/>
          <ac:spMkLst>
            <pc:docMk/>
            <pc:sldMk cId="2101119304" sldId="318"/>
            <ac:spMk id="2" creationId="{00000000-0000-0000-0000-000000000000}"/>
          </ac:spMkLst>
        </pc:spChg>
        <pc:spChg chg="mod ord">
          <ac:chgData name="Moustafa Abdelrahman" userId="d22b29dc-e85e-4b67-b030-a5b3d2d2dcce" providerId="ADAL" clId="{4C1E9DC2-D3D7-489F-8745-894CE317B1E1}" dt="2024-04-27T03:23:46.623" v="7" actId="700"/>
          <ac:spMkLst>
            <pc:docMk/>
            <pc:sldMk cId="2101119304" sldId="318"/>
            <ac:spMk id="4" creationId="{00000000-0000-0000-0000-000000000000}"/>
          </ac:spMkLst>
        </pc:spChg>
      </pc:sldChg>
      <pc:sldChg chg="del">
        <pc:chgData name="Moustafa Abdelrahman" userId="d22b29dc-e85e-4b67-b030-a5b3d2d2dcce" providerId="ADAL" clId="{4C1E9DC2-D3D7-489F-8745-894CE317B1E1}" dt="2024-04-27T03:23:08.736" v="0" actId="47"/>
        <pc:sldMkLst>
          <pc:docMk/>
          <pc:sldMk cId="2681010947" sldId="318"/>
        </pc:sldMkLst>
      </pc:sldChg>
      <pc:sldChg chg="del">
        <pc:chgData name="Moustafa Abdelrahman" userId="d22b29dc-e85e-4b67-b030-a5b3d2d2dcce" providerId="ADAL" clId="{4C1E9DC2-D3D7-489F-8745-894CE317B1E1}" dt="2024-04-27T03:23:08.736" v="0" actId="47"/>
        <pc:sldMkLst>
          <pc:docMk/>
          <pc:sldMk cId="93685268" sldId="319"/>
        </pc:sldMkLst>
      </pc:sldChg>
      <pc:sldChg chg="modSp add mod modClrScheme chgLayout">
        <pc:chgData name="Moustafa Abdelrahman" userId="d22b29dc-e85e-4b67-b030-a5b3d2d2dcce" providerId="ADAL" clId="{4C1E9DC2-D3D7-489F-8745-894CE317B1E1}" dt="2024-04-27T03:28:01.523" v="69" actId="1076"/>
        <pc:sldMkLst>
          <pc:docMk/>
          <pc:sldMk cId="2485673061" sldId="319"/>
        </pc:sldMkLst>
        <pc:spChg chg="mod ord">
          <ac:chgData name="Moustafa Abdelrahman" userId="d22b29dc-e85e-4b67-b030-a5b3d2d2dcce" providerId="ADAL" clId="{4C1E9DC2-D3D7-489F-8745-894CE317B1E1}" dt="2024-04-27T03:28:01.523" v="69" actId="1076"/>
          <ac:spMkLst>
            <pc:docMk/>
            <pc:sldMk cId="2485673061" sldId="319"/>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2485673061" sldId="319"/>
            <ac:spMk id="5" creationId="{00000000-0000-0000-0000-000000000000}"/>
          </ac:spMkLst>
        </pc:spChg>
      </pc:sldChg>
      <pc:sldChg chg="del">
        <pc:chgData name="Moustafa Abdelrahman" userId="d22b29dc-e85e-4b67-b030-a5b3d2d2dcce" providerId="ADAL" clId="{4C1E9DC2-D3D7-489F-8745-894CE317B1E1}" dt="2024-04-27T03:23:08.736" v="0" actId="47"/>
        <pc:sldMkLst>
          <pc:docMk/>
          <pc:sldMk cId="3268061069" sldId="320"/>
        </pc:sldMkLst>
      </pc:sldChg>
      <pc:sldChg chg="modSp add mod modClrScheme chgLayout">
        <pc:chgData name="Moustafa Abdelrahman" userId="d22b29dc-e85e-4b67-b030-a5b3d2d2dcce" providerId="ADAL" clId="{4C1E9DC2-D3D7-489F-8745-894CE317B1E1}" dt="2024-04-27T03:28:05.269" v="70" actId="1076"/>
        <pc:sldMkLst>
          <pc:docMk/>
          <pc:sldMk cId="2541687716" sldId="321"/>
        </pc:sldMkLst>
        <pc:spChg chg="mod ord">
          <ac:chgData name="Moustafa Abdelrahman" userId="d22b29dc-e85e-4b67-b030-a5b3d2d2dcce" providerId="ADAL" clId="{4C1E9DC2-D3D7-489F-8745-894CE317B1E1}" dt="2024-04-27T03:28:05.269" v="70" actId="1076"/>
          <ac:spMkLst>
            <pc:docMk/>
            <pc:sldMk cId="2541687716" sldId="321"/>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2541687716" sldId="321"/>
            <ac:spMk id="5" creationId="{00000000-0000-0000-0000-000000000000}"/>
          </ac:spMkLst>
        </pc:spChg>
      </pc:sldChg>
      <pc:sldChg chg="del">
        <pc:chgData name="Moustafa Abdelrahman" userId="d22b29dc-e85e-4b67-b030-a5b3d2d2dcce" providerId="ADAL" clId="{4C1E9DC2-D3D7-489F-8745-894CE317B1E1}" dt="2024-04-27T03:23:08.736" v="0" actId="47"/>
        <pc:sldMkLst>
          <pc:docMk/>
          <pc:sldMk cId="3205571846" sldId="321"/>
        </pc:sldMkLst>
      </pc:sldChg>
      <pc:sldChg chg="modSp add mod modClrScheme chgLayout">
        <pc:chgData name="Moustafa Abdelrahman" userId="d22b29dc-e85e-4b67-b030-a5b3d2d2dcce" providerId="ADAL" clId="{4C1E9DC2-D3D7-489F-8745-894CE317B1E1}" dt="2024-04-27T03:28:09.270" v="71" actId="1076"/>
        <pc:sldMkLst>
          <pc:docMk/>
          <pc:sldMk cId="872820338" sldId="322"/>
        </pc:sldMkLst>
        <pc:spChg chg="mod ord">
          <ac:chgData name="Moustafa Abdelrahman" userId="d22b29dc-e85e-4b67-b030-a5b3d2d2dcce" providerId="ADAL" clId="{4C1E9DC2-D3D7-489F-8745-894CE317B1E1}" dt="2024-04-27T03:28:09.270" v="71" actId="1076"/>
          <ac:spMkLst>
            <pc:docMk/>
            <pc:sldMk cId="872820338" sldId="322"/>
            <ac:spMk id="4" creationId="{00000000-0000-0000-0000-000000000000}"/>
          </ac:spMkLst>
        </pc:spChg>
        <pc:spChg chg="mod ord">
          <ac:chgData name="Moustafa Abdelrahman" userId="d22b29dc-e85e-4b67-b030-a5b3d2d2dcce" providerId="ADAL" clId="{4C1E9DC2-D3D7-489F-8745-894CE317B1E1}" dt="2024-04-27T03:23:46.623" v="7" actId="700"/>
          <ac:spMkLst>
            <pc:docMk/>
            <pc:sldMk cId="872820338" sldId="322"/>
            <ac:spMk id="5" creationId="{00000000-0000-0000-0000-000000000000}"/>
          </ac:spMkLst>
        </pc:spChg>
      </pc:sldChg>
      <pc:sldChg chg="del">
        <pc:chgData name="Moustafa Abdelrahman" userId="d22b29dc-e85e-4b67-b030-a5b3d2d2dcce" providerId="ADAL" clId="{4C1E9DC2-D3D7-489F-8745-894CE317B1E1}" dt="2024-04-27T03:23:08.736" v="0" actId="47"/>
        <pc:sldMkLst>
          <pc:docMk/>
          <pc:sldMk cId="2481821463" sldId="322"/>
        </pc:sldMkLst>
      </pc:sldChg>
      <pc:sldChg chg="del">
        <pc:chgData name="Moustafa Abdelrahman" userId="d22b29dc-e85e-4b67-b030-a5b3d2d2dcce" providerId="ADAL" clId="{4C1E9DC2-D3D7-489F-8745-894CE317B1E1}" dt="2024-04-27T03:23:08.736" v="0" actId="47"/>
        <pc:sldMkLst>
          <pc:docMk/>
          <pc:sldMk cId="7503110" sldId="323"/>
        </pc:sldMkLst>
      </pc:sldChg>
      <pc:sldChg chg="modSp add mod modClrScheme chgLayout">
        <pc:chgData name="Moustafa Abdelrahman" userId="d22b29dc-e85e-4b67-b030-a5b3d2d2dcce" providerId="ADAL" clId="{4C1E9DC2-D3D7-489F-8745-894CE317B1E1}" dt="2024-04-27T03:28:12.765" v="72" actId="1076"/>
        <pc:sldMkLst>
          <pc:docMk/>
          <pc:sldMk cId="263744692" sldId="323"/>
        </pc:sldMkLst>
        <pc:spChg chg="mod ord">
          <ac:chgData name="Moustafa Abdelrahman" userId="d22b29dc-e85e-4b67-b030-a5b3d2d2dcce" providerId="ADAL" clId="{4C1E9DC2-D3D7-489F-8745-894CE317B1E1}" dt="2024-04-27T03:28:12.765" v="72" actId="1076"/>
          <ac:spMkLst>
            <pc:docMk/>
            <pc:sldMk cId="263744692" sldId="323"/>
            <ac:spMk id="4" creationId="{00000000-0000-0000-0000-000000000000}"/>
          </ac:spMkLst>
        </pc:spChg>
      </pc:sldChg>
      <pc:sldChg chg="delSp modSp add mod modClrScheme chgLayout">
        <pc:chgData name="Moustafa Abdelrahman" userId="d22b29dc-e85e-4b67-b030-a5b3d2d2dcce" providerId="ADAL" clId="{4C1E9DC2-D3D7-489F-8745-894CE317B1E1}" dt="2024-04-27T03:32:26.071" v="127" actId="1076"/>
        <pc:sldMkLst>
          <pc:docMk/>
          <pc:sldMk cId="355868780" sldId="324"/>
        </pc:sldMkLst>
        <pc:spChg chg="del mod ord">
          <ac:chgData name="Moustafa Abdelrahman" userId="d22b29dc-e85e-4b67-b030-a5b3d2d2dcce" providerId="ADAL" clId="{4C1E9DC2-D3D7-489F-8745-894CE317B1E1}" dt="2024-04-27T03:32:22.969" v="126" actId="478"/>
          <ac:spMkLst>
            <pc:docMk/>
            <pc:sldMk cId="355868780" sldId="324"/>
            <ac:spMk id="7" creationId="{00000000-0000-0000-0000-000000000000}"/>
          </ac:spMkLst>
        </pc:spChg>
        <pc:spChg chg="mod ord">
          <ac:chgData name="Moustafa Abdelrahman" userId="d22b29dc-e85e-4b67-b030-a5b3d2d2dcce" providerId="ADAL" clId="{4C1E9DC2-D3D7-489F-8745-894CE317B1E1}" dt="2024-04-27T03:32:14.841" v="123" actId="1076"/>
          <ac:spMkLst>
            <pc:docMk/>
            <pc:sldMk cId="355868780" sldId="324"/>
            <ac:spMk id="8" creationId="{00000000-0000-0000-0000-000000000000}"/>
          </ac:spMkLst>
        </pc:spChg>
        <pc:spChg chg="mod">
          <ac:chgData name="Moustafa Abdelrahman" userId="d22b29dc-e85e-4b67-b030-a5b3d2d2dcce" providerId="ADAL" clId="{4C1E9DC2-D3D7-489F-8745-894CE317B1E1}" dt="2024-04-27T03:32:26.071" v="127" actId="1076"/>
          <ac:spMkLst>
            <pc:docMk/>
            <pc:sldMk cId="355868780" sldId="324"/>
            <ac:spMk id="9" creationId="{00000000-0000-0000-0000-000000000000}"/>
          </ac:spMkLst>
        </pc:spChg>
        <pc:spChg chg="mod">
          <ac:chgData name="Moustafa Abdelrahman" userId="d22b29dc-e85e-4b67-b030-a5b3d2d2dcce" providerId="ADAL" clId="{4C1E9DC2-D3D7-489F-8745-894CE317B1E1}" dt="2024-04-27T03:32:18.224" v="124" actId="1076"/>
          <ac:spMkLst>
            <pc:docMk/>
            <pc:sldMk cId="355868780" sldId="324"/>
            <ac:spMk id="10" creationId="{00000000-0000-0000-0000-000000000000}"/>
          </ac:spMkLst>
        </pc:spChg>
        <pc:spChg chg="mod">
          <ac:chgData name="Moustafa Abdelrahman" userId="d22b29dc-e85e-4b67-b030-a5b3d2d2dcce" providerId="ADAL" clId="{4C1E9DC2-D3D7-489F-8745-894CE317B1E1}" dt="2024-04-27T03:32:20.861" v="125" actId="1076"/>
          <ac:spMkLst>
            <pc:docMk/>
            <pc:sldMk cId="355868780" sldId="324"/>
            <ac:spMk id="11" creationId="{00000000-0000-0000-0000-000000000000}"/>
          </ac:spMkLst>
        </pc:spChg>
      </pc:sldChg>
      <pc:sldChg chg="del">
        <pc:chgData name="Moustafa Abdelrahman" userId="d22b29dc-e85e-4b67-b030-a5b3d2d2dcce" providerId="ADAL" clId="{4C1E9DC2-D3D7-489F-8745-894CE317B1E1}" dt="2024-04-27T03:23:08.736" v="0" actId="47"/>
        <pc:sldMkLst>
          <pc:docMk/>
          <pc:sldMk cId="439421857" sldId="324"/>
        </pc:sldMkLst>
      </pc:sldChg>
      <pc:sldChg chg="delSp modSp add mod modClrScheme chgLayout">
        <pc:chgData name="Moustafa Abdelrahman" userId="d22b29dc-e85e-4b67-b030-a5b3d2d2dcce" providerId="ADAL" clId="{4C1E9DC2-D3D7-489F-8745-894CE317B1E1}" dt="2024-04-27T03:32:58.648" v="137" actId="478"/>
        <pc:sldMkLst>
          <pc:docMk/>
          <pc:sldMk cId="1779733263" sldId="325"/>
        </pc:sldMkLst>
        <pc:spChg chg="del mod ord">
          <ac:chgData name="Moustafa Abdelrahman" userId="d22b29dc-e85e-4b67-b030-a5b3d2d2dcce" providerId="ADAL" clId="{4C1E9DC2-D3D7-489F-8745-894CE317B1E1}" dt="2024-04-27T03:32:58.648" v="137" actId="478"/>
          <ac:spMkLst>
            <pc:docMk/>
            <pc:sldMk cId="1779733263" sldId="325"/>
            <ac:spMk id="7" creationId="{00000000-0000-0000-0000-000000000000}"/>
          </ac:spMkLst>
        </pc:spChg>
        <pc:spChg chg="mod ord">
          <ac:chgData name="Moustafa Abdelrahman" userId="d22b29dc-e85e-4b67-b030-a5b3d2d2dcce" providerId="ADAL" clId="{4C1E9DC2-D3D7-489F-8745-894CE317B1E1}" dt="2024-04-27T03:32:56.697" v="136" actId="1076"/>
          <ac:spMkLst>
            <pc:docMk/>
            <pc:sldMk cId="1779733263" sldId="325"/>
            <ac:spMk id="8" creationId="{00000000-0000-0000-0000-000000000000}"/>
          </ac:spMkLst>
        </pc:spChg>
      </pc:sldChg>
      <pc:sldChg chg="modSp add mod ord modClrScheme chgLayout">
        <pc:chgData name="Moustafa Abdelrahman" userId="d22b29dc-e85e-4b67-b030-a5b3d2d2dcce" providerId="ADAL" clId="{4C1E9DC2-D3D7-489F-8745-894CE317B1E1}" dt="2024-04-27T03:26:22.236" v="45" actId="14100"/>
        <pc:sldMkLst>
          <pc:docMk/>
          <pc:sldMk cId="429264778" sldId="326"/>
        </pc:sldMkLst>
        <pc:spChg chg="mod ord">
          <ac:chgData name="Moustafa Abdelrahman" userId="d22b29dc-e85e-4b67-b030-a5b3d2d2dcce" providerId="ADAL" clId="{4C1E9DC2-D3D7-489F-8745-894CE317B1E1}" dt="2024-04-27T03:25:51.699" v="34" actId="14100"/>
          <ac:spMkLst>
            <pc:docMk/>
            <pc:sldMk cId="429264778" sldId="326"/>
            <ac:spMk id="4"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7"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8"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9"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0"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1"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2"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3"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4"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5"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6"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7"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8"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19"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20"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21"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22"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23"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24" creationId="{00000000-0000-0000-0000-000000000000}"/>
          </ac:spMkLst>
        </pc:spChg>
        <pc:spChg chg="mod">
          <ac:chgData name="Moustafa Abdelrahman" userId="d22b29dc-e85e-4b67-b030-a5b3d2d2dcce" providerId="ADAL" clId="{4C1E9DC2-D3D7-489F-8745-894CE317B1E1}" dt="2024-04-27T03:26:19.280" v="43" actId="1076"/>
          <ac:spMkLst>
            <pc:docMk/>
            <pc:sldMk cId="429264778" sldId="326"/>
            <ac:spMk id="25"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26" creationId="{00000000-0000-0000-0000-000000000000}"/>
          </ac:spMkLst>
        </pc:spChg>
        <pc:spChg chg="mod">
          <ac:chgData name="Moustafa Abdelrahman" userId="d22b29dc-e85e-4b67-b030-a5b3d2d2dcce" providerId="ADAL" clId="{4C1E9DC2-D3D7-489F-8745-894CE317B1E1}" dt="2024-04-27T03:26:22.236" v="45" actId="14100"/>
          <ac:spMkLst>
            <pc:docMk/>
            <pc:sldMk cId="429264778" sldId="326"/>
            <ac:spMk id="27"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55"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56"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57"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58"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0"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1"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2"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3"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4"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5"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6"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7"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8"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69"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70"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71"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72"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73"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74"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85"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86"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87" creationId="{00000000-0000-0000-0000-000000000000}"/>
          </ac:spMkLst>
        </pc:spChg>
        <pc:spChg chg="mod">
          <ac:chgData name="Moustafa Abdelrahman" userId="d22b29dc-e85e-4b67-b030-a5b3d2d2dcce" providerId="ADAL" clId="{4C1E9DC2-D3D7-489F-8745-894CE317B1E1}" dt="2024-04-27T03:25:51.699" v="34" actId="14100"/>
          <ac:spMkLst>
            <pc:docMk/>
            <pc:sldMk cId="429264778" sldId="326"/>
            <ac:spMk id="88" creationId="{00000000-0000-0000-0000-000000000000}"/>
          </ac:spMkLst>
        </pc:spChg>
        <pc:grpChg chg="mod">
          <ac:chgData name="Moustafa Abdelrahman" userId="d22b29dc-e85e-4b67-b030-a5b3d2d2dcce" providerId="ADAL" clId="{4C1E9DC2-D3D7-489F-8745-894CE317B1E1}" dt="2024-04-27T03:25:51.699" v="34" actId="14100"/>
          <ac:grpSpMkLst>
            <pc:docMk/>
            <pc:sldMk cId="429264778" sldId="326"/>
            <ac:grpSpMk id="2" creationId="{00000000-0000-0000-0000-000000000000}"/>
          </ac:grpSpMkLst>
        </pc:grpChg>
        <pc:grpChg chg="mod">
          <ac:chgData name="Moustafa Abdelrahman" userId="d22b29dc-e85e-4b67-b030-a5b3d2d2dcce" providerId="ADAL" clId="{4C1E9DC2-D3D7-489F-8745-894CE317B1E1}" dt="2024-04-27T03:26:19.280" v="43" actId="1076"/>
          <ac:grpSpMkLst>
            <pc:docMk/>
            <pc:sldMk cId="429264778" sldId="326"/>
            <ac:grpSpMk id="6" creationId="{00000000-0000-0000-0000-000000000000}"/>
          </ac:grpSpMkLst>
        </pc:grpChg>
        <pc:grpChg chg="mod">
          <ac:chgData name="Moustafa Abdelrahman" userId="d22b29dc-e85e-4b67-b030-a5b3d2d2dcce" providerId="ADAL" clId="{4C1E9DC2-D3D7-489F-8745-894CE317B1E1}" dt="2024-04-27T03:25:51.699" v="34" actId="14100"/>
          <ac:grpSpMkLst>
            <pc:docMk/>
            <pc:sldMk cId="429264778" sldId="326"/>
            <ac:grpSpMk id="31" creationId="{00000000-0000-0000-0000-000000000000}"/>
          </ac:grpSpMkLst>
        </pc:grpChg>
      </pc:sldChg>
      <pc:sldChg chg="modSp add mod modClrScheme chgLayout">
        <pc:chgData name="Moustafa Abdelrahman" userId="d22b29dc-e85e-4b67-b030-a5b3d2d2dcce" providerId="ADAL" clId="{4C1E9DC2-D3D7-489F-8745-894CE317B1E1}" dt="2024-04-27T03:28:20.867" v="75" actId="1076"/>
        <pc:sldMkLst>
          <pc:docMk/>
          <pc:sldMk cId="1322201951" sldId="327"/>
        </pc:sldMkLst>
        <pc:spChg chg="mod ord">
          <ac:chgData name="Moustafa Abdelrahman" userId="d22b29dc-e85e-4b67-b030-a5b3d2d2dcce" providerId="ADAL" clId="{4C1E9DC2-D3D7-489F-8745-894CE317B1E1}" dt="2024-04-27T03:28:16.902" v="73" actId="1076"/>
          <ac:spMkLst>
            <pc:docMk/>
            <pc:sldMk cId="1322201951" sldId="327"/>
            <ac:spMk id="4" creationId="{00000000-0000-0000-0000-000000000000}"/>
          </ac:spMkLst>
        </pc:spChg>
        <pc:spChg chg="mod ord">
          <ac:chgData name="Moustafa Abdelrahman" userId="d22b29dc-e85e-4b67-b030-a5b3d2d2dcce" providerId="ADAL" clId="{4C1E9DC2-D3D7-489F-8745-894CE317B1E1}" dt="2024-04-27T03:28:20.867" v="75" actId="1076"/>
          <ac:spMkLst>
            <pc:docMk/>
            <pc:sldMk cId="1322201951" sldId="327"/>
            <ac:spMk id="5" creationId="{00000000-0000-0000-0000-000000000000}"/>
          </ac:spMkLst>
        </pc:spChg>
      </pc:sldChg>
      <pc:sldChg chg="modSp add mod modClrScheme chgLayout">
        <pc:chgData name="Moustafa Abdelrahman" userId="d22b29dc-e85e-4b67-b030-a5b3d2d2dcce" providerId="ADAL" clId="{4C1E9DC2-D3D7-489F-8745-894CE317B1E1}" dt="2024-04-27T03:28:27.377" v="78" actId="14100"/>
        <pc:sldMkLst>
          <pc:docMk/>
          <pc:sldMk cId="1936261283" sldId="328"/>
        </pc:sldMkLst>
        <pc:spChg chg="mod ord">
          <ac:chgData name="Moustafa Abdelrahman" userId="d22b29dc-e85e-4b67-b030-a5b3d2d2dcce" providerId="ADAL" clId="{4C1E9DC2-D3D7-489F-8745-894CE317B1E1}" dt="2024-04-27T03:28:23.964" v="76" actId="1076"/>
          <ac:spMkLst>
            <pc:docMk/>
            <pc:sldMk cId="1936261283" sldId="328"/>
            <ac:spMk id="4" creationId="{00000000-0000-0000-0000-000000000000}"/>
          </ac:spMkLst>
        </pc:spChg>
        <pc:spChg chg="mod ord">
          <ac:chgData name="Moustafa Abdelrahman" userId="d22b29dc-e85e-4b67-b030-a5b3d2d2dcce" providerId="ADAL" clId="{4C1E9DC2-D3D7-489F-8745-894CE317B1E1}" dt="2024-04-27T03:28:27.377" v="78" actId="14100"/>
          <ac:spMkLst>
            <pc:docMk/>
            <pc:sldMk cId="1936261283" sldId="328"/>
            <ac:spMk id="5" creationId="{00000000-0000-0000-0000-000000000000}"/>
          </ac:spMkLst>
        </pc:spChg>
      </pc:sldChg>
      <pc:sldChg chg="modSp add mod modClrScheme chgLayout">
        <pc:chgData name="Moustafa Abdelrahman" userId="d22b29dc-e85e-4b67-b030-a5b3d2d2dcce" providerId="ADAL" clId="{4C1E9DC2-D3D7-489F-8745-894CE317B1E1}" dt="2024-04-27T03:28:30.669" v="79" actId="1076"/>
        <pc:sldMkLst>
          <pc:docMk/>
          <pc:sldMk cId="922096907" sldId="329"/>
        </pc:sldMkLst>
        <pc:spChg chg="mod ord">
          <ac:chgData name="Moustafa Abdelrahman" userId="d22b29dc-e85e-4b67-b030-a5b3d2d2dcce" providerId="ADAL" clId="{4C1E9DC2-D3D7-489F-8745-894CE317B1E1}" dt="2024-04-27T03:28:30.669" v="79" actId="1076"/>
          <ac:spMkLst>
            <pc:docMk/>
            <pc:sldMk cId="922096907" sldId="329"/>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922096907" sldId="329"/>
            <ac:spMk id="5" creationId="{00000000-0000-0000-0000-000000000000}"/>
          </ac:spMkLst>
        </pc:spChg>
      </pc:sldChg>
      <pc:sldChg chg="modSp add mod modClrScheme chgLayout">
        <pc:chgData name="Moustafa Abdelrahman" userId="d22b29dc-e85e-4b67-b030-a5b3d2d2dcce" providerId="ADAL" clId="{4C1E9DC2-D3D7-489F-8745-894CE317B1E1}" dt="2024-04-27T03:28:52.513" v="84" actId="1076"/>
        <pc:sldMkLst>
          <pc:docMk/>
          <pc:sldMk cId="2636662278" sldId="330"/>
        </pc:sldMkLst>
        <pc:spChg chg="mod ord">
          <ac:chgData name="Moustafa Abdelrahman" userId="d22b29dc-e85e-4b67-b030-a5b3d2d2dcce" providerId="ADAL" clId="{4C1E9DC2-D3D7-489F-8745-894CE317B1E1}" dt="2024-04-27T03:28:52.513" v="84" actId="1076"/>
          <ac:spMkLst>
            <pc:docMk/>
            <pc:sldMk cId="2636662278" sldId="330"/>
            <ac:spMk id="2" creationId="{00000000-0000-0000-0000-000000000000}"/>
          </ac:spMkLst>
        </pc:spChg>
        <pc:spChg chg="mod ord">
          <ac:chgData name="Moustafa Abdelrahman" userId="d22b29dc-e85e-4b67-b030-a5b3d2d2dcce" providerId="ADAL" clId="{4C1E9DC2-D3D7-489F-8745-894CE317B1E1}" dt="2024-04-27T03:28:39.608" v="81" actId="1076"/>
          <ac:spMkLst>
            <pc:docMk/>
            <pc:sldMk cId="2636662278" sldId="330"/>
            <ac:spMk id="4" creationId="{00000000-0000-0000-0000-000000000000}"/>
          </ac:spMkLst>
        </pc:spChg>
        <pc:spChg chg="mod">
          <ac:chgData name="Moustafa Abdelrahman" userId="d22b29dc-e85e-4b67-b030-a5b3d2d2dcce" providerId="ADAL" clId="{4C1E9DC2-D3D7-489F-8745-894CE317B1E1}" dt="2024-04-27T03:28:45.236" v="82" actId="1076"/>
          <ac:spMkLst>
            <pc:docMk/>
            <pc:sldMk cId="2636662278" sldId="330"/>
            <ac:spMk id="56" creationId="{00000000-0000-0000-0000-000000000000}"/>
          </ac:spMkLst>
        </pc:spChg>
        <pc:spChg chg="mod">
          <ac:chgData name="Moustafa Abdelrahman" userId="d22b29dc-e85e-4b67-b030-a5b3d2d2dcce" providerId="ADAL" clId="{4C1E9DC2-D3D7-489F-8745-894CE317B1E1}" dt="2024-04-27T03:28:45.236" v="82" actId="1076"/>
          <ac:spMkLst>
            <pc:docMk/>
            <pc:sldMk cId="2636662278" sldId="330"/>
            <ac:spMk id="57" creationId="{00000000-0000-0000-0000-000000000000}"/>
          </ac:spMkLst>
        </pc:spChg>
        <pc:picChg chg="mod ord">
          <ac:chgData name="Moustafa Abdelrahman" userId="d22b29dc-e85e-4b67-b030-a5b3d2d2dcce" providerId="ADAL" clId="{4C1E9DC2-D3D7-489F-8745-894CE317B1E1}" dt="2024-04-27T03:28:45.236" v="82" actId="1076"/>
          <ac:picMkLst>
            <pc:docMk/>
            <pc:sldMk cId="2636662278" sldId="330"/>
            <ac:picMk id="55" creationId="{00000000-0000-0000-0000-000000000000}"/>
          </ac:picMkLst>
        </pc:picChg>
      </pc:sldChg>
      <pc:sldChg chg="modSp add mod modClrScheme chgLayout">
        <pc:chgData name="Moustafa Abdelrahman" userId="d22b29dc-e85e-4b67-b030-a5b3d2d2dcce" providerId="ADAL" clId="{4C1E9DC2-D3D7-489F-8745-894CE317B1E1}" dt="2024-04-27T03:28:57.010" v="85" actId="1076"/>
        <pc:sldMkLst>
          <pc:docMk/>
          <pc:sldMk cId="1154674298" sldId="331"/>
        </pc:sldMkLst>
        <pc:spChg chg="mod ord">
          <ac:chgData name="Moustafa Abdelrahman" userId="d22b29dc-e85e-4b67-b030-a5b3d2d2dcce" providerId="ADAL" clId="{4C1E9DC2-D3D7-489F-8745-894CE317B1E1}" dt="2024-04-27T03:28:57.010" v="85" actId="1076"/>
          <ac:spMkLst>
            <pc:docMk/>
            <pc:sldMk cId="1154674298" sldId="331"/>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1154674298" sldId="331"/>
            <ac:spMk id="16" creationId="{00000000-0000-0000-0000-000000000000}"/>
          </ac:spMkLst>
        </pc:spChg>
      </pc:sldChg>
      <pc:sldChg chg="modSp add mod modClrScheme chgLayout">
        <pc:chgData name="Moustafa Abdelrahman" userId="d22b29dc-e85e-4b67-b030-a5b3d2d2dcce" providerId="ADAL" clId="{4C1E9DC2-D3D7-489F-8745-894CE317B1E1}" dt="2024-04-27T03:29:06.132" v="88" actId="1076"/>
        <pc:sldMkLst>
          <pc:docMk/>
          <pc:sldMk cId="2612593262" sldId="332"/>
        </pc:sldMkLst>
        <pc:spChg chg="mod ord">
          <ac:chgData name="Moustafa Abdelrahman" userId="d22b29dc-e85e-4b67-b030-a5b3d2d2dcce" providerId="ADAL" clId="{4C1E9DC2-D3D7-489F-8745-894CE317B1E1}" dt="2024-04-27T03:29:02.098" v="87" actId="1076"/>
          <ac:spMkLst>
            <pc:docMk/>
            <pc:sldMk cId="2612593262" sldId="332"/>
            <ac:spMk id="4" creationId="{00000000-0000-0000-0000-000000000000}"/>
          </ac:spMkLst>
        </pc:spChg>
        <pc:spChg chg="mod ord">
          <ac:chgData name="Moustafa Abdelrahman" userId="d22b29dc-e85e-4b67-b030-a5b3d2d2dcce" providerId="ADAL" clId="{4C1E9DC2-D3D7-489F-8745-894CE317B1E1}" dt="2024-04-27T03:29:06.132" v="88" actId="1076"/>
          <ac:spMkLst>
            <pc:docMk/>
            <pc:sldMk cId="2612593262" sldId="332"/>
            <ac:spMk id="8" creationId="{00000000-0000-0000-0000-000000000000}"/>
          </ac:spMkLst>
        </pc:spChg>
      </pc:sldChg>
      <pc:sldChg chg="modSp add mod modClrScheme chgLayout">
        <pc:chgData name="Moustafa Abdelrahman" userId="d22b29dc-e85e-4b67-b030-a5b3d2d2dcce" providerId="ADAL" clId="{4C1E9DC2-D3D7-489F-8745-894CE317B1E1}" dt="2024-04-27T03:29:10.799" v="89" actId="1076"/>
        <pc:sldMkLst>
          <pc:docMk/>
          <pc:sldMk cId="40879187" sldId="333"/>
        </pc:sldMkLst>
        <pc:spChg chg="mod ord">
          <ac:chgData name="Moustafa Abdelrahman" userId="d22b29dc-e85e-4b67-b030-a5b3d2d2dcce" providerId="ADAL" clId="{4C1E9DC2-D3D7-489F-8745-894CE317B1E1}" dt="2024-04-27T03:29:10.799" v="89" actId="1076"/>
          <ac:spMkLst>
            <pc:docMk/>
            <pc:sldMk cId="40879187" sldId="333"/>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40879187" sldId="333"/>
            <ac:spMk id="5" creationId="{00000000-0000-0000-0000-000000000000}"/>
          </ac:spMkLst>
        </pc:spChg>
      </pc:sldChg>
      <pc:sldChg chg="modSp add mod modClrScheme chgLayout">
        <pc:chgData name="Moustafa Abdelrahman" userId="d22b29dc-e85e-4b67-b030-a5b3d2d2dcce" providerId="ADAL" clId="{4C1E9DC2-D3D7-489F-8745-894CE317B1E1}" dt="2024-04-27T03:24:52.320" v="24" actId="700"/>
        <pc:sldMkLst>
          <pc:docMk/>
          <pc:sldMk cId="981425021" sldId="334"/>
        </pc:sldMkLst>
        <pc:spChg chg="mod ord">
          <ac:chgData name="Moustafa Abdelrahman" userId="d22b29dc-e85e-4b67-b030-a5b3d2d2dcce" providerId="ADAL" clId="{4C1E9DC2-D3D7-489F-8745-894CE317B1E1}" dt="2024-04-27T03:24:52.320" v="24" actId="700"/>
          <ac:spMkLst>
            <pc:docMk/>
            <pc:sldMk cId="981425021" sldId="334"/>
            <ac:spMk id="2" creationId="{00000000-0000-0000-0000-000000000000}"/>
          </ac:spMkLst>
        </pc:spChg>
        <pc:spChg chg="mod ord">
          <ac:chgData name="Moustafa Abdelrahman" userId="d22b29dc-e85e-4b67-b030-a5b3d2d2dcce" providerId="ADAL" clId="{4C1E9DC2-D3D7-489F-8745-894CE317B1E1}" dt="2024-04-27T03:24:52.320" v="24" actId="700"/>
          <ac:spMkLst>
            <pc:docMk/>
            <pc:sldMk cId="981425021" sldId="334"/>
            <ac:spMk id="3" creationId="{00000000-0000-0000-0000-000000000000}"/>
          </ac:spMkLst>
        </pc:spChg>
      </pc:sldChg>
      <pc:sldChg chg="modSp add mod modClrScheme chgLayout">
        <pc:chgData name="Moustafa Abdelrahman" userId="d22b29dc-e85e-4b67-b030-a5b3d2d2dcce" providerId="ADAL" clId="{4C1E9DC2-D3D7-489F-8745-894CE317B1E1}" dt="2024-04-27T03:24:52.388" v="26" actId="27636"/>
        <pc:sldMkLst>
          <pc:docMk/>
          <pc:sldMk cId="192306955" sldId="335"/>
        </pc:sldMkLst>
        <pc:spChg chg="mod ord">
          <ac:chgData name="Moustafa Abdelrahman" userId="d22b29dc-e85e-4b67-b030-a5b3d2d2dcce" providerId="ADAL" clId="{4C1E9DC2-D3D7-489F-8745-894CE317B1E1}" dt="2024-04-27T03:24:52.388" v="26" actId="27636"/>
          <ac:spMkLst>
            <pc:docMk/>
            <pc:sldMk cId="192306955" sldId="335"/>
            <ac:spMk id="3" creationId="{00000000-0000-0000-0000-000000000000}"/>
          </ac:spMkLst>
        </pc:spChg>
      </pc:sldChg>
      <pc:sldChg chg="modSp add mod modClrScheme chgLayout">
        <pc:chgData name="Moustafa Abdelrahman" userId="d22b29dc-e85e-4b67-b030-a5b3d2d2dcce" providerId="ADAL" clId="{4C1E9DC2-D3D7-489F-8745-894CE317B1E1}" dt="2024-04-27T03:29:23.363" v="90" actId="1076"/>
        <pc:sldMkLst>
          <pc:docMk/>
          <pc:sldMk cId="2690657833" sldId="336"/>
        </pc:sldMkLst>
        <pc:spChg chg="mod ord">
          <ac:chgData name="Moustafa Abdelrahman" userId="d22b29dc-e85e-4b67-b030-a5b3d2d2dcce" providerId="ADAL" clId="{4C1E9DC2-D3D7-489F-8745-894CE317B1E1}" dt="2024-04-27T03:24:52.320" v="24" actId="700"/>
          <ac:spMkLst>
            <pc:docMk/>
            <pc:sldMk cId="2690657833" sldId="336"/>
            <ac:spMk id="2" creationId="{00000000-0000-0000-0000-000000000000}"/>
          </ac:spMkLst>
        </pc:spChg>
        <pc:spChg chg="mod ord">
          <ac:chgData name="Moustafa Abdelrahman" userId="d22b29dc-e85e-4b67-b030-a5b3d2d2dcce" providerId="ADAL" clId="{4C1E9DC2-D3D7-489F-8745-894CE317B1E1}" dt="2024-04-27T03:29:23.363" v="90" actId="1076"/>
          <ac:spMkLst>
            <pc:docMk/>
            <pc:sldMk cId="2690657833" sldId="336"/>
            <ac:spMk id="4" creationId="{00000000-0000-0000-0000-000000000000}"/>
          </ac:spMkLst>
        </pc:spChg>
      </pc:sldChg>
      <pc:sldChg chg="modSp add mod modClrScheme chgLayout">
        <pc:chgData name="Moustafa Abdelrahman" userId="d22b29dc-e85e-4b67-b030-a5b3d2d2dcce" providerId="ADAL" clId="{4C1E9DC2-D3D7-489F-8745-894CE317B1E1}" dt="2024-04-27T03:29:27.438" v="91" actId="1076"/>
        <pc:sldMkLst>
          <pc:docMk/>
          <pc:sldMk cId="3123977591" sldId="337"/>
        </pc:sldMkLst>
        <pc:spChg chg="mod ord">
          <ac:chgData name="Moustafa Abdelrahman" userId="d22b29dc-e85e-4b67-b030-a5b3d2d2dcce" providerId="ADAL" clId="{4C1E9DC2-D3D7-489F-8745-894CE317B1E1}" dt="2024-04-27T03:29:27.438" v="91" actId="1076"/>
          <ac:spMkLst>
            <pc:docMk/>
            <pc:sldMk cId="3123977591" sldId="337"/>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3123977591" sldId="337"/>
            <ac:spMk id="5" creationId="{00000000-0000-0000-0000-000000000000}"/>
          </ac:spMkLst>
        </pc:spChg>
      </pc:sldChg>
      <pc:sldChg chg="modSp add mod modClrScheme chgLayout">
        <pc:chgData name="Moustafa Abdelrahman" userId="d22b29dc-e85e-4b67-b030-a5b3d2d2dcce" providerId="ADAL" clId="{4C1E9DC2-D3D7-489F-8745-894CE317B1E1}" dt="2024-04-27T03:29:43.860" v="93" actId="1076"/>
        <pc:sldMkLst>
          <pc:docMk/>
          <pc:sldMk cId="75485204" sldId="338"/>
        </pc:sldMkLst>
        <pc:spChg chg="mod ord">
          <ac:chgData name="Moustafa Abdelrahman" userId="d22b29dc-e85e-4b67-b030-a5b3d2d2dcce" providerId="ADAL" clId="{4C1E9DC2-D3D7-489F-8745-894CE317B1E1}" dt="2024-04-27T03:29:37.964" v="92" actId="1076"/>
          <ac:spMkLst>
            <pc:docMk/>
            <pc:sldMk cId="75485204" sldId="338"/>
            <ac:spMk id="4" creationId="{00000000-0000-0000-0000-000000000000}"/>
          </ac:spMkLst>
        </pc:spChg>
        <pc:spChg chg="mod ord">
          <ac:chgData name="Moustafa Abdelrahman" userId="d22b29dc-e85e-4b67-b030-a5b3d2d2dcce" providerId="ADAL" clId="{4C1E9DC2-D3D7-489F-8745-894CE317B1E1}" dt="2024-04-27T03:29:43.860" v="93" actId="1076"/>
          <ac:spMkLst>
            <pc:docMk/>
            <pc:sldMk cId="75485204" sldId="338"/>
            <ac:spMk id="11" creationId="{00000000-0000-0000-0000-000000000000}"/>
          </ac:spMkLst>
        </pc:spChg>
      </pc:sldChg>
      <pc:sldChg chg="modSp add mod modClrScheme chgLayout">
        <pc:chgData name="Moustafa Abdelrahman" userId="d22b29dc-e85e-4b67-b030-a5b3d2d2dcce" providerId="ADAL" clId="{4C1E9DC2-D3D7-489F-8745-894CE317B1E1}" dt="2024-04-27T03:29:56.008" v="95" actId="1076"/>
        <pc:sldMkLst>
          <pc:docMk/>
          <pc:sldMk cId="1460173294" sldId="339"/>
        </pc:sldMkLst>
        <pc:spChg chg="mod ord">
          <ac:chgData name="Moustafa Abdelrahman" userId="d22b29dc-e85e-4b67-b030-a5b3d2d2dcce" providerId="ADAL" clId="{4C1E9DC2-D3D7-489F-8745-894CE317B1E1}" dt="2024-04-27T03:29:49.676" v="94" actId="1076"/>
          <ac:spMkLst>
            <pc:docMk/>
            <pc:sldMk cId="1460173294" sldId="339"/>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1460173294" sldId="339"/>
            <ac:spMk id="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8"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39"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0"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1"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8"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49"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0"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1"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8"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59"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0"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1"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68"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0"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1"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78"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0"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1"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88"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0"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1"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2"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3"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4"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5"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6"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7" creationId="{00000000-0000-0000-0000-000000000000}"/>
          </ac:spMkLst>
        </pc:spChg>
        <pc:spChg chg="mod">
          <ac:chgData name="Moustafa Abdelrahman" userId="d22b29dc-e85e-4b67-b030-a5b3d2d2dcce" providerId="ADAL" clId="{4C1E9DC2-D3D7-489F-8745-894CE317B1E1}" dt="2024-04-27T03:29:56.008" v="95" actId="1076"/>
          <ac:spMkLst>
            <pc:docMk/>
            <pc:sldMk cId="1460173294" sldId="339"/>
            <ac:spMk id="98" creationId="{00000000-0000-0000-0000-000000000000}"/>
          </ac:spMkLst>
        </pc:spChg>
        <pc:grpChg chg="mod">
          <ac:chgData name="Moustafa Abdelrahman" userId="d22b29dc-e85e-4b67-b030-a5b3d2d2dcce" providerId="ADAL" clId="{4C1E9DC2-D3D7-489F-8745-894CE317B1E1}" dt="2024-04-27T03:29:56.008" v="95" actId="1076"/>
          <ac:grpSpMkLst>
            <pc:docMk/>
            <pc:sldMk cId="1460173294" sldId="339"/>
            <ac:grpSpMk id="2" creationId="{00000000-0000-0000-0000-000000000000}"/>
          </ac:grpSpMkLst>
        </pc:grpChg>
        <pc:grpChg chg="mod">
          <ac:chgData name="Moustafa Abdelrahman" userId="d22b29dc-e85e-4b67-b030-a5b3d2d2dcce" providerId="ADAL" clId="{4C1E9DC2-D3D7-489F-8745-894CE317B1E1}" dt="2024-04-27T03:29:56.008" v="95" actId="1076"/>
          <ac:grpSpMkLst>
            <pc:docMk/>
            <pc:sldMk cId="1460173294" sldId="339"/>
            <ac:grpSpMk id="69" creationId="{00000000-0000-0000-0000-000000000000}"/>
          </ac:grpSpMkLst>
        </pc:grpChg>
        <pc:grpChg chg="mod">
          <ac:chgData name="Moustafa Abdelrahman" userId="d22b29dc-e85e-4b67-b030-a5b3d2d2dcce" providerId="ADAL" clId="{4C1E9DC2-D3D7-489F-8745-894CE317B1E1}" dt="2024-04-27T03:29:56.008" v="95" actId="1076"/>
          <ac:grpSpMkLst>
            <pc:docMk/>
            <pc:sldMk cId="1460173294" sldId="339"/>
            <ac:grpSpMk id="79" creationId="{00000000-0000-0000-0000-000000000000}"/>
          </ac:grpSpMkLst>
        </pc:grpChg>
        <pc:grpChg chg="mod">
          <ac:chgData name="Moustafa Abdelrahman" userId="d22b29dc-e85e-4b67-b030-a5b3d2d2dcce" providerId="ADAL" clId="{4C1E9DC2-D3D7-489F-8745-894CE317B1E1}" dt="2024-04-27T03:29:56.008" v="95" actId="1076"/>
          <ac:grpSpMkLst>
            <pc:docMk/>
            <pc:sldMk cId="1460173294" sldId="339"/>
            <ac:grpSpMk id="89" creationId="{00000000-0000-0000-0000-000000000000}"/>
          </ac:grpSpMkLst>
        </pc:grpChg>
      </pc:sldChg>
      <pc:sldChg chg="modSp add mod modClrScheme chgLayout">
        <pc:chgData name="Moustafa Abdelrahman" userId="d22b29dc-e85e-4b67-b030-a5b3d2d2dcce" providerId="ADAL" clId="{4C1E9DC2-D3D7-489F-8745-894CE317B1E1}" dt="2024-04-27T03:30:01.739" v="96" actId="1076"/>
        <pc:sldMkLst>
          <pc:docMk/>
          <pc:sldMk cId="1933661784" sldId="340"/>
        </pc:sldMkLst>
        <pc:spChg chg="mod ord">
          <ac:chgData name="Moustafa Abdelrahman" userId="d22b29dc-e85e-4b67-b030-a5b3d2d2dcce" providerId="ADAL" clId="{4C1E9DC2-D3D7-489F-8745-894CE317B1E1}" dt="2024-04-27T03:30:01.739" v="96" actId="1076"/>
          <ac:spMkLst>
            <pc:docMk/>
            <pc:sldMk cId="1933661784" sldId="340"/>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1933661784" sldId="340"/>
            <ac:spMk id="5" creationId="{00000000-0000-0000-0000-000000000000}"/>
          </ac:spMkLst>
        </pc:spChg>
      </pc:sldChg>
      <pc:sldChg chg="modSp add mod modClrScheme chgLayout">
        <pc:chgData name="Moustafa Abdelrahman" userId="d22b29dc-e85e-4b67-b030-a5b3d2d2dcce" providerId="ADAL" clId="{4C1E9DC2-D3D7-489F-8745-894CE317B1E1}" dt="2024-04-27T03:28:34.906" v="80" actId="1076"/>
        <pc:sldMkLst>
          <pc:docMk/>
          <pc:sldMk cId="3027981311" sldId="341"/>
        </pc:sldMkLst>
        <pc:spChg chg="mod ord">
          <ac:chgData name="Moustafa Abdelrahman" userId="d22b29dc-e85e-4b67-b030-a5b3d2d2dcce" providerId="ADAL" clId="{4C1E9DC2-D3D7-489F-8745-894CE317B1E1}" dt="2024-04-27T03:28:34.906" v="80" actId="1076"/>
          <ac:spMkLst>
            <pc:docMk/>
            <pc:sldMk cId="3027981311" sldId="341"/>
            <ac:spMk id="4" creationId="{00000000-0000-0000-0000-000000000000}"/>
          </ac:spMkLst>
        </pc:spChg>
      </pc:sldChg>
      <pc:sldChg chg="delSp modSp add mod modClrScheme chgLayout">
        <pc:chgData name="Moustafa Abdelrahman" userId="d22b29dc-e85e-4b67-b030-a5b3d2d2dcce" providerId="ADAL" clId="{4C1E9DC2-D3D7-489F-8745-894CE317B1E1}" dt="2024-04-27T03:30:12.461" v="98" actId="478"/>
        <pc:sldMkLst>
          <pc:docMk/>
          <pc:sldMk cId="2327129105" sldId="342"/>
        </pc:sldMkLst>
        <pc:spChg chg="mod ord">
          <ac:chgData name="Moustafa Abdelrahman" userId="d22b29dc-e85e-4b67-b030-a5b3d2d2dcce" providerId="ADAL" clId="{4C1E9DC2-D3D7-489F-8745-894CE317B1E1}" dt="2024-04-27T03:30:10.227" v="97" actId="1076"/>
          <ac:spMkLst>
            <pc:docMk/>
            <pc:sldMk cId="2327129105" sldId="342"/>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2327129105" sldId="342"/>
            <ac:spMk id="5" creationId="{00000000-0000-0000-0000-000000000000}"/>
          </ac:spMkLst>
        </pc:spChg>
        <pc:cxnChg chg="del">
          <ac:chgData name="Moustafa Abdelrahman" userId="d22b29dc-e85e-4b67-b030-a5b3d2d2dcce" providerId="ADAL" clId="{4C1E9DC2-D3D7-489F-8745-894CE317B1E1}" dt="2024-04-27T03:30:12.461" v="98" actId="478"/>
          <ac:cxnSpMkLst>
            <pc:docMk/>
            <pc:sldMk cId="2327129105" sldId="342"/>
            <ac:cxnSpMk id="3" creationId="{00000000-0000-0000-0000-000000000000}"/>
          </ac:cxnSpMkLst>
        </pc:cxnChg>
      </pc:sldChg>
      <pc:sldChg chg="modSp add mod modClrScheme chgLayout">
        <pc:chgData name="Moustafa Abdelrahman" userId="d22b29dc-e85e-4b67-b030-a5b3d2d2dcce" providerId="ADAL" clId="{4C1E9DC2-D3D7-489F-8745-894CE317B1E1}" dt="2024-04-27T03:31:00.686" v="107" actId="1076"/>
        <pc:sldMkLst>
          <pc:docMk/>
          <pc:sldMk cId="1827720067" sldId="343"/>
        </pc:sldMkLst>
        <pc:spChg chg="mod ord">
          <ac:chgData name="Moustafa Abdelrahman" userId="d22b29dc-e85e-4b67-b030-a5b3d2d2dcce" providerId="ADAL" clId="{4C1E9DC2-D3D7-489F-8745-894CE317B1E1}" dt="2024-04-27T03:31:00.686" v="107" actId="1076"/>
          <ac:spMkLst>
            <pc:docMk/>
            <pc:sldMk cId="1827720067" sldId="343"/>
            <ac:spMk id="4" creationId="{00000000-0000-0000-0000-000000000000}"/>
          </ac:spMkLst>
        </pc:spChg>
      </pc:sldChg>
      <pc:sldChg chg="modSp add mod modClrScheme chgLayout">
        <pc:chgData name="Moustafa Abdelrahman" userId="d22b29dc-e85e-4b67-b030-a5b3d2d2dcce" providerId="ADAL" clId="{4C1E9DC2-D3D7-489F-8745-894CE317B1E1}" dt="2024-04-27T03:30:23.357" v="102" actId="1076"/>
        <pc:sldMkLst>
          <pc:docMk/>
          <pc:sldMk cId="4087477492" sldId="345"/>
        </pc:sldMkLst>
        <pc:spChg chg="mod ord">
          <ac:chgData name="Moustafa Abdelrahman" userId="d22b29dc-e85e-4b67-b030-a5b3d2d2dcce" providerId="ADAL" clId="{4C1E9DC2-D3D7-489F-8745-894CE317B1E1}" dt="2024-04-27T03:30:23.357" v="102" actId="1076"/>
          <ac:spMkLst>
            <pc:docMk/>
            <pc:sldMk cId="4087477492" sldId="345"/>
            <ac:spMk id="2" creationId="{00000000-0000-0000-0000-000000000000}"/>
          </ac:spMkLst>
        </pc:spChg>
        <pc:spChg chg="mod ord">
          <ac:chgData name="Moustafa Abdelrahman" userId="d22b29dc-e85e-4b67-b030-a5b3d2d2dcce" providerId="ADAL" clId="{4C1E9DC2-D3D7-489F-8745-894CE317B1E1}" dt="2024-04-27T03:30:18.603" v="99" actId="1076"/>
          <ac:spMkLst>
            <pc:docMk/>
            <pc:sldMk cId="4087477492" sldId="345"/>
            <ac:spMk id="4" creationId="{00000000-0000-0000-0000-000000000000}"/>
          </ac:spMkLst>
        </pc:spChg>
      </pc:sldChg>
      <pc:sldChg chg="modSp add mod modClrScheme chgLayout">
        <pc:chgData name="Moustafa Abdelrahman" userId="d22b29dc-e85e-4b67-b030-a5b3d2d2dcce" providerId="ADAL" clId="{4C1E9DC2-D3D7-489F-8745-894CE317B1E1}" dt="2024-04-27T03:24:52.320" v="24" actId="700"/>
        <pc:sldMkLst>
          <pc:docMk/>
          <pc:sldMk cId="1320124821" sldId="346"/>
        </pc:sldMkLst>
        <pc:spChg chg="mod ord">
          <ac:chgData name="Moustafa Abdelrahman" userId="d22b29dc-e85e-4b67-b030-a5b3d2d2dcce" providerId="ADAL" clId="{4C1E9DC2-D3D7-489F-8745-894CE317B1E1}" dt="2024-04-27T03:24:52.320" v="24" actId="700"/>
          <ac:spMkLst>
            <pc:docMk/>
            <pc:sldMk cId="1320124821" sldId="346"/>
            <ac:spMk id="2" creationId="{00000000-0000-0000-0000-000000000000}"/>
          </ac:spMkLst>
        </pc:spChg>
        <pc:spChg chg="mod ord">
          <ac:chgData name="Moustafa Abdelrahman" userId="d22b29dc-e85e-4b67-b030-a5b3d2d2dcce" providerId="ADAL" clId="{4C1E9DC2-D3D7-489F-8745-894CE317B1E1}" dt="2024-04-27T03:24:52.320" v="24" actId="700"/>
          <ac:spMkLst>
            <pc:docMk/>
            <pc:sldMk cId="1320124821" sldId="346"/>
            <ac:spMk id="3" creationId="{00000000-0000-0000-0000-000000000000}"/>
          </ac:spMkLst>
        </pc:spChg>
      </pc:sldChg>
      <pc:sldChg chg="modSp add mod modClrScheme chgLayout">
        <pc:chgData name="Moustafa Abdelrahman" userId="d22b29dc-e85e-4b67-b030-a5b3d2d2dcce" providerId="ADAL" clId="{4C1E9DC2-D3D7-489F-8745-894CE317B1E1}" dt="2024-04-27T03:30:37.544" v="105" actId="1076"/>
        <pc:sldMkLst>
          <pc:docMk/>
          <pc:sldMk cId="1849881130" sldId="347"/>
        </pc:sldMkLst>
        <pc:spChg chg="mod ord">
          <ac:chgData name="Moustafa Abdelrahman" userId="d22b29dc-e85e-4b67-b030-a5b3d2d2dcce" providerId="ADAL" clId="{4C1E9DC2-D3D7-489F-8745-894CE317B1E1}" dt="2024-04-27T03:30:37.544" v="105" actId="1076"/>
          <ac:spMkLst>
            <pc:docMk/>
            <pc:sldMk cId="1849881130" sldId="347"/>
            <ac:spMk id="2" creationId="{00000000-0000-0000-0000-000000000000}"/>
          </ac:spMkLst>
        </pc:spChg>
        <pc:spChg chg="mod ord">
          <ac:chgData name="Moustafa Abdelrahman" userId="d22b29dc-e85e-4b67-b030-a5b3d2d2dcce" providerId="ADAL" clId="{4C1E9DC2-D3D7-489F-8745-894CE317B1E1}" dt="2024-04-27T03:30:32.090" v="103" actId="1076"/>
          <ac:spMkLst>
            <pc:docMk/>
            <pc:sldMk cId="1849881130" sldId="347"/>
            <ac:spMk id="4" creationId="{00000000-0000-0000-0000-000000000000}"/>
          </ac:spMkLst>
        </pc:spChg>
      </pc:sldChg>
      <pc:sldChg chg="modSp add mod modClrScheme chgLayout">
        <pc:chgData name="Moustafa Abdelrahman" userId="d22b29dc-e85e-4b67-b030-a5b3d2d2dcce" providerId="ADAL" clId="{4C1E9DC2-D3D7-489F-8745-894CE317B1E1}" dt="2024-04-27T03:30:41.729" v="106" actId="1076"/>
        <pc:sldMkLst>
          <pc:docMk/>
          <pc:sldMk cId="2605672660" sldId="348"/>
        </pc:sldMkLst>
        <pc:spChg chg="mod ord">
          <ac:chgData name="Moustafa Abdelrahman" userId="d22b29dc-e85e-4b67-b030-a5b3d2d2dcce" providerId="ADAL" clId="{4C1E9DC2-D3D7-489F-8745-894CE317B1E1}" dt="2024-04-27T03:30:41.729" v="106" actId="1076"/>
          <ac:spMkLst>
            <pc:docMk/>
            <pc:sldMk cId="2605672660" sldId="348"/>
            <ac:spMk id="4" creationId="{00000000-0000-0000-0000-000000000000}"/>
          </ac:spMkLst>
        </pc:spChg>
      </pc:sldChg>
      <pc:sldChg chg="modSp add mod modClrScheme chgLayout">
        <pc:chgData name="Moustafa Abdelrahman" userId="d22b29dc-e85e-4b67-b030-a5b3d2d2dcce" providerId="ADAL" clId="{4C1E9DC2-D3D7-489F-8745-894CE317B1E1}" dt="2024-04-27T03:31:20.816" v="111" actId="1076"/>
        <pc:sldMkLst>
          <pc:docMk/>
          <pc:sldMk cId="2673881195" sldId="349"/>
        </pc:sldMkLst>
        <pc:spChg chg="mod ord">
          <ac:chgData name="Moustafa Abdelrahman" userId="d22b29dc-e85e-4b67-b030-a5b3d2d2dcce" providerId="ADAL" clId="{4C1E9DC2-D3D7-489F-8745-894CE317B1E1}" dt="2024-04-27T03:31:11.604" v="108" actId="1076"/>
          <ac:spMkLst>
            <pc:docMk/>
            <pc:sldMk cId="2673881195" sldId="349"/>
            <ac:spMk id="4" creationId="{00000000-0000-0000-0000-000000000000}"/>
          </ac:spMkLst>
        </pc:spChg>
        <pc:spChg chg="mod ord">
          <ac:chgData name="Moustafa Abdelrahman" userId="d22b29dc-e85e-4b67-b030-a5b3d2d2dcce" providerId="ADAL" clId="{4C1E9DC2-D3D7-489F-8745-894CE317B1E1}" dt="2024-04-27T03:31:20.816" v="111" actId="1076"/>
          <ac:spMkLst>
            <pc:docMk/>
            <pc:sldMk cId="2673881195" sldId="349"/>
            <ac:spMk id="5" creationId="{00000000-0000-0000-0000-000000000000}"/>
          </ac:spMkLst>
        </pc:spChg>
      </pc:sldChg>
      <pc:sldChg chg="modSp add mod modClrScheme chgLayout">
        <pc:chgData name="Moustafa Abdelrahman" userId="d22b29dc-e85e-4b67-b030-a5b3d2d2dcce" providerId="ADAL" clId="{4C1E9DC2-D3D7-489F-8745-894CE317B1E1}" dt="2024-04-27T03:24:52.320" v="24" actId="700"/>
        <pc:sldMkLst>
          <pc:docMk/>
          <pc:sldMk cId="2799448188" sldId="350"/>
        </pc:sldMkLst>
        <pc:spChg chg="mod ord">
          <ac:chgData name="Moustafa Abdelrahman" userId="d22b29dc-e85e-4b67-b030-a5b3d2d2dcce" providerId="ADAL" clId="{4C1E9DC2-D3D7-489F-8745-894CE317B1E1}" dt="2024-04-27T03:24:52.320" v="24" actId="700"/>
          <ac:spMkLst>
            <pc:docMk/>
            <pc:sldMk cId="2799448188" sldId="350"/>
            <ac:spMk id="2" creationId="{00000000-0000-0000-0000-000000000000}"/>
          </ac:spMkLst>
        </pc:spChg>
        <pc:spChg chg="mod ord">
          <ac:chgData name="Moustafa Abdelrahman" userId="d22b29dc-e85e-4b67-b030-a5b3d2d2dcce" providerId="ADAL" clId="{4C1E9DC2-D3D7-489F-8745-894CE317B1E1}" dt="2024-04-27T03:24:52.320" v="24" actId="700"/>
          <ac:spMkLst>
            <pc:docMk/>
            <pc:sldMk cId="2799448188" sldId="350"/>
            <ac:spMk id="4" creationId="{00000000-0000-0000-0000-000000000000}"/>
          </ac:spMkLst>
        </pc:spChg>
      </pc:sldChg>
      <pc:sldChg chg="modSp add mod modClrScheme chgLayout">
        <pc:chgData name="Moustafa Abdelrahman" userId="d22b29dc-e85e-4b67-b030-a5b3d2d2dcce" providerId="ADAL" clId="{4C1E9DC2-D3D7-489F-8745-894CE317B1E1}" dt="2024-04-27T03:31:26.759" v="112" actId="1076"/>
        <pc:sldMkLst>
          <pc:docMk/>
          <pc:sldMk cId="1179603274" sldId="351"/>
        </pc:sldMkLst>
        <pc:spChg chg="mod ord">
          <ac:chgData name="Moustafa Abdelrahman" userId="d22b29dc-e85e-4b67-b030-a5b3d2d2dcce" providerId="ADAL" clId="{4C1E9DC2-D3D7-489F-8745-894CE317B1E1}" dt="2024-04-27T03:31:26.759" v="112" actId="1076"/>
          <ac:spMkLst>
            <pc:docMk/>
            <pc:sldMk cId="1179603274" sldId="351"/>
            <ac:spMk id="5" creationId="{00000000-0000-0000-0000-000000000000}"/>
          </ac:spMkLst>
        </pc:spChg>
        <pc:spChg chg="mod ord">
          <ac:chgData name="Moustafa Abdelrahman" userId="d22b29dc-e85e-4b67-b030-a5b3d2d2dcce" providerId="ADAL" clId="{4C1E9DC2-D3D7-489F-8745-894CE317B1E1}" dt="2024-04-27T03:24:52.320" v="24" actId="700"/>
          <ac:spMkLst>
            <pc:docMk/>
            <pc:sldMk cId="1179603274" sldId="351"/>
            <ac:spMk id="6" creationId="{00000000-0000-0000-0000-000000000000}"/>
          </ac:spMkLst>
        </pc:spChg>
      </pc:sldChg>
      <pc:sldChg chg="modSp add mod modClrScheme chgLayout">
        <pc:chgData name="Moustafa Abdelrahman" userId="d22b29dc-e85e-4b67-b030-a5b3d2d2dcce" providerId="ADAL" clId="{4C1E9DC2-D3D7-489F-8745-894CE317B1E1}" dt="2024-04-27T03:31:30.399" v="113" actId="1076"/>
        <pc:sldMkLst>
          <pc:docMk/>
          <pc:sldMk cId="527007361" sldId="352"/>
        </pc:sldMkLst>
        <pc:spChg chg="mod ord">
          <ac:chgData name="Moustafa Abdelrahman" userId="d22b29dc-e85e-4b67-b030-a5b3d2d2dcce" providerId="ADAL" clId="{4C1E9DC2-D3D7-489F-8745-894CE317B1E1}" dt="2024-04-27T03:31:30.399" v="113" actId="1076"/>
          <ac:spMkLst>
            <pc:docMk/>
            <pc:sldMk cId="527007361" sldId="352"/>
            <ac:spMk id="2" creationId="{00000000-0000-0000-0000-000000000000}"/>
          </ac:spMkLst>
        </pc:spChg>
      </pc:sldChg>
      <pc:sldChg chg="modSp add mod modClrScheme chgLayout">
        <pc:chgData name="Moustafa Abdelrahman" userId="d22b29dc-e85e-4b67-b030-a5b3d2d2dcce" providerId="ADAL" clId="{4C1E9DC2-D3D7-489F-8745-894CE317B1E1}" dt="2024-04-27T03:24:52.320" v="24" actId="700"/>
        <pc:sldMkLst>
          <pc:docMk/>
          <pc:sldMk cId="12456753" sldId="353"/>
        </pc:sldMkLst>
        <pc:spChg chg="mod ord">
          <ac:chgData name="Moustafa Abdelrahman" userId="d22b29dc-e85e-4b67-b030-a5b3d2d2dcce" providerId="ADAL" clId="{4C1E9DC2-D3D7-489F-8745-894CE317B1E1}" dt="2024-04-27T03:24:52.320" v="24" actId="700"/>
          <ac:spMkLst>
            <pc:docMk/>
            <pc:sldMk cId="12456753" sldId="353"/>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12456753" sldId="353"/>
            <ac:spMk id="5" creationId="{00000000-0000-0000-0000-000000000000}"/>
          </ac:spMkLst>
        </pc:spChg>
      </pc:sldChg>
      <pc:sldChg chg="modSp add mod modClrScheme chgLayout">
        <pc:chgData name="Moustafa Abdelrahman" userId="d22b29dc-e85e-4b67-b030-a5b3d2d2dcce" providerId="ADAL" clId="{4C1E9DC2-D3D7-489F-8745-894CE317B1E1}" dt="2024-04-27T03:31:35.614" v="114" actId="1076"/>
        <pc:sldMkLst>
          <pc:docMk/>
          <pc:sldMk cId="686721801" sldId="354"/>
        </pc:sldMkLst>
        <pc:spChg chg="mod ord">
          <ac:chgData name="Moustafa Abdelrahman" userId="d22b29dc-e85e-4b67-b030-a5b3d2d2dcce" providerId="ADAL" clId="{4C1E9DC2-D3D7-489F-8745-894CE317B1E1}" dt="2024-04-27T03:31:35.614" v="114" actId="1076"/>
          <ac:spMkLst>
            <pc:docMk/>
            <pc:sldMk cId="686721801" sldId="354"/>
            <ac:spMk id="4" creationId="{00000000-0000-0000-0000-000000000000}"/>
          </ac:spMkLst>
        </pc:spChg>
        <pc:spChg chg="mod ord">
          <ac:chgData name="Moustafa Abdelrahman" userId="d22b29dc-e85e-4b67-b030-a5b3d2d2dcce" providerId="ADAL" clId="{4C1E9DC2-D3D7-489F-8745-894CE317B1E1}" dt="2024-04-27T03:24:52.320" v="24" actId="700"/>
          <ac:spMkLst>
            <pc:docMk/>
            <pc:sldMk cId="686721801" sldId="354"/>
            <ac:spMk id="5" creationId="{00000000-0000-0000-0000-000000000000}"/>
          </ac:spMkLst>
        </pc:spChg>
      </pc:sldChg>
      <pc:sldChg chg="delSp modSp add mod ord modClrScheme chgLayout">
        <pc:chgData name="Moustafa Abdelrahman" userId="d22b29dc-e85e-4b67-b030-a5b3d2d2dcce" providerId="ADAL" clId="{4C1E9DC2-D3D7-489F-8745-894CE317B1E1}" dt="2024-04-27T03:33:31.587" v="144" actId="478"/>
        <pc:sldMkLst>
          <pc:docMk/>
          <pc:sldMk cId="3019241448" sldId="355"/>
        </pc:sldMkLst>
        <pc:spChg chg="mod">
          <ac:chgData name="Moustafa Abdelrahman" userId="d22b29dc-e85e-4b67-b030-a5b3d2d2dcce" providerId="ADAL" clId="{4C1E9DC2-D3D7-489F-8745-894CE317B1E1}" dt="2024-04-27T03:33:28.994" v="143" actId="1076"/>
          <ac:spMkLst>
            <pc:docMk/>
            <pc:sldMk cId="3019241448" sldId="355"/>
            <ac:spMk id="2" creationId="{00000000-0000-0000-0000-000000000000}"/>
          </ac:spMkLst>
        </pc:spChg>
        <pc:spChg chg="del mod ord">
          <ac:chgData name="Moustafa Abdelrahman" userId="d22b29dc-e85e-4b67-b030-a5b3d2d2dcce" providerId="ADAL" clId="{4C1E9DC2-D3D7-489F-8745-894CE317B1E1}" dt="2024-04-27T03:33:31.587" v="144" actId="478"/>
          <ac:spMkLst>
            <pc:docMk/>
            <pc:sldMk cId="3019241448" sldId="355"/>
            <ac:spMk id="7" creationId="{00000000-0000-0000-0000-000000000000}"/>
          </ac:spMkLst>
        </pc:spChg>
        <pc:spChg chg="mod ord">
          <ac:chgData name="Moustafa Abdelrahman" userId="d22b29dc-e85e-4b67-b030-a5b3d2d2dcce" providerId="ADAL" clId="{4C1E9DC2-D3D7-489F-8745-894CE317B1E1}" dt="2024-04-27T03:33:05.461" v="142" actId="20577"/>
          <ac:spMkLst>
            <pc:docMk/>
            <pc:sldMk cId="3019241448" sldId="355"/>
            <ac:spMk id="8" creationId="{00000000-0000-0000-0000-000000000000}"/>
          </ac:spMkLst>
        </pc:spChg>
      </pc:sldChg>
      <pc:sldChg chg="delSp modSp add mod ord modClrScheme chgLayout">
        <pc:chgData name="Moustafa Abdelrahman" userId="d22b29dc-e85e-4b67-b030-a5b3d2d2dcce" providerId="ADAL" clId="{4C1E9DC2-D3D7-489F-8745-894CE317B1E1}" dt="2024-04-27T03:33:57.498" v="152" actId="478"/>
        <pc:sldMkLst>
          <pc:docMk/>
          <pc:sldMk cId="3422826135" sldId="356"/>
        </pc:sldMkLst>
        <pc:spChg chg="mod">
          <ac:chgData name="Moustafa Abdelrahman" userId="d22b29dc-e85e-4b67-b030-a5b3d2d2dcce" providerId="ADAL" clId="{4C1E9DC2-D3D7-489F-8745-894CE317B1E1}" dt="2024-04-27T03:33:54.836" v="151" actId="1076"/>
          <ac:spMkLst>
            <pc:docMk/>
            <pc:sldMk cId="3422826135" sldId="356"/>
            <ac:spMk id="2" creationId="{00000000-0000-0000-0000-000000000000}"/>
          </ac:spMkLst>
        </pc:spChg>
        <pc:spChg chg="del mod ord">
          <ac:chgData name="Moustafa Abdelrahman" userId="d22b29dc-e85e-4b67-b030-a5b3d2d2dcce" providerId="ADAL" clId="{4C1E9DC2-D3D7-489F-8745-894CE317B1E1}" dt="2024-04-27T03:33:57.498" v="152" actId="478"/>
          <ac:spMkLst>
            <pc:docMk/>
            <pc:sldMk cId="3422826135" sldId="356"/>
            <ac:spMk id="7" creationId="{00000000-0000-0000-0000-000000000000}"/>
          </ac:spMkLst>
        </pc:spChg>
        <pc:spChg chg="mod ord">
          <ac:chgData name="Moustafa Abdelrahman" userId="d22b29dc-e85e-4b67-b030-a5b3d2d2dcce" providerId="ADAL" clId="{4C1E9DC2-D3D7-489F-8745-894CE317B1E1}" dt="2024-04-27T03:33:47.197" v="150" actId="20577"/>
          <ac:spMkLst>
            <pc:docMk/>
            <pc:sldMk cId="3422826135" sldId="356"/>
            <ac:spMk id="8" creationId="{00000000-0000-0000-0000-000000000000}"/>
          </ac:spMkLst>
        </pc:spChg>
      </pc:sldChg>
      <pc:sldChg chg="delSp modSp add mod ord modClrScheme chgLayout">
        <pc:chgData name="Moustafa Abdelrahman" userId="d22b29dc-e85e-4b67-b030-a5b3d2d2dcce" providerId="ADAL" clId="{4C1E9DC2-D3D7-489F-8745-894CE317B1E1}" dt="2024-04-27T03:34:34.338" v="160" actId="20577"/>
        <pc:sldMkLst>
          <pc:docMk/>
          <pc:sldMk cId="44397079" sldId="357"/>
        </pc:sldMkLst>
        <pc:spChg chg="del mod ord">
          <ac:chgData name="Moustafa Abdelrahman" userId="d22b29dc-e85e-4b67-b030-a5b3d2d2dcce" providerId="ADAL" clId="{4C1E9DC2-D3D7-489F-8745-894CE317B1E1}" dt="2024-04-27T03:34:10.815" v="154" actId="478"/>
          <ac:spMkLst>
            <pc:docMk/>
            <pc:sldMk cId="44397079" sldId="357"/>
            <ac:spMk id="7" creationId="{00000000-0000-0000-0000-000000000000}"/>
          </ac:spMkLst>
        </pc:spChg>
        <pc:spChg chg="mod ord">
          <ac:chgData name="Moustafa Abdelrahman" userId="d22b29dc-e85e-4b67-b030-a5b3d2d2dcce" providerId="ADAL" clId="{4C1E9DC2-D3D7-489F-8745-894CE317B1E1}" dt="2024-04-27T03:34:34.338" v="160" actId="20577"/>
          <ac:spMkLst>
            <pc:docMk/>
            <pc:sldMk cId="44397079" sldId="357"/>
            <ac:spMk id="8" creationId="{00000000-0000-0000-0000-000000000000}"/>
          </ac:spMkLst>
        </pc:spChg>
        <pc:spChg chg="mod">
          <ac:chgData name="Moustafa Abdelrahman" userId="d22b29dc-e85e-4b67-b030-a5b3d2d2dcce" providerId="ADAL" clId="{4C1E9DC2-D3D7-489F-8745-894CE317B1E1}" dt="2024-04-27T03:34:19.939" v="156" actId="1076"/>
          <ac:spMkLst>
            <pc:docMk/>
            <pc:sldMk cId="44397079" sldId="357"/>
            <ac:spMk id="9" creationId="{00000000-0000-0000-0000-000000000000}"/>
          </ac:spMkLst>
        </pc:spChg>
        <pc:spChg chg="mod">
          <ac:chgData name="Moustafa Abdelrahman" userId="d22b29dc-e85e-4b67-b030-a5b3d2d2dcce" providerId="ADAL" clId="{4C1E9DC2-D3D7-489F-8745-894CE317B1E1}" dt="2024-04-27T03:34:15.161" v="155" actId="1076"/>
          <ac:spMkLst>
            <pc:docMk/>
            <pc:sldMk cId="44397079" sldId="357"/>
            <ac:spMk id="10" creationId="{00000000-0000-0000-0000-000000000000}"/>
          </ac:spMkLst>
        </pc:spChg>
      </pc:sldChg>
      <pc:sldChg chg="modSp add mod">
        <pc:chgData name="Moustafa Abdelrahman" userId="d22b29dc-e85e-4b67-b030-a5b3d2d2dcce" providerId="ADAL" clId="{4C1E9DC2-D3D7-489F-8745-894CE317B1E1}" dt="2024-04-27T04:25:37.320" v="164" actId="20577"/>
        <pc:sldMkLst>
          <pc:docMk/>
          <pc:sldMk cId="946554452" sldId="358"/>
        </pc:sldMkLst>
        <pc:spChg chg="mod">
          <ac:chgData name="Moustafa Abdelrahman" userId="d22b29dc-e85e-4b67-b030-a5b3d2d2dcce" providerId="ADAL" clId="{4C1E9DC2-D3D7-489F-8745-894CE317B1E1}" dt="2024-04-27T04:25:37.320" v="164" actId="20577"/>
          <ac:spMkLst>
            <pc:docMk/>
            <pc:sldMk cId="946554452" sldId="358"/>
            <ac:spMk id="4" creationId="{7A990B8D-F2B3-568A-A773-1DDF2694B1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Instructor </a:t>
            </a:r>
            <a:r>
              <a:rPr lang="en-US" sz="1000" b="1"/>
              <a:t>Notes:</a:t>
            </a:r>
            <a:endParaRPr lang="en-US" sz="1000" b="1" dirty="0"/>
          </a:p>
          <a:p>
            <a:r>
              <a:rPr lang="en-US" sz="1000" dirty="0"/>
              <a:t>If you would like to print your presentation with multiple slides and their corresponding notes per page, follow the instructions below.</a:t>
            </a:r>
          </a:p>
          <a:p>
            <a:endParaRPr lang="en-US" sz="1000" dirty="0"/>
          </a:p>
          <a:p>
            <a:r>
              <a:rPr lang="en-US" sz="1000" i="1" dirty="0"/>
              <a:t>Power Point 2013</a:t>
            </a:r>
          </a:p>
          <a:p>
            <a:pPr marL="228600" indent="-228600">
              <a:buFont typeface="+mj-lt"/>
              <a:buAutoNum type="arabicPeriod"/>
            </a:pPr>
            <a:r>
              <a:rPr lang="en-US" sz="1000" dirty="0"/>
              <a:t>Click the </a:t>
            </a:r>
            <a:r>
              <a:rPr lang="en-US" sz="1000" b="1" dirty="0"/>
              <a:t>File</a:t>
            </a:r>
            <a:r>
              <a:rPr lang="en-US" sz="1000" dirty="0"/>
              <a:t> tab in the upper left corner of your PPT window.</a:t>
            </a:r>
          </a:p>
          <a:p>
            <a:pPr marL="228600" indent="-228600">
              <a:buFont typeface="+mj-lt"/>
              <a:buAutoNum type="arabicPeriod"/>
            </a:pPr>
            <a:r>
              <a:rPr lang="en-US" sz="1000" dirty="0"/>
              <a:t>Select </a:t>
            </a:r>
            <a:r>
              <a:rPr lang="en-US" sz="1000" b="1" dirty="0"/>
              <a:t>Export</a:t>
            </a:r>
            <a:r>
              <a:rPr lang="en-US" sz="1000" dirty="0"/>
              <a:t> from the menu on the left. </a:t>
            </a:r>
          </a:p>
          <a:p>
            <a:pPr marL="228600" indent="-228600">
              <a:buFont typeface="+mj-lt"/>
              <a:buAutoNum type="arabicPeriod"/>
            </a:pPr>
            <a:r>
              <a:rPr lang="en-US" sz="1000" dirty="0"/>
              <a:t>Select </a:t>
            </a:r>
            <a:r>
              <a:rPr lang="en-US" sz="1000" b="1" dirty="0"/>
              <a:t>Create Handouts </a:t>
            </a:r>
            <a:r>
              <a:rPr lang="en-US" sz="1000" dirty="0"/>
              <a:t>in the Export menu and click the </a:t>
            </a:r>
            <a:r>
              <a:rPr lang="en-US" sz="1000" b="1" dirty="0"/>
              <a:t>Create Handouts </a:t>
            </a:r>
            <a:r>
              <a:rPr lang="en-US" sz="1000" dirty="0"/>
              <a:t>button in the </a:t>
            </a:r>
            <a:r>
              <a:rPr lang="en-US" sz="1000" dirty="0" err="1"/>
              <a:t>righthand</a:t>
            </a:r>
            <a:r>
              <a:rPr lang="en-US" sz="1000" dirty="0"/>
              <a:t> pane.</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a:p>
            <a:endParaRPr lang="en-US" sz="1000" i="1" dirty="0"/>
          </a:p>
          <a:p>
            <a:r>
              <a:rPr lang="en-US" sz="1000" i="1" dirty="0"/>
              <a:t>Power Point 2007</a:t>
            </a:r>
          </a:p>
          <a:p>
            <a:pPr marL="228600" indent="-228600">
              <a:buFont typeface="+mj-lt"/>
              <a:buAutoNum type="arabicPeriod"/>
            </a:pPr>
            <a:r>
              <a:rPr lang="en-US" sz="1000" dirty="0"/>
              <a:t>Click the </a:t>
            </a:r>
            <a:r>
              <a:rPr lang="en-US" sz="1000" b="1" dirty="0"/>
              <a:t>Office button </a:t>
            </a:r>
            <a:r>
              <a:rPr lang="en-US" sz="1000" dirty="0"/>
              <a:t>in the upper left corner of your PPT window.</a:t>
            </a:r>
          </a:p>
          <a:p>
            <a:pPr marL="228600" indent="-228600">
              <a:buFont typeface="+mj-lt"/>
              <a:buAutoNum type="arabicPeriod"/>
            </a:pPr>
            <a:r>
              <a:rPr lang="en-US" sz="1000" dirty="0"/>
              <a:t>Select </a:t>
            </a:r>
            <a:r>
              <a:rPr lang="en-US" sz="1000" b="1" dirty="0"/>
              <a:t>Publish</a:t>
            </a:r>
            <a:r>
              <a:rPr lang="en-US" sz="1000" dirty="0"/>
              <a:t> from the menu.</a:t>
            </a:r>
          </a:p>
          <a:p>
            <a:pPr marL="228600" indent="-228600">
              <a:buFont typeface="+mj-lt"/>
              <a:buAutoNum type="arabicPeriod"/>
            </a:pPr>
            <a:r>
              <a:rPr lang="en-US" sz="1000" dirty="0"/>
              <a:t>Select </a:t>
            </a:r>
            <a:r>
              <a:rPr lang="en-US" sz="1000" b="1" dirty="0"/>
              <a:t>Create Handouts in Microsoft Word</a:t>
            </a:r>
            <a:r>
              <a:rPr lang="en-US" sz="1000" dirty="0"/>
              <a:t>.</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14618F-322E-4ACA-BC7B-F6D40A7742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65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Stuxnet</a:t>
            </a:r>
            <a:r>
              <a:rPr lang="en-CA" dirty="0"/>
              <a:t> – Siemens</a:t>
            </a:r>
            <a:r>
              <a:rPr lang="en-CA" baseline="0" dirty="0"/>
              <a:t> PLCs were damaged in a nuclear facility. Physical media distribution to the isolated systems.</a:t>
            </a:r>
          </a:p>
          <a:p>
            <a:r>
              <a:rPr lang="en-CA" baseline="0" dirty="0"/>
              <a:t>Morris – first worm ever, 1988. Easy to protect: change a registry key in the system to make the worm believe that your system is already infected.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11</a:t>
            </a:fld>
            <a:endParaRPr lang="en-US"/>
          </a:p>
        </p:txBody>
      </p:sp>
    </p:spTree>
    <p:extLst>
      <p:ext uri="{BB962C8B-B14F-4D97-AF65-F5344CB8AC3E}">
        <p14:creationId xmlns:p14="http://schemas.microsoft.com/office/powerpoint/2010/main" val="231858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Zombie systems executing instructions from a command</a:t>
            </a:r>
            <a:r>
              <a:rPr lang="en-CA" baseline="0" dirty="0"/>
              <a:t> and control center.</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12</a:t>
            </a:fld>
            <a:endParaRPr lang="en-US"/>
          </a:p>
        </p:txBody>
      </p:sp>
    </p:spTree>
    <p:extLst>
      <p:ext uri="{BB962C8B-B14F-4D97-AF65-F5344CB8AC3E}">
        <p14:creationId xmlns:p14="http://schemas.microsoft.com/office/powerpoint/2010/main" val="2082771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Backdoor is often a Trojan</a:t>
            </a:r>
            <a:r>
              <a:rPr lang="en-CA" baseline="0" dirty="0"/>
              <a:t> horse, secret server that steals information from the victim’s system. No way to know unless you start scanning the system and the network to find patterns of traffic. </a:t>
            </a:r>
          </a:p>
        </p:txBody>
      </p:sp>
      <p:sp>
        <p:nvSpPr>
          <p:cNvPr id="4" name="Slide Number Placeholder 3"/>
          <p:cNvSpPr>
            <a:spLocks noGrp="1"/>
          </p:cNvSpPr>
          <p:nvPr>
            <p:ph type="sldNum" sz="quarter" idx="10"/>
          </p:nvPr>
        </p:nvSpPr>
        <p:spPr/>
        <p:txBody>
          <a:bodyPr/>
          <a:lstStyle/>
          <a:p>
            <a:fld id="{DD14618F-322E-4ACA-BC7B-F6D40A7742BD}" type="slidenum">
              <a:rPr lang="en-US" smtClean="0"/>
              <a:t>13</a:t>
            </a:fld>
            <a:endParaRPr lang="en-US"/>
          </a:p>
        </p:txBody>
      </p:sp>
    </p:spTree>
    <p:extLst>
      <p:ext uri="{BB962C8B-B14F-4D97-AF65-F5344CB8AC3E}">
        <p14:creationId xmlns:p14="http://schemas.microsoft.com/office/powerpoint/2010/main" val="221808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Most of them are for reference only, they are older,</a:t>
            </a:r>
            <a:r>
              <a:rPr lang="en-CA" baseline="0" dirty="0"/>
              <a:t> but provide a good idea to understand what a backdoor is. </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14</a:t>
            </a:fld>
            <a:endParaRPr lang="en-US"/>
          </a:p>
        </p:txBody>
      </p:sp>
    </p:spTree>
    <p:extLst>
      <p:ext uri="{BB962C8B-B14F-4D97-AF65-F5344CB8AC3E}">
        <p14:creationId xmlns:p14="http://schemas.microsoft.com/office/powerpoint/2010/main" val="327719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Difficult to remove, becomes</a:t>
            </a:r>
            <a:r>
              <a:rPr lang="en-CA" baseline="0" dirty="0"/>
              <a:t> part of the operating system. Format to delete, more complex and sophisticated piece of software.</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15</a:t>
            </a:fld>
            <a:endParaRPr lang="en-US"/>
          </a:p>
        </p:txBody>
      </p:sp>
    </p:spTree>
    <p:extLst>
      <p:ext uri="{BB962C8B-B14F-4D97-AF65-F5344CB8AC3E}">
        <p14:creationId xmlns:p14="http://schemas.microsoft.com/office/powerpoint/2010/main" val="137174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Affects privacy,</a:t>
            </a:r>
            <a:r>
              <a:rPr lang="en-CA" baseline="0" dirty="0"/>
              <a:t> mostly. Some spyware does not require system admin privileges to install anymore. Is a problem generally, as people are now doing lots of finance and other personal activities that can be detected, revealed and information stolen.</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16</a:t>
            </a:fld>
            <a:endParaRPr lang="en-US"/>
          </a:p>
        </p:txBody>
      </p:sp>
    </p:spTree>
    <p:extLst>
      <p:ext uri="{BB962C8B-B14F-4D97-AF65-F5344CB8AC3E}">
        <p14:creationId xmlns:p14="http://schemas.microsoft.com/office/powerpoint/2010/main" val="22668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Similar to spyware, but focuses</a:t>
            </a:r>
            <a:r>
              <a:rPr lang="en-CA" baseline="0" dirty="0"/>
              <a:t> on ads and the clicks.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17</a:t>
            </a:fld>
            <a:endParaRPr lang="en-US"/>
          </a:p>
        </p:txBody>
      </p:sp>
    </p:spTree>
    <p:extLst>
      <p:ext uri="{BB962C8B-B14F-4D97-AF65-F5344CB8AC3E}">
        <p14:creationId xmlns:p14="http://schemas.microsoft.com/office/powerpoint/2010/main" val="362075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Locks parts of your system</a:t>
            </a:r>
            <a:r>
              <a:rPr lang="en-CA" baseline="0" dirty="0"/>
              <a:t> – you need to pay to get it unlocked. Consider having a clean backup in case this incurs, from which you can restore the system and data safely.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18</a:t>
            </a:fld>
            <a:endParaRPr lang="en-US"/>
          </a:p>
        </p:txBody>
      </p:sp>
    </p:spTree>
    <p:extLst>
      <p:ext uri="{BB962C8B-B14F-4D97-AF65-F5344CB8AC3E}">
        <p14:creationId xmlns:p14="http://schemas.microsoft.com/office/powerpoint/2010/main" val="455873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Poison</a:t>
            </a:r>
            <a:r>
              <a:rPr lang="en-CA" baseline="0" dirty="0"/>
              <a:t> Ivy calls home from the victim’s system. Gets through firewalls – can define custom ports like 80, 443, etc. Zeus: Credit card stealer. Mobile version named Zeus on the mobile exists also.</a:t>
            </a:r>
          </a:p>
          <a:p>
            <a:endParaRPr lang="en-CA" baseline="0" dirty="0"/>
          </a:p>
          <a:p>
            <a:r>
              <a:rPr lang="en-CA" baseline="0" dirty="0"/>
              <a:t>Antivirus360: Fake anti-virus. </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19</a:t>
            </a:fld>
            <a:endParaRPr lang="en-US"/>
          </a:p>
        </p:txBody>
      </p:sp>
    </p:spTree>
    <p:extLst>
      <p:ext uri="{BB962C8B-B14F-4D97-AF65-F5344CB8AC3E}">
        <p14:creationId xmlns:p14="http://schemas.microsoft.com/office/powerpoint/2010/main" val="31269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Layered</a:t>
            </a:r>
            <a:r>
              <a:rPr lang="en-CA" baseline="0" dirty="0"/>
              <a:t> protection is key. No single principle will support it all. But, user awareness is key!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20</a:t>
            </a:fld>
            <a:endParaRPr lang="en-US"/>
          </a:p>
        </p:txBody>
      </p:sp>
    </p:spTree>
    <p:extLst>
      <p:ext uri="{BB962C8B-B14F-4D97-AF65-F5344CB8AC3E}">
        <p14:creationId xmlns:p14="http://schemas.microsoft.com/office/powerpoint/2010/main" val="2863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a:t>
            </a:fld>
            <a:endParaRPr lang="en-US"/>
          </a:p>
        </p:txBody>
      </p:sp>
    </p:spTree>
    <p:extLst>
      <p:ext uri="{BB962C8B-B14F-4D97-AF65-F5344CB8AC3E}">
        <p14:creationId xmlns:p14="http://schemas.microsoft.com/office/powerpoint/2010/main" val="4193237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Technical,</a:t>
            </a:r>
            <a:r>
              <a:rPr lang="en-CA" baseline="0" dirty="0"/>
              <a:t> physical and administrative countermeasures against malware on systems.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21</a:t>
            </a:fld>
            <a:endParaRPr lang="en-US"/>
          </a:p>
        </p:txBody>
      </p:sp>
    </p:spTree>
    <p:extLst>
      <p:ext uri="{BB962C8B-B14F-4D97-AF65-F5344CB8AC3E}">
        <p14:creationId xmlns:p14="http://schemas.microsoft.com/office/powerpoint/2010/main" val="2135721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Name some anti-virus</a:t>
            </a:r>
            <a:r>
              <a:rPr lang="en-CA" baseline="0" dirty="0"/>
              <a:t> and anti-spyware tools that you use, and that can help. Discuss about the possibilities of other tools, such as firewall, and IDS.</a:t>
            </a:r>
          </a:p>
        </p:txBody>
      </p:sp>
      <p:sp>
        <p:nvSpPr>
          <p:cNvPr id="4" name="Slide Number Placeholder 3"/>
          <p:cNvSpPr>
            <a:spLocks noGrp="1"/>
          </p:cNvSpPr>
          <p:nvPr>
            <p:ph type="sldNum" sz="quarter" idx="10"/>
          </p:nvPr>
        </p:nvSpPr>
        <p:spPr/>
        <p:txBody>
          <a:bodyPr/>
          <a:lstStyle/>
          <a:p>
            <a:fld id="{DD14618F-322E-4ACA-BC7B-F6D40A7742BD}" type="slidenum">
              <a:rPr lang="en-US" smtClean="0"/>
              <a:t>22</a:t>
            </a:fld>
            <a:endParaRPr lang="en-US"/>
          </a:p>
        </p:txBody>
      </p:sp>
    </p:spTree>
    <p:extLst>
      <p:ext uri="{BB962C8B-B14F-4D97-AF65-F5344CB8AC3E}">
        <p14:creationId xmlns:p14="http://schemas.microsoft.com/office/powerpoint/2010/main" val="424554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Eagerly talkative --   Smokers  --- Nearest bar to work  --- Social</a:t>
            </a:r>
            <a:r>
              <a:rPr lang="en-US" baseline="0" dirty="0"/>
              <a:t> media</a:t>
            </a:r>
          </a:p>
          <a:p>
            <a:r>
              <a:rPr lang="en-US" baseline="0" dirty="0"/>
              <a:t>Delivery  --   Pizza,  Flowers,  Equipment,       UPS/</a:t>
            </a:r>
            <a:r>
              <a:rPr lang="en-US" baseline="0" dirty="0" err="1"/>
              <a:t>Fedex</a:t>
            </a:r>
            <a:endParaRPr lang="en-US" baseline="0" dirty="0"/>
          </a:p>
          <a:p>
            <a:r>
              <a:rPr lang="en-US" baseline="0" dirty="0"/>
              <a:t>Janitorial  ---  Low pay.   Could use a few hundred buck to let you have that master key, or let us walk around a bit after hours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26</a:t>
            </a:fld>
            <a:endParaRPr lang="en-US"/>
          </a:p>
        </p:txBody>
      </p:sp>
    </p:spTree>
    <p:extLst>
      <p:ext uri="{BB962C8B-B14F-4D97-AF65-F5344CB8AC3E}">
        <p14:creationId xmlns:p14="http://schemas.microsoft.com/office/powerpoint/2010/main" val="1074952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attacks get an</a:t>
            </a:r>
            <a:r>
              <a:rPr lang="en-US" baseline="0" dirty="0"/>
              <a:t> attacker inside/past the first level(s) of physical and/or technical controls.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27</a:t>
            </a:fld>
            <a:endParaRPr lang="en-US"/>
          </a:p>
        </p:txBody>
      </p:sp>
    </p:spTree>
    <p:extLst>
      <p:ext uri="{BB962C8B-B14F-4D97-AF65-F5344CB8AC3E}">
        <p14:creationId xmlns:p14="http://schemas.microsoft.com/office/powerpoint/2010/main" val="2621477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Pretext attack</a:t>
            </a:r>
            <a:r>
              <a:rPr lang="en-US" baseline="0" dirty="0"/>
              <a:t> is to use some invented scenario or pretend to be someone else to gain access.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28</a:t>
            </a:fld>
            <a:endParaRPr lang="en-US"/>
          </a:p>
        </p:txBody>
      </p:sp>
    </p:spTree>
    <p:extLst>
      <p:ext uri="{BB962C8B-B14F-4D97-AF65-F5344CB8AC3E}">
        <p14:creationId xmlns:p14="http://schemas.microsoft.com/office/powerpoint/2010/main" val="2134407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point.    Why can’t we block spam</a:t>
            </a:r>
            <a:r>
              <a:rPr lang="en-US" baseline="0" dirty="0"/>
              <a:t> at the origination point or by the ISP before it gets to our systems?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31</a:t>
            </a:fld>
            <a:endParaRPr lang="en-US"/>
          </a:p>
        </p:txBody>
      </p:sp>
    </p:spTree>
    <p:extLst>
      <p:ext uri="{BB962C8B-B14F-4D97-AF65-F5344CB8AC3E}">
        <p14:creationId xmlns:p14="http://schemas.microsoft.com/office/powerpoint/2010/main" val="3068982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an example of a scam e-mail that an attacker might use in a phishing scheme. Some of the red flags that indicate that this is a scam e-mail are listed below. Students will see this e-mail again in the lab, where they will be asked to note all red flags that indicate that this is not a legitimate business offer but rather a scam designed to separate its recipients from their PII and ultimately their money.</a:t>
            </a:r>
            <a:endParaRPr lang="en-US" dirty="0"/>
          </a:p>
          <a:p>
            <a:endParaRPr lang="en-US" dirty="0"/>
          </a:p>
          <a:p>
            <a:r>
              <a:rPr lang="en-US" dirty="0"/>
              <a:t>Red flags:</a:t>
            </a:r>
          </a:p>
          <a:p>
            <a:pPr marL="171450" indent="-171450">
              <a:buFont typeface="Arial" panose="020B0604020202020204" pitchFamily="34" charset="0"/>
              <a:buChar char="•"/>
            </a:pPr>
            <a:r>
              <a:rPr lang="en-US" dirty="0"/>
              <a:t>Don’t have your name already</a:t>
            </a:r>
          </a:p>
          <a:p>
            <a:pPr marL="171450" indent="-171450">
              <a:buFont typeface="Arial" panose="020B0604020202020204" pitchFamily="34" charset="0"/>
              <a:buChar char="•"/>
            </a:pPr>
            <a:r>
              <a:rPr lang="en-US" dirty="0"/>
              <a:t>Big $$$    easy</a:t>
            </a:r>
            <a:r>
              <a:rPr lang="en-US" baseline="0" dirty="0"/>
              <a:t> to get</a:t>
            </a:r>
          </a:p>
          <a:p>
            <a:pPr marL="171450" indent="-171450">
              <a:buFont typeface="Arial" panose="020B0604020202020204" pitchFamily="34" charset="0"/>
              <a:buChar char="•"/>
            </a:pPr>
            <a:r>
              <a:rPr lang="en-US" baseline="0" dirty="0"/>
              <a:t>Give me the information I don’t have </a:t>
            </a:r>
          </a:p>
          <a:p>
            <a:pPr marL="171450" indent="-171450">
              <a:buFont typeface="Arial" panose="020B0604020202020204" pitchFamily="34" charset="0"/>
              <a:buChar char="•"/>
            </a:pPr>
            <a:r>
              <a:rPr lang="en-US" baseline="0" dirty="0"/>
              <a:t>Don’t tell anyone else we are doing this</a:t>
            </a:r>
          </a:p>
          <a:p>
            <a:pPr marL="171450" indent="-171450">
              <a:buFont typeface="Arial" panose="020B0604020202020204" pitchFamily="34" charset="0"/>
              <a:buChar char="•"/>
            </a:pPr>
            <a:r>
              <a:rPr lang="en-US" baseline="0" dirty="0"/>
              <a:t>Official looking contact info that is actually still generic</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We use this one again in the Lab</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32</a:t>
            </a:fld>
            <a:endParaRPr lang="en-US"/>
          </a:p>
        </p:txBody>
      </p:sp>
    </p:spTree>
    <p:extLst>
      <p:ext uri="{BB962C8B-B14F-4D97-AF65-F5344CB8AC3E}">
        <p14:creationId xmlns:p14="http://schemas.microsoft.com/office/powerpoint/2010/main" val="525169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PII   Personally Identifying</a:t>
            </a:r>
            <a:r>
              <a:rPr lang="en-US" baseline="0" dirty="0"/>
              <a:t> Information</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33</a:t>
            </a:fld>
            <a:endParaRPr lang="en-US"/>
          </a:p>
        </p:txBody>
      </p:sp>
    </p:spTree>
    <p:extLst>
      <p:ext uri="{BB962C8B-B14F-4D97-AF65-F5344CB8AC3E}">
        <p14:creationId xmlns:p14="http://schemas.microsoft.com/office/powerpoint/2010/main" val="1431848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why we shred</a:t>
            </a:r>
            <a:r>
              <a:rPr lang="en-US" baseline="0" dirty="0"/>
              <a:t>/destroy things before throwing them out.   Electronic as well as non-electronic media.</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34</a:t>
            </a:fld>
            <a:endParaRPr lang="en-US"/>
          </a:p>
        </p:txBody>
      </p:sp>
    </p:spTree>
    <p:extLst>
      <p:ext uri="{BB962C8B-B14F-4D97-AF65-F5344CB8AC3E}">
        <p14:creationId xmlns:p14="http://schemas.microsoft.com/office/powerpoint/2010/main" val="3989731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we curtail</a:t>
            </a:r>
            <a:r>
              <a:rPr lang="en-US" baseline="0" dirty="0"/>
              <a:t> these behaviors?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35</a:t>
            </a:fld>
            <a:endParaRPr lang="en-US"/>
          </a:p>
        </p:txBody>
      </p:sp>
    </p:spTree>
    <p:extLst>
      <p:ext uri="{BB962C8B-B14F-4D97-AF65-F5344CB8AC3E}">
        <p14:creationId xmlns:p14="http://schemas.microsoft.com/office/powerpoint/2010/main" val="272376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a:t>
            </a:fld>
            <a:endParaRPr lang="en-US"/>
          </a:p>
        </p:txBody>
      </p:sp>
    </p:spTree>
    <p:extLst>
      <p:ext uri="{BB962C8B-B14F-4D97-AF65-F5344CB8AC3E}">
        <p14:creationId xmlns:p14="http://schemas.microsoft.com/office/powerpoint/2010/main" val="4193237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need one or two with deep pockets</a:t>
            </a:r>
            <a:r>
              <a:rPr lang="en-US" baseline="0" dirty="0"/>
              <a:t> to respond.</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36</a:t>
            </a:fld>
            <a:endParaRPr lang="en-US"/>
          </a:p>
        </p:txBody>
      </p:sp>
    </p:spTree>
    <p:extLst>
      <p:ext uri="{BB962C8B-B14F-4D97-AF65-F5344CB8AC3E}">
        <p14:creationId xmlns:p14="http://schemas.microsoft.com/office/powerpoint/2010/main" val="3022678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slash through the local is intentional and indicates that governments in general make</a:t>
            </a:r>
            <a:r>
              <a:rPr lang="en-US" baseline="0" dirty="0"/>
              <a:t> this information available. However, local governments are often the worst offenders.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38</a:t>
            </a:fld>
            <a:endParaRPr lang="en-US"/>
          </a:p>
        </p:txBody>
      </p:sp>
    </p:spTree>
    <p:extLst>
      <p:ext uri="{BB962C8B-B14F-4D97-AF65-F5344CB8AC3E}">
        <p14:creationId xmlns:p14="http://schemas.microsoft.com/office/powerpoint/2010/main" val="1663094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39</a:t>
            </a:fld>
            <a:endParaRPr lang="en-US"/>
          </a:p>
        </p:txBody>
      </p:sp>
    </p:spTree>
    <p:extLst>
      <p:ext uri="{BB962C8B-B14F-4D97-AF65-F5344CB8AC3E}">
        <p14:creationId xmlns:p14="http://schemas.microsoft.com/office/powerpoint/2010/main" val="478324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student to thinking</a:t>
            </a:r>
            <a:r>
              <a:rPr lang="en-US" baseline="0" dirty="0"/>
              <a:t> about how they personally have fallen for or not done this control properly.</a:t>
            </a:r>
          </a:p>
        </p:txBody>
      </p:sp>
      <p:sp>
        <p:nvSpPr>
          <p:cNvPr id="4" name="Slide Number Placeholder 3"/>
          <p:cNvSpPr>
            <a:spLocks noGrp="1"/>
          </p:cNvSpPr>
          <p:nvPr>
            <p:ph type="sldNum" sz="quarter" idx="10"/>
          </p:nvPr>
        </p:nvSpPr>
        <p:spPr/>
        <p:txBody>
          <a:bodyPr/>
          <a:lstStyle/>
          <a:p>
            <a:fld id="{DD14618F-322E-4ACA-BC7B-F6D40A7742BD}" type="slidenum">
              <a:rPr lang="en-US" smtClean="0"/>
              <a:t>40</a:t>
            </a:fld>
            <a:endParaRPr lang="en-US"/>
          </a:p>
        </p:txBody>
      </p:sp>
    </p:spTree>
    <p:extLst>
      <p:ext uri="{BB962C8B-B14F-4D97-AF65-F5344CB8AC3E}">
        <p14:creationId xmlns:p14="http://schemas.microsoft.com/office/powerpoint/2010/main" val="2675100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a:t>
            </a:r>
            <a:r>
              <a:rPr lang="en-US" baseline="0" dirty="0"/>
              <a:t> the penalty(s) in your environment for violating these policies?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41</a:t>
            </a:fld>
            <a:endParaRPr lang="en-US"/>
          </a:p>
        </p:txBody>
      </p:sp>
    </p:spTree>
    <p:extLst>
      <p:ext uri="{BB962C8B-B14F-4D97-AF65-F5344CB8AC3E}">
        <p14:creationId xmlns:p14="http://schemas.microsoft.com/office/powerpoint/2010/main" val="1401233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Social</a:t>
            </a:r>
            <a:r>
              <a:rPr lang="en-US" baseline="0" dirty="0"/>
              <a:t> media sites do you subscribe to / use today?   How actively?</a:t>
            </a:r>
          </a:p>
          <a:p>
            <a:r>
              <a:rPr lang="en-US" baseline="0" dirty="0"/>
              <a:t>Does your organization have any policy about employees not posting work info on Social Media?    If so,  Who monitors that ?</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42</a:t>
            </a:fld>
            <a:endParaRPr lang="en-US"/>
          </a:p>
        </p:txBody>
      </p:sp>
    </p:spTree>
    <p:extLst>
      <p:ext uri="{BB962C8B-B14F-4D97-AF65-F5344CB8AC3E}">
        <p14:creationId xmlns:p14="http://schemas.microsoft.com/office/powerpoint/2010/main" val="2617218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using a different way in than technical and physical attacks.</a:t>
            </a:r>
          </a:p>
        </p:txBody>
      </p:sp>
      <p:sp>
        <p:nvSpPr>
          <p:cNvPr id="4" name="Slide Number Placeholder 3"/>
          <p:cNvSpPr>
            <a:spLocks noGrp="1"/>
          </p:cNvSpPr>
          <p:nvPr>
            <p:ph type="sldNum" sz="quarter" idx="10"/>
          </p:nvPr>
        </p:nvSpPr>
        <p:spPr/>
        <p:txBody>
          <a:bodyPr/>
          <a:lstStyle/>
          <a:p>
            <a:fld id="{DD14618F-322E-4ACA-BC7B-F6D40A7742BD}" type="slidenum">
              <a:rPr lang="en-US" smtClean="0"/>
              <a:t>44</a:t>
            </a:fld>
            <a:endParaRPr lang="en-US"/>
          </a:p>
        </p:txBody>
      </p:sp>
    </p:spTree>
    <p:extLst>
      <p:ext uri="{BB962C8B-B14F-4D97-AF65-F5344CB8AC3E}">
        <p14:creationId xmlns:p14="http://schemas.microsoft.com/office/powerpoint/2010/main" val="4196225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a:t>
            </a:r>
          </a:p>
          <a:p>
            <a:r>
              <a:rPr lang="en-US" dirty="0"/>
              <a:t>The smaller hardware</a:t>
            </a:r>
            <a:r>
              <a:rPr lang="en-US" baseline="0" dirty="0"/>
              <a:t> gets the easier it is to pick up and walk off. </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45</a:t>
            </a:fld>
            <a:endParaRPr lang="en-US"/>
          </a:p>
        </p:txBody>
      </p:sp>
    </p:spTree>
    <p:extLst>
      <p:ext uri="{BB962C8B-B14F-4D97-AF65-F5344CB8AC3E}">
        <p14:creationId xmlns:p14="http://schemas.microsoft.com/office/powerpoint/2010/main" val="1826493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47</a:t>
            </a:fld>
            <a:endParaRPr lang="en-US"/>
          </a:p>
        </p:txBody>
      </p:sp>
    </p:spTree>
    <p:extLst>
      <p:ext uri="{BB962C8B-B14F-4D97-AF65-F5344CB8AC3E}">
        <p14:creationId xmlns:p14="http://schemas.microsoft.com/office/powerpoint/2010/main" val="3994832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Notoriety</a:t>
            </a:r>
          </a:p>
          <a:p>
            <a:r>
              <a:rPr lang="en-US" dirty="0"/>
              <a:t>Fame</a:t>
            </a:r>
          </a:p>
          <a:p>
            <a:r>
              <a:rPr lang="en-US" dirty="0"/>
              <a:t>Ego</a:t>
            </a:r>
          </a:p>
        </p:txBody>
      </p:sp>
      <p:sp>
        <p:nvSpPr>
          <p:cNvPr id="4" name="Slide Number Placeholder 3"/>
          <p:cNvSpPr>
            <a:spLocks noGrp="1"/>
          </p:cNvSpPr>
          <p:nvPr>
            <p:ph type="sldNum" sz="quarter" idx="10"/>
          </p:nvPr>
        </p:nvSpPr>
        <p:spPr/>
        <p:txBody>
          <a:bodyPr/>
          <a:lstStyle/>
          <a:p>
            <a:fld id="{DD14618F-322E-4ACA-BC7B-F6D40A7742BD}" type="slidenum">
              <a:rPr lang="en-US" smtClean="0"/>
              <a:t>48</a:t>
            </a:fld>
            <a:endParaRPr lang="en-US"/>
          </a:p>
        </p:txBody>
      </p:sp>
    </p:spTree>
    <p:extLst>
      <p:ext uri="{BB962C8B-B14F-4D97-AF65-F5344CB8AC3E}">
        <p14:creationId xmlns:p14="http://schemas.microsoft.com/office/powerpoint/2010/main" val="10217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All about</a:t>
            </a:r>
            <a:r>
              <a:rPr lang="en-CA" baseline="0" dirty="0"/>
              <a:t> disrupting the CIA triad.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5</a:t>
            </a:fld>
            <a:endParaRPr lang="en-US"/>
          </a:p>
        </p:txBody>
      </p:sp>
    </p:spTree>
    <p:extLst>
      <p:ext uri="{BB962C8B-B14F-4D97-AF65-F5344CB8AC3E}">
        <p14:creationId xmlns:p14="http://schemas.microsoft.com/office/powerpoint/2010/main" val="1091212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to point out that attacks and controls are multi-faceted and can be addressed </a:t>
            </a:r>
            <a:r>
              <a:rPr lang="en-US"/>
              <a:t>by different</a:t>
            </a:r>
            <a:r>
              <a:rPr lang="en-US" baseline="0"/>
              <a:t> means.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57</a:t>
            </a:fld>
            <a:endParaRPr lang="en-US"/>
          </a:p>
        </p:txBody>
      </p:sp>
    </p:spTree>
    <p:extLst>
      <p:ext uri="{BB962C8B-B14F-4D97-AF65-F5344CB8AC3E}">
        <p14:creationId xmlns:p14="http://schemas.microsoft.com/office/powerpoint/2010/main" val="275884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a:t>
            </a:r>
            <a:r>
              <a:rPr lang="en-CA" baseline="0" dirty="0"/>
              <a:t> common listed, deliver examples… Removable device: USB device mailed to you. You open it, contains a backdoor that sets remote access to an attacker to your system.</a:t>
            </a:r>
          </a:p>
          <a:p>
            <a:endParaRPr lang="en-CA" baseline="0" dirty="0"/>
          </a:p>
          <a:p>
            <a:r>
              <a:rPr lang="en-CA" baseline="0" dirty="0"/>
              <a:t>Most of these attacks are human-driven – achieved through social engineering.</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6</a:t>
            </a:fld>
            <a:endParaRPr lang="en-US"/>
          </a:p>
        </p:txBody>
      </p:sp>
    </p:spTree>
    <p:extLst>
      <p:ext uri="{BB962C8B-B14F-4D97-AF65-F5344CB8AC3E}">
        <p14:creationId xmlns:p14="http://schemas.microsoft.com/office/powerpoint/2010/main" val="316147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Provide</a:t>
            </a:r>
            <a:r>
              <a:rPr lang="en-CA" baseline="0" dirty="0"/>
              <a:t> brief description, more is coming on the next slides. Ransomware is popular these days…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7</a:t>
            </a:fld>
            <a:endParaRPr lang="en-US"/>
          </a:p>
        </p:txBody>
      </p:sp>
    </p:spTree>
    <p:extLst>
      <p:ext uri="{BB962C8B-B14F-4D97-AF65-F5344CB8AC3E}">
        <p14:creationId xmlns:p14="http://schemas.microsoft.com/office/powerpoint/2010/main" val="4266284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Briefly explain</a:t>
            </a:r>
            <a:r>
              <a:rPr lang="en-CA" baseline="0" dirty="0"/>
              <a:t> the different types of viruses. The key to understand is that it is an app that is executed and that takes over other apps of the system it infects.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8</a:t>
            </a:fld>
            <a:endParaRPr lang="en-US"/>
          </a:p>
        </p:txBody>
      </p:sp>
    </p:spTree>
    <p:extLst>
      <p:ext uri="{BB962C8B-B14F-4D97-AF65-F5344CB8AC3E}">
        <p14:creationId xmlns:p14="http://schemas.microsoft.com/office/powerpoint/2010/main" val="70637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examples of popular/known</a:t>
            </a:r>
            <a:r>
              <a:rPr lang="en-CA" baseline="0" dirty="0"/>
              <a:t> viruses. Discuss about each briefly.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9</a:t>
            </a:fld>
            <a:endParaRPr lang="en-US"/>
          </a:p>
        </p:txBody>
      </p:sp>
    </p:spTree>
    <p:extLst>
      <p:ext uri="{BB962C8B-B14F-4D97-AF65-F5344CB8AC3E}">
        <p14:creationId xmlns:p14="http://schemas.microsoft.com/office/powerpoint/2010/main" val="4569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Different than</a:t>
            </a:r>
            <a:r>
              <a:rPr lang="en-CA" baseline="0" dirty="0"/>
              <a:t> viruses. No exe, are self-deployed through system vulnerabilities.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10</a:t>
            </a:fld>
            <a:endParaRPr lang="en-US"/>
          </a:p>
        </p:txBody>
      </p:sp>
    </p:spTree>
    <p:extLst>
      <p:ext uri="{BB962C8B-B14F-4D97-AF65-F5344CB8AC3E}">
        <p14:creationId xmlns:p14="http://schemas.microsoft.com/office/powerpoint/2010/main" val="3732573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4/27/2024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4/27/2024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4/27/2024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4/27/2024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Module Objectives">
    <p:spTree>
      <p:nvGrpSpPr>
        <p:cNvPr id="1" name=""/>
        <p:cNvGrpSpPr/>
        <p:nvPr/>
      </p:nvGrpSpPr>
      <p:grpSpPr>
        <a:xfrm>
          <a:off x="0" y="0"/>
          <a:ext cx="0" cy="0"/>
          <a:chOff x="0" y="0"/>
          <a:chExt cx="0" cy="0"/>
        </a:xfrm>
      </p:grpSpPr>
      <p:sp>
        <p:nvSpPr>
          <p:cNvPr id="7" name="Rectangle 6"/>
          <p:cNvSpPr/>
          <p:nvPr/>
        </p:nvSpPr>
        <p:spPr>
          <a:xfrm>
            <a:off x="3175" y="5947877"/>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p:cNvSpPr>
            <a:spLocks noGrp="1"/>
          </p:cNvSpPr>
          <p:nvPr>
            <p:ph sz="quarter" idx="10" hasCustomPrompt="1"/>
          </p:nvPr>
        </p:nvSpPr>
        <p:spPr>
          <a:xfrm>
            <a:off x="283462" y="6062177"/>
            <a:ext cx="11603737" cy="685800"/>
          </a:xfrm>
        </p:spPr>
        <p:txBody>
          <a:bodyPr lIns="91440" tIns="45720" rIns="91440" bIns="45720" anchor="b">
            <a:noAutofit/>
          </a:bodyPr>
          <a:lstStyle>
            <a:lvl1pPr marL="0" indent="0" algn="l">
              <a:buNone/>
              <a:defRPr sz="3000" cap="none" spc="-50" baseline="0">
                <a:solidFill>
                  <a:srgbClr val="F5F5F5"/>
                </a:solidFill>
                <a:latin typeface="+mn-lt"/>
              </a:defRPr>
            </a:lvl1pPr>
          </a:lstStyle>
          <a:p>
            <a:pPr lvl="0"/>
            <a:r>
              <a:rPr lang="en-US" dirty="0"/>
              <a:t>Click to edit master title style</a:t>
            </a:r>
          </a:p>
        </p:txBody>
      </p:sp>
      <p:sp>
        <p:nvSpPr>
          <p:cNvPr id="5" name="Content Placeholder 4"/>
          <p:cNvSpPr>
            <a:spLocks noGrp="1"/>
          </p:cNvSpPr>
          <p:nvPr>
            <p:ph sz="quarter" idx="11"/>
          </p:nvPr>
        </p:nvSpPr>
        <p:spPr>
          <a:xfrm>
            <a:off x="286326" y="1371600"/>
            <a:ext cx="9772525" cy="4409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283463" y="246991"/>
            <a:ext cx="9774937" cy="1005840"/>
          </a:xfrm>
        </p:spPr>
        <p:txBody>
          <a:bodyPr anchor="b"/>
          <a:lstStyle>
            <a:lvl1pPr>
              <a:defRPr>
                <a:solidFill>
                  <a:srgbClr val="004B88"/>
                </a:solidFill>
              </a:defRPr>
            </a:lvl1pPr>
          </a:lstStyle>
          <a:p>
            <a:r>
              <a:rPr lang="en-US" dirty="0"/>
              <a:t>Click to edit Master title style</a:t>
            </a:r>
          </a:p>
        </p:txBody>
      </p:sp>
    </p:spTree>
    <p:extLst>
      <p:ext uri="{BB962C8B-B14F-4D97-AF65-F5344CB8AC3E}">
        <p14:creationId xmlns:p14="http://schemas.microsoft.com/office/powerpoint/2010/main" val="2051528677"/>
      </p:ext>
    </p:extLst>
  </p:cSld>
  <p:clrMapOvr>
    <a:masterClrMapping/>
  </p:clrMapOvr>
  <p:extLst>
    <p:ext uri="{DCECCB84-F9BA-43D5-87BE-67443E8EF086}">
      <p15:sldGuideLst xmlns:p15="http://schemas.microsoft.com/office/powerpoint/2012/main">
        <p15:guide id="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odule Titl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83464" y="243840"/>
            <a:ext cx="11603736" cy="5550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3175" y="5947877"/>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83463" y="6062177"/>
            <a:ext cx="11603737" cy="685800"/>
          </a:xfrm>
        </p:spPr>
        <p:txBody>
          <a:bodyPr>
            <a:normAutofit/>
          </a:bodyPr>
          <a:lstStyle>
            <a:lvl1pPr>
              <a:defRPr sz="3000" baseline="0">
                <a:solidFill>
                  <a:srgbClr val="F5F5F5"/>
                </a:solidFill>
              </a:defRPr>
            </a:lvl1pPr>
          </a:lstStyle>
          <a:p>
            <a:r>
              <a:rPr lang="en-US" dirty="0"/>
              <a:t>Click to edit master title style</a:t>
            </a:r>
          </a:p>
        </p:txBody>
      </p:sp>
    </p:spTree>
    <p:extLst>
      <p:ext uri="{BB962C8B-B14F-4D97-AF65-F5344CB8AC3E}">
        <p14:creationId xmlns:p14="http://schemas.microsoft.com/office/powerpoint/2010/main" val="3911922591"/>
      </p:ext>
    </p:extLst>
  </p:cSld>
  <p:clrMapOvr>
    <a:masterClrMapping/>
  </p:clrMapOvr>
  <p:extLst>
    <p:ext uri="{DCECCB84-F9BA-43D5-87BE-67443E8EF086}">
      <p15:sldGuideLst xmlns:p15="http://schemas.microsoft.com/office/powerpoint/2012/main">
        <p15:guide id="1" orient="horz" pos="144">
          <p15:clr>
            <a:srgbClr val="FBAE40"/>
          </p15:clr>
        </p15:guide>
        <p15:guide id="2" orient="horz" pos="2160">
          <p15:clr>
            <a:srgbClr val="FBAE40"/>
          </p15:clr>
        </p15:guide>
        <p15:guide id="3" pos="16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Energizer_Title and Content">
    <p:spTree>
      <p:nvGrpSpPr>
        <p:cNvPr id="1" name=""/>
        <p:cNvGrpSpPr/>
        <p:nvPr/>
      </p:nvGrpSpPr>
      <p:grpSpPr>
        <a:xfrm>
          <a:off x="0" y="0"/>
          <a:ext cx="0" cy="0"/>
          <a:chOff x="0" y="0"/>
          <a:chExt cx="0" cy="0"/>
        </a:xfrm>
      </p:grpSpPr>
      <p:sp>
        <p:nvSpPr>
          <p:cNvPr id="5" name="Rectangle 4"/>
          <p:cNvSpPr/>
          <p:nvPr/>
        </p:nvSpPr>
        <p:spPr>
          <a:xfrm>
            <a:off x="3175" y="0"/>
            <a:ext cx="12188825" cy="6858000"/>
          </a:xfrm>
          <a:prstGeom prst="rect">
            <a:avLst/>
          </a:prstGeom>
          <a:solidFill>
            <a:srgbClr val="BEE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sz="quarter" idx="10"/>
          </p:nvPr>
        </p:nvSpPr>
        <p:spPr>
          <a:xfrm>
            <a:off x="1097280" y="1466189"/>
            <a:ext cx="10058400" cy="5029200"/>
          </a:xfrm>
        </p:spPr>
        <p:txBody>
          <a:bodyPr/>
          <a:lstStyle>
            <a:lvl1pPr>
              <a:buClr>
                <a:srgbClr val="474747"/>
              </a:buClr>
              <a:defRPr>
                <a:solidFill>
                  <a:srgbClr val="474747"/>
                </a:solidFill>
              </a:defRPr>
            </a:lvl1pPr>
            <a:lvl2pPr>
              <a:buClr>
                <a:srgbClr val="474747"/>
              </a:buClr>
              <a:defRPr>
                <a:solidFill>
                  <a:srgbClr val="474747"/>
                </a:solidFill>
              </a:defRPr>
            </a:lvl2pPr>
            <a:lvl3pPr>
              <a:buClr>
                <a:srgbClr val="474747"/>
              </a:buClr>
              <a:defRPr>
                <a:solidFill>
                  <a:srgbClr val="474747"/>
                </a:solidFill>
              </a:defRPr>
            </a:lvl3pPr>
            <a:lvl4pPr>
              <a:buClr>
                <a:srgbClr val="474747"/>
              </a:buClr>
              <a:defRPr>
                <a:solidFill>
                  <a:srgbClr val="474747"/>
                </a:solidFill>
              </a:defRPr>
            </a:lvl4pPr>
            <a:lvl5pPr>
              <a:buClr>
                <a:srgbClr val="474747"/>
              </a:buClr>
              <a:defRPr>
                <a:solidFill>
                  <a:srgbClr val="4747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097280" y="286603"/>
            <a:ext cx="10058400" cy="1084997"/>
          </a:xfrm>
        </p:spPr>
        <p:txBody>
          <a:bodyPr anchor="b"/>
          <a:lstStyle>
            <a:lvl1pPr>
              <a:defRPr>
                <a:solidFill>
                  <a:srgbClr val="474747"/>
                </a:solidFill>
              </a:defRPr>
            </a:lvl1pPr>
          </a:lstStyle>
          <a:p>
            <a:r>
              <a:rPr lang="en-US"/>
              <a:t>Click to edit Master title style</a:t>
            </a:r>
          </a:p>
        </p:txBody>
      </p:sp>
    </p:spTree>
    <p:extLst>
      <p:ext uri="{BB962C8B-B14F-4D97-AF65-F5344CB8AC3E}">
        <p14:creationId xmlns:p14="http://schemas.microsoft.com/office/powerpoint/2010/main" val="2452021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Content_Text Only">
    <p:spTree>
      <p:nvGrpSpPr>
        <p:cNvPr id="1" name=""/>
        <p:cNvGrpSpPr/>
        <p:nvPr/>
      </p:nvGrpSpPr>
      <p:grpSpPr>
        <a:xfrm>
          <a:off x="0" y="0"/>
          <a:ext cx="0" cy="0"/>
          <a:chOff x="0" y="0"/>
          <a:chExt cx="0" cy="0"/>
        </a:xfrm>
      </p:grpSpPr>
      <p:sp>
        <p:nvSpPr>
          <p:cNvPr id="8" name="Title 7"/>
          <p:cNvSpPr>
            <a:spLocks noGrp="1"/>
          </p:cNvSpPr>
          <p:nvPr>
            <p:ph type="title"/>
          </p:nvPr>
        </p:nvSpPr>
        <p:spPr>
          <a:xfrm>
            <a:off x="723900" y="147438"/>
            <a:ext cx="9334500" cy="1051560"/>
          </a:xfrm>
        </p:spPr>
        <p:txBody>
          <a:bodyPr anchor="b"/>
          <a:lstStyle>
            <a:lvl1pPr>
              <a:defRPr>
                <a:solidFill>
                  <a:srgbClr val="004B8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53528" y="1371598"/>
            <a:ext cx="9304872" cy="5245181"/>
          </a:xfrm>
        </p:spPr>
        <p:txBody>
          <a:bodyPr lIns="91440" rIns="91440"/>
          <a:lstStyle>
            <a:lvl1pPr marL="0" indent="0">
              <a:buNone/>
              <a:defRPr sz="3000"/>
            </a:lvl1pPr>
            <a:lvl2pPr>
              <a:defRPr sz="2800"/>
            </a:lvl2pPr>
            <a:lvl3pPr>
              <a:defRPr sz="2600"/>
            </a:lvl3pPr>
            <a:lvl4pPr>
              <a:defRPr sz="24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p:cNvGrpSpPr/>
          <p:nvPr/>
        </p:nvGrpSpPr>
        <p:grpSpPr>
          <a:xfrm>
            <a:off x="-4106" y="0"/>
            <a:ext cx="631309" cy="6858000"/>
            <a:chOff x="-4106" y="0"/>
            <a:chExt cx="348432" cy="6858000"/>
          </a:xfrm>
        </p:grpSpPr>
        <p:sp>
          <p:nvSpPr>
            <p:cNvPr id="9" name="Rectangle 8"/>
            <p:cNvSpPr/>
            <p:nvPr/>
          </p:nvSpPr>
          <p:spPr>
            <a:xfrm>
              <a:off x="-4106" y="0"/>
              <a:ext cx="302806"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293858"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255007156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scription and Object">
    <p:spTree>
      <p:nvGrpSpPr>
        <p:cNvPr id="1" name=""/>
        <p:cNvGrpSpPr/>
        <p:nvPr/>
      </p:nvGrpSpPr>
      <p:grpSpPr>
        <a:xfrm>
          <a:off x="0" y="0"/>
          <a:ext cx="0" cy="0"/>
          <a:chOff x="0" y="0"/>
          <a:chExt cx="0" cy="0"/>
        </a:xfrm>
      </p:grpSpPr>
      <p:grpSp>
        <p:nvGrpSpPr>
          <p:cNvPr id="10" name="Group 9"/>
          <p:cNvGrpSpPr/>
          <p:nvPr/>
        </p:nvGrpSpPr>
        <p:grpSpPr>
          <a:xfrm>
            <a:off x="0" y="0"/>
            <a:ext cx="4031666" cy="6858000"/>
            <a:chOff x="-1878229" y="0"/>
            <a:chExt cx="2225160" cy="6858000"/>
          </a:xfrm>
        </p:grpSpPr>
        <p:sp>
          <p:nvSpPr>
            <p:cNvPr id="14" name="Rectangle 13"/>
            <p:cNvSpPr/>
            <p:nvPr/>
          </p:nvSpPr>
          <p:spPr>
            <a:xfrm>
              <a:off x="296463"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878229" y="0"/>
              <a:ext cx="2176929"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8" name="Title 7"/>
          <p:cNvSpPr>
            <a:spLocks noGrp="1"/>
          </p:cNvSpPr>
          <p:nvPr>
            <p:ph type="title"/>
          </p:nvPr>
        </p:nvSpPr>
        <p:spPr>
          <a:xfrm>
            <a:off x="4160374" y="145395"/>
            <a:ext cx="7726826" cy="1051560"/>
          </a:xfrm>
        </p:spPr>
        <p:txBody>
          <a:bodyPr anchor="b"/>
          <a:lstStyle>
            <a:lvl1pPr>
              <a:defRPr>
                <a:solidFill>
                  <a:srgbClr val="004B8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99698" y="1371600"/>
            <a:ext cx="3599900" cy="5245179"/>
          </a:xfrm>
        </p:spPr>
        <p:txBody>
          <a:bodyPr>
            <a:normAutofit/>
          </a:bodyPr>
          <a:lstStyle>
            <a:lvl1pPr>
              <a:lnSpc>
                <a:spcPct val="100000"/>
              </a:lnSpc>
              <a:spcBef>
                <a:spcPts val="1200"/>
              </a:spcBef>
              <a:spcAft>
                <a:spcPts val="200"/>
              </a:spcAft>
              <a:buClr>
                <a:schemeClr val="bg2"/>
              </a:buClr>
              <a:defRPr sz="3000">
                <a:solidFill>
                  <a:srgbClr val="F5F5F5"/>
                </a:solidFill>
              </a:defRPr>
            </a:lvl1pPr>
            <a:lvl2pPr>
              <a:buClr>
                <a:srgbClr val="F5F5F5"/>
              </a:buClr>
              <a:defRPr baseline="0">
                <a:solidFill>
                  <a:srgbClr val="F5F5F5"/>
                </a:solidFill>
              </a:defRPr>
            </a:lvl2pPr>
            <a:lvl3pPr>
              <a:buClr>
                <a:srgbClr val="F5F5F5"/>
              </a:buClr>
              <a:defRPr baseline="0">
                <a:solidFill>
                  <a:srgbClr val="F5F5F5"/>
                </a:solidFill>
              </a:defRPr>
            </a:lvl3pPr>
            <a:lvl4pPr>
              <a:buClr>
                <a:srgbClr val="F5F5F5"/>
              </a:buClr>
              <a:defRPr baseline="0">
                <a:solidFill>
                  <a:srgbClr val="F5F5F5"/>
                </a:solidFill>
              </a:defRPr>
            </a:lvl4pPr>
            <a:lvl5pPr>
              <a:buClr>
                <a:srgbClr val="F5F5F5"/>
              </a:buClr>
              <a:defRPr baseline="0">
                <a:solidFill>
                  <a:srgbClr val="F5F5F5"/>
                </a:solidFill>
              </a:defRPr>
            </a:lvl5pPr>
          </a:lstStyle>
          <a:p>
            <a:pPr lvl="0"/>
            <a:r>
              <a:rPr lang="en-US"/>
              <a:t>Click to edit Master text styles</a:t>
            </a:r>
          </a:p>
        </p:txBody>
      </p:sp>
      <p:sp>
        <p:nvSpPr>
          <p:cNvPr id="4" name="Content Placeholder 3"/>
          <p:cNvSpPr>
            <a:spLocks noGrp="1"/>
          </p:cNvSpPr>
          <p:nvPr>
            <p:ph sz="half" idx="2"/>
          </p:nvPr>
        </p:nvSpPr>
        <p:spPr>
          <a:xfrm>
            <a:off x="4172294" y="1371600"/>
            <a:ext cx="7714906" cy="5257800"/>
          </a:xfrm>
        </p:spPr>
        <p:txBody>
          <a:bodyPr/>
          <a:lstStyle>
            <a:lvl1pPr marL="115888"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851028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odule Review_Question">
    <p:spTree>
      <p:nvGrpSpPr>
        <p:cNvPr id="1" name=""/>
        <p:cNvGrpSpPr/>
        <p:nvPr/>
      </p:nvGrpSpPr>
      <p:grpSpPr>
        <a:xfrm>
          <a:off x="0" y="0"/>
          <a:ext cx="0" cy="0"/>
          <a:chOff x="0" y="0"/>
          <a:chExt cx="0" cy="0"/>
        </a:xfrm>
      </p:grpSpPr>
      <p:sp>
        <p:nvSpPr>
          <p:cNvPr id="3" name="Rectangle 2"/>
          <p:cNvSpPr/>
          <p:nvPr userDrawn="1"/>
        </p:nvSpPr>
        <p:spPr>
          <a:xfrm>
            <a:off x="3175" y="5943600"/>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83462" y="6057900"/>
            <a:ext cx="11603738" cy="685800"/>
          </a:xfrm>
        </p:spPr>
        <p:txBody>
          <a:bodyPr>
            <a:normAutofit/>
          </a:bodyPr>
          <a:lstStyle>
            <a:lvl1pPr>
              <a:defRPr sz="3000" baseline="0">
                <a:solidFill>
                  <a:srgbClr val="F5F5F5"/>
                </a:solidFill>
              </a:defRPr>
            </a:lvl1pPr>
          </a:lstStyle>
          <a:p>
            <a:r>
              <a:rPr lang="en-US" dirty="0"/>
              <a:t>Click to edit master title style</a:t>
            </a:r>
          </a:p>
        </p:txBody>
      </p:sp>
      <p:sp>
        <p:nvSpPr>
          <p:cNvPr id="5" name="Content Placeholder 4"/>
          <p:cNvSpPr>
            <a:spLocks noGrp="1"/>
          </p:cNvSpPr>
          <p:nvPr>
            <p:ph sz="quarter" idx="10"/>
          </p:nvPr>
        </p:nvSpPr>
        <p:spPr>
          <a:xfrm>
            <a:off x="722376" y="685800"/>
            <a:ext cx="9336024" cy="4279392"/>
          </a:xfrm>
        </p:spPr>
        <p:txBody>
          <a:bodyPr/>
          <a:lstStyle>
            <a:lvl1pPr marL="514350" indent="-514350">
              <a:buFont typeface="+mj-lt"/>
              <a:buAutoNum type="arabicPeriod"/>
              <a:defRPr sz="3200"/>
            </a:lvl1pPr>
            <a:lvl2pPr marL="974725" indent="-457200">
              <a:buFont typeface="+mj-lt"/>
              <a:buAutoNum type="alphaUcPeriod"/>
              <a:defRPr sz="30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63745360"/>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Exercise">
    <p:spTree>
      <p:nvGrpSpPr>
        <p:cNvPr id="1" name=""/>
        <p:cNvGrpSpPr/>
        <p:nvPr/>
      </p:nvGrpSpPr>
      <p:grpSpPr>
        <a:xfrm>
          <a:off x="0" y="0"/>
          <a:ext cx="0" cy="0"/>
          <a:chOff x="0" y="0"/>
          <a:chExt cx="0" cy="0"/>
        </a:xfrm>
      </p:grpSpPr>
      <p:grpSp>
        <p:nvGrpSpPr>
          <p:cNvPr id="11" name="Group 10"/>
          <p:cNvGrpSpPr/>
          <p:nvPr/>
        </p:nvGrpSpPr>
        <p:grpSpPr>
          <a:xfrm>
            <a:off x="0" y="0"/>
            <a:ext cx="11574091" cy="6858000"/>
            <a:chOff x="-6071354" y="0"/>
            <a:chExt cx="6387985" cy="6858000"/>
          </a:xfrm>
        </p:grpSpPr>
        <p:sp>
          <p:nvSpPr>
            <p:cNvPr id="13" name="Rectangle 12"/>
            <p:cNvSpPr/>
            <p:nvPr/>
          </p:nvSpPr>
          <p:spPr>
            <a:xfrm>
              <a:off x="-6071354" y="0"/>
              <a:ext cx="6341567"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266163"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90155" y="146304"/>
            <a:ext cx="11163300" cy="1051560"/>
          </a:xfrm>
        </p:spPr>
        <p:txBody>
          <a:bodyPr anchor="b" anchorCtr="0">
            <a:normAutofit/>
          </a:bodyPr>
          <a:lstStyle>
            <a:lvl1pPr algn="l">
              <a:defRPr sz="3600" b="0">
                <a:solidFill>
                  <a:srgbClr val="F5F5F5"/>
                </a:solidFill>
              </a:defRPr>
            </a:lvl1pPr>
          </a:lstStyle>
          <a:p>
            <a:r>
              <a:rPr lang="en-US"/>
              <a:t>Click to edit Master title style</a:t>
            </a:r>
            <a:endParaRPr lang="en-US" dirty="0"/>
          </a:p>
        </p:txBody>
      </p:sp>
      <p:sp>
        <p:nvSpPr>
          <p:cNvPr id="3" name="Content Placeholder 2"/>
          <p:cNvSpPr>
            <a:spLocks noGrp="1"/>
          </p:cNvSpPr>
          <p:nvPr>
            <p:ph idx="1"/>
          </p:nvPr>
        </p:nvSpPr>
        <p:spPr>
          <a:xfrm>
            <a:off x="190155" y="1859893"/>
            <a:ext cx="11163300" cy="4754880"/>
          </a:xfrm>
        </p:spPr>
        <p:txBody>
          <a:bodyPr/>
          <a:lstStyle>
            <a:lvl1pPr>
              <a:buClr>
                <a:srgbClr val="6B6B6B"/>
              </a:buClr>
              <a:defRPr sz="3000">
                <a:solidFill>
                  <a:srgbClr val="F5F5F5"/>
                </a:solidFill>
              </a:defRPr>
            </a:lvl1pPr>
            <a:lvl2pPr>
              <a:buClr>
                <a:srgbClr val="F5F5F5"/>
              </a:buClr>
              <a:defRPr sz="2800">
                <a:solidFill>
                  <a:srgbClr val="F5F5F5"/>
                </a:solidFill>
              </a:defRPr>
            </a:lvl2pPr>
            <a:lvl3pPr>
              <a:buClr>
                <a:srgbClr val="F5F5F5"/>
              </a:buClr>
              <a:defRPr sz="2600">
                <a:solidFill>
                  <a:srgbClr val="F5F5F5"/>
                </a:solidFill>
              </a:defRPr>
            </a:lvl3pPr>
            <a:lvl4pPr>
              <a:buClr>
                <a:srgbClr val="F5F5F5"/>
              </a:buClr>
              <a:defRPr sz="2400">
                <a:solidFill>
                  <a:srgbClr val="F5F5F5"/>
                </a:solidFill>
              </a:defRPr>
            </a:lvl4pPr>
            <a:lvl5pPr>
              <a:buClr>
                <a:srgbClr val="F5F5F5"/>
              </a:buClr>
              <a:defRPr sz="2200">
                <a:solidFill>
                  <a:srgbClr val="F5F5F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0"/>
          </p:nvPr>
        </p:nvSpPr>
        <p:spPr>
          <a:xfrm>
            <a:off x="190155" y="1291125"/>
            <a:ext cx="11164824" cy="502920"/>
          </a:xfrm>
        </p:spPr>
        <p:txBody>
          <a:bodyPr anchor="t" anchorCtr="0">
            <a:noAutofit/>
          </a:bodyPr>
          <a:lstStyle>
            <a:lvl1pPr>
              <a:defRPr sz="3200" i="1">
                <a:solidFill>
                  <a:srgbClr val="C5E5FF"/>
                </a:solidFill>
              </a:defRPr>
            </a:lvl1pPr>
          </a:lstStyle>
          <a:p>
            <a:pPr lvl="0"/>
            <a:r>
              <a:rPr lang="en-US"/>
              <a:t>Click to edit Master text styles</a:t>
            </a:r>
          </a:p>
        </p:txBody>
      </p:sp>
    </p:spTree>
    <p:extLst>
      <p:ext uri="{BB962C8B-B14F-4D97-AF65-F5344CB8AC3E}">
        <p14:creationId xmlns:p14="http://schemas.microsoft.com/office/powerpoint/2010/main" val="1586359615"/>
      </p:ext>
    </p:extLst>
  </p:cSld>
  <p:clrMapOvr>
    <a:masterClrMapping/>
  </p:clrMapOvr>
  <p:extLst>
    <p:ext uri="{DCECCB84-F9BA-43D5-87BE-67443E8EF086}">
      <p15:sldGuideLst xmlns:p15="http://schemas.microsoft.com/office/powerpoint/2012/main">
        <p15:guide id="1" pos="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4/27/2024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4/27/2024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4/27/2024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4/27/2024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4/27/2024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4/27/2024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4/27/2024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4/27/2024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4/27/2024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netiq.com/communities/cool-solutions/netiq-views/84-fascinating-it-security-statistics/" TargetMode="External"/><Relationship Id="rId2" Type="http://schemas.openxmlformats.org/officeDocument/2006/relationships/hyperlink" Target="https://www.trustwave.com/Resources/Security-Stat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990B8D-F2B3-568A-A773-1DDF2694B1A0}"/>
              </a:ext>
            </a:extLst>
          </p:cNvPr>
          <p:cNvSpPr txBox="1">
            <a:spLocks/>
          </p:cNvSpPr>
          <p:nvPr/>
        </p:nvSpPr>
        <p:spPr>
          <a:xfrm>
            <a:off x="4182221" y="2208780"/>
            <a:ext cx="4602550" cy="24404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Calibri Light" panose="020F0302020204030204"/>
                <a:ea typeface="+mj-ea"/>
                <a:cs typeface="+mj-cs"/>
              </a:rPr>
              <a:t>Session 5</a:t>
            </a:r>
          </a:p>
        </p:txBody>
      </p:sp>
    </p:spTree>
    <p:extLst>
      <p:ext uri="{BB962C8B-B14F-4D97-AF65-F5344CB8AC3E}">
        <p14:creationId xmlns:p14="http://schemas.microsoft.com/office/powerpoint/2010/main" val="94655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
          <p:cNvGrpSpPr>
            <a:grpSpLocks noChangeAspect="1"/>
          </p:cNvGrpSpPr>
          <p:nvPr/>
        </p:nvGrpSpPr>
        <p:grpSpPr bwMode="auto">
          <a:xfrm>
            <a:off x="5451475" y="1525588"/>
            <a:ext cx="5149850" cy="4949825"/>
            <a:chOff x="3434" y="961"/>
            <a:chExt cx="3244" cy="3118"/>
          </a:xfrm>
        </p:grpSpPr>
        <p:sp>
          <p:nvSpPr>
            <p:cNvPr id="48" name="Freeform 5"/>
            <p:cNvSpPr>
              <a:spLocks/>
            </p:cNvSpPr>
            <p:nvPr/>
          </p:nvSpPr>
          <p:spPr bwMode="auto">
            <a:xfrm>
              <a:off x="3434" y="2041"/>
              <a:ext cx="688" cy="622"/>
            </a:xfrm>
            <a:custGeom>
              <a:avLst/>
              <a:gdLst>
                <a:gd name="T0" fmla="*/ 272 w 688"/>
                <a:gd name="T1" fmla="*/ 584 h 622"/>
                <a:gd name="T2" fmla="*/ 152 w 688"/>
                <a:gd name="T3" fmla="*/ 600 h 622"/>
                <a:gd name="T4" fmla="*/ 152 w 688"/>
                <a:gd name="T5" fmla="*/ 602 h 622"/>
                <a:gd name="T6" fmla="*/ 148 w 688"/>
                <a:gd name="T7" fmla="*/ 602 h 622"/>
                <a:gd name="T8" fmla="*/ 148 w 688"/>
                <a:gd name="T9" fmla="*/ 622 h 622"/>
                <a:gd name="T10" fmla="*/ 152 w 688"/>
                <a:gd name="T11" fmla="*/ 622 h 622"/>
                <a:gd name="T12" fmla="*/ 534 w 688"/>
                <a:gd name="T13" fmla="*/ 622 h 622"/>
                <a:gd name="T14" fmla="*/ 538 w 688"/>
                <a:gd name="T15" fmla="*/ 622 h 622"/>
                <a:gd name="T16" fmla="*/ 538 w 688"/>
                <a:gd name="T17" fmla="*/ 602 h 622"/>
                <a:gd name="T18" fmla="*/ 534 w 688"/>
                <a:gd name="T19" fmla="*/ 602 h 622"/>
                <a:gd name="T20" fmla="*/ 534 w 688"/>
                <a:gd name="T21" fmla="*/ 600 h 622"/>
                <a:gd name="T22" fmla="*/ 414 w 688"/>
                <a:gd name="T23" fmla="*/ 584 h 622"/>
                <a:gd name="T24" fmla="*/ 414 w 688"/>
                <a:gd name="T25" fmla="*/ 462 h 622"/>
                <a:gd name="T26" fmla="*/ 534 w 688"/>
                <a:gd name="T27" fmla="*/ 462 h 622"/>
                <a:gd name="T28" fmla="*/ 688 w 688"/>
                <a:gd name="T29" fmla="*/ 462 h 622"/>
                <a:gd name="T30" fmla="*/ 688 w 688"/>
                <a:gd name="T31" fmla="*/ 432 h 622"/>
                <a:gd name="T32" fmla="*/ 686 w 688"/>
                <a:gd name="T33" fmla="*/ 0 h 622"/>
                <a:gd name="T34" fmla="*/ 534 w 688"/>
                <a:gd name="T35" fmla="*/ 0 h 622"/>
                <a:gd name="T36" fmla="*/ 152 w 688"/>
                <a:gd name="T37" fmla="*/ 0 h 622"/>
                <a:gd name="T38" fmla="*/ 0 w 688"/>
                <a:gd name="T39" fmla="*/ 0 h 622"/>
                <a:gd name="T40" fmla="*/ 0 w 688"/>
                <a:gd name="T41" fmla="*/ 432 h 622"/>
                <a:gd name="T42" fmla="*/ 0 w 688"/>
                <a:gd name="T43" fmla="*/ 462 h 622"/>
                <a:gd name="T44" fmla="*/ 152 w 688"/>
                <a:gd name="T45" fmla="*/ 462 h 622"/>
                <a:gd name="T46" fmla="*/ 272 w 688"/>
                <a:gd name="T47" fmla="*/ 462 h 622"/>
                <a:gd name="T48" fmla="*/ 272 w 688"/>
                <a:gd name="T49" fmla="*/ 584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8" h="622">
                  <a:moveTo>
                    <a:pt x="272" y="584"/>
                  </a:moveTo>
                  <a:lnTo>
                    <a:pt x="152" y="600"/>
                  </a:lnTo>
                  <a:lnTo>
                    <a:pt x="152" y="602"/>
                  </a:lnTo>
                  <a:lnTo>
                    <a:pt x="148" y="602"/>
                  </a:lnTo>
                  <a:lnTo>
                    <a:pt x="148" y="622"/>
                  </a:lnTo>
                  <a:lnTo>
                    <a:pt x="152" y="622"/>
                  </a:lnTo>
                  <a:lnTo>
                    <a:pt x="534" y="622"/>
                  </a:lnTo>
                  <a:lnTo>
                    <a:pt x="538" y="622"/>
                  </a:lnTo>
                  <a:lnTo>
                    <a:pt x="538" y="602"/>
                  </a:lnTo>
                  <a:lnTo>
                    <a:pt x="534" y="602"/>
                  </a:lnTo>
                  <a:lnTo>
                    <a:pt x="534" y="600"/>
                  </a:lnTo>
                  <a:lnTo>
                    <a:pt x="414" y="584"/>
                  </a:lnTo>
                  <a:lnTo>
                    <a:pt x="414" y="462"/>
                  </a:lnTo>
                  <a:lnTo>
                    <a:pt x="534" y="462"/>
                  </a:lnTo>
                  <a:lnTo>
                    <a:pt x="688" y="462"/>
                  </a:lnTo>
                  <a:lnTo>
                    <a:pt x="688" y="432"/>
                  </a:lnTo>
                  <a:lnTo>
                    <a:pt x="686" y="0"/>
                  </a:lnTo>
                  <a:lnTo>
                    <a:pt x="534" y="0"/>
                  </a:lnTo>
                  <a:lnTo>
                    <a:pt x="152" y="0"/>
                  </a:lnTo>
                  <a:lnTo>
                    <a:pt x="0" y="0"/>
                  </a:lnTo>
                  <a:lnTo>
                    <a:pt x="0" y="432"/>
                  </a:lnTo>
                  <a:lnTo>
                    <a:pt x="0" y="462"/>
                  </a:lnTo>
                  <a:lnTo>
                    <a:pt x="152" y="462"/>
                  </a:lnTo>
                  <a:lnTo>
                    <a:pt x="272" y="462"/>
                  </a:lnTo>
                  <a:lnTo>
                    <a:pt x="272" y="58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p:cNvSpPr>
              <a:spLocks noChangeArrowheads="1"/>
            </p:cNvSpPr>
            <p:nvPr/>
          </p:nvSpPr>
          <p:spPr bwMode="auto">
            <a:xfrm>
              <a:off x="3466" y="2073"/>
              <a:ext cx="622" cy="3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3434" y="2695"/>
              <a:ext cx="708" cy="142"/>
            </a:xfrm>
            <a:custGeom>
              <a:avLst/>
              <a:gdLst>
                <a:gd name="T0" fmla="*/ 708 w 708"/>
                <a:gd name="T1" fmla="*/ 142 h 142"/>
                <a:gd name="T2" fmla="*/ 0 w 708"/>
                <a:gd name="T3" fmla="*/ 142 h 142"/>
                <a:gd name="T4" fmla="*/ 58 w 708"/>
                <a:gd name="T5" fmla="*/ 0 h 142"/>
                <a:gd name="T6" fmla="*/ 648 w 708"/>
                <a:gd name="T7" fmla="*/ 0 h 142"/>
                <a:gd name="T8" fmla="*/ 708 w 708"/>
                <a:gd name="T9" fmla="*/ 142 h 142"/>
              </a:gdLst>
              <a:ahLst/>
              <a:cxnLst>
                <a:cxn ang="0">
                  <a:pos x="T0" y="T1"/>
                </a:cxn>
                <a:cxn ang="0">
                  <a:pos x="T2" y="T3"/>
                </a:cxn>
                <a:cxn ang="0">
                  <a:pos x="T4" y="T5"/>
                </a:cxn>
                <a:cxn ang="0">
                  <a:pos x="T6" y="T7"/>
                </a:cxn>
                <a:cxn ang="0">
                  <a:pos x="T8" y="T9"/>
                </a:cxn>
              </a:cxnLst>
              <a:rect l="0" t="0" r="r" b="b"/>
              <a:pathLst>
                <a:path w="708" h="142">
                  <a:moveTo>
                    <a:pt x="708" y="142"/>
                  </a:moveTo>
                  <a:lnTo>
                    <a:pt x="0" y="142"/>
                  </a:lnTo>
                  <a:lnTo>
                    <a:pt x="58" y="0"/>
                  </a:lnTo>
                  <a:lnTo>
                    <a:pt x="648" y="0"/>
                  </a:lnTo>
                  <a:lnTo>
                    <a:pt x="708" y="1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p:nvSpPr>
          <p:spPr bwMode="auto">
            <a:xfrm>
              <a:off x="5678" y="961"/>
              <a:ext cx="510" cy="460"/>
            </a:xfrm>
            <a:custGeom>
              <a:avLst/>
              <a:gdLst>
                <a:gd name="T0" fmla="*/ 202 w 510"/>
                <a:gd name="T1" fmla="*/ 434 h 460"/>
                <a:gd name="T2" fmla="*/ 112 w 510"/>
                <a:gd name="T3" fmla="*/ 446 h 460"/>
                <a:gd name="T4" fmla="*/ 112 w 510"/>
                <a:gd name="T5" fmla="*/ 446 h 460"/>
                <a:gd name="T6" fmla="*/ 110 w 510"/>
                <a:gd name="T7" fmla="*/ 446 h 460"/>
                <a:gd name="T8" fmla="*/ 110 w 510"/>
                <a:gd name="T9" fmla="*/ 460 h 460"/>
                <a:gd name="T10" fmla="*/ 112 w 510"/>
                <a:gd name="T11" fmla="*/ 460 h 460"/>
                <a:gd name="T12" fmla="*/ 396 w 510"/>
                <a:gd name="T13" fmla="*/ 460 h 460"/>
                <a:gd name="T14" fmla="*/ 398 w 510"/>
                <a:gd name="T15" fmla="*/ 460 h 460"/>
                <a:gd name="T16" fmla="*/ 398 w 510"/>
                <a:gd name="T17" fmla="*/ 446 h 460"/>
                <a:gd name="T18" fmla="*/ 396 w 510"/>
                <a:gd name="T19" fmla="*/ 446 h 460"/>
                <a:gd name="T20" fmla="*/ 396 w 510"/>
                <a:gd name="T21" fmla="*/ 446 h 460"/>
                <a:gd name="T22" fmla="*/ 308 w 510"/>
                <a:gd name="T23" fmla="*/ 434 h 460"/>
                <a:gd name="T24" fmla="*/ 308 w 510"/>
                <a:gd name="T25" fmla="*/ 342 h 460"/>
                <a:gd name="T26" fmla="*/ 396 w 510"/>
                <a:gd name="T27" fmla="*/ 342 h 460"/>
                <a:gd name="T28" fmla="*/ 510 w 510"/>
                <a:gd name="T29" fmla="*/ 342 h 460"/>
                <a:gd name="T30" fmla="*/ 510 w 510"/>
                <a:gd name="T31" fmla="*/ 320 h 460"/>
                <a:gd name="T32" fmla="*/ 508 w 510"/>
                <a:gd name="T33" fmla="*/ 0 h 460"/>
                <a:gd name="T34" fmla="*/ 396 w 510"/>
                <a:gd name="T35" fmla="*/ 0 h 460"/>
                <a:gd name="T36" fmla="*/ 112 w 510"/>
                <a:gd name="T37" fmla="*/ 0 h 460"/>
                <a:gd name="T38" fmla="*/ 0 w 510"/>
                <a:gd name="T39" fmla="*/ 0 h 460"/>
                <a:gd name="T40" fmla="*/ 0 w 510"/>
                <a:gd name="T41" fmla="*/ 320 h 460"/>
                <a:gd name="T42" fmla="*/ 0 w 510"/>
                <a:gd name="T43" fmla="*/ 342 h 460"/>
                <a:gd name="T44" fmla="*/ 112 w 510"/>
                <a:gd name="T45" fmla="*/ 342 h 460"/>
                <a:gd name="T46" fmla="*/ 202 w 510"/>
                <a:gd name="T47" fmla="*/ 342 h 460"/>
                <a:gd name="T48" fmla="*/ 202 w 510"/>
                <a:gd name="T49" fmla="*/ 43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0" h="460">
                  <a:moveTo>
                    <a:pt x="202" y="434"/>
                  </a:moveTo>
                  <a:lnTo>
                    <a:pt x="112" y="446"/>
                  </a:lnTo>
                  <a:lnTo>
                    <a:pt x="112" y="446"/>
                  </a:lnTo>
                  <a:lnTo>
                    <a:pt x="110" y="446"/>
                  </a:lnTo>
                  <a:lnTo>
                    <a:pt x="110" y="460"/>
                  </a:lnTo>
                  <a:lnTo>
                    <a:pt x="112" y="460"/>
                  </a:lnTo>
                  <a:lnTo>
                    <a:pt x="396" y="460"/>
                  </a:lnTo>
                  <a:lnTo>
                    <a:pt x="398" y="460"/>
                  </a:lnTo>
                  <a:lnTo>
                    <a:pt x="398" y="446"/>
                  </a:lnTo>
                  <a:lnTo>
                    <a:pt x="396" y="446"/>
                  </a:lnTo>
                  <a:lnTo>
                    <a:pt x="396" y="446"/>
                  </a:lnTo>
                  <a:lnTo>
                    <a:pt x="308" y="434"/>
                  </a:lnTo>
                  <a:lnTo>
                    <a:pt x="308" y="342"/>
                  </a:lnTo>
                  <a:lnTo>
                    <a:pt x="396" y="342"/>
                  </a:lnTo>
                  <a:lnTo>
                    <a:pt x="510" y="342"/>
                  </a:lnTo>
                  <a:lnTo>
                    <a:pt x="510" y="320"/>
                  </a:lnTo>
                  <a:lnTo>
                    <a:pt x="508" y="0"/>
                  </a:lnTo>
                  <a:lnTo>
                    <a:pt x="396" y="0"/>
                  </a:lnTo>
                  <a:lnTo>
                    <a:pt x="112" y="0"/>
                  </a:lnTo>
                  <a:lnTo>
                    <a:pt x="0" y="0"/>
                  </a:lnTo>
                  <a:lnTo>
                    <a:pt x="0" y="320"/>
                  </a:lnTo>
                  <a:lnTo>
                    <a:pt x="0" y="342"/>
                  </a:lnTo>
                  <a:lnTo>
                    <a:pt x="112" y="342"/>
                  </a:lnTo>
                  <a:lnTo>
                    <a:pt x="202" y="342"/>
                  </a:lnTo>
                  <a:lnTo>
                    <a:pt x="202" y="4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p:cNvSpPr>
              <a:spLocks noChangeArrowheads="1"/>
            </p:cNvSpPr>
            <p:nvPr/>
          </p:nvSpPr>
          <p:spPr bwMode="auto">
            <a:xfrm>
              <a:off x="5702" y="985"/>
              <a:ext cx="460"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p:nvSpPr>
          <p:spPr bwMode="auto">
            <a:xfrm>
              <a:off x="5678" y="1445"/>
              <a:ext cx="524" cy="106"/>
            </a:xfrm>
            <a:custGeom>
              <a:avLst/>
              <a:gdLst>
                <a:gd name="T0" fmla="*/ 524 w 524"/>
                <a:gd name="T1" fmla="*/ 106 h 106"/>
                <a:gd name="T2" fmla="*/ 0 w 524"/>
                <a:gd name="T3" fmla="*/ 106 h 106"/>
                <a:gd name="T4" fmla="*/ 44 w 524"/>
                <a:gd name="T5" fmla="*/ 0 h 106"/>
                <a:gd name="T6" fmla="*/ 480 w 524"/>
                <a:gd name="T7" fmla="*/ 0 h 106"/>
                <a:gd name="T8" fmla="*/ 524 w 524"/>
                <a:gd name="T9" fmla="*/ 106 h 106"/>
              </a:gdLst>
              <a:ahLst/>
              <a:cxnLst>
                <a:cxn ang="0">
                  <a:pos x="T0" y="T1"/>
                </a:cxn>
                <a:cxn ang="0">
                  <a:pos x="T2" y="T3"/>
                </a:cxn>
                <a:cxn ang="0">
                  <a:pos x="T4" y="T5"/>
                </a:cxn>
                <a:cxn ang="0">
                  <a:pos x="T6" y="T7"/>
                </a:cxn>
                <a:cxn ang="0">
                  <a:pos x="T8" y="T9"/>
                </a:cxn>
              </a:cxnLst>
              <a:rect l="0" t="0" r="r" b="b"/>
              <a:pathLst>
                <a:path w="524" h="106">
                  <a:moveTo>
                    <a:pt x="524" y="106"/>
                  </a:moveTo>
                  <a:lnTo>
                    <a:pt x="0" y="106"/>
                  </a:lnTo>
                  <a:lnTo>
                    <a:pt x="44" y="0"/>
                  </a:lnTo>
                  <a:lnTo>
                    <a:pt x="480" y="0"/>
                  </a:lnTo>
                  <a:lnTo>
                    <a:pt x="524" y="10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p:nvSpPr>
          <p:spPr bwMode="auto">
            <a:xfrm>
              <a:off x="5678" y="1685"/>
              <a:ext cx="510" cy="460"/>
            </a:xfrm>
            <a:custGeom>
              <a:avLst/>
              <a:gdLst>
                <a:gd name="T0" fmla="*/ 202 w 510"/>
                <a:gd name="T1" fmla="*/ 432 h 460"/>
                <a:gd name="T2" fmla="*/ 112 w 510"/>
                <a:gd name="T3" fmla="*/ 444 h 460"/>
                <a:gd name="T4" fmla="*/ 112 w 510"/>
                <a:gd name="T5" fmla="*/ 444 h 460"/>
                <a:gd name="T6" fmla="*/ 110 w 510"/>
                <a:gd name="T7" fmla="*/ 446 h 460"/>
                <a:gd name="T8" fmla="*/ 110 w 510"/>
                <a:gd name="T9" fmla="*/ 460 h 460"/>
                <a:gd name="T10" fmla="*/ 112 w 510"/>
                <a:gd name="T11" fmla="*/ 460 h 460"/>
                <a:gd name="T12" fmla="*/ 396 w 510"/>
                <a:gd name="T13" fmla="*/ 460 h 460"/>
                <a:gd name="T14" fmla="*/ 398 w 510"/>
                <a:gd name="T15" fmla="*/ 460 h 460"/>
                <a:gd name="T16" fmla="*/ 398 w 510"/>
                <a:gd name="T17" fmla="*/ 446 h 460"/>
                <a:gd name="T18" fmla="*/ 396 w 510"/>
                <a:gd name="T19" fmla="*/ 444 h 460"/>
                <a:gd name="T20" fmla="*/ 396 w 510"/>
                <a:gd name="T21" fmla="*/ 444 h 460"/>
                <a:gd name="T22" fmla="*/ 308 w 510"/>
                <a:gd name="T23" fmla="*/ 432 h 460"/>
                <a:gd name="T24" fmla="*/ 308 w 510"/>
                <a:gd name="T25" fmla="*/ 342 h 460"/>
                <a:gd name="T26" fmla="*/ 396 w 510"/>
                <a:gd name="T27" fmla="*/ 342 h 460"/>
                <a:gd name="T28" fmla="*/ 510 w 510"/>
                <a:gd name="T29" fmla="*/ 342 h 460"/>
                <a:gd name="T30" fmla="*/ 510 w 510"/>
                <a:gd name="T31" fmla="*/ 320 h 460"/>
                <a:gd name="T32" fmla="*/ 508 w 510"/>
                <a:gd name="T33" fmla="*/ 0 h 460"/>
                <a:gd name="T34" fmla="*/ 396 w 510"/>
                <a:gd name="T35" fmla="*/ 0 h 460"/>
                <a:gd name="T36" fmla="*/ 112 w 510"/>
                <a:gd name="T37" fmla="*/ 0 h 460"/>
                <a:gd name="T38" fmla="*/ 0 w 510"/>
                <a:gd name="T39" fmla="*/ 0 h 460"/>
                <a:gd name="T40" fmla="*/ 0 w 510"/>
                <a:gd name="T41" fmla="*/ 320 h 460"/>
                <a:gd name="T42" fmla="*/ 0 w 510"/>
                <a:gd name="T43" fmla="*/ 342 h 460"/>
                <a:gd name="T44" fmla="*/ 112 w 510"/>
                <a:gd name="T45" fmla="*/ 342 h 460"/>
                <a:gd name="T46" fmla="*/ 202 w 510"/>
                <a:gd name="T47" fmla="*/ 342 h 460"/>
                <a:gd name="T48" fmla="*/ 202 w 510"/>
                <a:gd name="T49" fmla="*/ 43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0" h="460">
                  <a:moveTo>
                    <a:pt x="202" y="432"/>
                  </a:moveTo>
                  <a:lnTo>
                    <a:pt x="112" y="444"/>
                  </a:lnTo>
                  <a:lnTo>
                    <a:pt x="112" y="444"/>
                  </a:lnTo>
                  <a:lnTo>
                    <a:pt x="110" y="446"/>
                  </a:lnTo>
                  <a:lnTo>
                    <a:pt x="110" y="460"/>
                  </a:lnTo>
                  <a:lnTo>
                    <a:pt x="112" y="460"/>
                  </a:lnTo>
                  <a:lnTo>
                    <a:pt x="396" y="460"/>
                  </a:lnTo>
                  <a:lnTo>
                    <a:pt x="398" y="460"/>
                  </a:lnTo>
                  <a:lnTo>
                    <a:pt x="398" y="446"/>
                  </a:lnTo>
                  <a:lnTo>
                    <a:pt x="396" y="444"/>
                  </a:lnTo>
                  <a:lnTo>
                    <a:pt x="396" y="444"/>
                  </a:lnTo>
                  <a:lnTo>
                    <a:pt x="308" y="432"/>
                  </a:lnTo>
                  <a:lnTo>
                    <a:pt x="308" y="342"/>
                  </a:lnTo>
                  <a:lnTo>
                    <a:pt x="396" y="342"/>
                  </a:lnTo>
                  <a:lnTo>
                    <a:pt x="510" y="342"/>
                  </a:lnTo>
                  <a:lnTo>
                    <a:pt x="510" y="320"/>
                  </a:lnTo>
                  <a:lnTo>
                    <a:pt x="508" y="0"/>
                  </a:lnTo>
                  <a:lnTo>
                    <a:pt x="396" y="0"/>
                  </a:lnTo>
                  <a:lnTo>
                    <a:pt x="112" y="0"/>
                  </a:lnTo>
                  <a:lnTo>
                    <a:pt x="0" y="0"/>
                  </a:lnTo>
                  <a:lnTo>
                    <a:pt x="0" y="320"/>
                  </a:lnTo>
                  <a:lnTo>
                    <a:pt x="0" y="342"/>
                  </a:lnTo>
                  <a:lnTo>
                    <a:pt x="112" y="342"/>
                  </a:lnTo>
                  <a:lnTo>
                    <a:pt x="202" y="342"/>
                  </a:lnTo>
                  <a:lnTo>
                    <a:pt x="202" y="43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p:cNvSpPr>
              <a:spLocks noChangeArrowheads="1"/>
            </p:cNvSpPr>
            <p:nvPr/>
          </p:nvSpPr>
          <p:spPr bwMode="auto">
            <a:xfrm>
              <a:off x="5702" y="1707"/>
              <a:ext cx="460"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p:nvSpPr>
          <p:spPr bwMode="auto">
            <a:xfrm>
              <a:off x="5678" y="2169"/>
              <a:ext cx="524" cy="104"/>
            </a:xfrm>
            <a:custGeom>
              <a:avLst/>
              <a:gdLst>
                <a:gd name="T0" fmla="*/ 524 w 524"/>
                <a:gd name="T1" fmla="*/ 104 h 104"/>
                <a:gd name="T2" fmla="*/ 0 w 524"/>
                <a:gd name="T3" fmla="*/ 104 h 104"/>
                <a:gd name="T4" fmla="*/ 44 w 524"/>
                <a:gd name="T5" fmla="*/ 0 h 104"/>
                <a:gd name="T6" fmla="*/ 480 w 524"/>
                <a:gd name="T7" fmla="*/ 0 h 104"/>
                <a:gd name="T8" fmla="*/ 524 w 524"/>
                <a:gd name="T9" fmla="*/ 104 h 104"/>
              </a:gdLst>
              <a:ahLst/>
              <a:cxnLst>
                <a:cxn ang="0">
                  <a:pos x="T0" y="T1"/>
                </a:cxn>
                <a:cxn ang="0">
                  <a:pos x="T2" y="T3"/>
                </a:cxn>
                <a:cxn ang="0">
                  <a:pos x="T4" y="T5"/>
                </a:cxn>
                <a:cxn ang="0">
                  <a:pos x="T6" y="T7"/>
                </a:cxn>
                <a:cxn ang="0">
                  <a:pos x="T8" y="T9"/>
                </a:cxn>
              </a:cxnLst>
              <a:rect l="0" t="0" r="r" b="b"/>
              <a:pathLst>
                <a:path w="524" h="104">
                  <a:moveTo>
                    <a:pt x="524" y="104"/>
                  </a:moveTo>
                  <a:lnTo>
                    <a:pt x="0" y="104"/>
                  </a:lnTo>
                  <a:lnTo>
                    <a:pt x="44" y="0"/>
                  </a:lnTo>
                  <a:lnTo>
                    <a:pt x="480" y="0"/>
                  </a:lnTo>
                  <a:lnTo>
                    <a:pt x="524" y="10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p:nvSpPr>
          <p:spPr bwMode="auto">
            <a:xfrm>
              <a:off x="5678" y="2407"/>
              <a:ext cx="510" cy="460"/>
            </a:xfrm>
            <a:custGeom>
              <a:avLst/>
              <a:gdLst>
                <a:gd name="T0" fmla="*/ 202 w 510"/>
                <a:gd name="T1" fmla="*/ 434 h 460"/>
                <a:gd name="T2" fmla="*/ 112 w 510"/>
                <a:gd name="T3" fmla="*/ 446 h 460"/>
                <a:gd name="T4" fmla="*/ 112 w 510"/>
                <a:gd name="T5" fmla="*/ 446 h 460"/>
                <a:gd name="T6" fmla="*/ 110 w 510"/>
                <a:gd name="T7" fmla="*/ 446 h 460"/>
                <a:gd name="T8" fmla="*/ 110 w 510"/>
                <a:gd name="T9" fmla="*/ 460 h 460"/>
                <a:gd name="T10" fmla="*/ 112 w 510"/>
                <a:gd name="T11" fmla="*/ 460 h 460"/>
                <a:gd name="T12" fmla="*/ 396 w 510"/>
                <a:gd name="T13" fmla="*/ 460 h 460"/>
                <a:gd name="T14" fmla="*/ 398 w 510"/>
                <a:gd name="T15" fmla="*/ 460 h 460"/>
                <a:gd name="T16" fmla="*/ 398 w 510"/>
                <a:gd name="T17" fmla="*/ 446 h 460"/>
                <a:gd name="T18" fmla="*/ 396 w 510"/>
                <a:gd name="T19" fmla="*/ 446 h 460"/>
                <a:gd name="T20" fmla="*/ 396 w 510"/>
                <a:gd name="T21" fmla="*/ 446 h 460"/>
                <a:gd name="T22" fmla="*/ 308 w 510"/>
                <a:gd name="T23" fmla="*/ 434 h 460"/>
                <a:gd name="T24" fmla="*/ 308 w 510"/>
                <a:gd name="T25" fmla="*/ 344 h 460"/>
                <a:gd name="T26" fmla="*/ 396 w 510"/>
                <a:gd name="T27" fmla="*/ 344 h 460"/>
                <a:gd name="T28" fmla="*/ 510 w 510"/>
                <a:gd name="T29" fmla="*/ 344 h 460"/>
                <a:gd name="T30" fmla="*/ 510 w 510"/>
                <a:gd name="T31" fmla="*/ 322 h 460"/>
                <a:gd name="T32" fmla="*/ 508 w 510"/>
                <a:gd name="T33" fmla="*/ 0 h 460"/>
                <a:gd name="T34" fmla="*/ 396 w 510"/>
                <a:gd name="T35" fmla="*/ 0 h 460"/>
                <a:gd name="T36" fmla="*/ 112 w 510"/>
                <a:gd name="T37" fmla="*/ 0 h 460"/>
                <a:gd name="T38" fmla="*/ 0 w 510"/>
                <a:gd name="T39" fmla="*/ 0 h 460"/>
                <a:gd name="T40" fmla="*/ 0 w 510"/>
                <a:gd name="T41" fmla="*/ 322 h 460"/>
                <a:gd name="T42" fmla="*/ 0 w 510"/>
                <a:gd name="T43" fmla="*/ 344 h 460"/>
                <a:gd name="T44" fmla="*/ 112 w 510"/>
                <a:gd name="T45" fmla="*/ 344 h 460"/>
                <a:gd name="T46" fmla="*/ 202 w 510"/>
                <a:gd name="T47" fmla="*/ 344 h 460"/>
                <a:gd name="T48" fmla="*/ 202 w 510"/>
                <a:gd name="T49" fmla="*/ 43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0" h="460">
                  <a:moveTo>
                    <a:pt x="202" y="434"/>
                  </a:moveTo>
                  <a:lnTo>
                    <a:pt x="112" y="446"/>
                  </a:lnTo>
                  <a:lnTo>
                    <a:pt x="112" y="446"/>
                  </a:lnTo>
                  <a:lnTo>
                    <a:pt x="110" y="446"/>
                  </a:lnTo>
                  <a:lnTo>
                    <a:pt x="110" y="460"/>
                  </a:lnTo>
                  <a:lnTo>
                    <a:pt x="112" y="460"/>
                  </a:lnTo>
                  <a:lnTo>
                    <a:pt x="396" y="460"/>
                  </a:lnTo>
                  <a:lnTo>
                    <a:pt x="398" y="460"/>
                  </a:lnTo>
                  <a:lnTo>
                    <a:pt x="398" y="446"/>
                  </a:lnTo>
                  <a:lnTo>
                    <a:pt x="396" y="446"/>
                  </a:lnTo>
                  <a:lnTo>
                    <a:pt x="396" y="446"/>
                  </a:lnTo>
                  <a:lnTo>
                    <a:pt x="308" y="434"/>
                  </a:lnTo>
                  <a:lnTo>
                    <a:pt x="308" y="344"/>
                  </a:lnTo>
                  <a:lnTo>
                    <a:pt x="396" y="344"/>
                  </a:lnTo>
                  <a:lnTo>
                    <a:pt x="510" y="344"/>
                  </a:lnTo>
                  <a:lnTo>
                    <a:pt x="510" y="322"/>
                  </a:lnTo>
                  <a:lnTo>
                    <a:pt x="508" y="0"/>
                  </a:lnTo>
                  <a:lnTo>
                    <a:pt x="396" y="0"/>
                  </a:lnTo>
                  <a:lnTo>
                    <a:pt x="112" y="0"/>
                  </a:lnTo>
                  <a:lnTo>
                    <a:pt x="0" y="0"/>
                  </a:lnTo>
                  <a:lnTo>
                    <a:pt x="0" y="322"/>
                  </a:lnTo>
                  <a:lnTo>
                    <a:pt x="0" y="344"/>
                  </a:lnTo>
                  <a:lnTo>
                    <a:pt x="112" y="344"/>
                  </a:lnTo>
                  <a:lnTo>
                    <a:pt x="202" y="344"/>
                  </a:lnTo>
                  <a:lnTo>
                    <a:pt x="202" y="4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p:cNvSpPr>
              <a:spLocks noChangeArrowheads="1"/>
            </p:cNvSpPr>
            <p:nvPr/>
          </p:nvSpPr>
          <p:spPr bwMode="auto">
            <a:xfrm>
              <a:off x="5702" y="2431"/>
              <a:ext cx="460"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p:nvSpPr>
          <p:spPr bwMode="auto">
            <a:xfrm>
              <a:off x="5678" y="2891"/>
              <a:ext cx="524" cy="106"/>
            </a:xfrm>
            <a:custGeom>
              <a:avLst/>
              <a:gdLst>
                <a:gd name="T0" fmla="*/ 524 w 524"/>
                <a:gd name="T1" fmla="*/ 106 h 106"/>
                <a:gd name="T2" fmla="*/ 0 w 524"/>
                <a:gd name="T3" fmla="*/ 106 h 106"/>
                <a:gd name="T4" fmla="*/ 44 w 524"/>
                <a:gd name="T5" fmla="*/ 0 h 106"/>
                <a:gd name="T6" fmla="*/ 480 w 524"/>
                <a:gd name="T7" fmla="*/ 0 h 106"/>
                <a:gd name="T8" fmla="*/ 524 w 524"/>
                <a:gd name="T9" fmla="*/ 106 h 106"/>
              </a:gdLst>
              <a:ahLst/>
              <a:cxnLst>
                <a:cxn ang="0">
                  <a:pos x="T0" y="T1"/>
                </a:cxn>
                <a:cxn ang="0">
                  <a:pos x="T2" y="T3"/>
                </a:cxn>
                <a:cxn ang="0">
                  <a:pos x="T4" y="T5"/>
                </a:cxn>
                <a:cxn ang="0">
                  <a:pos x="T6" y="T7"/>
                </a:cxn>
                <a:cxn ang="0">
                  <a:pos x="T8" y="T9"/>
                </a:cxn>
              </a:cxnLst>
              <a:rect l="0" t="0" r="r" b="b"/>
              <a:pathLst>
                <a:path w="524" h="106">
                  <a:moveTo>
                    <a:pt x="524" y="106"/>
                  </a:moveTo>
                  <a:lnTo>
                    <a:pt x="0" y="106"/>
                  </a:lnTo>
                  <a:lnTo>
                    <a:pt x="44" y="0"/>
                  </a:lnTo>
                  <a:lnTo>
                    <a:pt x="480" y="0"/>
                  </a:lnTo>
                  <a:lnTo>
                    <a:pt x="524" y="10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7"/>
            <p:cNvSpPr>
              <a:spLocks/>
            </p:cNvSpPr>
            <p:nvPr/>
          </p:nvSpPr>
          <p:spPr bwMode="auto">
            <a:xfrm>
              <a:off x="5678" y="3489"/>
              <a:ext cx="510" cy="462"/>
            </a:xfrm>
            <a:custGeom>
              <a:avLst/>
              <a:gdLst>
                <a:gd name="T0" fmla="*/ 202 w 510"/>
                <a:gd name="T1" fmla="*/ 434 h 462"/>
                <a:gd name="T2" fmla="*/ 112 w 510"/>
                <a:gd name="T3" fmla="*/ 446 h 462"/>
                <a:gd name="T4" fmla="*/ 112 w 510"/>
                <a:gd name="T5" fmla="*/ 446 h 462"/>
                <a:gd name="T6" fmla="*/ 110 w 510"/>
                <a:gd name="T7" fmla="*/ 446 h 462"/>
                <a:gd name="T8" fmla="*/ 110 w 510"/>
                <a:gd name="T9" fmla="*/ 462 h 462"/>
                <a:gd name="T10" fmla="*/ 112 w 510"/>
                <a:gd name="T11" fmla="*/ 462 h 462"/>
                <a:gd name="T12" fmla="*/ 396 w 510"/>
                <a:gd name="T13" fmla="*/ 462 h 462"/>
                <a:gd name="T14" fmla="*/ 398 w 510"/>
                <a:gd name="T15" fmla="*/ 462 h 462"/>
                <a:gd name="T16" fmla="*/ 398 w 510"/>
                <a:gd name="T17" fmla="*/ 446 h 462"/>
                <a:gd name="T18" fmla="*/ 396 w 510"/>
                <a:gd name="T19" fmla="*/ 446 h 462"/>
                <a:gd name="T20" fmla="*/ 396 w 510"/>
                <a:gd name="T21" fmla="*/ 446 h 462"/>
                <a:gd name="T22" fmla="*/ 308 w 510"/>
                <a:gd name="T23" fmla="*/ 434 h 462"/>
                <a:gd name="T24" fmla="*/ 308 w 510"/>
                <a:gd name="T25" fmla="*/ 344 h 462"/>
                <a:gd name="T26" fmla="*/ 396 w 510"/>
                <a:gd name="T27" fmla="*/ 344 h 462"/>
                <a:gd name="T28" fmla="*/ 510 w 510"/>
                <a:gd name="T29" fmla="*/ 344 h 462"/>
                <a:gd name="T30" fmla="*/ 510 w 510"/>
                <a:gd name="T31" fmla="*/ 322 h 462"/>
                <a:gd name="T32" fmla="*/ 508 w 510"/>
                <a:gd name="T33" fmla="*/ 0 h 462"/>
                <a:gd name="T34" fmla="*/ 396 w 510"/>
                <a:gd name="T35" fmla="*/ 0 h 462"/>
                <a:gd name="T36" fmla="*/ 112 w 510"/>
                <a:gd name="T37" fmla="*/ 0 h 462"/>
                <a:gd name="T38" fmla="*/ 0 w 510"/>
                <a:gd name="T39" fmla="*/ 0 h 462"/>
                <a:gd name="T40" fmla="*/ 0 w 510"/>
                <a:gd name="T41" fmla="*/ 322 h 462"/>
                <a:gd name="T42" fmla="*/ 0 w 510"/>
                <a:gd name="T43" fmla="*/ 344 h 462"/>
                <a:gd name="T44" fmla="*/ 112 w 510"/>
                <a:gd name="T45" fmla="*/ 344 h 462"/>
                <a:gd name="T46" fmla="*/ 202 w 510"/>
                <a:gd name="T47" fmla="*/ 344 h 462"/>
                <a:gd name="T48" fmla="*/ 202 w 510"/>
                <a:gd name="T49" fmla="*/ 43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0" h="462">
                  <a:moveTo>
                    <a:pt x="202" y="434"/>
                  </a:moveTo>
                  <a:lnTo>
                    <a:pt x="112" y="446"/>
                  </a:lnTo>
                  <a:lnTo>
                    <a:pt x="112" y="446"/>
                  </a:lnTo>
                  <a:lnTo>
                    <a:pt x="110" y="446"/>
                  </a:lnTo>
                  <a:lnTo>
                    <a:pt x="110" y="462"/>
                  </a:lnTo>
                  <a:lnTo>
                    <a:pt x="112" y="462"/>
                  </a:lnTo>
                  <a:lnTo>
                    <a:pt x="396" y="462"/>
                  </a:lnTo>
                  <a:lnTo>
                    <a:pt x="398" y="462"/>
                  </a:lnTo>
                  <a:lnTo>
                    <a:pt x="398" y="446"/>
                  </a:lnTo>
                  <a:lnTo>
                    <a:pt x="396" y="446"/>
                  </a:lnTo>
                  <a:lnTo>
                    <a:pt x="396" y="446"/>
                  </a:lnTo>
                  <a:lnTo>
                    <a:pt x="308" y="434"/>
                  </a:lnTo>
                  <a:lnTo>
                    <a:pt x="308" y="344"/>
                  </a:lnTo>
                  <a:lnTo>
                    <a:pt x="396" y="344"/>
                  </a:lnTo>
                  <a:lnTo>
                    <a:pt x="510" y="344"/>
                  </a:lnTo>
                  <a:lnTo>
                    <a:pt x="510" y="322"/>
                  </a:lnTo>
                  <a:lnTo>
                    <a:pt x="508" y="0"/>
                  </a:lnTo>
                  <a:lnTo>
                    <a:pt x="396" y="0"/>
                  </a:lnTo>
                  <a:lnTo>
                    <a:pt x="112" y="0"/>
                  </a:lnTo>
                  <a:lnTo>
                    <a:pt x="0" y="0"/>
                  </a:lnTo>
                  <a:lnTo>
                    <a:pt x="0" y="322"/>
                  </a:lnTo>
                  <a:lnTo>
                    <a:pt x="0" y="344"/>
                  </a:lnTo>
                  <a:lnTo>
                    <a:pt x="112" y="344"/>
                  </a:lnTo>
                  <a:lnTo>
                    <a:pt x="202" y="344"/>
                  </a:lnTo>
                  <a:lnTo>
                    <a:pt x="202" y="4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p:cNvSpPr>
              <a:spLocks noChangeArrowheads="1"/>
            </p:cNvSpPr>
            <p:nvPr/>
          </p:nvSpPr>
          <p:spPr bwMode="auto">
            <a:xfrm>
              <a:off x="5702" y="3513"/>
              <a:ext cx="460"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p:cNvSpPr>
              <a:spLocks/>
            </p:cNvSpPr>
            <p:nvPr/>
          </p:nvSpPr>
          <p:spPr bwMode="auto">
            <a:xfrm>
              <a:off x="5678" y="3973"/>
              <a:ext cx="524" cy="106"/>
            </a:xfrm>
            <a:custGeom>
              <a:avLst/>
              <a:gdLst>
                <a:gd name="T0" fmla="*/ 524 w 524"/>
                <a:gd name="T1" fmla="*/ 106 h 106"/>
                <a:gd name="T2" fmla="*/ 0 w 524"/>
                <a:gd name="T3" fmla="*/ 106 h 106"/>
                <a:gd name="T4" fmla="*/ 44 w 524"/>
                <a:gd name="T5" fmla="*/ 0 h 106"/>
                <a:gd name="T6" fmla="*/ 480 w 524"/>
                <a:gd name="T7" fmla="*/ 0 h 106"/>
                <a:gd name="T8" fmla="*/ 524 w 524"/>
                <a:gd name="T9" fmla="*/ 106 h 106"/>
              </a:gdLst>
              <a:ahLst/>
              <a:cxnLst>
                <a:cxn ang="0">
                  <a:pos x="T0" y="T1"/>
                </a:cxn>
                <a:cxn ang="0">
                  <a:pos x="T2" y="T3"/>
                </a:cxn>
                <a:cxn ang="0">
                  <a:pos x="T4" y="T5"/>
                </a:cxn>
                <a:cxn ang="0">
                  <a:pos x="T6" y="T7"/>
                </a:cxn>
                <a:cxn ang="0">
                  <a:pos x="T8" y="T9"/>
                </a:cxn>
              </a:cxnLst>
              <a:rect l="0" t="0" r="r" b="b"/>
              <a:pathLst>
                <a:path w="524" h="106">
                  <a:moveTo>
                    <a:pt x="524" y="106"/>
                  </a:moveTo>
                  <a:lnTo>
                    <a:pt x="0" y="106"/>
                  </a:lnTo>
                  <a:lnTo>
                    <a:pt x="44" y="0"/>
                  </a:lnTo>
                  <a:lnTo>
                    <a:pt x="480" y="0"/>
                  </a:lnTo>
                  <a:lnTo>
                    <a:pt x="524" y="10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0"/>
            <p:cNvSpPr>
              <a:spLocks/>
            </p:cNvSpPr>
            <p:nvPr/>
          </p:nvSpPr>
          <p:spPr bwMode="auto">
            <a:xfrm>
              <a:off x="3504" y="2107"/>
              <a:ext cx="506" cy="334"/>
            </a:xfrm>
            <a:custGeom>
              <a:avLst/>
              <a:gdLst>
                <a:gd name="T0" fmla="*/ 372 w 506"/>
                <a:gd name="T1" fmla="*/ 334 h 334"/>
                <a:gd name="T2" fmla="*/ 364 w 506"/>
                <a:gd name="T3" fmla="*/ 332 h 334"/>
                <a:gd name="T4" fmla="*/ 352 w 506"/>
                <a:gd name="T5" fmla="*/ 328 h 334"/>
                <a:gd name="T6" fmla="*/ 342 w 506"/>
                <a:gd name="T7" fmla="*/ 318 h 334"/>
                <a:gd name="T8" fmla="*/ 338 w 506"/>
                <a:gd name="T9" fmla="*/ 306 h 334"/>
                <a:gd name="T10" fmla="*/ 338 w 506"/>
                <a:gd name="T11" fmla="*/ 108 h 334"/>
                <a:gd name="T12" fmla="*/ 338 w 506"/>
                <a:gd name="T13" fmla="*/ 104 h 334"/>
                <a:gd name="T14" fmla="*/ 338 w 506"/>
                <a:gd name="T15" fmla="*/ 104 h 334"/>
                <a:gd name="T16" fmla="*/ 334 w 506"/>
                <a:gd name="T17" fmla="*/ 86 h 334"/>
                <a:gd name="T18" fmla="*/ 330 w 506"/>
                <a:gd name="T19" fmla="*/ 78 h 334"/>
                <a:gd name="T20" fmla="*/ 318 w 506"/>
                <a:gd name="T21" fmla="*/ 72 h 334"/>
                <a:gd name="T22" fmla="*/ 298 w 506"/>
                <a:gd name="T23" fmla="*/ 70 h 334"/>
                <a:gd name="T24" fmla="*/ 282 w 506"/>
                <a:gd name="T25" fmla="*/ 70 h 334"/>
                <a:gd name="T26" fmla="*/ 262 w 506"/>
                <a:gd name="T27" fmla="*/ 84 h 334"/>
                <a:gd name="T28" fmla="*/ 258 w 506"/>
                <a:gd name="T29" fmla="*/ 90 h 334"/>
                <a:gd name="T30" fmla="*/ 252 w 506"/>
                <a:gd name="T31" fmla="*/ 108 h 334"/>
                <a:gd name="T32" fmla="*/ 250 w 506"/>
                <a:gd name="T33" fmla="*/ 300 h 334"/>
                <a:gd name="T34" fmla="*/ 250 w 506"/>
                <a:gd name="T35" fmla="*/ 306 h 334"/>
                <a:gd name="T36" fmla="*/ 244 w 506"/>
                <a:gd name="T37" fmla="*/ 318 h 334"/>
                <a:gd name="T38" fmla="*/ 236 w 506"/>
                <a:gd name="T39" fmla="*/ 328 h 334"/>
                <a:gd name="T40" fmla="*/ 224 w 506"/>
                <a:gd name="T41" fmla="*/ 332 h 334"/>
                <a:gd name="T42" fmla="*/ 34 w 506"/>
                <a:gd name="T43" fmla="*/ 334 h 334"/>
                <a:gd name="T44" fmla="*/ 26 w 506"/>
                <a:gd name="T45" fmla="*/ 332 h 334"/>
                <a:gd name="T46" fmla="*/ 14 w 506"/>
                <a:gd name="T47" fmla="*/ 328 h 334"/>
                <a:gd name="T48" fmla="*/ 6 w 506"/>
                <a:gd name="T49" fmla="*/ 318 h 334"/>
                <a:gd name="T50" fmla="*/ 0 w 506"/>
                <a:gd name="T51" fmla="*/ 306 h 334"/>
                <a:gd name="T52" fmla="*/ 0 w 506"/>
                <a:gd name="T53" fmla="*/ 300 h 334"/>
                <a:gd name="T54" fmla="*/ 2 w 506"/>
                <a:gd name="T55" fmla="*/ 286 h 334"/>
                <a:gd name="T56" fmla="*/ 10 w 506"/>
                <a:gd name="T57" fmla="*/ 274 h 334"/>
                <a:gd name="T58" fmla="*/ 20 w 506"/>
                <a:gd name="T59" fmla="*/ 268 h 334"/>
                <a:gd name="T60" fmla="*/ 34 w 506"/>
                <a:gd name="T61" fmla="*/ 264 h 334"/>
                <a:gd name="T62" fmla="*/ 182 w 506"/>
                <a:gd name="T63" fmla="*/ 116 h 334"/>
                <a:gd name="T64" fmla="*/ 184 w 506"/>
                <a:gd name="T65" fmla="*/ 98 h 334"/>
                <a:gd name="T66" fmla="*/ 196 w 506"/>
                <a:gd name="T67" fmla="*/ 60 h 334"/>
                <a:gd name="T68" fmla="*/ 216 w 506"/>
                <a:gd name="T69" fmla="*/ 32 h 334"/>
                <a:gd name="T70" fmla="*/ 234 w 506"/>
                <a:gd name="T71" fmla="*/ 18 h 334"/>
                <a:gd name="T72" fmla="*/ 256 w 506"/>
                <a:gd name="T73" fmla="*/ 8 h 334"/>
                <a:gd name="T74" fmla="*/ 282 w 506"/>
                <a:gd name="T75" fmla="*/ 2 h 334"/>
                <a:gd name="T76" fmla="*/ 298 w 506"/>
                <a:gd name="T77" fmla="*/ 0 h 334"/>
                <a:gd name="T78" fmla="*/ 328 w 506"/>
                <a:gd name="T79" fmla="*/ 4 h 334"/>
                <a:gd name="T80" fmla="*/ 352 w 506"/>
                <a:gd name="T81" fmla="*/ 12 h 334"/>
                <a:gd name="T82" fmla="*/ 380 w 506"/>
                <a:gd name="T83" fmla="*/ 34 h 334"/>
                <a:gd name="T84" fmla="*/ 390 w 506"/>
                <a:gd name="T85" fmla="*/ 44 h 334"/>
                <a:gd name="T86" fmla="*/ 400 w 506"/>
                <a:gd name="T87" fmla="*/ 68 h 334"/>
                <a:gd name="T88" fmla="*/ 406 w 506"/>
                <a:gd name="T89" fmla="*/ 98 h 334"/>
                <a:gd name="T90" fmla="*/ 406 w 506"/>
                <a:gd name="T91" fmla="*/ 264 h 334"/>
                <a:gd name="T92" fmla="*/ 470 w 506"/>
                <a:gd name="T93" fmla="*/ 264 h 334"/>
                <a:gd name="T94" fmla="*/ 484 w 506"/>
                <a:gd name="T95" fmla="*/ 268 h 334"/>
                <a:gd name="T96" fmla="*/ 496 w 506"/>
                <a:gd name="T97" fmla="*/ 274 h 334"/>
                <a:gd name="T98" fmla="*/ 502 w 506"/>
                <a:gd name="T99" fmla="*/ 286 h 334"/>
                <a:gd name="T100" fmla="*/ 506 w 506"/>
                <a:gd name="T101" fmla="*/ 300 h 334"/>
                <a:gd name="T102" fmla="*/ 504 w 506"/>
                <a:gd name="T103" fmla="*/ 306 h 334"/>
                <a:gd name="T104" fmla="*/ 500 w 506"/>
                <a:gd name="T105" fmla="*/ 318 h 334"/>
                <a:gd name="T106" fmla="*/ 490 w 506"/>
                <a:gd name="T107" fmla="*/ 328 h 334"/>
                <a:gd name="T108" fmla="*/ 478 w 506"/>
                <a:gd name="T109" fmla="*/ 332 h 334"/>
                <a:gd name="T110" fmla="*/ 470 w 506"/>
                <a:gd name="T11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6" h="334">
                  <a:moveTo>
                    <a:pt x="470" y="334"/>
                  </a:moveTo>
                  <a:lnTo>
                    <a:pt x="372" y="334"/>
                  </a:lnTo>
                  <a:lnTo>
                    <a:pt x="372" y="334"/>
                  </a:lnTo>
                  <a:lnTo>
                    <a:pt x="364" y="332"/>
                  </a:lnTo>
                  <a:lnTo>
                    <a:pt x="358" y="330"/>
                  </a:lnTo>
                  <a:lnTo>
                    <a:pt x="352" y="328"/>
                  </a:lnTo>
                  <a:lnTo>
                    <a:pt x="348" y="324"/>
                  </a:lnTo>
                  <a:lnTo>
                    <a:pt x="342" y="318"/>
                  </a:lnTo>
                  <a:lnTo>
                    <a:pt x="340" y="312"/>
                  </a:lnTo>
                  <a:lnTo>
                    <a:pt x="338" y="306"/>
                  </a:lnTo>
                  <a:lnTo>
                    <a:pt x="338" y="300"/>
                  </a:lnTo>
                  <a:lnTo>
                    <a:pt x="338" y="108"/>
                  </a:lnTo>
                  <a:lnTo>
                    <a:pt x="338" y="108"/>
                  </a:lnTo>
                  <a:lnTo>
                    <a:pt x="338" y="104"/>
                  </a:lnTo>
                  <a:lnTo>
                    <a:pt x="338" y="104"/>
                  </a:lnTo>
                  <a:lnTo>
                    <a:pt x="338" y="104"/>
                  </a:lnTo>
                  <a:lnTo>
                    <a:pt x="336" y="96"/>
                  </a:lnTo>
                  <a:lnTo>
                    <a:pt x="334" y="86"/>
                  </a:lnTo>
                  <a:lnTo>
                    <a:pt x="330" y="78"/>
                  </a:lnTo>
                  <a:lnTo>
                    <a:pt x="330" y="78"/>
                  </a:lnTo>
                  <a:lnTo>
                    <a:pt x="324" y="74"/>
                  </a:lnTo>
                  <a:lnTo>
                    <a:pt x="318" y="72"/>
                  </a:lnTo>
                  <a:lnTo>
                    <a:pt x="308" y="70"/>
                  </a:lnTo>
                  <a:lnTo>
                    <a:pt x="298" y="70"/>
                  </a:lnTo>
                  <a:lnTo>
                    <a:pt x="298" y="70"/>
                  </a:lnTo>
                  <a:lnTo>
                    <a:pt x="282" y="70"/>
                  </a:lnTo>
                  <a:lnTo>
                    <a:pt x="270" y="76"/>
                  </a:lnTo>
                  <a:lnTo>
                    <a:pt x="262" y="84"/>
                  </a:lnTo>
                  <a:lnTo>
                    <a:pt x="258" y="90"/>
                  </a:lnTo>
                  <a:lnTo>
                    <a:pt x="258" y="90"/>
                  </a:lnTo>
                  <a:lnTo>
                    <a:pt x="254" y="100"/>
                  </a:lnTo>
                  <a:lnTo>
                    <a:pt x="252" y="108"/>
                  </a:lnTo>
                  <a:lnTo>
                    <a:pt x="250" y="116"/>
                  </a:lnTo>
                  <a:lnTo>
                    <a:pt x="250" y="300"/>
                  </a:lnTo>
                  <a:lnTo>
                    <a:pt x="250" y="300"/>
                  </a:lnTo>
                  <a:lnTo>
                    <a:pt x="250" y="306"/>
                  </a:lnTo>
                  <a:lnTo>
                    <a:pt x="248" y="312"/>
                  </a:lnTo>
                  <a:lnTo>
                    <a:pt x="244" y="318"/>
                  </a:lnTo>
                  <a:lnTo>
                    <a:pt x="240" y="324"/>
                  </a:lnTo>
                  <a:lnTo>
                    <a:pt x="236" y="328"/>
                  </a:lnTo>
                  <a:lnTo>
                    <a:pt x="230" y="330"/>
                  </a:lnTo>
                  <a:lnTo>
                    <a:pt x="224" y="332"/>
                  </a:lnTo>
                  <a:lnTo>
                    <a:pt x="216" y="334"/>
                  </a:lnTo>
                  <a:lnTo>
                    <a:pt x="34" y="334"/>
                  </a:lnTo>
                  <a:lnTo>
                    <a:pt x="34" y="334"/>
                  </a:lnTo>
                  <a:lnTo>
                    <a:pt x="26" y="332"/>
                  </a:lnTo>
                  <a:lnTo>
                    <a:pt x="20" y="330"/>
                  </a:lnTo>
                  <a:lnTo>
                    <a:pt x="14" y="328"/>
                  </a:lnTo>
                  <a:lnTo>
                    <a:pt x="10" y="324"/>
                  </a:lnTo>
                  <a:lnTo>
                    <a:pt x="6" y="318"/>
                  </a:lnTo>
                  <a:lnTo>
                    <a:pt x="2" y="312"/>
                  </a:lnTo>
                  <a:lnTo>
                    <a:pt x="0" y="306"/>
                  </a:lnTo>
                  <a:lnTo>
                    <a:pt x="0" y="300"/>
                  </a:lnTo>
                  <a:lnTo>
                    <a:pt x="0" y="300"/>
                  </a:lnTo>
                  <a:lnTo>
                    <a:pt x="0" y="292"/>
                  </a:lnTo>
                  <a:lnTo>
                    <a:pt x="2" y="286"/>
                  </a:lnTo>
                  <a:lnTo>
                    <a:pt x="6" y="280"/>
                  </a:lnTo>
                  <a:lnTo>
                    <a:pt x="10" y="274"/>
                  </a:lnTo>
                  <a:lnTo>
                    <a:pt x="14" y="270"/>
                  </a:lnTo>
                  <a:lnTo>
                    <a:pt x="20" y="268"/>
                  </a:lnTo>
                  <a:lnTo>
                    <a:pt x="26" y="266"/>
                  </a:lnTo>
                  <a:lnTo>
                    <a:pt x="34" y="264"/>
                  </a:lnTo>
                  <a:lnTo>
                    <a:pt x="182" y="264"/>
                  </a:lnTo>
                  <a:lnTo>
                    <a:pt x="182" y="116"/>
                  </a:lnTo>
                  <a:lnTo>
                    <a:pt x="182" y="116"/>
                  </a:lnTo>
                  <a:lnTo>
                    <a:pt x="184" y="98"/>
                  </a:lnTo>
                  <a:lnTo>
                    <a:pt x="188" y="78"/>
                  </a:lnTo>
                  <a:lnTo>
                    <a:pt x="196" y="60"/>
                  </a:lnTo>
                  <a:lnTo>
                    <a:pt x="208" y="40"/>
                  </a:lnTo>
                  <a:lnTo>
                    <a:pt x="216" y="32"/>
                  </a:lnTo>
                  <a:lnTo>
                    <a:pt x="224" y="24"/>
                  </a:lnTo>
                  <a:lnTo>
                    <a:pt x="234" y="18"/>
                  </a:lnTo>
                  <a:lnTo>
                    <a:pt x="244" y="12"/>
                  </a:lnTo>
                  <a:lnTo>
                    <a:pt x="256" y="8"/>
                  </a:lnTo>
                  <a:lnTo>
                    <a:pt x="268" y="4"/>
                  </a:lnTo>
                  <a:lnTo>
                    <a:pt x="282" y="2"/>
                  </a:lnTo>
                  <a:lnTo>
                    <a:pt x="298" y="0"/>
                  </a:lnTo>
                  <a:lnTo>
                    <a:pt x="298" y="0"/>
                  </a:lnTo>
                  <a:lnTo>
                    <a:pt x="314" y="2"/>
                  </a:lnTo>
                  <a:lnTo>
                    <a:pt x="328" y="4"/>
                  </a:lnTo>
                  <a:lnTo>
                    <a:pt x="340" y="6"/>
                  </a:lnTo>
                  <a:lnTo>
                    <a:pt x="352" y="12"/>
                  </a:lnTo>
                  <a:lnTo>
                    <a:pt x="368" y="22"/>
                  </a:lnTo>
                  <a:lnTo>
                    <a:pt x="380" y="34"/>
                  </a:lnTo>
                  <a:lnTo>
                    <a:pt x="380" y="34"/>
                  </a:lnTo>
                  <a:lnTo>
                    <a:pt x="390" y="44"/>
                  </a:lnTo>
                  <a:lnTo>
                    <a:pt x="396" y="56"/>
                  </a:lnTo>
                  <a:lnTo>
                    <a:pt x="400" y="68"/>
                  </a:lnTo>
                  <a:lnTo>
                    <a:pt x="404" y="78"/>
                  </a:lnTo>
                  <a:lnTo>
                    <a:pt x="406" y="98"/>
                  </a:lnTo>
                  <a:lnTo>
                    <a:pt x="406" y="110"/>
                  </a:lnTo>
                  <a:lnTo>
                    <a:pt x="406" y="264"/>
                  </a:lnTo>
                  <a:lnTo>
                    <a:pt x="470" y="264"/>
                  </a:lnTo>
                  <a:lnTo>
                    <a:pt x="470" y="264"/>
                  </a:lnTo>
                  <a:lnTo>
                    <a:pt x="478" y="266"/>
                  </a:lnTo>
                  <a:lnTo>
                    <a:pt x="484" y="268"/>
                  </a:lnTo>
                  <a:lnTo>
                    <a:pt x="490" y="270"/>
                  </a:lnTo>
                  <a:lnTo>
                    <a:pt x="496" y="274"/>
                  </a:lnTo>
                  <a:lnTo>
                    <a:pt x="500" y="280"/>
                  </a:lnTo>
                  <a:lnTo>
                    <a:pt x="502" y="286"/>
                  </a:lnTo>
                  <a:lnTo>
                    <a:pt x="504" y="292"/>
                  </a:lnTo>
                  <a:lnTo>
                    <a:pt x="506" y="300"/>
                  </a:lnTo>
                  <a:lnTo>
                    <a:pt x="506" y="300"/>
                  </a:lnTo>
                  <a:lnTo>
                    <a:pt x="504" y="306"/>
                  </a:lnTo>
                  <a:lnTo>
                    <a:pt x="502" y="312"/>
                  </a:lnTo>
                  <a:lnTo>
                    <a:pt x="500" y="318"/>
                  </a:lnTo>
                  <a:lnTo>
                    <a:pt x="496" y="324"/>
                  </a:lnTo>
                  <a:lnTo>
                    <a:pt x="490" y="328"/>
                  </a:lnTo>
                  <a:lnTo>
                    <a:pt x="484" y="330"/>
                  </a:lnTo>
                  <a:lnTo>
                    <a:pt x="478" y="332"/>
                  </a:lnTo>
                  <a:lnTo>
                    <a:pt x="470" y="334"/>
                  </a:lnTo>
                  <a:lnTo>
                    <a:pt x="470" y="334"/>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1"/>
            <p:cNvSpPr>
              <a:spLocks/>
            </p:cNvSpPr>
            <p:nvPr/>
          </p:nvSpPr>
          <p:spPr bwMode="auto">
            <a:xfrm>
              <a:off x="3952" y="2381"/>
              <a:ext cx="30" cy="32"/>
            </a:xfrm>
            <a:custGeom>
              <a:avLst/>
              <a:gdLst>
                <a:gd name="T0" fmla="*/ 30 w 30"/>
                <a:gd name="T1" fmla="*/ 16 h 32"/>
                <a:gd name="T2" fmla="*/ 30 w 30"/>
                <a:gd name="T3" fmla="*/ 16 h 32"/>
                <a:gd name="T4" fmla="*/ 28 w 30"/>
                <a:gd name="T5" fmla="*/ 22 h 32"/>
                <a:gd name="T6" fmla="*/ 26 w 30"/>
                <a:gd name="T7" fmla="*/ 28 h 32"/>
                <a:gd name="T8" fmla="*/ 20 w 30"/>
                <a:gd name="T9" fmla="*/ 30 h 32"/>
                <a:gd name="T10" fmla="*/ 14 w 30"/>
                <a:gd name="T11" fmla="*/ 32 h 32"/>
                <a:gd name="T12" fmla="*/ 14 w 30"/>
                <a:gd name="T13" fmla="*/ 32 h 32"/>
                <a:gd name="T14" fmla="*/ 8 w 30"/>
                <a:gd name="T15" fmla="*/ 30 h 32"/>
                <a:gd name="T16" fmla="*/ 4 w 30"/>
                <a:gd name="T17" fmla="*/ 28 h 32"/>
                <a:gd name="T18" fmla="*/ 0 w 30"/>
                <a:gd name="T19" fmla="*/ 22 h 32"/>
                <a:gd name="T20" fmla="*/ 0 w 30"/>
                <a:gd name="T21" fmla="*/ 16 h 32"/>
                <a:gd name="T22" fmla="*/ 0 w 30"/>
                <a:gd name="T23" fmla="*/ 16 h 32"/>
                <a:gd name="T24" fmla="*/ 0 w 30"/>
                <a:gd name="T25" fmla="*/ 10 h 32"/>
                <a:gd name="T26" fmla="*/ 4 w 30"/>
                <a:gd name="T27" fmla="*/ 6 h 32"/>
                <a:gd name="T28" fmla="*/ 8 w 30"/>
                <a:gd name="T29" fmla="*/ 2 h 32"/>
                <a:gd name="T30" fmla="*/ 14 w 30"/>
                <a:gd name="T31" fmla="*/ 0 h 32"/>
                <a:gd name="T32" fmla="*/ 14 w 30"/>
                <a:gd name="T33" fmla="*/ 0 h 32"/>
                <a:gd name="T34" fmla="*/ 20 w 30"/>
                <a:gd name="T35" fmla="*/ 2 h 32"/>
                <a:gd name="T36" fmla="*/ 26 w 30"/>
                <a:gd name="T37" fmla="*/ 6 h 32"/>
                <a:gd name="T38" fmla="*/ 28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28" y="22"/>
                  </a:lnTo>
                  <a:lnTo>
                    <a:pt x="26" y="28"/>
                  </a:lnTo>
                  <a:lnTo>
                    <a:pt x="20" y="30"/>
                  </a:lnTo>
                  <a:lnTo>
                    <a:pt x="14" y="32"/>
                  </a:lnTo>
                  <a:lnTo>
                    <a:pt x="14" y="32"/>
                  </a:lnTo>
                  <a:lnTo>
                    <a:pt x="8" y="30"/>
                  </a:lnTo>
                  <a:lnTo>
                    <a:pt x="4" y="28"/>
                  </a:lnTo>
                  <a:lnTo>
                    <a:pt x="0" y="22"/>
                  </a:lnTo>
                  <a:lnTo>
                    <a:pt x="0" y="16"/>
                  </a:lnTo>
                  <a:lnTo>
                    <a:pt x="0" y="16"/>
                  </a:lnTo>
                  <a:lnTo>
                    <a:pt x="0" y="10"/>
                  </a:lnTo>
                  <a:lnTo>
                    <a:pt x="4" y="6"/>
                  </a:lnTo>
                  <a:lnTo>
                    <a:pt x="8" y="2"/>
                  </a:lnTo>
                  <a:lnTo>
                    <a:pt x="14" y="0"/>
                  </a:lnTo>
                  <a:lnTo>
                    <a:pt x="14" y="0"/>
                  </a:lnTo>
                  <a:lnTo>
                    <a:pt x="20" y="2"/>
                  </a:lnTo>
                  <a:lnTo>
                    <a:pt x="26" y="6"/>
                  </a:lnTo>
                  <a:lnTo>
                    <a:pt x="28" y="10"/>
                  </a:lnTo>
                  <a:lnTo>
                    <a:pt x="30" y="16"/>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2"/>
            <p:cNvSpPr>
              <a:spLocks/>
            </p:cNvSpPr>
            <p:nvPr/>
          </p:nvSpPr>
          <p:spPr bwMode="auto">
            <a:xfrm>
              <a:off x="5766" y="1021"/>
              <a:ext cx="332" cy="220"/>
            </a:xfrm>
            <a:custGeom>
              <a:avLst/>
              <a:gdLst>
                <a:gd name="T0" fmla="*/ 244 w 332"/>
                <a:gd name="T1" fmla="*/ 220 h 220"/>
                <a:gd name="T2" fmla="*/ 236 w 332"/>
                <a:gd name="T3" fmla="*/ 218 h 220"/>
                <a:gd name="T4" fmla="*/ 224 w 332"/>
                <a:gd name="T5" fmla="*/ 206 h 220"/>
                <a:gd name="T6" fmla="*/ 222 w 332"/>
                <a:gd name="T7" fmla="*/ 72 h 220"/>
                <a:gd name="T8" fmla="*/ 222 w 332"/>
                <a:gd name="T9" fmla="*/ 70 h 220"/>
                <a:gd name="T10" fmla="*/ 222 w 332"/>
                <a:gd name="T11" fmla="*/ 70 h 220"/>
                <a:gd name="T12" fmla="*/ 220 w 332"/>
                <a:gd name="T13" fmla="*/ 58 h 220"/>
                <a:gd name="T14" fmla="*/ 218 w 332"/>
                <a:gd name="T15" fmla="*/ 52 h 220"/>
                <a:gd name="T16" fmla="*/ 208 w 332"/>
                <a:gd name="T17" fmla="*/ 48 h 220"/>
                <a:gd name="T18" fmla="*/ 196 w 332"/>
                <a:gd name="T19" fmla="*/ 46 h 220"/>
                <a:gd name="T20" fmla="*/ 178 w 332"/>
                <a:gd name="T21" fmla="*/ 50 h 220"/>
                <a:gd name="T22" fmla="*/ 170 w 332"/>
                <a:gd name="T23" fmla="*/ 60 h 220"/>
                <a:gd name="T24" fmla="*/ 166 w 332"/>
                <a:gd name="T25" fmla="*/ 72 h 220"/>
                <a:gd name="T26" fmla="*/ 166 w 332"/>
                <a:gd name="T27" fmla="*/ 198 h 220"/>
                <a:gd name="T28" fmla="*/ 164 w 332"/>
                <a:gd name="T29" fmla="*/ 206 h 220"/>
                <a:gd name="T30" fmla="*/ 152 w 332"/>
                <a:gd name="T31" fmla="*/ 218 h 220"/>
                <a:gd name="T32" fmla="*/ 22 w 332"/>
                <a:gd name="T33" fmla="*/ 220 h 220"/>
                <a:gd name="T34" fmla="*/ 14 w 332"/>
                <a:gd name="T35" fmla="*/ 218 h 220"/>
                <a:gd name="T36" fmla="*/ 2 w 332"/>
                <a:gd name="T37" fmla="*/ 206 h 220"/>
                <a:gd name="T38" fmla="*/ 0 w 332"/>
                <a:gd name="T39" fmla="*/ 198 h 220"/>
                <a:gd name="T40" fmla="*/ 6 w 332"/>
                <a:gd name="T41" fmla="*/ 182 h 220"/>
                <a:gd name="T42" fmla="*/ 22 w 332"/>
                <a:gd name="T43" fmla="*/ 174 h 220"/>
                <a:gd name="T44" fmla="*/ 120 w 332"/>
                <a:gd name="T45" fmla="*/ 78 h 220"/>
                <a:gd name="T46" fmla="*/ 120 w 332"/>
                <a:gd name="T47" fmla="*/ 66 h 220"/>
                <a:gd name="T48" fmla="*/ 130 w 332"/>
                <a:gd name="T49" fmla="*/ 40 h 220"/>
                <a:gd name="T50" fmla="*/ 148 w 332"/>
                <a:gd name="T51" fmla="*/ 16 h 220"/>
                <a:gd name="T52" fmla="*/ 176 w 332"/>
                <a:gd name="T53" fmla="*/ 2 h 220"/>
                <a:gd name="T54" fmla="*/ 196 w 332"/>
                <a:gd name="T55" fmla="*/ 0 h 220"/>
                <a:gd name="T56" fmla="*/ 232 w 332"/>
                <a:gd name="T57" fmla="*/ 8 h 220"/>
                <a:gd name="T58" fmla="*/ 250 w 332"/>
                <a:gd name="T59" fmla="*/ 22 h 220"/>
                <a:gd name="T60" fmla="*/ 256 w 332"/>
                <a:gd name="T61" fmla="*/ 30 h 220"/>
                <a:gd name="T62" fmla="*/ 266 w 332"/>
                <a:gd name="T63" fmla="*/ 52 h 220"/>
                <a:gd name="T64" fmla="*/ 268 w 332"/>
                <a:gd name="T65" fmla="*/ 72 h 220"/>
                <a:gd name="T66" fmla="*/ 310 w 332"/>
                <a:gd name="T67" fmla="*/ 174 h 220"/>
                <a:gd name="T68" fmla="*/ 318 w 332"/>
                <a:gd name="T69" fmla="*/ 176 h 220"/>
                <a:gd name="T70" fmla="*/ 330 w 332"/>
                <a:gd name="T71" fmla="*/ 188 h 220"/>
                <a:gd name="T72" fmla="*/ 332 w 332"/>
                <a:gd name="T73" fmla="*/ 198 h 220"/>
                <a:gd name="T74" fmla="*/ 326 w 332"/>
                <a:gd name="T75" fmla="*/ 214 h 220"/>
                <a:gd name="T76" fmla="*/ 310 w 332"/>
                <a:gd name="T7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2" h="220">
                  <a:moveTo>
                    <a:pt x="310" y="220"/>
                  </a:moveTo>
                  <a:lnTo>
                    <a:pt x="244" y="220"/>
                  </a:lnTo>
                  <a:lnTo>
                    <a:pt x="244" y="220"/>
                  </a:lnTo>
                  <a:lnTo>
                    <a:pt x="236" y="218"/>
                  </a:lnTo>
                  <a:lnTo>
                    <a:pt x="228" y="214"/>
                  </a:lnTo>
                  <a:lnTo>
                    <a:pt x="224" y="206"/>
                  </a:lnTo>
                  <a:lnTo>
                    <a:pt x="222" y="198"/>
                  </a:lnTo>
                  <a:lnTo>
                    <a:pt x="222" y="72"/>
                  </a:lnTo>
                  <a:lnTo>
                    <a:pt x="222" y="72"/>
                  </a:lnTo>
                  <a:lnTo>
                    <a:pt x="222" y="70"/>
                  </a:lnTo>
                  <a:lnTo>
                    <a:pt x="222" y="70"/>
                  </a:lnTo>
                  <a:lnTo>
                    <a:pt x="222" y="70"/>
                  </a:lnTo>
                  <a:lnTo>
                    <a:pt x="222" y="64"/>
                  </a:lnTo>
                  <a:lnTo>
                    <a:pt x="220" y="58"/>
                  </a:lnTo>
                  <a:lnTo>
                    <a:pt x="218" y="52"/>
                  </a:lnTo>
                  <a:lnTo>
                    <a:pt x="218" y="52"/>
                  </a:lnTo>
                  <a:lnTo>
                    <a:pt x="214" y="50"/>
                  </a:lnTo>
                  <a:lnTo>
                    <a:pt x="208" y="48"/>
                  </a:lnTo>
                  <a:lnTo>
                    <a:pt x="196" y="46"/>
                  </a:lnTo>
                  <a:lnTo>
                    <a:pt x="196" y="46"/>
                  </a:lnTo>
                  <a:lnTo>
                    <a:pt x="186" y="48"/>
                  </a:lnTo>
                  <a:lnTo>
                    <a:pt x="178" y="50"/>
                  </a:lnTo>
                  <a:lnTo>
                    <a:pt x="172" y="56"/>
                  </a:lnTo>
                  <a:lnTo>
                    <a:pt x="170" y="60"/>
                  </a:lnTo>
                  <a:lnTo>
                    <a:pt x="170" y="60"/>
                  </a:lnTo>
                  <a:lnTo>
                    <a:pt x="166" y="72"/>
                  </a:lnTo>
                  <a:lnTo>
                    <a:pt x="166" y="78"/>
                  </a:lnTo>
                  <a:lnTo>
                    <a:pt x="166" y="198"/>
                  </a:lnTo>
                  <a:lnTo>
                    <a:pt x="166" y="198"/>
                  </a:lnTo>
                  <a:lnTo>
                    <a:pt x="164" y="206"/>
                  </a:lnTo>
                  <a:lnTo>
                    <a:pt x="158" y="214"/>
                  </a:lnTo>
                  <a:lnTo>
                    <a:pt x="152" y="218"/>
                  </a:lnTo>
                  <a:lnTo>
                    <a:pt x="142" y="220"/>
                  </a:lnTo>
                  <a:lnTo>
                    <a:pt x="22" y="220"/>
                  </a:lnTo>
                  <a:lnTo>
                    <a:pt x="22" y="220"/>
                  </a:lnTo>
                  <a:lnTo>
                    <a:pt x="14" y="218"/>
                  </a:lnTo>
                  <a:lnTo>
                    <a:pt x="6" y="214"/>
                  </a:lnTo>
                  <a:lnTo>
                    <a:pt x="2" y="206"/>
                  </a:lnTo>
                  <a:lnTo>
                    <a:pt x="0" y="198"/>
                  </a:lnTo>
                  <a:lnTo>
                    <a:pt x="0" y="198"/>
                  </a:lnTo>
                  <a:lnTo>
                    <a:pt x="2" y="188"/>
                  </a:lnTo>
                  <a:lnTo>
                    <a:pt x="6" y="182"/>
                  </a:lnTo>
                  <a:lnTo>
                    <a:pt x="14" y="176"/>
                  </a:lnTo>
                  <a:lnTo>
                    <a:pt x="22" y="174"/>
                  </a:lnTo>
                  <a:lnTo>
                    <a:pt x="120" y="174"/>
                  </a:lnTo>
                  <a:lnTo>
                    <a:pt x="120" y="78"/>
                  </a:lnTo>
                  <a:lnTo>
                    <a:pt x="120" y="78"/>
                  </a:lnTo>
                  <a:lnTo>
                    <a:pt x="120" y="66"/>
                  </a:lnTo>
                  <a:lnTo>
                    <a:pt x="124" y="52"/>
                  </a:lnTo>
                  <a:lnTo>
                    <a:pt x="130" y="40"/>
                  </a:lnTo>
                  <a:lnTo>
                    <a:pt x="138" y="28"/>
                  </a:lnTo>
                  <a:lnTo>
                    <a:pt x="148" y="16"/>
                  </a:lnTo>
                  <a:lnTo>
                    <a:pt x="160" y="8"/>
                  </a:lnTo>
                  <a:lnTo>
                    <a:pt x="176" y="2"/>
                  </a:lnTo>
                  <a:lnTo>
                    <a:pt x="196" y="0"/>
                  </a:lnTo>
                  <a:lnTo>
                    <a:pt x="196" y="0"/>
                  </a:lnTo>
                  <a:lnTo>
                    <a:pt x="216" y="2"/>
                  </a:lnTo>
                  <a:lnTo>
                    <a:pt x="232" y="8"/>
                  </a:lnTo>
                  <a:lnTo>
                    <a:pt x="242" y="14"/>
                  </a:lnTo>
                  <a:lnTo>
                    <a:pt x="250" y="22"/>
                  </a:lnTo>
                  <a:lnTo>
                    <a:pt x="250" y="22"/>
                  </a:lnTo>
                  <a:lnTo>
                    <a:pt x="256" y="30"/>
                  </a:lnTo>
                  <a:lnTo>
                    <a:pt x="260" y="38"/>
                  </a:lnTo>
                  <a:lnTo>
                    <a:pt x="266" y="52"/>
                  </a:lnTo>
                  <a:lnTo>
                    <a:pt x="268" y="64"/>
                  </a:lnTo>
                  <a:lnTo>
                    <a:pt x="268" y="72"/>
                  </a:lnTo>
                  <a:lnTo>
                    <a:pt x="268" y="174"/>
                  </a:lnTo>
                  <a:lnTo>
                    <a:pt x="310" y="174"/>
                  </a:lnTo>
                  <a:lnTo>
                    <a:pt x="310" y="174"/>
                  </a:lnTo>
                  <a:lnTo>
                    <a:pt x="318" y="176"/>
                  </a:lnTo>
                  <a:lnTo>
                    <a:pt x="326" y="182"/>
                  </a:lnTo>
                  <a:lnTo>
                    <a:pt x="330" y="188"/>
                  </a:lnTo>
                  <a:lnTo>
                    <a:pt x="332" y="198"/>
                  </a:lnTo>
                  <a:lnTo>
                    <a:pt x="332" y="198"/>
                  </a:lnTo>
                  <a:lnTo>
                    <a:pt x="330" y="206"/>
                  </a:lnTo>
                  <a:lnTo>
                    <a:pt x="326" y="214"/>
                  </a:lnTo>
                  <a:lnTo>
                    <a:pt x="318" y="218"/>
                  </a:lnTo>
                  <a:lnTo>
                    <a:pt x="310" y="220"/>
                  </a:lnTo>
                  <a:lnTo>
                    <a:pt x="310" y="22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3"/>
            <p:cNvSpPr>
              <a:spLocks/>
            </p:cNvSpPr>
            <p:nvPr/>
          </p:nvSpPr>
          <p:spPr bwMode="auto">
            <a:xfrm>
              <a:off x="6060" y="1203"/>
              <a:ext cx="20" cy="2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2 h 20"/>
                <a:gd name="T28" fmla="*/ 6 w 20"/>
                <a:gd name="T29" fmla="*/ 0 h 20"/>
                <a:gd name="T30" fmla="*/ 10 w 20"/>
                <a:gd name="T31" fmla="*/ 0 h 20"/>
                <a:gd name="T32" fmla="*/ 10 w 20"/>
                <a:gd name="T33" fmla="*/ 0 h 20"/>
                <a:gd name="T34" fmla="*/ 14 w 20"/>
                <a:gd name="T35" fmla="*/ 0 h 20"/>
                <a:gd name="T36" fmla="*/ 18 w 20"/>
                <a:gd name="T37" fmla="*/ 2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2"/>
                  </a:lnTo>
                  <a:lnTo>
                    <a:pt x="6" y="0"/>
                  </a:lnTo>
                  <a:lnTo>
                    <a:pt x="10" y="0"/>
                  </a:lnTo>
                  <a:lnTo>
                    <a:pt x="10" y="0"/>
                  </a:lnTo>
                  <a:lnTo>
                    <a:pt x="14" y="0"/>
                  </a:lnTo>
                  <a:lnTo>
                    <a:pt x="18" y="2"/>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4"/>
            <p:cNvSpPr>
              <a:spLocks/>
            </p:cNvSpPr>
            <p:nvPr/>
          </p:nvSpPr>
          <p:spPr bwMode="auto">
            <a:xfrm>
              <a:off x="5766" y="1745"/>
              <a:ext cx="332" cy="220"/>
            </a:xfrm>
            <a:custGeom>
              <a:avLst/>
              <a:gdLst>
                <a:gd name="T0" fmla="*/ 244 w 332"/>
                <a:gd name="T1" fmla="*/ 220 h 220"/>
                <a:gd name="T2" fmla="*/ 236 w 332"/>
                <a:gd name="T3" fmla="*/ 218 h 220"/>
                <a:gd name="T4" fmla="*/ 224 w 332"/>
                <a:gd name="T5" fmla="*/ 206 h 220"/>
                <a:gd name="T6" fmla="*/ 222 w 332"/>
                <a:gd name="T7" fmla="*/ 72 h 220"/>
                <a:gd name="T8" fmla="*/ 222 w 332"/>
                <a:gd name="T9" fmla="*/ 68 h 220"/>
                <a:gd name="T10" fmla="*/ 222 w 332"/>
                <a:gd name="T11" fmla="*/ 68 h 220"/>
                <a:gd name="T12" fmla="*/ 220 w 332"/>
                <a:gd name="T13" fmla="*/ 56 h 220"/>
                <a:gd name="T14" fmla="*/ 218 w 332"/>
                <a:gd name="T15" fmla="*/ 52 h 220"/>
                <a:gd name="T16" fmla="*/ 208 w 332"/>
                <a:gd name="T17" fmla="*/ 46 h 220"/>
                <a:gd name="T18" fmla="*/ 196 w 332"/>
                <a:gd name="T19" fmla="*/ 46 h 220"/>
                <a:gd name="T20" fmla="*/ 178 w 332"/>
                <a:gd name="T21" fmla="*/ 50 h 220"/>
                <a:gd name="T22" fmla="*/ 170 w 332"/>
                <a:gd name="T23" fmla="*/ 60 h 220"/>
                <a:gd name="T24" fmla="*/ 166 w 332"/>
                <a:gd name="T25" fmla="*/ 72 h 220"/>
                <a:gd name="T26" fmla="*/ 166 w 332"/>
                <a:gd name="T27" fmla="*/ 196 h 220"/>
                <a:gd name="T28" fmla="*/ 164 w 332"/>
                <a:gd name="T29" fmla="*/ 206 h 220"/>
                <a:gd name="T30" fmla="*/ 152 w 332"/>
                <a:gd name="T31" fmla="*/ 218 h 220"/>
                <a:gd name="T32" fmla="*/ 22 w 332"/>
                <a:gd name="T33" fmla="*/ 220 h 220"/>
                <a:gd name="T34" fmla="*/ 14 w 332"/>
                <a:gd name="T35" fmla="*/ 218 h 220"/>
                <a:gd name="T36" fmla="*/ 2 w 332"/>
                <a:gd name="T37" fmla="*/ 206 h 220"/>
                <a:gd name="T38" fmla="*/ 0 w 332"/>
                <a:gd name="T39" fmla="*/ 196 h 220"/>
                <a:gd name="T40" fmla="*/ 6 w 332"/>
                <a:gd name="T41" fmla="*/ 180 h 220"/>
                <a:gd name="T42" fmla="*/ 22 w 332"/>
                <a:gd name="T43" fmla="*/ 174 h 220"/>
                <a:gd name="T44" fmla="*/ 120 w 332"/>
                <a:gd name="T45" fmla="*/ 76 h 220"/>
                <a:gd name="T46" fmla="*/ 120 w 332"/>
                <a:gd name="T47" fmla="*/ 64 h 220"/>
                <a:gd name="T48" fmla="*/ 130 w 332"/>
                <a:gd name="T49" fmla="*/ 38 h 220"/>
                <a:gd name="T50" fmla="*/ 148 w 332"/>
                <a:gd name="T51" fmla="*/ 16 h 220"/>
                <a:gd name="T52" fmla="*/ 176 w 332"/>
                <a:gd name="T53" fmla="*/ 2 h 220"/>
                <a:gd name="T54" fmla="*/ 196 w 332"/>
                <a:gd name="T55" fmla="*/ 0 h 220"/>
                <a:gd name="T56" fmla="*/ 232 w 332"/>
                <a:gd name="T57" fmla="*/ 8 h 220"/>
                <a:gd name="T58" fmla="*/ 250 w 332"/>
                <a:gd name="T59" fmla="*/ 22 h 220"/>
                <a:gd name="T60" fmla="*/ 256 w 332"/>
                <a:gd name="T61" fmla="*/ 30 h 220"/>
                <a:gd name="T62" fmla="*/ 266 w 332"/>
                <a:gd name="T63" fmla="*/ 52 h 220"/>
                <a:gd name="T64" fmla="*/ 268 w 332"/>
                <a:gd name="T65" fmla="*/ 72 h 220"/>
                <a:gd name="T66" fmla="*/ 310 w 332"/>
                <a:gd name="T67" fmla="*/ 174 h 220"/>
                <a:gd name="T68" fmla="*/ 318 w 332"/>
                <a:gd name="T69" fmla="*/ 176 h 220"/>
                <a:gd name="T70" fmla="*/ 330 w 332"/>
                <a:gd name="T71" fmla="*/ 188 h 220"/>
                <a:gd name="T72" fmla="*/ 332 w 332"/>
                <a:gd name="T73" fmla="*/ 196 h 220"/>
                <a:gd name="T74" fmla="*/ 326 w 332"/>
                <a:gd name="T75" fmla="*/ 212 h 220"/>
                <a:gd name="T76" fmla="*/ 310 w 332"/>
                <a:gd name="T7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2" h="220">
                  <a:moveTo>
                    <a:pt x="310" y="220"/>
                  </a:moveTo>
                  <a:lnTo>
                    <a:pt x="244" y="220"/>
                  </a:lnTo>
                  <a:lnTo>
                    <a:pt x="244" y="220"/>
                  </a:lnTo>
                  <a:lnTo>
                    <a:pt x="236" y="218"/>
                  </a:lnTo>
                  <a:lnTo>
                    <a:pt x="228" y="212"/>
                  </a:lnTo>
                  <a:lnTo>
                    <a:pt x="224" y="206"/>
                  </a:lnTo>
                  <a:lnTo>
                    <a:pt x="222" y="196"/>
                  </a:lnTo>
                  <a:lnTo>
                    <a:pt x="222" y="72"/>
                  </a:lnTo>
                  <a:lnTo>
                    <a:pt x="222" y="72"/>
                  </a:lnTo>
                  <a:lnTo>
                    <a:pt x="222" y="68"/>
                  </a:lnTo>
                  <a:lnTo>
                    <a:pt x="222" y="68"/>
                  </a:lnTo>
                  <a:lnTo>
                    <a:pt x="222" y="68"/>
                  </a:lnTo>
                  <a:lnTo>
                    <a:pt x="222" y="62"/>
                  </a:lnTo>
                  <a:lnTo>
                    <a:pt x="220" y="56"/>
                  </a:lnTo>
                  <a:lnTo>
                    <a:pt x="218" y="52"/>
                  </a:lnTo>
                  <a:lnTo>
                    <a:pt x="218" y="52"/>
                  </a:lnTo>
                  <a:lnTo>
                    <a:pt x="214" y="48"/>
                  </a:lnTo>
                  <a:lnTo>
                    <a:pt x="208" y="46"/>
                  </a:lnTo>
                  <a:lnTo>
                    <a:pt x="196" y="46"/>
                  </a:lnTo>
                  <a:lnTo>
                    <a:pt x="196" y="46"/>
                  </a:lnTo>
                  <a:lnTo>
                    <a:pt x="186" y="46"/>
                  </a:lnTo>
                  <a:lnTo>
                    <a:pt x="178" y="50"/>
                  </a:lnTo>
                  <a:lnTo>
                    <a:pt x="172" y="54"/>
                  </a:lnTo>
                  <a:lnTo>
                    <a:pt x="170" y="60"/>
                  </a:lnTo>
                  <a:lnTo>
                    <a:pt x="170" y="60"/>
                  </a:lnTo>
                  <a:lnTo>
                    <a:pt x="166" y="72"/>
                  </a:lnTo>
                  <a:lnTo>
                    <a:pt x="166" y="76"/>
                  </a:lnTo>
                  <a:lnTo>
                    <a:pt x="166" y="196"/>
                  </a:lnTo>
                  <a:lnTo>
                    <a:pt x="166" y="196"/>
                  </a:lnTo>
                  <a:lnTo>
                    <a:pt x="164" y="206"/>
                  </a:lnTo>
                  <a:lnTo>
                    <a:pt x="158" y="212"/>
                  </a:lnTo>
                  <a:lnTo>
                    <a:pt x="152" y="218"/>
                  </a:lnTo>
                  <a:lnTo>
                    <a:pt x="142" y="220"/>
                  </a:lnTo>
                  <a:lnTo>
                    <a:pt x="22" y="220"/>
                  </a:lnTo>
                  <a:lnTo>
                    <a:pt x="22" y="220"/>
                  </a:lnTo>
                  <a:lnTo>
                    <a:pt x="14" y="218"/>
                  </a:lnTo>
                  <a:lnTo>
                    <a:pt x="6" y="212"/>
                  </a:lnTo>
                  <a:lnTo>
                    <a:pt x="2" y="206"/>
                  </a:lnTo>
                  <a:lnTo>
                    <a:pt x="0" y="196"/>
                  </a:lnTo>
                  <a:lnTo>
                    <a:pt x="0" y="196"/>
                  </a:lnTo>
                  <a:lnTo>
                    <a:pt x="2" y="188"/>
                  </a:lnTo>
                  <a:lnTo>
                    <a:pt x="6" y="180"/>
                  </a:lnTo>
                  <a:lnTo>
                    <a:pt x="14" y="176"/>
                  </a:lnTo>
                  <a:lnTo>
                    <a:pt x="22" y="174"/>
                  </a:lnTo>
                  <a:lnTo>
                    <a:pt x="120" y="174"/>
                  </a:lnTo>
                  <a:lnTo>
                    <a:pt x="120" y="76"/>
                  </a:lnTo>
                  <a:lnTo>
                    <a:pt x="120" y="76"/>
                  </a:lnTo>
                  <a:lnTo>
                    <a:pt x="120" y="64"/>
                  </a:lnTo>
                  <a:lnTo>
                    <a:pt x="124" y="52"/>
                  </a:lnTo>
                  <a:lnTo>
                    <a:pt x="130" y="38"/>
                  </a:lnTo>
                  <a:lnTo>
                    <a:pt x="138" y="26"/>
                  </a:lnTo>
                  <a:lnTo>
                    <a:pt x="148" y="16"/>
                  </a:lnTo>
                  <a:lnTo>
                    <a:pt x="160" y="8"/>
                  </a:lnTo>
                  <a:lnTo>
                    <a:pt x="176" y="2"/>
                  </a:lnTo>
                  <a:lnTo>
                    <a:pt x="196" y="0"/>
                  </a:lnTo>
                  <a:lnTo>
                    <a:pt x="196" y="0"/>
                  </a:lnTo>
                  <a:lnTo>
                    <a:pt x="216" y="2"/>
                  </a:lnTo>
                  <a:lnTo>
                    <a:pt x="232" y="8"/>
                  </a:lnTo>
                  <a:lnTo>
                    <a:pt x="242" y="14"/>
                  </a:lnTo>
                  <a:lnTo>
                    <a:pt x="250" y="22"/>
                  </a:lnTo>
                  <a:lnTo>
                    <a:pt x="250" y="22"/>
                  </a:lnTo>
                  <a:lnTo>
                    <a:pt x="256" y="30"/>
                  </a:lnTo>
                  <a:lnTo>
                    <a:pt x="260" y="36"/>
                  </a:lnTo>
                  <a:lnTo>
                    <a:pt x="266" y="52"/>
                  </a:lnTo>
                  <a:lnTo>
                    <a:pt x="268" y="64"/>
                  </a:lnTo>
                  <a:lnTo>
                    <a:pt x="268" y="72"/>
                  </a:lnTo>
                  <a:lnTo>
                    <a:pt x="268" y="174"/>
                  </a:lnTo>
                  <a:lnTo>
                    <a:pt x="310" y="174"/>
                  </a:lnTo>
                  <a:lnTo>
                    <a:pt x="310" y="174"/>
                  </a:lnTo>
                  <a:lnTo>
                    <a:pt x="318" y="176"/>
                  </a:lnTo>
                  <a:lnTo>
                    <a:pt x="326" y="180"/>
                  </a:lnTo>
                  <a:lnTo>
                    <a:pt x="330" y="188"/>
                  </a:lnTo>
                  <a:lnTo>
                    <a:pt x="332" y="196"/>
                  </a:lnTo>
                  <a:lnTo>
                    <a:pt x="332" y="196"/>
                  </a:lnTo>
                  <a:lnTo>
                    <a:pt x="330" y="206"/>
                  </a:lnTo>
                  <a:lnTo>
                    <a:pt x="326" y="212"/>
                  </a:lnTo>
                  <a:lnTo>
                    <a:pt x="318" y="218"/>
                  </a:lnTo>
                  <a:lnTo>
                    <a:pt x="310" y="220"/>
                  </a:lnTo>
                  <a:lnTo>
                    <a:pt x="310" y="22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p:cNvSpPr>
              <a:spLocks/>
            </p:cNvSpPr>
            <p:nvPr/>
          </p:nvSpPr>
          <p:spPr bwMode="auto">
            <a:xfrm>
              <a:off x="6060" y="1925"/>
              <a:ext cx="20" cy="20"/>
            </a:xfrm>
            <a:custGeom>
              <a:avLst/>
              <a:gdLst>
                <a:gd name="T0" fmla="*/ 20 w 20"/>
                <a:gd name="T1" fmla="*/ 10 h 20"/>
                <a:gd name="T2" fmla="*/ 20 w 20"/>
                <a:gd name="T3" fmla="*/ 10 h 20"/>
                <a:gd name="T4" fmla="*/ 20 w 20"/>
                <a:gd name="T5" fmla="*/ 14 h 20"/>
                <a:gd name="T6" fmla="*/ 18 w 20"/>
                <a:gd name="T7" fmla="*/ 18 h 20"/>
                <a:gd name="T8" fmla="*/ 14 w 20"/>
                <a:gd name="T9" fmla="*/ 20 h 20"/>
                <a:gd name="T10" fmla="*/ 10 w 20"/>
                <a:gd name="T11" fmla="*/ 20 h 20"/>
                <a:gd name="T12" fmla="*/ 10 w 20"/>
                <a:gd name="T13" fmla="*/ 20 h 20"/>
                <a:gd name="T14" fmla="*/ 6 w 20"/>
                <a:gd name="T15" fmla="*/ 20 h 20"/>
                <a:gd name="T16" fmla="*/ 4 w 20"/>
                <a:gd name="T17" fmla="*/ 18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8"/>
                  </a:lnTo>
                  <a:lnTo>
                    <a:pt x="14" y="20"/>
                  </a:lnTo>
                  <a:lnTo>
                    <a:pt x="10" y="20"/>
                  </a:lnTo>
                  <a:lnTo>
                    <a:pt x="10" y="20"/>
                  </a:lnTo>
                  <a:lnTo>
                    <a:pt x="6" y="20"/>
                  </a:lnTo>
                  <a:lnTo>
                    <a:pt x="4" y="18"/>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6"/>
            <p:cNvSpPr>
              <a:spLocks/>
            </p:cNvSpPr>
            <p:nvPr/>
          </p:nvSpPr>
          <p:spPr bwMode="auto">
            <a:xfrm>
              <a:off x="5766" y="2469"/>
              <a:ext cx="332" cy="218"/>
            </a:xfrm>
            <a:custGeom>
              <a:avLst/>
              <a:gdLst>
                <a:gd name="T0" fmla="*/ 244 w 332"/>
                <a:gd name="T1" fmla="*/ 218 h 218"/>
                <a:gd name="T2" fmla="*/ 236 w 332"/>
                <a:gd name="T3" fmla="*/ 216 h 218"/>
                <a:gd name="T4" fmla="*/ 224 w 332"/>
                <a:gd name="T5" fmla="*/ 204 h 218"/>
                <a:gd name="T6" fmla="*/ 222 w 332"/>
                <a:gd name="T7" fmla="*/ 70 h 218"/>
                <a:gd name="T8" fmla="*/ 222 w 332"/>
                <a:gd name="T9" fmla="*/ 68 h 218"/>
                <a:gd name="T10" fmla="*/ 222 w 332"/>
                <a:gd name="T11" fmla="*/ 68 h 218"/>
                <a:gd name="T12" fmla="*/ 220 w 332"/>
                <a:gd name="T13" fmla="*/ 56 h 218"/>
                <a:gd name="T14" fmla="*/ 218 w 332"/>
                <a:gd name="T15" fmla="*/ 50 h 218"/>
                <a:gd name="T16" fmla="*/ 208 w 332"/>
                <a:gd name="T17" fmla="*/ 46 h 218"/>
                <a:gd name="T18" fmla="*/ 196 w 332"/>
                <a:gd name="T19" fmla="*/ 44 h 218"/>
                <a:gd name="T20" fmla="*/ 178 w 332"/>
                <a:gd name="T21" fmla="*/ 50 h 218"/>
                <a:gd name="T22" fmla="*/ 170 w 332"/>
                <a:gd name="T23" fmla="*/ 58 h 218"/>
                <a:gd name="T24" fmla="*/ 166 w 332"/>
                <a:gd name="T25" fmla="*/ 70 h 218"/>
                <a:gd name="T26" fmla="*/ 166 w 332"/>
                <a:gd name="T27" fmla="*/ 196 h 218"/>
                <a:gd name="T28" fmla="*/ 164 w 332"/>
                <a:gd name="T29" fmla="*/ 204 h 218"/>
                <a:gd name="T30" fmla="*/ 152 w 332"/>
                <a:gd name="T31" fmla="*/ 216 h 218"/>
                <a:gd name="T32" fmla="*/ 22 w 332"/>
                <a:gd name="T33" fmla="*/ 218 h 218"/>
                <a:gd name="T34" fmla="*/ 14 w 332"/>
                <a:gd name="T35" fmla="*/ 216 h 218"/>
                <a:gd name="T36" fmla="*/ 2 w 332"/>
                <a:gd name="T37" fmla="*/ 204 h 218"/>
                <a:gd name="T38" fmla="*/ 0 w 332"/>
                <a:gd name="T39" fmla="*/ 196 h 218"/>
                <a:gd name="T40" fmla="*/ 6 w 332"/>
                <a:gd name="T41" fmla="*/ 180 h 218"/>
                <a:gd name="T42" fmla="*/ 22 w 332"/>
                <a:gd name="T43" fmla="*/ 174 h 218"/>
                <a:gd name="T44" fmla="*/ 120 w 332"/>
                <a:gd name="T45" fmla="*/ 76 h 218"/>
                <a:gd name="T46" fmla="*/ 120 w 332"/>
                <a:gd name="T47" fmla="*/ 64 h 218"/>
                <a:gd name="T48" fmla="*/ 130 w 332"/>
                <a:gd name="T49" fmla="*/ 38 h 218"/>
                <a:gd name="T50" fmla="*/ 148 w 332"/>
                <a:gd name="T51" fmla="*/ 16 h 218"/>
                <a:gd name="T52" fmla="*/ 176 w 332"/>
                <a:gd name="T53" fmla="*/ 2 h 218"/>
                <a:gd name="T54" fmla="*/ 196 w 332"/>
                <a:gd name="T55" fmla="*/ 0 h 218"/>
                <a:gd name="T56" fmla="*/ 232 w 332"/>
                <a:gd name="T57" fmla="*/ 6 h 218"/>
                <a:gd name="T58" fmla="*/ 250 w 332"/>
                <a:gd name="T59" fmla="*/ 20 h 218"/>
                <a:gd name="T60" fmla="*/ 256 w 332"/>
                <a:gd name="T61" fmla="*/ 28 h 218"/>
                <a:gd name="T62" fmla="*/ 266 w 332"/>
                <a:gd name="T63" fmla="*/ 50 h 218"/>
                <a:gd name="T64" fmla="*/ 268 w 332"/>
                <a:gd name="T65" fmla="*/ 72 h 218"/>
                <a:gd name="T66" fmla="*/ 310 w 332"/>
                <a:gd name="T67" fmla="*/ 174 h 218"/>
                <a:gd name="T68" fmla="*/ 318 w 332"/>
                <a:gd name="T69" fmla="*/ 176 h 218"/>
                <a:gd name="T70" fmla="*/ 330 w 332"/>
                <a:gd name="T71" fmla="*/ 188 h 218"/>
                <a:gd name="T72" fmla="*/ 332 w 332"/>
                <a:gd name="T73" fmla="*/ 196 h 218"/>
                <a:gd name="T74" fmla="*/ 326 w 332"/>
                <a:gd name="T75" fmla="*/ 212 h 218"/>
                <a:gd name="T76" fmla="*/ 310 w 332"/>
                <a:gd name="T7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2" h="218">
                  <a:moveTo>
                    <a:pt x="310" y="218"/>
                  </a:moveTo>
                  <a:lnTo>
                    <a:pt x="244" y="218"/>
                  </a:lnTo>
                  <a:lnTo>
                    <a:pt x="244" y="218"/>
                  </a:lnTo>
                  <a:lnTo>
                    <a:pt x="236" y="216"/>
                  </a:lnTo>
                  <a:lnTo>
                    <a:pt x="228" y="212"/>
                  </a:lnTo>
                  <a:lnTo>
                    <a:pt x="224" y="204"/>
                  </a:lnTo>
                  <a:lnTo>
                    <a:pt x="222" y="196"/>
                  </a:lnTo>
                  <a:lnTo>
                    <a:pt x="222" y="70"/>
                  </a:lnTo>
                  <a:lnTo>
                    <a:pt x="222" y="70"/>
                  </a:lnTo>
                  <a:lnTo>
                    <a:pt x="222" y="68"/>
                  </a:lnTo>
                  <a:lnTo>
                    <a:pt x="222" y="68"/>
                  </a:lnTo>
                  <a:lnTo>
                    <a:pt x="222" y="68"/>
                  </a:lnTo>
                  <a:lnTo>
                    <a:pt x="222" y="62"/>
                  </a:lnTo>
                  <a:lnTo>
                    <a:pt x="220" y="56"/>
                  </a:lnTo>
                  <a:lnTo>
                    <a:pt x="218" y="50"/>
                  </a:lnTo>
                  <a:lnTo>
                    <a:pt x="218" y="50"/>
                  </a:lnTo>
                  <a:lnTo>
                    <a:pt x="214" y="48"/>
                  </a:lnTo>
                  <a:lnTo>
                    <a:pt x="208" y="46"/>
                  </a:lnTo>
                  <a:lnTo>
                    <a:pt x="196" y="44"/>
                  </a:lnTo>
                  <a:lnTo>
                    <a:pt x="196" y="44"/>
                  </a:lnTo>
                  <a:lnTo>
                    <a:pt x="186" y="46"/>
                  </a:lnTo>
                  <a:lnTo>
                    <a:pt x="178" y="50"/>
                  </a:lnTo>
                  <a:lnTo>
                    <a:pt x="172" y="54"/>
                  </a:lnTo>
                  <a:lnTo>
                    <a:pt x="170" y="58"/>
                  </a:lnTo>
                  <a:lnTo>
                    <a:pt x="170" y="58"/>
                  </a:lnTo>
                  <a:lnTo>
                    <a:pt x="166" y="70"/>
                  </a:lnTo>
                  <a:lnTo>
                    <a:pt x="166" y="76"/>
                  </a:lnTo>
                  <a:lnTo>
                    <a:pt x="166" y="196"/>
                  </a:lnTo>
                  <a:lnTo>
                    <a:pt x="166" y="196"/>
                  </a:lnTo>
                  <a:lnTo>
                    <a:pt x="164" y="204"/>
                  </a:lnTo>
                  <a:lnTo>
                    <a:pt x="158" y="212"/>
                  </a:lnTo>
                  <a:lnTo>
                    <a:pt x="152" y="216"/>
                  </a:lnTo>
                  <a:lnTo>
                    <a:pt x="142" y="218"/>
                  </a:lnTo>
                  <a:lnTo>
                    <a:pt x="22" y="218"/>
                  </a:lnTo>
                  <a:lnTo>
                    <a:pt x="22" y="218"/>
                  </a:lnTo>
                  <a:lnTo>
                    <a:pt x="14" y="216"/>
                  </a:lnTo>
                  <a:lnTo>
                    <a:pt x="6" y="212"/>
                  </a:lnTo>
                  <a:lnTo>
                    <a:pt x="2" y="204"/>
                  </a:lnTo>
                  <a:lnTo>
                    <a:pt x="0" y="196"/>
                  </a:lnTo>
                  <a:lnTo>
                    <a:pt x="0" y="196"/>
                  </a:lnTo>
                  <a:lnTo>
                    <a:pt x="2" y="188"/>
                  </a:lnTo>
                  <a:lnTo>
                    <a:pt x="6" y="180"/>
                  </a:lnTo>
                  <a:lnTo>
                    <a:pt x="14" y="176"/>
                  </a:lnTo>
                  <a:lnTo>
                    <a:pt x="22" y="174"/>
                  </a:lnTo>
                  <a:lnTo>
                    <a:pt x="120" y="174"/>
                  </a:lnTo>
                  <a:lnTo>
                    <a:pt x="120" y="76"/>
                  </a:lnTo>
                  <a:lnTo>
                    <a:pt x="120" y="76"/>
                  </a:lnTo>
                  <a:lnTo>
                    <a:pt x="120" y="64"/>
                  </a:lnTo>
                  <a:lnTo>
                    <a:pt x="124" y="50"/>
                  </a:lnTo>
                  <a:lnTo>
                    <a:pt x="130" y="38"/>
                  </a:lnTo>
                  <a:lnTo>
                    <a:pt x="138" y="26"/>
                  </a:lnTo>
                  <a:lnTo>
                    <a:pt x="148" y="16"/>
                  </a:lnTo>
                  <a:lnTo>
                    <a:pt x="160" y="8"/>
                  </a:lnTo>
                  <a:lnTo>
                    <a:pt x="176" y="2"/>
                  </a:lnTo>
                  <a:lnTo>
                    <a:pt x="196" y="0"/>
                  </a:lnTo>
                  <a:lnTo>
                    <a:pt x="196" y="0"/>
                  </a:lnTo>
                  <a:lnTo>
                    <a:pt x="216" y="2"/>
                  </a:lnTo>
                  <a:lnTo>
                    <a:pt x="232" y="6"/>
                  </a:lnTo>
                  <a:lnTo>
                    <a:pt x="242" y="14"/>
                  </a:lnTo>
                  <a:lnTo>
                    <a:pt x="250" y="20"/>
                  </a:lnTo>
                  <a:lnTo>
                    <a:pt x="250" y="20"/>
                  </a:lnTo>
                  <a:lnTo>
                    <a:pt x="256" y="28"/>
                  </a:lnTo>
                  <a:lnTo>
                    <a:pt x="260" y="36"/>
                  </a:lnTo>
                  <a:lnTo>
                    <a:pt x="266" y="50"/>
                  </a:lnTo>
                  <a:lnTo>
                    <a:pt x="268" y="64"/>
                  </a:lnTo>
                  <a:lnTo>
                    <a:pt x="268" y="72"/>
                  </a:lnTo>
                  <a:lnTo>
                    <a:pt x="268" y="174"/>
                  </a:lnTo>
                  <a:lnTo>
                    <a:pt x="310" y="174"/>
                  </a:lnTo>
                  <a:lnTo>
                    <a:pt x="310" y="174"/>
                  </a:lnTo>
                  <a:lnTo>
                    <a:pt x="318" y="176"/>
                  </a:lnTo>
                  <a:lnTo>
                    <a:pt x="326" y="180"/>
                  </a:lnTo>
                  <a:lnTo>
                    <a:pt x="330" y="188"/>
                  </a:lnTo>
                  <a:lnTo>
                    <a:pt x="332" y="196"/>
                  </a:lnTo>
                  <a:lnTo>
                    <a:pt x="332" y="196"/>
                  </a:lnTo>
                  <a:lnTo>
                    <a:pt x="330" y="204"/>
                  </a:lnTo>
                  <a:lnTo>
                    <a:pt x="326" y="212"/>
                  </a:lnTo>
                  <a:lnTo>
                    <a:pt x="318" y="216"/>
                  </a:lnTo>
                  <a:lnTo>
                    <a:pt x="310" y="218"/>
                  </a:lnTo>
                  <a:lnTo>
                    <a:pt x="310" y="218"/>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7"/>
            <p:cNvSpPr>
              <a:spLocks/>
            </p:cNvSpPr>
            <p:nvPr/>
          </p:nvSpPr>
          <p:spPr bwMode="auto">
            <a:xfrm>
              <a:off x="6060" y="2649"/>
              <a:ext cx="20" cy="20"/>
            </a:xfrm>
            <a:custGeom>
              <a:avLst/>
              <a:gdLst>
                <a:gd name="T0" fmla="*/ 20 w 20"/>
                <a:gd name="T1" fmla="*/ 10 h 20"/>
                <a:gd name="T2" fmla="*/ 20 w 20"/>
                <a:gd name="T3" fmla="*/ 10 h 20"/>
                <a:gd name="T4" fmla="*/ 20 w 20"/>
                <a:gd name="T5" fmla="*/ 14 h 20"/>
                <a:gd name="T6" fmla="*/ 18 w 20"/>
                <a:gd name="T7" fmla="*/ 18 h 20"/>
                <a:gd name="T8" fmla="*/ 14 w 20"/>
                <a:gd name="T9" fmla="*/ 20 h 20"/>
                <a:gd name="T10" fmla="*/ 10 w 20"/>
                <a:gd name="T11" fmla="*/ 20 h 20"/>
                <a:gd name="T12" fmla="*/ 10 w 20"/>
                <a:gd name="T13" fmla="*/ 20 h 20"/>
                <a:gd name="T14" fmla="*/ 6 w 20"/>
                <a:gd name="T15" fmla="*/ 20 h 20"/>
                <a:gd name="T16" fmla="*/ 4 w 20"/>
                <a:gd name="T17" fmla="*/ 18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0 h 20"/>
                <a:gd name="T30" fmla="*/ 10 w 20"/>
                <a:gd name="T31" fmla="*/ 0 h 20"/>
                <a:gd name="T32" fmla="*/ 10 w 20"/>
                <a:gd name="T33" fmla="*/ 0 h 20"/>
                <a:gd name="T34" fmla="*/ 14 w 20"/>
                <a:gd name="T35" fmla="*/ 0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8"/>
                  </a:lnTo>
                  <a:lnTo>
                    <a:pt x="14" y="20"/>
                  </a:lnTo>
                  <a:lnTo>
                    <a:pt x="10" y="20"/>
                  </a:lnTo>
                  <a:lnTo>
                    <a:pt x="10" y="20"/>
                  </a:lnTo>
                  <a:lnTo>
                    <a:pt x="6" y="20"/>
                  </a:lnTo>
                  <a:lnTo>
                    <a:pt x="4" y="18"/>
                  </a:lnTo>
                  <a:lnTo>
                    <a:pt x="2" y="14"/>
                  </a:lnTo>
                  <a:lnTo>
                    <a:pt x="0" y="10"/>
                  </a:lnTo>
                  <a:lnTo>
                    <a:pt x="0" y="10"/>
                  </a:lnTo>
                  <a:lnTo>
                    <a:pt x="2" y="6"/>
                  </a:lnTo>
                  <a:lnTo>
                    <a:pt x="4" y="4"/>
                  </a:lnTo>
                  <a:lnTo>
                    <a:pt x="6" y="0"/>
                  </a:lnTo>
                  <a:lnTo>
                    <a:pt x="10" y="0"/>
                  </a:lnTo>
                  <a:lnTo>
                    <a:pt x="10" y="0"/>
                  </a:lnTo>
                  <a:lnTo>
                    <a:pt x="14" y="0"/>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8"/>
            <p:cNvSpPr>
              <a:spLocks/>
            </p:cNvSpPr>
            <p:nvPr/>
          </p:nvSpPr>
          <p:spPr bwMode="auto">
            <a:xfrm>
              <a:off x="6250" y="3769"/>
              <a:ext cx="332" cy="306"/>
            </a:xfrm>
            <a:custGeom>
              <a:avLst/>
              <a:gdLst>
                <a:gd name="T0" fmla="*/ 112 w 332"/>
                <a:gd name="T1" fmla="*/ 0 h 306"/>
                <a:gd name="T2" fmla="*/ 112 w 332"/>
                <a:gd name="T3" fmla="*/ 0 h 306"/>
                <a:gd name="T4" fmla="*/ 112 w 332"/>
                <a:gd name="T5" fmla="*/ 0 h 306"/>
                <a:gd name="T6" fmla="*/ 112 w 332"/>
                <a:gd name="T7" fmla="*/ 0 h 306"/>
                <a:gd name="T8" fmla="*/ 112 w 332"/>
                <a:gd name="T9" fmla="*/ 0 h 306"/>
                <a:gd name="T10" fmla="*/ 80 w 332"/>
                <a:gd name="T11" fmla="*/ 0 h 306"/>
                <a:gd name="T12" fmla="*/ 80 w 332"/>
                <a:gd name="T13" fmla="*/ 0 h 306"/>
                <a:gd name="T14" fmla="*/ 64 w 332"/>
                <a:gd name="T15" fmla="*/ 0 h 306"/>
                <a:gd name="T16" fmla="*/ 48 w 332"/>
                <a:gd name="T17" fmla="*/ 6 h 306"/>
                <a:gd name="T18" fmla="*/ 34 w 332"/>
                <a:gd name="T19" fmla="*/ 14 h 306"/>
                <a:gd name="T20" fmla="*/ 22 w 332"/>
                <a:gd name="T21" fmla="*/ 24 h 306"/>
                <a:gd name="T22" fmla="*/ 22 w 332"/>
                <a:gd name="T23" fmla="*/ 24 h 306"/>
                <a:gd name="T24" fmla="*/ 12 w 332"/>
                <a:gd name="T25" fmla="*/ 36 h 306"/>
                <a:gd name="T26" fmla="*/ 6 w 332"/>
                <a:gd name="T27" fmla="*/ 50 h 306"/>
                <a:gd name="T28" fmla="*/ 2 w 332"/>
                <a:gd name="T29" fmla="*/ 64 h 306"/>
                <a:gd name="T30" fmla="*/ 0 w 332"/>
                <a:gd name="T31" fmla="*/ 78 h 306"/>
                <a:gd name="T32" fmla="*/ 0 w 332"/>
                <a:gd name="T33" fmla="*/ 306 h 306"/>
                <a:gd name="T34" fmla="*/ 0 w 332"/>
                <a:gd name="T35" fmla="*/ 306 h 306"/>
                <a:gd name="T36" fmla="*/ 62 w 332"/>
                <a:gd name="T37" fmla="*/ 306 h 306"/>
                <a:gd name="T38" fmla="*/ 62 w 332"/>
                <a:gd name="T39" fmla="*/ 140 h 306"/>
                <a:gd name="T40" fmla="*/ 62 w 332"/>
                <a:gd name="T41" fmla="*/ 138 h 306"/>
                <a:gd name="T42" fmla="*/ 74 w 332"/>
                <a:gd name="T43" fmla="*/ 138 h 306"/>
                <a:gd name="T44" fmla="*/ 74 w 332"/>
                <a:gd name="T45" fmla="*/ 306 h 306"/>
                <a:gd name="T46" fmla="*/ 152 w 332"/>
                <a:gd name="T47" fmla="*/ 306 h 306"/>
                <a:gd name="T48" fmla="*/ 166 w 332"/>
                <a:gd name="T49" fmla="*/ 306 h 306"/>
                <a:gd name="T50" fmla="*/ 166 w 332"/>
                <a:gd name="T51" fmla="*/ 306 h 306"/>
                <a:gd name="T52" fmla="*/ 166 w 332"/>
                <a:gd name="T53" fmla="*/ 306 h 306"/>
                <a:gd name="T54" fmla="*/ 182 w 332"/>
                <a:gd name="T55" fmla="*/ 306 h 306"/>
                <a:gd name="T56" fmla="*/ 258 w 332"/>
                <a:gd name="T57" fmla="*/ 306 h 306"/>
                <a:gd name="T58" fmla="*/ 258 w 332"/>
                <a:gd name="T59" fmla="*/ 138 h 306"/>
                <a:gd name="T60" fmla="*/ 272 w 332"/>
                <a:gd name="T61" fmla="*/ 138 h 306"/>
                <a:gd name="T62" fmla="*/ 272 w 332"/>
                <a:gd name="T63" fmla="*/ 140 h 306"/>
                <a:gd name="T64" fmla="*/ 272 w 332"/>
                <a:gd name="T65" fmla="*/ 306 h 306"/>
                <a:gd name="T66" fmla="*/ 332 w 332"/>
                <a:gd name="T67" fmla="*/ 306 h 306"/>
                <a:gd name="T68" fmla="*/ 332 w 332"/>
                <a:gd name="T69" fmla="*/ 306 h 306"/>
                <a:gd name="T70" fmla="*/ 332 w 332"/>
                <a:gd name="T71" fmla="*/ 78 h 306"/>
                <a:gd name="T72" fmla="*/ 332 w 332"/>
                <a:gd name="T73" fmla="*/ 78 h 306"/>
                <a:gd name="T74" fmla="*/ 332 w 332"/>
                <a:gd name="T75" fmla="*/ 64 h 306"/>
                <a:gd name="T76" fmla="*/ 328 w 332"/>
                <a:gd name="T77" fmla="*/ 50 h 306"/>
                <a:gd name="T78" fmla="*/ 320 w 332"/>
                <a:gd name="T79" fmla="*/ 36 h 306"/>
                <a:gd name="T80" fmla="*/ 312 w 332"/>
                <a:gd name="T81" fmla="*/ 24 h 306"/>
                <a:gd name="T82" fmla="*/ 312 w 332"/>
                <a:gd name="T83" fmla="*/ 24 h 306"/>
                <a:gd name="T84" fmla="*/ 300 w 332"/>
                <a:gd name="T85" fmla="*/ 14 h 306"/>
                <a:gd name="T86" fmla="*/ 286 w 332"/>
                <a:gd name="T87" fmla="*/ 6 h 306"/>
                <a:gd name="T88" fmla="*/ 270 w 332"/>
                <a:gd name="T89" fmla="*/ 0 h 306"/>
                <a:gd name="T90" fmla="*/ 254 w 332"/>
                <a:gd name="T91" fmla="*/ 0 h 306"/>
                <a:gd name="T92" fmla="*/ 222 w 332"/>
                <a:gd name="T93" fmla="*/ 0 h 306"/>
                <a:gd name="T94" fmla="*/ 222 w 332"/>
                <a:gd name="T95" fmla="*/ 0 h 306"/>
                <a:gd name="T96" fmla="*/ 222 w 332"/>
                <a:gd name="T97" fmla="*/ 0 h 306"/>
                <a:gd name="T98" fmla="*/ 222 w 332"/>
                <a:gd name="T99" fmla="*/ 0 h 306"/>
                <a:gd name="T100" fmla="*/ 222 w 332"/>
                <a:gd name="T101" fmla="*/ 0 h 306"/>
                <a:gd name="T102" fmla="*/ 112 w 332"/>
                <a:gd name="T10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2" h="306">
                  <a:moveTo>
                    <a:pt x="112" y="0"/>
                  </a:moveTo>
                  <a:lnTo>
                    <a:pt x="112" y="0"/>
                  </a:lnTo>
                  <a:lnTo>
                    <a:pt x="112" y="0"/>
                  </a:lnTo>
                  <a:lnTo>
                    <a:pt x="112" y="0"/>
                  </a:lnTo>
                  <a:lnTo>
                    <a:pt x="112" y="0"/>
                  </a:lnTo>
                  <a:lnTo>
                    <a:pt x="80" y="0"/>
                  </a:lnTo>
                  <a:lnTo>
                    <a:pt x="80" y="0"/>
                  </a:lnTo>
                  <a:lnTo>
                    <a:pt x="64" y="0"/>
                  </a:lnTo>
                  <a:lnTo>
                    <a:pt x="48" y="6"/>
                  </a:lnTo>
                  <a:lnTo>
                    <a:pt x="34" y="14"/>
                  </a:lnTo>
                  <a:lnTo>
                    <a:pt x="22" y="24"/>
                  </a:lnTo>
                  <a:lnTo>
                    <a:pt x="22" y="24"/>
                  </a:lnTo>
                  <a:lnTo>
                    <a:pt x="12" y="36"/>
                  </a:lnTo>
                  <a:lnTo>
                    <a:pt x="6" y="50"/>
                  </a:lnTo>
                  <a:lnTo>
                    <a:pt x="2" y="64"/>
                  </a:lnTo>
                  <a:lnTo>
                    <a:pt x="0" y="78"/>
                  </a:lnTo>
                  <a:lnTo>
                    <a:pt x="0" y="306"/>
                  </a:lnTo>
                  <a:lnTo>
                    <a:pt x="0" y="306"/>
                  </a:lnTo>
                  <a:lnTo>
                    <a:pt x="62" y="306"/>
                  </a:lnTo>
                  <a:lnTo>
                    <a:pt x="62" y="140"/>
                  </a:lnTo>
                  <a:lnTo>
                    <a:pt x="62" y="138"/>
                  </a:lnTo>
                  <a:lnTo>
                    <a:pt x="74" y="138"/>
                  </a:lnTo>
                  <a:lnTo>
                    <a:pt x="74" y="306"/>
                  </a:lnTo>
                  <a:lnTo>
                    <a:pt x="152" y="306"/>
                  </a:lnTo>
                  <a:lnTo>
                    <a:pt x="166" y="306"/>
                  </a:lnTo>
                  <a:lnTo>
                    <a:pt x="166" y="306"/>
                  </a:lnTo>
                  <a:lnTo>
                    <a:pt x="166" y="306"/>
                  </a:lnTo>
                  <a:lnTo>
                    <a:pt x="182" y="306"/>
                  </a:lnTo>
                  <a:lnTo>
                    <a:pt x="258" y="306"/>
                  </a:lnTo>
                  <a:lnTo>
                    <a:pt x="258" y="138"/>
                  </a:lnTo>
                  <a:lnTo>
                    <a:pt x="272" y="138"/>
                  </a:lnTo>
                  <a:lnTo>
                    <a:pt x="272" y="140"/>
                  </a:lnTo>
                  <a:lnTo>
                    <a:pt x="272" y="306"/>
                  </a:lnTo>
                  <a:lnTo>
                    <a:pt x="332" y="306"/>
                  </a:lnTo>
                  <a:lnTo>
                    <a:pt x="332" y="306"/>
                  </a:lnTo>
                  <a:lnTo>
                    <a:pt x="332" y="78"/>
                  </a:lnTo>
                  <a:lnTo>
                    <a:pt x="332" y="78"/>
                  </a:lnTo>
                  <a:lnTo>
                    <a:pt x="332" y="64"/>
                  </a:lnTo>
                  <a:lnTo>
                    <a:pt x="328" y="50"/>
                  </a:lnTo>
                  <a:lnTo>
                    <a:pt x="320" y="36"/>
                  </a:lnTo>
                  <a:lnTo>
                    <a:pt x="312" y="24"/>
                  </a:lnTo>
                  <a:lnTo>
                    <a:pt x="312" y="24"/>
                  </a:lnTo>
                  <a:lnTo>
                    <a:pt x="300" y="14"/>
                  </a:lnTo>
                  <a:lnTo>
                    <a:pt x="286" y="6"/>
                  </a:lnTo>
                  <a:lnTo>
                    <a:pt x="270" y="0"/>
                  </a:lnTo>
                  <a:lnTo>
                    <a:pt x="254" y="0"/>
                  </a:lnTo>
                  <a:lnTo>
                    <a:pt x="222" y="0"/>
                  </a:lnTo>
                  <a:lnTo>
                    <a:pt x="222" y="0"/>
                  </a:lnTo>
                  <a:lnTo>
                    <a:pt x="222" y="0"/>
                  </a:lnTo>
                  <a:lnTo>
                    <a:pt x="222" y="0"/>
                  </a:lnTo>
                  <a:lnTo>
                    <a:pt x="222" y="0"/>
                  </a:lnTo>
                  <a:lnTo>
                    <a:pt x="11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p:cNvSpPr>
              <a:spLocks/>
            </p:cNvSpPr>
            <p:nvPr/>
          </p:nvSpPr>
          <p:spPr bwMode="auto">
            <a:xfrm>
              <a:off x="6278" y="3513"/>
              <a:ext cx="278" cy="116"/>
            </a:xfrm>
            <a:custGeom>
              <a:avLst/>
              <a:gdLst>
                <a:gd name="T0" fmla="*/ 248 w 278"/>
                <a:gd name="T1" fmla="*/ 70 h 116"/>
                <a:gd name="T2" fmla="*/ 216 w 278"/>
                <a:gd name="T3" fmla="*/ 70 h 116"/>
                <a:gd name="T4" fmla="*/ 192 w 278"/>
                <a:gd name="T5" fmla="*/ 16 h 116"/>
                <a:gd name="T6" fmla="*/ 192 w 278"/>
                <a:gd name="T7" fmla="*/ 16 h 116"/>
                <a:gd name="T8" fmla="*/ 174 w 278"/>
                <a:gd name="T9" fmla="*/ 8 h 116"/>
                <a:gd name="T10" fmla="*/ 158 w 278"/>
                <a:gd name="T11" fmla="*/ 2 h 116"/>
                <a:gd name="T12" fmla="*/ 140 w 278"/>
                <a:gd name="T13" fmla="*/ 0 h 116"/>
                <a:gd name="T14" fmla="*/ 140 w 278"/>
                <a:gd name="T15" fmla="*/ 0 h 116"/>
                <a:gd name="T16" fmla="*/ 120 w 278"/>
                <a:gd name="T17" fmla="*/ 2 h 116"/>
                <a:gd name="T18" fmla="*/ 104 w 278"/>
                <a:gd name="T19" fmla="*/ 8 h 116"/>
                <a:gd name="T20" fmla="*/ 86 w 278"/>
                <a:gd name="T21" fmla="*/ 16 h 116"/>
                <a:gd name="T22" fmla="*/ 62 w 278"/>
                <a:gd name="T23" fmla="*/ 70 h 116"/>
                <a:gd name="T24" fmla="*/ 30 w 278"/>
                <a:gd name="T25" fmla="*/ 70 h 116"/>
                <a:gd name="T26" fmla="*/ 0 w 278"/>
                <a:gd name="T27" fmla="*/ 86 h 116"/>
                <a:gd name="T28" fmla="*/ 0 w 278"/>
                <a:gd name="T29" fmla="*/ 86 h 116"/>
                <a:gd name="T30" fmla="*/ 8 w 278"/>
                <a:gd name="T31" fmla="*/ 90 h 116"/>
                <a:gd name="T32" fmla="*/ 16 w 278"/>
                <a:gd name="T33" fmla="*/ 96 h 116"/>
                <a:gd name="T34" fmla="*/ 30 w 278"/>
                <a:gd name="T35" fmla="*/ 102 h 116"/>
                <a:gd name="T36" fmla="*/ 50 w 278"/>
                <a:gd name="T37" fmla="*/ 106 h 116"/>
                <a:gd name="T38" fmla="*/ 74 w 278"/>
                <a:gd name="T39" fmla="*/ 112 h 116"/>
                <a:gd name="T40" fmla="*/ 104 w 278"/>
                <a:gd name="T41" fmla="*/ 114 h 116"/>
                <a:gd name="T42" fmla="*/ 140 w 278"/>
                <a:gd name="T43" fmla="*/ 116 h 116"/>
                <a:gd name="T44" fmla="*/ 140 w 278"/>
                <a:gd name="T45" fmla="*/ 116 h 116"/>
                <a:gd name="T46" fmla="*/ 176 w 278"/>
                <a:gd name="T47" fmla="*/ 114 h 116"/>
                <a:gd name="T48" fmla="*/ 204 w 278"/>
                <a:gd name="T49" fmla="*/ 112 h 116"/>
                <a:gd name="T50" fmla="*/ 228 w 278"/>
                <a:gd name="T51" fmla="*/ 106 h 116"/>
                <a:gd name="T52" fmla="*/ 248 w 278"/>
                <a:gd name="T53" fmla="*/ 102 h 116"/>
                <a:gd name="T54" fmla="*/ 262 w 278"/>
                <a:gd name="T55" fmla="*/ 96 h 116"/>
                <a:gd name="T56" fmla="*/ 270 w 278"/>
                <a:gd name="T57" fmla="*/ 90 h 116"/>
                <a:gd name="T58" fmla="*/ 278 w 278"/>
                <a:gd name="T59" fmla="*/ 86 h 116"/>
                <a:gd name="T60" fmla="*/ 248 w 278"/>
                <a:gd name="T61"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8" h="116">
                  <a:moveTo>
                    <a:pt x="248" y="70"/>
                  </a:moveTo>
                  <a:lnTo>
                    <a:pt x="216" y="70"/>
                  </a:lnTo>
                  <a:lnTo>
                    <a:pt x="192" y="16"/>
                  </a:lnTo>
                  <a:lnTo>
                    <a:pt x="192" y="16"/>
                  </a:lnTo>
                  <a:lnTo>
                    <a:pt x="174" y="8"/>
                  </a:lnTo>
                  <a:lnTo>
                    <a:pt x="158" y="2"/>
                  </a:lnTo>
                  <a:lnTo>
                    <a:pt x="140" y="0"/>
                  </a:lnTo>
                  <a:lnTo>
                    <a:pt x="140" y="0"/>
                  </a:lnTo>
                  <a:lnTo>
                    <a:pt x="120" y="2"/>
                  </a:lnTo>
                  <a:lnTo>
                    <a:pt x="104" y="8"/>
                  </a:lnTo>
                  <a:lnTo>
                    <a:pt x="86" y="16"/>
                  </a:lnTo>
                  <a:lnTo>
                    <a:pt x="62" y="70"/>
                  </a:lnTo>
                  <a:lnTo>
                    <a:pt x="30" y="70"/>
                  </a:lnTo>
                  <a:lnTo>
                    <a:pt x="0" y="86"/>
                  </a:lnTo>
                  <a:lnTo>
                    <a:pt x="0" y="86"/>
                  </a:lnTo>
                  <a:lnTo>
                    <a:pt x="8" y="90"/>
                  </a:lnTo>
                  <a:lnTo>
                    <a:pt x="16" y="96"/>
                  </a:lnTo>
                  <a:lnTo>
                    <a:pt x="30" y="102"/>
                  </a:lnTo>
                  <a:lnTo>
                    <a:pt x="50" y="106"/>
                  </a:lnTo>
                  <a:lnTo>
                    <a:pt x="74" y="112"/>
                  </a:lnTo>
                  <a:lnTo>
                    <a:pt x="104" y="114"/>
                  </a:lnTo>
                  <a:lnTo>
                    <a:pt x="140" y="116"/>
                  </a:lnTo>
                  <a:lnTo>
                    <a:pt x="140" y="116"/>
                  </a:lnTo>
                  <a:lnTo>
                    <a:pt x="176" y="114"/>
                  </a:lnTo>
                  <a:lnTo>
                    <a:pt x="204" y="112"/>
                  </a:lnTo>
                  <a:lnTo>
                    <a:pt x="228" y="106"/>
                  </a:lnTo>
                  <a:lnTo>
                    <a:pt x="248" y="102"/>
                  </a:lnTo>
                  <a:lnTo>
                    <a:pt x="262" y="96"/>
                  </a:lnTo>
                  <a:lnTo>
                    <a:pt x="270" y="90"/>
                  </a:lnTo>
                  <a:lnTo>
                    <a:pt x="278" y="86"/>
                  </a:lnTo>
                  <a:lnTo>
                    <a:pt x="248" y="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p:cNvSpPr>
              <a:spLocks/>
            </p:cNvSpPr>
            <p:nvPr/>
          </p:nvSpPr>
          <p:spPr bwMode="auto">
            <a:xfrm>
              <a:off x="6324" y="3663"/>
              <a:ext cx="186" cy="76"/>
            </a:xfrm>
            <a:custGeom>
              <a:avLst/>
              <a:gdLst>
                <a:gd name="T0" fmla="*/ 0 w 186"/>
                <a:gd name="T1" fmla="*/ 0 h 76"/>
                <a:gd name="T2" fmla="*/ 0 w 186"/>
                <a:gd name="T3" fmla="*/ 0 h 76"/>
                <a:gd name="T4" fmla="*/ 0 w 186"/>
                <a:gd name="T5" fmla="*/ 4 h 76"/>
                <a:gd name="T6" fmla="*/ 0 w 186"/>
                <a:gd name="T7" fmla="*/ 4 h 76"/>
                <a:gd name="T8" fmla="*/ 4 w 186"/>
                <a:gd name="T9" fmla="*/ 16 h 76"/>
                <a:gd name="T10" fmla="*/ 10 w 186"/>
                <a:gd name="T11" fmla="*/ 28 h 76"/>
                <a:gd name="T12" fmla="*/ 18 w 186"/>
                <a:gd name="T13" fmla="*/ 40 h 76"/>
                <a:gd name="T14" fmla="*/ 26 w 186"/>
                <a:gd name="T15" fmla="*/ 50 h 76"/>
                <a:gd name="T16" fmla="*/ 36 w 186"/>
                <a:gd name="T17" fmla="*/ 58 h 76"/>
                <a:gd name="T18" fmla="*/ 46 w 186"/>
                <a:gd name="T19" fmla="*/ 64 h 76"/>
                <a:gd name="T20" fmla="*/ 58 w 186"/>
                <a:gd name="T21" fmla="*/ 70 h 76"/>
                <a:gd name="T22" fmla="*/ 72 w 186"/>
                <a:gd name="T23" fmla="*/ 74 h 76"/>
                <a:gd name="T24" fmla="*/ 72 w 186"/>
                <a:gd name="T25" fmla="*/ 74 h 76"/>
                <a:gd name="T26" fmla="*/ 92 w 186"/>
                <a:gd name="T27" fmla="*/ 76 h 76"/>
                <a:gd name="T28" fmla="*/ 110 w 186"/>
                <a:gd name="T29" fmla="*/ 74 h 76"/>
                <a:gd name="T30" fmla="*/ 128 w 186"/>
                <a:gd name="T31" fmla="*/ 70 h 76"/>
                <a:gd name="T32" fmla="*/ 146 w 186"/>
                <a:gd name="T33" fmla="*/ 60 h 76"/>
                <a:gd name="T34" fmla="*/ 160 w 186"/>
                <a:gd name="T35" fmla="*/ 50 h 76"/>
                <a:gd name="T36" fmla="*/ 170 w 186"/>
                <a:gd name="T37" fmla="*/ 36 h 76"/>
                <a:gd name="T38" fmla="*/ 180 w 186"/>
                <a:gd name="T39" fmla="*/ 18 h 76"/>
                <a:gd name="T40" fmla="*/ 186 w 186"/>
                <a:gd name="T41" fmla="*/ 0 h 76"/>
                <a:gd name="T42" fmla="*/ 0 w 186"/>
                <a:gd name="T4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6" h="76">
                  <a:moveTo>
                    <a:pt x="0" y="0"/>
                  </a:moveTo>
                  <a:lnTo>
                    <a:pt x="0" y="0"/>
                  </a:lnTo>
                  <a:lnTo>
                    <a:pt x="0" y="4"/>
                  </a:lnTo>
                  <a:lnTo>
                    <a:pt x="0" y="4"/>
                  </a:lnTo>
                  <a:lnTo>
                    <a:pt x="4" y="16"/>
                  </a:lnTo>
                  <a:lnTo>
                    <a:pt x="10" y="28"/>
                  </a:lnTo>
                  <a:lnTo>
                    <a:pt x="18" y="40"/>
                  </a:lnTo>
                  <a:lnTo>
                    <a:pt x="26" y="50"/>
                  </a:lnTo>
                  <a:lnTo>
                    <a:pt x="36" y="58"/>
                  </a:lnTo>
                  <a:lnTo>
                    <a:pt x="46" y="64"/>
                  </a:lnTo>
                  <a:lnTo>
                    <a:pt x="58" y="70"/>
                  </a:lnTo>
                  <a:lnTo>
                    <a:pt x="72" y="74"/>
                  </a:lnTo>
                  <a:lnTo>
                    <a:pt x="72" y="74"/>
                  </a:lnTo>
                  <a:lnTo>
                    <a:pt x="92" y="76"/>
                  </a:lnTo>
                  <a:lnTo>
                    <a:pt x="110" y="74"/>
                  </a:lnTo>
                  <a:lnTo>
                    <a:pt x="128" y="70"/>
                  </a:lnTo>
                  <a:lnTo>
                    <a:pt x="146" y="60"/>
                  </a:lnTo>
                  <a:lnTo>
                    <a:pt x="160" y="50"/>
                  </a:lnTo>
                  <a:lnTo>
                    <a:pt x="170" y="36"/>
                  </a:lnTo>
                  <a:lnTo>
                    <a:pt x="180" y="18"/>
                  </a:lnTo>
                  <a:lnTo>
                    <a:pt x="186"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p:cNvSpPr>
              <a:spLocks/>
            </p:cNvSpPr>
            <p:nvPr/>
          </p:nvSpPr>
          <p:spPr bwMode="auto">
            <a:xfrm>
              <a:off x="6360" y="3629"/>
              <a:ext cx="42" cy="28"/>
            </a:xfrm>
            <a:custGeom>
              <a:avLst/>
              <a:gdLst>
                <a:gd name="T0" fmla="*/ 42 w 42"/>
                <a:gd name="T1" fmla="*/ 14 h 28"/>
                <a:gd name="T2" fmla="*/ 42 w 42"/>
                <a:gd name="T3" fmla="*/ 14 h 28"/>
                <a:gd name="T4" fmla="*/ 38 w 42"/>
                <a:gd name="T5" fmla="*/ 22 h 28"/>
                <a:gd name="T6" fmla="*/ 32 w 42"/>
                <a:gd name="T7" fmla="*/ 26 h 28"/>
                <a:gd name="T8" fmla="*/ 24 w 42"/>
                <a:gd name="T9" fmla="*/ 28 h 28"/>
                <a:gd name="T10" fmla="*/ 14 w 42"/>
                <a:gd name="T11" fmla="*/ 26 h 28"/>
                <a:gd name="T12" fmla="*/ 14 w 42"/>
                <a:gd name="T13" fmla="*/ 26 h 28"/>
                <a:gd name="T14" fmla="*/ 8 w 42"/>
                <a:gd name="T15" fmla="*/ 22 h 28"/>
                <a:gd name="T16" fmla="*/ 2 w 42"/>
                <a:gd name="T17" fmla="*/ 16 h 28"/>
                <a:gd name="T18" fmla="*/ 0 w 42"/>
                <a:gd name="T19" fmla="*/ 8 h 28"/>
                <a:gd name="T20" fmla="*/ 0 w 42"/>
                <a:gd name="T21" fmla="*/ 0 h 28"/>
                <a:gd name="T22" fmla="*/ 42 w 42"/>
                <a:gd name="T2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8">
                  <a:moveTo>
                    <a:pt x="42" y="14"/>
                  </a:moveTo>
                  <a:lnTo>
                    <a:pt x="42" y="14"/>
                  </a:lnTo>
                  <a:lnTo>
                    <a:pt x="38" y="22"/>
                  </a:lnTo>
                  <a:lnTo>
                    <a:pt x="32" y="26"/>
                  </a:lnTo>
                  <a:lnTo>
                    <a:pt x="24" y="28"/>
                  </a:lnTo>
                  <a:lnTo>
                    <a:pt x="14" y="26"/>
                  </a:lnTo>
                  <a:lnTo>
                    <a:pt x="14" y="26"/>
                  </a:lnTo>
                  <a:lnTo>
                    <a:pt x="8" y="22"/>
                  </a:lnTo>
                  <a:lnTo>
                    <a:pt x="2" y="16"/>
                  </a:lnTo>
                  <a:lnTo>
                    <a:pt x="0" y="8"/>
                  </a:lnTo>
                  <a:lnTo>
                    <a:pt x="0" y="0"/>
                  </a:lnTo>
                  <a:lnTo>
                    <a:pt x="42"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p:cNvSpPr>
              <a:spLocks/>
            </p:cNvSpPr>
            <p:nvPr/>
          </p:nvSpPr>
          <p:spPr bwMode="auto">
            <a:xfrm>
              <a:off x="6432" y="3629"/>
              <a:ext cx="42" cy="28"/>
            </a:xfrm>
            <a:custGeom>
              <a:avLst/>
              <a:gdLst>
                <a:gd name="T0" fmla="*/ 0 w 42"/>
                <a:gd name="T1" fmla="*/ 14 h 28"/>
                <a:gd name="T2" fmla="*/ 0 w 42"/>
                <a:gd name="T3" fmla="*/ 14 h 28"/>
                <a:gd name="T4" fmla="*/ 4 w 42"/>
                <a:gd name="T5" fmla="*/ 22 h 28"/>
                <a:gd name="T6" fmla="*/ 10 w 42"/>
                <a:gd name="T7" fmla="*/ 26 h 28"/>
                <a:gd name="T8" fmla="*/ 18 w 42"/>
                <a:gd name="T9" fmla="*/ 28 h 28"/>
                <a:gd name="T10" fmla="*/ 26 w 42"/>
                <a:gd name="T11" fmla="*/ 26 h 28"/>
                <a:gd name="T12" fmla="*/ 26 w 42"/>
                <a:gd name="T13" fmla="*/ 26 h 28"/>
                <a:gd name="T14" fmla="*/ 34 w 42"/>
                <a:gd name="T15" fmla="*/ 22 h 28"/>
                <a:gd name="T16" fmla="*/ 40 w 42"/>
                <a:gd name="T17" fmla="*/ 16 h 28"/>
                <a:gd name="T18" fmla="*/ 42 w 42"/>
                <a:gd name="T19" fmla="*/ 8 h 28"/>
                <a:gd name="T20" fmla="*/ 42 w 42"/>
                <a:gd name="T21" fmla="*/ 0 h 28"/>
                <a:gd name="T22" fmla="*/ 0 w 42"/>
                <a:gd name="T2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8">
                  <a:moveTo>
                    <a:pt x="0" y="14"/>
                  </a:moveTo>
                  <a:lnTo>
                    <a:pt x="0" y="14"/>
                  </a:lnTo>
                  <a:lnTo>
                    <a:pt x="4" y="22"/>
                  </a:lnTo>
                  <a:lnTo>
                    <a:pt x="10" y="26"/>
                  </a:lnTo>
                  <a:lnTo>
                    <a:pt x="18" y="28"/>
                  </a:lnTo>
                  <a:lnTo>
                    <a:pt x="26" y="26"/>
                  </a:lnTo>
                  <a:lnTo>
                    <a:pt x="26" y="26"/>
                  </a:lnTo>
                  <a:lnTo>
                    <a:pt x="34" y="22"/>
                  </a:lnTo>
                  <a:lnTo>
                    <a:pt x="40" y="16"/>
                  </a:lnTo>
                  <a:lnTo>
                    <a:pt x="42" y="8"/>
                  </a:lnTo>
                  <a:lnTo>
                    <a:pt x="42" y="0"/>
                  </a:lnTo>
                  <a:lnTo>
                    <a:pt x="0"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p:cNvSpPr>
              <a:spLocks/>
            </p:cNvSpPr>
            <p:nvPr/>
          </p:nvSpPr>
          <p:spPr bwMode="auto">
            <a:xfrm>
              <a:off x="3778" y="1131"/>
              <a:ext cx="2624" cy="2308"/>
            </a:xfrm>
            <a:custGeom>
              <a:avLst/>
              <a:gdLst>
                <a:gd name="T0" fmla="*/ 0 w 2624"/>
                <a:gd name="T1" fmla="*/ 1834 h 2308"/>
                <a:gd name="T2" fmla="*/ 0 w 2624"/>
                <a:gd name="T3" fmla="*/ 2308 h 2308"/>
                <a:gd name="T4" fmla="*/ 2624 w 2624"/>
                <a:gd name="T5" fmla="*/ 2308 h 2308"/>
                <a:gd name="T6" fmla="*/ 2624 w 2624"/>
                <a:gd name="T7" fmla="*/ 0 h 2308"/>
                <a:gd name="T8" fmla="*/ 2510 w 2624"/>
                <a:gd name="T9" fmla="*/ 0 h 2308"/>
              </a:gdLst>
              <a:ahLst/>
              <a:cxnLst>
                <a:cxn ang="0">
                  <a:pos x="T0" y="T1"/>
                </a:cxn>
                <a:cxn ang="0">
                  <a:pos x="T2" y="T3"/>
                </a:cxn>
                <a:cxn ang="0">
                  <a:pos x="T4" y="T5"/>
                </a:cxn>
                <a:cxn ang="0">
                  <a:pos x="T6" y="T7"/>
                </a:cxn>
                <a:cxn ang="0">
                  <a:pos x="T8" y="T9"/>
                </a:cxn>
              </a:cxnLst>
              <a:rect l="0" t="0" r="r" b="b"/>
              <a:pathLst>
                <a:path w="2624" h="2308">
                  <a:moveTo>
                    <a:pt x="0" y="1834"/>
                  </a:moveTo>
                  <a:lnTo>
                    <a:pt x="0" y="2308"/>
                  </a:lnTo>
                  <a:lnTo>
                    <a:pt x="2624" y="2308"/>
                  </a:lnTo>
                  <a:lnTo>
                    <a:pt x="2624" y="0"/>
                  </a:lnTo>
                  <a:lnTo>
                    <a:pt x="251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p:cNvSpPr>
              <a:spLocks/>
            </p:cNvSpPr>
            <p:nvPr/>
          </p:nvSpPr>
          <p:spPr bwMode="auto">
            <a:xfrm>
              <a:off x="3738" y="2907"/>
              <a:ext cx="78" cy="70"/>
            </a:xfrm>
            <a:custGeom>
              <a:avLst/>
              <a:gdLst>
                <a:gd name="T0" fmla="*/ 0 w 78"/>
                <a:gd name="T1" fmla="*/ 70 h 70"/>
                <a:gd name="T2" fmla="*/ 40 w 78"/>
                <a:gd name="T3" fmla="*/ 0 h 70"/>
                <a:gd name="T4" fmla="*/ 78 w 78"/>
                <a:gd name="T5" fmla="*/ 70 h 70"/>
                <a:gd name="T6" fmla="*/ 0 w 78"/>
                <a:gd name="T7" fmla="*/ 70 h 70"/>
              </a:gdLst>
              <a:ahLst/>
              <a:cxnLst>
                <a:cxn ang="0">
                  <a:pos x="T0" y="T1"/>
                </a:cxn>
                <a:cxn ang="0">
                  <a:pos x="T2" y="T3"/>
                </a:cxn>
                <a:cxn ang="0">
                  <a:pos x="T4" y="T5"/>
                </a:cxn>
                <a:cxn ang="0">
                  <a:pos x="T6" y="T7"/>
                </a:cxn>
              </a:cxnLst>
              <a:rect l="0" t="0" r="r" b="b"/>
              <a:pathLst>
                <a:path w="78" h="70">
                  <a:moveTo>
                    <a:pt x="0" y="70"/>
                  </a:moveTo>
                  <a:lnTo>
                    <a:pt x="40" y="0"/>
                  </a:lnTo>
                  <a:lnTo>
                    <a:pt x="78" y="70"/>
                  </a:lnTo>
                  <a:lnTo>
                    <a:pt x="0" y="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p:cNvSpPr>
              <a:spLocks/>
            </p:cNvSpPr>
            <p:nvPr/>
          </p:nvSpPr>
          <p:spPr bwMode="auto">
            <a:xfrm>
              <a:off x="6230" y="1091"/>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Line 36"/>
            <p:cNvSpPr>
              <a:spLocks noChangeShapeType="1"/>
            </p:cNvSpPr>
            <p:nvPr/>
          </p:nvSpPr>
          <p:spPr bwMode="auto">
            <a:xfrm flipH="1">
              <a:off x="6288" y="1855"/>
              <a:ext cx="114"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p:cNvSpPr>
              <a:spLocks/>
            </p:cNvSpPr>
            <p:nvPr/>
          </p:nvSpPr>
          <p:spPr bwMode="auto">
            <a:xfrm>
              <a:off x="6230" y="1815"/>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Line 38"/>
            <p:cNvSpPr>
              <a:spLocks noChangeShapeType="1"/>
            </p:cNvSpPr>
            <p:nvPr/>
          </p:nvSpPr>
          <p:spPr bwMode="auto">
            <a:xfrm flipH="1">
              <a:off x="6288" y="2595"/>
              <a:ext cx="114"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p:cNvSpPr>
              <a:spLocks/>
            </p:cNvSpPr>
            <p:nvPr/>
          </p:nvSpPr>
          <p:spPr bwMode="auto">
            <a:xfrm>
              <a:off x="6230" y="2555"/>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p:cNvSpPr>
              <a:spLocks/>
            </p:cNvSpPr>
            <p:nvPr/>
          </p:nvSpPr>
          <p:spPr bwMode="auto">
            <a:xfrm>
              <a:off x="6402" y="3299"/>
              <a:ext cx="276" cy="622"/>
            </a:xfrm>
            <a:custGeom>
              <a:avLst/>
              <a:gdLst>
                <a:gd name="T0" fmla="*/ 0 w 276"/>
                <a:gd name="T1" fmla="*/ 0 h 622"/>
                <a:gd name="T2" fmla="*/ 276 w 276"/>
                <a:gd name="T3" fmla="*/ 0 h 622"/>
                <a:gd name="T4" fmla="*/ 276 w 276"/>
                <a:gd name="T5" fmla="*/ 622 h 622"/>
                <a:gd name="T6" fmla="*/ 180 w 276"/>
                <a:gd name="T7" fmla="*/ 622 h 622"/>
              </a:gdLst>
              <a:ahLst/>
              <a:cxnLst>
                <a:cxn ang="0">
                  <a:pos x="T0" y="T1"/>
                </a:cxn>
                <a:cxn ang="0">
                  <a:pos x="T2" y="T3"/>
                </a:cxn>
                <a:cxn ang="0">
                  <a:pos x="T4" y="T5"/>
                </a:cxn>
                <a:cxn ang="0">
                  <a:pos x="T6" y="T7"/>
                </a:cxn>
              </a:cxnLst>
              <a:rect l="0" t="0" r="r" b="b"/>
              <a:pathLst>
                <a:path w="276" h="622">
                  <a:moveTo>
                    <a:pt x="0" y="0"/>
                  </a:moveTo>
                  <a:lnTo>
                    <a:pt x="276" y="0"/>
                  </a:lnTo>
                  <a:lnTo>
                    <a:pt x="276" y="622"/>
                  </a:lnTo>
                  <a:lnTo>
                    <a:pt x="180" y="622"/>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p:cNvSpPr>
              <a:spLocks/>
            </p:cNvSpPr>
            <p:nvPr/>
          </p:nvSpPr>
          <p:spPr bwMode="auto">
            <a:xfrm>
              <a:off x="4162" y="1131"/>
              <a:ext cx="1410" cy="1038"/>
            </a:xfrm>
            <a:custGeom>
              <a:avLst/>
              <a:gdLst>
                <a:gd name="T0" fmla="*/ 0 w 1410"/>
                <a:gd name="T1" fmla="*/ 1038 h 1038"/>
                <a:gd name="T2" fmla="*/ 1068 w 1410"/>
                <a:gd name="T3" fmla="*/ 1038 h 1038"/>
                <a:gd name="T4" fmla="*/ 1068 w 1410"/>
                <a:gd name="T5" fmla="*/ 0 h 1038"/>
                <a:gd name="T6" fmla="*/ 1410 w 1410"/>
                <a:gd name="T7" fmla="*/ 0 h 1038"/>
              </a:gdLst>
              <a:ahLst/>
              <a:cxnLst>
                <a:cxn ang="0">
                  <a:pos x="T0" y="T1"/>
                </a:cxn>
                <a:cxn ang="0">
                  <a:pos x="T2" y="T3"/>
                </a:cxn>
                <a:cxn ang="0">
                  <a:pos x="T4" y="T5"/>
                </a:cxn>
                <a:cxn ang="0">
                  <a:pos x="T6" y="T7"/>
                </a:cxn>
              </a:cxnLst>
              <a:rect l="0" t="0" r="r" b="b"/>
              <a:pathLst>
                <a:path w="1410" h="1038">
                  <a:moveTo>
                    <a:pt x="0" y="1038"/>
                  </a:moveTo>
                  <a:lnTo>
                    <a:pt x="1068" y="1038"/>
                  </a:lnTo>
                  <a:lnTo>
                    <a:pt x="1068" y="0"/>
                  </a:lnTo>
                  <a:lnTo>
                    <a:pt x="1410" y="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p:cNvSpPr>
              <a:spLocks/>
            </p:cNvSpPr>
            <p:nvPr/>
          </p:nvSpPr>
          <p:spPr bwMode="auto">
            <a:xfrm>
              <a:off x="5560" y="1091"/>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p:cNvSpPr>
              <a:spLocks/>
            </p:cNvSpPr>
            <p:nvPr/>
          </p:nvSpPr>
          <p:spPr bwMode="auto">
            <a:xfrm>
              <a:off x="4162" y="1855"/>
              <a:ext cx="1410" cy="496"/>
            </a:xfrm>
            <a:custGeom>
              <a:avLst/>
              <a:gdLst>
                <a:gd name="T0" fmla="*/ 0 w 1410"/>
                <a:gd name="T1" fmla="*/ 496 h 496"/>
                <a:gd name="T2" fmla="*/ 1316 w 1410"/>
                <a:gd name="T3" fmla="*/ 496 h 496"/>
                <a:gd name="T4" fmla="*/ 1316 w 1410"/>
                <a:gd name="T5" fmla="*/ 0 h 496"/>
                <a:gd name="T6" fmla="*/ 1410 w 1410"/>
                <a:gd name="T7" fmla="*/ 0 h 496"/>
              </a:gdLst>
              <a:ahLst/>
              <a:cxnLst>
                <a:cxn ang="0">
                  <a:pos x="T0" y="T1"/>
                </a:cxn>
                <a:cxn ang="0">
                  <a:pos x="T2" y="T3"/>
                </a:cxn>
                <a:cxn ang="0">
                  <a:pos x="T4" y="T5"/>
                </a:cxn>
                <a:cxn ang="0">
                  <a:pos x="T6" y="T7"/>
                </a:cxn>
              </a:cxnLst>
              <a:rect l="0" t="0" r="r" b="b"/>
              <a:pathLst>
                <a:path w="1410" h="496">
                  <a:moveTo>
                    <a:pt x="0" y="496"/>
                  </a:moveTo>
                  <a:lnTo>
                    <a:pt x="1316" y="496"/>
                  </a:lnTo>
                  <a:lnTo>
                    <a:pt x="1316" y="0"/>
                  </a:lnTo>
                  <a:lnTo>
                    <a:pt x="1410" y="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p:cNvSpPr>
              <a:spLocks/>
            </p:cNvSpPr>
            <p:nvPr/>
          </p:nvSpPr>
          <p:spPr bwMode="auto">
            <a:xfrm>
              <a:off x="5560" y="1815"/>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p:cNvSpPr>
              <a:spLocks/>
            </p:cNvSpPr>
            <p:nvPr/>
          </p:nvSpPr>
          <p:spPr bwMode="auto">
            <a:xfrm>
              <a:off x="4162" y="2495"/>
              <a:ext cx="1410" cy="100"/>
            </a:xfrm>
            <a:custGeom>
              <a:avLst/>
              <a:gdLst>
                <a:gd name="T0" fmla="*/ 0 w 1410"/>
                <a:gd name="T1" fmla="*/ 0 h 100"/>
                <a:gd name="T2" fmla="*/ 1320 w 1410"/>
                <a:gd name="T3" fmla="*/ 0 h 100"/>
                <a:gd name="T4" fmla="*/ 1320 w 1410"/>
                <a:gd name="T5" fmla="*/ 100 h 100"/>
                <a:gd name="T6" fmla="*/ 1410 w 1410"/>
                <a:gd name="T7" fmla="*/ 100 h 100"/>
              </a:gdLst>
              <a:ahLst/>
              <a:cxnLst>
                <a:cxn ang="0">
                  <a:pos x="T0" y="T1"/>
                </a:cxn>
                <a:cxn ang="0">
                  <a:pos x="T2" y="T3"/>
                </a:cxn>
                <a:cxn ang="0">
                  <a:pos x="T4" y="T5"/>
                </a:cxn>
                <a:cxn ang="0">
                  <a:pos x="T6" y="T7"/>
                </a:cxn>
              </a:cxnLst>
              <a:rect l="0" t="0" r="r" b="b"/>
              <a:pathLst>
                <a:path w="1410" h="100">
                  <a:moveTo>
                    <a:pt x="0" y="0"/>
                  </a:moveTo>
                  <a:lnTo>
                    <a:pt x="1320" y="0"/>
                  </a:lnTo>
                  <a:lnTo>
                    <a:pt x="1320" y="100"/>
                  </a:lnTo>
                  <a:lnTo>
                    <a:pt x="1410" y="10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p:cNvSpPr>
              <a:spLocks/>
            </p:cNvSpPr>
            <p:nvPr/>
          </p:nvSpPr>
          <p:spPr bwMode="auto">
            <a:xfrm>
              <a:off x="5560" y="2555"/>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idx="4294967295"/>
          </p:nvPr>
        </p:nvSpPr>
        <p:spPr>
          <a:xfrm>
            <a:off x="4465638" y="146050"/>
            <a:ext cx="7726362" cy="1050925"/>
          </a:xfrm>
        </p:spPr>
        <p:txBody>
          <a:bodyPr/>
          <a:lstStyle/>
          <a:p>
            <a:r>
              <a:rPr lang="en-US"/>
              <a:t>Worms</a:t>
            </a:r>
            <a:endParaRPr lang="en-US" dirty="0"/>
          </a:p>
        </p:txBody>
      </p:sp>
      <p:sp>
        <p:nvSpPr>
          <p:cNvPr id="2" name="Content Placeholder 1"/>
          <p:cNvSpPr>
            <a:spLocks noGrp="1"/>
          </p:cNvSpPr>
          <p:nvPr>
            <p:ph sz="half" idx="4294967295"/>
          </p:nvPr>
        </p:nvSpPr>
        <p:spPr>
          <a:xfrm>
            <a:off x="0" y="1371600"/>
            <a:ext cx="4375355" cy="5245100"/>
          </a:xfrm>
        </p:spPr>
        <p:txBody>
          <a:bodyPr/>
          <a:lstStyle/>
          <a:p>
            <a:pPr lvl="1"/>
            <a:r>
              <a:rPr lang="en-US" dirty="0"/>
              <a:t>Worms rely on application weaknesses to deploy themselves.</a:t>
            </a:r>
          </a:p>
          <a:p>
            <a:pPr lvl="1"/>
            <a:r>
              <a:rPr lang="en-US" dirty="0"/>
              <a:t>They allow worm authors to control computers remotely.</a:t>
            </a:r>
          </a:p>
          <a:p>
            <a:pPr lvl="1"/>
            <a:r>
              <a:rPr lang="en-US" dirty="0"/>
              <a:t>Isolation can be very difficult, as they spread quickly.</a:t>
            </a:r>
          </a:p>
          <a:p>
            <a:endParaRPr lang="en-US" dirty="0"/>
          </a:p>
        </p:txBody>
      </p:sp>
      <p:sp>
        <p:nvSpPr>
          <p:cNvPr id="44" name="TextBox 43"/>
          <p:cNvSpPr txBox="1"/>
          <p:nvPr/>
        </p:nvSpPr>
        <p:spPr>
          <a:xfrm>
            <a:off x="8961484" y="6382822"/>
            <a:ext cx="960391" cy="369332"/>
          </a:xfrm>
          <a:prstGeom prst="rect">
            <a:avLst/>
          </a:prstGeom>
          <a:noFill/>
        </p:spPr>
        <p:txBody>
          <a:bodyPr wrap="none" rtlCol="0">
            <a:spAutoFit/>
          </a:bodyPr>
          <a:lstStyle/>
          <a:p>
            <a:r>
              <a:rPr lang="en-US" dirty="0"/>
              <a:t>Attacker</a:t>
            </a:r>
          </a:p>
        </p:txBody>
      </p:sp>
      <p:sp>
        <p:nvSpPr>
          <p:cNvPr id="45" name="TextBox 44"/>
          <p:cNvSpPr txBox="1"/>
          <p:nvPr/>
        </p:nvSpPr>
        <p:spPr>
          <a:xfrm>
            <a:off x="7179630" y="5121831"/>
            <a:ext cx="1571136" cy="369332"/>
          </a:xfrm>
          <a:prstGeom prst="rect">
            <a:avLst/>
          </a:prstGeom>
          <a:noFill/>
        </p:spPr>
        <p:txBody>
          <a:bodyPr wrap="none" rtlCol="0">
            <a:spAutoFit/>
          </a:bodyPr>
          <a:lstStyle/>
          <a:p>
            <a:r>
              <a:rPr lang="en-US" dirty="0"/>
              <a:t>Remote access</a:t>
            </a:r>
          </a:p>
        </p:txBody>
      </p:sp>
      <p:sp>
        <p:nvSpPr>
          <p:cNvPr id="90" name="TextBox 89"/>
          <p:cNvSpPr txBox="1"/>
          <p:nvPr/>
        </p:nvSpPr>
        <p:spPr>
          <a:xfrm>
            <a:off x="7127021" y="3047134"/>
            <a:ext cx="1014317" cy="369332"/>
          </a:xfrm>
          <a:prstGeom prst="rect">
            <a:avLst/>
          </a:prstGeom>
          <a:noFill/>
        </p:spPr>
        <p:txBody>
          <a:bodyPr wrap="none" rtlCol="0">
            <a:spAutoFit/>
          </a:bodyPr>
          <a:lstStyle/>
          <a:p>
            <a:r>
              <a:rPr lang="en-US" dirty="0"/>
              <a:t>Infection</a:t>
            </a:r>
          </a:p>
        </p:txBody>
      </p:sp>
      <p:sp>
        <p:nvSpPr>
          <p:cNvPr id="91" name="TextBox 90"/>
          <p:cNvSpPr txBox="1"/>
          <p:nvPr/>
        </p:nvSpPr>
        <p:spPr>
          <a:xfrm>
            <a:off x="7127021" y="3425288"/>
            <a:ext cx="1014317" cy="369332"/>
          </a:xfrm>
          <a:prstGeom prst="rect">
            <a:avLst/>
          </a:prstGeom>
          <a:noFill/>
        </p:spPr>
        <p:txBody>
          <a:bodyPr wrap="none" rtlCol="0">
            <a:spAutoFit/>
          </a:bodyPr>
          <a:lstStyle/>
          <a:p>
            <a:r>
              <a:rPr lang="en-US" dirty="0"/>
              <a:t>Infection</a:t>
            </a:r>
          </a:p>
        </p:txBody>
      </p:sp>
      <p:sp>
        <p:nvSpPr>
          <p:cNvPr id="92" name="TextBox 91"/>
          <p:cNvSpPr txBox="1"/>
          <p:nvPr/>
        </p:nvSpPr>
        <p:spPr>
          <a:xfrm>
            <a:off x="7127021" y="3919538"/>
            <a:ext cx="1014317" cy="369332"/>
          </a:xfrm>
          <a:prstGeom prst="rect">
            <a:avLst/>
          </a:prstGeom>
          <a:noFill/>
        </p:spPr>
        <p:txBody>
          <a:bodyPr wrap="none" rtlCol="0">
            <a:spAutoFit/>
          </a:bodyPr>
          <a:lstStyle/>
          <a:p>
            <a:r>
              <a:rPr lang="en-US" dirty="0"/>
              <a:t>Infection</a:t>
            </a:r>
          </a:p>
        </p:txBody>
      </p:sp>
    </p:spTree>
    <p:extLst>
      <p:ext uri="{BB962C8B-B14F-4D97-AF65-F5344CB8AC3E}">
        <p14:creationId xmlns:p14="http://schemas.microsoft.com/office/powerpoint/2010/main" val="361906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86116" y="241300"/>
            <a:ext cx="9334500" cy="1050925"/>
          </a:xfrm>
        </p:spPr>
        <p:txBody>
          <a:bodyPr/>
          <a:lstStyle/>
          <a:p>
            <a:r>
              <a:rPr lang="en-US" dirty="0"/>
              <a:t>Worm examples</a:t>
            </a:r>
          </a:p>
        </p:txBody>
      </p:sp>
      <p:sp>
        <p:nvSpPr>
          <p:cNvPr id="5" name="Content Placeholder 4"/>
          <p:cNvSpPr>
            <a:spLocks noGrp="1"/>
          </p:cNvSpPr>
          <p:nvPr>
            <p:ph sz="half" idx="4294967295"/>
          </p:nvPr>
        </p:nvSpPr>
        <p:spPr>
          <a:xfrm>
            <a:off x="285135" y="1843549"/>
            <a:ext cx="9304338" cy="5245100"/>
          </a:xfrm>
        </p:spPr>
        <p:txBody>
          <a:bodyPr/>
          <a:lstStyle/>
          <a:p>
            <a:pPr lvl="1"/>
            <a:r>
              <a:rPr lang="en-US" dirty="0"/>
              <a:t>Morris</a:t>
            </a:r>
          </a:p>
          <a:p>
            <a:pPr lvl="1"/>
            <a:r>
              <a:rPr lang="en-US" dirty="0" err="1"/>
              <a:t>MyDoom</a:t>
            </a:r>
            <a:endParaRPr lang="en-US" dirty="0"/>
          </a:p>
          <a:p>
            <a:pPr lvl="1"/>
            <a:r>
              <a:rPr lang="en-US" dirty="0" err="1"/>
              <a:t>Sobig</a:t>
            </a:r>
            <a:endParaRPr lang="en-US" dirty="0"/>
          </a:p>
          <a:p>
            <a:pPr lvl="1"/>
            <a:r>
              <a:rPr lang="en-US" dirty="0" err="1"/>
              <a:t>Stuxnet</a:t>
            </a:r>
            <a:endParaRPr lang="en-US" dirty="0"/>
          </a:p>
          <a:p>
            <a:endParaRPr lang="en-US" dirty="0"/>
          </a:p>
        </p:txBody>
      </p:sp>
    </p:spTree>
    <p:extLst>
      <p:ext uri="{BB962C8B-B14F-4D97-AF65-F5344CB8AC3E}">
        <p14:creationId xmlns:p14="http://schemas.microsoft.com/office/powerpoint/2010/main" val="72932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a:t>Bots</a:t>
            </a:r>
            <a:endParaRPr lang="en-US" dirty="0"/>
          </a:p>
        </p:txBody>
      </p:sp>
      <p:sp>
        <p:nvSpPr>
          <p:cNvPr id="2" name="Content Placeholder 1"/>
          <p:cNvSpPr>
            <a:spLocks noGrp="1"/>
          </p:cNvSpPr>
          <p:nvPr>
            <p:ph sz="half" idx="4294967295"/>
          </p:nvPr>
        </p:nvSpPr>
        <p:spPr>
          <a:xfrm>
            <a:off x="0" y="1341438"/>
            <a:ext cx="3598863" cy="5245100"/>
          </a:xfrm>
        </p:spPr>
        <p:txBody>
          <a:bodyPr/>
          <a:lstStyle/>
          <a:p>
            <a:pPr lvl="1"/>
            <a:r>
              <a:rPr lang="en-US"/>
              <a:t>Bots are used to control computers.</a:t>
            </a:r>
          </a:p>
          <a:p>
            <a:pPr lvl="1"/>
            <a:r>
              <a:rPr lang="en-US"/>
              <a:t>They can be used to launch DDoS attacks against vulnerable systems.</a:t>
            </a:r>
          </a:p>
          <a:p>
            <a:endParaRPr lang="en-US" dirty="0"/>
          </a:p>
        </p:txBody>
      </p:sp>
      <p:sp>
        <p:nvSpPr>
          <p:cNvPr id="56" name="TextBox 55"/>
          <p:cNvSpPr txBox="1"/>
          <p:nvPr/>
        </p:nvSpPr>
        <p:spPr>
          <a:xfrm>
            <a:off x="4535714" y="5067300"/>
            <a:ext cx="1256498" cy="369332"/>
          </a:xfrm>
          <a:prstGeom prst="rect">
            <a:avLst/>
          </a:prstGeom>
          <a:noFill/>
        </p:spPr>
        <p:txBody>
          <a:bodyPr wrap="none" rtlCol="0">
            <a:spAutoFit/>
          </a:bodyPr>
          <a:lstStyle/>
          <a:p>
            <a:r>
              <a:rPr lang="en-US" dirty="0"/>
              <a:t>Web server</a:t>
            </a:r>
          </a:p>
        </p:txBody>
      </p:sp>
      <p:sp>
        <p:nvSpPr>
          <p:cNvPr id="57" name="TextBox 56"/>
          <p:cNvSpPr txBox="1"/>
          <p:nvPr/>
        </p:nvSpPr>
        <p:spPr>
          <a:xfrm>
            <a:off x="7799388" y="6245406"/>
            <a:ext cx="1319400" cy="369332"/>
          </a:xfrm>
          <a:prstGeom prst="rect">
            <a:avLst/>
          </a:prstGeom>
          <a:noFill/>
        </p:spPr>
        <p:txBody>
          <a:bodyPr wrap="none" rtlCol="0">
            <a:spAutoFit/>
          </a:bodyPr>
          <a:lstStyle/>
          <a:p>
            <a:r>
              <a:rPr lang="en-US" dirty="0" err="1"/>
              <a:t>DDoS</a:t>
            </a:r>
            <a:r>
              <a:rPr lang="en-US" dirty="0"/>
              <a:t> attack</a:t>
            </a:r>
          </a:p>
        </p:txBody>
      </p:sp>
      <p:grpSp>
        <p:nvGrpSpPr>
          <p:cNvPr id="61" name="Group 55"/>
          <p:cNvGrpSpPr>
            <a:grpSpLocks noChangeAspect="1"/>
          </p:cNvGrpSpPr>
          <p:nvPr/>
        </p:nvGrpSpPr>
        <p:grpSpPr bwMode="auto">
          <a:xfrm>
            <a:off x="4875213" y="1436688"/>
            <a:ext cx="6308725" cy="5127625"/>
            <a:chOff x="3071" y="905"/>
            <a:chExt cx="3974" cy="3230"/>
          </a:xfrm>
        </p:grpSpPr>
        <p:sp>
          <p:nvSpPr>
            <p:cNvPr id="63" name="Freeform 56"/>
            <p:cNvSpPr>
              <a:spLocks/>
            </p:cNvSpPr>
            <p:nvPr/>
          </p:nvSpPr>
          <p:spPr bwMode="auto">
            <a:xfrm>
              <a:off x="4033" y="2065"/>
              <a:ext cx="1122" cy="616"/>
            </a:xfrm>
            <a:custGeom>
              <a:avLst/>
              <a:gdLst>
                <a:gd name="T0" fmla="*/ 0 w 1122"/>
                <a:gd name="T1" fmla="*/ 616 h 616"/>
                <a:gd name="T2" fmla="*/ 0 w 1122"/>
                <a:gd name="T3" fmla="*/ 0 h 616"/>
                <a:gd name="T4" fmla="*/ 1122 w 1122"/>
                <a:gd name="T5" fmla="*/ 0 h 616"/>
              </a:gdLst>
              <a:ahLst/>
              <a:cxnLst>
                <a:cxn ang="0">
                  <a:pos x="T0" y="T1"/>
                </a:cxn>
                <a:cxn ang="0">
                  <a:pos x="T2" y="T3"/>
                </a:cxn>
                <a:cxn ang="0">
                  <a:pos x="T4" y="T5"/>
                </a:cxn>
              </a:cxnLst>
              <a:rect l="0" t="0" r="r" b="b"/>
              <a:pathLst>
                <a:path w="1122" h="616">
                  <a:moveTo>
                    <a:pt x="0" y="616"/>
                  </a:moveTo>
                  <a:lnTo>
                    <a:pt x="0" y="0"/>
                  </a:lnTo>
                  <a:lnTo>
                    <a:pt x="1122"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3993" y="2669"/>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p:nvSpPr>
          <p:spPr bwMode="auto">
            <a:xfrm>
              <a:off x="5627" y="2065"/>
              <a:ext cx="1134" cy="616"/>
            </a:xfrm>
            <a:custGeom>
              <a:avLst/>
              <a:gdLst>
                <a:gd name="T0" fmla="*/ 1134 w 1134"/>
                <a:gd name="T1" fmla="*/ 616 h 616"/>
                <a:gd name="T2" fmla="*/ 1134 w 1134"/>
                <a:gd name="T3" fmla="*/ 0 h 616"/>
                <a:gd name="T4" fmla="*/ 0 w 1134"/>
                <a:gd name="T5" fmla="*/ 0 h 616"/>
              </a:gdLst>
              <a:ahLst/>
              <a:cxnLst>
                <a:cxn ang="0">
                  <a:pos x="T0" y="T1"/>
                </a:cxn>
                <a:cxn ang="0">
                  <a:pos x="T2" y="T3"/>
                </a:cxn>
                <a:cxn ang="0">
                  <a:pos x="T4" y="T5"/>
                </a:cxn>
              </a:cxnLst>
              <a:rect l="0" t="0" r="r" b="b"/>
              <a:pathLst>
                <a:path w="1134" h="616">
                  <a:moveTo>
                    <a:pt x="1134" y="616"/>
                  </a:moveTo>
                  <a:lnTo>
                    <a:pt x="1134" y="0"/>
                  </a:lnTo>
                  <a:lnTo>
                    <a:pt x="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p:nvSpPr>
          <p:spPr bwMode="auto">
            <a:xfrm>
              <a:off x="6721" y="2669"/>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p:nvSpPr>
          <p:spPr bwMode="auto">
            <a:xfrm>
              <a:off x="5543" y="2149"/>
              <a:ext cx="538" cy="532"/>
            </a:xfrm>
            <a:custGeom>
              <a:avLst/>
              <a:gdLst>
                <a:gd name="T0" fmla="*/ 538 w 538"/>
                <a:gd name="T1" fmla="*/ 532 h 532"/>
                <a:gd name="T2" fmla="*/ 538 w 538"/>
                <a:gd name="T3" fmla="*/ 0 h 532"/>
                <a:gd name="T4" fmla="*/ 0 w 538"/>
                <a:gd name="T5" fmla="*/ 0 h 532"/>
              </a:gdLst>
              <a:ahLst/>
              <a:cxnLst>
                <a:cxn ang="0">
                  <a:pos x="T0" y="T1"/>
                </a:cxn>
                <a:cxn ang="0">
                  <a:pos x="T2" y="T3"/>
                </a:cxn>
                <a:cxn ang="0">
                  <a:pos x="T4" y="T5"/>
                </a:cxn>
              </a:cxnLst>
              <a:rect l="0" t="0" r="r" b="b"/>
              <a:pathLst>
                <a:path w="538" h="532">
                  <a:moveTo>
                    <a:pt x="538" y="532"/>
                  </a:moveTo>
                  <a:lnTo>
                    <a:pt x="538" y="0"/>
                  </a:lnTo>
                  <a:lnTo>
                    <a:pt x="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p:nvSpPr>
          <p:spPr bwMode="auto">
            <a:xfrm>
              <a:off x="6041" y="2669"/>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p:nvSpPr>
          <p:spPr bwMode="auto">
            <a:xfrm>
              <a:off x="4713" y="2149"/>
              <a:ext cx="490" cy="532"/>
            </a:xfrm>
            <a:custGeom>
              <a:avLst/>
              <a:gdLst>
                <a:gd name="T0" fmla="*/ 0 w 490"/>
                <a:gd name="T1" fmla="*/ 532 h 532"/>
                <a:gd name="T2" fmla="*/ 0 w 490"/>
                <a:gd name="T3" fmla="*/ 0 h 532"/>
                <a:gd name="T4" fmla="*/ 490 w 490"/>
                <a:gd name="T5" fmla="*/ 0 h 532"/>
              </a:gdLst>
              <a:ahLst/>
              <a:cxnLst>
                <a:cxn ang="0">
                  <a:pos x="T0" y="T1"/>
                </a:cxn>
                <a:cxn ang="0">
                  <a:pos x="T2" y="T3"/>
                </a:cxn>
                <a:cxn ang="0">
                  <a:pos x="T4" y="T5"/>
                </a:cxn>
              </a:cxnLst>
              <a:rect l="0" t="0" r="r" b="b"/>
              <a:pathLst>
                <a:path w="490" h="532">
                  <a:moveTo>
                    <a:pt x="0" y="532"/>
                  </a:moveTo>
                  <a:lnTo>
                    <a:pt x="0" y="0"/>
                  </a:lnTo>
                  <a:lnTo>
                    <a:pt x="49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p:nvSpPr>
          <p:spPr bwMode="auto">
            <a:xfrm>
              <a:off x="4673" y="2669"/>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Line 64"/>
            <p:cNvSpPr>
              <a:spLocks noChangeShapeType="1"/>
            </p:cNvSpPr>
            <p:nvPr/>
          </p:nvSpPr>
          <p:spPr bwMode="auto">
            <a:xfrm flipV="1">
              <a:off x="5389" y="2103"/>
              <a:ext cx="0" cy="578"/>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p:nvSpPr>
          <p:spPr bwMode="auto">
            <a:xfrm>
              <a:off x="5349" y="2669"/>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p:cNvSpPr>
            <p:nvPr/>
          </p:nvSpPr>
          <p:spPr bwMode="auto">
            <a:xfrm>
              <a:off x="5097" y="1483"/>
              <a:ext cx="592" cy="536"/>
            </a:xfrm>
            <a:custGeom>
              <a:avLst/>
              <a:gdLst>
                <a:gd name="T0" fmla="*/ 234 w 592"/>
                <a:gd name="T1" fmla="*/ 504 h 536"/>
                <a:gd name="T2" fmla="*/ 130 w 592"/>
                <a:gd name="T3" fmla="*/ 518 h 536"/>
                <a:gd name="T4" fmla="*/ 130 w 592"/>
                <a:gd name="T5" fmla="*/ 518 h 536"/>
                <a:gd name="T6" fmla="*/ 128 w 592"/>
                <a:gd name="T7" fmla="*/ 520 h 536"/>
                <a:gd name="T8" fmla="*/ 128 w 592"/>
                <a:gd name="T9" fmla="*/ 536 h 536"/>
                <a:gd name="T10" fmla="*/ 130 w 592"/>
                <a:gd name="T11" fmla="*/ 536 h 536"/>
                <a:gd name="T12" fmla="*/ 462 w 592"/>
                <a:gd name="T13" fmla="*/ 536 h 536"/>
                <a:gd name="T14" fmla="*/ 464 w 592"/>
                <a:gd name="T15" fmla="*/ 536 h 536"/>
                <a:gd name="T16" fmla="*/ 464 w 592"/>
                <a:gd name="T17" fmla="*/ 520 h 536"/>
                <a:gd name="T18" fmla="*/ 462 w 592"/>
                <a:gd name="T19" fmla="*/ 518 h 536"/>
                <a:gd name="T20" fmla="*/ 462 w 592"/>
                <a:gd name="T21" fmla="*/ 518 h 536"/>
                <a:gd name="T22" fmla="*/ 358 w 592"/>
                <a:gd name="T23" fmla="*/ 504 h 536"/>
                <a:gd name="T24" fmla="*/ 358 w 592"/>
                <a:gd name="T25" fmla="*/ 398 h 536"/>
                <a:gd name="T26" fmla="*/ 462 w 592"/>
                <a:gd name="T27" fmla="*/ 398 h 536"/>
                <a:gd name="T28" fmla="*/ 592 w 592"/>
                <a:gd name="T29" fmla="*/ 398 h 536"/>
                <a:gd name="T30" fmla="*/ 592 w 592"/>
                <a:gd name="T31" fmla="*/ 374 h 536"/>
                <a:gd name="T32" fmla="*/ 592 w 592"/>
                <a:gd name="T33" fmla="*/ 0 h 536"/>
                <a:gd name="T34" fmla="*/ 462 w 592"/>
                <a:gd name="T35" fmla="*/ 0 h 536"/>
                <a:gd name="T36" fmla="*/ 130 w 592"/>
                <a:gd name="T37" fmla="*/ 0 h 536"/>
                <a:gd name="T38" fmla="*/ 0 w 592"/>
                <a:gd name="T39" fmla="*/ 0 h 536"/>
                <a:gd name="T40" fmla="*/ 0 w 592"/>
                <a:gd name="T41" fmla="*/ 374 h 536"/>
                <a:gd name="T42" fmla="*/ 0 w 592"/>
                <a:gd name="T43" fmla="*/ 398 h 536"/>
                <a:gd name="T44" fmla="*/ 130 w 592"/>
                <a:gd name="T45" fmla="*/ 398 h 536"/>
                <a:gd name="T46" fmla="*/ 234 w 592"/>
                <a:gd name="T47" fmla="*/ 398 h 536"/>
                <a:gd name="T48" fmla="*/ 234 w 592"/>
                <a:gd name="T49" fmla="*/ 504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2" h="536">
                  <a:moveTo>
                    <a:pt x="234" y="504"/>
                  </a:moveTo>
                  <a:lnTo>
                    <a:pt x="130" y="518"/>
                  </a:lnTo>
                  <a:lnTo>
                    <a:pt x="130" y="518"/>
                  </a:lnTo>
                  <a:lnTo>
                    <a:pt x="128" y="520"/>
                  </a:lnTo>
                  <a:lnTo>
                    <a:pt x="128" y="536"/>
                  </a:lnTo>
                  <a:lnTo>
                    <a:pt x="130" y="536"/>
                  </a:lnTo>
                  <a:lnTo>
                    <a:pt x="462" y="536"/>
                  </a:lnTo>
                  <a:lnTo>
                    <a:pt x="464" y="536"/>
                  </a:lnTo>
                  <a:lnTo>
                    <a:pt x="464" y="520"/>
                  </a:lnTo>
                  <a:lnTo>
                    <a:pt x="462" y="518"/>
                  </a:lnTo>
                  <a:lnTo>
                    <a:pt x="462" y="518"/>
                  </a:lnTo>
                  <a:lnTo>
                    <a:pt x="358" y="504"/>
                  </a:lnTo>
                  <a:lnTo>
                    <a:pt x="358" y="398"/>
                  </a:lnTo>
                  <a:lnTo>
                    <a:pt x="462" y="398"/>
                  </a:lnTo>
                  <a:lnTo>
                    <a:pt x="592" y="398"/>
                  </a:lnTo>
                  <a:lnTo>
                    <a:pt x="592" y="374"/>
                  </a:lnTo>
                  <a:lnTo>
                    <a:pt x="592" y="0"/>
                  </a:lnTo>
                  <a:lnTo>
                    <a:pt x="462" y="0"/>
                  </a:lnTo>
                  <a:lnTo>
                    <a:pt x="130" y="0"/>
                  </a:lnTo>
                  <a:lnTo>
                    <a:pt x="0" y="0"/>
                  </a:lnTo>
                  <a:lnTo>
                    <a:pt x="0" y="374"/>
                  </a:lnTo>
                  <a:lnTo>
                    <a:pt x="0" y="398"/>
                  </a:lnTo>
                  <a:lnTo>
                    <a:pt x="130" y="398"/>
                  </a:lnTo>
                  <a:lnTo>
                    <a:pt x="234" y="398"/>
                  </a:lnTo>
                  <a:lnTo>
                    <a:pt x="234" y="50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7"/>
            <p:cNvSpPr>
              <a:spLocks noChangeArrowheads="1"/>
            </p:cNvSpPr>
            <p:nvPr/>
          </p:nvSpPr>
          <p:spPr bwMode="auto">
            <a:xfrm>
              <a:off x="5125" y="1511"/>
              <a:ext cx="536" cy="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p:cNvSpPr>
            <p:nvPr/>
          </p:nvSpPr>
          <p:spPr bwMode="auto">
            <a:xfrm>
              <a:off x="5097" y="2047"/>
              <a:ext cx="610" cy="122"/>
            </a:xfrm>
            <a:custGeom>
              <a:avLst/>
              <a:gdLst>
                <a:gd name="T0" fmla="*/ 610 w 610"/>
                <a:gd name="T1" fmla="*/ 122 h 122"/>
                <a:gd name="T2" fmla="*/ 0 w 610"/>
                <a:gd name="T3" fmla="*/ 122 h 122"/>
                <a:gd name="T4" fmla="*/ 50 w 610"/>
                <a:gd name="T5" fmla="*/ 0 h 122"/>
                <a:gd name="T6" fmla="*/ 558 w 610"/>
                <a:gd name="T7" fmla="*/ 0 h 122"/>
                <a:gd name="T8" fmla="*/ 610 w 610"/>
                <a:gd name="T9" fmla="*/ 122 h 122"/>
              </a:gdLst>
              <a:ahLst/>
              <a:cxnLst>
                <a:cxn ang="0">
                  <a:pos x="T0" y="T1"/>
                </a:cxn>
                <a:cxn ang="0">
                  <a:pos x="T2" y="T3"/>
                </a:cxn>
                <a:cxn ang="0">
                  <a:pos x="T4" y="T5"/>
                </a:cxn>
                <a:cxn ang="0">
                  <a:pos x="T6" y="T7"/>
                </a:cxn>
                <a:cxn ang="0">
                  <a:pos x="T8" y="T9"/>
                </a:cxn>
              </a:cxnLst>
              <a:rect l="0" t="0" r="r" b="b"/>
              <a:pathLst>
                <a:path w="610" h="122">
                  <a:moveTo>
                    <a:pt x="610" y="122"/>
                  </a:moveTo>
                  <a:lnTo>
                    <a:pt x="0" y="122"/>
                  </a:lnTo>
                  <a:lnTo>
                    <a:pt x="50" y="0"/>
                  </a:lnTo>
                  <a:lnTo>
                    <a:pt x="558" y="0"/>
                  </a:lnTo>
                  <a:lnTo>
                    <a:pt x="610" y="12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9"/>
            <p:cNvSpPr>
              <a:spLocks/>
            </p:cNvSpPr>
            <p:nvPr/>
          </p:nvSpPr>
          <p:spPr bwMode="auto">
            <a:xfrm>
              <a:off x="3759" y="2759"/>
              <a:ext cx="550" cy="496"/>
            </a:xfrm>
            <a:custGeom>
              <a:avLst/>
              <a:gdLst>
                <a:gd name="T0" fmla="*/ 218 w 550"/>
                <a:gd name="T1" fmla="*/ 468 h 496"/>
                <a:gd name="T2" fmla="*/ 120 w 550"/>
                <a:gd name="T3" fmla="*/ 480 h 496"/>
                <a:gd name="T4" fmla="*/ 120 w 550"/>
                <a:gd name="T5" fmla="*/ 480 h 496"/>
                <a:gd name="T6" fmla="*/ 118 w 550"/>
                <a:gd name="T7" fmla="*/ 480 h 496"/>
                <a:gd name="T8" fmla="*/ 118 w 550"/>
                <a:gd name="T9" fmla="*/ 496 h 496"/>
                <a:gd name="T10" fmla="*/ 120 w 550"/>
                <a:gd name="T11" fmla="*/ 496 h 496"/>
                <a:gd name="T12" fmla="*/ 428 w 550"/>
                <a:gd name="T13" fmla="*/ 496 h 496"/>
                <a:gd name="T14" fmla="*/ 430 w 550"/>
                <a:gd name="T15" fmla="*/ 496 h 496"/>
                <a:gd name="T16" fmla="*/ 430 w 550"/>
                <a:gd name="T17" fmla="*/ 480 h 496"/>
                <a:gd name="T18" fmla="*/ 428 w 550"/>
                <a:gd name="T19" fmla="*/ 480 h 496"/>
                <a:gd name="T20" fmla="*/ 428 w 550"/>
                <a:gd name="T21" fmla="*/ 480 h 496"/>
                <a:gd name="T22" fmla="*/ 332 w 550"/>
                <a:gd name="T23" fmla="*/ 468 h 496"/>
                <a:gd name="T24" fmla="*/ 332 w 550"/>
                <a:gd name="T25" fmla="*/ 370 h 496"/>
                <a:gd name="T26" fmla="*/ 428 w 550"/>
                <a:gd name="T27" fmla="*/ 370 h 496"/>
                <a:gd name="T28" fmla="*/ 550 w 550"/>
                <a:gd name="T29" fmla="*/ 370 h 496"/>
                <a:gd name="T30" fmla="*/ 550 w 550"/>
                <a:gd name="T31" fmla="*/ 346 h 496"/>
                <a:gd name="T32" fmla="*/ 550 w 550"/>
                <a:gd name="T33" fmla="*/ 0 h 496"/>
                <a:gd name="T34" fmla="*/ 428 w 550"/>
                <a:gd name="T35" fmla="*/ 0 h 496"/>
                <a:gd name="T36" fmla="*/ 120 w 550"/>
                <a:gd name="T37" fmla="*/ 0 h 496"/>
                <a:gd name="T38" fmla="*/ 0 w 550"/>
                <a:gd name="T39" fmla="*/ 0 h 496"/>
                <a:gd name="T40" fmla="*/ 0 w 550"/>
                <a:gd name="T41" fmla="*/ 346 h 496"/>
                <a:gd name="T42" fmla="*/ 0 w 550"/>
                <a:gd name="T43" fmla="*/ 370 h 496"/>
                <a:gd name="T44" fmla="*/ 120 w 550"/>
                <a:gd name="T45" fmla="*/ 370 h 496"/>
                <a:gd name="T46" fmla="*/ 218 w 550"/>
                <a:gd name="T47" fmla="*/ 370 h 496"/>
                <a:gd name="T48" fmla="*/ 218 w 550"/>
                <a:gd name="T49" fmla="*/ 46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96">
                  <a:moveTo>
                    <a:pt x="218" y="468"/>
                  </a:moveTo>
                  <a:lnTo>
                    <a:pt x="120" y="480"/>
                  </a:lnTo>
                  <a:lnTo>
                    <a:pt x="120" y="480"/>
                  </a:lnTo>
                  <a:lnTo>
                    <a:pt x="118" y="480"/>
                  </a:lnTo>
                  <a:lnTo>
                    <a:pt x="118" y="496"/>
                  </a:lnTo>
                  <a:lnTo>
                    <a:pt x="120" y="496"/>
                  </a:lnTo>
                  <a:lnTo>
                    <a:pt x="428" y="496"/>
                  </a:lnTo>
                  <a:lnTo>
                    <a:pt x="430" y="496"/>
                  </a:lnTo>
                  <a:lnTo>
                    <a:pt x="430" y="480"/>
                  </a:lnTo>
                  <a:lnTo>
                    <a:pt x="428" y="480"/>
                  </a:lnTo>
                  <a:lnTo>
                    <a:pt x="428" y="480"/>
                  </a:lnTo>
                  <a:lnTo>
                    <a:pt x="332" y="468"/>
                  </a:lnTo>
                  <a:lnTo>
                    <a:pt x="332" y="370"/>
                  </a:lnTo>
                  <a:lnTo>
                    <a:pt x="428" y="370"/>
                  </a:lnTo>
                  <a:lnTo>
                    <a:pt x="550" y="370"/>
                  </a:lnTo>
                  <a:lnTo>
                    <a:pt x="550" y="346"/>
                  </a:lnTo>
                  <a:lnTo>
                    <a:pt x="550" y="0"/>
                  </a:lnTo>
                  <a:lnTo>
                    <a:pt x="428" y="0"/>
                  </a:lnTo>
                  <a:lnTo>
                    <a:pt x="120" y="0"/>
                  </a:lnTo>
                  <a:lnTo>
                    <a:pt x="0" y="0"/>
                  </a:lnTo>
                  <a:lnTo>
                    <a:pt x="0" y="346"/>
                  </a:lnTo>
                  <a:lnTo>
                    <a:pt x="0" y="370"/>
                  </a:lnTo>
                  <a:lnTo>
                    <a:pt x="120" y="370"/>
                  </a:lnTo>
                  <a:lnTo>
                    <a:pt x="218" y="370"/>
                  </a:lnTo>
                  <a:lnTo>
                    <a:pt x="218" y="4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0"/>
            <p:cNvSpPr>
              <a:spLocks noChangeArrowheads="1"/>
            </p:cNvSpPr>
            <p:nvPr/>
          </p:nvSpPr>
          <p:spPr bwMode="auto">
            <a:xfrm>
              <a:off x="3785" y="2783"/>
              <a:ext cx="496"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1"/>
            <p:cNvSpPr>
              <a:spLocks/>
            </p:cNvSpPr>
            <p:nvPr/>
          </p:nvSpPr>
          <p:spPr bwMode="auto">
            <a:xfrm>
              <a:off x="3759" y="3281"/>
              <a:ext cx="566" cy="114"/>
            </a:xfrm>
            <a:custGeom>
              <a:avLst/>
              <a:gdLst>
                <a:gd name="T0" fmla="*/ 566 w 566"/>
                <a:gd name="T1" fmla="*/ 114 h 114"/>
                <a:gd name="T2" fmla="*/ 0 w 566"/>
                <a:gd name="T3" fmla="*/ 114 h 114"/>
                <a:gd name="T4" fmla="*/ 46 w 566"/>
                <a:gd name="T5" fmla="*/ 0 h 114"/>
                <a:gd name="T6" fmla="*/ 518 w 566"/>
                <a:gd name="T7" fmla="*/ 0 h 114"/>
                <a:gd name="T8" fmla="*/ 566 w 566"/>
                <a:gd name="T9" fmla="*/ 114 h 114"/>
              </a:gdLst>
              <a:ahLst/>
              <a:cxnLst>
                <a:cxn ang="0">
                  <a:pos x="T0" y="T1"/>
                </a:cxn>
                <a:cxn ang="0">
                  <a:pos x="T2" y="T3"/>
                </a:cxn>
                <a:cxn ang="0">
                  <a:pos x="T4" y="T5"/>
                </a:cxn>
                <a:cxn ang="0">
                  <a:pos x="T6" y="T7"/>
                </a:cxn>
                <a:cxn ang="0">
                  <a:pos x="T8" y="T9"/>
                </a:cxn>
              </a:cxnLst>
              <a:rect l="0" t="0" r="r" b="b"/>
              <a:pathLst>
                <a:path w="566" h="114">
                  <a:moveTo>
                    <a:pt x="566" y="114"/>
                  </a:moveTo>
                  <a:lnTo>
                    <a:pt x="0" y="114"/>
                  </a:lnTo>
                  <a:lnTo>
                    <a:pt x="46" y="0"/>
                  </a:lnTo>
                  <a:lnTo>
                    <a:pt x="518" y="0"/>
                  </a:lnTo>
                  <a:lnTo>
                    <a:pt x="566" y="1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2"/>
            <p:cNvSpPr>
              <a:spLocks/>
            </p:cNvSpPr>
            <p:nvPr/>
          </p:nvSpPr>
          <p:spPr bwMode="auto">
            <a:xfrm>
              <a:off x="4439" y="2759"/>
              <a:ext cx="550" cy="496"/>
            </a:xfrm>
            <a:custGeom>
              <a:avLst/>
              <a:gdLst>
                <a:gd name="T0" fmla="*/ 218 w 550"/>
                <a:gd name="T1" fmla="*/ 468 h 496"/>
                <a:gd name="T2" fmla="*/ 120 w 550"/>
                <a:gd name="T3" fmla="*/ 480 h 496"/>
                <a:gd name="T4" fmla="*/ 120 w 550"/>
                <a:gd name="T5" fmla="*/ 480 h 496"/>
                <a:gd name="T6" fmla="*/ 118 w 550"/>
                <a:gd name="T7" fmla="*/ 480 h 496"/>
                <a:gd name="T8" fmla="*/ 118 w 550"/>
                <a:gd name="T9" fmla="*/ 496 h 496"/>
                <a:gd name="T10" fmla="*/ 120 w 550"/>
                <a:gd name="T11" fmla="*/ 496 h 496"/>
                <a:gd name="T12" fmla="*/ 428 w 550"/>
                <a:gd name="T13" fmla="*/ 496 h 496"/>
                <a:gd name="T14" fmla="*/ 430 w 550"/>
                <a:gd name="T15" fmla="*/ 496 h 496"/>
                <a:gd name="T16" fmla="*/ 430 w 550"/>
                <a:gd name="T17" fmla="*/ 480 h 496"/>
                <a:gd name="T18" fmla="*/ 428 w 550"/>
                <a:gd name="T19" fmla="*/ 480 h 496"/>
                <a:gd name="T20" fmla="*/ 428 w 550"/>
                <a:gd name="T21" fmla="*/ 480 h 496"/>
                <a:gd name="T22" fmla="*/ 332 w 550"/>
                <a:gd name="T23" fmla="*/ 468 h 496"/>
                <a:gd name="T24" fmla="*/ 332 w 550"/>
                <a:gd name="T25" fmla="*/ 370 h 496"/>
                <a:gd name="T26" fmla="*/ 428 w 550"/>
                <a:gd name="T27" fmla="*/ 370 h 496"/>
                <a:gd name="T28" fmla="*/ 550 w 550"/>
                <a:gd name="T29" fmla="*/ 370 h 496"/>
                <a:gd name="T30" fmla="*/ 550 w 550"/>
                <a:gd name="T31" fmla="*/ 346 h 496"/>
                <a:gd name="T32" fmla="*/ 550 w 550"/>
                <a:gd name="T33" fmla="*/ 0 h 496"/>
                <a:gd name="T34" fmla="*/ 428 w 550"/>
                <a:gd name="T35" fmla="*/ 0 h 496"/>
                <a:gd name="T36" fmla="*/ 120 w 550"/>
                <a:gd name="T37" fmla="*/ 0 h 496"/>
                <a:gd name="T38" fmla="*/ 0 w 550"/>
                <a:gd name="T39" fmla="*/ 0 h 496"/>
                <a:gd name="T40" fmla="*/ 0 w 550"/>
                <a:gd name="T41" fmla="*/ 346 h 496"/>
                <a:gd name="T42" fmla="*/ 0 w 550"/>
                <a:gd name="T43" fmla="*/ 370 h 496"/>
                <a:gd name="T44" fmla="*/ 120 w 550"/>
                <a:gd name="T45" fmla="*/ 370 h 496"/>
                <a:gd name="T46" fmla="*/ 218 w 550"/>
                <a:gd name="T47" fmla="*/ 370 h 496"/>
                <a:gd name="T48" fmla="*/ 218 w 550"/>
                <a:gd name="T49" fmla="*/ 46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96">
                  <a:moveTo>
                    <a:pt x="218" y="468"/>
                  </a:moveTo>
                  <a:lnTo>
                    <a:pt x="120" y="480"/>
                  </a:lnTo>
                  <a:lnTo>
                    <a:pt x="120" y="480"/>
                  </a:lnTo>
                  <a:lnTo>
                    <a:pt x="118" y="480"/>
                  </a:lnTo>
                  <a:lnTo>
                    <a:pt x="118" y="496"/>
                  </a:lnTo>
                  <a:lnTo>
                    <a:pt x="120" y="496"/>
                  </a:lnTo>
                  <a:lnTo>
                    <a:pt x="428" y="496"/>
                  </a:lnTo>
                  <a:lnTo>
                    <a:pt x="430" y="496"/>
                  </a:lnTo>
                  <a:lnTo>
                    <a:pt x="430" y="480"/>
                  </a:lnTo>
                  <a:lnTo>
                    <a:pt x="428" y="480"/>
                  </a:lnTo>
                  <a:lnTo>
                    <a:pt x="428" y="480"/>
                  </a:lnTo>
                  <a:lnTo>
                    <a:pt x="332" y="468"/>
                  </a:lnTo>
                  <a:lnTo>
                    <a:pt x="332" y="370"/>
                  </a:lnTo>
                  <a:lnTo>
                    <a:pt x="428" y="370"/>
                  </a:lnTo>
                  <a:lnTo>
                    <a:pt x="550" y="370"/>
                  </a:lnTo>
                  <a:lnTo>
                    <a:pt x="550" y="346"/>
                  </a:lnTo>
                  <a:lnTo>
                    <a:pt x="550" y="0"/>
                  </a:lnTo>
                  <a:lnTo>
                    <a:pt x="428" y="0"/>
                  </a:lnTo>
                  <a:lnTo>
                    <a:pt x="120" y="0"/>
                  </a:lnTo>
                  <a:lnTo>
                    <a:pt x="0" y="0"/>
                  </a:lnTo>
                  <a:lnTo>
                    <a:pt x="0" y="346"/>
                  </a:lnTo>
                  <a:lnTo>
                    <a:pt x="0" y="370"/>
                  </a:lnTo>
                  <a:lnTo>
                    <a:pt x="120" y="370"/>
                  </a:lnTo>
                  <a:lnTo>
                    <a:pt x="218" y="370"/>
                  </a:lnTo>
                  <a:lnTo>
                    <a:pt x="218" y="4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73"/>
            <p:cNvSpPr>
              <a:spLocks noChangeArrowheads="1"/>
            </p:cNvSpPr>
            <p:nvPr/>
          </p:nvSpPr>
          <p:spPr bwMode="auto">
            <a:xfrm>
              <a:off x="4465" y="2783"/>
              <a:ext cx="496"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4"/>
            <p:cNvSpPr>
              <a:spLocks/>
            </p:cNvSpPr>
            <p:nvPr/>
          </p:nvSpPr>
          <p:spPr bwMode="auto">
            <a:xfrm>
              <a:off x="4439" y="3281"/>
              <a:ext cx="566" cy="114"/>
            </a:xfrm>
            <a:custGeom>
              <a:avLst/>
              <a:gdLst>
                <a:gd name="T0" fmla="*/ 566 w 566"/>
                <a:gd name="T1" fmla="*/ 114 h 114"/>
                <a:gd name="T2" fmla="*/ 0 w 566"/>
                <a:gd name="T3" fmla="*/ 114 h 114"/>
                <a:gd name="T4" fmla="*/ 46 w 566"/>
                <a:gd name="T5" fmla="*/ 0 h 114"/>
                <a:gd name="T6" fmla="*/ 518 w 566"/>
                <a:gd name="T7" fmla="*/ 0 h 114"/>
                <a:gd name="T8" fmla="*/ 566 w 566"/>
                <a:gd name="T9" fmla="*/ 114 h 114"/>
              </a:gdLst>
              <a:ahLst/>
              <a:cxnLst>
                <a:cxn ang="0">
                  <a:pos x="T0" y="T1"/>
                </a:cxn>
                <a:cxn ang="0">
                  <a:pos x="T2" y="T3"/>
                </a:cxn>
                <a:cxn ang="0">
                  <a:pos x="T4" y="T5"/>
                </a:cxn>
                <a:cxn ang="0">
                  <a:pos x="T6" y="T7"/>
                </a:cxn>
                <a:cxn ang="0">
                  <a:pos x="T8" y="T9"/>
                </a:cxn>
              </a:cxnLst>
              <a:rect l="0" t="0" r="r" b="b"/>
              <a:pathLst>
                <a:path w="566" h="114">
                  <a:moveTo>
                    <a:pt x="566" y="114"/>
                  </a:moveTo>
                  <a:lnTo>
                    <a:pt x="0" y="114"/>
                  </a:lnTo>
                  <a:lnTo>
                    <a:pt x="46" y="0"/>
                  </a:lnTo>
                  <a:lnTo>
                    <a:pt x="518" y="0"/>
                  </a:lnTo>
                  <a:lnTo>
                    <a:pt x="566" y="1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5"/>
            <p:cNvSpPr>
              <a:spLocks/>
            </p:cNvSpPr>
            <p:nvPr/>
          </p:nvSpPr>
          <p:spPr bwMode="auto">
            <a:xfrm>
              <a:off x="5119" y="2759"/>
              <a:ext cx="550" cy="496"/>
            </a:xfrm>
            <a:custGeom>
              <a:avLst/>
              <a:gdLst>
                <a:gd name="T0" fmla="*/ 218 w 550"/>
                <a:gd name="T1" fmla="*/ 468 h 496"/>
                <a:gd name="T2" fmla="*/ 120 w 550"/>
                <a:gd name="T3" fmla="*/ 480 h 496"/>
                <a:gd name="T4" fmla="*/ 120 w 550"/>
                <a:gd name="T5" fmla="*/ 480 h 496"/>
                <a:gd name="T6" fmla="*/ 118 w 550"/>
                <a:gd name="T7" fmla="*/ 480 h 496"/>
                <a:gd name="T8" fmla="*/ 118 w 550"/>
                <a:gd name="T9" fmla="*/ 496 h 496"/>
                <a:gd name="T10" fmla="*/ 120 w 550"/>
                <a:gd name="T11" fmla="*/ 496 h 496"/>
                <a:gd name="T12" fmla="*/ 428 w 550"/>
                <a:gd name="T13" fmla="*/ 496 h 496"/>
                <a:gd name="T14" fmla="*/ 430 w 550"/>
                <a:gd name="T15" fmla="*/ 496 h 496"/>
                <a:gd name="T16" fmla="*/ 430 w 550"/>
                <a:gd name="T17" fmla="*/ 480 h 496"/>
                <a:gd name="T18" fmla="*/ 428 w 550"/>
                <a:gd name="T19" fmla="*/ 480 h 496"/>
                <a:gd name="T20" fmla="*/ 428 w 550"/>
                <a:gd name="T21" fmla="*/ 480 h 496"/>
                <a:gd name="T22" fmla="*/ 332 w 550"/>
                <a:gd name="T23" fmla="*/ 468 h 496"/>
                <a:gd name="T24" fmla="*/ 332 w 550"/>
                <a:gd name="T25" fmla="*/ 370 h 496"/>
                <a:gd name="T26" fmla="*/ 428 w 550"/>
                <a:gd name="T27" fmla="*/ 370 h 496"/>
                <a:gd name="T28" fmla="*/ 550 w 550"/>
                <a:gd name="T29" fmla="*/ 370 h 496"/>
                <a:gd name="T30" fmla="*/ 550 w 550"/>
                <a:gd name="T31" fmla="*/ 346 h 496"/>
                <a:gd name="T32" fmla="*/ 550 w 550"/>
                <a:gd name="T33" fmla="*/ 0 h 496"/>
                <a:gd name="T34" fmla="*/ 428 w 550"/>
                <a:gd name="T35" fmla="*/ 0 h 496"/>
                <a:gd name="T36" fmla="*/ 120 w 550"/>
                <a:gd name="T37" fmla="*/ 0 h 496"/>
                <a:gd name="T38" fmla="*/ 0 w 550"/>
                <a:gd name="T39" fmla="*/ 0 h 496"/>
                <a:gd name="T40" fmla="*/ 0 w 550"/>
                <a:gd name="T41" fmla="*/ 346 h 496"/>
                <a:gd name="T42" fmla="*/ 0 w 550"/>
                <a:gd name="T43" fmla="*/ 370 h 496"/>
                <a:gd name="T44" fmla="*/ 120 w 550"/>
                <a:gd name="T45" fmla="*/ 370 h 496"/>
                <a:gd name="T46" fmla="*/ 218 w 550"/>
                <a:gd name="T47" fmla="*/ 370 h 496"/>
                <a:gd name="T48" fmla="*/ 218 w 550"/>
                <a:gd name="T49" fmla="*/ 46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96">
                  <a:moveTo>
                    <a:pt x="218" y="468"/>
                  </a:moveTo>
                  <a:lnTo>
                    <a:pt x="120" y="480"/>
                  </a:lnTo>
                  <a:lnTo>
                    <a:pt x="120" y="480"/>
                  </a:lnTo>
                  <a:lnTo>
                    <a:pt x="118" y="480"/>
                  </a:lnTo>
                  <a:lnTo>
                    <a:pt x="118" y="496"/>
                  </a:lnTo>
                  <a:lnTo>
                    <a:pt x="120" y="496"/>
                  </a:lnTo>
                  <a:lnTo>
                    <a:pt x="428" y="496"/>
                  </a:lnTo>
                  <a:lnTo>
                    <a:pt x="430" y="496"/>
                  </a:lnTo>
                  <a:lnTo>
                    <a:pt x="430" y="480"/>
                  </a:lnTo>
                  <a:lnTo>
                    <a:pt x="428" y="480"/>
                  </a:lnTo>
                  <a:lnTo>
                    <a:pt x="428" y="480"/>
                  </a:lnTo>
                  <a:lnTo>
                    <a:pt x="332" y="468"/>
                  </a:lnTo>
                  <a:lnTo>
                    <a:pt x="332" y="370"/>
                  </a:lnTo>
                  <a:lnTo>
                    <a:pt x="428" y="370"/>
                  </a:lnTo>
                  <a:lnTo>
                    <a:pt x="550" y="370"/>
                  </a:lnTo>
                  <a:lnTo>
                    <a:pt x="550" y="346"/>
                  </a:lnTo>
                  <a:lnTo>
                    <a:pt x="550" y="0"/>
                  </a:lnTo>
                  <a:lnTo>
                    <a:pt x="428" y="0"/>
                  </a:lnTo>
                  <a:lnTo>
                    <a:pt x="120" y="0"/>
                  </a:lnTo>
                  <a:lnTo>
                    <a:pt x="0" y="0"/>
                  </a:lnTo>
                  <a:lnTo>
                    <a:pt x="0" y="346"/>
                  </a:lnTo>
                  <a:lnTo>
                    <a:pt x="0" y="370"/>
                  </a:lnTo>
                  <a:lnTo>
                    <a:pt x="120" y="370"/>
                  </a:lnTo>
                  <a:lnTo>
                    <a:pt x="218" y="370"/>
                  </a:lnTo>
                  <a:lnTo>
                    <a:pt x="218" y="4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6"/>
            <p:cNvSpPr>
              <a:spLocks noChangeArrowheads="1"/>
            </p:cNvSpPr>
            <p:nvPr/>
          </p:nvSpPr>
          <p:spPr bwMode="auto">
            <a:xfrm>
              <a:off x="5145" y="2783"/>
              <a:ext cx="496"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7"/>
            <p:cNvSpPr>
              <a:spLocks/>
            </p:cNvSpPr>
            <p:nvPr/>
          </p:nvSpPr>
          <p:spPr bwMode="auto">
            <a:xfrm>
              <a:off x="5119" y="3281"/>
              <a:ext cx="566" cy="114"/>
            </a:xfrm>
            <a:custGeom>
              <a:avLst/>
              <a:gdLst>
                <a:gd name="T0" fmla="*/ 566 w 566"/>
                <a:gd name="T1" fmla="*/ 114 h 114"/>
                <a:gd name="T2" fmla="*/ 0 w 566"/>
                <a:gd name="T3" fmla="*/ 114 h 114"/>
                <a:gd name="T4" fmla="*/ 46 w 566"/>
                <a:gd name="T5" fmla="*/ 0 h 114"/>
                <a:gd name="T6" fmla="*/ 518 w 566"/>
                <a:gd name="T7" fmla="*/ 0 h 114"/>
                <a:gd name="T8" fmla="*/ 566 w 566"/>
                <a:gd name="T9" fmla="*/ 114 h 114"/>
              </a:gdLst>
              <a:ahLst/>
              <a:cxnLst>
                <a:cxn ang="0">
                  <a:pos x="T0" y="T1"/>
                </a:cxn>
                <a:cxn ang="0">
                  <a:pos x="T2" y="T3"/>
                </a:cxn>
                <a:cxn ang="0">
                  <a:pos x="T4" y="T5"/>
                </a:cxn>
                <a:cxn ang="0">
                  <a:pos x="T6" y="T7"/>
                </a:cxn>
                <a:cxn ang="0">
                  <a:pos x="T8" y="T9"/>
                </a:cxn>
              </a:cxnLst>
              <a:rect l="0" t="0" r="r" b="b"/>
              <a:pathLst>
                <a:path w="566" h="114">
                  <a:moveTo>
                    <a:pt x="566" y="114"/>
                  </a:moveTo>
                  <a:lnTo>
                    <a:pt x="0" y="114"/>
                  </a:lnTo>
                  <a:lnTo>
                    <a:pt x="46" y="0"/>
                  </a:lnTo>
                  <a:lnTo>
                    <a:pt x="518" y="0"/>
                  </a:lnTo>
                  <a:lnTo>
                    <a:pt x="566" y="1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8"/>
            <p:cNvSpPr>
              <a:spLocks/>
            </p:cNvSpPr>
            <p:nvPr/>
          </p:nvSpPr>
          <p:spPr bwMode="auto">
            <a:xfrm>
              <a:off x="5799" y="2759"/>
              <a:ext cx="550" cy="496"/>
            </a:xfrm>
            <a:custGeom>
              <a:avLst/>
              <a:gdLst>
                <a:gd name="T0" fmla="*/ 218 w 550"/>
                <a:gd name="T1" fmla="*/ 468 h 496"/>
                <a:gd name="T2" fmla="*/ 120 w 550"/>
                <a:gd name="T3" fmla="*/ 480 h 496"/>
                <a:gd name="T4" fmla="*/ 120 w 550"/>
                <a:gd name="T5" fmla="*/ 480 h 496"/>
                <a:gd name="T6" fmla="*/ 118 w 550"/>
                <a:gd name="T7" fmla="*/ 480 h 496"/>
                <a:gd name="T8" fmla="*/ 118 w 550"/>
                <a:gd name="T9" fmla="*/ 496 h 496"/>
                <a:gd name="T10" fmla="*/ 120 w 550"/>
                <a:gd name="T11" fmla="*/ 496 h 496"/>
                <a:gd name="T12" fmla="*/ 428 w 550"/>
                <a:gd name="T13" fmla="*/ 496 h 496"/>
                <a:gd name="T14" fmla="*/ 430 w 550"/>
                <a:gd name="T15" fmla="*/ 496 h 496"/>
                <a:gd name="T16" fmla="*/ 430 w 550"/>
                <a:gd name="T17" fmla="*/ 480 h 496"/>
                <a:gd name="T18" fmla="*/ 428 w 550"/>
                <a:gd name="T19" fmla="*/ 480 h 496"/>
                <a:gd name="T20" fmla="*/ 428 w 550"/>
                <a:gd name="T21" fmla="*/ 480 h 496"/>
                <a:gd name="T22" fmla="*/ 332 w 550"/>
                <a:gd name="T23" fmla="*/ 468 h 496"/>
                <a:gd name="T24" fmla="*/ 332 w 550"/>
                <a:gd name="T25" fmla="*/ 370 h 496"/>
                <a:gd name="T26" fmla="*/ 428 w 550"/>
                <a:gd name="T27" fmla="*/ 370 h 496"/>
                <a:gd name="T28" fmla="*/ 550 w 550"/>
                <a:gd name="T29" fmla="*/ 370 h 496"/>
                <a:gd name="T30" fmla="*/ 550 w 550"/>
                <a:gd name="T31" fmla="*/ 346 h 496"/>
                <a:gd name="T32" fmla="*/ 550 w 550"/>
                <a:gd name="T33" fmla="*/ 0 h 496"/>
                <a:gd name="T34" fmla="*/ 428 w 550"/>
                <a:gd name="T35" fmla="*/ 0 h 496"/>
                <a:gd name="T36" fmla="*/ 120 w 550"/>
                <a:gd name="T37" fmla="*/ 0 h 496"/>
                <a:gd name="T38" fmla="*/ 0 w 550"/>
                <a:gd name="T39" fmla="*/ 0 h 496"/>
                <a:gd name="T40" fmla="*/ 0 w 550"/>
                <a:gd name="T41" fmla="*/ 346 h 496"/>
                <a:gd name="T42" fmla="*/ 0 w 550"/>
                <a:gd name="T43" fmla="*/ 370 h 496"/>
                <a:gd name="T44" fmla="*/ 120 w 550"/>
                <a:gd name="T45" fmla="*/ 370 h 496"/>
                <a:gd name="T46" fmla="*/ 218 w 550"/>
                <a:gd name="T47" fmla="*/ 370 h 496"/>
                <a:gd name="T48" fmla="*/ 218 w 550"/>
                <a:gd name="T49" fmla="*/ 46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96">
                  <a:moveTo>
                    <a:pt x="218" y="468"/>
                  </a:moveTo>
                  <a:lnTo>
                    <a:pt x="120" y="480"/>
                  </a:lnTo>
                  <a:lnTo>
                    <a:pt x="120" y="480"/>
                  </a:lnTo>
                  <a:lnTo>
                    <a:pt x="118" y="480"/>
                  </a:lnTo>
                  <a:lnTo>
                    <a:pt x="118" y="496"/>
                  </a:lnTo>
                  <a:lnTo>
                    <a:pt x="120" y="496"/>
                  </a:lnTo>
                  <a:lnTo>
                    <a:pt x="428" y="496"/>
                  </a:lnTo>
                  <a:lnTo>
                    <a:pt x="430" y="496"/>
                  </a:lnTo>
                  <a:lnTo>
                    <a:pt x="430" y="480"/>
                  </a:lnTo>
                  <a:lnTo>
                    <a:pt x="428" y="480"/>
                  </a:lnTo>
                  <a:lnTo>
                    <a:pt x="428" y="480"/>
                  </a:lnTo>
                  <a:lnTo>
                    <a:pt x="332" y="468"/>
                  </a:lnTo>
                  <a:lnTo>
                    <a:pt x="332" y="370"/>
                  </a:lnTo>
                  <a:lnTo>
                    <a:pt x="428" y="370"/>
                  </a:lnTo>
                  <a:lnTo>
                    <a:pt x="550" y="370"/>
                  </a:lnTo>
                  <a:lnTo>
                    <a:pt x="550" y="346"/>
                  </a:lnTo>
                  <a:lnTo>
                    <a:pt x="550" y="0"/>
                  </a:lnTo>
                  <a:lnTo>
                    <a:pt x="428" y="0"/>
                  </a:lnTo>
                  <a:lnTo>
                    <a:pt x="120" y="0"/>
                  </a:lnTo>
                  <a:lnTo>
                    <a:pt x="0" y="0"/>
                  </a:lnTo>
                  <a:lnTo>
                    <a:pt x="0" y="346"/>
                  </a:lnTo>
                  <a:lnTo>
                    <a:pt x="0" y="370"/>
                  </a:lnTo>
                  <a:lnTo>
                    <a:pt x="120" y="370"/>
                  </a:lnTo>
                  <a:lnTo>
                    <a:pt x="218" y="370"/>
                  </a:lnTo>
                  <a:lnTo>
                    <a:pt x="218" y="4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9"/>
            <p:cNvSpPr>
              <a:spLocks noChangeArrowheads="1"/>
            </p:cNvSpPr>
            <p:nvPr/>
          </p:nvSpPr>
          <p:spPr bwMode="auto">
            <a:xfrm>
              <a:off x="5825" y="2783"/>
              <a:ext cx="496"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0"/>
            <p:cNvSpPr>
              <a:spLocks/>
            </p:cNvSpPr>
            <p:nvPr/>
          </p:nvSpPr>
          <p:spPr bwMode="auto">
            <a:xfrm>
              <a:off x="5799" y="3281"/>
              <a:ext cx="566" cy="114"/>
            </a:xfrm>
            <a:custGeom>
              <a:avLst/>
              <a:gdLst>
                <a:gd name="T0" fmla="*/ 566 w 566"/>
                <a:gd name="T1" fmla="*/ 114 h 114"/>
                <a:gd name="T2" fmla="*/ 0 w 566"/>
                <a:gd name="T3" fmla="*/ 114 h 114"/>
                <a:gd name="T4" fmla="*/ 46 w 566"/>
                <a:gd name="T5" fmla="*/ 0 h 114"/>
                <a:gd name="T6" fmla="*/ 518 w 566"/>
                <a:gd name="T7" fmla="*/ 0 h 114"/>
                <a:gd name="T8" fmla="*/ 566 w 566"/>
                <a:gd name="T9" fmla="*/ 114 h 114"/>
              </a:gdLst>
              <a:ahLst/>
              <a:cxnLst>
                <a:cxn ang="0">
                  <a:pos x="T0" y="T1"/>
                </a:cxn>
                <a:cxn ang="0">
                  <a:pos x="T2" y="T3"/>
                </a:cxn>
                <a:cxn ang="0">
                  <a:pos x="T4" y="T5"/>
                </a:cxn>
                <a:cxn ang="0">
                  <a:pos x="T6" y="T7"/>
                </a:cxn>
                <a:cxn ang="0">
                  <a:pos x="T8" y="T9"/>
                </a:cxn>
              </a:cxnLst>
              <a:rect l="0" t="0" r="r" b="b"/>
              <a:pathLst>
                <a:path w="566" h="114">
                  <a:moveTo>
                    <a:pt x="566" y="114"/>
                  </a:moveTo>
                  <a:lnTo>
                    <a:pt x="0" y="114"/>
                  </a:lnTo>
                  <a:lnTo>
                    <a:pt x="46" y="0"/>
                  </a:lnTo>
                  <a:lnTo>
                    <a:pt x="518" y="0"/>
                  </a:lnTo>
                  <a:lnTo>
                    <a:pt x="566" y="1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1"/>
            <p:cNvSpPr>
              <a:spLocks/>
            </p:cNvSpPr>
            <p:nvPr/>
          </p:nvSpPr>
          <p:spPr bwMode="auto">
            <a:xfrm>
              <a:off x="6479" y="2759"/>
              <a:ext cx="550" cy="496"/>
            </a:xfrm>
            <a:custGeom>
              <a:avLst/>
              <a:gdLst>
                <a:gd name="T0" fmla="*/ 218 w 550"/>
                <a:gd name="T1" fmla="*/ 468 h 496"/>
                <a:gd name="T2" fmla="*/ 120 w 550"/>
                <a:gd name="T3" fmla="*/ 480 h 496"/>
                <a:gd name="T4" fmla="*/ 120 w 550"/>
                <a:gd name="T5" fmla="*/ 480 h 496"/>
                <a:gd name="T6" fmla="*/ 118 w 550"/>
                <a:gd name="T7" fmla="*/ 480 h 496"/>
                <a:gd name="T8" fmla="*/ 118 w 550"/>
                <a:gd name="T9" fmla="*/ 496 h 496"/>
                <a:gd name="T10" fmla="*/ 120 w 550"/>
                <a:gd name="T11" fmla="*/ 496 h 496"/>
                <a:gd name="T12" fmla="*/ 428 w 550"/>
                <a:gd name="T13" fmla="*/ 496 h 496"/>
                <a:gd name="T14" fmla="*/ 430 w 550"/>
                <a:gd name="T15" fmla="*/ 496 h 496"/>
                <a:gd name="T16" fmla="*/ 430 w 550"/>
                <a:gd name="T17" fmla="*/ 480 h 496"/>
                <a:gd name="T18" fmla="*/ 428 w 550"/>
                <a:gd name="T19" fmla="*/ 480 h 496"/>
                <a:gd name="T20" fmla="*/ 428 w 550"/>
                <a:gd name="T21" fmla="*/ 480 h 496"/>
                <a:gd name="T22" fmla="*/ 332 w 550"/>
                <a:gd name="T23" fmla="*/ 468 h 496"/>
                <a:gd name="T24" fmla="*/ 332 w 550"/>
                <a:gd name="T25" fmla="*/ 370 h 496"/>
                <a:gd name="T26" fmla="*/ 428 w 550"/>
                <a:gd name="T27" fmla="*/ 370 h 496"/>
                <a:gd name="T28" fmla="*/ 550 w 550"/>
                <a:gd name="T29" fmla="*/ 370 h 496"/>
                <a:gd name="T30" fmla="*/ 550 w 550"/>
                <a:gd name="T31" fmla="*/ 346 h 496"/>
                <a:gd name="T32" fmla="*/ 550 w 550"/>
                <a:gd name="T33" fmla="*/ 0 h 496"/>
                <a:gd name="T34" fmla="*/ 428 w 550"/>
                <a:gd name="T35" fmla="*/ 0 h 496"/>
                <a:gd name="T36" fmla="*/ 120 w 550"/>
                <a:gd name="T37" fmla="*/ 0 h 496"/>
                <a:gd name="T38" fmla="*/ 0 w 550"/>
                <a:gd name="T39" fmla="*/ 0 h 496"/>
                <a:gd name="T40" fmla="*/ 0 w 550"/>
                <a:gd name="T41" fmla="*/ 346 h 496"/>
                <a:gd name="T42" fmla="*/ 0 w 550"/>
                <a:gd name="T43" fmla="*/ 370 h 496"/>
                <a:gd name="T44" fmla="*/ 120 w 550"/>
                <a:gd name="T45" fmla="*/ 370 h 496"/>
                <a:gd name="T46" fmla="*/ 218 w 550"/>
                <a:gd name="T47" fmla="*/ 370 h 496"/>
                <a:gd name="T48" fmla="*/ 218 w 550"/>
                <a:gd name="T49" fmla="*/ 46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96">
                  <a:moveTo>
                    <a:pt x="218" y="468"/>
                  </a:moveTo>
                  <a:lnTo>
                    <a:pt x="120" y="480"/>
                  </a:lnTo>
                  <a:lnTo>
                    <a:pt x="120" y="480"/>
                  </a:lnTo>
                  <a:lnTo>
                    <a:pt x="118" y="480"/>
                  </a:lnTo>
                  <a:lnTo>
                    <a:pt x="118" y="496"/>
                  </a:lnTo>
                  <a:lnTo>
                    <a:pt x="120" y="496"/>
                  </a:lnTo>
                  <a:lnTo>
                    <a:pt x="428" y="496"/>
                  </a:lnTo>
                  <a:lnTo>
                    <a:pt x="430" y="496"/>
                  </a:lnTo>
                  <a:lnTo>
                    <a:pt x="430" y="480"/>
                  </a:lnTo>
                  <a:lnTo>
                    <a:pt x="428" y="480"/>
                  </a:lnTo>
                  <a:lnTo>
                    <a:pt x="428" y="480"/>
                  </a:lnTo>
                  <a:lnTo>
                    <a:pt x="332" y="468"/>
                  </a:lnTo>
                  <a:lnTo>
                    <a:pt x="332" y="370"/>
                  </a:lnTo>
                  <a:lnTo>
                    <a:pt x="428" y="370"/>
                  </a:lnTo>
                  <a:lnTo>
                    <a:pt x="550" y="370"/>
                  </a:lnTo>
                  <a:lnTo>
                    <a:pt x="550" y="346"/>
                  </a:lnTo>
                  <a:lnTo>
                    <a:pt x="550" y="0"/>
                  </a:lnTo>
                  <a:lnTo>
                    <a:pt x="428" y="0"/>
                  </a:lnTo>
                  <a:lnTo>
                    <a:pt x="120" y="0"/>
                  </a:lnTo>
                  <a:lnTo>
                    <a:pt x="0" y="0"/>
                  </a:lnTo>
                  <a:lnTo>
                    <a:pt x="0" y="346"/>
                  </a:lnTo>
                  <a:lnTo>
                    <a:pt x="0" y="370"/>
                  </a:lnTo>
                  <a:lnTo>
                    <a:pt x="120" y="370"/>
                  </a:lnTo>
                  <a:lnTo>
                    <a:pt x="218" y="370"/>
                  </a:lnTo>
                  <a:lnTo>
                    <a:pt x="218" y="4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2"/>
            <p:cNvSpPr>
              <a:spLocks noChangeArrowheads="1"/>
            </p:cNvSpPr>
            <p:nvPr/>
          </p:nvSpPr>
          <p:spPr bwMode="auto">
            <a:xfrm>
              <a:off x="6505" y="2783"/>
              <a:ext cx="496"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3"/>
            <p:cNvSpPr>
              <a:spLocks/>
            </p:cNvSpPr>
            <p:nvPr/>
          </p:nvSpPr>
          <p:spPr bwMode="auto">
            <a:xfrm>
              <a:off x="6479" y="3281"/>
              <a:ext cx="566" cy="114"/>
            </a:xfrm>
            <a:custGeom>
              <a:avLst/>
              <a:gdLst>
                <a:gd name="T0" fmla="*/ 566 w 566"/>
                <a:gd name="T1" fmla="*/ 114 h 114"/>
                <a:gd name="T2" fmla="*/ 0 w 566"/>
                <a:gd name="T3" fmla="*/ 114 h 114"/>
                <a:gd name="T4" fmla="*/ 46 w 566"/>
                <a:gd name="T5" fmla="*/ 0 h 114"/>
                <a:gd name="T6" fmla="*/ 518 w 566"/>
                <a:gd name="T7" fmla="*/ 0 h 114"/>
                <a:gd name="T8" fmla="*/ 566 w 566"/>
                <a:gd name="T9" fmla="*/ 114 h 114"/>
              </a:gdLst>
              <a:ahLst/>
              <a:cxnLst>
                <a:cxn ang="0">
                  <a:pos x="T0" y="T1"/>
                </a:cxn>
                <a:cxn ang="0">
                  <a:pos x="T2" y="T3"/>
                </a:cxn>
                <a:cxn ang="0">
                  <a:pos x="T4" y="T5"/>
                </a:cxn>
                <a:cxn ang="0">
                  <a:pos x="T6" y="T7"/>
                </a:cxn>
                <a:cxn ang="0">
                  <a:pos x="T8" y="T9"/>
                </a:cxn>
              </a:cxnLst>
              <a:rect l="0" t="0" r="r" b="b"/>
              <a:pathLst>
                <a:path w="566" h="114">
                  <a:moveTo>
                    <a:pt x="566" y="114"/>
                  </a:moveTo>
                  <a:lnTo>
                    <a:pt x="0" y="114"/>
                  </a:lnTo>
                  <a:lnTo>
                    <a:pt x="46" y="0"/>
                  </a:lnTo>
                  <a:lnTo>
                    <a:pt x="518" y="0"/>
                  </a:lnTo>
                  <a:lnTo>
                    <a:pt x="566" y="1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4"/>
            <p:cNvSpPr>
              <a:spLocks/>
            </p:cNvSpPr>
            <p:nvPr/>
          </p:nvSpPr>
          <p:spPr bwMode="auto">
            <a:xfrm>
              <a:off x="5235" y="1159"/>
              <a:ext cx="332" cy="306"/>
            </a:xfrm>
            <a:custGeom>
              <a:avLst/>
              <a:gdLst>
                <a:gd name="T0" fmla="*/ 112 w 332"/>
                <a:gd name="T1" fmla="*/ 0 h 306"/>
                <a:gd name="T2" fmla="*/ 112 w 332"/>
                <a:gd name="T3" fmla="*/ 0 h 306"/>
                <a:gd name="T4" fmla="*/ 112 w 332"/>
                <a:gd name="T5" fmla="*/ 0 h 306"/>
                <a:gd name="T6" fmla="*/ 112 w 332"/>
                <a:gd name="T7" fmla="*/ 0 h 306"/>
                <a:gd name="T8" fmla="*/ 112 w 332"/>
                <a:gd name="T9" fmla="*/ 0 h 306"/>
                <a:gd name="T10" fmla="*/ 78 w 332"/>
                <a:gd name="T11" fmla="*/ 0 h 306"/>
                <a:gd name="T12" fmla="*/ 78 w 332"/>
                <a:gd name="T13" fmla="*/ 0 h 306"/>
                <a:gd name="T14" fmla="*/ 62 w 332"/>
                <a:gd name="T15" fmla="*/ 2 h 306"/>
                <a:gd name="T16" fmla="*/ 48 w 332"/>
                <a:gd name="T17" fmla="*/ 6 h 306"/>
                <a:gd name="T18" fmla="*/ 34 w 332"/>
                <a:gd name="T19" fmla="*/ 14 h 306"/>
                <a:gd name="T20" fmla="*/ 22 w 332"/>
                <a:gd name="T21" fmla="*/ 26 h 306"/>
                <a:gd name="T22" fmla="*/ 22 w 332"/>
                <a:gd name="T23" fmla="*/ 26 h 306"/>
                <a:gd name="T24" fmla="*/ 12 w 332"/>
                <a:gd name="T25" fmla="*/ 36 h 306"/>
                <a:gd name="T26" fmla="*/ 6 w 332"/>
                <a:gd name="T27" fmla="*/ 50 h 306"/>
                <a:gd name="T28" fmla="*/ 2 w 332"/>
                <a:gd name="T29" fmla="*/ 64 h 306"/>
                <a:gd name="T30" fmla="*/ 0 w 332"/>
                <a:gd name="T31" fmla="*/ 78 h 306"/>
                <a:gd name="T32" fmla="*/ 0 w 332"/>
                <a:gd name="T33" fmla="*/ 306 h 306"/>
                <a:gd name="T34" fmla="*/ 0 w 332"/>
                <a:gd name="T35" fmla="*/ 306 h 306"/>
                <a:gd name="T36" fmla="*/ 60 w 332"/>
                <a:gd name="T37" fmla="*/ 306 h 306"/>
                <a:gd name="T38" fmla="*/ 60 w 332"/>
                <a:gd name="T39" fmla="*/ 140 h 306"/>
                <a:gd name="T40" fmla="*/ 60 w 332"/>
                <a:gd name="T41" fmla="*/ 140 h 306"/>
                <a:gd name="T42" fmla="*/ 74 w 332"/>
                <a:gd name="T43" fmla="*/ 140 h 306"/>
                <a:gd name="T44" fmla="*/ 74 w 332"/>
                <a:gd name="T45" fmla="*/ 306 h 306"/>
                <a:gd name="T46" fmla="*/ 150 w 332"/>
                <a:gd name="T47" fmla="*/ 306 h 306"/>
                <a:gd name="T48" fmla="*/ 166 w 332"/>
                <a:gd name="T49" fmla="*/ 306 h 306"/>
                <a:gd name="T50" fmla="*/ 166 w 332"/>
                <a:gd name="T51" fmla="*/ 306 h 306"/>
                <a:gd name="T52" fmla="*/ 166 w 332"/>
                <a:gd name="T53" fmla="*/ 306 h 306"/>
                <a:gd name="T54" fmla="*/ 182 w 332"/>
                <a:gd name="T55" fmla="*/ 306 h 306"/>
                <a:gd name="T56" fmla="*/ 258 w 332"/>
                <a:gd name="T57" fmla="*/ 306 h 306"/>
                <a:gd name="T58" fmla="*/ 258 w 332"/>
                <a:gd name="T59" fmla="*/ 140 h 306"/>
                <a:gd name="T60" fmla="*/ 272 w 332"/>
                <a:gd name="T61" fmla="*/ 140 h 306"/>
                <a:gd name="T62" fmla="*/ 272 w 332"/>
                <a:gd name="T63" fmla="*/ 140 h 306"/>
                <a:gd name="T64" fmla="*/ 272 w 332"/>
                <a:gd name="T65" fmla="*/ 306 h 306"/>
                <a:gd name="T66" fmla="*/ 332 w 332"/>
                <a:gd name="T67" fmla="*/ 306 h 306"/>
                <a:gd name="T68" fmla="*/ 332 w 332"/>
                <a:gd name="T69" fmla="*/ 306 h 306"/>
                <a:gd name="T70" fmla="*/ 332 w 332"/>
                <a:gd name="T71" fmla="*/ 78 h 306"/>
                <a:gd name="T72" fmla="*/ 332 w 332"/>
                <a:gd name="T73" fmla="*/ 78 h 306"/>
                <a:gd name="T74" fmla="*/ 332 w 332"/>
                <a:gd name="T75" fmla="*/ 64 h 306"/>
                <a:gd name="T76" fmla="*/ 328 w 332"/>
                <a:gd name="T77" fmla="*/ 50 h 306"/>
                <a:gd name="T78" fmla="*/ 320 w 332"/>
                <a:gd name="T79" fmla="*/ 36 h 306"/>
                <a:gd name="T80" fmla="*/ 312 w 332"/>
                <a:gd name="T81" fmla="*/ 26 h 306"/>
                <a:gd name="T82" fmla="*/ 312 w 332"/>
                <a:gd name="T83" fmla="*/ 26 h 306"/>
                <a:gd name="T84" fmla="*/ 300 w 332"/>
                <a:gd name="T85" fmla="*/ 14 h 306"/>
                <a:gd name="T86" fmla="*/ 286 w 332"/>
                <a:gd name="T87" fmla="*/ 6 h 306"/>
                <a:gd name="T88" fmla="*/ 270 w 332"/>
                <a:gd name="T89" fmla="*/ 2 h 306"/>
                <a:gd name="T90" fmla="*/ 254 w 332"/>
                <a:gd name="T91" fmla="*/ 0 h 306"/>
                <a:gd name="T92" fmla="*/ 222 w 332"/>
                <a:gd name="T93" fmla="*/ 0 h 306"/>
                <a:gd name="T94" fmla="*/ 222 w 332"/>
                <a:gd name="T95" fmla="*/ 0 h 306"/>
                <a:gd name="T96" fmla="*/ 222 w 332"/>
                <a:gd name="T97" fmla="*/ 0 h 306"/>
                <a:gd name="T98" fmla="*/ 222 w 332"/>
                <a:gd name="T99" fmla="*/ 0 h 306"/>
                <a:gd name="T100" fmla="*/ 222 w 332"/>
                <a:gd name="T101" fmla="*/ 0 h 306"/>
                <a:gd name="T102" fmla="*/ 112 w 332"/>
                <a:gd name="T10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2" h="306">
                  <a:moveTo>
                    <a:pt x="112" y="0"/>
                  </a:moveTo>
                  <a:lnTo>
                    <a:pt x="112" y="0"/>
                  </a:lnTo>
                  <a:lnTo>
                    <a:pt x="112" y="0"/>
                  </a:lnTo>
                  <a:lnTo>
                    <a:pt x="112" y="0"/>
                  </a:lnTo>
                  <a:lnTo>
                    <a:pt x="112" y="0"/>
                  </a:lnTo>
                  <a:lnTo>
                    <a:pt x="78" y="0"/>
                  </a:lnTo>
                  <a:lnTo>
                    <a:pt x="78" y="0"/>
                  </a:lnTo>
                  <a:lnTo>
                    <a:pt x="62" y="2"/>
                  </a:lnTo>
                  <a:lnTo>
                    <a:pt x="48" y="6"/>
                  </a:lnTo>
                  <a:lnTo>
                    <a:pt x="34" y="14"/>
                  </a:lnTo>
                  <a:lnTo>
                    <a:pt x="22" y="26"/>
                  </a:lnTo>
                  <a:lnTo>
                    <a:pt x="22" y="26"/>
                  </a:lnTo>
                  <a:lnTo>
                    <a:pt x="12" y="36"/>
                  </a:lnTo>
                  <a:lnTo>
                    <a:pt x="6" y="50"/>
                  </a:lnTo>
                  <a:lnTo>
                    <a:pt x="2" y="64"/>
                  </a:lnTo>
                  <a:lnTo>
                    <a:pt x="0" y="78"/>
                  </a:lnTo>
                  <a:lnTo>
                    <a:pt x="0" y="306"/>
                  </a:lnTo>
                  <a:lnTo>
                    <a:pt x="0" y="306"/>
                  </a:lnTo>
                  <a:lnTo>
                    <a:pt x="60" y="306"/>
                  </a:lnTo>
                  <a:lnTo>
                    <a:pt x="60" y="140"/>
                  </a:lnTo>
                  <a:lnTo>
                    <a:pt x="60" y="140"/>
                  </a:lnTo>
                  <a:lnTo>
                    <a:pt x="74" y="140"/>
                  </a:lnTo>
                  <a:lnTo>
                    <a:pt x="74" y="306"/>
                  </a:lnTo>
                  <a:lnTo>
                    <a:pt x="150" y="306"/>
                  </a:lnTo>
                  <a:lnTo>
                    <a:pt x="166" y="306"/>
                  </a:lnTo>
                  <a:lnTo>
                    <a:pt x="166" y="306"/>
                  </a:lnTo>
                  <a:lnTo>
                    <a:pt x="166" y="306"/>
                  </a:lnTo>
                  <a:lnTo>
                    <a:pt x="182" y="306"/>
                  </a:lnTo>
                  <a:lnTo>
                    <a:pt x="258" y="306"/>
                  </a:lnTo>
                  <a:lnTo>
                    <a:pt x="258" y="140"/>
                  </a:lnTo>
                  <a:lnTo>
                    <a:pt x="272" y="140"/>
                  </a:lnTo>
                  <a:lnTo>
                    <a:pt x="272" y="140"/>
                  </a:lnTo>
                  <a:lnTo>
                    <a:pt x="272" y="306"/>
                  </a:lnTo>
                  <a:lnTo>
                    <a:pt x="332" y="306"/>
                  </a:lnTo>
                  <a:lnTo>
                    <a:pt x="332" y="306"/>
                  </a:lnTo>
                  <a:lnTo>
                    <a:pt x="332" y="78"/>
                  </a:lnTo>
                  <a:lnTo>
                    <a:pt x="332" y="78"/>
                  </a:lnTo>
                  <a:lnTo>
                    <a:pt x="332" y="64"/>
                  </a:lnTo>
                  <a:lnTo>
                    <a:pt x="328" y="50"/>
                  </a:lnTo>
                  <a:lnTo>
                    <a:pt x="320" y="36"/>
                  </a:lnTo>
                  <a:lnTo>
                    <a:pt x="312" y="26"/>
                  </a:lnTo>
                  <a:lnTo>
                    <a:pt x="312" y="26"/>
                  </a:lnTo>
                  <a:lnTo>
                    <a:pt x="300" y="14"/>
                  </a:lnTo>
                  <a:lnTo>
                    <a:pt x="286" y="6"/>
                  </a:lnTo>
                  <a:lnTo>
                    <a:pt x="270" y="2"/>
                  </a:lnTo>
                  <a:lnTo>
                    <a:pt x="254" y="0"/>
                  </a:lnTo>
                  <a:lnTo>
                    <a:pt x="222" y="0"/>
                  </a:lnTo>
                  <a:lnTo>
                    <a:pt x="222" y="0"/>
                  </a:lnTo>
                  <a:lnTo>
                    <a:pt x="222" y="0"/>
                  </a:lnTo>
                  <a:lnTo>
                    <a:pt x="222" y="0"/>
                  </a:lnTo>
                  <a:lnTo>
                    <a:pt x="222" y="0"/>
                  </a:lnTo>
                  <a:lnTo>
                    <a:pt x="11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5"/>
            <p:cNvSpPr>
              <a:spLocks/>
            </p:cNvSpPr>
            <p:nvPr/>
          </p:nvSpPr>
          <p:spPr bwMode="auto">
            <a:xfrm>
              <a:off x="5263" y="905"/>
              <a:ext cx="278" cy="116"/>
            </a:xfrm>
            <a:custGeom>
              <a:avLst/>
              <a:gdLst>
                <a:gd name="T0" fmla="*/ 248 w 278"/>
                <a:gd name="T1" fmla="*/ 70 h 116"/>
                <a:gd name="T2" fmla="*/ 216 w 278"/>
                <a:gd name="T3" fmla="*/ 70 h 116"/>
                <a:gd name="T4" fmla="*/ 192 w 278"/>
                <a:gd name="T5" fmla="*/ 14 h 116"/>
                <a:gd name="T6" fmla="*/ 192 w 278"/>
                <a:gd name="T7" fmla="*/ 14 h 116"/>
                <a:gd name="T8" fmla="*/ 174 w 278"/>
                <a:gd name="T9" fmla="*/ 6 h 116"/>
                <a:gd name="T10" fmla="*/ 158 w 278"/>
                <a:gd name="T11" fmla="*/ 2 h 116"/>
                <a:gd name="T12" fmla="*/ 138 w 278"/>
                <a:gd name="T13" fmla="*/ 0 h 116"/>
                <a:gd name="T14" fmla="*/ 138 w 278"/>
                <a:gd name="T15" fmla="*/ 0 h 116"/>
                <a:gd name="T16" fmla="*/ 120 w 278"/>
                <a:gd name="T17" fmla="*/ 2 h 116"/>
                <a:gd name="T18" fmla="*/ 102 w 278"/>
                <a:gd name="T19" fmla="*/ 6 h 116"/>
                <a:gd name="T20" fmla="*/ 84 w 278"/>
                <a:gd name="T21" fmla="*/ 14 h 116"/>
                <a:gd name="T22" fmla="*/ 60 w 278"/>
                <a:gd name="T23" fmla="*/ 70 h 116"/>
                <a:gd name="T24" fmla="*/ 30 w 278"/>
                <a:gd name="T25" fmla="*/ 70 h 116"/>
                <a:gd name="T26" fmla="*/ 0 w 278"/>
                <a:gd name="T27" fmla="*/ 84 h 116"/>
                <a:gd name="T28" fmla="*/ 0 w 278"/>
                <a:gd name="T29" fmla="*/ 84 h 116"/>
                <a:gd name="T30" fmla="*/ 6 w 278"/>
                <a:gd name="T31" fmla="*/ 90 h 116"/>
                <a:gd name="T32" fmla="*/ 16 w 278"/>
                <a:gd name="T33" fmla="*/ 94 h 116"/>
                <a:gd name="T34" fmla="*/ 30 w 278"/>
                <a:gd name="T35" fmla="*/ 100 h 116"/>
                <a:gd name="T36" fmla="*/ 50 w 278"/>
                <a:gd name="T37" fmla="*/ 106 h 116"/>
                <a:gd name="T38" fmla="*/ 74 w 278"/>
                <a:gd name="T39" fmla="*/ 110 h 116"/>
                <a:gd name="T40" fmla="*/ 104 w 278"/>
                <a:gd name="T41" fmla="*/ 114 h 116"/>
                <a:gd name="T42" fmla="*/ 140 w 278"/>
                <a:gd name="T43" fmla="*/ 116 h 116"/>
                <a:gd name="T44" fmla="*/ 140 w 278"/>
                <a:gd name="T45" fmla="*/ 116 h 116"/>
                <a:gd name="T46" fmla="*/ 174 w 278"/>
                <a:gd name="T47" fmla="*/ 114 h 116"/>
                <a:gd name="T48" fmla="*/ 204 w 278"/>
                <a:gd name="T49" fmla="*/ 110 h 116"/>
                <a:gd name="T50" fmla="*/ 228 w 278"/>
                <a:gd name="T51" fmla="*/ 106 h 116"/>
                <a:gd name="T52" fmla="*/ 248 w 278"/>
                <a:gd name="T53" fmla="*/ 100 h 116"/>
                <a:gd name="T54" fmla="*/ 260 w 278"/>
                <a:gd name="T55" fmla="*/ 94 h 116"/>
                <a:gd name="T56" fmla="*/ 270 w 278"/>
                <a:gd name="T57" fmla="*/ 90 h 116"/>
                <a:gd name="T58" fmla="*/ 278 w 278"/>
                <a:gd name="T59" fmla="*/ 84 h 116"/>
                <a:gd name="T60" fmla="*/ 248 w 278"/>
                <a:gd name="T61"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8" h="116">
                  <a:moveTo>
                    <a:pt x="248" y="70"/>
                  </a:moveTo>
                  <a:lnTo>
                    <a:pt x="216" y="70"/>
                  </a:lnTo>
                  <a:lnTo>
                    <a:pt x="192" y="14"/>
                  </a:lnTo>
                  <a:lnTo>
                    <a:pt x="192" y="14"/>
                  </a:lnTo>
                  <a:lnTo>
                    <a:pt x="174" y="6"/>
                  </a:lnTo>
                  <a:lnTo>
                    <a:pt x="158" y="2"/>
                  </a:lnTo>
                  <a:lnTo>
                    <a:pt x="138" y="0"/>
                  </a:lnTo>
                  <a:lnTo>
                    <a:pt x="138" y="0"/>
                  </a:lnTo>
                  <a:lnTo>
                    <a:pt x="120" y="2"/>
                  </a:lnTo>
                  <a:lnTo>
                    <a:pt x="102" y="6"/>
                  </a:lnTo>
                  <a:lnTo>
                    <a:pt x="84" y="14"/>
                  </a:lnTo>
                  <a:lnTo>
                    <a:pt x="60" y="70"/>
                  </a:lnTo>
                  <a:lnTo>
                    <a:pt x="30" y="70"/>
                  </a:lnTo>
                  <a:lnTo>
                    <a:pt x="0" y="84"/>
                  </a:lnTo>
                  <a:lnTo>
                    <a:pt x="0" y="84"/>
                  </a:lnTo>
                  <a:lnTo>
                    <a:pt x="6" y="90"/>
                  </a:lnTo>
                  <a:lnTo>
                    <a:pt x="16" y="94"/>
                  </a:lnTo>
                  <a:lnTo>
                    <a:pt x="30" y="100"/>
                  </a:lnTo>
                  <a:lnTo>
                    <a:pt x="50" y="106"/>
                  </a:lnTo>
                  <a:lnTo>
                    <a:pt x="74" y="110"/>
                  </a:lnTo>
                  <a:lnTo>
                    <a:pt x="104" y="114"/>
                  </a:lnTo>
                  <a:lnTo>
                    <a:pt x="140" y="116"/>
                  </a:lnTo>
                  <a:lnTo>
                    <a:pt x="140" y="116"/>
                  </a:lnTo>
                  <a:lnTo>
                    <a:pt x="174" y="114"/>
                  </a:lnTo>
                  <a:lnTo>
                    <a:pt x="204" y="110"/>
                  </a:lnTo>
                  <a:lnTo>
                    <a:pt x="228" y="106"/>
                  </a:lnTo>
                  <a:lnTo>
                    <a:pt x="248" y="100"/>
                  </a:lnTo>
                  <a:lnTo>
                    <a:pt x="260" y="94"/>
                  </a:lnTo>
                  <a:lnTo>
                    <a:pt x="270" y="90"/>
                  </a:lnTo>
                  <a:lnTo>
                    <a:pt x="278" y="84"/>
                  </a:lnTo>
                  <a:lnTo>
                    <a:pt x="248" y="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6"/>
            <p:cNvSpPr>
              <a:spLocks/>
            </p:cNvSpPr>
            <p:nvPr/>
          </p:nvSpPr>
          <p:spPr bwMode="auto">
            <a:xfrm>
              <a:off x="5309" y="1055"/>
              <a:ext cx="184" cy="76"/>
            </a:xfrm>
            <a:custGeom>
              <a:avLst/>
              <a:gdLst>
                <a:gd name="T0" fmla="*/ 0 w 184"/>
                <a:gd name="T1" fmla="*/ 0 h 76"/>
                <a:gd name="T2" fmla="*/ 0 w 184"/>
                <a:gd name="T3" fmla="*/ 0 h 76"/>
                <a:gd name="T4" fmla="*/ 0 w 184"/>
                <a:gd name="T5" fmla="*/ 2 h 76"/>
                <a:gd name="T6" fmla="*/ 0 w 184"/>
                <a:gd name="T7" fmla="*/ 2 h 76"/>
                <a:gd name="T8" fmla="*/ 4 w 184"/>
                <a:gd name="T9" fmla="*/ 16 h 76"/>
                <a:gd name="T10" fmla="*/ 10 w 184"/>
                <a:gd name="T11" fmla="*/ 28 h 76"/>
                <a:gd name="T12" fmla="*/ 16 w 184"/>
                <a:gd name="T13" fmla="*/ 38 h 76"/>
                <a:gd name="T14" fmla="*/ 26 w 184"/>
                <a:gd name="T15" fmla="*/ 48 h 76"/>
                <a:gd name="T16" fmla="*/ 36 w 184"/>
                <a:gd name="T17" fmla="*/ 56 h 76"/>
                <a:gd name="T18" fmla="*/ 46 w 184"/>
                <a:gd name="T19" fmla="*/ 64 h 76"/>
                <a:gd name="T20" fmla="*/ 58 w 184"/>
                <a:gd name="T21" fmla="*/ 70 h 76"/>
                <a:gd name="T22" fmla="*/ 70 w 184"/>
                <a:gd name="T23" fmla="*/ 74 h 76"/>
                <a:gd name="T24" fmla="*/ 70 w 184"/>
                <a:gd name="T25" fmla="*/ 74 h 76"/>
                <a:gd name="T26" fmla="*/ 92 w 184"/>
                <a:gd name="T27" fmla="*/ 76 h 76"/>
                <a:gd name="T28" fmla="*/ 110 w 184"/>
                <a:gd name="T29" fmla="*/ 74 h 76"/>
                <a:gd name="T30" fmla="*/ 128 w 184"/>
                <a:gd name="T31" fmla="*/ 68 h 76"/>
                <a:gd name="T32" fmla="*/ 144 w 184"/>
                <a:gd name="T33" fmla="*/ 60 h 76"/>
                <a:gd name="T34" fmla="*/ 158 w 184"/>
                <a:gd name="T35" fmla="*/ 48 h 76"/>
                <a:gd name="T36" fmla="*/ 170 w 184"/>
                <a:gd name="T37" fmla="*/ 34 h 76"/>
                <a:gd name="T38" fmla="*/ 180 w 184"/>
                <a:gd name="T39" fmla="*/ 18 h 76"/>
                <a:gd name="T40" fmla="*/ 184 w 184"/>
                <a:gd name="T41" fmla="*/ 0 h 76"/>
                <a:gd name="T42" fmla="*/ 0 w 184"/>
                <a:gd name="T4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4" h="76">
                  <a:moveTo>
                    <a:pt x="0" y="0"/>
                  </a:moveTo>
                  <a:lnTo>
                    <a:pt x="0" y="0"/>
                  </a:lnTo>
                  <a:lnTo>
                    <a:pt x="0" y="2"/>
                  </a:lnTo>
                  <a:lnTo>
                    <a:pt x="0" y="2"/>
                  </a:lnTo>
                  <a:lnTo>
                    <a:pt x="4" y="16"/>
                  </a:lnTo>
                  <a:lnTo>
                    <a:pt x="10" y="28"/>
                  </a:lnTo>
                  <a:lnTo>
                    <a:pt x="16" y="38"/>
                  </a:lnTo>
                  <a:lnTo>
                    <a:pt x="26" y="48"/>
                  </a:lnTo>
                  <a:lnTo>
                    <a:pt x="36" y="56"/>
                  </a:lnTo>
                  <a:lnTo>
                    <a:pt x="46" y="64"/>
                  </a:lnTo>
                  <a:lnTo>
                    <a:pt x="58" y="70"/>
                  </a:lnTo>
                  <a:lnTo>
                    <a:pt x="70" y="74"/>
                  </a:lnTo>
                  <a:lnTo>
                    <a:pt x="70" y="74"/>
                  </a:lnTo>
                  <a:lnTo>
                    <a:pt x="92" y="76"/>
                  </a:lnTo>
                  <a:lnTo>
                    <a:pt x="110" y="74"/>
                  </a:lnTo>
                  <a:lnTo>
                    <a:pt x="128" y="68"/>
                  </a:lnTo>
                  <a:lnTo>
                    <a:pt x="144" y="60"/>
                  </a:lnTo>
                  <a:lnTo>
                    <a:pt x="158" y="48"/>
                  </a:lnTo>
                  <a:lnTo>
                    <a:pt x="170" y="34"/>
                  </a:lnTo>
                  <a:lnTo>
                    <a:pt x="180" y="18"/>
                  </a:lnTo>
                  <a:lnTo>
                    <a:pt x="184"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7"/>
            <p:cNvSpPr>
              <a:spLocks/>
            </p:cNvSpPr>
            <p:nvPr/>
          </p:nvSpPr>
          <p:spPr bwMode="auto">
            <a:xfrm>
              <a:off x="5343" y="1021"/>
              <a:ext cx="44" cy="28"/>
            </a:xfrm>
            <a:custGeom>
              <a:avLst/>
              <a:gdLst>
                <a:gd name="T0" fmla="*/ 44 w 44"/>
                <a:gd name="T1" fmla="*/ 14 h 28"/>
                <a:gd name="T2" fmla="*/ 44 w 44"/>
                <a:gd name="T3" fmla="*/ 14 h 28"/>
                <a:gd name="T4" fmla="*/ 40 w 44"/>
                <a:gd name="T5" fmla="*/ 22 h 28"/>
                <a:gd name="T6" fmla="*/ 32 w 44"/>
                <a:gd name="T7" fmla="*/ 26 h 28"/>
                <a:gd name="T8" fmla="*/ 26 w 44"/>
                <a:gd name="T9" fmla="*/ 28 h 28"/>
                <a:gd name="T10" fmla="*/ 16 w 44"/>
                <a:gd name="T11" fmla="*/ 26 h 28"/>
                <a:gd name="T12" fmla="*/ 16 w 44"/>
                <a:gd name="T13" fmla="*/ 26 h 28"/>
                <a:gd name="T14" fmla="*/ 8 w 44"/>
                <a:gd name="T15" fmla="*/ 22 h 28"/>
                <a:gd name="T16" fmla="*/ 4 w 44"/>
                <a:gd name="T17" fmla="*/ 16 h 28"/>
                <a:gd name="T18" fmla="*/ 0 w 44"/>
                <a:gd name="T19" fmla="*/ 8 h 28"/>
                <a:gd name="T20" fmla="*/ 2 w 44"/>
                <a:gd name="T21" fmla="*/ 0 h 28"/>
                <a:gd name="T22" fmla="*/ 44 w 44"/>
                <a:gd name="T2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28">
                  <a:moveTo>
                    <a:pt x="44" y="14"/>
                  </a:moveTo>
                  <a:lnTo>
                    <a:pt x="44" y="14"/>
                  </a:lnTo>
                  <a:lnTo>
                    <a:pt x="40" y="22"/>
                  </a:lnTo>
                  <a:lnTo>
                    <a:pt x="32" y="26"/>
                  </a:lnTo>
                  <a:lnTo>
                    <a:pt x="26" y="28"/>
                  </a:lnTo>
                  <a:lnTo>
                    <a:pt x="16" y="26"/>
                  </a:lnTo>
                  <a:lnTo>
                    <a:pt x="16" y="26"/>
                  </a:lnTo>
                  <a:lnTo>
                    <a:pt x="8" y="22"/>
                  </a:lnTo>
                  <a:lnTo>
                    <a:pt x="4" y="16"/>
                  </a:lnTo>
                  <a:lnTo>
                    <a:pt x="0" y="8"/>
                  </a:lnTo>
                  <a:lnTo>
                    <a:pt x="2" y="0"/>
                  </a:lnTo>
                  <a:lnTo>
                    <a:pt x="44"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8"/>
            <p:cNvSpPr>
              <a:spLocks/>
            </p:cNvSpPr>
            <p:nvPr/>
          </p:nvSpPr>
          <p:spPr bwMode="auto">
            <a:xfrm>
              <a:off x="5417" y="1021"/>
              <a:ext cx="42" cy="28"/>
            </a:xfrm>
            <a:custGeom>
              <a:avLst/>
              <a:gdLst>
                <a:gd name="T0" fmla="*/ 0 w 42"/>
                <a:gd name="T1" fmla="*/ 14 h 28"/>
                <a:gd name="T2" fmla="*/ 0 w 42"/>
                <a:gd name="T3" fmla="*/ 14 h 28"/>
                <a:gd name="T4" fmla="*/ 4 w 42"/>
                <a:gd name="T5" fmla="*/ 22 h 28"/>
                <a:gd name="T6" fmla="*/ 10 w 42"/>
                <a:gd name="T7" fmla="*/ 26 h 28"/>
                <a:gd name="T8" fmla="*/ 18 w 42"/>
                <a:gd name="T9" fmla="*/ 28 h 28"/>
                <a:gd name="T10" fmla="*/ 26 w 42"/>
                <a:gd name="T11" fmla="*/ 26 h 28"/>
                <a:gd name="T12" fmla="*/ 26 w 42"/>
                <a:gd name="T13" fmla="*/ 26 h 28"/>
                <a:gd name="T14" fmla="*/ 34 w 42"/>
                <a:gd name="T15" fmla="*/ 22 h 28"/>
                <a:gd name="T16" fmla="*/ 40 w 42"/>
                <a:gd name="T17" fmla="*/ 16 h 28"/>
                <a:gd name="T18" fmla="*/ 42 w 42"/>
                <a:gd name="T19" fmla="*/ 8 h 28"/>
                <a:gd name="T20" fmla="*/ 40 w 42"/>
                <a:gd name="T21" fmla="*/ 0 h 28"/>
                <a:gd name="T22" fmla="*/ 0 w 42"/>
                <a:gd name="T2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8">
                  <a:moveTo>
                    <a:pt x="0" y="14"/>
                  </a:moveTo>
                  <a:lnTo>
                    <a:pt x="0" y="14"/>
                  </a:lnTo>
                  <a:lnTo>
                    <a:pt x="4" y="22"/>
                  </a:lnTo>
                  <a:lnTo>
                    <a:pt x="10" y="26"/>
                  </a:lnTo>
                  <a:lnTo>
                    <a:pt x="18" y="28"/>
                  </a:lnTo>
                  <a:lnTo>
                    <a:pt x="26" y="26"/>
                  </a:lnTo>
                  <a:lnTo>
                    <a:pt x="26" y="26"/>
                  </a:lnTo>
                  <a:lnTo>
                    <a:pt x="34" y="22"/>
                  </a:lnTo>
                  <a:lnTo>
                    <a:pt x="40" y="16"/>
                  </a:lnTo>
                  <a:lnTo>
                    <a:pt x="42" y="8"/>
                  </a:lnTo>
                  <a:lnTo>
                    <a:pt x="40" y="0"/>
                  </a:lnTo>
                  <a:lnTo>
                    <a:pt x="0"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9"/>
            <p:cNvSpPr>
              <a:spLocks noChangeArrowheads="1"/>
            </p:cNvSpPr>
            <p:nvPr/>
          </p:nvSpPr>
          <p:spPr bwMode="auto">
            <a:xfrm>
              <a:off x="3071" y="3415"/>
              <a:ext cx="344"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0"/>
            <p:cNvSpPr>
              <a:spLocks noEditPoints="1"/>
            </p:cNvSpPr>
            <p:nvPr/>
          </p:nvSpPr>
          <p:spPr bwMode="auto">
            <a:xfrm>
              <a:off x="3071" y="3415"/>
              <a:ext cx="344" cy="720"/>
            </a:xfrm>
            <a:custGeom>
              <a:avLst/>
              <a:gdLst>
                <a:gd name="T0" fmla="*/ 0 w 344"/>
                <a:gd name="T1" fmla="*/ 720 h 720"/>
                <a:gd name="T2" fmla="*/ 344 w 344"/>
                <a:gd name="T3" fmla="*/ 0 h 720"/>
                <a:gd name="T4" fmla="*/ 164 w 344"/>
                <a:gd name="T5" fmla="*/ 622 h 720"/>
                <a:gd name="T6" fmla="*/ 154 w 344"/>
                <a:gd name="T7" fmla="*/ 622 h 720"/>
                <a:gd name="T8" fmla="*/ 136 w 344"/>
                <a:gd name="T9" fmla="*/ 614 h 720"/>
                <a:gd name="T10" fmla="*/ 122 w 344"/>
                <a:gd name="T11" fmla="*/ 602 h 720"/>
                <a:gd name="T12" fmla="*/ 116 w 344"/>
                <a:gd name="T13" fmla="*/ 584 h 720"/>
                <a:gd name="T14" fmla="*/ 114 w 344"/>
                <a:gd name="T15" fmla="*/ 574 h 720"/>
                <a:gd name="T16" fmla="*/ 124 w 344"/>
                <a:gd name="T17" fmla="*/ 546 h 720"/>
                <a:gd name="T18" fmla="*/ 146 w 344"/>
                <a:gd name="T19" fmla="*/ 528 h 720"/>
                <a:gd name="T20" fmla="*/ 146 w 344"/>
                <a:gd name="T21" fmla="*/ 558 h 720"/>
                <a:gd name="T22" fmla="*/ 140 w 344"/>
                <a:gd name="T23" fmla="*/ 574 h 720"/>
                <a:gd name="T24" fmla="*/ 142 w 344"/>
                <a:gd name="T25" fmla="*/ 584 h 720"/>
                <a:gd name="T26" fmla="*/ 154 w 344"/>
                <a:gd name="T27" fmla="*/ 596 h 720"/>
                <a:gd name="T28" fmla="*/ 164 w 344"/>
                <a:gd name="T29" fmla="*/ 598 h 720"/>
                <a:gd name="T30" fmla="*/ 180 w 344"/>
                <a:gd name="T31" fmla="*/ 592 h 720"/>
                <a:gd name="T32" fmla="*/ 188 w 344"/>
                <a:gd name="T33" fmla="*/ 574 h 720"/>
                <a:gd name="T34" fmla="*/ 186 w 344"/>
                <a:gd name="T35" fmla="*/ 566 h 720"/>
                <a:gd name="T36" fmla="*/ 182 w 344"/>
                <a:gd name="T37" fmla="*/ 528 h 720"/>
                <a:gd name="T38" fmla="*/ 194 w 344"/>
                <a:gd name="T39" fmla="*/ 536 h 720"/>
                <a:gd name="T40" fmla="*/ 210 w 344"/>
                <a:gd name="T41" fmla="*/ 560 h 720"/>
                <a:gd name="T42" fmla="*/ 212 w 344"/>
                <a:gd name="T43" fmla="*/ 574 h 720"/>
                <a:gd name="T44" fmla="*/ 208 w 344"/>
                <a:gd name="T45" fmla="*/ 594 h 720"/>
                <a:gd name="T46" fmla="*/ 198 w 344"/>
                <a:gd name="T47" fmla="*/ 608 h 720"/>
                <a:gd name="T48" fmla="*/ 182 w 344"/>
                <a:gd name="T49" fmla="*/ 620 h 720"/>
                <a:gd name="T50" fmla="*/ 164 w 344"/>
                <a:gd name="T51" fmla="*/ 622 h 720"/>
                <a:gd name="T52" fmla="*/ 154 w 344"/>
                <a:gd name="T53" fmla="*/ 570 h 720"/>
                <a:gd name="T54" fmla="*/ 174 w 344"/>
                <a:gd name="T55" fmla="*/ 510 h 720"/>
                <a:gd name="T56" fmla="*/ 154 w 344"/>
                <a:gd name="T57" fmla="*/ 570 h 720"/>
                <a:gd name="T58" fmla="*/ 52 w 344"/>
                <a:gd name="T59" fmla="*/ 178 h 720"/>
                <a:gd name="T60" fmla="*/ 290 w 344"/>
                <a:gd name="T61" fmla="*/ 134 h 720"/>
                <a:gd name="T62" fmla="*/ 290 w 344"/>
                <a:gd name="T63" fmla="*/ 108 h 720"/>
                <a:gd name="T64" fmla="*/ 52 w 344"/>
                <a:gd name="T65" fmla="*/ 64 h 720"/>
                <a:gd name="T66" fmla="*/ 290 w 344"/>
                <a:gd name="T67" fmla="*/ 10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4" h="720">
                  <a:moveTo>
                    <a:pt x="0" y="0"/>
                  </a:moveTo>
                  <a:lnTo>
                    <a:pt x="0" y="720"/>
                  </a:lnTo>
                  <a:lnTo>
                    <a:pt x="344" y="720"/>
                  </a:lnTo>
                  <a:lnTo>
                    <a:pt x="344" y="0"/>
                  </a:lnTo>
                  <a:lnTo>
                    <a:pt x="0" y="0"/>
                  </a:lnTo>
                  <a:close/>
                  <a:moveTo>
                    <a:pt x="164" y="622"/>
                  </a:moveTo>
                  <a:lnTo>
                    <a:pt x="164" y="622"/>
                  </a:lnTo>
                  <a:lnTo>
                    <a:pt x="154" y="622"/>
                  </a:lnTo>
                  <a:lnTo>
                    <a:pt x="144" y="620"/>
                  </a:lnTo>
                  <a:lnTo>
                    <a:pt x="136" y="614"/>
                  </a:lnTo>
                  <a:lnTo>
                    <a:pt x="128" y="608"/>
                  </a:lnTo>
                  <a:lnTo>
                    <a:pt x="122" y="602"/>
                  </a:lnTo>
                  <a:lnTo>
                    <a:pt x="118" y="594"/>
                  </a:lnTo>
                  <a:lnTo>
                    <a:pt x="116" y="584"/>
                  </a:lnTo>
                  <a:lnTo>
                    <a:pt x="114" y="574"/>
                  </a:lnTo>
                  <a:lnTo>
                    <a:pt x="114" y="574"/>
                  </a:lnTo>
                  <a:lnTo>
                    <a:pt x="116" y="560"/>
                  </a:lnTo>
                  <a:lnTo>
                    <a:pt x="124" y="546"/>
                  </a:lnTo>
                  <a:lnTo>
                    <a:pt x="134" y="536"/>
                  </a:lnTo>
                  <a:lnTo>
                    <a:pt x="146" y="528"/>
                  </a:lnTo>
                  <a:lnTo>
                    <a:pt x="146" y="558"/>
                  </a:lnTo>
                  <a:lnTo>
                    <a:pt x="146" y="558"/>
                  </a:lnTo>
                  <a:lnTo>
                    <a:pt x="142" y="566"/>
                  </a:lnTo>
                  <a:lnTo>
                    <a:pt x="140" y="574"/>
                  </a:lnTo>
                  <a:lnTo>
                    <a:pt x="140" y="574"/>
                  </a:lnTo>
                  <a:lnTo>
                    <a:pt x="142" y="584"/>
                  </a:lnTo>
                  <a:lnTo>
                    <a:pt x="146" y="592"/>
                  </a:lnTo>
                  <a:lnTo>
                    <a:pt x="154" y="596"/>
                  </a:lnTo>
                  <a:lnTo>
                    <a:pt x="164" y="598"/>
                  </a:lnTo>
                  <a:lnTo>
                    <a:pt x="164" y="598"/>
                  </a:lnTo>
                  <a:lnTo>
                    <a:pt x="174" y="596"/>
                  </a:lnTo>
                  <a:lnTo>
                    <a:pt x="180" y="592"/>
                  </a:lnTo>
                  <a:lnTo>
                    <a:pt x="186" y="584"/>
                  </a:lnTo>
                  <a:lnTo>
                    <a:pt x="188" y="574"/>
                  </a:lnTo>
                  <a:lnTo>
                    <a:pt x="188" y="574"/>
                  </a:lnTo>
                  <a:lnTo>
                    <a:pt x="186" y="566"/>
                  </a:lnTo>
                  <a:lnTo>
                    <a:pt x="182" y="558"/>
                  </a:lnTo>
                  <a:lnTo>
                    <a:pt x="182" y="528"/>
                  </a:lnTo>
                  <a:lnTo>
                    <a:pt x="182" y="528"/>
                  </a:lnTo>
                  <a:lnTo>
                    <a:pt x="194" y="536"/>
                  </a:lnTo>
                  <a:lnTo>
                    <a:pt x="204" y="546"/>
                  </a:lnTo>
                  <a:lnTo>
                    <a:pt x="210" y="560"/>
                  </a:lnTo>
                  <a:lnTo>
                    <a:pt x="212" y="574"/>
                  </a:lnTo>
                  <a:lnTo>
                    <a:pt x="212" y="574"/>
                  </a:lnTo>
                  <a:lnTo>
                    <a:pt x="212" y="584"/>
                  </a:lnTo>
                  <a:lnTo>
                    <a:pt x="208" y="594"/>
                  </a:lnTo>
                  <a:lnTo>
                    <a:pt x="204" y="602"/>
                  </a:lnTo>
                  <a:lnTo>
                    <a:pt x="198" y="608"/>
                  </a:lnTo>
                  <a:lnTo>
                    <a:pt x="190" y="614"/>
                  </a:lnTo>
                  <a:lnTo>
                    <a:pt x="182" y="620"/>
                  </a:lnTo>
                  <a:lnTo>
                    <a:pt x="174" y="622"/>
                  </a:lnTo>
                  <a:lnTo>
                    <a:pt x="164" y="622"/>
                  </a:lnTo>
                  <a:lnTo>
                    <a:pt x="164" y="622"/>
                  </a:lnTo>
                  <a:close/>
                  <a:moveTo>
                    <a:pt x="154" y="570"/>
                  </a:moveTo>
                  <a:lnTo>
                    <a:pt x="154" y="510"/>
                  </a:lnTo>
                  <a:lnTo>
                    <a:pt x="174" y="510"/>
                  </a:lnTo>
                  <a:lnTo>
                    <a:pt x="174" y="570"/>
                  </a:lnTo>
                  <a:lnTo>
                    <a:pt x="154" y="570"/>
                  </a:lnTo>
                  <a:close/>
                  <a:moveTo>
                    <a:pt x="290" y="178"/>
                  </a:moveTo>
                  <a:lnTo>
                    <a:pt x="52" y="178"/>
                  </a:lnTo>
                  <a:lnTo>
                    <a:pt x="52" y="134"/>
                  </a:lnTo>
                  <a:lnTo>
                    <a:pt x="290" y="134"/>
                  </a:lnTo>
                  <a:lnTo>
                    <a:pt x="290" y="178"/>
                  </a:lnTo>
                  <a:close/>
                  <a:moveTo>
                    <a:pt x="290" y="108"/>
                  </a:moveTo>
                  <a:lnTo>
                    <a:pt x="52" y="108"/>
                  </a:lnTo>
                  <a:lnTo>
                    <a:pt x="52" y="64"/>
                  </a:lnTo>
                  <a:lnTo>
                    <a:pt x="290" y="64"/>
                  </a:lnTo>
                  <a:lnTo>
                    <a:pt x="290" y="10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1"/>
            <p:cNvSpPr>
              <a:spLocks/>
            </p:cNvSpPr>
            <p:nvPr/>
          </p:nvSpPr>
          <p:spPr bwMode="auto">
            <a:xfrm>
              <a:off x="3513" y="3375"/>
              <a:ext cx="3240" cy="484"/>
            </a:xfrm>
            <a:custGeom>
              <a:avLst/>
              <a:gdLst>
                <a:gd name="T0" fmla="*/ 0 w 3240"/>
                <a:gd name="T1" fmla="*/ 484 h 484"/>
                <a:gd name="T2" fmla="*/ 3240 w 3240"/>
                <a:gd name="T3" fmla="*/ 484 h 484"/>
                <a:gd name="T4" fmla="*/ 3240 w 3240"/>
                <a:gd name="T5" fmla="*/ 0 h 484"/>
              </a:gdLst>
              <a:ahLst/>
              <a:cxnLst>
                <a:cxn ang="0">
                  <a:pos x="T0" y="T1"/>
                </a:cxn>
                <a:cxn ang="0">
                  <a:pos x="T2" y="T3"/>
                </a:cxn>
                <a:cxn ang="0">
                  <a:pos x="T4" y="T5"/>
                </a:cxn>
              </a:cxnLst>
              <a:rect l="0" t="0" r="r" b="b"/>
              <a:pathLst>
                <a:path w="3240" h="484">
                  <a:moveTo>
                    <a:pt x="0" y="484"/>
                  </a:moveTo>
                  <a:lnTo>
                    <a:pt x="3240" y="484"/>
                  </a:lnTo>
                  <a:lnTo>
                    <a:pt x="324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2"/>
            <p:cNvSpPr>
              <a:spLocks/>
            </p:cNvSpPr>
            <p:nvPr/>
          </p:nvSpPr>
          <p:spPr bwMode="auto">
            <a:xfrm>
              <a:off x="3455" y="3819"/>
              <a:ext cx="70" cy="80"/>
            </a:xfrm>
            <a:custGeom>
              <a:avLst/>
              <a:gdLst>
                <a:gd name="T0" fmla="*/ 70 w 70"/>
                <a:gd name="T1" fmla="*/ 80 h 80"/>
                <a:gd name="T2" fmla="*/ 0 w 70"/>
                <a:gd name="T3" fmla="*/ 40 h 80"/>
                <a:gd name="T4" fmla="*/ 70 w 70"/>
                <a:gd name="T5" fmla="*/ 0 h 80"/>
                <a:gd name="T6" fmla="*/ 70 w 70"/>
                <a:gd name="T7" fmla="*/ 80 h 80"/>
              </a:gdLst>
              <a:ahLst/>
              <a:cxnLst>
                <a:cxn ang="0">
                  <a:pos x="T0" y="T1"/>
                </a:cxn>
                <a:cxn ang="0">
                  <a:pos x="T2" y="T3"/>
                </a:cxn>
                <a:cxn ang="0">
                  <a:pos x="T4" y="T5"/>
                </a:cxn>
                <a:cxn ang="0">
                  <a:pos x="T6" y="T7"/>
                </a:cxn>
              </a:cxnLst>
              <a:rect l="0" t="0" r="r" b="b"/>
              <a:pathLst>
                <a:path w="70" h="80">
                  <a:moveTo>
                    <a:pt x="70" y="80"/>
                  </a:moveTo>
                  <a:lnTo>
                    <a:pt x="0" y="40"/>
                  </a:lnTo>
                  <a:lnTo>
                    <a:pt x="70" y="0"/>
                  </a:lnTo>
                  <a:lnTo>
                    <a:pt x="7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Line 93"/>
            <p:cNvSpPr>
              <a:spLocks noChangeShapeType="1"/>
            </p:cNvSpPr>
            <p:nvPr/>
          </p:nvSpPr>
          <p:spPr bwMode="auto">
            <a:xfrm>
              <a:off x="6081" y="3375"/>
              <a:ext cx="0" cy="484"/>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4"/>
            <p:cNvSpPr>
              <a:spLocks noChangeShapeType="1"/>
            </p:cNvSpPr>
            <p:nvPr/>
          </p:nvSpPr>
          <p:spPr bwMode="auto">
            <a:xfrm>
              <a:off x="5401" y="3375"/>
              <a:ext cx="0" cy="484"/>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5"/>
            <p:cNvSpPr>
              <a:spLocks noChangeShapeType="1"/>
            </p:cNvSpPr>
            <p:nvPr/>
          </p:nvSpPr>
          <p:spPr bwMode="auto">
            <a:xfrm>
              <a:off x="4721" y="3375"/>
              <a:ext cx="0" cy="484"/>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6"/>
            <p:cNvSpPr>
              <a:spLocks noChangeShapeType="1"/>
            </p:cNvSpPr>
            <p:nvPr/>
          </p:nvSpPr>
          <p:spPr bwMode="auto">
            <a:xfrm>
              <a:off x="4041" y="3375"/>
              <a:ext cx="0" cy="484"/>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Rectangle 97"/>
            <p:cNvSpPr>
              <a:spLocks noChangeArrowheads="1"/>
            </p:cNvSpPr>
            <p:nvPr/>
          </p:nvSpPr>
          <p:spPr bwMode="auto">
            <a:xfrm>
              <a:off x="3631" y="3815"/>
              <a:ext cx="100" cy="1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8"/>
            <p:cNvSpPr>
              <a:spLocks noChangeArrowheads="1"/>
            </p:cNvSpPr>
            <p:nvPr/>
          </p:nvSpPr>
          <p:spPr bwMode="auto">
            <a:xfrm>
              <a:off x="4671" y="3611"/>
              <a:ext cx="100" cy="1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99"/>
            <p:cNvSpPr>
              <a:spLocks noChangeArrowheads="1"/>
            </p:cNvSpPr>
            <p:nvPr/>
          </p:nvSpPr>
          <p:spPr bwMode="auto">
            <a:xfrm>
              <a:off x="5351" y="3809"/>
              <a:ext cx="100" cy="1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0"/>
            <p:cNvSpPr>
              <a:spLocks noChangeArrowheads="1"/>
            </p:cNvSpPr>
            <p:nvPr/>
          </p:nvSpPr>
          <p:spPr bwMode="auto">
            <a:xfrm>
              <a:off x="5947" y="3809"/>
              <a:ext cx="100" cy="1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1"/>
            <p:cNvSpPr>
              <a:spLocks noChangeArrowheads="1"/>
            </p:cNvSpPr>
            <p:nvPr/>
          </p:nvSpPr>
          <p:spPr bwMode="auto">
            <a:xfrm>
              <a:off x="6705" y="3505"/>
              <a:ext cx="100" cy="1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Line 102"/>
            <p:cNvSpPr>
              <a:spLocks noChangeShapeType="1"/>
            </p:cNvSpPr>
            <p:nvPr/>
          </p:nvSpPr>
          <p:spPr bwMode="auto">
            <a:xfrm flipH="1">
              <a:off x="3569" y="3775"/>
              <a:ext cx="3074"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3"/>
            <p:cNvSpPr>
              <a:spLocks/>
            </p:cNvSpPr>
            <p:nvPr/>
          </p:nvSpPr>
          <p:spPr bwMode="auto">
            <a:xfrm>
              <a:off x="3511" y="3735"/>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4"/>
            <p:cNvSpPr>
              <a:spLocks noChangeArrowheads="1"/>
            </p:cNvSpPr>
            <p:nvPr/>
          </p:nvSpPr>
          <p:spPr bwMode="auto">
            <a:xfrm>
              <a:off x="3841" y="2355"/>
              <a:ext cx="384" cy="232"/>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Bots</a:t>
              </a:r>
            </a:p>
          </p:txBody>
        </p:sp>
        <p:sp>
          <p:nvSpPr>
            <p:cNvPr id="112" name="Rectangle 105"/>
            <p:cNvSpPr>
              <a:spLocks noChangeArrowheads="1"/>
            </p:cNvSpPr>
            <p:nvPr/>
          </p:nvSpPr>
          <p:spPr bwMode="auto">
            <a:xfrm>
              <a:off x="4521" y="2355"/>
              <a:ext cx="384" cy="232"/>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Bots</a:t>
              </a:r>
            </a:p>
          </p:txBody>
        </p:sp>
        <p:sp>
          <p:nvSpPr>
            <p:cNvPr id="113" name="Rectangle 106"/>
            <p:cNvSpPr>
              <a:spLocks noChangeArrowheads="1"/>
            </p:cNvSpPr>
            <p:nvPr/>
          </p:nvSpPr>
          <p:spPr bwMode="auto">
            <a:xfrm>
              <a:off x="5195" y="2355"/>
              <a:ext cx="384" cy="232"/>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Bots</a:t>
              </a:r>
            </a:p>
          </p:txBody>
        </p:sp>
        <p:sp>
          <p:nvSpPr>
            <p:cNvPr id="114" name="Rectangle 107"/>
            <p:cNvSpPr>
              <a:spLocks noChangeArrowheads="1"/>
            </p:cNvSpPr>
            <p:nvPr/>
          </p:nvSpPr>
          <p:spPr bwMode="auto">
            <a:xfrm>
              <a:off x="5889" y="2355"/>
              <a:ext cx="384" cy="232"/>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Bots</a:t>
              </a:r>
            </a:p>
          </p:txBody>
        </p:sp>
        <p:sp>
          <p:nvSpPr>
            <p:cNvPr id="115" name="Rectangle 108"/>
            <p:cNvSpPr>
              <a:spLocks noChangeArrowheads="1"/>
            </p:cNvSpPr>
            <p:nvPr/>
          </p:nvSpPr>
          <p:spPr bwMode="auto">
            <a:xfrm>
              <a:off x="6569" y="2355"/>
              <a:ext cx="384" cy="232"/>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Bots</a:t>
              </a:r>
            </a:p>
          </p:txBody>
        </p:sp>
      </p:grpSp>
    </p:spTree>
    <p:extLst>
      <p:ext uri="{BB962C8B-B14F-4D97-AF65-F5344CB8AC3E}">
        <p14:creationId xmlns:p14="http://schemas.microsoft.com/office/powerpoint/2010/main" val="239569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Backdoors</a:t>
            </a:r>
          </a:p>
        </p:txBody>
      </p:sp>
      <p:sp>
        <p:nvSpPr>
          <p:cNvPr id="2" name="Content Placeholder 1"/>
          <p:cNvSpPr>
            <a:spLocks noGrp="1"/>
          </p:cNvSpPr>
          <p:nvPr>
            <p:ph sz="half" idx="4294967295"/>
          </p:nvPr>
        </p:nvSpPr>
        <p:spPr>
          <a:xfrm>
            <a:off x="0" y="1371600"/>
            <a:ext cx="4083050" cy="5245100"/>
          </a:xfrm>
        </p:spPr>
        <p:txBody>
          <a:bodyPr>
            <a:normAutofit/>
          </a:bodyPr>
          <a:lstStyle/>
          <a:p>
            <a:pPr lvl="1"/>
            <a:r>
              <a:rPr lang="en-US" dirty="0"/>
              <a:t>A backdoor (also known as a Trojan horse) allows an intruder into a system.</a:t>
            </a:r>
          </a:p>
          <a:p>
            <a:pPr lvl="1"/>
            <a:r>
              <a:rPr lang="en-US" dirty="0"/>
              <a:t>It relies on user behavior to install.</a:t>
            </a:r>
          </a:p>
          <a:p>
            <a:pPr lvl="1"/>
            <a:r>
              <a:rPr lang="en-US" dirty="0"/>
              <a:t>A backdoor consists of three components:</a:t>
            </a:r>
          </a:p>
          <a:p>
            <a:pPr lvl="2"/>
            <a:r>
              <a:rPr lang="en-US" dirty="0"/>
              <a:t>Client</a:t>
            </a:r>
          </a:p>
          <a:p>
            <a:pPr lvl="2"/>
            <a:r>
              <a:rPr lang="en-US" dirty="0"/>
              <a:t>Server</a:t>
            </a:r>
          </a:p>
          <a:p>
            <a:pPr lvl="2"/>
            <a:r>
              <a:rPr lang="en-US" dirty="0"/>
              <a:t>Configurator</a:t>
            </a:r>
          </a:p>
          <a:p>
            <a:endParaRPr lang="en-US" dirty="0"/>
          </a:p>
        </p:txBody>
      </p:sp>
      <p:grpSp>
        <p:nvGrpSpPr>
          <p:cNvPr id="6" name="Group 4"/>
          <p:cNvGrpSpPr>
            <a:grpSpLocks noChangeAspect="1"/>
          </p:cNvGrpSpPr>
          <p:nvPr/>
        </p:nvGrpSpPr>
        <p:grpSpPr bwMode="auto">
          <a:xfrm>
            <a:off x="4225925" y="2374900"/>
            <a:ext cx="7607300" cy="3251200"/>
            <a:chOff x="2662" y="1496"/>
            <a:chExt cx="4792" cy="2048"/>
          </a:xfrm>
        </p:grpSpPr>
        <p:sp>
          <p:nvSpPr>
            <p:cNvPr id="7" name="AutoShape 3"/>
            <p:cNvSpPr>
              <a:spLocks noChangeAspect="1" noChangeArrowheads="1" noTextEdit="1"/>
            </p:cNvSpPr>
            <p:nvPr/>
          </p:nvSpPr>
          <p:spPr bwMode="auto">
            <a:xfrm>
              <a:off x="2662" y="1496"/>
              <a:ext cx="4792" cy="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3090" y="1638"/>
              <a:ext cx="1648" cy="1488"/>
            </a:xfrm>
            <a:custGeom>
              <a:avLst/>
              <a:gdLst>
                <a:gd name="T0" fmla="*/ 652 w 1648"/>
                <a:gd name="T1" fmla="*/ 1402 h 1488"/>
                <a:gd name="T2" fmla="*/ 364 w 1648"/>
                <a:gd name="T3" fmla="*/ 1440 h 1488"/>
                <a:gd name="T4" fmla="*/ 364 w 1648"/>
                <a:gd name="T5" fmla="*/ 1440 h 1488"/>
                <a:gd name="T6" fmla="*/ 356 w 1648"/>
                <a:gd name="T7" fmla="*/ 1442 h 1488"/>
                <a:gd name="T8" fmla="*/ 356 w 1648"/>
                <a:gd name="T9" fmla="*/ 1488 h 1488"/>
                <a:gd name="T10" fmla="*/ 364 w 1648"/>
                <a:gd name="T11" fmla="*/ 1488 h 1488"/>
                <a:gd name="T12" fmla="*/ 1284 w 1648"/>
                <a:gd name="T13" fmla="*/ 1488 h 1488"/>
                <a:gd name="T14" fmla="*/ 1292 w 1648"/>
                <a:gd name="T15" fmla="*/ 1488 h 1488"/>
                <a:gd name="T16" fmla="*/ 1292 w 1648"/>
                <a:gd name="T17" fmla="*/ 1442 h 1488"/>
                <a:gd name="T18" fmla="*/ 1284 w 1648"/>
                <a:gd name="T19" fmla="*/ 1440 h 1488"/>
                <a:gd name="T20" fmla="*/ 1284 w 1648"/>
                <a:gd name="T21" fmla="*/ 1440 h 1488"/>
                <a:gd name="T22" fmla="*/ 996 w 1648"/>
                <a:gd name="T23" fmla="*/ 1402 h 1488"/>
                <a:gd name="T24" fmla="*/ 996 w 1648"/>
                <a:gd name="T25" fmla="*/ 1108 h 1488"/>
                <a:gd name="T26" fmla="*/ 1284 w 1648"/>
                <a:gd name="T27" fmla="*/ 1108 h 1488"/>
                <a:gd name="T28" fmla="*/ 1648 w 1648"/>
                <a:gd name="T29" fmla="*/ 1108 h 1488"/>
                <a:gd name="T30" fmla="*/ 1648 w 1648"/>
                <a:gd name="T31" fmla="*/ 1036 h 1488"/>
                <a:gd name="T32" fmla="*/ 1646 w 1648"/>
                <a:gd name="T33" fmla="*/ 0 h 1488"/>
                <a:gd name="T34" fmla="*/ 1284 w 1648"/>
                <a:gd name="T35" fmla="*/ 0 h 1488"/>
                <a:gd name="T36" fmla="*/ 364 w 1648"/>
                <a:gd name="T37" fmla="*/ 0 h 1488"/>
                <a:gd name="T38" fmla="*/ 2 w 1648"/>
                <a:gd name="T39" fmla="*/ 0 h 1488"/>
                <a:gd name="T40" fmla="*/ 0 w 1648"/>
                <a:gd name="T41" fmla="*/ 1036 h 1488"/>
                <a:gd name="T42" fmla="*/ 0 w 1648"/>
                <a:gd name="T43" fmla="*/ 1108 h 1488"/>
                <a:gd name="T44" fmla="*/ 364 w 1648"/>
                <a:gd name="T45" fmla="*/ 1108 h 1488"/>
                <a:gd name="T46" fmla="*/ 652 w 1648"/>
                <a:gd name="T47" fmla="*/ 1108 h 1488"/>
                <a:gd name="T48" fmla="*/ 652 w 1648"/>
                <a:gd name="T49" fmla="*/ 1402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8" h="1488">
                  <a:moveTo>
                    <a:pt x="652" y="1402"/>
                  </a:moveTo>
                  <a:lnTo>
                    <a:pt x="364" y="1440"/>
                  </a:lnTo>
                  <a:lnTo>
                    <a:pt x="364" y="1440"/>
                  </a:lnTo>
                  <a:lnTo>
                    <a:pt x="356" y="1442"/>
                  </a:lnTo>
                  <a:lnTo>
                    <a:pt x="356" y="1488"/>
                  </a:lnTo>
                  <a:lnTo>
                    <a:pt x="364" y="1488"/>
                  </a:lnTo>
                  <a:lnTo>
                    <a:pt x="1284" y="1488"/>
                  </a:lnTo>
                  <a:lnTo>
                    <a:pt x="1292" y="1488"/>
                  </a:lnTo>
                  <a:lnTo>
                    <a:pt x="1292" y="1442"/>
                  </a:lnTo>
                  <a:lnTo>
                    <a:pt x="1284" y="1440"/>
                  </a:lnTo>
                  <a:lnTo>
                    <a:pt x="1284" y="1440"/>
                  </a:lnTo>
                  <a:lnTo>
                    <a:pt x="996" y="1402"/>
                  </a:lnTo>
                  <a:lnTo>
                    <a:pt x="996" y="1108"/>
                  </a:lnTo>
                  <a:lnTo>
                    <a:pt x="1284" y="1108"/>
                  </a:lnTo>
                  <a:lnTo>
                    <a:pt x="1648" y="1108"/>
                  </a:lnTo>
                  <a:lnTo>
                    <a:pt x="1648" y="1036"/>
                  </a:lnTo>
                  <a:lnTo>
                    <a:pt x="1646" y="0"/>
                  </a:lnTo>
                  <a:lnTo>
                    <a:pt x="1284" y="0"/>
                  </a:lnTo>
                  <a:lnTo>
                    <a:pt x="364" y="0"/>
                  </a:lnTo>
                  <a:lnTo>
                    <a:pt x="2" y="0"/>
                  </a:lnTo>
                  <a:lnTo>
                    <a:pt x="0" y="1036"/>
                  </a:lnTo>
                  <a:lnTo>
                    <a:pt x="0" y="1108"/>
                  </a:lnTo>
                  <a:lnTo>
                    <a:pt x="364" y="1108"/>
                  </a:lnTo>
                  <a:lnTo>
                    <a:pt x="652" y="1108"/>
                  </a:lnTo>
                  <a:lnTo>
                    <a:pt x="652" y="140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170" y="1714"/>
              <a:ext cx="1488" cy="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3090" y="3204"/>
              <a:ext cx="1696" cy="340"/>
            </a:xfrm>
            <a:custGeom>
              <a:avLst/>
              <a:gdLst>
                <a:gd name="T0" fmla="*/ 1696 w 1696"/>
                <a:gd name="T1" fmla="*/ 340 h 340"/>
                <a:gd name="T2" fmla="*/ 0 w 1696"/>
                <a:gd name="T3" fmla="*/ 340 h 340"/>
                <a:gd name="T4" fmla="*/ 142 w 1696"/>
                <a:gd name="T5" fmla="*/ 0 h 340"/>
                <a:gd name="T6" fmla="*/ 1552 w 1696"/>
                <a:gd name="T7" fmla="*/ 0 h 340"/>
                <a:gd name="T8" fmla="*/ 1696 w 1696"/>
                <a:gd name="T9" fmla="*/ 340 h 340"/>
              </a:gdLst>
              <a:ahLst/>
              <a:cxnLst>
                <a:cxn ang="0">
                  <a:pos x="T0" y="T1"/>
                </a:cxn>
                <a:cxn ang="0">
                  <a:pos x="T2" y="T3"/>
                </a:cxn>
                <a:cxn ang="0">
                  <a:pos x="T4" y="T5"/>
                </a:cxn>
                <a:cxn ang="0">
                  <a:pos x="T6" y="T7"/>
                </a:cxn>
                <a:cxn ang="0">
                  <a:pos x="T8" y="T9"/>
                </a:cxn>
              </a:cxnLst>
              <a:rect l="0" t="0" r="r" b="b"/>
              <a:pathLst>
                <a:path w="1696" h="340">
                  <a:moveTo>
                    <a:pt x="1696" y="340"/>
                  </a:moveTo>
                  <a:lnTo>
                    <a:pt x="0" y="340"/>
                  </a:lnTo>
                  <a:lnTo>
                    <a:pt x="142" y="0"/>
                  </a:lnTo>
                  <a:lnTo>
                    <a:pt x="1552" y="0"/>
                  </a:lnTo>
                  <a:lnTo>
                    <a:pt x="1696" y="34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662" y="1776"/>
              <a:ext cx="366" cy="338"/>
            </a:xfrm>
            <a:custGeom>
              <a:avLst/>
              <a:gdLst>
                <a:gd name="T0" fmla="*/ 122 w 366"/>
                <a:gd name="T1" fmla="*/ 0 h 338"/>
                <a:gd name="T2" fmla="*/ 122 w 366"/>
                <a:gd name="T3" fmla="*/ 0 h 338"/>
                <a:gd name="T4" fmla="*/ 122 w 366"/>
                <a:gd name="T5" fmla="*/ 0 h 338"/>
                <a:gd name="T6" fmla="*/ 122 w 366"/>
                <a:gd name="T7" fmla="*/ 0 h 338"/>
                <a:gd name="T8" fmla="*/ 122 w 366"/>
                <a:gd name="T9" fmla="*/ 0 h 338"/>
                <a:gd name="T10" fmla="*/ 86 w 366"/>
                <a:gd name="T11" fmla="*/ 0 h 338"/>
                <a:gd name="T12" fmla="*/ 86 w 366"/>
                <a:gd name="T13" fmla="*/ 0 h 338"/>
                <a:gd name="T14" fmla="*/ 68 w 366"/>
                <a:gd name="T15" fmla="*/ 2 h 338"/>
                <a:gd name="T16" fmla="*/ 52 w 366"/>
                <a:gd name="T17" fmla="*/ 8 h 338"/>
                <a:gd name="T18" fmla="*/ 36 w 366"/>
                <a:gd name="T19" fmla="*/ 16 h 338"/>
                <a:gd name="T20" fmla="*/ 24 w 366"/>
                <a:gd name="T21" fmla="*/ 28 h 338"/>
                <a:gd name="T22" fmla="*/ 24 w 366"/>
                <a:gd name="T23" fmla="*/ 28 h 338"/>
                <a:gd name="T24" fmla="*/ 14 w 366"/>
                <a:gd name="T25" fmla="*/ 40 h 338"/>
                <a:gd name="T26" fmla="*/ 6 w 366"/>
                <a:gd name="T27" fmla="*/ 56 h 338"/>
                <a:gd name="T28" fmla="*/ 2 w 366"/>
                <a:gd name="T29" fmla="*/ 70 h 338"/>
                <a:gd name="T30" fmla="*/ 0 w 366"/>
                <a:gd name="T31" fmla="*/ 88 h 338"/>
                <a:gd name="T32" fmla="*/ 0 w 366"/>
                <a:gd name="T33" fmla="*/ 338 h 338"/>
                <a:gd name="T34" fmla="*/ 0 w 366"/>
                <a:gd name="T35" fmla="*/ 338 h 338"/>
                <a:gd name="T36" fmla="*/ 66 w 366"/>
                <a:gd name="T37" fmla="*/ 338 h 338"/>
                <a:gd name="T38" fmla="*/ 66 w 366"/>
                <a:gd name="T39" fmla="*/ 154 h 338"/>
                <a:gd name="T40" fmla="*/ 66 w 366"/>
                <a:gd name="T41" fmla="*/ 154 h 338"/>
                <a:gd name="T42" fmla="*/ 82 w 366"/>
                <a:gd name="T43" fmla="*/ 154 h 338"/>
                <a:gd name="T44" fmla="*/ 82 w 366"/>
                <a:gd name="T45" fmla="*/ 338 h 338"/>
                <a:gd name="T46" fmla="*/ 166 w 366"/>
                <a:gd name="T47" fmla="*/ 338 h 338"/>
                <a:gd name="T48" fmla="*/ 182 w 366"/>
                <a:gd name="T49" fmla="*/ 338 h 338"/>
                <a:gd name="T50" fmla="*/ 182 w 366"/>
                <a:gd name="T51" fmla="*/ 338 h 338"/>
                <a:gd name="T52" fmla="*/ 182 w 366"/>
                <a:gd name="T53" fmla="*/ 338 h 338"/>
                <a:gd name="T54" fmla="*/ 200 w 366"/>
                <a:gd name="T55" fmla="*/ 338 h 338"/>
                <a:gd name="T56" fmla="*/ 282 w 366"/>
                <a:gd name="T57" fmla="*/ 338 h 338"/>
                <a:gd name="T58" fmla="*/ 282 w 366"/>
                <a:gd name="T59" fmla="*/ 154 h 338"/>
                <a:gd name="T60" fmla="*/ 298 w 366"/>
                <a:gd name="T61" fmla="*/ 154 h 338"/>
                <a:gd name="T62" fmla="*/ 298 w 366"/>
                <a:gd name="T63" fmla="*/ 154 h 338"/>
                <a:gd name="T64" fmla="*/ 298 w 366"/>
                <a:gd name="T65" fmla="*/ 338 h 338"/>
                <a:gd name="T66" fmla="*/ 366 w 366"/>
                <a:gd name="T67" fmla="*/ 338 h 338"/>
                <a:gd name="T68" fmla="*/ 366 w 366"/>
                <a:gd name="T69" fmla="*/ 338 h 338"/>
                <a:gd name="T70" fmla="*/ 366 w 366"/>
                <a:gd name="T71" fmla="*/ 88 h 338"/>
                <a:gd name="T72" fmla="*/ 366 w 366"/>
                <a:gd name="T73" fmla="*/ 88 h 338"/>
                <a:gd name="T74" fmla="*/ 364 w 366"/>
                <a:gd name="T75" fmla="*/ 70 h 338"/>
                <a:gd name="T76" fmla="*/ 360 w 366"/>
                <a:gd name="T77" fmla="*/ 56 h 338"/>
                <a:gd name="T78" fmla="*/ 352 w 366"/>
                <a:gd name="T79" fmla="*/ 40 h 338"/>
                <a:gd name="T80" fmla="*/ 342 w 366"/>
                <a:gd name="T81" fmla="*/ 28 h 338"/>
                <a:gd name="T82" fmla="*/ 342 w 366"/>
                <a:gd name="T83" fmla="*/ 28 h 338"/>
                <a:gd name="T84" fmla="*/ 328 w 366"/>
                <a:gd name="T85" fmla="*/ 16 h 338"/>
                <a:gd name="T86" fmla="*/ 314 w 366"/>
                <a:gd name="T87" fmla="*/ 8 h 338"/>
                <a:gd name="T88" fmla="*/ 296 w 366"/>
                <a:gd name="T89" fmla="*/ 2 h 338"/>
                <a:gd name="T90" fmla="*/ 278 w 366"/>
                <a:gd name="T91" fmla="*/ 0 h 338"/>
                <a:gd name="T92" fmla="*/ 244 w 366"/>
                <a:gd name="T93" fmla="*/ 0 h 338"/>
                <a:gd name="T94" fmla="*/ 244 w 366"/>
                <a:gd name="T95" fmla="*/ 0 h 338"/>
                <a:gd name="T96" fmla="*/ 244 w 366"/>
                <a:gd name="T97" fmla="*/ 0 h 338"/>
                <a:gd name="T98" fmla="*/ 244 w 366"/>
                <a:gd name="T99" fmla="*/ 0 h 338"/>
                <a:gd name="T100" fmla="*/ 244 w 366"/>
                <a:gd name="T101" fmla="*/ 0 h 338"/>
                <a:gd name="T102" fmla="*/ 122 w 366"/>
                <a:gd name="T10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38">
                  <a:moveTo>
                    <a:pt x="122" y="0"/>
                  </a:moveTo>
                  <a:lnTo>
                    <a:pt x="122" y="0"/>
                  </a:lnTo>
                  <a:lnTo>
                    <a:pt x="122" y="0"/>
                  </a:lnTo>
                  <a:lnTo>
                    <a:pt x="122" y="0"/>
                  </a:lnTo>
                  <a:lnTo>
                    <a:pt x="122" y="0"/>
                  </a:lnTo>
                  <a:lnTo>
                    <a:pt x="86" y="0"/>
                  </a:lnTo>
                  <a:lnTo>
                    <a:pt x="86" y="0"/>
                  </a:lnTo>
                  <a:lnTo>
                    <a:pt x="68" y="2"/>
                  </a:lnTo>
                  <a:lnTo>
                    <a:pt x="52" y="8"/>
                  </a:lnTo>
                  <a:lnTo>
                    <a:pt x="36" y="16"/>
                  </a:lnTo>
                  <a:lnTo>
                    <a:pt x="24" y="28"/>
                  </a:lnTo>
                  <a:lnTo>
                    <a:pt x="24" y="28"/>
                  </a:lnTo>
                  <a:lnTo>
                    <a:pt x="14" y="40"/>
                  </a:lnTo>
                  <a:lnTo>
                    <a:pt x="6" y="56"/>
                  </a:lnTo>
                  <a:lnTo>
                    <a:pt x="2" y="70"/>
                  </a:lnTo>
                  <a:lnTo>
                    <a:pt x="0" y="88"/>
                  </a:lnTo>
                  <a:lnTo>
                    <a:pt x="0" y="338"/>
                  </a:lnTo>
                  <a:lnTo>
                    <a:pt x="0" y="338"/>
                  </a:lnTo>
                  <a:lnTo>
                    <a:pt x="66" y="338"/>
                  </a:lnTo>
                  <a:lnTo>
                    <a:pt x="66" y="154"/>
                  </a:lnTo>
                  <a:lnTo>
                    <a:pt x="66" y="154"/>
                  </a:lnTo>
                  <a:lnTo>
                    <a:pt x="82" y="154"/>
                  </a:lnTo>
                  <a:lnTo>
                    <a:pt x="82" y="338"/>
                  </a:lnTo>
                  <a:lnTo>
                    <a:pt x="166" y="338"/>
                  </a:lnTo>
                  <a:lnTo>
                    <a:pt x="182" y="338"/>
                  </a:lnTo>
                  <a:lnTo>
                    <a:pt x="182" y="338"/>
                  </a:lnTo>
                  <a:lnTo>
                    <a:pt x="182" y="338"/>
                  </a:lnTo>
                  <a:lnTo>
                    <a:pt x="200" y="338"/>
                  </a:lnTo>
                  <a:lnTo>
                    <a:pt x="282" y="338"/>
                  </a:lnTo>
                  <a:lnTo>
                    <a:pt x="282" y="154"/>
                  </a:lnTo>
                  <a:lnTo>
                    <a:pt x="298" y="154"/>
                  </a:lnTo>
                  <a:lnTo>
                    <a:pt x="298" y="154"/>
                  </a:lnTo>
                  <a:lnTo>
                    <a:pt x="298" y="338"/>
                  </a:lnTo>
                  <a:lnTo>
                    <a:pt x="366" y="338"/>
                  </a:lnTo>
                  <a:lnTo>
                    <a:pt x="366" y="338"/>
                  </a:lnTo>
                  <a:lnTo>
                    <a:pt x="366" y="88"/>
                  </a:lnTo>
                  <a:lnTo>
                    <a:pt x="366" y="88"/>
                  </a:lnTo>
                  <a:lnTo>
                    <a:pt x="364" y="70"/>
                  </a:lnTo>
                  <a:lnTo>
                    <a:pt x="360" y="56"/>
                  </a:lnTo>
                  <a:lnTo>
                    <a:pt x="352" y="40"/>
                  </a:lnTo>
                  <a:lnTo>
                    <a:pt x="342" y="28"/>
                  </a:lnTo>
                  <a:lnTo>
                    <a:pt x="342" y="28"/>
                  </a:lnTo>
                  <a:lnTo>
                    <a:pt x="328" y="16"/>
                  </a:lnTo>
                  <a:lnTo>
                    <a:pt x="314" y="8"/>
                  </a:lnTo>
                  <a:lnTo>
                    <a:pt x="296" y="2"/>
                  </a:lnTo>
                  <a:lnTo>
                    <a:pt x="278" y="0"/>
                  </a:lnTo>
                  <a:lnTo>
                    <a:pt x="244" y="0"/>
                  </a:lnTo>
                  <a:lnTo>
                    <a:pt x="244" y="0"/>
                  </a:lnTo>
                  <a:lnTo>
                    <a:pt x="244" y="0"/>
                  </a:lnTo>
                  <a:lnTo>
                    <a:pt x="244" y="0"/>
                  </a:lnTo>
                  <a:lnTo>
                    <a:pt x="244" y="0"/>
                  </a:lnTo>
                  <a:lnTo>
                    <a:pt x="12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2692" y="1496"/>
              <a:ext cx="306" cy="128"/>
            </a:xfrm>
            <a:custGeom>
              <a:avLst/>
              <a:gdLst>
                <a:gd name="T0" fmla="*/ 272 w 306"/>
                <a:gd name="T1" fmla="*/ 78 h 128"/>
                <a:gd name="T2" fmla="*/ 238 w 306"/>
                <a:gd name="T3" fmla="*/ 78 h 128"/>
                <a:gd name="T4" fmla="*/ 212 w 306"/>
                <a:gd name="T5" fmla="*/ 16 h 128"/>
                <a:gd name="T6" fmla="*/ 212 w 306"/>
                <a:gd name="T7" fmla="*/ 16 h 128"/>
                <a:gd name="T8" fmla="*/ 192 w 306"/>
                <a:gd name="T9" fmla="*/ 8 h 128"/>
                <a:gd name="T10" fmla="*/ 174 w 306"/>
                <a:gd name="T11" fmla="*/ 2 h 128"/>
                <a:gd name="T12" fmla="*/ 164 w 306"/>
                <a:gd name="T13" fmla="*/ 0 h 128"/>
                <a:gd name="T14" fmla="*/ 152 w 306"/>
                <a:gd name="T15" fmla="*/ 0 h 128"/>
                <a:gd name="T16" fmla="*/ 152 w 306"/>
                <a:gd name="T17" fmla="*/ 0 h 128"/>
                <a:gd name="T18" fmla="*/ 142 w 306"/>
                <a:gd name="T19" fmla="*/ 0 h 128"/>
                <a:gd name="T20" fmla="*/ 132 w 306"/>
                <a:gd name="T21" fmla="*/ 2 h 128"/>
                <a:gd name="T22" fmla="*/ 114 w 306"/>
                <a:gd name="T23" fmla="*/ 8 h 128"/>
                <a:gd name="T24" fmla="*/ 94 w 306"/>
                <a:gd name="T25" fmla="*/ 16 h 128"/>
                <a:gd name="T26" fmla="*/ 68 w 306"/>
                <a:gd name="T27" fmla="*/ 78 h 128"/>
                <a:gd name="T28" fmla="*/ 32 w 306"/>
                <a:gd name="T29" fmla="*/ 78 h 128"/>
                <a:gd name="T30" fmla="*/ 0 w 306"/>
                <a:gd name="T31" fmla="*/ 94 h 128"/>
                <a:gd name="T32" fmla="*/ 0 w 306"/>
                <a:gd name="T33" fmla="*/ 94 h 128"/>
                <a:gd name="T34" fmla="*/ 8 w 306"/>
                <a:gd name="T35" fmla="*/ 100 h 128"/>
                <a:gd name="T36" fmla="*/ 18 w 306"/>
                <a:gd name="T37" fmla="*/ 104 h 128"/>
                <a:gd name="T38" fmla="*/ 34 w 306"/>
                <a:gd name="T39" fmla="*/ 110 h 128"/>
                <a:gd name="T40" fmla="*/ 54 w 306"/>
                <a:gd name="T41" fmla="*/ 116 h 128"/>
                <a:gd name="T42" fmla="*/ 82 w 306"/>
                <a:gd name="T43" fmla="*/ 122 h 128"/>
                <a:gd name="T44" fmla="*/ 114 w 306"/>
                <a:gd name="T45" fmla="*/ 126 h 128"/>
                <a:gd name="T46" fmla="*/ 154 w 306"/>
                <a:gd name="T47" fmla="*/ 128 h 128"/>
                <a:gd name="T48" fmla="*/ 154 w 306"/>
                <a:gd name="T49" fmla="*/ 128 h 128"/>
                <a:gd name="T50" fmla="*/ 192 w 306"/>
                <a:gd name="T51" fmla="*/ 126 h 128"/>
                <a:gd name="T52" fmla="*/ 226 w 306"/>
                <a:gd name="T53" fmla="*/ 122 h 128"/>
                <a:gd name="T54" fmla="*/ 252 w 306"/>
                <a:gd name="T55" fmla="*/ 116 h 128"/>
                <a:gd name="T56" fmla="*/ 272 w 306"/>
                <a:gd name="T57" fmla="*/ 110 h 128"/>
                <a:gd name="T58" fmla="*/ 288 w 306"/>
                <a:gd name="T59" fmla="*/ 104 h 128"/>
                <a:gd name="T60" fmla="*/ 298 w 306"/>
                <a:gd name="T61" fmla="*/ 100 h 128"/>
                <a:gd name="T62" fmla="*/ 306 w 306"/>
                <a:gd name="T63" fmla="*/ 94 h 128"/>
                <a:gd name="T64" fmla="*/ 272 w 306"/>
                <a:gd name="T65" fmla="*/ 7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128">
                  <a:moveTo>
                    <a:pt x="272" y="78"/>
                  </a:moveTo>
                  <a:lnTo>
                    <a:pt x="238" y="78"/>
                  </a:lnTo>
                  <a:lnTo>
                    <a:pt x="212" y="16"/>
                  </a:lnTo>
                  <a:lnTo>
                    <a:pt x="212" y="16"/>
                  </a:lnTo>
                  <a:lnTo>
                    <a:pt x="192" y="8"/>
                  </a:lnTo>
                  <a:lnTo>
                    <a:pt x="174" y="2"/>
                  </a:lnTo>
                  <a:lnTo>
                    <a:pt x="164" y="0"/>
                  </a:lnTo>
                  <a:lnTo>
                    <a:pt x="152" y="0"/>
                  </a:lnTo>
                  <a:lnTo>
                    <a:pt x="152" y="0"/>
                  </a:lnTo>
                  <a:lnTo>
                    <a:pt x="142" y="0"/>
                  </a:lnTo>
                  <a:lnTo>
                    <a:pt x="132" y="2"/>
                  </a:lnTo>
                  <a:lnTo>
                    <a:pt x="114" y="8"/>
                  </a:lnTo>
                  <a:lnTo>
                    <a:pt x="94" y="16"/>
                  </a:lnTo>
                  <a:lnTo>
                    <a:pt x="68" y="78"/>
                  </a:lnTo>
                  <a:lnTo>
                    <a:pt x="32" y="78"/>
                  </a:lnTo>
                  <a:lnTo>
                    <a:pt x="0" y="94"/>
                  </a:lnTo>
                  <a:lnTo>
                    <a:pt x="0" y="94"/>
                  </a:lnTo>
                  <a:lnTo>
                    <a:pt x="8" y="100"/>
                  </a:lnTo>
                  <a:lnTo>
                    <a:pt x="18" y="104"/>
                  </a:lnTo>
                  <a:lnTo>
                    <a:pt x="34" y="110"/>
                  </a:lnTo>
                  <a:lnTo>
                    <a:pt x="54" y="116"/>
                  </a:lnTo>
                  <a:lnTo>
                    <a:pt x="82" y="122"/>
                  </a:lnTo>
                  <a:lnTo>
                    <a:pt x="114" y="126"/>
                  </a:lnTo>
                  <a:lnTo>
                    <a:pt x="154" y="128"/>
                  </a:lnTo>
                  <a:lnTo>
                    <a:pt x="154" y="128"/>
                  </a:lnTo>
                  <a:lnTo>
                    <a:pt x="192" y="126"/>
                  </a:lnTo>
                  <a:lnTo>
                    <a:pt x="226" y="122"/>
                  </a:lnTo>
                  <a:lnTo>
                    <a:pt x="252" y="116"/>
                  </a:lnTo>
                  <a:lnTo>
                    <a:pt x="272" y="110"/>
                  </a:lnTo>
                  <a:lnTo>
                    <a:pt x="288" y="104"/>
                  </a:lnTo>
                  <a:lnTo>
                    <a:pt x="298" y="100"/>
                  </a:lnTo>
                  <a:lnTo>
                    <a:pt x="306" y="94"/>
                  </a:lnTo>
                  <a:lnTo>
                    <a:pt x="272" y="7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42" y="1662"/>
              <a:ext cx="204" cy="84"/>
            </a:xfrm>
            <a:custGeom>
              <a:avLst/>
              <a:gdLst>
                <a:gd name="T0" fmla="*/ 0 w 204"/>
                <a:gd name="T1" fmla="*/ 0 h 84"/>
                <a:gd name="T2" fmla="*/ 0 w 204"/>
                <a:gd name="T3" fmla="*/ 0 h 84"/>
                <a:gd name="T4" fmla="*/ 2 w 204"/>
                <a:gd name="T5" fmla="*/ 2 h 84"/>
                <a:gd name="T6" fmla="*/ 2 w 204"/>
                <a:gd name="T7" fmla="*/ 2 h 84"/>
                <a:gd name="T8" fmla="*/ 6 w 204"/>
                <a:gd name="T9" fmla="*/ 16 h 84"/>
                <a:gd name="T10" fmla="*/ 12 w 204"/>
                <a:gd name="T11" fmla="*/ 30 h 84"/>
                <a:gd name="T12" fmla="*/ 20 w 204"/>
                <a:gd name="T13" fmla="*/ 42 h 84"/>
                <a:gd name="T14" fmla="*/ 28 w 204"/>
                <a:gd name="T15" fmla="*/ 52 h 84"/>
                <a:gd name="T16" fmla="*/ 40 w 204"/>
                <a:gd name="T17" fmla="*/ 62 h 84"/>
                <a:gd name="T18" fmla="*/ 52 w 204"/>
                <a:gd name="T19" fmla="*/ 70 h 84"/>
                <a:gd name="T20" fmla="*/ 64 w 204"/>
                <a:gd name="T21" fmla="*/ 76 h 84"/>
                <a:gd name="T22" fmla="*/ 78 w 204"/>
                <a:gd name="T23" fmla="*/ 80 h 84"/>
                <a:gd name="T24" fmla="*/ 78 w 204"/>
                <a:gd name="T25" fmla="*/ 80 h 84"/>
                <a:gd name="T26" fmla="*/ 102 w 204"/>
                <a:gd name="T27" fmla="*/ 84 h 84"/>
                <a:gd name="T28" fmla="*/ 122 w 204"/>
                <a:gd name="T29" fmla="*/ 82 h 84"/>
                <a:gd name="T30" fmla="*/ 142 w 204"/>
                <a:gd name="T31" fmla="*/ 76 h 84"/>
                <a:gd name="T32" fmla="*/ 160 w 204"/>
                <a:gd name="T33" fmla="*/ 66 h 84"/>
                <a:gd name="T34" fmla="*/ 176 w 204"/>
                <a:gd name="T35" fmla="*/ 52 h 84"/>
                <a:gd name="T36" fmla="*/ 188 w 204"/>
                <a:gd name="T37" fmla="*/ 38 h 84"/>
                <a:gd name="T38" fmla="*/ 198 w 204"/>
                <a:gd name="T39" fmla="*/ 20 h 84"/>
                <a:gd name="T40" fmla="*/ 204 w 204"/>
                <a:gd name="T41" fmla="*/ 0 h 84"/>
                <a:gd name="T42" fmla="*/ 0 w 204"/>
                <a:gd name="T4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84">
                  <a:moveTo>
                    <a:pt x="0" y="0"/>
                  </a:moveTo>
                  <a:lnTo>
                    <a:pt x="0" y="0"/>
                  </a:lnTo>
                  <a:lnTo>
                    <a:pt x="2" y="2"/>
                  </a:lnTo>
                  <a:lnTo>
                    <a:pt x="2" y="2"/>
                  </a:lnTo>
                  <a:lnTo>
                    <a:pt x="6" y="16"/>
                  </a:lnTo>
                  <a:lnTo>
                    <a:pt x="12" y="30"/>
                  </a:lnTo>
                  <a:lnTo>
                    <a:pt x="20" y="42"/>
                  </a:lnTo>
                  <a:lnTo>
                    <a:pt x="28" y="52"/>
                  </a:lnTo>
                  <a:lnTo>
                    <a:pt x="40" y="62"/>
                  </a:lnTo>
                  <a:lnTo>
                    <a:pt x="52" y="70"/>
                  </a:lnTo>
                  <a:lnTo>
                    <a:pt x="64" y="76"/>
                  </a:lnTo>
                  <a:lnTo>
                    <a:pt x="78" y="80"/>
                  </a:lnTo>
                  <a:lnTo>
                    <a:pt x="78" y="80"/>
                  </a:lnTo>
                  <a:lnTo>
                    <a:pt x="102" y="84"/>
                  </a:lnTo>
                  <a:lnTo>
                    <a:pt x="122" y="82"/>
                  </a:lnTo>
                  <a:lnTo>
                    <a:pt x="142" y="76"/>
                  </a:lnTo>
                  <a:lnTo>
                    <a:pt x="160" y="66"/>
                  </a:lnTo>
                  <a:lnTo>
                    <a:pt x="176" y="52"/>
                  </a:lnTo>
                  <a:lnTo>
                    <a:pt x="188" y="38"/>
                  </a:lnTo>
                  <a:lnTo>
                    <a:pt x="198" y="20"/>
                  </a:lnTo>
                  <a:lnTo>
                    <a:pt x="204"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2782" y="1624"/>
              <a:ext cx="46" cy="30"/>
            </a:xfrm>
            <a:custGeom>
              <a:avLst/>
              <a:gdLst>
                <a:gd name="T0" fmla="*/ 46 w 46"/>
                <a:gd name="T1" fmla="*/ 16 h 30"/>
                <a:gd name="T2" fmla="*/ 46 w 46"/>
                <a:gd name="T3" fmla="*/ 16 h 30"/>
                <a:gd name="T4" fmla="*/ 42 w 46"/>
                <a:gd name="T5" fmla="*/ 24 h 30"/>
                <a:gd name="T6" fmla="*/ 34 w 46"/>
                <a:gd name="T7" fmla="*/ 28 h 30"/>
                <a:gd name="T8" fmla="*/ 26 w 46"/>
                <a:gd name="T9" fmla="*/ 30 h 30"/>
                <a:gd name="T10" fmla="*/ 16 w 46"/>
                <a:gd name="T11" fmla="*/ 30 h 30"/>
                <a:gd name="T12" fmla="*/ 16 w 46"/>
                <a:gd name="T13" fmla="*/ 30 h 30"/>
                <a:gd name="T14" fmla="*/ 8 w 46"/>
                <a:gd name="T15" fmla="*/ 24 h 30"/>
                <a:gd name="T16" fmla="*/ 2 w 46"/>
                <a:gd name="T17" fmla="*/ 18 h 30"/>
                <a:gd name="T18" fmla="*/ 0 w 46"/>
                <a:gd name="T19" fmla="*/ 8 h 30"/>
                <a:gd name="T20" fmla="*/ 0 w 46"/>
                <a:gd name="T21" fmla="*/ 0 h 30"/>
                <a:gd name="T22" fmla="*/ 46 w 46"/>
                <a:gd name="T23"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0">
                  <a:moveTo>
                    <a:pt x="46" y="16"/>
                  </a:moveTo>
                  <a:lnTo>
                    <a:pt x="46" y="16"/>
                  </a:lnTo>
                  <a:lnTo>
                    <a:pt x="42" y="24"/>
                  </a:lnTo>
                  <a:lnTo>
                    <a:pt x="34" y="28"/>
                  </a:lnTo>
                  <a:lnTo>
                    <a:pt x="26" y="30"/>
                  </a:lnTo>
                  <a:lnTo>
                    <a:pt x="16" y="30"/>
                  </a:lnTo>
                  <a:lnTo>
                    <a:pt x="16" y="30"/>
                  </a:lnTo>
                  <a:lnTo>
                    <a:pt x="8" y="24"/>
                  </a:lnTo>
                  <a:lnTo>
                    <a:pt x="2" y="18"/>
                  </a:lnTo>
                  <a:lnTo>
                    <a:pt x="0" y="8"/>
                  </a:lnTo>
                  <a:lnTo>
                    <a:pt x="0" y="0"/>
                  </a:lnTo>
                  <a:lnTo>
                    <a:pt x="46" y="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2862" y="1624"/>
              <a:ext cx="46" cy="30"/>
            </a:xfrm>
            <a:custGeom>
              <a:avLst/>
              <a:gdLst>
                <a:gd name="T0" fmla="*/ 0 w 46"/>
                <a:gd name="T1" fmla="*/ 16 h 30"/>
                <a:gd name="T2" fmla="*/ 0 w 46"/>
                <a:gd name="T3" fmla="*/ 16 h 30"/>
                <a:gd name="T4" fmla="*/ 4 w 46"/>
                <a:gd name="T5" fmla="*/ 24 h 30"/>
                <a:gd name="T6" fmla="*/ 10 w 46"/>
                <a:gd name="T7" fmla="*/ 28 h 30"/>
                <a:gd name="T8" fmla="*/ 20 w 46"/>
                <a:gd name="T9" fmla="*/ 30 h 30"/>
                <a:gd name="T10" fmla="*/ 28 w 46"/>
                <a:gd name="T11" fmla="*/ 30 h 30"/>
                <a:gd name="T12" fmla="*/ 28 w 46"/>
                <a:gd name="T13" fmla="*/ 30 h 30"/>
                <a:gd name="T14" fmla="*/ 38 w 46"/>
                <a:gd name="T15" fmla="*/ 24 h 30"/>
                <a:gd name="T16" fmla="*/ 42 w 46"/>
                <a:gd name="T17" fmla="*/ 18 h 30"/>
                <a:gd name="T18" fmla="*/ 46 w 46"/>
                <a:gd name="T19" fmla="*/ 8 h 30"/>
                <a:gd name="T20" fmla="*/ 44 w 46"/>
                <a:gd name="T21" fmla="*/ 0 h 30"/>
                <a:gd name="T22" fmla="*/ 0 w 46"/>
                <a:gd name="T23"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0">
                  <a:moveTo>
                    <a:pt x="0" y="16"/>
                  </a:moveTo>
                  <a:lnTo>
                    <a:pt x="0" y="16"/>
                  </a:lnTo>
                  <a:lnTo>
                    <a:pt x="4" y="24"/>
                  </a:lnTo>
                  <a:lnTo>
                    <a:pt x="10" y="28"/>
                  </a:lnTo>
                  <a:lnTo>
                    <a:pt x="20" y="30"/>
                  </a:lnTo>
                  <a:lnTo>
                    <a:pt x="28" y="30"/>
                  </a:lnTo>
                  <a:lnTo>
                    <a:pt x="28" y="30"/>
                  </a:lnTo>
                  <a:lnTo>
                    <a:pt x="38" y="24"/>
                  </a:lnTo>
                  <a:lnTo>
                    <a:pt x="42" y="18"/>
                  </a:lnTo>
                  <a:lnTo>
                    <a:pt x="46" y="8"/>
                  </a:lnTo>
                  <a:lnTo>
                    <a:pt x="44" y="0"/>
                  </a:lnTo>
                  <a:lnTo>
                    <a:pt x="0" y="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3318" y="2030"/>
              <a:ext cx="426" cy="382"/>
            </a:xfrm>
            <a:custGeom>
              <a:avLst/>
              <a:gdLst>
                <a:gd name="T0" fmla="*/ 334 w 426"/>
                <a:gd name="T1" fmla="*/ 302 h 382"/>
                <a:gd name="T2" fmla="*/ 344 w 426"/>
                <a:gd name="T3" fmla="*/ 138 h 382"/>
                <a:gd name="T4" fmla="*/ 320 w 426"/>
                <a:gd name="T5" fmla="*/ 102 h 382"/>
                <a:gd name="T6" fmla="*/ 320 w 426"/>
                <a:gd name="T7" fmla="*/ 100 h 382"/>
                <a:gd name="T8" fmla="*/ 318 w 426"/>
                <a:gd name="T9" fmla="*/ 98 h 382"/>
                <a:gd name="T10" fmla="*/ 316 w 426"/>
                <a:gd name="T11" fmla="*/ 96 h 382"/>
                <a:gd name="T12" fmla="*/ 314 w 426"/>
                <a:gd name="T13" fmla="*/ 94 h 382"/>
                <a:gd name="T14" fmla="*/ 314 w 426"/>
                <a:gd name="T15" fmla="*/ 94 h 382"/>
                <a:gd name="T16" fmla="*/ 280 w 426"/>
                <a:gd name="T17" fmla="*/ 66 h 382"/>
                <a:gd name="T18" fmla="*/ 278 w 426"/>
                <a:gd name="T19" fmla="*/ 64 h 382"/>
                <a:gd name="T20" fmla="*/ 276 w 426"/>
                <a:gd name="T21" fmla="*/ 62 h 382"/>
                <a:gd name="T22" fmla="*/ 272 w 426"/>
                <a:gd name="T23" fmla="*/ 60 h 382"/>
                <a:gd name="T24" fmla="*/ 272 w 426"/>
                <a:gd name="T25" fmla="*/ 60 h 382"/>
                <a:gd name="T26" fmla="*/ 230 w 426"/>
                <a:gd name="T27" fmla="*/ 44 h 382"/>
                <a:gd name="T28" fmla="*/ 228 w 426"/>
                <a:gd name="T29" fmla="*/ 44 h 382"/>
                <a:gd name="T30" fmla="*/ 226 w 426"/>
                <a:gd name="T31" fmla="*/ 44 h 382"/>
                <a:gd name="T32" fmla="*/ 222 w 426"/>
                <a:gd name="T33" fmla="*/ 44 h 382"/>
                <a:gd name="T34" fmla="*/ 220 w 426"/>
                <a:gd name="T35" fmla="*/ 0 h 382"/>
                <a:gd name="T36" fmla="*/ 176 w 426"/>
                <a:gd name="T37" fmla="*/ 44 h 382"/>
                <a:gd name="T38" fmla="*/ 174 w 426"/>
                <a:gd name="T39" fmla="*/ 44 h 382"/>
                <a:gd name="T40" fmla="*/ 170 w 426"/>
                <a:gd name="T41" fmla="*/ 44 h 382"/>
                <a:gd name="T42" fmla="*/ 168 w 426"/>
                <a:gd name="T43" fmla="*/ 44 h 382"/>
                <a:gd name="T44" fmla="*/ 168 w 426"/>
                <a:gd name="T45" fmla="*/ 44 h 382"/>
                <a:gd name="T46" fmla="*/ 126 w 426"/>
                <a:gd name="T47" fmla="*/ 60 h 382"/>
                <a:gd name="T48" fmla="*/ 124 w 426"/>
                <a:gd name="T49" fmla="*/ 60 h 382"/>
                <a:gd name="T50" fmla="*/ 120 w 426"/>
                <a:gd name="T51" fmla="*/ 62 h 382"/>
                <a:gd name="T52" fmla="*/ 118 w 426"/>
                <a:gd name="T53" fmla="*/ 64 h 382"/>
                <a:gd name="T54" fmla="*/ 116 w 426"/>
                <a:gd name="T55" fmla="*/ 66 h 382"/>
                <a:gd name="T56" fmla="*/ 84 w 426"/>
                <a:gd name="T57" fmla="*/ 92 h 382"/>
                <a:gd name="T58" fmla="*/ 82 w 426"/>
                <a:gd name="T59" fmla="*/ 94 h 382"/>
                <a:gd name="T60" fmla="*/ 82 w 426"/>
                <a:gd name="T61" fmla="*/ 96 h 382"/>
                <a:gd name="T62" fmla="*/ 78 w 426"/>
                <a:gd name="T63" fmla="*/ 98 h 382"/>
                <a:gd name="T64" fmla="*/ 78 w 426"/>
                <a:gd name="T65" fmla="*/ 100 h 382"/>
                <a:gd name="T66" fmla="*/ 76 w 426"/>
                <a:gd name="T67" fmla="*/ 100 h 382"/>
                <a:gd name="T68" fmla="*/ 54 w 426"/>
                <a:gd name="T69" fmla="*/ 138 h 382"/>
                <a:gd name="T70" fmla="*/ 54 w 426"/>
                <a:gd name="T71" fmla="*/ 140 h 382"/>
                <a:gd name="T72" fmla="*/ 52 w 426"/>
                <a:gd name="T73" fmla="*/ 144 h 382"/>
                <a:gd name="T74" fmla="*/ 52 w 426"/>
                <a:gd name="T75" fmla="*/ 146 h 382"/>
                <a:gd name="T76" fmla="*/ 50 w 426"/>
                <a:gd name="T77" fmla="*/ 148 h 382"/>
                <a:gd name="T78" fmla="*/ 44 w 426"/>
                <a:gd name="T79" fmla="*/ 192 h 382"/>
                <a:gd name="T80" fmla="*/ 44 w 426"/>
                <a:gd name="T81" fmla="*/ 192 h 382"/>
                <a:gd name="T82" fmla="*/ 44 w 426"/>
                <a:gd name="T83" fmla="*/ 196 h 382"/>
                <a:gd name="T84" fmla="*/ 44 w 426"/>
                <a:gd name="T85" fmla="*/ 200 h 382"/>
                <a:gd name="T86" fmla="*/ 44 w 426"/>
                <a:gd name="T87" fmla="*/ 200 h 382"/>
                <a:gd name="T88" fmla="*/ 8 w 426"/>
                <a:gd name="T89" fmla="*/ 252 h 382"/>
                <a:gd name="T90" fmla="*/ 52 w 426"/>
                <a:gd name="T91" fmla="*/ 246 h 382"/>
                <a:gd name="T92" fmla="*/ 52 w 426"/>
                <a:gd name="T93" fmla="*/ 248 h 382"/>
                <a:gd name="T94" fmla="*/ 54 w 426"/>
                <a:gd name="T95" fmla="*/ 252 h 382"/>
                <a:gd name="T96" fmla="*/ 54 w 426"/>
                <a:gd name="T97" fmla="*/ 254 h 382"/>
                <a:gd name="T98" fmla="*/ 98 w 426"/>
                <a:gd name="T99" fmla="*/ 330 h 382"/>
                <a:gd name="T100" fmla="*/ 300 w 426"/>
                <a:gd name="T101" fmla="*/ 17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6" h="382">
                  <a:moveTo>
                    <a:pt x="218" y="294"/>
                  </a:moveTo>
                  <a:lnTo>
                    <a:pt x="238" y="234"/>
                  </a:lnTo>
                  <a:lnTo>
                    <a:pt x="314" y="270"/>
                  </a:lnTo>
                  <a:lnTo>
                    <a:pt x="334" y="302"/>
                  </a:lnTo>
                  <a:lnTo>
                    <a:pt x="378" y="310"/>
                  </a:lnTo>
                  <a:lnTo>
                    <a:pt x="426" y="244"/>
                  </a:lnTo>
                  <a:lnTo>
                    <a:pt x="384" y="218"/>
                  </a:lnTo>
                  <a:lnTo>
                    <a:pt x="344" y="138"/>
                  </a:lnTo>
                  <a:lnTo>
                    <a:pt x="380" y="116"/>
                  </a:lnTo>
                  <a:lnTo>
                    <a:pt x="358" y="80"/>
                  </a:lnTo>
                  <a:lnTo>
                    <a:pt x="320" y="102"/>
                  </a:lnTo>
                  <a:lnTo>
                    <a:pt x="320" y="102"/>
                  </a:lnTo>
                  <a:lnTo>
                    <a:pt x="320" y="100"/>
                  </a:lnTo>
                  <a:lnTo>
                    <a:pt x="320" y="100"/>
                  </a:lnTo>
                  <a:lnTo>
                    <a:pt x="320" y="100"/>
                  </a:lnTo>
                  <a:lnTo>
                    <a:pt x="320" y="100"/>
                  </a:lnTo>
                  <a:lnTo>
                    <a:pt x="320" y="100"/>
                  </a:lnTo>
                  <a:lnTo>
                    <a:pt x="320" y="100"/>
                  </a:lnTo>
                  <a:lnTo>
                    <a:pt x="320" y="100"/>
                  </a:lnTo>
                  <a:lnTo>
                    <a:pt x="318" y="98"/>
                  </a:lnTo>
                  <a:lnTo>
                    <a:pt x="318" y="98"/>
                  </a:lnTo>
                  <a:lnTo>
                    <a:pt x="318" y="96"/>
                  </a:lnTo>
                  <a:lnTo>
                    <a:pt x="318" y="96"/>
                  </a:lnTo>
                  <a:lnTo>
                    <a:pt x="316" y="96"/>
                  </a:lnTo>
                  <a:lnTo>
                    <a:pt x="316" y="96"/>
                  </a:lnTo>
                  <a:lnTo>
                    <a:pt x="314" y="94"/>
                  </a:lnTo>
                  <a:lnTo>
                    <a:pt x="314" y="94"/>
                  </a:lnTo>
                  <a:lnTo>
                    <a:pt x="314" y="94"/>
                  </a:lnTo>
                  <a:lnTo>
                    <a:pt x="314" y="94"/>
                  </a:lnTo>
                  <a:lnTo>
                    <a:pt x="314" y="94"/>
                  </a:lnTo>
                  <a:lnTo>
                    <a:pt x="314" y="94"/>
                  </a:lnTo>
                  <a:lnTo>
                    <a:pt x="314" y="94"/>
                  </a:lnTo>
                  <a:lnTo>
                    <a:pt x="314" y="92"/>
                  </a:lnTo>
                  <a:lnTo>
                    <a:pt x="342" y="60"/>
                  </a:lnTo>
                  <a:lnTo>
                    <a:pt x="308" y="32"/>
                  </a:lnTo>
                  <a:lnTo>
                    <a:pt x="280" y="66"/>
                  </a:lnTo>
                  <a:lnTo>
                    <a:pt x="280" y="66"/>
                  </a:lnTo>
                  <a:lnTo>
                    <a:pt x="280" y="64"/>
                  </a:lnTo>
                  <a:lnTo>
                    <a:pt x="280" y="64"/>
                  </a:lnTo>
                  <a:lnTo>
                    <a:pt x="278" y="64"/>
                  </a:lnTo>
                  <a:lnTo>
                    <a:pt x="278" y="64"/>
                  </a:lnTo>
                  <a:lnTo>
                    <a:pt x="278" y="64"/>
                  </a:lnTo>
                  <a:lnTo>
                    <a:pt x="278" y="64"/>
                  </a:lnTo>
                  <a:lnTo>
                    <a:pt x="276" y="62"/>
                  </a:lnTo>
                  <a:lnTo>
                    <a:pt x="276" y="62"/>
                  </a:lnTo>
                  <a:lnTo>
                    <a:pt x="274" y="62"/>
                  </a:lnTo>
                  <a:lnTo>
                    <a:pt x="274" y="62"/>
                  </a:lnTo>
                  <a:lnTo>
                    <a:pt x="272" y="60"/>
                  </a:lnTo>
                  <a:lnTo>
                    <a:pt x="272" y="60"/>
                  </a:lnTo>
                  <a:lnTo>
                    <a:pt x="272" y="60"/>
                  </a:lnTo>
                  <a:lnTo>
                    <a:pt x="272" y="60"/>
                  </a:lnTo>
                  <a:lnTo>
                    <a:pt x="272" y="60"/>
                  </a:lnTo>
                  <a:lnTo>
                    <a:pt x="286" y="18"/>
                  </a:lnTo>
                  <a:lnTo>
                    <a:pt x="246" y="4"/>
                  </a:lnTo>
                  <a:lnTo>
                    <a:pt x="230" y="44"/>
                  </a:lnTo>
                  <a:lnTo>
                    <a:pt x="230" y="44"/>
                  </a:lnTo>
                  <a:lnTo>
                    <a:pt x="230" y="44"/>
                  </a:lnTo>
                  <a:lnTo>
                    <a:pt x="230" y="44"/>
                  </a:lnTo>
                  <a:lnTo>
                    <a:pt x="228" y="44"/>
                  </a:lnTo>
                  <a:lnTo>
                    <a:pt x="228" y="44"/>
                  </a:lnTo>
                  <a:lnTo>
                    <a:pt x="228" y="44"/>
                  </a:lnTo>
                  <a:lnTo>
                    <a:pt x="228" y="44"/>
                  </a:lnTo>
                  <a:lnTo>
                    <a:pt x="226" y="44"/>
                  </a:lnTo>
                  <a:lnTo>
                    <a:pt x="226" y="44"/>
                  </a:lnTo>
                  <a:lnTo>
                    <a:pt x="222" y="44"/>
                  </a:lnTo>
                  <a:lnTo>
                    <a:pt x="222" y="44"/>
                  </a:lnTo>
                  <a:lnTo>
                    <a:pt x="222" y="44"/>
                  </a:lnTo>
                  <a:lnTo>
                    <a:pt x="222" y="44"/>
                  </a:lnTo>
                  <a:lnTo>
                    <a:pt x="222" y="44"/>
                  </a:lnTo>
                  <a:lnTo>
                    <a:pt x="222" y="44"/>
                  </a:lnTo>
                  <a:lnTo>
                    <a:pt x="220" y="44"/>
                  </a:lnTo>
                  <a:lnTo>
                    <a:pt x="220" y="0"/>
                  </a:lnTo>
                  <a:lnTo>
                    <a:pt x="176" y="0"/>
                  </a:lnTo>
                  <a:lnTo>
                    <a:pt x="176" y="44"/>
                  </a:lnTo>
                  <a:lnTo>
                    <a:pt x="176" y="44"/>
                  </a:lnTo>
                  <a:lnTo>
                    <a:pt x="176" y="44"/>
                  </a:lnTo>
                  <a:lnTo>
                    <a:pt x="176" y="44"/>
                  </a:lnTo>
                  <a:lnTo>
                    <a:pt x="176" y="44"/>
                  </a:lnTo>
                  <a:lnTo>
                    <a:pt x="176" y="44"/>
                  </a:lnTo>
                  <a:lnTo>
                    <a:pt x="174" y="44"/>
                  </a:lnTo>
                  <a:lnTo>
                    <a:pt x="174" y="44"/>
                  </a:lnTo>
                  <a:lnTo>
                    <a:pt x="172" y="44"/>
                  </a:lnTo>
                  <a:lnTo>
                    <a:pt x="172" y="44"/>
                  </a:lnTo>
                  <a:lnTo>
                    <a:pt x="170" y="44"/>
                  </a:lnTo>
                  <a:lnTo>
                    <a:pt x="170" y="44"/>
                  </a:lnTo>
                  <a:lnTo>
                    <a:pt x="168" y="44"/>
                  </a:lnTo>
                  <a:lnTo>
                    <a:pt x="168" y="44"/>
                  </a:lnTo>
                  <a:lnTo>
                    <a:pt x="168" y="44"/>
                  </a:lnTo>
                  <a:lnTo>
                    <a:pt x="168" y="44"/>
                  </a:lnTo>
                  <a:lnTo>
                    <a:pt x="168" y="44"/>
                  </a:lnTo>
                  <a:lnTo>
                    <a:pt x="168" y="44"/>
                  </a:lnTo>
                  <a:lnTo>
                    <a:pt x="168" y="44"/>
                  </a:lnTo>
                  <a:lnTo>
                    <a:pt x="166" y="44"/>
                  </a:lnTo>
                  <a:lnTo>
                    <a:pt x="152" y="4"/>
                  </a:lnTo>
                  <a:lnTo>
                    <a:pt x="110" y="18"/>
                  </a:lnTo>
                  <a:lnTo>
                    <a:pt x="126" y="60"/>
                  </a:lnTo>
                  <a:lnTo>
                    <a:pt x="126" y="60"/>
                  </a:lnTo>
                  <a:lnTo>
                    <a:pt x="124" y="60"/>
                  </a:lnTo>
                  <a:lnTo>
                    <a:pt x="124" y="60"/>
                  </a:lnTo>
                  <a:lnTo>
                    <a:pt x="124" y="60"/>
                  </a:lnTo>
                  <a:lnTo>
                    <a:pt x="124" y="60"/>
                  </a:lnTo>
                  <a:lnTo>
                    <a:pt x="122" y="62"/>
                  </a:lnTo>
                  <a:lnTo>
                    <a:pt x="122" y="62"/>
                  </a:lnTo>
                  <a:lnTo>
                    <a:pt x="120" y="62"/>
                  </a:lnTo>
                  <a:lnTo>
                    <a:pt x="120" y="62"/>
                  </a:lnTo>
                  <a:lnTo>
                    <a:pt x="118" y="64"/>
                  </a:lnTo>
                  <a:lnTo>
                    <a:pt x="118" y="64"/>
                  </a:lnTo>
                  <a:lnTo>
                    <a:pt x="118" y="64"/>
                  </a:lnTo>
                  <a:lnTo>
                    <a:pt x="118" y="64"/>
                  </a:lnTo>
                  <a:lnTo>
                    <a:pt x="118" y="64"/>
                  </a:lnTo>
                  <a:lnTo>
                    <a:pt x="118" y="64"/>
                  </a:lnTo>
                  <a:lnTo>
                    <a:pt x="116" y="66"/>
                  </a:lnTo>
                  <a:lnTo>
                    <a:pt x="88" y="32"/>
                  </a:lnTo>
                  <a:lnTo>
                    <a:pt x="56" y="60"/>
                  </a:lnTo>
                  <a:lnTo>
                    <a:pt x="84" y="92"/>
                  </a:lnTo>
                  <a:lnTo>
                    <a:pt x="84" y="92"/>
                  </a:lnTo>
                  <a:lnTo>
                    <a:pt x="82" y="94"/>
                  </a:lnTo>
                  <a:lnTo>
                    <a:pt x="82" y="94"/>
                  </a:lnTo>
                  <a:lnTo>
                    <a:pt x="82" y="94"/>
                  </a:lnTo>
                  <a:lnTo>
                    <a:pt x="82" y="94"/>
                  </a:lnTo>
                  <a:lnTo>
                    <a:pt x="82" y="94"/>
                  </a:lnTo>
                  <a:lnTo>
                    <a:pt x="82" y="94"/>
                  </a:lnTo>
                  <a:lnTo>
                    <a:pt x="82" y="94"/>
                  </a:lnTo>
                  <a:lnTo>
                    <a:pt x="82" y="96"/>
                  </a:lnTo>
                  <a:lnTo>
                    <a:pt x="82" y="96"/>
                  </a:lnTo>
                  <a:lnTo>
                    <a:pt x="80" y="96"/>
                  </a:lnTo>
                  <a:lnTo>
                    <a:pt x="80" y="96"/>
                  </a:lnTo>
                  <a:lnTo>
                    <a:pt x="78" y="98"/>
                  </a:lnTo>
                  <a:lnTo>
                    <a:pt x="78" y="98"/>
                  </a:lnTo>
                  <a:lnTo>
                    <a:pt x="78" y="100"/>
                  </a:lnTo>
                  <a:lnTo>
                    <a:pt x="78" y="100"/>
                  </a:lnTo>
                  <a:lnTo>
                    <a:pt x="78" y="100"/>
                  </a:lnTo>
                  <a:lnTo>
                    <a:pt x="78" y="100"/>
                  </a:lnTo>
                  <a:lnTo>
                    <a:pt x="78" y="100"/>
                  </a:lnTo>
                  <a:lnTo>
                    <a:pt x="76" y="100"/>
                  </a:lnTo>
                  <a:lnTo>
                    <a:pt x="76" y="100"/>
                  </a:lnTo>
                  <a:lnTo>
                    <a:pt x="76" y="102"/>
                  </a:lnTo>
                  <a:lnTo>
                    <a:pt x="38" y="80"/>
                  </a:lnTo>
                  <a:lnTo>
                    <a:pt x="18" y="116"/>
                  </a:lnTo>
                  <a:lnTo>
                    <a:pt x="54" y="138"/>
                  </a:lnTo>
                  <a:lnTo>
                    <a:pt x="54" y="138"/>
                  </a:lnTo>
                  <a:lnTo>
                    <a:pt x="54" y="140"/>
                  </a:lnTo>
                  <a:lnTo>
                    <a:pt x="54" y="140"/>
                  </a:lnTo>
                  <a:lnTo>
                    <a:pt x="54" y="140"/>
                  </a:lnTo>
                  <a:lnTo>
                    <a:pt x="54" y="140"/>
                  </a:lnTo>
                  <a:lnTo>
                    <a:pt x="54" y="142"/>
                  </a:lnTo>
                  <a:lnTo>
                    <a:pt x="54" y="142"/>
                  </a:lnTo>
                  <a:lnTo>
                    <a:pt x="52" y="144"/>
                  </a:lnTo>
                  <a:lnTo>
                    <a:pt x="52" y="144"/>
                  </a:lnTo>
                  <a:lnTo>
                    <a:pt x="52" y="146"/>
                  </a:lnTo>
                  <a:lnTo>
                    <a:pt x="52" y="146"/>
                  </a:lnTo>
                  <a:lnTo>
                    <a:pt x="52" y="146"/>
                  </a:lnTo>
                  <a:lnTo>
                    <a:pt x="52" y="146"/>
                  </a:lnTo>
                  <a:lnTo>
                    <a:pt x="52" y="148"/>
                  </a:lnTo>
                  <a:lnTo>
                    <a:pt x="52" y="148"/>
                  </a:lnTo>
                  <a:lnTo>
                    <a:pt x="50" y="148"/>
                  </a:lnTo>
                  <a:lnTo>
                    <a:pt x="8" y="142"/>
                  </a:lnTo>
                  <a:lnTo>
                    <a:pt x="0" y="184"/>
                  </a:lnTo>
                  <a:lnTo>
                    <a:pt x="44" y="192"/>
                  </a:lnTo>
                  <a:lnTo>
                    <a:pt x="44" y="192"/>
                  </a:lnTo>
                  <a:lnTo>
                    <a:pt x="44" y="192"/>
                  </a:lnTo>
                  <a:lnTo>
                    <a:pt x="44" y="192"/>
                  </a:lnTo>
                  <a:lnTo>
                    <a:pt x="44" y="192"/>
                  </a:lnTo>
                  <a:lnTo>
                    <a:pt x="44" y="192"/>
                  </a:lnTo>
                  <a:lnTo>
                    <a:pt x="44" y="194"/>
                  </a:lnTo>
                  <a:lnTo>
                    <a:pt x="44" y="194"/>
                  </a:lnTo>
                  <a:lnTo>
                    <a:pt x="44" y="196"/>
                  </a:lnTo>
                  <a:lnTo>
                    <a:pt x="44" y="196"/>
                  </a:lnTo>
                  <a:lnTo>
                    <a:pt x="44" y="198"/>
                  </a:lnTo>
                  <a:lnTo>
                    <a:pt x="44" y="198"/>
                  </a:lnTo>
                  <a:lnTo>
                    <a:pt x="44" y="200"/>
                  </a:lnTo>
                  <a:lnTo>
                    <a:pt x="44" y="200"/>
                  </a:lnTo>
                  <a:lnTo>
                    <a:pt x="44" y="200"/>
                  </a:lnTo>
                  <a:lnTo>
                    <a:pt x="44" y="200"/>
                  </a:lnTo>
                  <a:lnTo>
                    <a:pt x="44" y="200"/>
                  </a:lnTo>
                  <a:lnTo>
                    <a:pt x="44" y="200"/>
                  </a:lnTo>
                  <a:lnTo>
                    <a:pt x="44" y="200"/>
                  </a:lnTo>
                  <a:lnTo>
                    <a:pt x="44" y="202"/>
                  </a:lnTo>
                  <a:lnTo>
                    <a:pt x="0" y="210"/>
                  </a:lnTo>
                  <a:lnTo>
                    <a:pt x="8" y="252"/>
                  </a:lnTo>
                  <a:lnTo>
                    <a:pt x="50" y="244"/>
                  </a:lnTo>
                  <a:lnTo>
                    <a:pt x="50" y="244"/>
                  </a:lnTo>
                  <a:lnTo>
                    <a:pt x="52" y="246"/>
                  </a:lnTo>
                  <a:lnTo>
                    <a:pt x="52" y="246"/>
                  </a:lnTo>
                  <a:lnTo>
                    <a:pt x="52" y="246"/>
                  </a:lnTo>
                  <a:lnTo>
                    <a:pt x="52" y="246"/>
                  </a:lnTo>
                  <a:lnTo>
                    <a:pt x="52" y="248"/>
                  </a:lnTo>
                  <a:lnTo>
                    <a:pt x="52" y="248"/>
                  </a:lnTo>
                  <a:lnTo>
                    <a:pt x="52" y="250"/>
                  </a:lnTo>
                  <a:lnTo>
                    <a:pt x="52" y="250"/>
                  </a:lnTo>
                  <a:lnTo>
                    <a:pt x="54" y="252"/>
                  </a:lnTo>
                  <a:lnTo>
                    <a:pt x="54" y="252"/>
                  </a:lnTo>
                  <a:lnTo>
                    <a:pt x="54" y="252"/>
                  </a:lnTo>
                  <a:lnTo>
                    <a:pt x="54" y="252"/>
                  </a:lnTo>
                  <a:lnTo>
                    <a:pt x="54" y="254"/>
                  </a:lnTo>
                  <a:lnTo>
                    <a:pt x="54" y="254"/>
                  </a:lnTo>
                  <a:lnTo>
                    <a:pt x="54" y="254"/>
                  </a:lnTo>
                  <a:lnTo>
                    <a:pt x="18" y="276"/>
                  </a:lnTo>
                  <a:lnTo>
                    <a:pt x="38" y="314"/>
                  </a:lnTo>
                  <a:lnTo>
                    <a:pt x="98" y="330"/>
                  </a:lnTo>
                  <a:lnTo>
                    <a:pt x="170" y="382"/>
                  </a:lnTo>
                  <a:lnTo>
                    <a:pt x="260" y="382"/>
                  </a:lnTo>
                  <a:lnTo>
                    <a:pt x="218" y="294"/>
                  </a:lnTo>
                  <a:close/>
                  <a:moveTo>
                    <a:pt x="300" y="172"/>
                  </a:moveTo>
                  <a:lnTo>
                    <a:pt x="282" y="136"/>
                  </a:lnTo>
                  <a:lnTo>
                    <a:pt x="318" y="166"/>
                  </a:lnTo>
                  <a:lnTo>
                    <a:pt x="300" y="172"/>
                  </a:lnTo>
                  <a:close/>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5758" y="1638"/>
              <a:ext cx="1648" cy="1488"/>
            </a:xfrm>
            <a:custGeom>
              <a:avLst/>
              <a:gdLst>
                <a:gd name="T0" fmla="*/ 652 w 1648"/>
                <a:gd name="T1" fmla="*/ 1402 h 1488"/>
                <a:gd name="T2" fmla="*/ 364 w 1648"/>
                <a:gd name="T3" fmla="*/ 1440 h 1488"/>
                <a:gd name="T4" fmla="*/ 364 w 1648"/>
                <a:gd name="T5" fmla="*/ 1440 h 1488"/>
                <a:gd name="T6" fmla="*/ 356 w 1648"/>
                <a:gd name="T7" fmla="*/ 1442 h 1488"/>
                <a:gd name="T8" fmla="*/ 356 w 1648"/>
                <a:gd name="T9" fmla="*/ 1488 h 1488"/>
                <a:gd name="T10" fmla="*/ 364 w 1648"/>
                <a:gd name="T11" fmla="*/ 1488 h 1488"/>
                <a:gd name="T12" fmla="*/ 1284 w 1648"/>
                <a:gd name="T13" fmla="*/ 1488 h 1488"/>
                <a:gd name="T14" fmla="*/ 1292 w 1648"/>
                <a:gd name="T15" fmla="*/ 1488 h 1488"/>
                <a:gd name="T16" fmla="*/ 1292 w 1648"/>
                <a:gd name="T17" fmla="*/ 1442 h 1488"/>
                <a:gd name="T18" fmla="*/ 1284 w 1648"/>
                <a:gd name="T19" fmla="*/ 1440 h 1488"/>
                <a:gd name="T20" fmla="*/ 1284 w 1648"/>
                <a:gd name="T21" fmla="*/ 1440 h 1488"/>
                <a:gd name="T22" fmla="*/ 996 w 1648"/>
                <a:gd name="T23" fmla="*/ 1402 h 1488"/>
                <a:gd name="T24" fmla="*/ 996 w 1648"/>
                <a:gd name="T25" fmla="*/ 1108 h 1488"/>
                <a:gd name="T26" fmla="*/ 1284 w 1648"/>
                <a:gd name="T27" fmla="*/ 1108 h 1488"/>
                <a:gd name="T28" fmla="*/ 1648 w 1648"/>
                <a:gd name="T29" fmla="*/ 1108 h 1488"/>
                <a:gd name="T30" fmla="*/ 1648 w 1648"/>
                <a:gd name="T31" fmla="*/ 1036 h 1488"/>
                <a:gd name="T32" fmla="*/ 1646 w 1648"/>
                <a:gd name="T33" fmla="*/ 0 h 1488"/>
                <a:gd name="T34" fmla="*/ 1284 w 1648"/>
                <a:gd name="T35" fmla="*/ 0 h 1488"/>
                <a:gd name="T36" fmla="*/ 364 w 1648"/>
                <a:gd name="T37" fmla="*/ 0 h 1488"/>
                <a:gd name="T38" fmla="*/ 2 w 1648"/>
                <a:gd name="T39" fmla="*/ 0 h 1488"/>
                <a:gd name="T40" fmla="*/ 0 w 1648"/>
                <a:gd name="T41" fmla="*/ 1036 h 1488"/>
                <a:gd name="T42" fmla="*/ 0 w 1648"/>
                <a:gd name="T43" fmla="*/ 1108 h 1488"/>
                <a:gd name="T44" fmla="*/ 364 w 1648"/>
                <a:gd name="T45" fmla="*/ 1108 h 1488"/>
                <a:gd name="T46" fmla="*/ 652 w 1648"/>
                <a:gd name="T47" fmla="*/ 1108 h 1488"/>
                <a:gd name="T48" fmla="*/ 652 w 1648"/>
                <a:gd name="T49" fmla="*/ 1402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8" h="1488">
                  <a:moveTo>
                    <a:pt x="652" y="1402"/>
                  </a:moveTo>
                  <a:lnTo>
                    <a:pt x="364" y="1440"/>
                  </a:lnTo>
                  <a:lnTo>
                    <a:pt x="364" y="1440"/>
                  </a:lnTo>
                  <a:lnTo>
                    <a:pt x="356" y="1442"/>
                  </a:lnTo>
                  <a:lnTo>
                    <a:pt x="356" y="1488"/>
                  </a:lnTo>
                  <a:lnTo>
                    <a:pt x="364" y="1488"/>
                  </a:lnTo>
                  <a:lnTo>
                    <a:pt x="1284" y="1488"/>
                  </a:lnTo>
                  <a:lnTo>
                    <a:pt x="1292" y="1488"/>
                  </a:lnTo>
                  <a:lnTo>
                    <a:pt x="1292" y="1442"/>
                  </a:lnTo>
                  <a:lnTo>
                    <a:pt x="1284" y="1440"/>
                  </a:lnTo>
                  <a:lnTo>
                    <a:pt x="1284" y="1440"/>
                  </a:lnTo>
                  <a:lnTo>
                    <a:pt x="996" y="1402"/>
                  </a:lnTo>
                  <a:lnTo>
                    <a:pt x="996" y="1108"/>
                  </a:lnTo>
                  <a:lnTo>
                    <a:pt x="1284" y="1108"/>
                  </a:lnTo>
                  <a:lnTo>
                    <a:pt x="1648" y="1108"/>
                  </a:lnTo>
                  <a:lnTo>
                    <a:pt x="1648" y="1036"/>
                  </a:lnTo>
                  <a:lnTo>
                    <a:pt x="1646" y="0"/>
                  </a:lnTo>
                  <a:lnTo>
                    <a:pt x="1284" y="0"/>
                  </a:lnTo>
                  <a:lnTo>
                    <a:pt x="364" y="0"/>
                  </a:lnTo>
                  <a:lnTo>
                    <a:pt x="2" y="0"/>
                  </a:lnTo>
                  <a:lnTo>
                    <a:pt x="0" y="1036"/>
                  </a:lnTo>
                  <a:lnTo>
                    <a:pt x="0" y="1108"/>
                  </a:lnTo>
                  <a:lnTo>
                    <a:pt x="364" y="1108"/>
                  </a:lnTo>
                  <a:lnTo>
                    <a:pt x="652" y="1108"/>
                  </a:lnTo>
                  <a:lnTo>
                    <a:pt x="652" y="140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5838" y="1714"/>
              <a:ext cx="1488" cy="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5758" y="3204"/>
              <a:ext cx="1696" cy="340"/>
            </a:xfrm>
            <a:custGeom>
              <a:avLst/>
              <a:gdLst>
                <a:gd name="T0" fmla="*/ 1696 w 1696"/>
                <a:gd name="T1" fmla="*/ 340 h 340"/>
                <a:gd name="T2" fmla="*/ 0 w 1696"/>
                <a:gd name="T3" fmla="*/ 340 h 340"/>
                <a:gd name="T4" fmla="*/ 142 w 1696"/>
                <a:gd name="T5" fmla="*/ 0 h 340"/>
                <a:gd name="T6" fmla="*/ 1552 w 1696"/>
                <a:gd name="T7" fmla="*/ 0 h 340"/>
                <a:gd name="T8" fmla="*/ 1696 w 1696"/>
                <a:gd name="T9" fmla="*/ 340 h 340"/>
              </a:gdLst>
              <a:ahLst/>
              <a:cxnLst>
                <a:cxn ang="0">
                  <a:pos x="T0" y="T1"/>
                </a:cxn>
                <a:cxn ang="0">
                  <a:pos x="T2" y="T3"/>
                </a:cxn>
                <a:cxn ang="0">
                  <a:pos x="T4" y="T5"/>
                </a:cxn>
                <a:cxn ang="0">
                  <a:pos x="T6" y="T7"/>
                </a:cxn>
                <a:cxn ang="0">
                  <a:pos x="T8" y="T9"/>
                </a:cxn>
              </a:cxnLst>
              <a:rect l="0" t="0" r="r" b="b"/>
              <a:pathLst>
                <a:path w="1696" h="340">
                  <a:moveTo>
                    <a:pt x="1696" y="340"/>
                  </a:moveTo>
                  <a:lnTo>
                    <a:pt x="0" y="340"/>
                  </a:lnTo>
                  <a:lnTo>
                    <a:pt x="142" y="0"/>
                  </a:lnTo>
                  <a:lnTo>
                    <a:pt x="1552" y="0"/>
                  </a:lnTo>
                  <a:lnTo>
                    <a:pt x="1696" y="34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5986" y="2030"/>
              <a:ext cx="426" cy="382"/>
            </a:xfrm>
            <a:custGeom>
              <a:avLst/>
              <a:gdLst>
                <a:gd name="T0" fmla="*/ 334 w 426"/>
                <a:gd name="T1" fmla="*/ 302 h 382"/>
                <a:gd name="T2" fmla="*/ 344 w 426"/>
                <a:gd name="T3" fmla="*/ 138 h 382"/>
                <a:gd name="T4" fmla="*/ 320 w 426"/>
                <a:gd name="T5" fmla="*/ 102 h 382"/>
                <a:gd name="T6" fmla="*/ 320 w 426"/>
                <a:gd name="T7" fmla="*/ 100 h 382"/>
                <a:gd name="T8" fmla="*/ 318 w 426"/>
                <a:gd name="T9" fmla="*/ 98 h 382"/>
                <a:gd name="T10" fmla="*/ 316 w 426"/>
                <a:gd name="T11" fmla="*/ 96 h 382"/>
                <a:gd name="T12" fmla="*/ 314 w 426"/>
                <a:gd name="T13" fmla="*/ 94 h 382"/>
                <a:gd name="T14" fmla="*/ 314 w 426"/>
                <a:gd name="T15" fmla="*/ 94 h 382"/>
                <a:gd name="T16" fmla="*/ 280 w 426"/>
                <a:gd name="T17" fmla="*/ 66 h 382"/>
                <a:gd name="T18" fmla="*/ 278 w 426"/>
                <a:gd name="T19" fmla="*/ 64 h 382"/>
                <a:gd name="T20" fmla="*/ 276 w 426"/>
                <a:gd name="T21" fmla="*/ 62 h 382"/>
                <a:gd name="T22" fmla="*/ 272 w 426"/>
                <a:gd name="T23" fmla="*/ 60 h 382"/>
                <a:gd name="T24" fmla="*/ 272 w 426"/>
                <a:gd name="T25" fmla="*/ 60 h 382"/>
                <a:gd name="T26" fmla="*/ 230 w 426"/>
                <a:gd name="T27" fmla="*/ 44 h 382"/>
                <a:gd name="T28" fmla="*/ 228 w 426"/>
                <a:gd name="T29" fmla="*/ 44 h 382"/>
                <a:gd name="T30" fmla="*/ 226 w 426"/>
                <a:gd name="T31" fmla="*/ 44 h 382"/>
                <a:gd name="T32" fmla="*/ 222 w 426"/>
                <a:gd name="T33" fmla="*/ 44 h 382"/>
                <a:gd name="T34" fmla="*/ 220 w 426"/>
                <a:gd name="T35" fmla="*/ 0 h 382"/>
                <a:gd name="T36" fmla="*/ 176 w 426"/>
                <a:gd name="T37" fmla="*/ 44 h 382"/>
                <a:gd name="T38" fmla="*/ 174 w 426"/>
                <a:gd name="T39" fmla="*/ 44 h 382"/>
                <a:gd name="T40" fmla="*/ 170 w 426"/>
                <a:gd name="T41" fmla="*/ 44 h 382"/>
                <a:gd name="T42" fmla="*/ 168 w 426"/>
                <a:gd name="T43" fmla="*/ 44 h 382"/>
                <a:gd name="T44" fmla="*/ 168 w 426"/>
                <a:gd name="T45" fmla="*/ 44 h 382"/>
                <a:gd name="T46" fmla="*/ 126 w 426"/>
                <a:gd name="T47" fmla="*/ 60 h 382"/>
                <a:gd name="T48" fmla="*/ 124 w 426"/>
                <a:gd name="T49" fmla="*/ 60 h 382"/>
                <a:gd name="T50" fmla="*/ 120 w 426"/>
                <a:gd name="T51" fmla="*/ 62 h 382"/>
                <a:gd name="T52" fmla="*/ 118 w 426"/>
                <a:gd name="T53" fmla="*/ 64 h 382"/>
                <a:gd name="T54" fmla="*/ 116 w 426"/>
                <a:gd name="T55" fmla="*/ 66 h 382"/>
                <a:gd name="T56" fmla="*/ 84 w 426"/>
                <a:gd name="T57" fmla="*/ 92 h 382"/>
                <a:gd name="T58" fmla="*/ 82 w 426"/>
                <a:gd name="T59" fmla="*/ 94 h 382"/>
                <a:gd name="T60" fmla="*/ 82 w 426"/>
                <a:gd name="T61" fmla="*/ 96 h 382"/>
                <a:gd name="T62" fmla="*/ 78 w 426"/>
                <a:gd name="T63" fmla="*/ 98 h 382"/>
                <a:gd name="T64" fmla="*/ 78 w 426"/>
                <a:gd name="T65" fmla="*/ 100 h 382"/>
                <a:gd name="T66" fmla="*/ 76 w 426"/>
                <a:gd name="T67" fmla="*/ 100 h 382"/>
                <a:gd name="T68" fmla="*/ 54 w 426"/>
                <a:gd name="T69" fmla="*/ 138 h 382"/>
                <a:gd name="T70" fmla="*/ 54 w 426"/>
                <a:gd name="T71" fmla="*/ 140 h 382"/>
                <a:gd name="T72" fmla="*/ 52 w 426"/>
                <a:gd name="T73" fmla="*/ 144 h 382"/>
                <a:gd name="T74" fmla="*/ 52 w 426"/>
                <a:gd name="T75" fmla="*/ 146 h 382"/>
                <a:gd name="T76" fmla="*/ 50 w 426"/>
                <a:gd name="T77" fmla="*/ 148 h 382"/>
                <a:gd name="T78" fmla="*/ 44 w 426"/>
                <a:gd name="T79" fmla="*/ 192 h 382"/>
                <a:gd name="T80" fmla="*/ 44 w 426"/>
                <a:gd name="T81" fmla="*/ 192 h 382"/>
                <a:gd name="T82" fmla="*/ 44 w 426"/>
                <a:gd name="T83" fmla="*/ 196 h 382"/>
                <a:gd name="T84" fmla="*/ 44 w 426"/>
                <a:gd name="T85" fmla="*/ 200 h 382"/>
                <a:gd name="T86" fmla="*/ 44 w 426"/>
                <a:gd name="T87" fmla="*/ 200 h 382"/>
                <a:gd name="T88" fmla="*/ 8 w 426"/>
                <a:gd name="T89" fmla="*/ 252 h 382"/>
                <a:gd name="T90" fmla="*/ 52 w 426"/>
                <a:gd name="T91" fmla="*/ 246 h 382"/>
                <a:gd name="T92" fmla="*/ 52 w 426"/>
                <a:gd name="T93" fmla="*/ 248 h 382"/>
                <a:gd name="T94" fmla="*/ 54 w 426"/>
                <a:gd name="T95" fmla="*/ 252 h 382"/>
                <a:gd name="T96" fmla="*/ 54 w 426"/>
                <a:gd name="T97" fmla="*/ 254 h 382"/>
                <a:gd name="T98" fmla="*/ 98 w 426"/>
                <a:gd name="T99" fmla="*/ 330 h 382"/>
                <a:gd name="T100" fmla="*/ 300 w 426"/>
                <a:gd name="T101" fmla="*/ 17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6" h="382">
                  <a:moveTo>
                    <a:pt x="218" y="294"/>
                  </a:moveTo>
                  <a:lnTo>
                    <a:pt x="238" y="234"/>
                  </a:lnTo>
                  <a:lnTo>
                    <a:pt x="314" y="270"/>
                  </a:lnTo>
                  <a:lnTo>
                    <a:pt x="334" y="302"/>
                  </a:lnTo>
                  <a:lnTo>
                    <a:pt x="378" y="310"/>
                  </a:lnTo>
                  <a:lnTo>
                    <a:pt x="426" y="244"/>
                  </a:lnTo>
                  <a:lnTo>
                    <a:pt x="384" y="218"/>
                  </a:lnTo>
                  <a:lnTo>
                    <a:pt x="344" y="138"/>
                  </a:lnTo>
                  <a:lnTo>
                    <a:pt x="380" y="116"/>
                  </a:lnTo>
                  <a:lnTo>
                    <a:pt x="358" y="80"/>
                  </a:lnTo>
                  <a:lnTo>
                    <a:pt x="320" y="102"/>
                  </a:lnTo>
                  <a:lnTo>
                    <a:pt x="320" y="102"/>
                  </a:lnTo>
                  <a:lnTo>
                    <a:pt x="320" y="100"/>
                  </a:lnTo>
                  <a:lnTo>
                    <a:pt x="320" y="100"/>
                  </a:lnTo>
                  <a:lnTo>
                    <a:pt x="320" y="100"/>
                  </a:lnTo>
                  <a:lnTo>
                    <a:pt x="320" y="100"/>
                  </a:lnTo>
                  <a:lnTo>
                    <a:pt x="320" y="100"/>
                  </a:lnTo>
                  <a:lnTo>
                    <a:pt x="320" y="100"/>
                  </a:lnTo>
                  <a:lnTo>
                    <a:pt x="320" y="100"/>
                  </a:lnTo>
                  <a:lnTo>
                    <a:pt x="318" y="98"/>
                  </a:lnTo>
                  <a:lnTo>
                    <a:pt x="318" y="98"/>
                  </a:lnTo>
                  <a:lnTo>
                    <a:pt x="318" y="96"/>
                  </a:lnTo>
                  <a:lnTo>
                    <a:pt x="318" y="96"/>
                  </a:lnTo>
                  <a:lnTo>
                    <a:pt x="316" y="96"/>
                  </a:lnTo>
                  <a:lnTo>
                    <a:pt x="316" y="96"/>
                  </a:lnTo>
                  <a:lnTo>
                    <a:pt x="314" y="94"/>
                  </a:lnTo>
                  <a:lnTo>
                    <a:pt x="314" y="94"/>
                  </a:lnTo>
                  <a:lnTo>
                    <a:pt x="314" y="94"/>
                  </a:lnTo>
                  <a:lnTo>
                    <a:pt x="314" y="94"/>
                  </a:lnTo>
                  <a:lnTo>
                    <a:pt x="314" y="94"/>
                  </a:lnTo>
                  <a:lnTo>
                    <a:pt x="314" y="94"/>
                  </a:lnTo>
                  <a:lnTo>
                    <a:pt x="314" y="94"/>
                  </a:lnTo>
                  <a:lnTo>
                    <a:pt x="314" y="92"/>
                  </a:lnTo>
                  <a:lnTo>
                    <a:pt x="342" y="60"/>
                  </a:lnTo>
                  <a:lnTo>
                    <a:pt x="308" y="32"/>
                  </a:lnTo>
                  <a:lnTo>
                    <a:pt x="280" y="66"/>
                  </a:lnTo>
                  <a:lnTo>
                    <a:pt x="280" y="66"/>
                  </a:lnTo>
                  <a:lnTo>
                    <a:pt x="280" y="64"/>
                  </a:lnTo>
                  <a:lnTo>
                    <a:pt x="280" y="64"/>
                  </a:lnTo>
                  <a:lnTo>
                    <a:pt x="278" y="64"/>
                  </a:lnTo>
                  <a:lnTo>
                    <a:pt x="278" y="64"/>
                  </a:lnTo>
                  <a:lnTo>
                    <a:pt x="278" y="64"/>
                  </a:lnTo>
                  <a:lnTo>
                    <a:pt x="278" y="64"/>
                  </a:lnTo>
                  <a:lnTo>
                    <a:pt x="276" y="62"/>
                  </a:lnTo>
                  <a:lnTo>
                    <a:pt x="276" y="62"/>
                  </a:lnTo>
                  <a:lnTo>
                    <a:pt x="274" y="62"/>
                  </a:lnTo>
                  <a:lnTo>
                    <a:pt x="274" y="62"/>
                  </a:lnTo>
                  <a:lnTo>
                    <a:pt x="272" y="60"/>
                  </a:lnTo>
                  <a:lnTo>
                    <a:pt x="272" y="60"/>
                  </a:lnTo>
                  <a:lnTo>
                    <a:pt x="272" y="60"/>
                  </a:lnTo>
                  <a:lnTo>
                    <a:pt x="272" y="60"/>
                  </a:lnTo>
                  <a:lnTo>
                    <a:pt x="272" y="60"/>
                  </a:lnTo>
                  <a:lnTo>
                    <a:pt x="286" y="18"/>
                  </a:lnTo>
                  <a:lnTo>
                    <a:pt x="246" y="4"/>
                  </a:lnTo>
                  <a:lnTo>
                    <a:pt x="230" y="44"/>
                  </a:lnTo>
                  <a:lnTo>
                    <a:pt x="230" y="44"/>
                  </a:lnTo>
                  <a:lnTo>
                    <a:pt x="230" y="44"/>
                  </a:lnTo>
                  <a:lnTo>
                    <a:pt x="230" y="44"/>
                  </a:lnTo>
                  <a:lnTo>
                    <a:pt x="228" y="44"/>
                  </a:lnTo>
                  <a:lnTo>
                    <a:pt x="228" y="44"/>
                  </a:lnTo>
                  <a:lnTo>
                    <a:pt x="228" y="44"/>
                  </a:lnTo>
                  <a:lnTo>
                    <a:pt x="228" y="44"/>
                  </a:lnTo>
                  <a:lnTo>
                    <a:pt x="226" y="44"/>
                  </a:lnTo>
                  <a:lnTo>
                    <a:pt x="226" y="44"/>
                  </a:lnTo>
                  <a:lnTo>
                    <a:pt x="222" y="44"/>
                  </a:lnTo>
                  <a:lnTo>
                    <a:pt x="222" y="44"/>
                  </a:lnTo>
                  <a:lnTo>
                    <a:pt x="222" y="44"/>
                  </a:lnTo>
                  <a:lnTo>
                    <a:pt x="222" y="44"/>
                  </a:lnTo>
                  <a:lnTo>
                    <a:pt x="222" y="44"/>
                  </a:lnTo>
                  <a:lnTo>
                    <a:pt x="222" y="44"/>
                  </a:lnTo>
                  <a:lnTo>
                    <a:pt x="220" y="44"/>
                  </a:lnTo>
                  <a:lnTo>
                    <a:pt x="220" y="0"/>
                  </a:lnTo>
                  <a:lnTo>
                    <a:pt x="176" y="0"/>
                  </a:lnTo>
                  <a:lnTo>
                    <a:pt x="176" y="44"/>
                  </a:lnTo>
                  <a:lnTo>
                    <a:pt x="176" y="44"/>
                  </a:lnTo>
                  <a:lnTo>
                    <a:pt x="176" y="44"/>
                  </a:lnTo>
                  <a:lnTo>
                    <a:pt x="176" y="44"/>
                  </a:lnTo>
                  <a:lnTo>
                    <a:pt x="176" y="44"/>
                  </a:lnTo>
                  <a:lnTo>
                    <a:pt x="176" y="44"/>
                  </a:lnTo>
                  <a:lnTo>
                    <a:pt x="174" y="44"/>
                  </a:lnTo>
                  <a:lnTo>
                    <a:pt x="174" y="44"/>
                  </a:lnTo>
                  <a:lnTo>
                    <a:pt x="172" y="44"/>
                  </a:lnTo>
                  <a:lnTo>
                    <a:pt x="172" y="44"/>
                  </a:lnTo>
                  <a:lnTo>
                    <a:pt x="170" y="44"/>
                  </a:lnTo>
                  <a:lnTo>
                    <a:pt x="170" y="44"/>
                  </a:lnTo>
                  <a:lnTo>
                    <a:pt x="168" y="44"/>
                  </a:lnTo>
                  <a:lnTo>
                    <a:pt x="168" y="44"/>
                  </a:lnTo>
                  <a:lnTo>
                    <a:pt x="168" y="44"/>
                  </a:lnTo>
                  <a:lnTo>
                    <a:pt x="168" y="44"/>
                  </a:lnTo>
                  <a:lnTo>
                    <a:pt x="168" y="44"/>
                  </a:lnTo>
                  <a:lnTo>
                    <a:pt x="168" y="44"/>
                  </a:lnTo>
                  <a:lnTo>
                    <a:pt x="168" y="44"/>
                  </a:lnTo>
                  <a:lnTo>
                    <a:pt x="166" y="44"/>
                  </a:lnTo>
                  <a:lnTo>
                    <a:pt x="152" y="4"/>
                  </a:lnTo>
                  <a:lnTo>
                    <a:pt x="110" y="18"/>
                  </a:lnTo>
                  <a:lnTo>
                    <a:pt x="126" y="60"/>
                  </a:lnTo>
                  <a:lnTo>
                    <a:pt x="126" y="60"/>
                  </a:lnTo>
                  <a:lnTo>
                    <a:pt x="124" y="60"/>
                  </a:lnTo>
                  <a:lnTo>
                    <a:pt x="124" y="60"/>
                  </a:lnTo>
                  <a:lnTo>
                    <a:pt x="124" y="60"/>
                  </a:lnTo>
                  <a:lnTo>
                    <a:pt x="124" y="60"/>
                  </a:lnTo>
                  <a:lnTo>
                    <a:pt x="122" y="62"/>
                  </a:lnTo>
                  <a:lnTo>
                    <a:pt x="122" y="62"/>
                  </a:lnTo>
                  <a:lnTo>
                    <a:pt x="120" y="62"/>
                  </a:lnTo>
                  <a:lnTo>
                    <a:pt x="120" y="62"/>
                  </a:lnTo>
                  <a:lnTo>
                    <a:pt x="118" y="64"/>
                  </a:lnTo>
                  <a:lnTo>
                    <a:pt x="118" y="64"/>
                  </a:lnTo>
                  <a:lnTo>
                    <a:pt x="118" y="64"/>
                  </a:lnTo>
                  <a:lnTo>
                    <a:pt x="118" y="64"/>
                  </a:lnTo>
                  <a:lnTo>
                    <a:pt x="118" y="64"/>
                  </a:lnTo>
                  <a:lnTo>
                    <a:pt x="118" y="64"/>
                  </a:lnTo>
                  <a:lnTo>
                    <a:pt x="116" y="66"/>
                  </a:lnTo>
                  <a:lnTo>
                    <a:pt x="88" y="32"/>
                  </a:lnTo>
                  <a:lnTo>
                    <a:pt x="56" y="60"/>
                  </a:lnTo>
                  <a:lnTo>
                    <a:pt x="84" y="92"/>
                  </a:lnTo>
                  <a:lnTo>
                    <a:pt x="84" y="92"/>
                  </a:lnTo>
                  <a:lnTo>
                    <a:pt x="82" y="94"/>
                  </a:lnTo>
                  <a:lnTo>
                    <a:pt x="82" y="94"/>
                  </a:lnTo>
                  <a:lnTo>
                    <a:pt x="82" y="94"/>
                  </a:lnTo>
                  <a:lnTo>
                    <a:pt x="82" y="94"/>
                  </a:lnTo>
                  <a:lnTo>
                    <a:pt x="82" y="94"/>
                  </a:lnTo>
                  <a:lnTo>
                    <a:pt x="82" y="94"/>
                  </a:lnTo>
                  <a:lnTo>
                    <a:pt x="82" y="94"/>
                  </a:lnTo>
                  <a:lnTo>
                    <a:pt x="82" y="96"/>
                  </a:lnTo>
                  <a:lnTo>
                    <a:pt x="82" y="96"/>
                  </a:lnTo>
                  <a:lnTo>
                    <a:pt x="80" y="96"/>
                  </a:lnTo>
                  <a:lnTo>
                    <a:pt x="80" y="96"/>
                  </a:lnTo>
                  <a:lnTo>
                    <a:pt x="78" y="98"/>
                  </a:lnTo>
                  <a:lnTo>
                    <a:pt x="78" y="98"/>
                  </a:lnTo>
                  <a:lnTo>
                    <a:pt x="78" y="100"/>
                  </a:lnTo>
                  <a:lnTo>
                    <a:pt x="78" y="100"/>
                  </a:lnTo>
                  <a:lnTo>
                    <a:pt x="78" y="100"/>
                  </a:lnTo>
                  <a:lnTo>
                    <a:pt x="78" y="100"/>
                  </a:lnTo>
                  <a:lnTo>
                    <a:pt x="78" y="100"/>
                  </a:lnTo>
                  <a:lnTo>
                    <a:pt x="76" y="100"/>
                  </a:lnTo>
                  <a:lnTo>
                    <a:pt x="76" y="100"/>
                  </a:lnTo>
                  <a:lnTo>
                    <a:pt x="76" y="102"/>
                  </a:lnTo>
                  <a:lnTo>
                    <a:pt x="38" y="80"/>
                  </a:lnTo>
                  <a:lnTo>
                    <a:pt x="18" y="116"/>
                  </a:lnTo>
                  <a:lnTo>
                    <a:pt x="54" y="138"/>
                  </a:lnTo>
                  <a:lnTo>
                    <a:pt x="54" y="138"/>
                  </a:lnTo>
                  <a:lnTo>
                    <a:pt x="54" y="140"/>
                  </a:lnTo>
                  <a:lnTo>
                    <a:pt x="54" y="140"/>
                  </a:lnTo>
                  <a:lnTo>
                    <a:pt x="54" y="140"/>
                  </a:lnTo>
                  <a:lnTo>
                    <a:pt x="54" y="140"/>
                  </a:lnTo>
                  <a:lnTo>
                    <a:pt x="54" y="142"/>
                  </a:lnTo>
                  <a:lnTo>
                    <a:pt x="54" y="142"/>
                  </a:lnTo>
                  <a:lnTo>
                    <a:pt x="52" y="144"/>
                  </a:lnTo>
                  <a:lnTo>
                    <a:pt x="52" y="144"/>
                  </a:lnTo>
                  <a:lnTo>
                    <a:pt x="52" y="146"/>
                  </a:lnTo>
                  <a:lnTo>
                    <a:pt x="52" y="146"/>
                  </a:lnTo>
                  <a:lnTo>
                    <a:pt x="52" y="146"/>
                  </a:lnTo>
                  <a:lnTo>
                    <a:pt x="52" y="146"/>
                  </a:lnTo>
                  <a:lnTo>
                    <a:pt x="52" y="148"/>
                  </a:lnTo>
                  <a:lnTo>
                    <a:pt x="52" y="148"/>
                  </a:lnTo>
                  <a:lnTo>
                    <a:pt x="50" y="148"/>
                  </a:lnTo>
                  <a:lnTo>
                    <a:pt x="8" y="142"/>
                  </a:lnTo>
                  <a:lnTo>
                    <a:pt x="0" y="184"/>
                  </a:lnTo>
                  <a:lnTo>
                    <a:pt x="44" y="192"/>
                  </a:lnTo>
                  <a:lnTo>
                    <a:pt x="44" y="192"/>
                  </a:lnTo>
                  <a:lnTo>
                    <a:pt x="44" y="192"/>
                  </a:lnTo>
                  <a:lnTo>
                    <a:pt x="44" y="192"/>
                  </a:lnTo>
                  <a:lnTo>
                    <a:pt x="44" y="192"/>
                  </a:lnTo>
                  <a:lnTo>
                    <a:pt x="44" y="192"/>
                  </a:lnTo>
                  <a:lnTo>
                    <a:pt x="44" y="194"/>
                  </a:lnTo>
                  <a:lnTo>
                    <a:pt x="44" y="194"/>
                  </a:lnTo>
                  <a:lnTo>
                    <a:pt x="44" y="196"/>
                  </a:lnTo>
                  <a:lnTo>
                    <a:pt x="44" y="196"/>
                  </a:lnTo>
                  <a:lnTo>
                    <a:pt x="44" y="198"/>
                  </a:lnTo>
                  <a:lnTo>
                    <a:pt x="44" y="198"/>
                  </a:lnTo>
                  <a:lnTo>
                    <a:pt x="44" y="200"/>
                  </a:lnTo>
                  <a:lnTo>
                    <a:pt x="44" y="200"/>
                  </a:lnTo>
                  <a:lnTo>
                    <a:pt x="44" y="200"/>
                  </a:lnTo>
                  <a:lnTo>
                    <a:pt x="44" y="200"/>
                  </a:lnTo>
                  <a:lnTo>
                    <a:pt x="44" y="200"/>
                  </a:lnTo>
                  <a:lnTo>
                    <a:pt x="44" y="200"/>
                  </a:lnTo>
                  <a:lnTo>
                    <a:pt x="44" y="200"/>
                  </a:lnTo>
                  <a:lnTo>
                    <a:pt x="44" y="202"/>
                  </a:lnTo>
                  <a:lnTo>
                    <a:pt x="0" y="210"/>
                  </a:lnTo>
                  <a:lnTo>
                    <a:pt x="8" y="252"/>
                  </a:lnTo>
                  <a:lnTo>
                    <a:pt x="50" y="244"/>
                  </a:lnTo>
                  <a:lnTo>
                    <a:pt x="50" y="244"/>
                  </a:lnTo>
                  <a:lnTo>
                    <a:pt x="52" y="246"/>
                  </a:lnTo>
                  <a:lnTo>
                    <a:pt x="52" y="246"/>
                  </a:lnTo>
                  <a:lnTo>
                    <a:pt x="52" y="246"/>
                  </a:lnTo>
                  <a:lnTo>
                    <a:pt x="52" y="246"/>
                  </a:lnTo>
                  <a:lnTo>
                    <a:pt x="52" y="248"/>
                  </a:lnTo>
                  <a:lnTo>
                    <a:pt x="52" y="248"/>
                  </a:lnTo>
                  <a:lnTo>
                    <a:pt x="52" y="250"/>
                  </a:lnTo>
                  <a:lnTo>
                    <a:pt x="52" y="250"/>
                  </a:lnTo>
                  <a:lnTo>
                    <a:pt x="54" y="252"/>
                  </a:lnTo>
                  <a:lnTo>
                    <a:pt x="54" y="252"/>
                  </a:lnTo>
                  <a:lnTo>
                    <a:pt x="54" y="252"/>
                  </a:lnTo>
                  <a:lnTo>
                    <a:pt x="54" y="252"/>
                  </a:lnTo>
                  <a:lnTo>
                    <a:pt x="54" y="254"/>
                  </a:lnTo>
                  <a:lnTo>
                    <a:pt x="54" y="254"/>
                  </a:lnTo>
                  <a:lnTo>
                    <a:pt x="54" y="254"/>
                  </a:lnTo>
                  <a:lnTo>
                    <a:pt x="18" y="276"/>
                  </a:lnTo>
                  <a:lnTo>
                    <a:pt x="38" y="314"/>
                  </a:lnTo>
                  <a:lnTo>
                    <a:pt x="98" y="330"/>
                  </a:lnTo>
                  <a:lnTo>
                    <a:pt x="170" y="382"/>
                  </a:lnTo>
                  <a:lnTo>
                    <a:pt x="260" y="382"/>
                  </a:lnTo>
                  <a:lnTo>
                    <a:pt x="218" y="294"/>
                  </a:lnTo>
                  <a:close/>
                  <a:moveTo>
                    <a:pt x="300" y="172"/>
                  </a:moveTo>
                  <a:lnTo>
                    <a:pt x="282" y="136"/>
                  </a:lnTo>
                  <a:lnTo>
                    <a:pt x="318" y="166"/>
                  </a:lnTo>
                  <a:lnTo>
                    <a:pt x="300" y="17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5744029" y="2197100"/>
            <a:ext cx="960391" cy="369332"/>
          </a:xfrm>
          <a:prstGeom prst="rect">
            <a:avLst/>
          </a:prstGeom>
          <a:noFill/>
        </p:spPr>
        <p:txBody>
          <a:bodyPr wrap="none" rtlCol="0">
            <a:spAutoFit/>
          </a:bodyPr>
          <a:lstStyle/>
          <a:p>
            <a:r>
              <a:rPr lang="en-US" dirty="0"/>
              <a:t>Attacker</a:t>
            </a:r>
          </a:p>
        </p:txBody>
      </p:sp>
      <p:sp>
        <p:nvSpPr>
          <p:cNvPr id="22" name="TextBox 21"/>
          <p:cNvSpPr txBox="1"/>
          <p:nvPr/>
        </p:nvSpPr>
        <p:spPr>
          <a:xfrm>
            <a:off x="6017489" y="3097022"/>
            <a:ext cx="1365246" cy="877163"/>
          </a:xfrm>
          <a:prstGeom prst="rect">
            <a:avLst/>
          </a:prstGeom>
          <a:noFill/>
        </p:spPr>
        <p:txBody>
          <a:bodyPr wrap="none" rtlCol="0">
            <a:spAutoFit/>
          </a:bodyPr>
          <a:lstStyle/>
          <a:p>
            <a:r>
              <a:rPr lang="en-US" dirty="0"/>
              <a:t>Client</a:t>
            </a:r>
          </a:p>
          <a:p>
            <a:pPr>
              <a:spcBef>
                <a:spcPts val="1800"/>
              </a:spcBef>
            </a:pPr>
            <a:r>
              <a:rPr lang="en-US" dirty="0"/>
              <a:t>Configurator</a:t>
            </a:r>
          </a:p>
        </p:txBody>
      </p:sp>
      <p:sp>
        <p:nvSpPr>
          <p:cNvPr id="23" name="TextBox 22"/>
          <p:cNvSpPr txBox="1"/>
          <p:nvPr/>
        </p:nvSpPr>
        <p:spPr>
          <a:xfrm>
            <a:off x="10475914" y="3326892"/>
            <a:ext cx="785664" cy="369332"/>
          </a:xfrm>
          <a:prstGeom prst="rect">
            <a:avLst/>
          </a:prstGeom>
          <a:noFill/>
        </p:spPr>
        <p:txBody>
          <a:bodyPr wrap="none" rtlCol="0">
            <a:spAutoFit/>
          </a:bodyPr>
          <a:lstStyle/>
          <a:p>
            <a:r>
              <a:rPr lang="en-US" dirty="0"/>
              <a:t>Server</a:t>
            </a:r>
          </a:p>
        </p:txBody>
      </p:sp>
      <p:sp>
        <p:nvSpPr>
          <p:cNvPr id="24" name="Line 64"/>
          <p:cNvSpPr>
            <a:spLocks noChangeShapeType="1"/>
          </p:cNvSpPr>
          <p:nvPr/>
        </p:nvSpPr>
        <p:spPr bwMode="auto">
          <a:xfrm flipH="1">
            <a:off x="6070598" y="3543717"/>
            <a:ext cx="121031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388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46787" y="0"/>
            <a:ext cx="9334500" cy="1050925"/>
          </a:xfrm>
        </p:spPr>
        <p:txBody>
          <a:bodyPr/>
          <a:lstStyle/>
          <a:p>
            <a:r>
              <a:rPr lang="en-US" dirty="0"/>
              <a:t>Backdoor examples</a:t>
            </a:r>
          </a:p>
        </p:txBody>
      </p:sp>
      <p:sp>
        <p:nvSpPr>
          <p:cNvPr id="5" name="Content Placeholder 4"/>
          <p:cNvSpPr>
            <a:spLocks noGrp="1"/>
          </p:cNvSpPr>
          <p:nvPr>
            <p:ph sz="half" idx="4294967295"/>
          </p:nvPr>
        </p:nvSpPr>
        <p:spPr>
          <a:xfrm>
            <a:off x="0" y="1371600"/>
            <a:ext cx="9304338" cy="5245100"/>
          </a:xfrm>
        </p:spPr>
        <p:txBody>
          <a:bodyPr>
            <a:normAutofit/>
          </a:bodyPr>
          <a:lstStyle/>
          <a:p>
            <a:pPr lvl="1"/>
            <a:r>
              <a:rPr lang="en-US" dirty="0"/>
              <a:t>Sub 7 </a:t>
            </a:r>
          </a:p>
          <a:p>
            <a:pPr lvl="1"/>
            <a:r>
              <a:rPr lang="en-US" dirty="0" err="1"/>
              <a:t>GirlFriend</a:t>
            </a:r>
            <a:r>
              <a:rPr lang="en-US" dirty="0"/>
              <a:t> </a:t>
            </a:r>
          </a:p>
          <a:p>
            <a:pPr lvl="1"/>
            <a:r>
              <a:rPr lang="en-US" dirty="0" err="1"/>
              <a:t>NetBus</a:t>
            </a:r>
            <a:r>
              <a:rPr lang="en-US" dirty="0"/>
              <a:t> </a:t>
            </a:r>
          </a:p>
          <a:p>
            <a:pPr lvl="1"/>
            <a:r>
              <a:rPr lang="en-US" dirty="0" err="1"/>
              <a:t>ZeroAccess</a:t>
            </a:r>
            <a:r>
              <a:rPr lang="en-US" dirty="0"/>
              <a:t> </a:t>
            </a:r>
          </a:p>
          <a:p>
            <a:pPr lvl="1"/>
            <a:r>
              <a:rPr lang="en-US" dirty="0"/>
              <a:t>Beast </a:t>
            </a:r>
          </a:p>
          <a:p>
            <a:pPr lvl="1"/>
            <a:r>
              <a:rPr lang="en-US" dirty="0" err="1"/>
              <a:t>Nimda</a:t>
            </a:r>
            <a:r>
              <a:rPr lang="en-US" dirty="0"/>
              <a:t> </a:t>
            </a:r>
          </a:p>
          <a:p>
            <a:pPr lvl="1"/>
            <a:r>
              <a:rPr lang="en-US" dirty="0"/>
              <a:t>Whack-a-mole </a:t>
            </a:r>
          </a:p>
          <a:p>
            <a:br>
              <a:rPr lang="en-US" dirty="0"/>
            </a:br>
            <a:r>
              <a:rPr lang="en-US" dirty="0"/>
              <a:t> </a:t>
            </a:r>
          </a:p>
          <a:p>
            <a:endParaRPr lang="en-US" dirty="0"/>
          </a:p>
        </p:txBody>
      </p:sp>
    </p:spTree>
    <p:extLst>
      <p:ext uri="{BB962C8B-B14F-4D97-AF65-F5344CB8AC3E}">
        <p14:creationId xmlns:p14="http://schemas.microsoft.com/office/powerpoint/2010/main" val="363160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Rootkits</a:t>
            </a:r>
          </a:p>
        </p:txBody>
      </p:sp>
      <p:sp>
        <p:nvSpPr>
          <p:cNvPr id="2" name="Content Placeholder 1"/>
          <p:cNvSpPr>
            <a:spLocks noGrp="1"/>
          </p:cNvSpPr>
          <p:nvPr>
            <p:ph sz="half" idx="4294967295"/>
          </p:nvPr>
        </p:nvSpPr>
        <p:spPr>
          <a:xfrm>
            <a:off x="0" y="1371600"/>
            <a:ext cx="4432300" cy="5245100"/>
          </a:xfrm>
        </p:spPr>
        <p:txBody>
          <a:bodyPr>
            <a:normAutofit lnSpcReduction="10000"/>
          </a:bodyPr>
          <a:lstStyle/>
          <a:p>
            <a:pPr lvl="1">
              <a:lnSpc>
                <a:spcPct val="120000"/>
              </a:lnSpc>
            </a:pPr>
            <a:r>
              <a:rPr lang="en-US" dirty="0"/>
              <a:t>A rootkit cloaks itself by replacing system files that can reveal its presence.</a:t>
            </a:r>
          </a:p>
          <a:p>
            <a:pPr lvl="1">
              <a:lnSpc>
                <a:spcPct val="120000"/>
              </a:lnSpc>
            </a:pPr>
            <a:r>
              <a:rPr lang="en-US" dirty="0"/>
              <a:t>The rootkit is used to retrieve information.</a:t>
            </a:r>
          </a:p>
          <a:p>
            <a:pPr lvl="1">
              <a:lnSpc>
                <a:spcPct val="120000"/>
              </a:lnSpc>
            </a:pPr>
            <a:r>
              <a:rPr lang="en-US" dirty="0"/>
              <a:t>A rootkit is extremely difficult to see and remove.</a:t>
            </a:r>
          </a:p>
          <a:p>
            <a:pPr lvl="2">
              <a:lnSpc>
                <a:spcPct val="120000"/>
              </a:lnSpc>
            </a:pPr>
            <a:r>
              <a:rPr lang="en-US" dirty="0"/>
              <a:t>Detection tools rely on integrity checking mechanisms.</a:t>
            </a:r>
          </a:p>
          <a:p>
            <a:pPr lvl="2">
              <a:lnSpc>
                <a:spcPct val="120000"/>
              </a:lnSpc>
            </a:pPr>
            <a:r>
              <a:rPr lang="en-US" dirty="0"/>
              <a:t>Removal often requires a system format.</a:t>
            </a:r>
          </a:p>
          <a:p>
            <a:pPr>
              <a:lnSpc>
                <a:spcPct val="120000"/>
              </a:lnSpc>
            </a:pPr>
            <a:endParaRPr lang="en-US" dirty="0"/>
          </a:p>
        </p:txBody>
      </p:sp>
      <p:grpSp>
        <p:nvGrpSpPr>
          <p:cNvPr id="6" name="Group 4"/>
          <p:cNvGrpSpPr>
            <a:grpSpLocks noChangeAspect="1"/>
          </p:cNvGrpSpPr>
          <p:nvPr/>
        </p:nvGrpSpPr>
        <p:grpSpPr bwMode="auto">
          <a:xfrm>
            <a:off x="4648200" y="2733675"/>
            <a:ext cx="6762750" cy="2533650"/>
            <a:chOff x="2928" y="1722"/>
            <a:chExt cx="4260" cy="1596"/>
          </a:xfrm>
        </p:grpSpPr>
        <p:sp>
          <p:nvSpPr>
            <p:cNvPr id="7" name="AutoShape 3"/>
            <p:cNvSpPr>
              <a:spLocks noChangeAspect="1" noChangeArrowheads="1" noTextEdit="1"/>
            </p:cNvSpPr>
            <p:nvPr/>
          </p:nvSpPr>
          <p:spPr bwMode="auto">
            <a:xfrm>
              <a:off x="2928" y="1722"/>
              <a:ext cx="4260"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5782" y="1736"/>
              <a:ext cx="1366" cy="1234"/>
            </a:xfrm>
            <a:custGeom>
              <a:avLst/>
              <a:gdLst>
                <a:gd name="T0" fmla="*/ 540 w 1366"/>
                <a:gd name="T1" fmla="*/ 1162 h 1234"/>
                <a:gd name="T2" fmla="*/ 302 w 1366"/>
                <a:gd name="T3" fmla="*/ 1194 h 1234"/>
                <a:gd name="T4" fmla="*/ 302 w 1366"/>
                <a:gd name="T5" fmla="*/ 1194 h 1234"/>
                <a:gd name="T6" fmla="*/ 294 w 1366"/>
                <a:gd name="T7" fmla="*/ 1196 h 1234"/>
                <a:gd name="T8" fmla="*/ 294 w 1366"/>
                <a:gd name="T9" fmla="*/ 1234 h 1234"/>
                <a:gd name="T10" fmla="*/ 302 w 1366"/>
                <a:gd name="T11" fmla="*/ 1234 h 1234"/>
                <a:gd name="T12" fmla="*/ 1064 w 1366"/>
                <a:gd name="T13" fmla="*/ 1234 h 1234"/>
                <a:gd name="T14" fmla="*/ 1070 w 1366"/>
                <a:gd name="T15" fmla="*/ 1234 h 1234"/>
                <a:gd name="T16" fmla="*/ 1070 w 1366"/>
                <a:gd name="T17" fmla="*/ 1196 h 1234"/>
                <a:gd name="T18" fmla="*/ 1064 w 1366"/>
                <a:gd name="T19" fmla="*/ 1194 h 1234"/>
                <a:gd name="T20" fmla="*/ 1064 w 1366"/>
                <a:gd name="T21" fmla="*/ 1194 h 1234"/>
                <a:gd name="T22" fmla="*/ 826 w 1366"/>
                <a:gd name="T23" fmla="*/ 1162 h 1234"/>
                <a:gd name="T24" fmla="*/ 826 w 1366"/>
                <a:gd name="T25" fmla="*/ 918 h 1234"/>
                <a:gd name="T26" fmla="*/ 1064 w 1366"/>
                <a:gd name="T27" fmla="*/ 918 h 1234"/>
                <a:gd name="T28" fmla="*/ 1366 w 1366"/>
                <a:gd name="T29" fmla="*/ 918 h 1234"/>
                <a:gd name="T30" fmla="*/ 1366 w 1366"/>
                <a:gd name="T31" fmla="*/ 860 h 1234"/>
                <a:gd name="T32" fmla="*/ 1366 w 1366"/>
                <a:gd name="T33" fmla="*/ 0 h 1234"/>
                <a:gd name="T34" fmla="*/ 1064 w 1366"/>
                <a:gd name="T35" fmla="*/ 0 h 1234"/>
                <a:gd name="T36" fmla="*/ 302 w 1366"/>
                <a:gd name="T37" fmla="*/ 0 h 1234"/>
                <a:gd name="T38" fmla="*/ 0 w 1366"/>
                <a:gd name="T39" fmla="*/ 0 h 1234"/>
                <a:gd name="T40" fmla="*/ 0 w 1366"/>
                <a:gd name="T41" fmla="*/ 860 h 1234"/>
                <a:gd name="T42" fmla="*/ 0 w 1366"/>
                <a:gd name="T43" fmla="*/ 918 h 1234"/>
                <a:gd name="T44" fmla="*/ 302 w 1366"/>
                <a:gd name="T45" fmla="*/ 918 h 1234"/>
                <a:gd name="T46" fmla="*/ 540 w 1366"/>
                <a:gd name="T47" fmla="*/ 918 h 1234"/>
                <a:gd name="T48" fmla="*/ 540 w 1366"/>
                <a:gd name="T49" fmla="*/ 1162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66" h="1234">
                  <a:moveTo>
                    <a:pt x="540" y="1162"/>
                  </a:moveTo>
                  <a:lnTo>
                    <a:pt x="302" y="1194"/>
                  </a:lnTo>
                  <a:lnTo>
                    <a:pt x="302" y="1194"/>
                  </a:lnTo>
                  <a:lnTo>
                    <a:pt x="294" y="1196"/>
                  </a:lnTo>
                  <a:lnTo>
                    <a:pt x="294" y="1234"/>
                  </a:lnTo>
                  <a:lnTo>
                    <a:pt x="302" y="1234"/>
                  </a:lnTo>
                  <a:lnTo>
                    <a:pt x="1064" y="1234"/>
                  </a:lnTo>
                  <a:lnTo>
                    <a:pt x="1070" y="1234"/>
                  </a:lnTo>
                  <a:lnTo>
                    <a:pt x="1070" y="1196"/>
                  </a:lnTo>
                  <a:lnTo>
                    <a:pt x="1064" y="1194"/>
                  </a:lnTo>
                  <a:lnTo>
                    <a:pt x="1064" y="1194"/>
                  </a:lnTo>
                  <a:lnTo>
                    <a:pt x="826" y="1162"/>
                  </a:lnTo>
                  <a:lnTo>
                    <a:pt x="826" y="918"/>
                  </a:lnTo>
                  <a:lnTo>
                    <a:pt x="1064" y="918"/>
                  </a:lnTo>
                  <a:lnTo>
                    <a:pt x="1366" y="918"/>
                  </a:lnTo>
                  <a:lnTo>
                    <a:pt x="1366" y="860"/>
                  </a:lnTo>
                  <a:lnTo>
                    <a:pt x="1366" y="0"/>
                  </a:lnTo>
                  <a:lnTo>
                    <a:pt x="1064" y="0"/>
                  </a:lnTo>
                  <a:lnTo>
                    <a:pt x="302" y="0"/>
                  </a:lnTo>
                  <a:lnTo>
                    <a:pt x="0" y="0"/>
                  </a:lnTo>
                  <a:lnTo>
                    <a:pt x="0" y="860"/>
                  </a:lnTo>
                  <a:lnTo>
                    <a:pt x="0" y="918"/>
                  </a:lnTo>
                  <a:lnTo>
                    <a:pt x="302" y="918"/>
                  </a:lnTo>
                  <a:lnTo>
                    <a:pt x="540" y="918"/>
                  </a:lnTo>
                  <a:lnTo>
                    <a:pt x="540" y="116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5848" y="1800"/>
              <a:ext cx="1234" cy="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782" y="3034"/>
              <a:ext cx="1406" cy="284"/>
            </a:xfrm>
            <a:custGeom>
              <a:avLst/>
              <a:gdLst>
                <a:gd name="T0" fmla="*/ 1406 w 1406"/>
                <a:gd name="T1" fmla="*/ 284 h 284"/>
                <a:gd name="T2" fmla="*/ 0 w 1406"/>
                <a:gd name="T3" fmla="*/ 284 h 284"/>
                <a:gd name="T4" fmla="*/ 118 w 1406"/>
                <a:gd name="T5" fmla="*/ 0 h 284"/>
                <a:gd name="T6" fmla="*/ 1288 w 1406"/>
                <a:gd name="T7" fmla="*/ 0 h 284"/>
                <a:gd name="T8" fmla="*/ 1406 w 1406"/>
                <a:gd name="T9" fmla="*/ 284 h 284"/>
              </a:gdLst>
              <a:ahLst/>
              <a:cxnLst>
                <a:cxn ang="0">
                  <a:pos x="T0" y="T1"/>
                </a:cxn>
                <a:cxn ang="0">
                  <a:pos x="T2" y="T3"/>
                </a:cxn>
                <a:cxn ang="0">
                  <a:pos x="T4" y="T5"/>
                </a:cxn>
                <a:cxn ang="0">
                  <a:pos x="T6" y="T7"/>
                </a:cxn>
                <a:cxn ang="0">
                  <a:pos x="T8" y="T9"/>
                </a:cxn>
              </a:cxnLst>
              <a:rect l="0" t="0" r="r" b="b"/>
              <a:pathLst>
                <a:path w="1406" h="284">
                  <a:moveTo>
                    <a:pt x="1406" y="284"/>
                  </a:moveTo>
                  <a:lnTo>
                    <a:pt x="0" y="284"/>
                  </a:lnTo>
                  <a:lnTo>
                    <a:pt x="118" y="0"/>
                  </a:lnTo>
                  <a:lnTo>
                    <a:pt x="1288" y="0"/>
                  </a:lnTo>
                  <a:lnTo>
                    <a:pt x="1406" y="2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928" y="1722"/>
              <a:ext cx="1368" cy="1232"/>
            </a:xfrm>
            <a:custGeom>
              <a:avLst/>
              <a:gdLst>
                <a:gd name="T0" fmla="*/ 542 w 1368"/>
                <a:gd name="T1" fmla="*/ 1160 h 1232"/>
                <a:gd name="T2" fmla="*/ 304 w 1368"/>
                <a:gd name="T3" fmla="*/ 1192 h 1232"/>
                <a:gd name="T4" fmla="*/ 304 w 1368"/>
                <a:gd name="T5" fmla="*/ 1194 h 1232"/>
                <a:gd name="T6" fmla="*/ 296 w 1368"/>
                <a:gd name="T7" fmla="*/ 1194 h 1232"/>
                <a:gd name="T8" fmla="*/ 296 w 1368"/>
                <a:gd name="T9" fmla="*/ 1232 h 1232"/>
                <a:gd name="T10" fmla="*/ 304 w 1368"/>
                <a:gd name="T11" fmla="*/ 1232 h 1232"/>
                <a:gd name="T12" fmla="*/ 1066 w 1368"/>
                <a:gd name="T13" fmla="*/ 1232 h 1232"/>
                <a:gd name="T14" fmla="*/ 1072 w 1368"/>
                <a:gd name="T15" fmla="*/ 1232 h 1232"/>
                <a:gd name="T16" fmla="*/ 1072 w 1368"/>
                <a:gd name="T17" fmla="*/ 1194 h 1232"/>
                <a:gd name="T18" fmla="*/ 1066 w 1368"/>
                <a:gd name="T19" fmla="*/ 1194 h 1232"/>
                <a:gd name="T20" fmla="*/ 1066 w 1368"/>
                <a:gd name="T21" fmla="*/ 1192 h 1232"/>
                <a:gd name="T22" fmla="*/ 826 w 1368"/>
                <a:gd name="T23" fmla="*/ 1160 h 1232"/>
                <a:gd name="T24" fmla="*/ 826 w 1368"/>
                <a:gd name="T25" fmla="*/ 918 h 1232"/>
                <a:gd name="T26" fmla="*/ 1066 w 1368"/>
                <a:gd name="T27" fmla="*/ 918 h 1232"/>
                <a:gd name="T28" fmla="*/ 1368 w 1368"/>
                <a:gd name="T29" fmla="*/ 918 h 1232"/>
                <a:gd name="T30" fmla="*/ 1368 w 1368"/>
                <a:gd name="T31" fmla="*/ 858 h 1232"/>
                <a:gd name="T32" fmla="*/ 1366 w 1368"/>
                <a:gd name="T33" fmla="*/ 0 h 1232"/>
                <a:gd name="T34" fmla="*/ 1066 w 1368"/>
                <a:gd name="T35" fmla="*/ 0 h 1232"/>
                <a:gd name="T36" fmla="*/ 304 w 1368"/>
                <a:gd name="T37" fmla="*/ 0 h 1232"/>
                <a:gd name="T38" fmla="*/ 2 w 1368"/>
                <a:gd name="T39" fmla="*/ 0 h 1232"/>
                <a:gd name="T40" fmla="*/ 0 w 1368"/>
                <a:gd name="T41" fmla="*/ 858 h 1232"/>
                <a:gd name="T42" fmla="*/ 0 w 1368"/>
                <a:gd name="T43" fmla="*/ 918 h 1232"/>
                <a:gd name="T44" fmla="*/ 304 w 1368"/>
                <a:gd name="T45" fmla="*/ 918 h 1232"/>
                <a:gd name="T46" fmla="*/ 542 w 1368"/>
                <a:gd name="T47" fmla="*/ 918 h 1232"/>
                <a:gd name="T48" fmla="*/ 542 w 1368"/>
                <a:gd name="T49" fmla="*/ 1160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68" h="1232">
                  <a:moveTo>
                    <a:pt x="542" y="1160"/>
                  </a:moveTo>
                  <a:lnTo>
                    <a:pt x="304" y="1192"/>
                  </a:lnTo>
                  <a:lnTo>
                    <a:pt x="304" y="1194"/>
                  </a:lnTo>
                  <a:lnTo>
                    <a:pt x="296" y="1194"/>
                  </a:lnTo>
                  <a:lnTo>
                    <a:pt x="296" y="1232"/>
                  </a:lnTo>
                  <a:lnTo>
                    <a:pt x="304" y="1232"/>
                  </a:lnTo>
                  <a:lnTo>
                    <a:pt x="1066" y="1232"/>
                  </a:lnTo>
                  <a:lnTo>
                    <a:pt x="1072" y="1232"/>
                  </a:lnTo>
                  <a:lnTo>
                    <a:pt x="1072" y="1194"/>
                  </a:lnTo>
                  <a:lnTo>
                    <a:pt x="1066" y="1194"/>
                  </a:lnTo>
                  <a:lnTo>
                    <a:pt x="1066" y="1192"/>
                  </a:lnTo>
                  <a:lnTo>
                    <a:pt x="826" y="1160"/>
                  </a:lnTo>
                  <a:lnTo>
                    <a:pt x="826" y="918"/>
                  </a:lnTo>
                  <a:lnTo>
                    <a:pt x="1066" y="918"/>
                  </a:lnTo>
                  <a:lnTo>
                    <a:pt x="1368" y="918"/>
                  </a:lnTo>
                  <a:lnTo>
                    <a:pt x="1368" y="858"/>
                  </a:lnTo>
                  <a:lnTo>
                    <a:pt x="1366" y="0"/>
                  </a:lnTo>
                  <a:lnTo>
                    <a:pt x="1066" y="0"/>
                  </a:lnTo>
                  <a:lnTo>
                    <a:pt x="304" y="0"/>
                  </a:lnTo>
                  <a:lnTo>
                    <a:pt x="2" y="0"/>
                  </a:lnTo>
                  <a:lnTo>
                    <a:pt x="0" y="858"/>
                  </a:lnTo>
                  <a:lnTo>
                    <a:pt x="0" y="918"/>
                  </a:lnTo>
                  <a:lnTo>
                    <a:pt x="304" y="918"/>
                  </a:lnTo>
                  <a:lnTo>
                    <a:pt x="542" y="918"/>
                  </a:lnTo>
                  <a:lnTo>
                    <a:pt x="542" y="116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996" y="1784"/>
              <a:ext cx="1232" cy="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928" y="3018"/>
              <a:ext cx="1408" cy="284"/>
            </a:xfrm>
            <a:custGeom>
              <a:avLst/>
              <a:gdLst>
                <a:gd name="T0" fmla="*/ 1408 w 1408"/>
                <a:gd name="T1" fmla="*/ 284 h 284"/>
                <a:gd name="T2" fmla="*/ 0 w 1408"/>
                <a:gd name="T3" fmla="*/ 284 h 284"/>
                <a:gd name="T4" fmla="*/ 118 w 1408"/>
                <a:gd name="T5" fmla="*/ 0 h 284"/>
                <a:gd name="T6" fmla="*/ 1288 w 1408"/>
                <a:gd name="T7" fmla="*/ 0 h 284"/>
                <a:gd name="T8" fmla="*/ 1408 w 1408"/>
                <a:gd name="T9" fmla="*/ 284 h 284"/>
              </a:gdLst>
              <a:ahLst/>
              <a:cxnLst>
                <a:cxn ang="0">
                  <a:pos x="T0" y="T1"/>
                </a:cxn>
                <a:cxn ang="0">
                  <a:pos x="T2" y="T3"/>
                </a:cxn>
                <a:cxn ang="0">
                  <a:pos x="T4" y="T5"/>
                </a:cxn>
                <a:cxn ang="0">
                  <a:pos x="T6" y="T7"/>
                </a:cxn>
                <a:cxn ang="0">
                  <a:pos x="T8" y="T9"/>
                </a:cxn>
              </a:cxnLst>
              <a:rect l="0" t="0" r="r" b="b"/>
              <a:pathLst>
                <a:path w="1408" h="284">
                  <a:moveTo>
                    <a:pt x="1408" y="284"/>
                  </a:moveTo>
                  <a:lnTo>
                    <a:pt x="0" y="284"/>
                  </a:lnTo>
                  <a:lnTo>
                    <a:pt x="118" y="0"/>
                  </a:lnTo>
                  <a:lnTo>
                    <a:pt x="1288" y="0"/>
                  </a:lnTo>
                  <a:lnTo>
                    <a:pt x="1408" y="2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6302" y="2156"/>
              <a:ext cx="366" cy="336"/>
            </a:xfrm>
            <a:custGeom>
              <a:avLst/>
              <a:gdLst>
                <a:gd name="T0" fmla="*/ 122 w 366"/>
                <a:gd name="T1" fmla="*/ 0 h 336"/>
                <a:gd name="T2" fmla="*/ 122 w 366"/>
                <a:gd name="T3" fmla="*/ 0 h 336"/>
                <a:gd name="T4" fmla="*/ 122 w 366"/>
                <a:gd name="T5" fmla="*/ 0 h 336"/>
                <a:gd name="T6" fmla="*/ 122 w 366"/>
                <a:gd name="T7" fmla="*/ 0 h 336"/>
                <a:gd name="T8" fmla="*/ 122 w 366"/>
                <a:gd name="T9" fmla="*/ 0 h 336"/>
                <a:gd name="T10" fmla="*/ 86 w 366"/>
                <a:gd name="T11" fmla="*/ 0 h 336"/>
                <a:gd name="T12" fmla="*/ 86 w 366"/>
                <a:gd name="T13" fmla="*/ 0 h 336"/>
                <a:gd name="T14" fmla="*/ 68 w 366"/>
                <a:gd name="T15" fmla="*/ 0 h 336"/>
                <a:gd name="T16" fmla="*/ 52 w 366"/>
                <a:gd name="T17" fmla="*/ 6 h 336"/>
                <a:gd name="T18" fmla="*/ 36 w 366"/>
                <a:gd name="T19" fmla="*/ 14 h 336"/>
                <a:gd name="T20" fmla="*/ 24 w 366"/>
                <a:gd name="T21" fmla="*/ 26 h 336"/>
                <a:gd name="T22" fmla="*/ 24 w 366"/>
                <a:gd name="T23" fmla="*/ 26 h 336"/>
                <a:gd name="T24" fmla="*/ 14 w 366"/>
                <a:gd name="T25" fmla="*/ 40 h 336"/>
                <a:gd name="T26" fmla="*/ 6 w 366"/>
                <a:gd name="T27" fmla="*/ 54 h 336"/>
                <a:gd name="T28" fmla="*/ 2 w 366"/>
                <a:gd name="T29" fmla="*/ 70 h 336"/>
                <a:gd name="T30" fmla="*/ 0 w 366"/>
                <a:gd name="T31" fmla="*/ 86 h 336"/>
                <a:gd name="T32" fmla="*/ 0 w 366"/>
                <a:gd name="T33" fmla="*/ 336 h 336"/>
                <a:gd name="T34" fmla="*/ 0 w 366"/>
                <a:gd name="T35" fmla="*/ 336 h 336"/>
                <a:gd name="T36" fmla="*/ 66 w 366"/>
                <a:gd name="T37" fmla="*/ 336 h 336"/>
                <a:gd name="T38" fmla="*/ 66 w 366"/>
                <a:gd name="T39" fmla="*/ 152 h 336"/>
                <a:gd name="T40" fmla="*/ 66 w 366"/>
                <a:gd name="T41" fmla="*/ 152 h 336"/>
                <a:gd name="T42" fmla="*/ 82 w 366"/>
                <a:gd name="T43" fmla="*/ 152 h 336"/>
                <a:gd name="T44" fmla="*/ 82 w 366"/>
                <a:gd name="T45" fmla="*/ 336 h 336"/>
                <a:gd name="T46" fmla="*/ 166 w 366"/>
                <a:gd name="T47" fmla="*/ 336 h 336"/>
                <a:gd name="T48" fmla="*/ 182 w 366"/>
                <a:gd name="T49" fmla="*/ 336 h 336"/>
                <a:gd name="T50" fmla="*/ 182 w 366"/>
                <a:gd name="T51" fmla="*/ 336 h 336"/>
                <a:gd name="T52" fmla="*/ 182 w 366"/>
                <a:gd name="T53" fmla="*/ 336 h 336"/>
                <a:gd name="T54" fmla="*/ 200 w 366"/>
                <a:gd name="T55" fmla="*/ 336 h 336"/>
                <a:gd name="T56" fmla="*/ 282 w 366"/>
                <a:gd name="T57" fmla="*/ 336 h 336"/>
                <a:gd name="T58" fmla="*/ 282 w 366"/>
                <a:gd name="T59" fmla="*/ 152 h 336"/>
                <a:gd name="T60" fmla="*/ 298 w 366"/>
                <a:gd name="T61" fmla="*/ 152 h 336"/>
                <a:gd name="T62" fmla="*/ 298 w 366"/>
                <a:gd name="T63" fmla="*/ 152 h 336"/>
                <a:gd name="T64" fmla="*/ 298 w 366"/>
                <a:gd name="T65" fmla="*/ 336 h 336"/>
                <a:gd name="T66" fmla="*/ 366 w 366"/>
                <a:gd name="T67" fmla="*/ 336 h 336"/>
                <a:gd name="T68" fmla="*/ 366 w 366"/>
                <a:gd name="T69" fmla="*/ 336 h 336"/>
                <a:gd name="T70" fmla="*/ 366 w 366"/>
                <a:gd name="T71" fmla="*/ 86 h 336"/>
                <a:gd name="T72" fmla="*/ 366 w 366"/>
                <a:gd name="T73" fmla="*/ 86 h 336"/>
                <a:gd name="T74" fmla="*/ 364 w 366"/>
                <a:gd name="T75" fmla="*/ 70 h 336"/>
                <a:gd name="T76" fmla="*/ 360 w 366"/>
                <a:gd name="T77" fmla="*/ 54 h 336"/>
                <a:gd name="T78" fmla="*/ 352 w 366"/>
                <a:gd name="T79" fmla="*/ 40 h 336"/>
                <a:gd name="T80" fmla="*/ 342 w 366"/>
                <a:gd name="T81" fmla="*/ 26 h 336"/>
                <a:gd name="T82" fmla="*/ 342 w 366"/>
                <a:gd name="T83" fmla="*/ 26 h 336"/>
                <a:gd name="T84" fmla="*/ 328 w 366"/>
                <a:gd name="T85" fmla="*/ 14 h 336"/>
                <a:gd name="T86" fmla="*/ 314 w 366"/>
                <a:gd name="T87" fmla="*/ 6 h 336"/>
                <a:gd name="T88" fmla="*/ 296 w 366"/>
                <a:gd name="T89" fmla="*/ 0 h 336"/>
                <a:gd name="T90" fmla="*/ 278 w 366"/>
                <a:gd name="T91" fmla="*/ 0 h 336"/>
                <a:gd name="T92" fmla="*/ 244 w 366"/>
                <a:gd name="T93" fmla="*/ 0 h 336"/>
                <a:gd name="T94" fmla="*/ 244 w 366"/>
                <a:gd name="T95" fmla="*/ 0 h 336"/>
                <a:gd name="T96" fmla="*/ 244 w 366"/>
                <a:gd name="T97" fmla="*/ 0 h 336"/>
                <a:gd name="T98" fmla="*/ 244 w 366"/>
                <a:gd name="T99" fmla="*/ 0 h 336"/>
                <a:gd name="T100" fmla="*/ 244 w 366"/>
                <a:gd name="T101" fmla="*/ 0 h 336"/>
                <a:gd name="T102" fmla="*/ 122 w 366"/>
                <a:gd name="T10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36">
                  <a:moveTo>
                    <a:pt x="122" y="0"/>
                  </a:moveTo>
                  <a:lnTo>
                    <a:pt x="122" y="0"/>
                  </a:lnTo>
                  <a:lnTo>
                    <a:pt x="122" y="0"/>
                  </a:lnTo>
                  <a:lnTo>
                    <a:pt x="122" y="0"/>
                  </a:lnTo>
                  <a:lnTo>
                    <a:pt x="122" y="0"/>
                  </a:lnTo>
                  <a:lnTo>
                    <a:pt x="86" y="0"/>
                  </a:lnTo>
                  <a:lnTo>
                    <a:pt x="86" y="0"/>
                  </a:lnTo>
                  <a:lnTo>
                    <a:pt x="68" y="0"/>
                  </a:lnTo>
                  <a:lnTo>
                    <a:pt x="52" y="6"/>
                  </a:lnTo>
                  <a:lnTo>
                    <a:pt x="36" y="14"/>
                  </a:lnTo>
                  <a:lnTo>
                    <a:pt x="24" y="26"/>
                  </a:lnTo>
                  <a:lnTo>
                    <a:pt x="24" y="26"/>
                  </a:lnTo>
                  <a:lnTo>
                    <a:pt x="14" y="40"/>
                  </a:lnTo>
                  <a:lnTo>
                    <a:pt x="6" y="54"/>
                  </a:lnTo>
                  <a:lnTo>
                    <a:pt x="2" y="70"/>
                  </a:lnTo>
                  <a:lnTo>
                    <a:pt x="0" y="86"/>
                  </a:lnTo>
                  <a:lnTo>
                    <a:pt x="0" y="336"/>
                  </a:lnTo>
                  <a:lnTo>
                    <a:pt x="0" y="336"/>
                  </a:lnTo>
                  <a:lnTo>
                    <a:pt x="66" y="336"/>
                  </a:lnTo>
                  <a:lnTo>
                    <a:pt x="66" y="152"/>
                  </a:lnTo>
                  <a:lnTo>
                    <a:pt x="66" y="152"/>
                  </a:lnTo>
                  <a:lnTo>
                    <a:pt x="82" y="152"/>
                  </a:lnTo>
                  <a:lnTo>
                    <a:pt x="82" y="336"/>
                  </a:lnTo>
                  <a:lnTo>
                    <a:pt x="166" y="336"/>
                  </a:lnTo>
                  <a:lnTo>
                    <a:pt x="182" y="336"/>
                  </a:lnTo>
                  <a:lnTo>
                    <a:pt x="182" y="336"/>
                  </a:lnTo>
                  <a:lnTo>
                    <a:pt x="182" y="336"/>
                  </a:lnTo>
                  <a:lnTo>
                    <a:pt x="200" y="336"/>
                  </a:lnTo>
                  <a:lnTo>
                    <a:pt x="282" y="336"/>
                  </a:lnTo>
                  <a:lnTo>
                    <a:pt x="282" y="152"/>
                  </a:lnTo>
                  <a:lnTo>
                    <a:pt x="298" y="152"/>
                  </a:lnTo>
                  <a:lnTo>
                    <a:pt x="298" y="152"/>
                  </a:lnTo>
                  <a:lnTo>
                    <a:pt x="298" y="336"/>
                  </a:lnTo>
                  <a:lnTo>
                    <a:pt x="366" y="336"/>
                  </a:lnTo>
                  <a:lnTo>
                    <a:pt x="366" y="336"/>
                  </a:lnTo>
                  <a:lnTo>
                    <a:pt x="366" y="86"/>
                  </a:lnTo>
                  <a:lnTo>
                    <a:pt x="366" y="86"/>
                  </a:lnTo>
                  <a:lnTo>
                    <a:pt x="364" y="70"/>
                  </a:lnTo>
                  <a:lnTo>
                    <a:pt x="360" y="54"/>
                  </a:lnTo>
                  <a:lnTo>
                    <a:pt x="352" y="40"/>
                  </a:lnTo>
                  <a:lnTo>
                    <a:pt x="342" y="26"/>
                  </a:lnTo>
                  <a:lnTo>
                    <a:pt x="342" y="26"/>
                  </a:lnTo>
                  <a:lnTo>
                    <a:pt x="328" y="14"/>
                  </a:lnTo>
                  <a:lnTo>
                    <a:pt x="314" y="6"/>
                  </a:lnTo>
                  <a:lnTo>
                    <a:pt x="296" y="0"/>
                  </a:lnTo>
                  <a:lnTo>
                    <a:pt x="278" y="0"/>
                  </a:lnTo>
                  <a:lnTo>
                    <a:pt x="244" y="0"/>
                  </a:lnTo>
                  <a:lnTo>
                    <a:pt x="244" y="0"/>
                  </a:lnTo>
                  <a:lnTo>
                    <a:pt x="244" y="0"/>
                  </a:lnTo>
                  <a:lnTo>
                    <a:pt x="244" y="0"/>
                  </a:lnTo>
                  <a:lnTo>
                    <a:pt x="244" y="0"/>
                  </a:lnTo>
                  <a:lnTo>
                    <a:pt x="12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6332" y="1874"/>
              <a:ext cx="306" cy="128"/>
            </a:xfrm>
            <a:custGeom>
              <a:avLst/>
              <a:gdLst>
                <a:gd name="T0" fmla="*/ 272 w 306"/>
                <a:gd name="T1" fmla="*/ 78 h 128"/>
                <a:gd name="T2" fmla="*/ 238 w 306"/>
                <a:gd name="T3" fmla="*/ 78 h 128"/>
                <a:gd name="T4" fmla="*/ 212 w 306"/>
                <a:gd name="T5" fmla="*/ 18 h 128"/>
                <a:gd name="T6" fmla="*/ 212 w 306"/>
                <a:gd name="T7" fmla="*/ 18 h 128"/>
                <a:gd name="T8" fmla="*/ 192 w 306"/>
                <a:gd name="T9" fmla="*/ 8 h 128"/>
                <a:gd name="T10" fmla="*/ 174 w 306"/>
                <a:gd name="T11" fmla="*/ 4 h 128"/>
                <a:gd name="T12" fmla="*/ 164 w 306"/>
                <a:gd name="T13" fmla="*/ 2 h 128"/>
                <a:gd name="T14" fmla="*/ 152 w 306"/>
                <a:gd name="T15" fmla="*/ 0 h 128"/>
                <a:gd name="T16" fmla="*/ 152 w 306"/>
                <a:gd name="T17" fmla="*/ 0 h 128"/>
                <a:gd name="T18" fmla="*/ 142 w 306"/>
                <a:gd name="T19" fmla="*/ 2 h 128"/>
                <a:gd name="T20" fmla="*/ 132 w 306"/>
                <a:gd name="T21" fmla="*/ 4 h 128"/>
                <a:gd name="T22" fmla="*/ 114 w 306"/>
                <a:gd name="T23" fmla="*/ 8 h 128"/>
                <a:gd name="T24" fmla="*/ 94 w 306"/>
                <a:gd name="T25" fmla="*/ 18 h 128"/>
                <a:gd name="T26" fmla="*/ 68 w 306"/>
                <a:gd name="T27" fmla="*/ 78 h 128"/>
                <a:gd name="T28" fmla="*/ 32 w 306"/>
                <a:gd name="T29" fmla="*/ 78 h 128"/>
                <a:gd name="T30" fmla="*/ 0 w 306"/>
                <a:gd name="T31" fmla="*/ 94 h 128"/>
                <a:gd name="T32" fmla="*/ 0 w 306"/>
                <a:gd name="T33" fmla="*/ 94 h 128"/>
                <a:gd name="T34" fmla="*/ 8 w 306"/>
                <a:gd name="T35" fmla="*/ 100 h 128"/>
                <a:gd name="T36" fmla="*/ 18 w 306"/>
                <a:gd name="T37" fmla="*/ 106 h 128"/>
                <a:gd name="T38" fmla="*/ 34 w 306"/>
                <a:gd name="T39" fmla="*/ 112 h 128"/>
                <a:gd name="T40" fmla="*/ 54 w 306"/>
                <a:gd name="T41" fmla="*/ 118 h 128"/>
                <a:gd name="T42" fmla="*/ 82 w 306"/>
                <a:gd name="T43" fmla="*/ 122 h 128"/>
                <a:gd name="T44" fmla="*/ 114 w 306"/>
                <a:gd name="T45" fmla="*/ 126 h 128"/>
                <a:gd name="T46" fmla="*/ 154 w 306"/>
                <a:gd name="T47" fmla="*/ 128 h 128"/>
                <a:gd name="T48" fmla="*/ 154 w 306"/>
                <a:gd name="T49" fmla="*/ 128 h 128"/>
                <a:gd name="T50" fmla="*/ 192 w 306"/>
                <a:gd name="T51" fmla="*/ 126 h 128"/>
                <a:gd name="T52" fmla="*/ 226 w 306"/>
                <a:gd name="T53" fmla="*/ 122 h 128"/>
                <a:gd name="T54" fmla="*/ 252 w 306"/>
                <a:gd name="T55" fmla="*/ 118 h 128"/>
                <a:gd name="T56" fmla="*/ 272 w 306"/>
                <a:gd name="T57" fmla="*/ 112 h 128"/>
                <a:gd name="T58" fmla="*/ 288 w 306"/>
                <a:gd name="T59" fmla="*/ 106 h 128"/>
                <a:gd name="T60" fmla="*/ 298 w 306"/>
                <a:gd name="T61" fmla="*/ 100 h 128"/>
                <a:gd name="T62" fmla="*/ 306 w 306"/>
                <a:gd name="T63" fmla="*/ 94 h 128"/>
                <a:gd name="T64" fmla="*/ 272 w 306"/>
                <a:gd name="T65" fmla="*/ 7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128">
                  <a:moveTo>
                    <a:pt x="272" y="78"/>
                  </a:moveTo>
                  <a:lnTo>
                    <a:pt x="238" y="78"/>
                  </a:lnTo>
                  <a:lnTo>
                    <a:pt x="212" y="18"/>
                  </a:lnTo>
                  <a:lnTo>
                    <a:pt x="212" y="18"/>
                  </a:lnTo>
                  <a:lnTo>
                    <a:pt x="192" y="8"/>
                  </a:lnTo>
                  <a:lnTo>
                    <a:pt x="174" y="4"/>
                  </a:lnTo>
                  <a:lnTo>
                    <a:pt x="164" y="2"/>
                  </a:lnTo>
                  <a:lnTo>
                    <a:pt x="152" y="0"/>
                  </a:lnTo>
                  <a:lnTo>
                    <a:pt x="152" y="0"/>
                  </a:lnTo>
                  <a:lnTo>
                    <a:pt x="142" y="2"/>
                  </a:lnTo>
                  <a:lnTo>
                    <a:pt x="132" y="4"/>
                  </a:lnTo>
                  <a:lnTo>
                    <a:pt x="114" y="8"/>
                  </a:lnTo>
                  <a:lnTo>
                    <a:pt x="94" y="18"/>
                  </a:lnTo>
                  <a:lnTo>
                    <a:pt x="68" y="78"/>
                  </a:lnTo>
                  <a:lnTo>
                    <a:pt x="32" y="78"/>
                  </a:lnTo>
                  <a:lnTo>
                    <a:pt x="0" y="94"/>
                  </a:lnTo>
                  <a:lnTo>
                    <a:pt x="0" y="94"/>
                  </a:lnTo>
                  <a:lnTo>
                    <a:pt x="8" y="100"/>
                  </a:lnTo>
                  <a:lnTo>
                    <a:pt x="18" y="106"/>
                  </a:lnTo>
                  <a:lnTo>
                    <a:pt x="34" y="112"/>
                  </a:lnTo>
                  <a:lnTo>
                    <a:pt x="54" y="118"/>
                  </a:lnTo>
                  <a:lnTo>
                    <a:pt x="82" y="122"/>
                  </a:lnTo>
                  <a:lnTo>
                    <a:pt x="114" y="126"/>
                  </a:lnTo>
                  <a:lnTo>
                    <a:pt x="154" y="128"/>
                  </a:lnTo>
                  <a:lnTo>
                    <a:pt x="154" y="128"/>
                  </a:lnTo>
                  <a:lnTo>
                    <a:pt x="192" y="126"/>
                  </a:lnTo>
                  <a:lnTo>
                    <a:pt x="226" y="122"/>
                  </a:lnTo>
                  <a:lnTo>
                    <a:pt x="252" y="118"/>
                  </a:lnTo>
                  <a:lnTo>
                    <a:pt x="272" y="112"/>
                  </a:lnTo>
                  <a:lnTo>
                    <a:pt x="288" y="106"/>
                  </a:lnTo>
                  <a:lnTo>
                    <a:pt x="298" y="100"/>
                  </a:lnTo>
                  <a:lnTo>
                    <a:pt x="306" y="94"/>
                  </a:lnTo>
                  <a:lnTo>
                    <a:pt x="272" y="7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6382" y="2040"/>
              <a:ext cx="204" cy="84"/>
            </a:xfrm>
            <a:custGeom>
              <a:avLst/>
              <a:gdLst>
                <a:gd name="T0" fmla="*/ 0 w 204"/>
                <a:gd name="T1" fmla="*/ 0 h 84"/>
                <a:gd name="T2" fmla="*/ 0 w 204"/>
                <a:gd name="T3" fmla="*/ 0 h 84"/>
                <a:gd name="T4" fmla="*/ 2 w 204"/>
                <a:gd name="T5" fmla="*/ 4 h 84"/>
                <a:gd name="T6" fmla="*/ 2 w 204"/>
                <a:gd name="T7" fmla="*/ 4 h 84"/>
                <a:gd name="T8" fmla="*/ 6 w 204"/>
                <a:gd name="T9" fmla="*/ 18 h 84"/>
                <a:gd name="T10" fmla="*/ 12 w 204"/>
                <a:gd name="T11" fmla="*/ 30 h 84"/>
                <a:gd name="T12" fmla="*/ 20 w 204"/>
                <a:gd name="T13" fmla="*/ 42 h 84"/>
                <a:gd name="T14" fmla="*/ 28 w 204"/>
                <a:gd name="T15" fmla="*/ 54 h 84"/>
                <a:gd name="T16" fmla="*/ 40 w 204"/>
                <a:gd name="T17" fmla="*/ 62 h 84"/>
                <a:gd name="T18" fmla="*/ 52 w 204"/>
                <a:gd name="T19" fmla="*/ 70 h 84"/>
                <a:gd name="T20" fmla="*/ 64 w 204"/>
                <a:gd name="T21" fmla="*/ 76 h 84"/>
                <a:gd name="T22" fmla="*/ 78 w 204"/>
                <a:gd name="T23" fmla="*/ 80 h 84"/>
                <a:gd name="T24" fmla="*/ 78 w 204"/>
                <a:gd name="T25" fmla="*/ 80 h 84"/>
                <a:gd name="T26" fmla="*/ 102 w 204"/>
                <a:gd name="T27" fmla="*/ 84 h 84"/>
                <a:gd name="T28" fmla="*/ 122 w 204"/>
                <a:gd name="T29" fmla="*/ 82 h 84"/>
                <a:gd name="T30" fmla="*/ 142 w 204"/>
                <a:gd name="T31" fmla="*/ 76 h 84"/>
                <a:gd name="T32" fmla="*/ 160 w 204"/>
                <a:gd name="T33" fmla="*/ 66 h 84"/>
                <a:gd name="T34" fmla="*/ 176 w 204"/>
                <a:gd name="T35" fmla="*/ 54 h 84"/>
                <a:gd name="T36" fmla="*/ 188 w 204"/>
                <a:gd name="T37" fmla="*/ 38 h 84"/>
                <a:gd name="T38" fmla="*/ 198 w 204"/>
                <a:gd name="T39" fmla="*/ 20 h 84"/>
                <a:gd name="T40" fmla="*/ 204 w 204"/>
                <a:gd name="T41" fmla="*/ 0 h 84"/>
                <a:gd name="T42" fmla="*/ 0 w 204"/>
                <a:gd name="T4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84">
                  <a:moveTo>
                    <a:pt x="0" y="0"/>
                  </a:moveTo>
                  <a:lnTo>
                    <a:pt x="0" y="0"/>
                  </a:lnTo>
                  <a:lnTo>
                    <a:pt x="2" y="4"/>
                  </a:lnTo>
                  <a:lnTo>
                    <a:pt x="2" y="4"/>
                  </a:lnTo>
                  <a:lnTo>
                    <a:pt x="6" y="18"/>
                  </a:lnTo>
                  <a:lnTo>
                    <a:pt x="12" y="30"/>
                  </a:lnTo>
                  <a:lnTo>
                    <a:pt x="20" y="42"/>
                  </a:lnTo>
                  <a:lnTo>
                    <a:pt x="28" y="54"/>
                  </a:lnTo>
                  <a:lnTo>
                    <a:pt x="40" y="62"/>
                  </a:lnTo>
                  <a:lnTo>
                    <a:pt x="52" y="70"/>
                  </a:lnTo>
                  <a:lnTo>
                    <a:pt x="64" y="76"/>
                  </a:lnTo>
                  <a:lnTo>
                    <a:pt x="78" y="80"/>
                  </a:lnTo>
                  <a:lnTo>
                    <a:pt x="78" y="80"/>
                  </a:lnTo>
                  <a:lnTo>
                    <a:pt x="102" y="84"/>
                  </a:lnTo>
                  <a:lnTo>
                    <a:pt x="122" y="82"/>
                  </a:lnTo>
                  <a:lnTo>
                    <a:pt x="142" y="76"/>
                  </a:lnTo>
                  <a:lnTo>
                    <a:pt x="160" y="66"/>
                  </a:lnTo>
                  <a:lnTo>
                    <a:pt x="176" y="54"/>
                  </a:lnTo>
                  <a:lnTo>
                    <a:pt x="188" y="38"/>
                  </a:lnTo>
                  <a:lnTo>
                    <a:pt x="198" y="20"/>
                  </a:lnTo>
                  <a:lnTo>
                    <a:pt x="204"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6422" y="2002"/>
              <a:ext cx="46" cy="30"/>
            </a:xfrm>
            <a:custGeom>
              <a:avLst/>
              <a:gdLst>
                <a:gd name="T0" fmla="*/ 46 w 46"/>
                <a:gd name="T1" fmla="*/ 16 h 30"/>
                <a:gd name="T2" fmla="*/ 46 w 46"/>
                <a:gd name="T3" fmla="*/ 16 h 30"/>
                <a:gd name="T4" fmla="*/ 42 w 46"/>
                <a:gd name="T5" fmla="*/ 24 h 30"/>
                <a:gd name="T6" fmla="*/ 34 w 46"/>
                <a:gd name="T7" fmla="*/ 30 h 30"/>
                <a:gd name="T8" fmla="*/ 26 w 46"/>
                <a:gd name="T9" fmla="*/ 30 h 30"/>
                <a:gd name="T10" fmla="*/ 16 w 46"/>
                <a:gd name="T11" fmla="*/ 30 h 30"/>
                <a:gd name="T12" fmla="*/ 16 w 46"/>
                <a:gd name="T13" fmla="*/ 30 h 30"/>
                <a:gd name="T14" fmla="*/ 8 w 46"/>
                <a:gd name="T15" fmla="*/ 26 h 30"/>
                <a:gd name="T16" fmla="*/ 2 w 46"/>
                <a:gd name="T17" fmla="*/ 18 h 30"/>
                <a:gd name="T18" fmla="*/ 0 w 46"/>
                <a:gd name="T19" fmla="*/ 10 h 30"/>
                <a:gd name="T20" fmla="*/ 0 w 46"/>
                <a:gd name="T21" fmla="*/ 0 h 30"/>
                <a:gd name="T22" fmla="*/ 46 w 46"/>
                <a:gd name="T23"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0">
                  <a:moveTo>
                    <a:pt x="46" y="16"/>
                  </a:moveTo>
                  <a:lnTo>
                    <a:pt x="46" y="16"/>
                  </a:lnTo>
                  <a:lnTo>
                    <a:pt x="42" y="24"/>
                  </a:lnTo>
                  <a:lnTo>
                    <a:pt x="34" y="30"/>
                  </a:lnTo>
                  <a:lnTo>
                    <a:pt x="26" y="30"/>
                  </a:lnTo>
                  <a:lnTo>
                    <a:pt x="16" y="30"/>
                  </a:lnTo>
                  <a:lnTo>
                    <a:pt x="16" y="30"/>
                  </a:lnTo>
                  <a:lnTo>
                    <a:pt x="8" y="26"/>
                  </a:lnTo>
                  <a:lnTo>
                    <a:pt x="2" y="18"/>
                  </a:lnTo>
                  <a:lnTo>
                    <a:pt x="0" y="10"/>
                  </a:lnTo>
                  <a:lnTo>
                    <a:pt x="0" y="0"/>
                  </a:lnTo>
                  <a:lnTo>
                    <a:pt x="46" y="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6502" y="2002"/>
              <a:ext cx="46" cy="30"/>
            </a:xfrm>
            <a:custGeom>
              <a:avLst/>
              <a:gdLst>
                <a:gd name="T0" fmla="*/ 0 w 46"/>
                <a:gd name="T1" fmla="*/ 16 h 30"/>
                <a:gd name="T2" fmla="*/ 0 w 46"/>
                <a:gd name="T3" fmla="*/ 16 h 30"/>
                <a:gd name="T4" fmla="*/ 4 w 46"/>
                <a:gd name="T5" fmla="*/ 24 h 30"/>
                <a:gd name="T6" fmla="*/ 10 w 46"/>
                <a:gd name="T7" fmla="*/ 30 h 30"/>
                <a:gd name="T8" fmla="*/ 20 w 46"/>
                <a:gd name="T9" fmla="*/ 30 h 30"/>
                <a:gd name="T10" fmla="*/ 28 w 46"/>
                <a:gd name="T11" fmla="*/ 30 h 30"/>
                <a:gd name="T12" fmla="*/ 28 w 46"/>
                <a:gd name="T13" fmla="*/ 30 h 30"/>
                <a:gd name="T14" fmla="*/ 38 w 46"/>
                <a:gd name="T15" fmla="*/ 26 h 30"/>
                <a:gd name="T16" fmla="*/ 42 w 46"/>
                <a:gd name="T17" fmla="*/ 18 h 30"/>
                <a:gd name="T18" fmla="*/ 46 w 46"/>
                <a:gd name="T19" fmla="*/ 10 h 30"/>
                <a:gd name="T20" fmla="*/ 44 w 46"/>
                <a:gd name="T21" fmla="*/ 0 h 30"/>
                <a:gd name="T22" fmla="*/ 0 w 46"/>
                <a:gd name="T23"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0">
                  <a:moveTo>
                    <a:pt x="0" y="16"/>
                  </a:moveTo>
                  <a:lnTo>
                    <a:pt x="0" y="16"/>
                  </a:lnTo>
                  <a:lnTo>
                    <a:pt x="4" y="24"/>
                  </a:lnTo>
                  <a:lnTo>
                    <a:pt x="10" y="30"/>
                  </a:lnTo>
                  <a:lnTo>
                    <a:pt x="20" y="30"/>
                  </a:lnTo>
                  <a:lnTo>
                    <a:pt x="28" y="30"/>
                  </a:lnTo>
                  <a:lnTo>
                    <a:pt x="28" y="30"/>
                  </a:lnTo>
                  <a:lnTo>
                    <a:pt x="38" y="26"/>
                  </a:lnTo>
                  <a:lnTo>
                    <a:pt x="42" y="18"/>
                  </a:lnTo>
                  <a:lnTo>
                    <a:pt x="46" y="10"/>
                  </a:lnTo>
                  <a:lnTo>
                    <a:pt x="44" y="0"/>
                  </a:lnTo>
                  <a:lnTo>
                    <a:pt x="0" y="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4382" y="2184"/>
              <a:ext cx="1206"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5576" y="2144"/>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3342" y="1914"/>
              <a:ext cx="540" cy="538"/>
            </a:xfrm>
            <a:custGeom>
              <a:avLst/>
              <a:gdLst>
                <a:gd name="T0" fmla="*/ 480 w 540"/>
                <a:gd name="T1" fmla="*/ 196 h 538"/>
                <a:gd name="T2" fmla="*/ 512 w 540"/>
                <a:gd name="T3" fmla="*/ 148 h 538"/>
                <a:gd name="T4" fmla="*/ 492 w 540"/>
                <a:gd name="T5" fmla="*/ 114 h 538"/>
                <a:gd name="T6" fmla="*/ 442 w 540"/>
                <a:gd name="T7" fmla="*/ 60 h 538"/>
                <a:gd name="T8" fmla="*/ 428 w 540"/>
                <a:gd name="T9" fmla="*/ 48 h 538"/>
                <a:gd name="T10" fmla="*/ 360 w 540"/>
                <a:gd name="T11" fmla="*/ 64 h 538"/>
                <a:gd name="T12" fmla="*/ 344 w 540"/>
                <a:gd name="T13" fmla="*/ 8 h 538"/>
                <a:gd name="T14" fmla="*/ 306 w 540"/>
                <a:gd name="T15" fmla="*/ 0 h 538"/>
                <a:gd name="T16" fmla="*/ 234 w 540"/>
                <a:gd name="T17" fmla="*/ 0 h 538"/>
                <a:gd name="T18" fmla="*/ 214 w 540"/>
                <a:gd name="T19" fmla="*/ 4 h 538"/>
                <a:gd name="T20" fmla="*/ 180 w 540"/>
                <a:gd name="T21" fmla="*/ 64 h 538"/>
                <a:gd name="T22" fmla="*/ 130 w 540"/>
                <a:gd name="T23" fmla="*/ 38 h 538"/>
                <a:gd name="T24" fmla="*/ 98 w 540"/>
                <a:gd name="T25" fmla="*/ 60 h 538"/>
                <a:gd name="T26" fmla="*/ 48 w 540"/>
                <a:gd name="T27" fmla="*/ 114 h 538"/>
                <a:gd name="T28" fmla="*/ 38 w 540"/>
                <a:gd name="T29" fmla="*/ 130 h 538"/>
                <a:gd name="T30" fmla="*/ 62 w 540"/>
                <a:gd name="T31" fmla="*/ 196 h 538"/>
                <a:gd name="T32" fmla="*/ 4 w 540"/>
                <a:gd name="T33" fmla="*/ 218 h 538"/>
                <a:gd name="T34" fmla="*/ 0 w 540"/>
                <a:gd name="T35" fmla="*/ 254 h 538"/>
                <a:gd name="T36" fmla="*/ 8 w 540"/>
                <a:gd name="T37" fmla="*/ 332 h 538"/>
                <a:gd name="T38" fmla="*/ 18 w 540"/>
                <a:gd name="T39" fmla="*/ 364 h 538"/>
                <a:gd name="T40" fmla="*/ 58 w 540"/>
                <a:gd name="T41" fmla="*/ 434 h 538"/>
                <a:gd name="T42" fmla="*/ 80 w 540"/>
                <a:gd name="T43" fmla="*/ 460 h 538"/>
                <a:gd name="T44" fmla="*/ 144 w 540"/>
                <a:gd name="T45" fmla="*/ 506 h 538"/>
                <a:gd name="T46" fmla="*/ 174 w 540"/>
                <a:gd name="T47" fmla="*/ 520 h 538"/>
                <a:gd name="T48" fmla="*/ 254 w 540"/>
                <a:gd name="T49" fmla="*/ 538 h 538"/>
                <a:gd name="T50" fmla="*/ 270 w 540"/>
                <a:gd name="T51" fmla="*/ 538 h 538"/>
                <a:gd name="T52" fmla="*/ 286 w 540"/>
                <a:gd name="T53" fmla="*/ 538 h 538"/>
                <a:gd name="T54" fmla="*/ 366 w 540"/>
                <a:gd name="T55" fmla="*/ 520 h 538"/>
                <a:gd name="T56" fmla="*/ 396 w 540"/>
                <a:gd name="T57" fmla="*/ 506 h 538"/>
                <a:gd name="T58" fmla="*/ 460 w 540"/>
                <a:gd name="T59" fmla="*/ 460 h 538"/>
                <a:gd name="T60" fmla="*/ 484 w 540"/>
                <a:gd name="T61" fmla="*/ 434 h 538"/>
                <a:gd name="T62" fmla="*/ 522 w 540"/>
                <a:gd name="T63" fmla="*/ 364 h 538"/>
                <a:gd name="T64" fmla="*/ 532 w 540"/>
                <a:gd name="T65" fmla="*/ 332 h 538"/>
                <a:gd name="T66" fmla="*/ 540 w 540"/>
                <a:gd name="T67" fmla="*/ 254 h 538"/>
                <a:gd name="T68" fmla="*/ 538 w 540"/>
                <a:gd name="T69" fmla="*/ 236 h 538"/>
                <a:gd name="T70" fmla="*/ 536 w 540"/>
                <a:gd name="T71" fmla="*/ 21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538">
                  <a:moveTo>
                    <a:pt x="536" y="218"/>
                  </a:moveTo>
                  <a:lnTo>
                    <a:pt x="480" y="196"/>
                  </a:lnTo>
                  <a:lnTo>
                    <a:pt x="512" y="148"/>
                  </a:lnTo>
                  <a:lnTo>
                    <a:pt x="512" y="148"/>
                  </a:lnTo>
                  <a:lnTo>
                    <a:pt x="502" y="130"/>
                  </a:lnTo>
                  <a:lnTo>
                    <a:pt x="492" y="114"/>
                  </a:lnTo>
                  <a:lnTo>
                    <a:pt x="434" y="118"/>
                  </a:lnTo>
                  <a:lnTo>
                    <a:pt x="442" y="60"/>
                  </a:lnTo>
                  <a:lnTo>
                    <a:pt x="442" y="60"/>
                  </a:lnTo>
                  <a:lnTo>
                    <a:pt x="428" y="48"/>
                  </a:lnTo>
                  <a:lnTo>
                    <a:pt x="412" y="38"/>
                  </a:lnTo>
                  <a:lnTo>
                    <a:pt x="360" y="64"/>
                  </a:lnTo>
                  <a:lnTo>
                    <a:pt x="344" y="8"/>
                  </a:lnTo>
                  <a:lnTo>
                    <a:pt x="344" y="8"/>
                  </a:lnTo>
                  <a:lnTo>
                    <a:pt x="326" y="4"/>
                  </a:lnTo>
                  <a:lnTo>
                    <a:pt x="306" y="0"/>
                  </a:lnTo>
                  <a:lnTo>
                    <a:pt x="270" y="46"/>
                  </a:lnTo>
                  <a:lnTo>
                    <a:pt x="234" y="0"/>
                  </a:lnTo>
                  <a:lnTo>
                    <a:pt x="234" y="0"/>
                  </a:lnTo>
                  <a:lnTo>
                    <a:pt x="214" y="4"/>
                  </a:lnTo>
                  <a:lnTo>
                    <a:pt x="196" y="8"/>
                  </a:lnTo>
                  <a:lnTo>
                    <a:pt x="180" y="64"/>
                  </a:lnTo>
                  <a:lnTo>
                    <a:pt x="130" y="38"/>
                  </a:lnTo>
                  <a:lnTo>
                    <a:pt x="130" y="38"/>
                  </a:lnTo>
                  <a:lnTo>
                    <a:pt x="114" y="48"/>
                  </a:lnTo>
                  <a:lnTo>
                    <a:pt x="98" y="60"/>
                  </a:lnTo>
                  <a:lnTo>
                    <a:pt x="108" y="118"/>
                  </a:lnTo>
                  <a:lnTo>
                    <a:pt x="48" y="114"/>
                  </a:lnTo>
                  <a:lnTo>
                    <a:pt x="48" y="114"/>
                  </a:lnTo>
                  <a:lnTo>
                    <a:pt x="38" y="130"/>
                  </a:lnTo>
                  <a:lnTo>
                    <a:pt x="28" y="148"/>
                  </a:lnTo>
                  <a:lnTo>
                    <a:pt x="62" y="196"/>
                  </a:lnTo>
                  <a:lnTo>
                    <a:pt x="4" y="218"/>
                  </a:lnTo>
                  <a:lnTo>
                    <a:pt x="4" y="218"/>
                  </a:lnTo>
                  <a:lnTo>
                    <a:pt x="2" y="236"/>
                  </a:lnTo>
                  <a:lnTo>
                    <a:pt x="0" y="254"/>
                  </a:lnTo>
                  <a:lnTo>
                    <a:pt x="52" y="288"/>
                  </a:lnTo>
                  <a:lnTo>
                    <a:pt x="8" y="332"/>
                  </a:lnTo>
                  <a:lnTo>
                    <a:pt x="8" y="332"/>
                  </a:lnTo>
                  <a:lnTo>
                    <a:pt x="18" y="364"/>
                  </a:lnTo>
                  <a:lnTo>
                    <a:pt x="80" y="374"/>
                  </a:lnTo>
                  <a:lnTo>
                    <a:pt x="58" y="434"/>
                  </a:lnTo>
                  <a:lnTo>
                    <a:pt x="58" y="434"/>
                  </a:lnTo>
                  <a:lnTo>
                    <a:pt x="80" y="460"/>
                  </a:lnTo>
                  <a:lnTo>
                    <a:pt x="142" y="442"/>
                  </a:lnTo>
                  <a:lnTo>
                    <a:pt x="144" y="506"/>
                  </a:lnTo>
                  <a:lnTo>
                    <a:pt x="144" y="506"/>
                  </a:lnTo>
                  <a:lnTo>
                    <a:pt x="174" y="520"/>
                  </a:lnTo>
                  <a:lnTo>
                    <a:pt x="224" y="480"/>
                  </a:lnTo>
                  <a:lnTo>
                    <a:pt x="254" y="538"/>
                  </a:lnTo>
                  <a:lnTo>
                    <a:pt x="254" y="538"/>
                  </a:lnTo>
                  <a:lnTo>
                    <a:pt x="270" y="538"/>
                  </a:lnTo>
                  <a:lnTo>
                    <a:pt x="270" y="538"/>
                  </a:lnTo>
                  <a:lnTo>
                    <a:pt x="286" y="538"/>
                  </a:lnTo>
                  <a:lnTo>
                    <a:pt x="316" y="480"/>
                  </a:lnTo>
                  <a:lnTo>
                    <a:pt x="366" y="520"/>
                  </a:lnTo>
                  <a:lnTo>
                    <a:pt x="366" y="520"/>
                  </a:lnTo>
                  <a:lnTo>
                    <a:pt x="396" y="506"/>
                  </a:lnTo>
                  <a:lnTo>
                    <a:pt x="400" y="442"/>
                  </a:lnTo>
                  <a:lnTo>
                    <a:pt x="460" y="460"/>
                  </a:lnTo>
                  <a:lnTo>
                    <a:pt x="460" y="460"/>
                  </a:lnTo>
                  <a:lnTo>
                    <a:pt x="484" y="434"/>
                  </a:lnTo>
                  <a:lnTo>
                    <a:pt x="460" y="374"/>
                  </a:lnTo>
                  <a:lnTo>
                    <a:pt x="522" y="364"/>
                  </a:lnTo>
                  <a:lnTo>
                    <a:pt x="522" y="364"/>
                  </a:lnTo>
                  <a:lnTo>
                    <a:pt x="532" y="332"/>
                  </a:lnTo>
                  <a:lnTo>
                    <a:pt x="488" y="288"/>
                  </a:lnTo>
                  <a:lnTo>
                    <a:pt x="540" y="254"/>
                  </a:lnTo>
                  <a:lnTo>
                    <a:pt x="540" y="254"/>
                  </a:lnTo>
                  <a:lnTo>
                    <a:pt x="538" y="236"/>
                  </a:lnTo>
                  <a:lnTo>
                    <a:pt x="536" y="218"/>
                  </a:lnTo>
                  <a:lnTo>
                    <a:pt x="536" y="21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3564" y="2134"/>
              <a:ext cx="98" cy="98"/>
            </a:xfrm>
            <a:custGeom>
              <a:avLst/>
              <a:gdLst>
                <a:gd name="T0" fmla="*/ 98 w 98"/>
                <a:gd name="T1" fmla="*/ 50 h 98"/>
                <a:gd name="T2" fmla="*/ 98 w 98"/>
                <a:gd name="T3" fmla="*/ 50 h 98"/>
                <a:gd name="T4" fmla="*/ 96 w 98"/>
                <a:gd name="T5" fmla="*/ 60 h 98"/>
                <a:gd name="T6" fmla="*/ 94 w 98"/>
                <a:gd name="T7" fmla="*/ 68 h 98"/>
                <a:gd name="T8" fmla="*/ 88 w 98"/>
                <a:gd name="T9" fmla="*/ 76 h 98"/>
                <a:gd name="T10" fmla="*/ 82 w 98"/>
                <a:gd name="T11" fmla="*/ 84 h 98"/>
                <a:gd name="T12" fmla="*/ 76 w 98"/>
                <a:gd name="T13" fmla="*/ 90 h 98"/>
                <a:gd name="T14" fmla="*/ 68 w 98"/>
                <a:gd name="T15" fmla="*/ 94 h 98"/>
                <a:gd name="T16" fmla="*/ 58 w 98"/>
                <a:gd name="T17" fmla="*/ 98 h 98"/>
                <a:gd name="T18" fmla="*/ 48 w 98"/>
                <a:gd name="T19" fmla="*/ 98 h 98"/>
                <a:gd name="T20" fmla="*/ 48 w 98"/>
                <a:gd name="T21" fmla="*/ 98 h 98"/>
                <a:gd name="T22" fmla="*/ 38 w 98"/>
                <a:gd name="T23" fmla="*/ 98 h 98"/>
                <a:gd name="T24" fmla="*/ 30 w 98"/>
                <a:gd name="T25" fmla="*/ 94 h 98"/>
                <a:gd name="T26" fmla="*/ 20 w 98"/>
                <a:gd name="T27" fmla="*/ 90 h 98"/>
                <a:gd name="T28" fmla="*/ 14 w 98"/>
                <a:gd name="T29" fmla="*/ 84 h 98"/>
                <a:gd name="T30" fmla="*/ 8 w 98"/>
                <a:gd name="T31" fmla="*/ 76 h 98"/>
                <a:gd name="T32" fmla="*/ 4 w 98"/>
                <a:gd name="T33" fmla="*/ 68 h 98"/>
                <a:gd name="T34" fmla="*/ 0 w 98"/>
                <a:gd name="T35" fmla="*/ 60 h 98"/>
                <a:gd name="T36" fmla="*/ 0 w 98"/>
                <a:gd name="T37" fmla="*/ 50 h 98"/>
                <a:gd name="T38" fmla="*/ 0 w 98"/>
                <a:gd name="T39" fmla="*/ 50 h 98"/>
                <a:gd name="T40" fmla="*/ 0 w 98"/>
                <a:gd name="T41" fmla="*/ 40 h 98"/>
                <a:gd name="T42" fmla="*/ 4 w 98"/>
                <a:gd name="T43" fmla="*/ 30 h 98"/>
                <a:gd name="T44" fmla="*/ 8 w 98"/>
                <a:gd name="T45" fmla="*/ 22 h 98"/>
                <a:gd name="T46" fmla="*/ 14 w 98"/>
                <a:gd name="T47" fmla="*/ 14 h 98"/>
                <a:gd name="T48" fmla="*/ 20 w 98"/>
                <a:gd name="T49" fmla="*/ 8 h 98"/>
                <a:gd name="T50" fmla="*/ 30 w 98"/>
                <a:gd name="T51" fmla="*/ 4 h 98"/>
                <a:gd name="T52" fmla="*/ 38 w 98"/>
                <a:gd name="T53" fmla="*/ 2 h 98"/>
                <a:gd name="T54" fmla="*/ 48 w 98"/>
                <a:gd name="T55" fmla="*/ 0 h 98"/>
                <a:gd name="T56" fmla="*/ 48 w 98"/>
                <a:gd name="T57" fmla="*/ 0 h 98"/>
                <a:gd name="T58" fmla="*/ 58 w 98"/>
                <a:gd name="T59" fmla="*/ 2 h 98"/>
                <a:gd name="T60" fmla="*/ 68 w 98"/>
                <a:gd name="T61" fmla="*/ 4 h 98"/>
                <a:gd name="T62" fmla="*/ 76 w 98"/>
                <a:gd name="T63" fmla="*/ 8 h 98"/>
                <a:gd name="T64" fmla="*/ 82 w 98"/>
                <a:gd name="T65" fmla="*/ 14 h 98"/>
                <a:gd name="T66" fmla="*/ 88 w 98"/>
                <a:gd name="T67" fmla="*/ 22 h 98"/>
                <a:gd name="T68" fmla="*/ 94 w 98"/>
                <a:gd name="T69" fmla="*/ 30 h 98"/>
                <a:gd name="T70" fmla="*/ 96 w 98"/>
                <a:gd name="T71" fmla="*/ 40 h 98"/>
                <a:gd name="T72" fmla="*/ 98 w 98"/>
                <a:gd name="T73" fmla="*/ 50 h 98"/>
                <a:gd name="T74" fmla="*/ 98 w 98"/>
                <a:gd name="T75" fmla="*/ 5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98">
                  <a:moveTo>
                    <a:pt x="98" y="50"/>
                  </a:moveTo>
                  <a:lnTo>
                    <a:pt x="98" y="50"/>
                  </a:lnTo>
                  <a:lnTo>
                    <a:pt x="96" y="60"/>
                  </a:lnTo>
                  <a:lnTo>
                    <a:pt x="94" y="68"/>
                  </a:lnTo>
                  <a:lnTo>
                    <a:pt x="88" y="76"/>
                  </a:lnTo>
                  <a:lnTo>
                    <a:pt x="82" y="84"/>
                  </a:lnTo>
                  <a:lnTo>
                    <a:pt x="76" y="90"/>
                  </a:lnTo>
                  <a:lnTo>
                    <a:pt x="68" y="94"/>
                  </a:lnTo>
                  <a:lnTo>
                    <a:pt x="58" y="98"/>
                  </a:lnTo>
                  <a:lnTo>
                    <a:pt x="48" y="98"/>
                  </a:lnTo>
                  <a:lnTo>
                    <a:pt x="48" y="98"/>
                  </a:lnTo>
                  <a:lnTo>
                    <a:pt x="38" y="98"/>
                  </a:lnTo>
                  <a:lnTo>
                    <a:pt x="30" y="94"/>
                  </a:lnTo>
                  <a:lnTo>
                    <a:pt x="20" y="90"/>
                  </a:lnTo>
                  <a:lnTo>
                    <a:pt x="14" y="84"/>
                  </a:lnTo>
                  <a:lnTo>
                    <a:pt x="8" y="76"/>
                  </a:lnTo>
                  <a:lnTo>
                    <a:pt x="4" y="68"/>
                  </a:lnTo>
                  <a:lnTo>
                    <a:pt x="0" y="60"/>
                  </a:lnTo>
                  <a:lnTo>
                    <a:pt x="0" y="50"/>
                  </a:lnTo>
                  <a:lnTo>
                    <a:pt x="0" y="50"/>
                  </a:lnTo>
                  <a:lnTo>
                    <a:pt x="0" y="40"/>
                  </a:lnTo>
                  <a:lnTo>
                    <a:pt x="4" y="30"/>
                  </a:lnTo>
                  <a:lnTo>
                    <a:pt x="8" y="22"/>
                  </a:lnTo>
                  <a:lnTo>
                    <a:pt x="14" y="14"/>
                  </a:lnTo>
                  <a:lnTo>
                    <a:pt x="20" y="8"/>
                  </a:lnTo>
                  <a:lnTo>
                    <a:pt x="30" y="4"/>
                  </a:lnTo>
                  <a:lnTo>
                    <a:pt x="38" y="2"/>
                  </a:lnTo>
                  <a:lnTo>
                    <a:pt x="48" y="0"/>
                  </a:lnTo>
                  <a:lnTo>
                    <a:pt x="48" y="0"/>
                  </a:lnTo>
                  <a:lnTo>
                    <a:pt x="58" y="2"/>
                  </a:lnTo>
                  <a:lnTo>
                    <a:pt x="68" y="4"/>
                  </a:lnTo>
                  <a:lnTo>
                    <a:pt x="76" y="8"/>
                  </a:lnTo>
                  <a:lnTo>
                    <a:pt x="82" y="14"/>
                  </a:lnTo>
                  <a:lnTo>
                    <a:pt x="88" y="22"/>
                  </a:lnTo>
                  <a:lnTo>
                    <a:pt x="94" y="30"/>
                  </a:lnTo>
                  <a:lnTo>
                    <a:pt x="96" y="40"/>
                  </a:lnTo>
                  <a:lnTo>
                    <a:pt x="98" y="50"/>
                  </a:lnTo>
                  <a:lnTo>
                    <a:pt x="9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3432" y="2004"/>
              <a:ext cx="360" cy="360"/>
            </a:xfrm>
            <a:custGeom>
              <a:avLst/>
              <a:gdLst>
                <a:gd name="T0" fmla="*/ 360 w 360"/>
                <a:gd name="T1" fmla="*/ 180 h 360"/>
                <a:gd name="T2" fmla="*/ 356 w 360"/>
                <a:gd name="T3" fmla="*/ 216 h 360"/>
                <a:gd name="T4" fmla="*/ 346 w 360"/>
                <a:gd name="T5" fmla="*/ 250 h 360"/>
                <a:gd name="T6" fmla="*/ 330 w 360"/>
                <a:gd name="T7" fmla="*/ 280 h 360"/>
                <a:gd name="T8" fmla="*/ 308 w 360"/>
                <a:gd name="T9" fmla="*/ 306 h 360"/>
                <a:gd name="T10" fmla="*/ 280 w 360"/>
                <a:gd name="T11" fmla="*/ 328 h 360"/>
                <a:gd name="T12" fmla="*/ 250 w 360"/>
                <a:gd name="T13" fmla="*/ 346 h 360"/>
                <a:gd name="T14" fmla="*/ 216 w 360"/>
                <a:gd name="T15" fmla="*/ 356 h 360"/>
                <a:gd name="T16" fmla="*/ 180 w 360"/>
                <a:gd name="T17" fmla="*/ 360 h 360"/>
                <a:gd name="T18" fmla="*/ 162 w 360"/>
                <a:gd name="T19" fmla="*/ 358 h 360"/>
                <a:gd name="T20" fmla="*/ 126 w 360"/>
                <a:gd name="T21" fmla="*/ 352 h 360"/>
                <a:gd name="T22" fmla="*/ 94 w 360"/>
                <a:gd name="T23" fmla="*/ 338 h 360"/>
                <a:gd name="T24" fmla="*/ 66 w 360"/>
                <a:gd name="T25" fmla="*/ 318 h 360"/>
                <a:gd name="T26" fmla="*/ 42 w 360"/>
                <a:gd name="T27" fmla="*/ 294 h 360"/>
                <a:gd name="T28" fmla="*/ 22 w 360"/>
                <a:gd name="T29" fmla="*/ 266 h 360"/>
                <a:gd name="T30" fmla="*/ 8 w 360"/>
                <a:gd name="T31" fmla="*/ 232 h 360"/>
                <a:gd name="T32" fmla="*/ 2 w 360"/>
                <a:gd name="T33" fmla="*/ 198 h 360"/>
                <a:gd name="T34" fmla="*/ 0 w 360"/>
                <a:gd name="T35" fmla="*/ 180 h 360"/>
                <a:gd name="T36" fmla="*/ 4 w 360"/>
                <a:gd name="T37" fmla="*/ 144 h 360"/>
                <a:gd name="T38" fmla="*/ 14 w 360"/>
                <a:gd name="T39" fmla="*/ 110 h 360"/>
                <a:gd name="T40" fmla="*/ 30 w 360"/>
                <a:gd name="T41" fmla="*/ 78 h 360"/>
                <a:gd name="T42" fmla="*/ 52 w 360"/>
                <a:gd name="T43" fmla="*/ 52 h 360"/>
                <a:gd name="T44" fmla="*/ 80 w 360"/>
                <a:gd name="T45" fmla="*/ 30 h 360"/>
                <a:gd name="T46" fmla="*/ 110 w 360"/>
                <a:gd name="T47" fmla="*/ 14 h 360"/>
                <a:gd name="T48" fmla="*/ 144 w 360"/>
                <a:gd name="T49" fmla="*/ 4 h 360"/>
                <a:gd name="T50" fmla="*/ 180 w 360"/>
                <a:gd name="T51" fmla="*/ 0 h 360"/>
                <a:gd name="T52" fmla="*/ 198 w 360"/>
                <a:gd name="T53" fmla="*/ 0 h 360"/>
                <a:gd name="T54" fmla="*/ 234 w 360"/>
                <a:gd name="T55" fmla="*/ 8 h 360"/>
                <a:gd name="T56" fmla="*/ 266 w 360"/>
                <a:gd name="T57" fmla="*/ 22 h 360"/>
                <a:gd name="T58" fmla="*/ 294 w 360"/>
                <a:gd name="T59" fmla="*/ 40 h 360"/>
                <a:gd name="T60" fmla="*/ 320 w 360"/>
                <a:gd name="T61" fmla="*/ 64 h 360"/>
                <a:gd name="T62" fmla="*/ 338 w 360"/>
                <a:gd name="T63" fmla="*/ 94 h 360"/>
                <a:gd name="T64" fmla="*/ 352 w 360"/>
                <a:gd name="T65" fmla="*/ 126 h 360"/>
                <a:gd name="T66" fmla="*/ 360 w 360"/>
                <a:gd name="T67" fmla="*/ 160 h 360"/>
                <a:gd name="T68" fmla="*/ 360 w 360"/>
                <a:gd name="T69" fmla="*/ 18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0" h="360">
                  <a:moveTo>
                    <a:pt x="360" y="180"/>
                  </a:moveTo>
                  <a:lnTo>
                    <a:pt x="360" y="180"/>
                  </a:lnTo>
                  <a:lnTo>
                    <a:pt x="360" y="198"/>
                  </a:lnTo>
                  <a:lnTo>
                    <a:pt x="356" y="216"/>
                  </a:lnTo>
                  <a:lnTo>
                    <a:pt x="352" y="232"/>
                  </a:lnTo>
                  <a:lnTo>
                    <a:pt x="346" y="250"/>
                  </a:lnTo>
                  <a:lnTo>
                    <a:pt x="338" y="266"/>
                  </a:lnTo>
                  <a:lnTo>
                    <a:pt x="330" y="280"/>
                  </a:lnTo>
                  <a:lnTo>
                    <a:pt x="320" y="294"/>
                  </a:lnTo>
                  <a:lnTo>
                    <a:pt x="308" y="306"/>
                  </a:lnTo>
                  <a:lnTo>
                    <a:pt x="294" y="318"/>
                  </a:lnTo>
                  <a:lnTo>
                    <a:pt x="280" y="328"/>
                  </a:lnTo>
                  <a:lnTo>
                    <a:pt x="266" y="338"/>
                  </a:lnTo>
                  <a:lnTo>
                    <a:pt x="250" y="346"/>
                  </a:lnTo>
                  <a:lnTo>
                    <a:pt x="234" y="352"/>
                  </a:lnTo>
                  <a:lnTo>
                    <a:pt x="216" y="356"/>
                  </a:lnTo>
                  <a:lnTo>
                    <a:pt x="198" y="358"/>
                  </a:lnTo>
                  <a:lnTo>
                    <a:pt x="180" y="360"/>
                  </a:lnTo>
                  <a:lnTo>
                    <a:pt x="180" y="360"/>
                  </a:lnTo>
                  <a:lnTo>
                    <a:pt x="162" y="358"/>
                  </a:lnTo>
                  <a:lnTo>
                    <a:pt x="144" y="356"/>
                  </a:lnTo>
                  <a:lnTo>
                    <a:pt x="126" y="352"/>
                  </a:lnTo>
                  <a:lnTo>
                    <a:pt x="110" y="346"/>
                  </a:lnTo>
                  <a:lnTo>
                    <a:pt x="94" y="338"/>
                  </a:lnTo>
                  <a:lnTo>
                    <a:pt x="80" y="328"/>
                  </a:lnTo>
                  <a:lnTo>
                    <a:pt x="66" y="318"/>
                  </a:lnTo>
                  <a:lnTo>
                    <a:pt x="52" y="306"/>
                  </a:lnTo>
                  <a:lnTo>
                    <a:pt x="42" y="294"/>
                  </a:lnTo>
                  <a:lnTo>
                    <a:pt x="30" y="280"/>
                  </a:lnTo>
                  <a:lnTo>
                    <a:pt x="22" y="266"/>
                  </a:lnTo>
                  <a:lnTo>
                    <a:pt x="14" y="250"/>
                  </a:lnTo>
                  <a:lnTo>
                    <a:pt x="8" y="232"/>
                  </a:lnTo>
                  <a:lnTo>
                    <a:pt x="4" y="216"/>
                  </a:lnTo>
                  <a:lnTo>
                    <a:pt x="2" y="198"/>
                  </a:lnTo>
                  <a:lnTo>
                    <a:pt x="0" y="180"/>
                  </a:lnTo>
                  <a:lnTo>
                    <a:pt x="0" y="180"/>
                  </a:lnTo>
                  <a:lnTo>
                    <a:pt x="2" y="160"/>
                  </a:lnTo>
                  <a:lnTo>
                    <a:pt x="4" y="144"/>
                  </a:lnTo>
                  <a:lnTo>
                    <a:pt x="8" y="126"/>
                  </a:lnTo>
                  <a:lnTo>
                    <a:pt x="14" y="110"/>
                  </a:lnTo>
                  <a:lnTo>
                    <a:pt x="22" y="94"/>
                  </a:lnTo>
                  <a:lnTo>
                    <a:pt x="30" y="78"/>
                  </a:lnTo>
                  <a:lnTo>
                    <a:pt x="42" y="64"/>
                  </a:lnTo>
                  <a:lnTo>
                    <a:pt x="52" y="52"/>
                  </a:lnTo>
                  <a:lnTo>
                    <a:pt x="66" y="40"/>
                  </a:lnTo>
                  <a:lnTo>
                    <a:pt x="80" y="30"/>
                  </a:lnTo>
                  <a:lnTo>
                    <a:pt x="94" y="22"/>
                  </a:lnTo>
                  <a:lnTo>
                    <a:pt x="110" y="14"/>
                  </a:lnTo>
                  <a:lnTo>
                    <a:pt x="126" y="8"/>
                  </a:lnTo>
                  <a:lnTo>
                    <a:pt x="144" y="4"/>
                  </a:lnTo>
                  <a:lnTo>
                    <a:pt x="162" y="0"/>
                  </a:lnTo>
                  <a:lnTo>
                    <a:pt x="180" y="0"/>
                  </a:lnTo>
                  <a:lnTo>
                    <a:pt x="180" y="0"/>
                  </a:lnTo>
                  <a:lnTo>
                    <a:pt x="198" y="0"/>
                  </a:lnTo>
                  <a:lnTo>
                    <a:pt x="216" y="4"/>
                  </a:lnTo>
                  <a:lnTo>
                    <a:pt x="234" y="8"/>
                  </a:lnTo>
                  <a:lnTo>
                    <a:pt x="250" y="14"/>
                  </a:lnTo>
                  <a:lnTo>
                    <a:pt x="266" y="22"/>
                  </a:lnTo>
                  <a:lnTo>
                    <a:pt x="280" y="30"/>
                  </a:lnTo>
                  <a:lnTo>
                    <a:pt x="294" y="40"/>
                  </a:lnTo>
                  <a:lnTo>
                    <a:pt x="308" y="52"/>
                  </a:lnTo>
                  <a:lnTo>
                    <a:pt x="320" y="64"/>
                  </a:lnTo>
                  <a:lnTo>
                    <a:pt x="330" y="78"/>
                  </a:lnTo>
                  <a:lnTo>
                    <a:pt x="338" y="94"/>
                  </a:lnTo>
                  <a:lnTo>
                    <a:pt x="346" y="110"/>
                  </a:lnTo>
                  <a:lnTo>
                    <a:pt x="352" y="126"/>
                  </a:lnTo>
                  <a:lnTo>
                    <a:pt x="356" y="144"/>
                  </a:lnTo>
                  <a:lnTo>
                    <a:pt x="360" y="160"/>
                  </a:lnTo>
                  <a:lnTo>
                    <a:pt x="360" y="180"/>
                  </a:lnTo>
                  <a:lnTo>
                    <a:pt x="360" y="180"/>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p:cNvSpPr txBox="1"/>
          <p:nvPr/>
        </p:nvSpPr>
        <p:spPr>
          <a:xfrm>
            <a:off x="9813154" y="2364014"/>
            <a:ext cx="960391" cy="369332"/>
          </a:xfrm>
          <a:prstGeom prst="rect">
            <a:avLst/>
          </a:prstGeom>
          <a:noFill/>
        </p:spPr>
        <p:txBody>
          <a:bodyPr wrap="none" rtlCol="0">
            <a:spAutoFit/>
          </a:bodyPr>
          <a:lstStyle/>
          <a:p>
            <a:r>
              <a:rPr lang="en-US" dirty="0"/>
              <a:t>Attacker</a:t>
            </a:r>
          </a:p>
        </p:txBody>
      </p:sp>
      <p:sp>
        <p:nvSpPr>
          <p:cNvPr id="25" name="TextBox 24"/>
          <p:cNvSpPr txBox="1"/>
          <p:nvPr/>
        </p:nvSpPr>
        <p:spPr>
          <a:xfrm>
            <a:off x="6910871" y="3017321"/>
            <a:ext cx="2177840" cy="369332"/>
          </a:xfrm>
          <a:prstGeom prst="rect">
            <a:avLst/>
          </a:prstGeom>
          <a:noFill/>
        </p:spPr>
        <p:txBody>
          <a:bodyPr wrap="none" rtlCol="0">
            <a:spAutoFit/>
          </a:bodyPr>
          <a:lstStyle/>
          <a:p>
            <a:r>
              <a:rPr lang="en-US" dirty="0"/>
              <a:t>Sensitive information</a:t>
            </a:r>
          </a:p>
        </p:txBody>
      </p:sp>
      <p:sp>
        <p:nvSpPr>
          <p:cNvPr id="26" name="TextBox 25"/>
          <p:cNvSpPr txBox="1"/>
          <p:nvPr/>
        </p:nvSpPr>
        <p:spPr>
          <a:xfrm>
            <a:off x="4904880" y="2082581"/>
            <a:ext cx="1658339" cy="646331"/>
          </a:xfrm>
          <a:prstGeom prst="rect">
            <a:avLst/>
          </a:prstGeom>
          <a:noFill/>
        </p:spPr>
        <p:txBody>
          <a:bodyPr wrap="none" rtlCol="0">
            <a:spAutoFit/>
          </a:bodyPr>
          <a:lstStyle/>
          <a:p>
            <a:pPr algn="ctr"/>
            <a:r>
              <a:rPr lang="en-US" dirty="0"/>
              <a:t>System with </a:t>
            </a:r>
            <a:br>
              <a:rPr lang="en-US" dirty="0"/>
            </a:br>
            <a:r>
              <a:rPr lang="en-US" dirty="0"/>
              <a:t>installed rootkit</a:t>
            </a:r>
          </a:p>
        </p:txBody>
      </p:sp>
    </p:spTree>
    <p:extLst>
      <p:ext uri="{BB962C8B-B14F-4D97-AF65-F5344CB8AC3E}">
        <p14:creationId xmlns:p14="http://schemas.microsoft.com/office/powerpoint/2010/main" val="153941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Spyware</a:t>
            </a:r>
          </a:p>
        </p:txBody>
      </p:sp>
      <p:sp>
        <p:nvSpPr>
          <p:cNvPr id="2" name="Content Placeholder 1"/>
          <p:cNvSpPr>
            <a:spLocks noGrp="1"/>
          </p:cNvSpPr>
          <p:nvPr>
            <p:ph sz="half" idx="4294967295"/>
          </p:nvPr>
        </p:nvSpPr>
        <p:spPr>
          <a:xfrm>
            <a:off x="13834" y="1196975"/>
            <a:ext cx="4880883" cy="5245100"/>
          </a:xfrm>
        </p:spPr>
        <p:txBody>
          <a:bodyPr>
            <a:normAutofit fontScale="92500" lnSpcReduction="10000"/>
          </a:bodyPr>
          <a:lstStyle/>
          <a:p>
            <a:pPr lvl="1">
              <a:lnSpc>
                <a:spcPct val="120000"/>
              </a:lnSpc>
            </a:pPr>
            <a:r>
              <a:rPr lang="en-US" dirty="0"/>
              <a:t>Spyware comes embedded into applications that look free and interesting to use.</a:t>
            </a:r>
          </a:p>
          <a:p>
            <a:pPr lvl="1">
              <a:lnSpc>
                <a:spcPct val="120000"/>
              </a:lnSpc>
            </a:pPr>
            <a:r>
              <a:rPr lang="en-US" dirty="0"/>
              <a:t>It does not generally log keystrokes, but malicious programs could use spyware these techniques this way.</a:t>
            </a:r>
          </a:p>
          <a:p>
            <a:pPr lvl="1">
              <a:lnSpc>
                <a:spcPct val="120000"/>
              </a:lnSpc>
            </a:pPr>
            <a:r>
              <a:rPr lang="en-US" dirty="0"/>
              <a:t>In the past, elevated privileges were required to install, but no longer.</a:t>
            </a:r>
          </a:p>
          <a:p>
            <a:pPr lvl="1">
              <a:lnSpc>
                <a:spcPct val="120000"/>
              </a:lnSpc>
            </a:pPr>
            <a:r>
              <a:rPr lang="en-US" dirty="0"/>
              <a:t>Spyware deployment relies on social engineering techniques; awareness training can reduce risk.</a:t>
            </a:r>
          </a:p>
          <a:p>
            <a:pPr>
              <a:lnSpc>
                <a:spcPct val="120000"/>
              </a:lnSpc>
            </a:pPr>
            <a:endParaRPr lang="en-US" dirty="0"/>
          </a:p>
        </p:txBody>
      </p:sp>
      <p:grpSp>
        <p:nvGrpSpPr>
          <p:cNvPr id="6" name="Group 4"/>
          <p:cNvGrpSpPr>
            <a:grpSpLocks noChangeAspect="1"/>
          </p:cNvGrpSpPr>
          <p:nvPr/>
        </p:nvGrpSpPr>
        <p:grpSpPr bwMode="auto">
          <a:xfrm>
            <a:off x="5623833" y="2738438"/>
            <a:ext cx="2232025" cy="2511425"/>
            <a:chOff x="3090" y="1725"/>
            <a:chExt cx="1406" cy="1582"/>
          </a:xfrm>
        </p:grpSpPr>
        <p:sp>
          <p:nvSpPr>
            <p:cNvPr id="7" name="AutoShape 3"/>
            <p:cNvSpPr>
              <a:spLocks noChangeAspect="1" noChangeArrowheads="1" noTextEdit="1"/>
            </p:cNvSpPr>
            <p:nvPr/>
          </p:nvSpPr>
          <p:spPr bwMode="auto">
            <a:xfrm>
              <a:off x="3090" y="1725"/>
              <a:ext cx="1406"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3090" y="1725"/>
              <a:ext cx="1366" cy="1234"/>
            </a:xfrm>
            <a:custGeom>
              <a:avLst/>
              <a:gdLst>
                <a:gd name="T0" fmla="*/ 540 w 1366"/>
                <a:gd name="T1" fmla="*/ 1162 h 1234"/>
                <a:gd name="T2" fmla="*/ 302 w 1366"/>
                <a:gd name="T3" fmla="*/ 1194 h 1234"/>
                <a:gd name="T4" fmla="*/ 302 w 1366"/>
                <a:gd name="T5" fmla="*/ 1194 h 1234"/>
                <a:gd name="T6" fmla="*/ 294 w 1366"/>
                <a:gd name="T7" fmla="*/ 1196 h 1234"/>
                <a:gd name="T8" fmla="*/ 294 w 1366"/>
                <a:gd name="T9" fmla="*/ 1234 h 1234"/>
                <a:gd name="T10" fmla="*/ 302 w 1366"/>
                <a:gd name="T11" fmla="*/ 1234 h 1234"/>
                <a:gd name="T12" fmla="*/ 1064 w 1366"/>
                <a:gd name="T13" fmla="*/ 1234 h 1234"/>
                <a:gd name="T14" fmla="*/ 1070 w 1366"/>
                <a:gd name="T15" fmla="*/ 1234 h 1234"/>
                <a:gd name="T16" fmla="*/ 1070 w 1366"/>
                <a:gd name="T17" fmla="*/ 1196 h 1234"/>
                <a:gd name="T18" fmla="*/ 1064 w 1366"/>
                <a:gd name="T19" fmla="*/ 1194 h 1234"/>
                <a:gd name="T20" fmla="*/ 1064 w 1366"/>
                <a:gd name="T21" fmla="*/ 1194 h 1234"/>
                <a:gd name="T22" fmla="*/ 826 w 1366"/>
                <a:gd name="T23" fmla="*/ 1162 h 1234"/>
                <a:gd name="T24" fmla="*/ 826 w 1366"/>
                <a:gd name="T25" fmla="*/ 918 h 1234"/>
                <a:gd name="T26" fmla="*/ 1064 w 1366"/>
                <a:gd name="T27" fmla="*/ 918 h 1234"/>
                <a:gd name="T28" fmla="*/ 1366 w 1366"/>
                <a:gd name="T29" fmla="*/ 918 h 1234"/>
                <a:gd name="T30" fmla="*/ 1366 w 1366"/>
                <a:gd name="T31" fmla="*/ 860 h 1234"/>
                <a:gd name="T32" fmla="*/ 1366 w 1366"/>
                <a:gd name="T33" fmla="*/ 0 h 1234"/>
                <a:gd name="T34" fmla="*/ 1064 w 1366"/>
                <a:gd name="T35" fmla="*/ 0 h 1234"/>
                <a:gd name="T36" fmla="*/ 302 w 1366"/>
                <a:gd name="T37" fmla="*/ 0 h 1234"/>
                <a:gd name="T38" fmla="*/ 0 w 1366"/>
                <a:gd name="T39" fmla="*/ 0 h 1234"/>
                <a:gd name="T40" fmla="*/ 0 w 1366"/>
                <a:gd name="T41" fmla="*/ 860 h 1234"/>
                <a:gd name="T42" fmla="*/ 0 w 1366"/>
                <a:gd name="T43" fmla="*/ 918 h 1234"/>
                <a:gd name="T44" fmla="*/ 302 w 1366"/>
                <a:gd name="T45" fmla="*/ 918 h 1234"/>
                <a:gd name="T46" fmla="*/ 540 w 1366"/>
                <a:gd name="T47" fmla="*/ 918 h 1234"/>
                <a:gd name="T48" fmla="*/ 540 w 1366"/>
                <a:gd name="T49" fmla="*/ 1162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66" h="1234">
                  <a:moveTo>
                    <a:pt x="540" y="1162"/>
                  </a:moveTo>
                  <a:lnTo>
                    <a:pt x="302" y="1194"/>
                  </a:lnTo>
                  <a:lnTo>
                    <a:pt x="302" y="1194"/>
                  </a:lnTo>
                  <a:lnTo>
                    <a:pt x="294" y="1196"/>
                  </a:lnTo>
                  <a:lnTo>
                    <a:pt x="294" y="1234"/>
                  </a:lnTo>
                  <a:lnTo>
                    <a:pt x="302" y="1234"/>
                  </a:lnTo>
                  <a:lnTo>
                    <a:pt x="1064" y="1234"/>
                  </a:lnTo>
                  <a:lnTo>
                    <a:pt x="1070" y="1234"/>
                  </a:lnTo>
                  <a:lnTo>
                    <a:pt x="1070" y="1196"/>
                  </a:lnTo>
                  <a:lnTo>
                    <a:pt x="1064" y="1194"/>
                  </a:lnTo>
                  <a:lnTo>
                    <a:pt x="1064" y="1194"/>
                  </a:lnTo>
                  <a:lnTo>
                    <a:pt x="826" y="1162"/>
                  </a:lnTo>
                  <a:lnTo>
                    <a:pt x="826" y="918"/>
                  </a:lnTo>
                  <a:lnTo>
                    <a:pt x="1064" y="918"/>
                  </a:lnTo>
                  <a:lnTo>
                    <a:pt x="1366" y="918"/>
                  </a:lnTo>
                  <a:lnTo>
                    <a:pt x="1366" y="860"/>
                  </a:lnTo>
                  <a:lnTo>
                    <a:pt x="1366" y="0"/>
                  </a:lnTo>
                  <a:lnTo>
                    <a:pt x="1064" y="0"/>
                  </a:lnTo>
                  <a:lnTo>
                    <a:pt x="302" y="0"/>
                  </a:lnTo>
                  <a:lnTo>
                    <a:pt x="0" y="0"/>
                  </a:lnTo>
                  <a:lnTo>
                    <a:pt x="0" y="860"/>
                  </a:lnTo>
                  <a:lnTo>
                    <a:pt x="0" y="918"/>
                  </a:lnTo>
                  <a:lnTo>
                    <a:pt x="302" y="918"/>
                  </a:lnTo>
                  <a:lnTo>
                    <a:pt x="540" y="918"/>
                  </a:lnTo>
                  <a:lnTo>
                    <a:pt x="540" y="116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156" y="1789"/>
              <a:ext cx="1234" cy="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3090" y="3023"/>
              <a:ext cx="1406" cy="284"/>
            </a:xfrm>
            <a:custGeom>
              <a:avLst/>
              <a:gdLst>
                <a:gd name="T0" fmla="*/ 1406 w 1406"/>
                <a:gd name="T1" fmla="*/ 284 h 284"/>
                <a:gd name="T2" fmla="*/ 0 w 1406"/>
                <a:gd name="T3" fmla="*/ 284 h 284"/>
                <a:gd name="T4" fmla="*/ 118 w 1406"/>
                <a:gd name="T5" fmla="*/ 0 h 284"/>
                <a:gd name="T6" fmla="*/ 1288 w 1406"/>
                <a:gd name="T7" fmla="*/ 0 h 284"/>
                <a:gd name="T8" fmla="*/ 1406 w 1406"/>
                <a:gd name="T9" fmla="*/ 284 h 284"/>
              </a:gdLst>
              <a:ahLst/>
              <a:cxnLst>
                <a:cxn ang="0">
                  <a:pos x="T0" y="T1"/>
                </a:cxn>
                <a:cxn ang="0">
                  <a:pos x="T2" y="T3"/>
                </a:cxn>
                <a:cxn ang="0">
                  <a:pos x="T4" y="T5"/>
                </a:cxn>
                <a:cxn ang="0">
                  <a:pos x="T6" y="T7"/>
                </a:cxn>
                <a:cxn ang="0">
                  <a:pos x="T8" y="T9"/>
                </a:cxn>
              </a:cxnLst>
              <a:rect l="0" t="0" r="r" b="b"/>
              <a:pathLst>
                <a:path w="1406" h="284">
                  <a:moveTo>
                    <a:pt x="1406" y="284"/>
                  </a:moveTo>
                  <a:lnTo>
                    <a:pt x="0" y="284"/>
                  </a:lnTo>
                  <a:lnTo>
                    <a:pt x="118" y="0"/>
                  </a:lnTo>
                  <a:lnTo>
                    <a:pt x="1288" y="0"/>
                  </a:lnTo>
                  <a:lnTo>
                    <a:pt x="1406" y="2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3610" y="2145"/>
              <a:ext cx="366" cy="336"/>
            </a:xfrm>
            <a:custGeom>
              <a:avLst/>
              <a:gdLst>
                <a:gd name="T0" fmla="*/ 122 w 366"/>
                <a:gd name="T1" fmla="*/ 0 h 336"/>
                <a:gd name="T2" fmla="*/ 122 w 366"/>
                <a:gd name="T3" fmla="*/ 0 h 336"/>
                <a:gd name="T4" fmla="*/ 122 w 366"/>
                <a:gd name="T5" fmla="*/ 0 h 336"/>
                <a:gd name="T6" fmla="*/ 122 w 366"/>
                <a:gd name="T7" fmla="*/ 0 h 336"/>
                <a:gd name="T8" fmla="*/ 122 w 366"/>
                <a:gd name="T9" fmla="*/ 0 h 336"/>
                <a:gd name="T10" fmla="*/ 86 w 366"/>
                <a:gd name="T11" fmla="*/ 0 h 336"/>
                <a:gd name="T12" fmla="*/ 86 w 366"/>
                <a:gd name="T13" fmla="*/ 0 h 336"/>
                <a:gd name="T14" fmla="*/ 68 w 366"/>
                <a:gd name="T15" fmla="*/ 0 h 336"/>
                <a:gd name="T16" fmla="*/ 52 w 366"/>
                <a:gd name="T17" fmla="*/ 6 h 336"/>
                <a:gd name="T18" fmla="*/ 36 w 366"/>
                <a:gd name="T19" fmla="*/ 14 h 336"/>
                <a:gd name="T20" fmla="*/ 24 w 366"/>
                <a:gd name="T21" fmla="*/ 26 h 336"/>
                <a:gd name="T22" fmla="*/ 24 w 366"/>
                <a:gd name="T23" fmla="*/ 26 h 336"/>
                <a:gd name="T24" fmla="*/ 14 w 366"/>
                <a:gd name="T25" fmla="*/ 40 h 336"/>
                <a:gd name="T26" fmla="*/ 6 w 366"/>
                <a:gd name="T27" fmla="*/ 54 h 336"/>
                <a:gd name="T28" fmla="*/ 2 w 366"/>
                <a:gd name="T29" fmla="*/ 70 h 336"/>
                <a:gd name="T30" fmla="*/ 0 w 366"/>
                <a:gd name="T31" fmla="*/ 86 h 336"/>
                <a:gd name="T32" fmla="*/ 0 w 366"/>
                <a:gd name="T33" fmla="*/ 336 h 336"/>
                <a:gd name="T34" fmla="*/ 0 w 366"/>
                <a:gd name="T35" fmla="*/ 336 h 336"/>
                <a:gd name="T36" fmla="*/ 66 w 366"/>
                <a:gd name="T37" fmla="*/ 336 h 336"/>
                <a:gd name="T38" fmla="*/ 66 w 366"/>
                <a:gd name="T39" fmla="*/ 152 h 336"/>
                <a:gd name="T40" fmla="*/ 66 w 366"/>
                <a:gd name="T41" fmla="*/ 152 h 336"/>
                <a:gd name="T42" fmla="*/ 82 w 366"/>
                <a:gd name="T43" fmla="*/ 152 h 336"/>
                <a:gd name="T44" fmla="*/ 82 w 366"/>
                <a:gd name="T45" fmla="*/ 336 h 336"/>
                <a:gd name="T46" fmla="*/ 166 w 366"/>
                <a:gd name="T47" fmla="*/ 336 h 336"/>
                <a:gd name="T48" fmla="*/ 182 w 366"/>
                <a:gd name="T49" fmla="*/ 336 h 336"/>
                <a:gd name="T50" fmla="*/ 182 w 366"/>
                <a:gd name="T51" fmla="*/ 336 h 336"/>
                <a:gd name="T52" fmla="*/ 182 w 366"/>
                <a:gd name="T53" fmla="*/ 336 h 336"/>
                <a:gd name="T54" fmla="*/ 200 w 366"/>
                <a:gd name="T55" fmla="*/ 336 h 336"/>
                <a:gd name="T56" fmla="*/ 282 w 366"/>
                <a:gd name="T57" fmla="*/ 336 h 336"/>
                <a:gd name="T58" fmla="*/ 282 w 366"/>
                <a:gd name="T59" fmla="*/ 152 h 336"/>
                <a:gd name="T60" fmla="*/ 298 w 366"/>
                <a:gd name="T61" fmla="*/ 152 h 336"/>
                <a:gd name="T62" fmla="*/ 298 w 366"/>
                <a:gd name="T63" fmla="*/ 152 h 336"/>
                <a:gd name="T64" fmla="*/ 298 w 366"/>
                <a:gd name="T65" fmla="*/ 336 h 336"/>
                <a:gd name="T66" fmla="*/ 366 w 366"/>
                <a:gd name="T67" fmla="*/ 336 h 336"/>
                <a:gd name="T68" fmla="*/ 366 w 366"/>
                <a:gd name="T69" fmla="*/ 336 h 336"/>
                <a:gd name="T70" fmla="*/ 366 w 366"/>
                <a:gd name="T71" fmla="*/ 86 h 336"/>
                <a:gd name="T72" fmla="*/ 366 w 366"/>
                <a:gd name="T73" fmla="*/ 86 h 336"/>
                <a:gd name="T74" fmla="*/ 364 w 366"/>
                <a:gd name="T75" fmla="*/ 70 h 336"/>
                <a:gd name="T76" fmla="*/ 360 w 366"/>
                <a:gd name="T77" fmla="*/ 54 h 336"/>
                <a:gd name="T78" fmla="*/ 352 w 366"/>
                <a:gd name="T79" fmla="*/ 40 h 336"/>
                <a:gd name="T80" fmla="*/ 342 w 366"/>
                <a:gd name="T81" fmla="*/ 26 h 336"/>
                <a:gd name="T82" fmla="*/ 342 w 366"/>
                <a:gd name="T83" fmla="*/ 26 h 336"/>
                <a:gd name="T84" fmla="*/ 328 w 366"/>
                <a:gd name="T85" fmla="*/ 14 h 336"/>
                <a:gd name="T86" fmla="*/ 314 w 366"/>
                <a:gd name="T87" fmla="*/ 6 h 336"/>
                <a:gd name="T88" fmla="*/ 296 w 366"/>
                <a:gd name="T89" fmla="*/ 0 h 336"/>
                <a:gd name="T90" fmla="*/ 278 w 366"/>
                <a:gd name="T91" fmla="*/ 0 h 336"/>
                <a:gd name="T92" fmla="*/ 244 w 366"/>
                <a:gd name="T93" fmla="*/ 0 h 336"/>
                <a:gd name="T94" fmla="*/ 244 w 366"/>
                <a:gd name="T95" fmla="*/ 0 h 336"/>
                <a:gd name="T96" fmla="*/ 244 w 366"/>
                <a:gd name="T97" fmla="*/ 0 h 336"/>
                <a:gd name="T98" fmla="*/ 244 w 366"/>
                <a:gd name="T99" fmla="*/ 0 h 336"/>
                <a:gd name="T100" fmla="*/ 244 w 366"/>
                <a:gd name="T101" fmla="*/ 0 h 336"/>
                <a:gd name="T102" fmla="*/ 122 w 366"/>
                <a:gd name="T10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6" h="336">
                  <a:moveTo>
                    <a:pt x="122" y="0"/>
                  </a:moveTo>
                  <a:lnTo>
                    <a:pt x="122" y="0"/>
                  </a:lnTo>
                  <a:lnTo>
                    <a:pt x="122" y="0"/>
                  </a:lnTo>
                  <a:lnTo>
                    <a:pt x="122" y="0"/>
                  </a:lnTo>
                  <a:lnTo>
                    <a:pt x="122" y="0"/>
                  </a:lnTo>
                  <a:lnTo>
                    <a:pt x="86" y="0"/>
                  </a:lnTo>
                  <a:lnTo>
                    <a:pt x="86" y="0"/>
                  </a:lnTo>
                  <a:lnTo>
                    <a:pt x="68" y="0"/>
                  </a:lnTo>
                  <a:lnTo>
                    <a:pt x="52" y="6"/>
                  </a:lnTo>
                  <a:lnTo>
                    <a:pt x="36" y="14"/>
                  </a:lnTo>
                  <a:lnTo>
                    <a:pt x="24" y="26"/>
                  </a:lnTo>
                  <a:lnTo>
                    <a:pt x="24" y="26"/>
                  </a:lnTo>
                  <a:lnTo>
                    <a:pt x="14" y="40"/>
                  </a:lnTo>
                  <a:lnTo>
                    <a:pt x="6" y="54"/>
                  </a:lnTo>
                  <a:lnTo>
                    <a:pt x="2" y="70"/>
                  </a:lnTo>
                  <a:lnTo>
                    <a:pt x="0" y="86"/>
                  </a:lnTo>
                  <a:lnTo>
                    <a:pt x="0" y="336"/>
                  </a:lnTo>
                  <a:lnTo>
                    <a:pt x="0" y="336"/>
                  </a:lnTo>
                  <a:lnTo>
                    <a:pt x="66" y="336"/>
                  </a:lnTo>
                  <a:lnTo>
                    <a:pt x="66" y="152"/>
                  </a:lnTo>
                  <a:lnTo>
                    <a:pt x="66" y="152"/>
                  </a:lnTo>
                  <a:lnTo>
                    <a:pt x="82" y="152"/>
                  </a:lnTo>
                  <a:lnTo>
                    <a:pt x="82" y="336"/>
                  </a:lnTo>
                  <a:lnTo>
                    <a:pt x="166" y="336"/>
                  </a:lnTo>
                  <a:lnTo>
                    <a:pt x="182" y="336"/>
                  </a:lnTo>
                  <a:lnTo>
                    <a:pt x="182" y="336"/>
                  </a:lnTo>
                  <a:lnTo>
                    <a:pt x="182" y="336"/>
                  </a:lnTo>
                  <a:lnTo>
                    <a:pt x="200" y="336"/>
                  </a:lnTo>
                  <a:lnTo>
                    <a:pt x="282" y="336"/>
                  </a:lnTo>
                  <a:lnTo>
                    <a:pt x="282" y="152"/>
                  </a:lnTo>
                  <a:lnTo>
                    <a:pt x="298" y="152"/>
                  </a:lnTo>
                  <a:lnTo>
                    <a:pt x="298" y="152"/>
                  </a:lnTo>
                  <a:lnTo>
                    <a:pt x="298" y="336"/>
                  </a:lnTo>
                  <a:lnTo>
                    <a:pt x="366" y="336"/>
                  </a:lnTo>
                  <a:lnTo>
                    <a:pt x="366" y="336"/>
                  </a:lnTo>
                  <a:lnTo>
                    <a:pt x="366" y="86"/>
                  </a:lnTo>
                  <a:lnTo>
                    <a:pt x="366" y="86"/>
                  </a:lnTo>
                  <a:lnTo>
                    <a:pt x="364" y="70"/>
                  </a:lnTo>
                  <a:lnTo>
                    <a:pt x="360" y="54"/>
                  </a:lnTo>
                  <a:lnTo>
                    <a:pt x="352" y="40"/>
                  </a:lnTo>
                  <a:lnTo>
                    <a:pt x="342" y="26"/>
                  </a:lnTo>
                  <a:lnTo>
                    <a:pt x="342" y="26"/>
                  </a:lnTo>
                  <a:lnTo>
                    <a:pt x="328" y="14"/>
                  </a:lnTo>
                  <a:lnTo>
                    <a:pt x="314" y="6"/>
                  </a:lnTo>
                  <a:lnTo>
                    <a:pt x="296" y="0"/>
                  </a:lnTo>
                  <a:lnTo>
                    <a:pt x="278" y="0"/>
                  </a:lnTo>
                  <a:lnTo>
                    <a:pt x="244" y="0"/>
                  </a:lnTo>
                  <a:lnTo>
                    <a:pt x="244" y="0"/>
                  </a:lnTo>
                  <a:lnTo>
                    <a:pt x="244" y="0"/>
                  </a:lnTo>
                  <a:lnTo>
                    <a:pt x="244" y="0"/>
                  </a:lnTo>
                  <a:lnTo>
                    <a:pt x="244" y="0"/>
                  </a:lnTo>
                  <a:lnTo>
                    <a:pt x="12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640" y="1863"/>
              <a:ext cx="306" cy="128"/>
            </a:xfrm>
            <a:custGeom>
              <a:avLst/>
              <a:gdLst>
                <a:gd name="T0" fmla="*/ 272 w 306"/>
                <a:gd name="T1" fmla="*/ 78 h 128"/>
                <a:gd name="T2" fmla="*/ 238 w 306"/>
                <a:gd name="T3" fmla="*/ 78 h 128"/>
                <a:gd name="T4" fmla="*/ 212 w 306"/>
                <a:gd name="T5" fmla="*/ 18 h 128"/>
                <a:gd name="T6" fmla="*/ 212 w 306"/>
                <a:gd name="T7" fmla="*/ 18 h 128"/>
                <a:gd name="T8" fmla="*/ 192 w 306"/>
                <a:gd name="T9" fmla="*/ 8 h 128"/>
                <a:gd name="T10" fmla="*/ 174 w 306"/>
                <a:gd name="T11" fmla="*/ 4 h 128"/>
                <a:gd name="T12" fmla="*/ 164 w 306"/>
                <a:gd name="T13" fmla="*/ 2 h 128"/>
                <a:gd name="T14" fmla="*/ 152 w 306"/>
                <a:gd name="T15" fmla="*/ 0 h 128"/>
                <a:gd name="T16" fmla="*/ 152 w 306"/>
                <a:gd name="T17" fmla="*/ 0 h 128"/>
                <a:gd name="T18" fmla="*/ 142 w 306"/>
                <a:gd name="T19" fmla="*/ 2 h 128"/>
                <a:gd name="T20" fmla="*/ 132 w 306"/>
                <a:gd name="T21" fmla="*/ 4 h 128"/>
                <a:gd name="T22" fmla="*/ 114 w 306"/>
                <a:gd name="T23" fmla="*/ 8 h 128"/>
                <a:gd name="T24" fmla="*/ 94 w 306"/>
                <a:gd name="T25" fmla="*/ 18 h 128"/>
                <a:gd name="T26" fmla="*/ 68 w 306"/>
                <a:gd name="T27" fmla="*/ 78 h 128"/>
                <a:gd name="T28" fmla="*/ 32 w 306"/>
                <a:gd name="T29" fmla="*/ 78 h 128"/>
                <a:gd name="T30" fmla="*/ 0 w 306"/>
                <a:gd name="T31" fmla="*/ 94 h 128"/>
                <a:gd name="T32" fmla="*/ 0 w 306"/>
                <a:gd name="T33" fmla="*/ 94 h 128"/>
                <a:gd name="T34" fmla="*/ 8 w 306"/>
                <a:gd name="T35" fmla="*/ 100 h 128"/>
                <a:gd name="T36" fmla="*/ 18 w 306"/>
                <a:gd name="T37" fmla="*/ 106 h 128"/>
                <a:gd name="T38" fmla="*/ 34 w 306"/>
                <a:gd name="T39" fmla="*/ 112 h 128"/>
                <a:gd name="T40" fmla="*/ 54 w 306"/>
                <a:gd name="T41" fmla="*/ 118 h 128"/>
                <a:gd name="T42" fmla="*/ 82 w 306"/>
                <a:gd name="T43" fmla="*/ 122 h 128"/>
                <a:gd name="T44" fmla="*/ 114 w 306"/>
                <a:gd name="T45" fmla="*/ 126 h 128"/>
                <a:gd name="T46" fmla="*/ 154 w 306"/>
                <a:gd name="T47" fmla="*/ 128 h 128"/>
                <a:gd name="T48" fmla="*/ 154 w 306"/>
                <a:gd name="T49" fmla="*/ 128 h 128"/>
                <a:gd name="T50" fmla="*/ 192 w 306"/>
                <a:gd name="T51" fmla="*/ 126 h 128"/>
                <a:gd name="T52" fmla="*/ 226 w 306"/>
                <a:gd name="T53" fmla="*/ 122 h 128"/>
                <a:gd name="T54" fmla="*/ 252 w 306"/>
                <a:gd name="T55" fmla="*/ 118 h 128"/>
                <a:gd name="T56" fmla="*/ 272 w 306"/>
                <a:gd name="T57" fmla="*/ 112 h 128"/>
                <a:gd name="T58" fmla="*/ 288 w 306"/>
                <a:gd name="T59" fmla="*/ 106 h 128"/>
                <a:gd name="T60" fmla="*/ 298 w 306"/>
                <a:gd name="T61" fmla="*/ 100 h 128"/>
                <a:gd name="T62" fmla="*/ 306 w 306"/>
                <a:gd name="T63" fmla="*/ 94 h 128"/>
                <a:gd name="T64" fmla="*/ 272 w 306"/>
                <a:gd name="T65" fmla="*/ 7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128">
                  <a:moveTo>
                    <a:pt x="272" y="78"/>
                  </a:moveTo>
                  <a:lnTo>
                    <a:pt x="238" y="78"/>
                  </a:lnTo>
                  <a:lnTo>
                    <a:pt x="212" y="18"/>
                  </a:lnTo>
                  <a:lnTo>
                    <a:pt x="212" y="18"/>
                  </a:lnTo>
                  <a:lnTo>
                    <a:pt x="192" y="8"/>
                  </a:lnTo>
                  <a:lnTo>
                    <a:pt x="174" y="4"/>
                  </a:lnTo>
                  <a:lnTo>
                    <a:pt x="164" y="2"/>
                  </a:lnTo>
                  <a:lnTo>
                    <a:pt x="152" y="0"/>
                  </a:lnTo>
                  <a:lnTo>
                    <a:pt x="152" y="0"/>
                  </a:lnTo>
                  <a:lnTo>
                    <a:pt x="142" y="2"/>
                  </a:lnTo>
                  <a:lnTo>
                    <a:pt x="132" y="4"/>
                  </a:lnTo>
                  <a:lnTo>
                    <a:pt x="114" y="8"/>
                  </a:lnTo>
                  <a:lnTo>
                    <a:pt x="94" y="18"/>
                  </a:lnTo>
                  <a:lnTo>
                    <a:pt x="68" y="78"/>
                  </a:lnTo>
                  <a:lnTo>
                    <a:pt x="32" y="78"/>
                  </a:lnTo>
                  <a:lnTo>
                    <a:pt x="0" y="94"/>
                  </a:lnTo>
                  <a:lnTo>
                    <a:pt x="0" y="94"/>
                  </a:lnTo>
                  <a:lnTo>
                    <a:pt x="8" y="100"/>
                  </a:lnTo>
                  <a:lnTo>
                    <a:pt x="18" y="106"/>
                  </a:lnTo>
                  <a:lnTo>
                    <a:pt x="34" y="112"/>
                  </a:lnTo>
                  <a:lnTo>
                    <a:pt x="54" y="118"/>
                  </a:lnTo>
                  <a:lnTo>
                    <a:pt x="82" y="122"/>
                  </a:lnTo>
                  <a:lnTo>
                    <a:pt x="114" y="126"/>
                  </a:lnTo>
                  <a:lnTo>
                    <a:pt x="154" y="128"/>
                  </a:lnTo>
                  <a:lnTo>
                    <a:pt x="154" y="128"/>
                  </a:lnTo>
                  <a:lnTo>
                    <a:pt x="192" y="126"/>
                  </a:lnTo>
                  <a:lnTo>
                    <a:pt x="226" y="122"/>
                  </a:lnTo>
                  <a:lnTo>
                    <a:pt x="252" y="118"/>
                  </a:lnTo>
                  <a:lnTo>
                    <a:pt x="272" y="112"/>
                  </a:lnTo>
                  <a:lnTo>
                    <a:pt x="288" y="106"/>
                  </a:lnTo>
                  <a:lnTo>
                    <a:pt x="298" y="100"/>
                  </a:lnTo>
                  <a:lnTo>
                    <a:pt x="306" y="94"/>
                  </a:lnTo>
                  <a:lnTo>
                    <a:pt x="272" y="7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3690" y="2029"/>
              <a:ext cx="204" cy="84"/>
            </a:xfrm>
            <a:custGeom>
              <a:avLst/>
              <a:gdLst>
                <a:gd name="T0" fmla="*/ 0 w 204"/>
                <a:gd name="T1" fmla="*/ 0 h 84"/>
                <a:gd name="T2" fmla="*/ 0 w 204"/>
                <a:gd name="T3" fmla="*/ 0 h 84"/>
                <a:gd name="T4" fmla="*/ 2 w 204"/>
                <a:gd name="T5" fmla="*/ 4 h 84"/>
                <a:gd name="T6" fmla="*/ 2 w 204"/>
                <a:gd name="T7" fmla="*/ 4 h 84"/>
                <a:gd name="T8" fmla="*/ 6 w 204"/>
                <a:gd name="T9" fmla="*/ 18 h 84"/>
                <a:gd name="T10" fmla="*/ 12 w 204"/>
                <a:gd name="T11" fmla="*/ 30 h 84"/>
                <a:gd name="T12" fmla="*/ 20 w 204"/>
                <a:gd name="T13" fmla="*/ 42 h 84"/>
                <a:gd name="T14" fmla="*/ 28 w 204"/>
                <a:gd name="T15" fmla="*/ 54 h 84"/>
                <a:gd name="T16" fmla="*/ 40 w 204"/>
                <a:gd name="T17" fmla="*/ 62 h 84"/>
                <a:gd name="T18" fmla="*/ 52 w 204"/>
                <a:gd name="T19" fmla="*/ 70 h 84"/>
                <a:gd name="T20" fmla="*/ 64 w 204"/>
                <a:gd name="T21" fmla="*/ 76 h 84"/>
                <a:gd name="T22" fmla="*/ 78 w 204"/>
                <a:gd name="T23" fmla="*/ 80 h 84"/>
                <a:gd name="T24" fmla="*/ 78 w 204"/>
                <a:gd name="T25" fmla="*/ 80 h 84"/>
                <a:gd name="T26" fmla="*/ 102 w 204"/>
                <a:gd name="T27" fmla="*/ 84 h 84"/>
                <a:gd name="T28" fmla="*/ 122 w 204"/>
                <a:gd name="T29" fmla="*/ 82 h 84"/>
                <a:gd name="T30" fmla="*/ 142 w 204"/>
                <a:gd name="T31" fmla="*/ 76 h 84"/>
                <a:gd name="T32" fmla="*/ 160 w 204"/>
                <a:gd name="T33" fmla="*/ 66 h 84"/>
                <a:gd name="T34" fmla="*/ 176 w 204"/>
                <a:gd name="T35" fmla="*/ 54 h 84"/>
                <a:gd name="T36" fmla="*/ 188 w 204"/>
                <a:gd name="T37" fmla="*/ 38 h 84"/>
                <a:gd name="T38" fmla="*/ 198 w 204"/>
                <a:gd name="T39" fmla="*/ 20 h 84"/>
                <a:gd name="T40" fmla="*/ 204 w 204"/>
                <a:gd name="T41" fmla="*/ 0 h 84"/>
                <a:gd name="T42" fmla="*/ 0 w 204"/>
                <a:gd name="T4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84">
                  <a:moveTo>
                    <a:pt x="0" y="0"/>
                  </a:moveTo>
                  <a:lnTo>
                    <a:pt x="0" y="0"/>
                  </a:lnTo>
                  <a:lnTo>
                    <a:pt x="2" y="4"/>
                  </a:lnTo>
                  <a:lnTo>
                    <a:pt x="2" y="4"/>
                  </a:lnTo>
                  <a:lnTo>
                    <a:pt x="6" y="18"/>
                  </a:lnTo>
                  <a:lnTo>
                    <a:pt x="12" y="30"/>
                  </a:lnTo>
                  <a:lnTo>
                    <a:pt x="20" y="42"/>
                  </a:lnTo>
                  <a:lnTo>
                    <a:pt x="28" y="54"/>
                  </a:lnTo>
                  <a:lnTo>
                    <a:pt x="40" y="62"/>
                  </a:lnTo>
                  <a:lnTo>
                    <a:pt x="52" y="70"/>
                  </a:lnTo>
                  <a:lnTo>
                    <a:pt x="64" y="76"/>
                  </a:lnTo>
                  <a:lnTo>
                    <a:pt x="78" y="80"/>
                  </a:lnTo>
                  <a:lnTo>
                    <a:pt x="78" y="80"/>
                  </a:lnTo>
                  <a:lnTo>
                    <a:pt x="102" y="84"/>
                  </a:lnTo>
                  <a:lnTo>
                    <a:pt x="122" y="82"/>
                  </a:lnTo>
                  <a:lnTo>
                    <a:pt x="142" y="76"/>
                  </a:lnTo>
                  <a:lnTo>
                    <a:pt x="160" y="66"/>
                  </a:lnTo>
                  <a:lnTo>
                    <a:pt x="176" y="54"/>
                  </a:lnTo>
                  <a:lnTo>
                    <a:pt x="188" y="38"/>
                  </a:lnTo>
                  <a:lnTo>
                    <a:pt x="198" y="20"/>
                  </a:lnTo>
                  <a:lnTo>
                    <a:pt x="204"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730" y="1991"/>
              <a:ext cx="46" cy="30"/>
            </a:xfrm>
            <a:custGeom>
              <a:avLst/>
              <a:gdLst>
                <a:gd name="T0" fmla="*/ 46 w 46"/>
                <a:gd name="T1" fmla="*/ 16 h 30"/>
                <a:gd name="T2" fmla="*/ 46 w 46"/>
                <a:gd name="T3" fmla="*/ 16 h 30"/>
                <a:gd name="T4" fmla="*/ 42 w 46"/>
                <a:gd name="T5" fmla="*/ 24 h 30"/>
                <a:gd name="T6" fmla="*/ 34 w 46"/>
                <a:gd name="T7" fmla="*/ 30 h 30"/>
                <a:gd name="T8" fmla="*/ 26 w 46"/>
                <a:gd name="T9" fmla="*/ 30 h 30"/>
                <a:gd name="T10" fmla="*/ 16 w 46"/>
                <a:gd name="T11" fmla="*/ 30 h 30"/>
                <a:gd name="T12" fmla="*/ 16 w 46"/>
                <a:gd name="T13" fmla="*/ 30 h 30"/>
                <a:gd name="T14" fmla="*/ 8 w 46"/>
                <a:gd name="T15" fmla="*/ 26 h 30"/>
                <a:gd name="T16" fmla="*/ 2 w 46"/>
                <a:gd name="T17" fmla="*/ 18 h 30"/>
                <a:gd name="T18" fmla="*/ 0 w 46"/>
                <a:gd name="T19" fmla="*/ 10 h 30"/>
                <a:gd name="T20" fmla="*/ 0 w 46"/>
                <a:gd name="T21" fmla="*/ 0 h 30"/>
                <a:gd name="T22" fmla="*/ 46 w 46"/>
                <a:gd name="T23"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0">
                  <a:moveTo>
                    <a:pt x="46" y="16"/>
                  </a:moveTo>
                  <a:lnTo>
                    <a:pt x="46" y="16"/>
                  </a:lnTo>
                  <a:lnTo>
                    <a:pt x="42" y="24"/>
                  </a:lnTo>
                  <a:lnTo>
                    <a:pt x="34" y="30"/>
                  </a:lnTo>
                  <a:lnTo>
                    <a:pt x="26" y="30"/>
                  </a:lnTo>
                  <a:lnTo>
                    <a:pt x="16" y="30"/>
                  </a:lnTo>
                  <a:lnTo>
                    <a:pt x="16" y="30"/>
                  </a:lnTo>
                  <a:lnTo>
                    <a:pt x="8" y="26"/>
                  </a:lnTo>
                  <a:lnTo>
                    <a:pt x="2" y="18"/>
                  </a:lnTo>
                  <a:lnTo>
                    <a:pt x="0" y="10"/>
                  </a:lnTo>
                  <a:lnTo>
                    <a:pt x="0" y="0"/>
                  </a:lnTo>
                  <a:lnTo>
                    <a:pt x="46" y="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810" y="1991"/>
              <a:ext cx="46" cy="30"/>
            </a:xfrm>
            <a:custGeom>
              <a:avLst/>
              <a:gdLst>
                <a:gd name="T0" fmla="*/ 0 w 46"/>
                <a:gd name="T1" fmla="*/ 16 h 30"/>
                <a:gd name="T2" fmla="*/ 0 w 46"/>
                <a:gd name="T3" fmla="*/ 16 h 30"/>
                <a:gd name="T4" fmla="*/ 4 w 46"/>
                <a:gd name="T5" fmla="*/ 24 h 30"/>
                <a:gd name="T6" fmla="*/ 10 w 46"/>
                <a:gd name="T7" fmla="*/ 30 h 30"/>
                <a:gd name="T8" fmla="*/ 20 w 46"/>
                <a:gd name="T9" fmla="*/ 30 h 30"/>
                <a:gd name="T10" fmla="*/ 28 w 46"/>
                <a:gd name="T11" fmla="*/ 30 h 30"/>
                <a:gd name="T12" fmla="*/ 28 w 46"/>
                <a:gd name="T13" fmla="*/ 30 h 30"/>
                <a:gd name="T14" fmla="*/ 38 w 46"/>
                <a:gd name="T15" fmla="*/ 26 h 30"/>
                <a:gd name="T16" fmla="*/ 42 w 46"/>
                <a:gd name="T17" fmla="*/ 18 h 30"/>
                <a:gd name="T18" fmla="*/ 46 w 46"/>
                <a:gd name="T19" fmla="*/ 10 h 30"/>
                <a:gd name="T20" fmla="*/ 44 w 46"/>
                <a:gd name="T21" fmla="*/ 0 h 30"/>
                <a:gd name="T22" fmla="*/ 0 w 46"/>
                <a:gd name="T23"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0">
                  <a:moveTo>
                    <a:pt x="0" y="16"/>
                  </a:moveTo>
                  <a:lnTo>
                    <a:pt x="0" y="16"/>
                  </a:lnTo>
                  <a:lnTo>
                    <a:pt x="4" y="24"/>
                  </a:lnTo>
                  <a:lnTo>
                    <a:pt x="10" y="30"/>
                  </a:lnTo>
                  <a:lnTo>
                    <a:pt x="20" y="30"/>
                  </a:lnTo>
                  <a:lnTo>
                    <a:pt x="28" y="30"/>
                  </a:lnTo>
                  <a:lnTo>
                    <a:pt x="28" y="30"/>
                  </a:lnTo>
                  <a:lnTo>
                    <a:pt x="38" y="26"/>
                  </a:lnTo>
                  <a:lnTo>
                    <a:pt x="42" y="18"/>
                  </a:lnTo>
                  <a:lnTo>
                    <a:pt x="46" y="10"/>
                  </a:lnTo>
                  <a:lnTo>
                    <a:pt x="44" y="0"/>
                  </a:lnTo>
                  <a:lnTo>
                    <a:pt x="0" y="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p:cNvSpPr txBox="1"/>
          <p:nvPr/>
        </p:nvSpPr>
        <p:spPr>
          <a:xfrm>
            <a:off x="8238812" y="3277205"/>
            <a:ext cx="3230628"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Gather information</a:t>
            </a:r>
          </a:p>
          <a:p>
            <a:pPr marL="285750" indent="-285750">
              <a:buFont typeface="Arial" panose="020B0604020202020204" pitchFamily="34" charset="0"/>
              <a:buChar char="•"/>
            </a:pPr>
            <a:r>
              <a:rPr lang="en-US" sz="2400" dirty="0"/>
              <a:t>Keylogger</a:t>
            </a:r>
          </a:p>
          <a:p>
            <a:pPr marL="285750" indent="-285750">
              <a:buFont typeface="Arial" panose="020B0604020202020204" pitchFamily="34" charset="0"/>
              <a:buChar char="•"/>
            </a:pPr>
            <a:r>
              <a:rPr lang="en-US" sz="2400" dirty="0"/>
              <a:t>Redirect to other sites</a:t>
            </a:r>
          </a:p>
          <a:p>
            <a:pPr marL="285750" indent="-285750">
              <a:buFont typeface="Arial" panose="020B0604020202020204" pitchFamily="34" charset="0"/>
              <a:buChar char="•"/>
            </a:pPr>
            <a:r>
              <a:rPr lang="en-US" sz="2400" dirty="0"/>
              <a:t>Cookies</a:t>
            </a:r>
          </a:p>
        </p:txBody>
      </p:sp>
    </p:spTree>
    <p:extLst>
      <p:ext uri="{BB962C8B-B14F-4D97-AF65-F5344CB8AC3E}">
        <p14:creationId xmlns:p14="http://schemas.microsoft.com/office/powerpoint/2010/main" val="49204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53519" y="295582"/>
            <a:ext cx="7726362" cy="1050925"/>
          </a:xfrm>
        </p:spPr>
        <p:txBody>
          <a:bodyPr/>
          <a:lstStyle/>
          <a:p>
            <a:r>
              <a:rPr lang="en-US" dirty="0"/>
              <a:t>Adware and scareware</a:t>
            </a:r>
          </a:p>
        </p:txBody>
      </p:sp>
      <p:sp>
        <p:nvSpPr>
          <p:cNvPr id="2" name="Content Placeholder 1"/>
          <p:cNvSpPr>
            <a:spLocks noGrp="1"/>
          </p:cNvSpPr>
          <p:nvPr>
            <p:ph sz="half" idx="4294967295"/>
          </p:nvPr>
        </p:nvSpPr>
        <p:spPr>
          <a:xfrm>
            <a:off x="0" y="1371600"/>
            <a:ext cx="4664075" cy="5245100"/>
          </a:xfrm>
        </p:spPr>
        <p:txBody>
          <a:bodyPr>
            <a:normAutofit/>
          </a:bodyPr>
          <a:lstStyle/>
          <a:p>
            <a:pPr lvl="1">
              <a:lnSpc>
                <a:spcPct val="110000"/>
              </a:lnSpc>
            </a:pPr>
            <a:r>
              <a:rPr lang="en-US" dirty="0"/>
              <a:t>Adware deploys advertising content and monitors user activity, such as visited websites.</a:t>
            </a:r>
          </a:p>
          <a:p>
            <a:pPr lvl="1">
              <a:lnSpc>
                <a:spcPct val="110000"/>
              </a:lnSpc>
            </a:pPr>
            <a:r>
              <a:rPr lang="en-US" dirty="0"/>
              <a:t>Adware often comes embedded in “shareware” applications.</a:t>
            </a:r>
          </a:p>
          <a:p>
            <a:pPr lvl="1">
              <a:lnSpc>
                <a:spcPct val="110000"/>
              </a:lnSpc>
            </a:pPr>
            <a:r>
              <a:rPr lang="en-US" dirty="0"/>
              <a:t>Adware integrates into existing applications, such as web browsers.</a:t>
            </a:r>
          </a:p>
          <a:p>
            <a:pPr lvl="2">
              <a:lnSpc>
                <a:spcPct val="110000"/>
              </a:lnSpc>
            </a:pPr>
            <a:r>
              <a:rPr lang="en-US" dirty="0"/>
              <a:t>Example: Toolbars</a:t>
            </a:r>
          </a:p>
        </p:txBody>
      </p:sp>
      <p:grpSp>
        <p:nvGrpSpPr>
          <p:cNvPr id="8" name="Group 4"/>
          <p:cNvGrpSpPr>
            <a:grpSpLocks noChangeAspect="1"/>
          </p:cNvGrpSpPr>
          <p:nvPr/>
        </p:nvGrpSpPr>
        <p:grpSpPr bwMode="auto">
          <a:xfrm>
            <a:off x="5429250" y="1654175"/>
            <a:ext cx="5200650" cy="4692650"/>
            <a:chOff x="3420" y="1042"/>
            <a:chExt cx="3276" cy="2956"/>
          </a:xfrm>
        </p:grpSpPr>
        <p:sp>
          <p:nvSpPr>
            <p:cNvPr id="9" name="AutoShape 3"/>
            <p:cNvSpPr>
              <a:spLocks noChangeAspect="1" noChangeArrowheads="1" noTextEdit="1"/>
            </p:cNvSpPr>
            <p:nvPr/>
          </p:nvSpPr>
          <p:spPr bwMode="auto">
            <a:xfrm>
              <a:off x="3420" y="1042"/>
              <a:ext cx="3276" cy="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3420" y="1042"/>
              <a:ext cx="3276" cy="2956"/>
            </a:xfrm>
            <a:custGeom>
              <a:avLst/>
              <a:gdLst>
                <a:gd name="T0" fmla="*/ 1296 w 3276"/>
                <a:gd name="T1" fmla="*/ 2784 h 2956"/>
                <a:gd name="T2" fmla="*/ 724 w 3276"/>
                <a:gd name="T3" fmla="*/ 2860 h 2956"/>
                <a:gd name="T4" fmla="*/ 724 w 3276"/>
                <a:gd name="T5" fmla="*/ 2862 h 2956"/>
                <a:gd name="T6" fmla="*/ 708 w 3276"/>
                <a:gd name="T7" fmla="*/ 2864 h 2956"/>
                <a:gd name="T8" fmla="*/ 708 w 3276"/>
                <a:gd name="T9" fmla="*/ 2956 h 2956"/>
                <a:gd name="T10" fmla="*/ 724 w 3276"/>
                <a:gd name="T11" fmla="*/ 2956 h 2956"/>
                <a:gd name="T12" fmla="*/ 2550 w 3276"/>
                <a:gd name="T13" fmla="*/ 2956 h 2956"/>
                <a:gd name="T14" fmla="*/ 2568 w 3276"/>
                <a:gd name="T15" fmla="*/ 2956 h 2956"/>
                <a:gd name="T16" fmla="*/ 2568 w 3276"/>
                <a:gd name="T17" fmla="*/ 2864 h 2956"/>
                <a:gd name="T18" fmla="*/ 2550 w 3276"/>
                <a:gd name="T19" fmla="*/ 2862 h 2956"/>
                <a:gd name="T20" fmla="*/ 2550 w 3276"/>
                <a:gd name="T21" fmla="*/ 2860 h 2956"/>
                <a:gd name="T22" fmla="*/ 1978 w 3276"/>
                <a:gd name="T23" fmla="*/ 2784 h 2956"/>
                <a:gd name="T24" fmla="*/ 1978 w 3276"/>
                <a:gd name="T25" fmla="*/ 2200 h 2956"/>
                <a:gd name="T26" fmla="*/ 2550 w 3276"/>
                <a:gd name="T27" fmla="*/ 2200 h 2956"/>
                <a:gd name="T28" fmla="*/ 3276 w 3276"/>
                <a:gd name="T29" fmla="*/ 2200 h 2956"/>
                <a:gd name="T30" fmla="*/ 3276 w 3276"/>
                <a:gd name="T31" fmla="*/ 2060 h 2956"/>
                <a:gd name="T32" fmla="*/ 3272 w 3276"/>
                <a:gd name="T33" fmla="*/ 0 h 2956"/>
                <a:gd name="T34" fmla="*/ 2550 w 3276"/>
                <a:gd name="T35" fmla="*/ 0 h 2956"/>
                <a:gd name="T36" fmla="*/ 724 w 3276"/>
                <a:gd name="T37" fmla="*/ 0 h 2956"/>
                <a:gd name="T38" fmla="*/ 2 w 3276"/>
                <a:gd name="T39" fmla="*/ 0 h 2956"/>
                <a:gd name="T40" fmla="*/ 0 w 3276"/>
                <a:gd name="T41" fmla="*/ 2060 h 2956"/>
                <a:gd name="T42" fmla="*/ 0 w 3276"/>
                <a:gd name="T43" fmla="*/ 2200 h 2956"/>
                <a:gd name="T44" fmla="*/ 724 w 3276"/>
                <a:gd name="T45" fmla="*/ 2200 h 2956"/>
                <a:gd name="T46" fmla="*/ 1296 w 3276"/>
                <a:gd name="T47" fmla="*/ 2200 h 2956"/>
                <a:gd name="T48" fmla="*/ 1296 w 3276"/>
                <a:gd name="T49" fmla="*/ 2784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6" h="2956">
                  <a:moveTo>
                    <a:pt x="1296" y="2784"/>
                  </a:moveTo>
                  <a:lnTo>
                    <a:pt x="724" y="2860"/>
                  </a:lnTo>
                  <a:lnTo>
                    <a:pt x="724" y="2862"/>
                  </a:lnTo>
                  <a:lnTo>
                    <a:pt x="708" y="2864"/>
                  </a:lnTo>
                  <a:lnTo>
                    <a:pt x="708" y="2956"/>
                  </a:lnTo>
                  <a:lnTo>
                    <a:pt x="724" y="2956"/>
                  </a:lnTo>
                  <a:lnTo>
                    <a:pt x="2550" y="2956"/>
                  </a:lnTo>
                  <a:lnTo>
                    <a:pt x="2568" y="2956"/>
                  </a:lnTo>
                  <a:lnTo>
                    <a:pt x="2568" y="2864"/>
                  </a:lnTo>
                  <a:lnTo>
                    <a:pt x="2550" y="2862"/>
                  </a:lnTo>
                  <a:lnTo>
                    <a:pt x="2550" y="2860"/>
                  </a:lnTo>
                  <a:lnTo>
                    <a:pt x="1978" y="2784"/>
                  </a:lnTo>
                  <a:lnTo>
                    <a:pt x="1978" y="2200"/>
                  </a:lnTo>
                  <a:lnTo>
                    <a:pt x="2550" y="2200"/>
                  </a:lnTo>
                  <a:lnTo>
                    <a:pt x="3276" y="2200"/>
                  </a:lnTo>
                  <a:lnTo>
                    <a:pt x="3276" y="2060"/>
                  </a:lnTo>
                  <a:lnTo>
                    <a:pt x="3272" y="0"/>
                  </a:lnTo>
                  <a:lnTo>
                    <a:pt x="2550" y="0"/>
                  </a:lnTo>
                  <a:lnTo>
                    <a:pt x="724" y="0"/>
                  </a:lnTo>
                  <a:lnTo>
                    <a:pt x="2" y="0"/>
                  </a:lnTo>
                  <a:lnTo>
                    <a:pt x="0" y="2060"/>
                  </a:lnTo>
                  <a:lnTo>
                    <a:pt x="0" y="2200"/>
                  </a:lnTo>
                  <a:lnTo>
                    <a:pt x="724" y="2200"/>
                  </a:lnTo>
                  <a:lnTo>
                    <a:pt x="1296" y="2200"/>
                  </a:lnTo>
                  <a:lnTo>
                    <a:pt x="1296" y="278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3580" y="1194"/>
              <a:ext cx="2954" cy="1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966" y="1430"/>
              <a:ext cx="970" cy="7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4836" y="1302"/>
              <a:ext cx="44"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4892" y="1302"/>
              <a:ext cx="44"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966" y="1358"/>
              <a:ext cx="970" cy="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p:nvSpPr>
          <p:spPr bwMode="auto">
            <a:xfrm>
              <a:off x="3948" y="1288"/>
              <a:ext cx="1010" cy="902"/>
            </a:xfrm>
            <a:custGeom>
              <a:avLst/>
              <a:gdLst>
                <a:gd name="T0" fmla="*/ 932 w 1010"/>
                <a:gd name="T1" fmla="*/ 14 h 902"/>
                <a:gd name="T2" fmla="*/ 888 w 1010"/>
                <a:gd name="T3" fmla="*/ 14 h 902"/>
                <a:gd name="T4" fmla="*/ 888 w 1010"/>
                <a:gd name="T5" fmla="*/ 58 h 902"/>
                <a:gd name="T6" fmla="*/ 932 w 1010"/>
                <a:gd name="T7" fmla="*/ 58 h 902"/>
                <a:gd name="T8" fmla="*/ 932 w 1010"/>
                <a:gd name="T9" fmla="*/ 14 h 902"/>
                <a:gd name="T10" fmla="*/ 0 w 1010"/>
                <a:gd name="T11" fmla="*/ 0 h 902"/>
                <a:gd name="T12" fmla="*/ 1010 w 1010"/>
                <a:gd name="T13" fmla="*/ 0 h 902"/>
                <a:gd name="T14" fmla="*/ 1010 w 1010"/>
                <a:gd name="T15" fmla="*/ 902 h 902"/>
                <a:gd name="T16" fmla="*/ 0 w 1010"/>
                <a:gd name="T17" fmla="*/ 902 h 902"/>
                <a:gd name="T18" fmla="*/ 0 w 1010"/>
                <a:gd name="T19" fmla="*/ 0 h 902"/>
                <a:gd name="T20" fmla="*/ 944 w 1010"/>
                <a:gd name="T21" fmla="*/ 14 h 902"/>
                <a:gd name="T22" fmla="*/ 944 w 1010"/>
                <a:gd name="T23" fmla="*/ 58 h 902"/>
                <a:gd name="T24" fmla="*/ 988 w 1010"/>
                <a:gd name="T25" fmla="*/ 58 h 902"/>
                <a:gd name="T26" fmla="*/ 988 w 1010"/>
                <a:gd name="T27" fmla="*/ 14 h 902"/>
                <a:gd name="T28" fmla="*/ 944 w 1010"/>
                <a:gd name="T29" fmla="*/ 14 h 902"/>
                <a:gd name="T30" fmla="*/ 988 w 1010"/>
                <a:gd name="T31" fmla="*/ 126 h 902"/>
                <a:gd name="T32" fmla="*/ 988 w 1010"/>
                <a:gd name="T33" fmla="*/ 70 h 902"/>
                <a:gd name="T34" fmla="*/ 18 w 1010"/>
                <a:gd name="T35" fmla="*/ 70 h 902"/>
                <a:gd name="T36" fmla="*/ 18 w 1010"/>
                <a:gd name="T37" fmla="*/ 126 h 902"/>
                <a:gd name="T38" fmla="*/ 988 w 1010"/>
                <a:gd name="T39" fmla="*/ 126 h 902"/>
                <a:gd name="T40" fmla="*/ 988 w 1010"/>
                <a:gd name="T41" fmla="*/ 142 h 902"/>
                <a:gd name="T42" fmla="*/ 18 w 1010"/>
                <a:gd name="T43" fmla="*/ 142 h 902"/>
                <a:gd name="T44" fmla="*/ 18 w 1010"/>
                <a:gd name="T45" fmla="*/ 884 h 902"/>
                <a:gd name="T46" fmla="*/ 988 w 1010"/>
                <a:gd name="T47" fmla="*/ 884 h 902"/>
                <a:gd name="T48" fmla="*/ 988 w 1010"/>
                <a:gd name="T49" fmla="*/ 14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0" h="902">
                  <a:moveTo>
                    <a:pt x="932" y="14"/>
                  </a:moveTo>
                  <a:lnTo>
                    <a:pt x="888" y="14"/>
                  </a:lnTo>
                  <a:lnTo>
                    <a:pt x="888" y="58"/>
                  </a:lnTo>
                  <a:lnTo>
                    <a:pt x="932" y="58"/>
                  </a:lnTo>
                  <a:lnTo>
                    <a:pt x="932" y="14"/>
                  </a:lnTo>
                  <a:close/>
                  <a:moveTo>
                    <a:pt x="0" y="0"/>
                  </a:moveTo>
                  <a:lnTo>
                    <a:pt x="1010" y="0"/>
                  </a:lnTo>
                  <a:lnTo>
                    <a:pt x="1010" y="902"/>
                  </a:lnTo>
                  <a:lnTo>
                    <a:pt x="0" y="902"/>
                  </a:lnTo>
                  <a:lnTo>
                    <a:pt x="0" y="0"/>
                  </a:lnTo>
                  <a:close/>
                  <a:moveTo>
                    <a:pt x="944" y="14"/>
                  </a:moveTo>
                  <a:lnTo>
                    <a:pt x="944" y="58"/>
                  </a:lnTo>
                  <a:lnTo>
                    <a:pt x="988" y="58"/>
                  </a:lnTo>
                  <a:lnTo>
                    <a:pt x="988" y="14"/>
                  </a:lnTo>
                  <a:lnTo>
                    <a:pt x="944" y="14"/>
                  </a:lnTo>
                  <a:close/>
                  <a:moveTo>
                    <a:pt x="988" y="126"/>
                  </a:moveTo>
                  <a:lnTo>
                    <a:pt x="988" y="70"/>
                  </a:lnTo>
                  <a:lnTo>
                    <a:pt x="18" y="70"/>
                  </a:lnTo>
                  <a:lnTo>
                    <a:pt x="18" y="126"/>
                  </a:lnTo>
                  <a:lnTo>
                    <a:pt x="988" y="126"/>
                  </a:lnTo>
                  <a:close/>
                  <a:moveTo>
                    <a:pt x="988" y="142"/>
                  </a:moveTo>
                  <a:lnTo>
                    <a:pt x="18" y="142"/>
                  </a:lnTo>
                  <a:lnTo>
                    <a:pt x="18" y="884"/>
                  </a:lnTo>
                  <a:lnTo>
                    <a:pt x="988" y="884"/>
                  </a:lnTo>
                  <a:lnTo>
                    <a:pt x="988" y="1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p:nvSpPr>
          <p:spPr bwMode="auto">
            <a:xfrm>
              <a:off x="5212" y="1362"/>
              <a:ext cx="1322" cy="1180"/>
            </a:xfrm>
            <a:custGeom>
              <a:avLst/>
              <a:gdLst>
                <a:gd name="T0" fmla="*/ 1322 w 1322"/>
                <a:gd name="T1" fmla="*/ 0 h 1180"/>
                <a:gd name="T2" fmla="*/ 1322 w 1322"/>
                <a:gd name="T3" fmla="*/ 1180 h 1180"/>
                <a:gd name="T4" fmla="*/ 0 w 1322"/>
                <a:gd name="T5" fmla="*/ 1180 h 1180"/>
                <a:gd name="T6" fmla="*/ 0 w 1322"/>
                <a:gd name="T7" fmla="*/ 0 h 1180"/>
                <a:gd name="T8" fmla="*/ 1322 w 1322"/>
                <a:gd name="T9" fmla="*/ 0 h 1180"/>
                <a:gd name="T10" fmla="*/ 1296 w 1322"/>
                <a:gd name="T11" fmla="*/ 1158 h 1180"/>
                <a:gd name="T12" fmla="*/ 1296 w 1322"/>
                <a:gd name="T13" fmla="*/ 186 h 1180"/>
                <a:gd name="T14" fmla="*/ 24 w 1322"/>
                <a:gd name="T15" fmla="*/ 186 h 1180"/>
                <a:gd name="T16" fmla="*/ 24 w 1322"/>
                <a:gd name="T17" fmla="*/ 1158 h 1180"/>
                <a:gd name="T18" fmla="*/ 1296 w 1322"/>
                <a:gd name="T19" fmla="*/ 1158 h 1180"/>
                <a:gd name="T20" fmla="*/ 1296 w 1322"/>
                <a:gd name="T21" fmla="*/ 164 h 1180"/>
                <a:gd name="T22" fmla="*/ 1296 w 1322"/>
                <a:gd name="T23" fmla="*/ 92 h 1180"/>
                <a:gd name="T24" fmla="*/ 24 w 1322"/>
                <a:gd name="T25" fmla="*/ 92 h 1180"/>
                <a:gd name="T26" fmla="*/ 24 w 1322"/>
                <a:gd name="T27" fmla="*/ 164 h 1180"/>
                <a:gd name="T28" fmla="*/ 1296 w 1322"/>
                <a:gd name="T29" fmla="*/ 164 h 1180"/>
                <a:gd name="T30" fmla="*/ 1294 w 1322"/>
                <a:gd name="T31" fmla="*/ 76 h 1180"/>
                <a:gd name="T32" fmla="*/ 1294 w 1322"/>
                <a:gd name="T33" fmla="*/ 18 h 1180"/>
                <a:gd name="T34" fmla="*/ 1238 w 1322"/>
                <a:gd name="T35" fmla="*/ 18 h 1180"/>
                <a:gd name="T36" fmla="*/ 1238 w 1322"/>
                <a:gd name="T37" fmla="*/ 76 h 1180"/>
                <a:gd name="T38" fmla="*/ 1294 w 1322"/>
                <a:gd name="T39" fmla="*/ 76 h 1180"/>
                <a:gd name="T40" fmla="*/ 1222 w 1322"/>
                <a:gd name="T41" fmla="*/ 76 h 1180"/>
                <a:gd name="T42" fmla="*/ 1222 w 1322"/>
                <a:gd name="T43" fmla="*/ 18 h 1180"/>
                <a:gd name="T44" fmla="*/ 1164 w 1322"/>
                <a:gd name="T45" fmla="*/ 18 h 1180"/>
                <a:gd name="T46" fmla="*/ 1164 w 1322"/>
                <a:gd name="T47" fmla="*/ 76 h 1180"/>
                <a:gd name="T48" fmla="*/ 1222 w 1322"/>
                <a:gd name="T49" fmla="*/ 7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2" h="1180">
                  <a:moveTo>
                    <a:pt x="1322" y="0"/>
                  </a:moveTo>
                  <a:lnTo>
                    <a:pt x="1322" y="1180"/>
                  </a:lnTo>
                  <a:lnTo>
                    <a:pt x="0" y="1180"/>
                  </a:lnTo>
                  <a:lnTo>
                    <a:pt x="0" y="0"/>
                  </a:lnTo>
                  <a:lnTo>
                    <a:pt x="1322" y="0"/>
                  </a:lnTo>
                  <a:close/>
                  <a:moveTo>
                    <a:pt x="1296" y="1158"/>
                  </a:moveTo>
                  <a:lnTo>
                    <a:pt x="1296" y="186"/>
                  </a:lnTo>
                  <a:lnTo>
                    <a:pt x="24" y="186"/>
                  </a:lnTo>
                  <a:lnTo>
                    <a:pt x="24" y="1158"/>
                  </a:lnTo>
                  <a:lnTo>
                    <a:pt x="1296" y="1158"/>
                  </a:lnTo>
                  <a:close/>
                  <a:moveTo>
                    <a:pt x="1296" y="164"/>
                  </a:moveTo>
                  <a:lnTo>
                    <a:pt x="1296" y="92"/>
                  </a:lnTo>
                  <a:lnTo>
                    <a:pt x="24" y="92"/>
                  </a:lnTo>
                  <a:lnTo>
                    <a:pt x="24" y="164"/>
                  </a:lnTo>
                  <a:lnTo>
                    <a:pt x="1296" y="164"/>
                  </a:lnTo>
                  <a:close/>
                  <a:moveTo>
                    <a:pt x="1294" y="76"/>
                  </a:moveTo>
                  <a:lnTo>
                    <a:pt x="1294" y="18"/>
                  </a:lnTo>
                  <a:lnTo>
                    <a:pt x="1238" y="18"/>
                  </a:lnTo>
                  <a:lnTo>
                    <a:pt x="1238" y="76"/>
                  </a:lnTo>
                  <a:lnTo>
                    <a:pt x="1294" y="76"/>
                  </a:lnTo>
                  <a:close/>
                  <a:moveTo>
                    <a:pt x="1222" y="76"/>
                  </a:moveTo>
                  <a:lnTo>
                    <a:pt x="1222" y="18"/>
                  </a:lnTo>
                  <a:lnTo>
                    <a:pt x="1164" y="18"/>
                  </a:lnTo>
                  <a:lnTo>
                    <a:pt x="1164" y="76"/>
                  </a:lnTo>
                  <a:lnTo>
                    <a:pt x="1222" y="7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5236" y="1548"/>
              <a:ext cx="1272" cy="9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5236" y="1454"/>
              <a:ext cx="1272" cy="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6450" y="1380"/>
              <a:ext cx="56" cy="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6376" y="1380"/>
              <a:ext cx="58" cy="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noEditPoints="1"/>
            </p:cNvSpPr>
            <p:nvPr/>
          </p:nvSpPr>
          <p:spPr bwMode="auto">
            <a:xfrm>
              <a:off x="4060" y="1486"/>
              <a:ext cx="68" cy="110"/>
            </a:xfrm>
            <a:custGeom>
              <a:avLst/>
              <a:gdLst>
                <a:gd name="T0" fmla="*/ 0 w 68"/>
                <a:gd name="T1" fmla="*/ 2 h 110"/>
                <a:gd name="T2" fmla="*/ 26 w 68"/>
                <a:gd name="T3" fmla="*/ 0 h 110"/>
                <a:gd name="T4" fmla="*/ 44 w 68"/>
                <a:gd name="T5" fmla="*/ 2 h 110"/>
                <a:gd name="T6" fmla="*/ 56 w 68"/>
                <a:gd name="T7" fmla="*/ 8 h 110"/>
                <a:gd name="T8" fmla="*/ 60 w 68"/>
                <a:gd name="T9" fmla="*/ 12 h 110"/>
                <a:gd name="T10" fmla="*/ 64 w 68"/>
                <a:gd name="T11" fmla="*/ 22 h 110"/>
                <a:gd name="T12" fmla="*/ 64 w 68"/>
                <a:gd name="T13" fmla="*/ 28 h 110"/>
                <a:gd name="T14" fmla="*/ 60 w 68"/>
                <a:gd name="T15" fmla="*/ 42 h 110"/>
                <a:gd name="T16" fmla="*/ 46 w 68"/>
                <a:gd name="T17" fmla="*/ 52 h 110"/>
                <a:gd name="T18" fmla="*/ 46 w 68"/>
                <a:gd name="T19" fmla="*/ 52 h 110"/>
                <a:gd name="T20" fmla="*/ 62 w 68"/>
                <a:gd name="T21" fmla="*/ 60 h 110"/>
                <a:gd name="T22" fmla="*/ 68 w 68"/>
                <a:gd name="T23" fmla="*/ 78 h 110"/>
                <a:gd name="T24" fmla="*/ 68 w 68"/>
                <a:gd name="T25" fmla="*/ 86 h 110"/>
                <a:gd name="T26" fmla="*/ 60 w 68"/>
                <a:gd name="T27" fmla="*/ 100 h 110"/>
                <a:gd name="T28" fmla="*/ 54 w 68"/>
                <a:gd name="T29" fmla="*/ 104 h 110"/>
                <a:gd name="T30" fmla="*/ 34 w 68"/>
                <a:gd name="T31" fmla="*/ 110 h 110"/>
                <a:gd name="T32" fmla="*/ 22 w 68"/>
                <a:gd name="T33" fmla="*/ 110 h 110"/>
                <a:gd name="T34" fmla="*/ 0 w 68"/>
                <a:gd name="T35" fmla="*/ 2 h 110"/>
                <a:gd name="T36" fmla="*/ 28 w 68"/>
                <a:gd name="T37" fmla="*/ 48 h 110"/>
                <a:gd name="T38" fmla="*/ 38 w 68"/>
                <a:gd name="T39" fmla="*/ 46 h 110"/>
                <a:gd name="T40" fmla="*/ 50 w 68"/>
                <a:gd name="T41" fmla="*/ 36 h 110"/>
                <a:gd name="T42" fmla="*/ 50 w 68"/>
                <a:gd name="T43" fmla="*/ 30 h 110"/>
                <a:gd name="T44" fmla="*/ 44 w 68"/>
                <a:gd name="T45" fmla="*/ 16 h 110"/>
                <a:gd name="T46" fmla="*/ 26 w 68"/>
                <a:gd name="T47" fmla="*/ 12 h 110"/>
                <a:gd name="T48" fmla="*/ 14 w 68"/>
                <a:gd name="T49" fmla="*/ 12 h 110"/>
                <a:gd name="T50" fmla="*/ 14 w 68"/>
                <a:gd name="T51" fmla="*/ 98 h 110"/>
                <a:gd name="T52" fmla="*/ 26 w 68"/>
                <a:gd name="T53" fmla="*/ 100 h 110"/>
                <a:gd name="T54" fmla="*/ 36 w 68"/>
                <a:gd name="T55" fmla="*/ 98 h 110"/>
                <a:gd name="T56" fmla="*/ 52 w 68"/>
                <a:gd name="T57" fmla="*/ 88 h 110"/>
                <a:gd name="T58" fmla="*/ 54 w 68"/>
                <a:gd name="T59" fmla="*/ 78 h 110"/>
                <a:gd name="T60" fmla="*/ 54 w 68"/>
                <a:gd name="T61" fmla="*/ 74 h 110"/>
                <a:gd name="T62" fmla="*/ 46 w 68"/>
                <a:gd name="T63" fmla="*/ 62 h 110"/>
                <a:gd name="T64" fmla="*/ 26 w 68"/>
                <a:gd name="T65" fmla="*/ 58 h 110"/>
                <a:gd name="T66" fmla="*/ 14 w 68"/>
                <a:gd name="T67" fmla="*/ 9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110">
                  <a:moveTo>
                    <a:pt x="0" y="2"/>
                  </a:moveTo>
                  <a:lnTo>
                    <a:pt x="0" y="2"/>
                  </a:lnTo>
                  <a:lnTo>
                    <a:pt x="12" y="2"/>
                  </a:lnTo>
                  <a:lnTo>
                    <a:pt x="26" y="0"/>
                  </a:lnTo>
                  <a:lnTo>
                    <a:pt x="26" y="0"/>
                  </a:lnTo>
                  <a:lnTo>
                    <a:pt x="44" y="2"/>
                  </a:lnTo>
                  <a:lnTo>
                    <a:pt x="50" y="6"/>
                  </a:lnTo>
                  <a:lnTo>
                    <a:pt x="56" y="8"/>
                  </a:lnTo>
                  <a:lnTo>
                    <a:pt x="56" y="8"/>
                  </a:lnTo>
                  <a:lnTo>
                    <a:pt x="60" y="12"/>
                  </a:lnTo>
                  <a:lnTo>
                    <a:pt x="62" y="16"/>
                  </a:lnTo>
                  <a:lnTo>
                    <a:pt x="64" y="22"/>
                  </a:lnTo>
                  <a:lnTo>
                    <a:pt x="64" y="28"/>
                  </a:lnTo>
                  <a:lnTo>
                    <a:pt x="64" y="28"/>
                  </a:lnTo>
                  <a:lnTo>
                    <a:pt x="64" y="36"/>
                  </a:lnTo>
                  <a:lnTo>
                    <a:pt x="60" y="42"/>
                  </a:lnTo>
                  <a:lnTo>
                    <a:pt x="54" y="48"/>
                  </a:lnTo>
                  <a:lnTo>
                    <a:pt x="46" y="52"/>
                  </a:lnTo>
                  <a:lnTo>
                    <a:pt x="46" y="52"/>
                  </a:lnTo>
                  <a:lnTo>
                    <a:pt x="46" y="52"/>
                  </a:lnTo>
                  <a:lnTo>
                    <a:pt x="54" y="54"/>
                  </a:lnTo>
                  <a:lnTo>
                    <a:pt x="62" y="60"/>
                  </a:lnTo>
                  <a:lnTo>
                    <a:pt x="66" y="68"/>
                  </a:lnTo>
                  <a:lnTo>
                    <a:pt x="68" y="78"/>
                  </a:lnTo>
                  <a:lnTo>
                    <a:pt x="68" y="78"/>
                  </a:lnTo>
                  <a:lnTo>
                    <a:pt x="68" y="86"/>
                  </a:lnTo>
                  <a:lnTo>
                    <a:pt x="66" y="90"/>
                  </a:lnTo>
                  <a:lnTo>
                    <a:pt x="60" y="100"/>
                  </a:lnTo>
                  <a:lnTo>
                    <a:pt x="60" y="100"/>
                  </a:lnTo>
                  <a:lnTo>
                    <a:pt x="54" y="104"/>
                  </a:lnTo>
                  <a:lnTo>
                    <a:pt x="44" y="108"/>
                  </a:lnTo>
                  <a:lnTo>
                    <a:pt x="34" y="110"/>
                  </a:lnTo>
                  <a:lnTo>
                    <a:pt x="22" y="110"/>
                  </a:lnTo>
                  <a:lnTo>
                    <a:pt x="22" y="110"/>
                  </a:lnTo>
                  <a:lnTo>
                    <a:pt x="0" y="110"/>
                  </a:lnTo>
                  <a:lnTo>
                    <a:pt x="0" y="2"/>
                  </a:lnTo>
                  <a:close/>
                  <a:moveTo>
                    <a:pt x="14" y="48"/>
                  </a:moveTo>
                  <a:lnTo>
                    <a:pt x="28" y="48"/>
                  </a:lnTo>
                  <a:lnTo>
                    <a:pt x="28" y="48"/>
                  </a:lnTo>
                  <a:lnTo>
                    <a:pt x="38" y="46"/>
                  </a:lnTo>
                  <a:lnTo>
                    <a:pt x="44" y="42"/>
                  </a:lnTo>
                  <a:lnTo>
                    <a:pt x="50" y="36"/>
                  </a:lnTo>
                  <a:lnTo>
                    <a:pt x="50" y="30"/>
                  </a:lnTo>
                  <a:lnTo>
                    <a:pt x="50" y="30"/>
                  </a:lnTo>
                  <a:lnTo>
                    <a:pt x="48" y="20"/>
                  </a:lnTo>
                  <a:lnTo>
                    <a:pt x="44" y="16"/>
                  </a:lnTo>
                  <a:lnTo>
                    <a:pt x="36" y="12"/>
                  </a:lnTo>
                  <a:lnTo>
                    <a:pt x="26" y="12"/>
                  </a:lnTo>
                  <a:lnTo>
                    <a:pt x="26" y="12"/>
                  </a:lnTo>
                  <a:lnTo>
                    <a:pt x="14" y="12"/>
                  </a:lnTo>
                  <a:lnTo>
                    <a:pt x="14" y="48"/>
                  </a:lnTo>
                  <a:close/>
                  <a:moveTo>
                    <a:pt x="14" y="98"/>
                  </a:moveTo>
                  <a:lnTo>
                    <a:pt x="14" y="98"/>
                  </a:lnTo>
                  <a:lnTo>
                    <a:pt x="26" y="100"/>
                  </a:lnTo>
                  <a:lnTo>
                    <a:pt x="26" y="100"/>
                  </a:lnTo>
                  <a:lnTo>
                    <a:pt x="36" y="98"/>
                  </a:lnTo>
                  <a:lnTo>
                    <a:pt x="46" y="94"/>
                  </a:lnTo>
                  <a:lnTo>
                    <a:pt x="52" y="88"/>
                  </a:lnTo>
                  <a:lnTo>
                    <a:pt x="54" y="84"/>
                  </a:lnTo>
                  <a:lnTo>
                    <a:pt x="54" y="78"/>
                  </a:lnTo>
                  <a:lnTo>
                    <a:pt x="54" y="78"/>
                  </a:lnTo>
                  <a:lnTo>
                    <a:pt x="54" y="74"/>
                  </a:lnTo>
                  <a:lnTo>
                    <a:pt x="52" y="70"/>
                  </a:lnTo>
                  <a:lnTo>
                    <a:pt x="46" y="62"/>
                  </a:lnTo>
                  <a:lnTo>
                    <a:pt x="36" y="58"/>
                  </a:lnTo>
                  <a:lnTo>
                    <a:pt x="26" y="58"/>
                  </a:lnTo>
                  <a:lnTo>
                    <a:pt x="14" y="58"/>
                  </a:lnTo>
                  <a:lnTo>
                    <a:pt x="14" y="9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4148" y="1488"/>
              <a:ext cx="60" cy="108"/>
            </a:xfrm>
            <a:custGeom>
              <a:avLst/>
              <a:gdLst>
                <a:gd name="T0" fmla="*/ 56 w 60"/>
                <a:gd name="T1" fmla="*/ 56 h 108"/>
                <a:gd name="T2" fmla="*/ 14 w 60"/>
                <a:gd name="T3" fmla="*/ 56 h 108"/>
                <a:gd name="T4" fmla="*/ 14 w 60"/>
                <a:gd name="T5" fmla="*/ 96 h 108"/>
                <a:gd name="T6" fmla="*/ 60 w 60"/>
                <a:gd name="T7" fmla="*/ 96 h 108"/>
                <a:gd name="T8" fmla="*/ 60 w 60"/>
                <a:gd name="T9" fmla="*/ 108 h 108"/>
                <a:gd name="T10" fmla="*/ 0 w 60"/>
                <a:gd name="T11" fmla="*/ 108 h 108"/>
                <a:gd name="T12" fmla="*/ 0 w 60"/>
                <a:gd name="T13" fmla="*/ 0 h 108"/>
                <a:gd name="T14" fmla="*/ 58 w 60"/>
                <a:gd name="T15" fmla="*/ 0 h 108"/>
                <a:gd name="T16" fmla="*/ 58 w 60"/>
                <a:gd name="T17" fmla="*/ 12 h 108"/>
                <a:gd name="T18" fmla="*/ 14 w 60"/>
                <a:gd name="T19" fmla="*/ 12 h 108"/>
                <a:gd name="T20" fmla="*/ 14 w 60"/>
                <a:gd name="T21" fmla="*/ 46 h 108"/>
                <a:gd name="T22" fmla="*/ 56 w 60"/>
                <a:gd name="T23" fmla="*/ 46 h 108"/>
                <a:gd name="T24" fmla="*/ 56 w 60"/>
                <a:gd name="T2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08">
                  <a:moveTo>
                    <a:pt x="56" y="56"/>
                  </a:moveTo>
                  <a:lnTo>
                    <a:pt x="14" y="56"/>
                  </a:lnTo>
                  <a:lnTo>
                    <a:pt x="14" y="96"/>
                  </a:lnTo>
                  <a:lnTo>
                    <a:pt x="60" y="96"/>
                  </a:lnTo>
                  <a:lnTo>
                    <a:pt x="60" y="108"/>
                  </a:lnTo>
                  <a:lnTo>
                    <a:pt x="0" y="108"/>
                  </a:lnTo>
                  <a:lnTo>
                    <a:pt x="0" y="0"/>
                  </a:lnTo>
                  <a:lnTo>
                    <a:pt x="58" y="0"/>
                  </a:lnTo>
                  <a:lnTo>
                    <a:pt x="58" y="12"/>
                  </a:lnTo>
                  <a:lnTo>
                    <a:pt x="14" y="12"/>
                  </a:lnTo>
                  <a:lnTo>
                    <a:pt x="14" y="46"/>
                  </a:lnTo>
                  <a:lnTo>
                    <a:pt x="56" y="46"/>
                  </a:lnTo>
                  <a:lnTo>
                    <a:pt x="56"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4260" y="1488"/>
              <a:ext cx="58" cy="108"/>
            </a:xfrm>
            <a:custGeom>
              <a:avLst/>
              <a:gdLst>
                <a:gd name="T0" fmla="*/ 0 w 58"/>
                <a:gd name="T1" fmla="*/ 0 h 108"/>
                <a:gd name="T2" fmla="*/ 58 w 58"/>
                <a:gd name="T3" fmla="*/ 0 h 108"/>
                <a:gd name="T4" fmla="*/ 58 w 58"/>
                <a:gd name="T5" fmla="*/ 12 h 108"/>
                <a:gd name="T6" fmla="*/ 14 w 58"/>
                <a:gd name="T7" fmla="*/ 12 h 108"/>
                <a:gd name="T8" fmla="*/ 14 w 58"/>
                <a:gd name="T9" fmla="*/ 48 h 108"/>
                <a:gd name="T10" fmla="*/ 54 w 58"/>
                <a:gd name="T11" fmla="*/ 48 h 108"/>
                <a:gd name="T12" fmla="*/ 54 w 58"/>
                <a:gd name="T13" fmla="*/ 58 h 108"/>
                <a:gd name="T14" fmla="*/ 14 w 58"/>
                <a:gd name="T15" fmla="*/ 58 h 108"/>
                <a:gd name="T16" fmla="*/ 14 w 58"/>
                <a:gd name="T17" fmla="*/ 108 h 108"/>
                <a:gd name="T18" fmla="*/ 0 w 58"/>
                <a:gd name="T19" fmla="*/ 108 h 108"/>
                <a:gd name="T20" fmla="*/ 0 w 58"/>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08">
                  <a:moveTo>
                    <a:pt x="0" y="0"/>
                  </a:moveTo>
                  <a:lnTo>
                    <a:pt x="58" y="0"/>
                  </a:lnTo>
                  <a:lnTo>
                    <a:pt x="58" y="12"/>
                  </a:lnTo>
                  <a:lnTo>
                    <a:pt x="14" y="12"/>
                  </a:lnTo>
                  <a:lnTo>
                    <a:pt x="14" y="48"/>
                  </a:lnTo>
                  <a:lnTo>
                    <a:pt x="54" y="48"/>
                  </a:lnTo>
                  <a:lnTo>
                    <a:pt x="54" y="58"/>
                  </a:lnTo>
                  <a:lnTo>
                    <a:pt x="14" y="58"/>
                  </a:lnTo>
                  <a:lnTo>
                    <a:pt x="14" y="108"/>
                  </a:lnTo>
                  <a:lnTo>
                    <a:pt x="0" y="108"/>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noEditPoints="1"/>
            </p:cNvSpPr>
            <p:nvPr/>
          </p:nvSpPr>
          <p:spPr bwMode="auto">
            <a:xfrm>
              <a:off x="4332" y="1486"/>
              <a:ext cx="98" cy="112"/>
            </a:xfrm>
            <a:custGeom>
              <a:avLst/>
              <a:gdLst>
                <a:gd name="T0" fmla="*/ 98 w 98"/>
                <a:gd name="T1" fmla="*/ 54 h 112"/>
                <a:gd name="T2" fmla="*/ 94 w 98"/>
                <a:gd name="T3" fmla="*/ 78 h 112"/>
                <a:gd name="T4" fmla="*/ 84 w 98"/>
                <a:gd name="T5" fmla="*/ 96 h 112"/>
                <a:gd name="T6" fmla="*/ 68 w 98"/>
                <a:gd name="T7" fmla="*/ 108 h 112"/>
                <a:gd name="T8" fmla="*/ 48 w 98"/>
                <a:gd name="T9" fmla="*/ 112 h 112"/>
                <a:gd name="T10" fmla="*/ 38 w 98"/>
                <a:gd name="T11" fmla="*/ 110 h 112"/>
                <a:gd name="T12" fmla="*/ 20 w 98"/>
                <a:gd name="T13" fmla="*/ 102 h 112"/>
                <a:gd name="T14" fmla="*/ 8 w 98"/>
                <a:gd name="T15" fmla="*/ 88 h 112"/>
                <a:gd name="T16" fmla="*/ 0 w 98"/>
                <a:gd name="T17" fmla="*/ 68 h 112"/>
                <a:gd name="T18" fmla="*/ 0 w 98"/>
                <a:gd name="T19" fmla="*/ 56 h 112"/>
                <a:gd name="T20" fmla="*/ 4 w 98"/>
                <a:gd name="T21" fmla="*/ 34 h 112"/>
                <a:gd name="T22" fmla="*/ 14 w 98"/>
                <a:gd name="T23" fmla="*/ 16 h 112"/>
                <a:gd name="T24" fmla="*/ 30 w 98"/>
                <a:gd name="T25" fmla="*/ 4 h 112"/>
                <a:gd name="T26" fmla="*/ 50 w 98"/>
                <a:gd name="T27" fmla="*/ 0 h 112"/>
                <a:gd name="T28" fmla="*/ 60 w 98"/>
                <a:gd name="T29" fmla="*/ 0 h 112"/>
                <a:gd name="T30" fmla="*/ 78 w 98"/>
                <a:gd name="T31" fmla="*/ 8 h 112"/>
                <a:gd name="T32" fmla="*/ 90 w 98"/>
                <a:gd name="T33" fmla="*/ 22 h 112"/>
                <a:gd name="T34" fmla="*/ 98 w 98"/>
                <a:gd name="T35" fmla="*/ 42 h 112"/>
                <a:gd name="T36" fmla="*/ 98 w 98"/>
                <a:gd name="T37" fmla="*/ 54 h 112"/>
                <a:gd name="T38" fmla="*/ 14 w 98"/>
                <a:gd name="T39" fmla="*/ 56 h 112"/>
                <a:gd name="T40" fmla="*/ 20 w 98"/>
                <a:gd name="T41" fmla="*/ 80 h 112"/>
                <a:gd name="T42" fmla="*/ 28 w 98"/>
                <a:gd name="T43" fmla="*/ 92 h 112"/>
                <a:gd name="T44" fmla="*/ 42 w 98"/>
                <a:gd name="T45" fmla="*/ 98 h 112"/>
                <a:gd name="T46" fmla="*/ 48 w 98"/>
                <a:gd name="T47" fmla="*/ 100 h 112"/>
                <a:gd name="T48" fmla="*/ 64 w 98"/>
                <a:gd name="T49" fmla="*/ 96 h 112"/>
                <a:gd name="T50" fmla="*/ 74 w 98"/>
                <a:gd name="T51" fmla="*/ 86 h 112"/>
                <a:gd name="T52" fmla="*/ 82 w 98"/>
                <a:gd name="T53" fmla="*/ 72 h 112"/>
                <a:gd name="T54" fmla="*/ 84 w 98"/>
                <a:gd name="T55" fmla="*/ 54 h 112"/>
                <a:gd name="T56" fmla="*/ 82 w 98"/>
                <a:gd name="T57" fmla="*/ 40 h 112"/>
                <a:gd name="T58" fmla="*/ 74 w 98"/>
                <a:gd name="T59" fmla="*/ 26 h 112"/>
                <a:gd name="T60" fmla="*/ 64 w 98"/>
                <a:gd name="T61" fmla="*/ 14 h 112"/>
                <a:gd name="T62" fmla="*/ 50 w 98"/>
                <a:gd name="T63" fmla="*/ 12 h 112"/>
                <a:gd name="T64" fmla="*/ 40 w 98"/>
                <a:gd name="T65" fmla="*/ 12 h 112"/>
                <a:gd name="T66" fmla="*/ 28 w 98"/>
                <a:gd name="T67" fmla="*/ 20 h 112"/>
                <a:gd name="T68" fmla="*/ 20 w 98"/>
                <a:gd name="T69" fmla="*/ 32 h 112"/>
                <a:gd name="T70" fmla="*/ 14 w 98"/>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12">
                  <a:moveTo>
                    <a:pt x="98" y="54"/>
                  </a:moveTo>
                  <a:lnTo>
                    <a:pt x="98" y="54"/>
                  </a:lnTo>
                  <a:lnTo>
                    <a:pt x="98" y="68"/>
                  </a:lnTo>
                  <a:lnTo>
                    <a:pt x="94" y="78"/>
                  </a:lnTo>
                  <a:lnTo>
                    <a:pt x="90" y="88"/>
                  </a:lnTo>
                  <a:lnTo>
                    <a:pt x="84" y="96"/>
                  </a:lnTo>
                  <a:lnTo>
                    <a:pt x="76" y="102"/>
                  </a:lnTo>
                  <a:lnTo>
                    <a:pt x="68" y="108"/>
                  </a:lnTo>
                  <a:lnTo>
                    <a:pt x="58" y="110"/>
                  </a:lnTo>
                  <a:lnTo>
                    <a:pt x="48" y="112"/>
                  </a:lnTo>
                  <a:lnTo>
                    <a:pt x="48" y="112"/>
                  </a:lnTo>
                  <a:lnTo>
                    <a:pt x="38" y="110"/>
                  </a:lnTo>
                  <a:lnTo>
                    <a:pt x="28" y="108"/>
                  </a:lnTo>
                  <a:lnTo>
                    <a:pt x="20" y="102"/>
                  </a:lnTo>
                  <a:lnTo>
                    <a:pt x="14" y="96"/>
                  </a:lnTo>
                  <a:lnTo>
                    <a:pt x="8" y="88"/>
                  </a:lnTo>
                  <a:lnTo>
                    <a:pt x="4" y="78"/>
                  </a:lnTo>
                  <a:lnTo>
                    <a:pt x="0" y="68"/>
                  </a:lnTo>
                  <a:lnTo>
                    <a:pt x="0" y="56"/>
                  </a:lnTo>
                  <a:lnTo>
                    <a:pt x="0" y="56"/>
                  </a:lnTo>
                  <a:lnTo>
                    <a:pt x="0" y="44"/>
                  </a:lnTo>
                  <a:lnTo>
                    <a:pt x="4" y="34"/>
                  </a:lnTo>
                  <a:lnTo>
                    <a:pt x="8" y="24"/>
                  </a:lnTo>
                  <a:lnTo>
                    <a:pt x="14" y="16"/>
                  </a:lnTo>
                  <a:lnTo>
                    <a:pt x="22" y="8"/>
                  </a:lnTo>
                  <a:lnTo>
                    <a:pt x="30" y="4"/>
                  </a:lnTo>
                  <a:lnTo>
                    <a:pt x="40" y="0"/>
                  </a:lnTo>
                  <a:lnTo>
                    <a:pt x="50" y="0"/>
                  </a:lnTo>
                  <a:lnTo>
                    <a:pt x="50" y="0"/>
                  </a:lnTo>
                  <a:lnTo>
                    <a:pt x="60" y="0"/>
                  </a:lnTo>
                  <a:lnTo>
                    <a:pt x="70" y="4"/>
                  </a:lnTo>
                  <a:lnTo>
                    <a:pt x="78" y="8"/>
                  </a:lnTo>
                  <a:lnTo>
                    <a:pt x="84" y="16"/>
                  </a:lnTo>
                  <a:lnTo>
                    <a:pt x="90" y="22"/>
                  </a:lnTo>
                  <a:lnTo>
                    <a:pt x="94" y="32"/>
                  </a:lnTo>
                  <a:lnTo>
                    <a:pt x="98" y="42"/>
                  </a:lnTo>
                  <a:lnTo>
                    <a:pt x="98" y="54"/>
                  </a:lnTo>
                  <a:lnTo>
                    <a:pt x="98" y="54"/>
                  </a:lnTo>
                  <a:close/>
                  <a:moveTo>
                    <a:pt x="14" y="56"/>
                  </a:moveTo>
                  <a:lnTo>
                    <a:pt x="14" y="56"/>
                  </a:lnTo>
                  <a:lnTo>
                    <a:pt x="16" y="72"/>
                  </a:lnTo>
                  <a:lnTo>
                    <a:pt x="20" y="80"/>
                  </a:lnTo>
                  <a:lnTo>
                    <a:pt x="24" y="86"/>
                  </a:lnTo>
                  <a:lnTo>
                    <a:pt x="28" y="92"/>
                  </a:lnTo>
                  <a:lnTo>
                    <a:pt x="34" y="96"/>
                  </a:lnTo>
                  <a:lnTo>
                    <a:pt x="42" y="98"/>
                  </a:lnTo>
                  <a:lnTo>
                    <a:pt x="48" y="100"/>
                  </a:lnTo>
                  <a:lnTo>
                    <a:pt x="48" y="100"/>
                  </a:lnTo>
                  <a:lnTo>
                    <a:pt x="56" y="98"/>
                  </a:lnTo>
                  <a:lnTo>
                    <a:pt x="64" y="96"/>
                  </a:lnTo>
                  <a:lnTo>
                    <a:pt x="70" y="92"/>
                  </a:lnTo>
                  <a:lnTo>
                    <a:pt x="74" y="86"/>
                  </a:lnTo>
                  <a:lnTo>
                    <a:pt x="78" y="80"/>
                  </a:lnTo>
                  <a:lnTo>
                    <a:pt x="82" y="72"/>
                  </a:lnTo>
                  <a:lnTo>
                    <a:pt x="82" y="64"/>
                  </a:lnTo>
                  <a:lnTo>
                    <a:pt x="84" y="54"/>
                  </a:lnTo>
                  <a:lnTo>
                    <a:pt x="84" y="54"/>
                  </a:lnTo>
                  <a:lnTo>
                    <a:pt x="82" y="40"/>
                  </a:lnTo>
                  <a:lnTo>
                    <a:pt x="78" y="32"/>
                  </a:lnTo>
                  <a:lnTo>
                    <a:pt x="74" y="26"/>
                  </a:lnTo>
                  <a:lnTo>
                    <a:pt x="70" y="20"/>
                  </a:lnTo>
                  <a:lnTo>
                    <a:pt x="64" y="14"/>
                  </a:lnTo>
                  <a:lnTo>
                    <a:pt x="58" y="12"/>
                  </a:lnTo>
                  <a:lnTo>
                    <a:pt x="50" y="12"/>
                  </a:lnTo>
                  <a:lnTo>
                    <a:pt x="50" y="12"/>
                  </a:lnTo>
                  <a:lnTo>
                    <a:pt x="40" y="12"/>
                  </a:lnTo>
                  <a:lnTo>
                    <a:pt x="34" y="14"/>
                  </a:lnTo>
                  <a:lnTo>
                    <a:pt x="28" y="20"/>
                  </a:lnTo>
                  <a:lnTo>
                    <a:pt x="24" y="24"/>
                  </a:lnTo>
                  <a:lnTo>
                    <a:pt x="20" y="32"/>
                  </a:lnTo>
                  <a:lnTo>
                    <a:pt x="16" y="40"/>
                  </a:lnTo>
                  <a:lnTo>
                    <a:pt x="14" y="56"/>
                  </a:lnTo>
                  <a:lnTo>
                    <a:pt x="14"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p:nvSpPr>
          <p:spPr bwMode="auto">
            <a:xfrm>
              <a:off x="4448" y="1486"/>
              <a:ext cx="70" cy="110"/>
            </a:xfrm>
            <a:custGeom>
              <a:avLst/>
              <a:gdLst>
                <a:gd name="T0" fmla="*/ 0 w 70"/>
                <a:gd name="T1" fmla="*/ 2 h 110"/>
                <a:gd name="T2" fmla="*/ 0 w 70"/>
                <a:gd name="T3" fmla="*/ 2 h 110"/>
                <a:gd name="T4" fmla="*/ 12 w 70"/>
                <a:gd name="T5" fmla="*/ 2 h 110"/>
                <a:gd name="T6" fmla="*/ 26 w 70"/>
                <a:gd name="T7" fmla="*/ 0 h 110"/>
                <a:gd name="T8" fmla="*/ 26 w 70"/>
                <a:gd name="T9" fmla="*/ 0 h 110"/>
                <a:gd name="T10" fmla="*/ 38 w 70"/>
                <a:gd name="T11" fmla="*/ 2 h 110"/>
                <a:gd name="T12" fmla="*/ 46 w 70"/>
                <a:gd name="T13" fmla="*/ 2 h 110"/>
                <a:gd name="T14" fmla="*/ 52 w 70"/>
                <a:gd name="T15" fmla="*/ 6 h 110"/>
                <a:gd name="T16" fmla="*/ 58 w 70"/>
                <a:gd name="T17" fmla="*/ 10 h 110"/>
                <a:gd name="T18" fmla="*/ 58 w 70"/>
                <a:gd name="T19" fmla="*/ 10 h 110"/>
                <a:gd name="T20" fmla="*/ 62 w 70"/>
                <a:gd name="T21" fmla="*/ 14 h 110"/>
                <a:gd name="T22" fmla="*/ 64 w 70"/>
                <a:gd name="T23" fmla="*/ 18 h 110"/>
                <a:gd name="T24" fmla="*/ 66 w 70"/>
                <a:gd name="T25" fmla="*/ 30 h 110"/>
                <a:gd name="T26" fmla="*/ 66 w 70"/>
                <a:gd name="T27" fmla="*/ 30 h 110"/>
                <a:gd name="T28" fmla="*/ 66 w 70"/>
                <a:gd name="T29" fmla="*/ 40 h 110"/>
                <a:gd name="T30" fmla="*/ 60 w 70"/>
                <a:gd name="T31" fmla="*/ 48 h 110"/>
                <a:gd name="T32" fmla="*/ 54 w 70"/>
                <a:gd name="T33" fmla="*/ 54 h 110"/>
                <a:gd name="T34" fmla="*/ 46 w 70"/>
                <a:gd name="T35" fmla="*/ 58 h 110"/>
                <a:gd name="T36" fmla="*/ 46 w 70"/>
                <a:gd name="T37" fmla="*/ 58 h 110"/>
                <a:gd name="T38" fmla="*/ 46 w 70"/>
                <a:gd name="T39" fmla="*/ 58 h 110"/>
                <a:gd name="T40" fmla="*/ 52 w 70"/>
                <a:gd name="T41" fmla="*/ 62 h 110"/>
                <a:gd name="T42" fmla="*/ 56 w 70"/>
                <a:gd name="T43" fmla="*/ 66 h 110"/>
                <a:gd name="T44" fmla="*/ 60 w 70"/>
                <a:gd name="T45" fmla="*/ 72 h 110"/>
                <a:gd name="T46" fmla="*/ 62 w 70"/>
                <a:gd name="T47" fmla="*/ 80 h 110"/>
                <a:gd name="T48" fmla="*/ 62 w 70"/>
                <a:gd name="T49" fmla="*/ 80 h 110"/>
                <a:gd name="T50" fmla="*/ 66 w 70"/>
                <a:gd name="T51" fmla="*/ 98 h 110"/>
                <a:gd name="T52" fmla="*/ 70 w 70"/>
                <a:gd name="T53" fmla="*/ 110 h 110"/>
                <a:gd name="T54" fmla="*/ 56 w 70"/>
                <a:gd name="T55" fmla="*/ 110 h 110"/>
                <a:gd name="T56" fmla="*/ 56 w 70"/>
                <a:gd name="T57" fmla="*/ 110 h 110"/>
                <a:gd name="T58" fmla="*/ 52 w 70"/>
                <a:gd name="T59" fmla="*/ 100 h 110"/>
                <a:gd name="T60" fmla="*/ 48 w 70"/>
                <a:gd name="T61" fmla="*/ 84 h 110"/>
                <a:gd name="T62" fmla="*/ 48 w 70"/>
                <a:gd name="T63" fmla="*/ 84 h 110"/>
                <a:gd name="T64" fmla="*/ 46 w 70"/>
                <a:gd name="T65" fmla="*/ 74 h 110"/>
                <a:gd name="T66" fmla="*/ 42 w 70"/>
                <a:gd name="T67" fmla="*/ 68 h 110"/>
                <a:gd name="T68" fmla="*/ 36 w 70"/>
                <a:gd name="T69" fmla="*/ 64 h 110"/>
                <a:gd name="T70" fmla="*/ 28 w 70"/>
                <a:gd name="T71" fmla="*/ 62 h 110"/>
                <a:gd name="T72" fmla="*/ 14 w 70"/>
                <a:gd name="T73" fmla="*/ 62 h 110"/>
                <a:gd name="T74" fmla="*/ 14 w 70"/>
                <a:gd name="T75" fmla="*/ 110 h 110"/>
                <a:gd name="T76" fmla="*/ 0 w 70"/>
                <a:gd name="T77" fmla="*/ 110 h 110"/>
                <a:gd name="T78" fmla="*/ 0 w 70"/>
                <a:gd name="T79" fmla="*/ 2 h 110"/>
                <a:gd name="T80" fmla="*/ 14 w 70"/>
                <a:gd name="T81" fmla="*/ 52 h 110"/>
                <a:gd name="T82" fmla="*/ 28 w 70"/>
                <a:gd name="T83" fmla="*/ 52 h 110"/>
                <a:gd name="T84" fmla="*/ 28 w 70"/>
                <a:gd name="T85" fmla="*/ 52 h 110"/>
                <a:gd name="T86" fmla="*/ 38 w 70"/>
                <a:gd name="T87" fmla="*/ 50 h 110"/>
                <a:gd name="T88" fmla="*/ 46 w 70"/>
                <a:gd name="T89" fmla="*/ 46 h 110"/>
                <a:gd name="T90" fmla="*/ 50 w 70"/>
                <a:gd name="T91" fmla="*/ 40 h 110"/>
                <a:gd name="T92" fmla="*/ 52 w 70"/>
                <a:gd name="T93" fmla="*/ 32 h 110"/>
                <a:gd name="T94" fmla="*/ 52 w 70"/>
                <a:gd name="T95" fmla="*/ 32 h 110"/>
                <a:gd name="T96" fmla="*/ 50 w 70"/>
                <a:gd name="T97" fmla="*/ 22 h 110"/>
                <a:gd name="T98" fmla="*/ 46 w 70"/>
                <a:gd name="T99" fmla="*/ 16 h 110"/>
                <a:gd name="T100" fmla="*/ 38 w 70"/>
                <a:gd name="T101" fmla="*/ 12 h 110"/>
                <a:gd name="T102" fmla="*/ 28 w 70"/>
                <a:gd name="T103" fmla="*/ 12 h 110"/>
                <a:gd name="T104" fmla="*/ 28 w 70"/>
                <a:gd name="T105" fmla="*/ 12 h 110"/>
                <a:gd name="T106" fmla="*/ 14 w 70"/>
                <a:gd name="T107" fmla="*/ 12 h 110"/>
                <a:gd name="T108" fmla="*/ 14 w 70"/>
                <a:gd name="T10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10">
                  <a:moveTo>
                    <a:pt x="0" y="2"/>
                  </a:moveTo>
                  <a:lnTo>
                    <a:pt x="0" y="2"/>
                  </a:lnTo>
                  <a:lnTo>
                    <a:pt x="12" y="2"/>
                  </a:lnTo>
                  <a:lnTo>
                    <a:pt x="26" y="0"/>
                  </a:lnTo>
                  <a:lnTo>
                    <a:pt x="26" y="0"/>
                  </a:lnTo>
                  <a:lnTo>
                    <a:pt x="38" y="2"/>
                  </a:lnTo>
                  <a:lnTo>
                    <a:pt x="46" y="2"/>
                  </a:lnTo>
                  <a:lnTo>
                    <a:pt x="52" y="6"/>
                  </a:lnTo>
                  <a:lnTo>
                    <a:pt x="58" y="10"/>
                  </a:lnTo>
                  <a:lnTo>
                    <a:pt x="58" y="10"/>
                  </a:lnTo>
                  <a:lnTo>
                    <a:pt x="62" y="14"/>
                  </a:lnTo>
                  <a:lnTo>
                    <a:pt x="64" y="18"/>
                  </a:lnTo>
                  <a:lnTo>
                    <a:pt x="66" y="30"/>
                  </a:lnTo>
                  <a:lnTo>
                    <a:pt x="66" y="30"/>
                  </a:lnTo>
                  <a:lnTo>
                    <a:pt x="66" y="40"/>
                  </a:lnTo>
                  <a:lnTo>
                    <a:pt x="60" y="48"/>
                  </a:lnTo>
                  <a:lnTo>
                    <a:pt x="54" y="54"/>
                  </a:lnTo>
                  <a:lnTo>
                    <a:pt x="46" y="58"/>
                  </a:lnTo>
                  <a:lnTo>
                    <a:pt x="46" y="58"/>
                  </a:lnTo>
                  <a:lnTo>
                    <a:pt x="46" y="58"/>
                  </a:lnTo>
                  <a:lnTo>
                    <a:pt x="52" y="62"/>
                  </a:lnTo>
                  <a:lnTo>
                    <a:pt x="56" y="66"/>
                  </a:lnTo>
                  <a:lnTo>
                    <a:pt x="60" y="72"/>
                  </a:lnTo>
                  <a:lnTo>
                    <a:pt x="62" y="80"/>
                  </a:lnTo>
                  <a:lnTo>
                    <a:pt x="62" y="80"/>
                  </a:lnTo>
                  <a:lnTo>
                    <a:pt x="66" y="98"/>
                  </a:lnTo>
                  <a:lnTo>
                    <a:pt x="70" y="110"/>
                  </a:lnTo>
                  <a:lnTo>
                    <a:pt x="56" y="110"/>
                  </a:lnTo>
                  <a:lnTo>
                    <a:pt x="56" y="110"/>
                  </a:lnTo>
                  <a:lnTo>
                    <a:pt x="52" y="100"/>
                  </a:lnTo>
                  <a:lnTo>
                    <a:pt x="48" y="84"/>
                  </a:lnTo>
                  <a:lnTo>
                    <a:pt x="48" y="84"/>
                  </a:lnTo>
                  <a:lnTo>
                    <a:pt x="46" y="74"/>
                  </a:lnTo>
                  <a:lnTo>
                    <a:pt x="42" y="68"/>
                  </a:lnTo>
                  <a:lnTo>
                    <a:pt x="36" y="64"/>
                  </a:lnTo>
                  <a:lnTo>
                    <a:pt x="28" y="62"/>
                  </a:lnTo>
                  <a:lnTo>
                    <a:pt x="14" y="62"/>
                  </a:lnTo>
                  <a:lnTo>
                    <a:pt x="14" y="110"/>
                  </a:lnTo>
                  <a:lnTo>
                    <a:pt x="0" y="110"/>
                  </a:lnTo>
                  <a:lnTo>
                    <a:pt x="0" y="2"/>
                  </a:lnTo>
                  <a:close/>
                  <a:moveTo>
                    <a:pt x="14" y="52"/>
                  </a:moveTo>
                  <a:lnTo>
                    <a:pt x="28" y="52"/>
                  </a:lnTo>
                  <a:lnTo>
                    <a:pt x="28" y="52"/>
                  </a:lnTo>
                  <a:lnTo>
                    <a:pt x="38" y="50"/>
                  </a:lnTo>
                  <a:lnTo>
                    <a:pt x="46" y="46"/>
                  </a:lnTo>
                  <a:lnTo>
                    <a:pt x="50" y="40"/>
                  </a:lnTo>
                  <a:lnTo>
                    <a:pt x="52" y="32"/>
                  </a:lnTo>
                  <a:lnTo>
                    <a:pt x="52" y="32"/>
                  </a:lnTo>
                  <a:lnTo>
                    <a:pt x="50" y="22"/>
                  </a:lnTo>
                  <a:lnTo>
                    <a:pt x="46" y="16"/>
                  </a:lnTo>
                  <a:lnTo>
                    <a:pt x="38" y="12"/>
                  </a:lnTo>
                  <a:lnTo>
                    <a:pt x="28" y="12"/>
                  </a:lnTo>
                  <a:lnTo>
                    <a:pt x="28" y="12"/>
                  </a:lnTo>
                  <a:lnTo>
                    <a:pt x="14" y="12"/>
                  </a:lnTo>
                  <a:lnTo>
                    <a:pt x="14"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4534" y="1488"/>
              <a:ext cx="60" cy="108"/>
            </a:xfrm>
            <a:custGeom>
              <a:avLst/>
              <a:gdLst>
                <a:gd name="T0" fmla="*/ 56 w 60"/>
                <a:gd name="T1" fmla="*/ 56 h 108"/>
                <a:gd name="T2" fmla="*/ 14 w 60"/>
                <a:gd name="T3" fmla="*/ 56 h 108"/>
                <a:gd name="T4" fmla="*/ 14 w 60"/>
                <a:gd name="T5" fmla="*/ 96 h 108"/>
                <a:gd name="T6" fmla="*/ 60 w 60"/>
                <a:gd name="T7" fmla="*/ 96 h 108"/>
                <a:gd name="T8" fmla="*/ 60 w 60"/>
                <a:gd name="T9" fmla="*/ 108 h 108"/>
                <a:gd name="T10" fmla="*/ 0 w 60"/>
                <a:gd name="T11" fmla="*/ 108 h 108"/>
                <a:gd name="T12" fmla="*/ 0 w 60"/>
                <a:gd name="T13" fmla="*/ 0 h 108"/>
                <a:gd name="T14" fmla="*/ 58 w 60"/>
                <a:gd name="T15" fmla="*/ 0 h 108"/>
                <a:gd name="T16" fmla="*/ 58 w 60"/>
                <a:gd name="T17" fmla="*/ 12 h 108"/>
                <a:gd name="T18" fmla="*/ 14 w 60"/>
                <a:gd name="T19" fmla="*/ 12 h 108"/>
                <a:gd name="T20" fmla="*/ 14 w 60"/>
                <a:gd name="T21" fmla="*/ 46 h 108"/>
                <a:gd name="T22" fmla="*/ 56 w 60"/>
                <a:gd name="T23" fmla="*/ 46 h 108"/>
                <a:gd name="T24" fmla="*/ 56 w 60"/>
                <a:gd name="T2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08">
                  <a:moveTo>
                    <a:pt x="56" y="56"/>
                  </a:moveTo>
                  <a:lnTo>
                    <a:pt x="14" y="56"/>
                  </a:lnTo>
                  <a:lnTo>
                    <a:pt x="14" y="96"/>
                  </a:lnTo>
                  <a:lnTo>
                    <a:pt x="60" y="96"/>
                  </a:lnTo>
                  <a:lnTo>
                    <a:pt x="60" y="108"/>
                  </a:lnTo>
                  <a:lnTo>
                    <a:pt x="0" y="108"/>
                  </a:lnTo>
                  <a:lnTo>
                    <a:pt x="0" y="0"/>
                  </a:lnTo>
                  <a:lnTo>
                    <a:pt x="58" y="0"/>
                  </a:lnTo>
                  <a:lnTo>
                    <a:pt x="58" y="12"/>
                  </a:lnTo>
                  <a:lnTo>
                    <a:pt x="14" y="12"/>
                  </a:lnTo>
                  <a:lnTo>
                    <a:pt x="14" y="46"/>
                  </a:lnTo>
                  <a:lnTo>
                    <a:pt x="56" y="46"/>
                  </a:lnTo>
                  <a:lnTo>
                    <a:pt x="56"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4602" y="1488"/>
              <a:ext cx="90" cy="108"/>
            </a:xfrm>
            <a:custGeom>
              <a:avLst/>
              <a:gdLst>
                <a:gd name="T0" fmla="*/ 36 w 90"/>
                <a:gd name="T1" fmla="*/ 108 h 108"/>
                <a:gd name="T2" fmla="*/ 0 w 90"/>
                <a:gd name="T3" fmla="*/ 0 h 108"/>
                <a:gd name="T4" fmla="*/ 16 w 90"/>
                <a:gd name="T5" fmla="*/ 0 h 108"/>
                <a:gd name="T6" fmla="*/ 32 w 90"/>
                <a:gd name="T7" fmla="*/ 52 h 108"/>
                <a:gd name="T8" fmla="*/ 32 w 90"/>
                <a:gd name="T9" fmla="*/ 52 h 108"/>
                <a:gd name="T10" fmla="*/ 44 w 90"/>
                <a:gd name="T11" fmla="*/ 92 h 108"/>
                <a:gd name="T12" fmla="*/ 44 w 90"/>
                <a:gd name="T13" fmla="*/ 92 h 108"/>
                <a:gd name="T14" fmla="*/ 44 w 90"/>
                <a:gd name="T15" fmla="*/ 92 h 108"/>
                <a:gd name="T16" fmla="*/ 56 w 90"/>
                <a:gd name="T17" fmla="*/ 52 h 108"/>
                <a:gd name="T18" fmla="*/ 76 w 90"/>
                <a:gd name="T19" fmla="*/ 0 h 108"/>
                <a:gd name="T20" fmla="*/ 90 w 90"/>
                <a:gd name="T21" fmla="*/ 0 h 108"/>
                <a:gd name="T22" fmla="*/ 52 w 90"/>
                <a:gd name="T23" fmla="*/ 108 h 108"/>
                <a:gd name="T24" fmla="*/ 36 w 90"/>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08">
                  <a:moveTo>
                    <a:pt x="36" y="108"/>
                  </a:moveTo>
                  <a:lnTo>
                    <a:pt x="0" y="0"/>
                  </a:lnTo>
                  <a:lnTo>
                    <a:pt x="16" y="0"/>
                  </a:lnTo>
                  <a:lnTo>
                    <a:pt x="32" y="52"/>
                  </a:lnTo>
                  <a:lnTo>
                    <a:pt x="32" y="52"/>
                  </a:lnTo>
                  <a:lnTo>
                    <a:pt x="44" y="92"/>
                  </a:lnTo>
                  <a:lnTo>
                    <a:pt x="44" y="92"/>
                  </a:lnTo>
                  <a:lnTo>
                    <a:pt x="44" y="92"/>
                  </a:lnTo>
                  <a:lnTo>
                    <a:pt x="56" y="52"/>
                  </a:lnTo>
                  <a:lnTo>
                    <a:pt x="76" y="0"/>
                  </a:lnTo>
                  <a:lnTo>
                    <a:pt x="90" y="0"/>
                  </a:lnTo>
                  <a:lnTo>
                    <a:pt x="52" y="108"/>
                  </a:lnTo>
                  <a:lnTo>
                    <a:pt x="36"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4704" y="1488"/>
              <a:ext cx="60" cy="108"/>
            </a:xfrm>
            <a:custGeom>
              <a:avLst/>
              <a:gdLst>
                <a:gd name="T0" fmla="*/ 56 w 60"/>
                <a:gd name="T1" fmla="*/ 56 h 108"/>
                <a:gd name="T2" fmla="*/ 14 w 60"/>
                <a:gd name="T3" fmla="*/ 56 h 108"/>
                <a:gd name="T4" fmla="*/ 14 w 60"/>
                <a:gd name="T5" fmla="*/ 96 h 108"/>
                <a:gd name="T6" fmla="*/ 60 w 60"/>
                <a:gd name="T7" fmla="*/ 96 h 108"/>
                <a:gd name="T8" fmla="*/ 60 w 60"/>
                <a:gd name="T9" fmla="*/ 108 h 108"/>
                <a:gd name="T10" fmla="*/ 0 w 60"/>
                <a:gd name="T11" fmla="*/ 108 h 108"/>
                <a:gd name="T12" fmla="*/ 0 w 60"/>
                <a:gd name="T13" fmla="*/ 0 h 108"/>
                <a:gd name="T14" fmla="*/ 58 w 60"/>
                <a:gd name="T15" fmla="*/ 0 h 108"/>
                <a:gd name="T16" fmla="*/ 58 w 60"/>
                <a:gd name="T17" fmla="*/ 12 h 108"/>
                <a:gd name="T18" fmla="*/ 14 w 60"/>
                <a:gd name="T19" fmla="*/ 12 h 108"/>
                <a:gd name="T20" fmla="*/ 14 w 60"/>
                <a:gd name="T21" fmla="*/ 46 h 108"/>
                <a:gd name="T22" fmla="*/ 56 w 60"/>
                <a:gd name="T23" fmla="*/ 46 h 108"/>
                <a:gd name="T24" fmla="*/ 56 w 60"/>
                <a:gd name="T2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08">
                  <a:moveTo>
                    <a:pt x="56" y="56"/>
                  </a:moveTo>
                  <a:lnTo>
                    <a:pt x="14" y="56"/>
                  </a:lnTo>
                  <a:lnTo>
                    <a:pt x="14" y="96"/>
                  </a:lnTo>
                  <a:lnTo>
                    <a:pt x="60" y="96"/>
                  </a:lnTo>
                  <a:lnTo>
                    <a:pt x="60" y="108"/>
                  </a:lnTo>
                  <a:lnTo>
                    <a:pt x="0" y="108"/>
                  </a:lnTo>
                  <a:lnTo>
                    <a:pt x="0" y="0"/>
                  </a:lnTo>
                  <a:lnTo>
                    <a:pt x="58" y="0"/>
                  </a:lnTo>
                  <a:lnTo>
                    <a:pt x="58" y="12"/>
                  </a:lnTo>
                  <a:lnTo>
                    <a:pt x="14" y="12"/>
                  </a:lnTo>
                  <a:lnTo>
                    <a:pt x="14" y="46"/>
                  </a:lnTo>
                  <a:lnTo>
                    <a:pt x="56" y="46"/>
                  </a:lnTo>
                  <a:lnTo>
                    <a:pt x="56"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p:nvSpPr>
          <p:spPr bwMode="auto">
            <a:xfrm>
              <a:off x="4782" y="1486"/>
              <a:ext cx="70" cy="110"/>
            </a:xfrm>
            <a:custGeom>
              <a:avLst/>
              <a:gdLst>
                <a:gd name="T0" fmla="*/ 0 w 70"/>
                <a:gd name="T1" fmla="*/ 2 h 110"/>
                <a:gd name="T2" fmla="*/ 0 w 70"/>
                <a:gd name="T3" fmla="*/ 2 h 110"/>
                <a:gd name="T4" fmla="*/ 12 w 70"/>
                <a:gd name="T5" fmla="*/ 2 h 110"/>
                <a:gd name="T6" fmla="*/ 28 w 70"/>
                <a:gd name="T7" fmla="*/ 0 h 110"/>
                <a:gd name="T8" fmla="*/ 28 w 70"/>
                <a:gd name="T9" fmla="*/ 0 h 110"/>
                <a:gd name="T10" fmla="*/ 38 w 70"/>
                <a:gd name="T11" fmla="*/ 2 h 110"/>
                <a:gd name="T12" fmla="*/ 46 w 70"/>
                <a:gd name="T13" fmla="*/ 2 h 110"/>
                <a:gd name="T14" fmla="*/ 52 w 70"/>
                <a:gd name="T15" fmla="*/ 6 h 110"/>
                <a:gd name="T16" fmla="*/ 58 w 70"/>
                <a:gd name="T17" fmla="*/ 10 h 110"/>
                <a:gd name="T18" fmla="*/ 58 w 70"/>
                <a:gd name="T19" fmla="*/ 10 h 110"/>
                <a:gd name="T20" fmla="*/ 62 w 70"/>
                <a:gd name="T21" fmla="*/ 14 h 110"/>
                <a:gd name="T22" fmla="*/ 64 w 70"/>
                <a:gd name="T23" fmla="*/ 18 h 110"/>
                <a:gd name="T24" fmla="*/ 66 w 70"/>
                <a:gd name="T25" fmla="*/ 30 h 110"/>
                <a:gd name="T26" fmla="*/ 66 w 70"/>
                <a:gd name="T27" fmla="*/ 30 h 110"/>
                <a:gd name="T28" fmla="*/ 66 w 70"/>
                <a:gd name="T29" fmla="*/ 40 h 110"/>
                <a:gd name="T30" fmla="*/ 60 w 70"/>
                <a:gd name="T31" fmla="*/ 48 h 110"/>
                <a:gd name="T32" fmla="*/ 54 w 70"/>
                <a:gd name="T33" fmla="*/ 54 h 110"/>
                <a:gd name="T34" fmla="*/ 46 w 70"/>
                <a:gd name="T35" fmla="*/ 58 h 110"/>
                <a:gd name="T36" fmla="*/ 46 w 70"/>
                <a:gd name="T37" fmla="*/ 58 h 110"/>
                <a:gd name="T38" fmla="*/ 46 w 70"/>
                <a:gd name="T39" fmla="*/ 58 h 110"/>
                <a:gd name="T40" fmla="*/ 52 w 70"/>
                <a:gd name="T41" fmla="*/ 62 h 110"/>
                <a:gd name="T42" fmla="*/ 56 w 70"/>
                <a:gd name="T43" fmla="*/ 66 h 110"/>
                <a:gd name="T44" fmla="*/ 60 w 70"/>
                <a:gd name="T45" fmla="*/ 72 h 110"/>
                <a:gd name="T46" fmla="*/ 62 w 70"/>
                <a:gd name="T47" fmla="*/ 80 h 110"/>
                <a:gd name="T48" fmla="*/ 62 w 70"/>
                <a:gd name="T49" fmla="*/ 80 h 110"/>
                <a:gd name="T50" fmla="*/ 68 w 70"/>
                <a:gd name="T51" fmla="*/ 98 h 110"/>
                <a:gd name="T52" fmla="*/ 70 w 70"/>
                <a:gd name="T53" fmla="*/ 110 h 110"/>
                <a:gd name="T54" fmla="*/ 56 w 70"/>
                <a:gd name="T55" fmla="*/ 110 h 110"/>
                <a:gd name="T56" fmla="*/ 56 w 70"/>
                <a:gd name="T57" fmla="*/ 110 h 110"/>
                <a:gd name="T58" fmla="*/ 54 w 70"/>
                <a:gd name="T59" fmla="*/ 100 h 110"/>
                <a:gd name="T60" fmla="*/ 50 w 70"/>
                <a:gd name="T61" fmla="*/ 84 h 110"/>
                <a:gd name="T62" fmla="*/ 50 w 70"/>
                <a:gd name="T63" fmla="*/ 84 h 110"/>
                <a:gd name="T64" fmla="*/ 46 w 70"/>
                <a:gd name="T65" fmla="*/ 74 h 110"/>
                <a:gd name="T66" fmla="*/ 42 w 70"/>
                <a:gd name="T67" fmla="*/ 68 h 110"/>
                <a:gd name="T68" fmla="*/ 36 w 70"/>
                <a:gd name="T69" fmla="*/ 64 h 110"/>
                <a:gd name="T70" fmla="*/ 28 w 70"/>
                <a:gd name="T71" fmla="*/ 62 h 110"/>
                <a:gd name="T72" fmla="*/ 14 w 70"/>
                <a:gd name="T73" fmla="*/ 62 h 110"/>
                <a:gd name="T74" fmla="*/ 14 w 70"/>
                <a:gd name="T75" fmla="*/ 110 h 110"/>
                <a:gd name="T76" fmla="*/ 0 w 70"/>
                <a:gd name="T77" fmla="*/ 110 h 110"/>
                <a:gd name="T78" fmla="*/ 0 w 70"/>
                <a:gd name="T79" fmla="*/ 2 h 110"/>
                <a:gd name="T80" fmla="*/ 14 w 70"/>
                <a:gd name="T81" fmla="*/ 52 h 110"/>
                <a:gd name="T82" fmla="*/ 28 w 70"/>
                <a:gd name="T83" fmla="*/ 52 h 110"/>
                <a:gd name="T84" fmla="*/ 28 w 70"/>
                <a:gd name="T85" fmla="*/ 52 h 110"/>
                <a:gd name="T86" fmla="*/ 38 w 70"/>
                <a:gd name="T87" fmla="*/ 50 h 110"/>
                <a:gd name="T88" fmla="*/ 46 w 70"/>
                <a:gd name="T89" fmla="*/ 46 h 110"/>
                <a:gd name="T90" fmla="*/ 52 w 70"/>
                <a:gd name="T91" fmla="*/ 40 h 110"/>
                <a:gd name="T92" fmla="*/ 52 w 70"/>
                <a:gd name="T93" fmla="*/ 32 h 110"/>
                <a:gd name="T94" fmla="*/ 52 w 70"/>
                <a:gd name="T95" fmla="*/ 32 h 110"/>
                <a:gd name="T96" fmla="*/ 52 w 70"/>
                <a:gd name="T97" fmla="*/ 22 h 110"/>
                <a:gd name="T98" fmla="*/ 46 w 70"/>
                <a:gd name="T99" fmla="*/ 16 h 110"/>
                <a:gd name="T100" fmla="*/ 38 w 70"/>
                <a:gd name="T101" fmla="*/ 12 h 110"/>
                <a:gd name="T102" fmla="*/ 28 w 70"/>
                <a:gd name="T103" fmla="*/ 12 h 110"/>
                <a:gd name="T104" fmla="*/ 28 w 70"/>
                <a:gd name="T105" fmla="*/ 12 h 110"/>
                <a:gd name="T106" fmla="*/ 14 w 70"/>
                <a:gd name="T107" fmla="*/ 12 h 110"/>
                <a:gd name="T108" fmla="*/ 14 w 70"/>
                <a:gd name="T10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10">
                  <a:moveTo>
                    <a:pt x="0" y="2"/>
                  </a:moveTo>
                  <a:lnTo>
                    <a:pt x="0" y="2"/>
                  </a:lnTo>
                  <a:lnTo>
                    <a:pt x="12" y="2"/>
                  </a:lnTo>
                  <a:lnTo>
                    <a:pt x="28" y="0"/>
                  </a:lnTo>
                  <a:lnTo>
                    <a:pt x="28" y="0"/>
                  </a:lnTo>
                  <a:lnTo>
                    <a:pt x="38" y="2"/>
                  </a:lnTo>
                  <a:lnTo>
                    <a:pt x="46" y="2"/>
                  </a:lnTo>
                  <a:lnTo>
                    <a:pt x="52" y="6"/>
                  </a:lnTo>
                  <a:lnTo>
                    <a:pt x="58" y="10"/>
                  </a:lnTo>
                  <a:lnTo>
                    <a:pt x="58" y="10"/>
                  </a:lnTo>
                  <a:lnTo>
                    <a:pt x="62" y="14"/>
                  </a:lnTo>
                  <a:lnTo>
                    <a:pt x="64" y="18"/>
                  </a:lnTo>
                  <a:lnTo>
                    <a:pt x="66" y="30"/>
                  </a:lnTo>
                  <a:lnTo>
                    <a:pt x="66" y="30"/>
                  </a:lnTo>
                  <a:lnTo>
                    <a:pt x="66" y="40"/>
                  </a:lnTo>
                  <a:lnTo>
                    <a:pt x="60" y="48"/>
                  </a:lnTo>
                  <a:lnTo>
                    <a:pt x="54" y="54"/>
                  </a:lnTo>
                  <a:lnTo>
                    <a:pt x="46" y="58"/>
                  </a:lnTo>
                  <a:lnTo>
                    <a:pt x="46" y="58"/>
                  </a:lnTo>
                  <a:lnTo>
                    <a:pt x="46" y="58"/>
                  </a:lnTo>
                  <a:lnTo>
                    <a:pt x="52" y="62"/>
                  </a:lnTo>
                  <a:lnTo>
                    <a:pt x="56" y="66"/>
                  </a:lnTo>
                  <a:lnTo>
                    <a:pt x="60" y="72"/>
                  </a:lnTo>
                  <a:lnTo>
                    <a:pt x="62" y="80"/>
                  </a:lnTo>
                  <a:lnTo>
                    <a:pt x="62" y="80"/>
                  </a:lnTo>
                  <a:lnTo>
                    <a:pt x="68" y="98"/>
                  </a:lnTo>
                  <a:lnTo>
                    <a:pt x="70" y="110"/>
                  </a:lnTo>
                  <a:lnTo>
                    <a:pt x="56" y="110"/>
                  </a:lnTo>
                  <a:lnTo>
                    <a:pt x="56" y="110"/>
                  </a:lnTo>
                  <a:lnTo>
                    <a:pt x="54" y="100"/>
                  </a:lnTo>
                  <a:lnTo>
                    <a:pt x="50" y="84"/>
                  </a:lnTo>
                  <a:lnTo>
                    <a:pt x="50" y="84"/>
                  </a:lnTo>
                  <a:lnTo>
                    <a:pt x="46" y="74"/>
                  </a:lnTo>
                  <a:lnTo>
                    <a:pt x="42" y="68"/>
                  </a:lnTo>
                  <a:lnTo>
                    <a:pt x="36" y="64"/>
                  </a:lnTo>
                  <a:lnTo>
                    <a:pt x="28" y="62"/>
                  </a:lnTo>
                  <a:lnTo>
                    <a:pt x="14" y="62"/>
                  </a:lnTo>
                  <a:lnTo>
                    <a:pt x="14" y="110"/>
                  </a:lnTo>
                  <a:lnTo>
                    <a:pt x="0" y="110"/>
                  </a:lnTo>
                  <a:lnTo>
                    <a:pt x="0" y="2"/>
                  </a:lnTo>
                  <a:close/>
                  <a:moveTo>
                    <a:pt x="14" y="52"/>
                  </a:moveTo>
                  <a:lnTo>
                    <a:pt x="28" y="52"/>
                  </a:lnTo>
                  <a:lnTo>
                    <a:pt x="28" y="52"/>
                  </a:lnTo>
                  <a:lnTo>
                    <a:pt x="38" y="50"/>
                  </a:lnTo>
                  <a:lnTo>
                    <a:pt x="46" y="46"/>
                  </a:lnTo>
                  <a:lnTo>
                    <a:pt x="52" y="40"/>
                  </a:lnTo>
                  <a:lnTo>
                    <a:pt x="52" y="32"/>
                  </a:lnTo>
                  <a:lnTo>
                    <a:pt x="52" y="32"/>
                  </a:lnTo>
                  <a:lnTo>
                    <a:pt x="52" y="22"/>
                  </a:lnTo>
                  <a:lnTo>
                    <a:pt x="46" y="16"/>
                  </a:lnTo>
                  <a:lnTo>
                    <a:pt x="38" y="12"/>
                  </a:lnTo>
                  <a:lnTo>
                    <a:pt x="28" y="12"/>
                  </a:lnTo>
                  <a:lnTo>
                    <a:pt x="28" y="12"/>
                  </a:lnTo>
                  <a:lnTo>
                    <a:pt x="14" y="12"/>
                  </a:lnTo>
                  <a:lnTo>
                    <a:pt x="14"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4184" y="1680"/>
              <a:ext cx="84" cy="108"/>
            </a:xfrm>
            <a:custGeom>
              <a:avLst/>
              <a:gdLst>
                <a:gd name="T0" fmla="*/ 34 w 84"/>
                <a:gd name="T1" fmla="*/ 108 h 108"/>
                <a:gd name="T2" fmla="*/ 34 w 84"/>
                <a:gd name="T3" fmla="*/ 62 h 108"/>
                <a:gd name="T4" fmla="*/ 0 w 84"/>
                <a:gd name="T5" fmla="*/ 0 h 108"/>
                <a:gd name="T6" fmla="*/ 16 w 84"/>
                <a:gd name="T7" fmla="*/ 0 h 108"/>
                <a:gd name="T8" fmla="*/ 32 w 84"/>
                <a:gd name="T9" fmla="*/ 30 h 108"/>
                <a:gd name="T10" fmla="*/ 32 w 84"/>
                <a:gd name="T11" fmla="*/ 30 h 108"/>
                <a:gd name="T12" fmla="*/ 42 w 84"/>
                <a:gd name="T13" fmla="*/ 52 h 108"/>
                <a:gd name="T14" fmla="*/ 42 w 84"/>
                <a:gd name="T15" fmla="*/ 52 h 108"/>
                <a:gd name="T16" fmla="*/ 42 w 84"/>
                <a:gd name="T17" fmla="*/ 52 h 108"/>
                <a:gd name="T18" fmla="*/ 54 w 84"/>
                <a:gd name="T19" fmla="*/ 30 h 108"/>
                <a:gd name="T20" fmla="*/ 70 w 84"/>
                <a:gd name="T21" fmla="*/ 0 h 108"/>
                <a:gd name="T22" fmla="*/ 84 w 84"/>
                <a:gd name="T23" fmla="*/ 0 h 108"/>
                <a:gd name="T24" fmla="*/ 48 w 84"/>
                <a:gd name="T25" fmla="*/ 62 h 108"/>
                <a:gd name="T26" fmla="*/ 48 w 84"/>
                <a:gd name="T27" fmla="*/ 108 h 108"/>
                <a:gd name="T28" fmla="*/ 34 w 84"/>
                <a:gd name="T2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08">
                  <a:moveTo>
                    <a:pt x="34" y="108"/>
                  </a:moveTo>
                  <a:lnTo>
                    <a:pt x="34" y="62"/>
                  </a:lnTo>
                  <a:lnTo>
                    <a:pt x="0" y="0"/>
                  </a:lnTo>
                  <a:lnTo>
                    <a:pt x="16" y="0"/>
                  </a:lnTo>
                  <a:lnTo>
                    <a:pt x="32" y="30"/>
                  </a:lnTo>
                  <a:lnTo>
                    <a:pt x="32" y="30"/>
                  </a:lnTo>
                  <a:lnTo>
                    <a:pt x="42" y="52"/>
                  </a:lnTo>
                  <a:lnTo>
                    <a:pt x="42" y="52"/>
                  </a:lnTo>
                  <a:lnTo>
                    <a:pt x="42" y="52"/>
                  </a:lnTo>
                  <a:lnTo>
                    <a:pt x="54" y="30"/>
                  </a:lnTo>
                  <a:lnTo>
                    <a:pt x="70" y="0"/>
                  </a:lnTo>
                  <a:lnTo>
                    <a:pt x="84" y="0"/>
                  </a:lnTo>
                  <a:lnTo>
                    <a:pt x="48" y="62"/>
                  </a:lnTo>
                  <a:lnTo>
                    <a:pt x="48" y="108"/>
                  </a:lnTo>
                  <a:lnTo>
                    <a:pt x="34"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p:nvSpPr>
          <p:spPr bwMode="auto">
            <a:xfrm>
              <a:off x="4270" y="1678"/>
              <a:ext cx="98" cy="112"/>
            </a:xfrm>
            <a:custGeom>
              <a:avLst/>
              <a:gdLst>
                <a:gd name="T0" fmla="*/ 98 w 98"/>
                <a:gd name="T1" fmla="*/ 54 h 112"/>
                <a:gd name="T2" fmla="*/ 94 w 98"/>
                <a:gd name="T3" fmla="*/ 78 h 112"/>
                <a:gd name="T4" fmla="*/ 82 w 98"/>
                <a:gd name="T5" fmla="*/ 96 h 112"/>
                <a:gd name="T6" fmla="*/ 66 w 98"/>
                <a:gd name="T7" fmla="*/ 108 h 112"/>
                <a:gd name="T8" fmla="*/ 48 w 98"/>
                <a:gd name="T9" fmla="*/ 112 h 112"/>
                <a:gd name="T10" fmla="*/ 38 w 98"/>
                <a:gd name="T11" fmla="*/ 110 h 112"/>
                <a:gd name="T12" fmla="*/ 20 w 98"/>
                <a:gd name="T13" fmla="*/ 102 h 112"/>
                <a:gd name="T14" fmla="*/ 6 w 98"/>
                <a:gd name="T15" fmla="*/ 88 h 112"/>
                <a:gd name="T16" fmla="*/ 0 w 98"/>
                <a:gd name="T17" fmla="*/ 68 h 112"/>
                <a:gd name="T18" fmla="*/ 0 w 98"/>
                <a:gd name="T19" fmla="*/ 56 h 112"/>
                <a:gd name="T20" fmla="*/ 2 w 98"/>
                <a:gd name="T21" fmla="*/ 34 h 112"/>
                <a:gd name="T22" fmla="*/ 14 w 98"/>
                <a:gd name="T23" fmla="*/ 16 h 112"/>
                <a:gd name="T24" fmla="*/ 30 w 98"/>
                <a:gd name="T25" fmla="*/ 4 h 112"/>
                <a:gd name="T26" fmla="*/ 50 w 98"/>
                <a:gd name="T27" fmla="*/ 0 h 112"/>
                <a:gd name="T28" fmla="*/ 60 w 98"/>
                <a:gd name="T29" fmla="*/ 0 h 112"/>
                <a:gd name="T30" fmla="*/ 78 w 98"/>
                <a:gd name="T31" fmla="*/ 8 h 112"/>
                <a:gd name="T32" fmla="*/ 90 w 98"/>
                <a:gd name="T33" fmla="*/ 22 h 112"/>
                <a:gd name="T34" fmla="*/ 96 w 98"/>
                <a:gd name="T35" fmla="*/ 42 h 112"/>
                <a:gd name="T36" fmla="*/ 98 w 98"/>
                <a:gd name="T37" fmla="*/ 54 h 112"/>
                <a:gd name="T38" fmla="*/ 14 w 98"/>
                <a:gd name="T39" fmla="*/ 56 h 112"/>
                <a:gd name="T40" fmla="*/ 18 w 98"/>
                <a:gd name="T41" fmla="*/ 80 h 112"/>
                <a:gd name="T42" fmla="*/ 28 w 98"/>
                <a:gd name="T43" fmla="*/ 92 h 112"/>
                <a:gd name="T44" fmla="*/ 40 w 98"/>
                <a:gd name="T45" fmla="*/ 98 h 112"/>
                <a:gd name="T46" fmla="*/ 48 w 98"/>
                <a:gd name="T47" fmla="*/ 100 h 112"/>
                <a:gd name="T48" fmla="*/ 64 w 98"/>
                <a:gd name="T49" fmla="*/ 96 h 112"/>
                <a:gd name="T50" fmla="*/ 74 w 98"/>
                <a:gd name="T51" fmla="*/ 86 h 112"/>
                <a:gd name="T52" fmla="*/ 80 w 98"/>
                <a:gd name="T53" fmla="*/ 72 h 112"/>
                <a:gd name="T54" fmla="*/ 82 w 98"/>
                <a:gd name="T55" fmla="*/ 54 h 112"/>
                <a:gd name="T56" fmla="*/ 80 w 98"/>
                <a:gd name="T57" fmla="*/ 40 h 112"/>
                <a:gd name="T58" fmla="*/ 74 w 98"/>
                <a:gd name="T59" fmla="*/ 26 h 112"/>
                <a:gd name="T60" fmla="*/ 64 w 98"/>
                <a:gd name="T61" fmla="*/ 14 h 112"/>
                <a:gd name="T62" fmla="*/ 48 w 98"/>
                <a:gd name="T63" fmla="*/ 12 h 112"/>
                <a:gd name="T64" fmla="*/ 40 w 98"/>
                <a:gd name="T65" fmla="*/ 12 h 112"/>
                <a:gd name="T66" fmla="*/ 28 w 98"/>
                <a:gd name="T67" fmla="*/ 20 h 112"/>
                <a:gd name="T68" fmla="*/ 18 w 98"/>
                <a:gd name="T69" fmla="*/ 32 h 112"/>
                <a:gd name="T70" fmla="*/ 14 w 98"/>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12">
                  <a:moveTo>
                    <a:pt x="98" y="54"/>
                  </a:moveTo>
                  <a:lnTo>
                    <a:pt x="98" y="54"/>
                  </a:lnTo>
                  <a:lnTo>
                    <a:pt x="96" y="68"/>
                  </a:lnTo>
                  <a:lnTo>
                    <a:pt x="94" y="78"/>
                  </a:lnTo>
                  <a:lnTo>
                    <a:pt x="88" y="88"/>
                  </a:lnTo>
                  <a:lnTo>
                    <a:pt x="82" y="96"/>
                  </a:lnTo>
                  <a:lnTo>
                    <a:pt x="76" y="102"/>
                  </a:lnTo>
                  <a:lnTo>
                    <a:pt x="66" y="108"/>
                  </a:lnTo>
                  <a:lnTo>
                    <a:pt x="58" y="110"/>
                  </a:lnTo>
                  <a:lnTo>
                    <a:pt x="48" y="112"/>
                  </a:lnTo>
                  <a:lnTo>
                    <a:pt x="48" y="112"/>
                  </a:lnTo>
                  <a:lnTo>
                    <a:pt x="38" y="110"/>
                  </a:lnTo>
                  <a:lnTo>
                    <a:pt x="28" y="108"/>
                  </a:lnTo>
                  <a:lnTo>
                    <a:pt x="20" y="102"/>
                  </a:lnTo>
                  <a:lnTo>
                    <a:pt x="12" y="96"/>
                  </a:lnTo>
                  <a:lnTo>
                    <a:pt x="6" y="88"/>
                  </a:lnTo>
                  <a:lnTo>
                    <a:pt x="2" y="78"/>
                  </a:lnTo>
                  <a:lnTo>
                    <a:pt x="0" y="68"/>
                  </a:lnTo>
                  <a:lnTo>
                    <a:pt x="0" y="56"/>
                  </a:lnTo>
                  <a:lnTo>
                    <a:pt x="0" y="56"/>
                  </a:lnTo>
                  <a:lnTo>
                    <a:pt x="0" y="44"/>
                  </a:lnTo>
                  <a:lnTo>
                    <a:pt x="2" y="34"/>
                  </a:lnTo>
                  <a:lnTo>
                    <a:pt x="8" y="24"/>
                  </a:lnTo>
                  <a:lnTo>
                    <a:pt x="14" y="16"/>
                  </a:lnTo>
                  <a:lnTo>
                    <a:pt x="20" y="8"/>
                  </a:lnTo>
                  <a:lnTo>
                    <a:pt x="30" y="4"/>
                  </a:lnTo>
                  <a:lnTo>
                    <a:pt x="38" y="0"/>
                  </a:lnTo>
                  <a:lnTo>
                    <a:pt x="50" y="0"/>
                  </a:lnTo>
                  <a:lnTo>
                    <a:pt x="50" y="0"/>
                  </a:lnTo>
                  <a:lnTo>
                    <a:pt x="60" y="0"/>
                  </a:lnTo>
                  <a:lnTo>
                    <a:pt x="70" y="4"/>
                  </a:lnTo>
                  <a:lnTo>
                    <a:pt x="78" y="8"/>
                  </a:lnTo>
                  <a:lnTo>
                    <a:pt x="84" y="16"/>
                  </a:lnTo>
                  <a:lnTo>
                    <a:pt x="90" y="22"/>
                  </a:lnTo>
                  <a:lnTo>
                    <a:pt x="94" y="32"/>
                  </a:lnTo>
                  <a:lnTo>
                    <a:pt x="96" y="42"/>
                  </a:lnTo>
                  <a:lnTo>
                    <a:pt x="98" y="54"/>
                  </a:lnTo>
                  <a:lnTo>
                    <a:pt x="98" y="54"/>
                  </a:lnTo>
                  <a:close/>
                  <a:moveTo>
                    <a:pt x="14" y="56"/>
                  </a:moveTo>
                  <a:lnTo>
                    <a:pt x="14" y="56"/>
                  </a:lnTo>
                  <a:lnTo>
                    <a:pt x="16" y="72"/>
                  </a:lnTo>
                  <a:lnTo>
                    <a:pt x="18" y="80"/>
                  </a:lnTo>
                  <a:lnTo>
                    <a:pt x="22" y="86"/>
                  </a:lnTo>
                  <a:lnTo>
                    <a:pt x="28" y="92"/>
                  </a:lnTo>
                  <a:lnTo>
                    <a:pt x="34" y="96"/>
                  </a:lnTo>
                  <a:lnTo>
                    <a:pt x="40" y="98"/>
                  </a:lnTo>
                  <a:lnTo>
                    <a:pt x="48" y="100"/>
                  </a:lnTo>
                  <a:lnTo>
                    <a:pt x="48" y="100"/>
                  </a:lnTo>
                  <a:lnTo>
                    <a:pt x="56" y="98"/>
                  </a:lnTo>
                  <a:lnTo>
                    <a:pt x="64" y="96"/>
                  </a:lnTo>
                  <a:lnTo>
                    <a:pt x="68" y="92"/>
                  </a:lnTo>
                  <a:lnTo>
                    <a:pt x="74" y="86"/>
                  </a:lnTo>
                  <a:lnTo>
                    <a:pt x="78" y="80"/>
                  </a:lnTo>
                  <a:lnTo>
                    <a:pt x="80" y="72"/>
                  </a:lnTo>
                  <a:lnTo>
                    <a:pt x="82" y="64"/>
                  </a:lnTo>
                  <a:lnTo>
                    <a:pt x="82" y="54"/>
                  </a:lnTo>
                  <a:lnTo>
                    <a:pt x="82" y="54"/>
                  </a:lnTo>
                  <a:lnTo>
                    <a:pt x="80" y="40"/>
                  </a:lnTo>
                  <a:lnTo>
                    <a:pt x="78" y="32"/>
                  </a:lnTo>
                  <a:lnTo>
                    <a:pt x="74" y="26"/>
                  </a:lnTo>
                  <a:lnTo>
                    <a:pt x="70" y="20"/>
                  </a:lnTo>
                  <a:lnTo>
                    <a:pt x="64" y="14"/>
                  </a:lnTo>
                  <a:lnTo>
                    <a:pt x="56" y="12"/>
                  </a:lnTo>
                  <a:lnTo>
                    <a:pt x="48" y="12"/>
                  </a:lnTo>
                  <a:lnTo>
                    <a:pt x="48" y="12"/>
                  </a:lnTo>
                  <a:lnTo>
                    <a:pt x="40" y="12"/>
                  </a:lnTo>
                  <a:lnTo>
                    <a:pt x="34" y="14"/>
                  </a:lnTo>
                  <a:lnTo>
                    <a:pt x="28" y="20"/>
                  </a:lnTo>
                  <a:lnTo>
                    <a:pt x="22" y="24"/>
                  </a:lnTo>
                  <a:lnTo>
                    <a:pt x="18" y="32"/>
                  </a:lnTo>
                  <a:lnTo>
                    <a:pt x="16" y="40"/>
                  </a:lnTo>
                  <a:lnTo>
                    <a:pt x="14" y="56"/>
                  </a:lnTo>
                  <a:lnTo>
                    <a:pt x="14"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4386" y="1680"/>
              <a:ext cx="80" cy="110"/>
            </a:xfrm>
            <a:custGeom>
              <a:avLst/>
              <a:gdLst>
                <a:gd name="T0" fmla="*/ 14 w 80"/>
                <a:gd name="T1" fmla="*/ 0 h 110"/>
                <a:gd name="T2" fmla="*/ 14 w 80"/>
                <a:gd name="T3" fmla="*/ 64 h 110"/>
                <a:gd name="T4" fmla="*/ 14 w 80"/>
                <a:gd name="T5" fmla="*/ 64 h 110"/>
                <a:gd name="T6" fmla="*/ 16 w 80"/>
                <a:gd name="T7" fmla="*/ 78 h 110"/>
                <a:gd name="T8" fmla="*/ 18 w 80"/>
                <a:gd name="T9" fmla="*/ 84 h 110"/>
                <a:gd name="T10" fmla="*/ 20 w 80"/>
                <a:gd name="T11" fmla="*/ 90 h 110"/>
                <a:gd name="T12" fmla="*/ 24 w 80"/>
                <a:gd name="T13" fmla="*/ 94 h 110"/>
                <a:gd name="T14" fmla="*/ 28 w 80"/>
                <a:gd name="T15" fmla="*/ 96 h 110"/>
                <a:gd name="T16" fmla="*/ 38 w 80"/>
                <a:gd name="T17" fmla="*/ 98 h 110"/>
                <a:gd name="T18" fmla="*/ 38 w 80"/>
                <a:gd name="T19" fmla="*/ 98 h 110"/>
                <a:gd name="T20" fmla="*/ 50 w 80"/>
                <a:gd name="T21" fmla="*/ 96 h 110"/>
                <a:gd name="T22" fmla="*/ 54 w 80"/>
                <a:gd name="T23" fmla="*/ 94 h 110"/>
                <a:gd name="T24" fmla="*/ 58 w 80"/>
                <a:gd name="T25" fmla="*/ 90 h 110"/>
                <a:gd name="T26" fmla="*/ 60 w 80"/>
                <a:gd name="T27" fmla="*/ 84 h 110"/>
                <a:gd name="T28" fmla="*/ 64 w 80"/>
                <a:gd name="T29" fmla="*/ 78 h 110"/>
                <a:gd name="T30" fmla="*/ 64 w 80"/>
                <a:gd name="T31" fmla="*/ 64 h 110"/>
                <a:gd name="T32" fmla="*/ 64 w 80"/>
                <a:gd name="T33" fmla="*/ 0 h 110"/>
                <a:gd name="T34" fmla="*/ 80 w 80"/>
                <a:gd name="T35" fmla="*/ 0 h 110"/>
                <a:gd name="T36" fmla="*/ 80 w 80"/>
                <a:gd name="T37" fmla="*/ 62 h 110"/>
                <a:gd name="T38" fmla="*/ 80 w 80"/>
                <a:gd name="T39" fmla="*/ 62 h 110"/>
                <a:gd name="T40" fmla="*/ 78 w 80"/>
                <a:gd name="T41" fmla="*/ 74 h 110"/>
                <a:gd name="T42" fmla="*/ 76 w 80"/>
                <a:gd name="T43" fmla="*/ 84 h 110"/>
                <a:gd name="T44" fmla="*/ 72 w 80"/>
                <a:gd name="T45" fmla="*/ 92 h 110"/>
                <a:gd name="T46" fmla="*/ 68 w 80"/>
                <a:gd name="T47" fmla="*/ 98 h 110"/>
                <a:gd name="T48" fmla="*/ 62 w 80"/>
                <a:gd name="T49" fmla="*/ 104 h 110"/>
                <a:gd name="T50" fmla="*/ 54 w 80"/>
                <a:gd name="T51" fmla="*/ 106 h 110"/>
                <a:gd name="T52" fmla="*/ 46 w 80"/>
                <a:gd name="T53" fmla="*/ 108 h 110"/>
                <a:gd name="T54" fmla="*/ 38 w 80"/>
                <a:gd name="T55" fmla="*/ 110 h 110"/>
                <a:gd name="T56" fmla="*/ 38 w 80"/>
                <a:gd name="T57" fmla="*/ 110 h 110"/>
                <a:gd name="T58" fmla="*/ 30 w 80"/>
                <a:gd name="T59" fmla="*/ 108 h 110"/>
                <a:gd name="T60" fmla="*/ 22 w 80"/>
                <a:gd name="T61" fmla="*/ 106 h 110"/>
                <a:gd name="T62" fmla="*/ 16 w 80"/>
                <a:gd name="T63" fmla="*/ 104 h 110"/>
                <a:gd name="T64" fmla="*/ 10 w 80"/>
                <a:gd name="T65" fmla="*/ 98 h 110"/>
                <a:gd name="T66" fmla="*/ 6 w 80"/>
                <a:gd name="T67" fmla="*/ 92 h 110"/>
                <a:gd name="T68" fmla="*/ 2 w 80"/>
                <a:gd name="T69" fmla="*/ 84 h 110"/>
                <a:gd name="T70" fmla="*/ 0 w 80"/>
                <a:gd name="T71" fmla="*/ 74 h 110"/>
                <a:gd name="T72" fmla="*/ 0 w 80"/>
                <a:gd name="T73" fmla="*/ 64 h 110"/>
                <a:gd name="T74" fmla="*/ 0 w 80"/>
                <a:gd name="T75" fmla="*/ 0 h 110"/>
                <a:gd name="T76" fmla="*/ 14 w 80"/>
                <a:gd name="T7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110">
                  <a:moveTo>
                    <a:pt x="14" y="0"/>
                  </a:moveTo>
                  <a:lnTo>
                    <a:pt x="14" y="64"/>
                  </a:lnTo>
                  <a:lnTo>
                    <a:pt x="14" y="64"/>
                  </a:lnTo>
                  <a:lnTo>
                    <a:pt x="16" y="78"/>
                  </a:lnTo>
                  <a:lnTo>
                    <a:pt x="18" y="84"/>
                  </a:lnTo>
                  <a:lnTo>
                    <a:pt x="20" y="90"/>
                  </a:lnTo>
                  <a:lnTo>
                    <a:pt x="24" y="94"/>
                  </a:lnTo>
                  <a:lnTo>
                    <a:pt x="28" y="96"/>
                  </a:lnTo>
                  <a:lnTo>
                    <a:pt x="38" y="98"/>
                  </a:lnTo>
                  <a:lnTo>
                    <a:pt x="38" y="98"/>
                  </a:lnTo>
                  <a:lnTo>
                    <a:pt x="50" y="96"/>
                  </a:lnTo>
                  <a:lnTo>
                    <a:pt x="54" y="94"/>
                  </a:lnTo>
                  <a:lnTo>
                    <a:pt x="58" y="90"/>
                  </a:lnTo>
                  <a:lnTo>
                    <a:pt x="60" y="84"/>
                  </a:lnTo>
                  <a:lnTo>
                    <a:pt x="64" y="78"/>
                  </a:lnTo>
                  <a:lnTo>
                    <a:pt x="64" y="64"/>
                  </a:lnTo>
                  <a:lnTo>
                    <a:pt x="64" y="0"/>
                  </a:lnTo>
                  <a:lnTo>
                    <a:pt x="80" y="0"/>
                  </a:lnTo>
                  <a:lnTo>
                    <a:pt x="80" y="62"/>
                  </a:lnTo>
                  <a:lnTo>
                    <a:pt x="80" y="62"/>
                  </a:lnTo>
                  <a:lnTo>
                    <a:pt x="78" y="74"/>
                  </a:lnTo>
                  <a:lnTo>
                    <a:pt x="76" y="84"/>
                  </a:lnTo>
                  <a:lnTo>
                    <a:pt x="72" y="92"/>
                  </a:lnTo>
                  <a:lnTo>
                    <a:pt x="68" y="98"/>
                  </a:lnTo>
                  <a:lnTo>
                    <a:pt x="62" y="104"/>
                  </a:lnTo>
                  <a:lnTo>
                    <a:pt x="54" y="106"/>
                  </a:lnTo>
                  <a:lnTo>
                    <a:pt x="46" y="108"/>
                  </a:lnTo>
                  <a:lnTo>
                    <a:pt x="38" y="110"/>
                  </a:lnTo>
                  <a:lnTo>
                    <a:pt x="38" y="110"/>
                  </a:lnTo>
                  <a:lnTo>
                    <a:pt x="30" y="108"/>
                  </a:lnTo>
                  <a:lnTo>
                    <a:pt x="22" y="106"/>
                  </a:lnTo>
                  <a:lnTo>
                    <a:pt x="16" y="104"/>
                  </a:lnTo>
                  <a:lnTo>
                    <a:pt x="10" y="98"/>
                  </a:lnTo>
                  <a:lnTo>
                    <a:pt x="6" y="92"/>
                  </a:lnTo>
                  <a:lnTo>
                    <a:pt x="2" y="84"/>
                  </a:lnTo>
                  <a:lnTo>
                    <a:pt x="0" y="74"/>
                  </a:lnTo>
                  <a:lnTo>
                    <a:pt x="0" y="64"/>
                  </a:lnTo>
                  <a:lnTo>
                    <a:pt x="0" y="0"/>
                  </a:lnTo>
                  <a:lnTo>
                    <a:pt x="1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4490" y="1680"/>
              <a:ext cx="80" cy="108"/>
            </a:xfrm>
            <a:custGeom>
              <a:avLst/>
              <a:gdLst>
                <a:gd name="T0" fmla="*/ 0 w 80"/>
                <a:gd name="T1" fmla="*/ 108 h 108"/>
                <a:gd name="T2" fmla="*/ 0 w 80"/>
                <a:gd name="T3" fmla="*/ 0 h 108"/>
                <a:gd name="T4" fmla="*/ 14 w 80"/>
                <a:gd name="T5" fmla="*/ 0 h 108"/>
                <a:gd name="T6" fmla="*/ 48 w 80"/>
                <a:gd name="T7" fmla="*/ 54 h 108"/>
                <a:gd name="T8" fmla="*/ 48 w 80"/>
                <a:gd name="T9" fmla="*/ 54 h 108"/>
                <a:gd name="T10" fmla="*/ 60 w 80"/>
                <a:gd name="T11" fmla="*/ 72 h 108"/>
                <a:gd name="T12" fmla="*/ 68 w 80"/>
                <a:gd name="T13" fmla="*/ 90 h 108"/>
                <a:gd name="T14" fmla="*/ 68 w 80"/>
                <a:gd name="T15" fmla="*/ 88 h 108"/>
                <a:gd name="T16" fmla="*/ 68 w 80"/>
                <a:gd name="T17" fmla="*/ 88 h 108"/>
                <a:gd name="T18" fmla="*/ 68 w 80"/>
                <a:gd name="T19" fmla="*/ 44 h 108"/>
                <a:gd name="T20" fmla="*/ 68 w 80"/>
                <a:gd name="T21" fmla="*/ 0 h 108"/>
                <a:gd name="T22" fmla="*/ 80 w 80"/>
                <a:gd name="T23" fmla="*/ 0 h 108"/>
                <a:gd name="T24" fmla="*/ 80 w 80"/>
                <a:gd name="T25" fmla="*/ 108 h 108"/>
                <a:gd name="T26" fmla="*/ 66 w 80"/>
                <a:gd name="T27" fmla="*/ 108 h 108"/>
                <a:gd name="T28" fmla="*/ 32 w 80"/>
                <a:gd name="T29" fmla="*/ 52 h 108"/>
                <a:gd name="T30" fmla="*/ 32 w 80"/>
                <a:gd name="T31" fmla="*/ 52 h 108"/>
                <a:gd name="T32" fmla="*/ 20 w 80"/>
                <a:gd name="T33" fmla="*/ 34 h 108"/>
                <a:gd name="T34" fmla="*/ 12 w 80"/>
                <a:gd name="T35" fmla="*/ 16 h 108"/>
                <a:gd name="T36" fmla="*/ 12 w 80"/>
                <a:gd name="T37" fmla="*/ 16 h 108"/>
                <a:gd name="T38" fmla="*/ 12 w 80"/>
                <a:gd name="T39" fmla="*/ 16 h 108"/>
                <a:gd name="T40" fmla="*/ 12 w 80"/>
                <a:gd name="T41" fmla="*/ 62 h 108"/>
                <a:gd name="T42" fmla="*/ 12 w 80"/>
                <a:gd name="T43" fmla="*/ 108 h 108"/>
                <a:gd name="T44" fmla="*/ 0 w 80"/>
                <a:gd name="T4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108">
                  <a:moveTo>
                    <a:pt x="0" y="108"/>
                  </a:moveTo>
                  <a:lnTo>
                    <a:pt x="0" y="0"/>
                  </a:lnTo>
                  <a:lnTo>
                    <a:pt x="14" y="0"/>
                  </a:lnTo>
                  <a:lnTo>
                    <a:pt x="48" y="54"/>
                  </a:lnTo>
                  <a:lnTo>
                    <a:pt x="48" y="54"/>
                  </a:lnTo>
                  <a:lnTo>
                    <a:pt x="60" y="72"/>
                  </a:lnTo>
                  <a:lnTo>
                    <a:pt x="68" y="90"/>
                  </a:lnTo>
                  <a:lnTo>
                    <a:pt x="68" y="88"/>
                  </a:lnTo>
                  <a:lnTo>
                    <a:pt x="68" y="88"/>
                  </a:lnTo>
                  <a:lnTo>
                    <a:pt x="68" y="44"/>
                  </a:lnTo>
                  <a:lnTo>
                    <a:pt x="68" y="0"/>
                  </a:lnTo>
                  <a:lnTo>
                    <a:pt x="80" y="0"/>
                  </a:lnTo>
                  <a:lnTo>
                    <a:pt x="80" y="108"/>
                  </a:lnTo>
                  <a:lnTo>
                    <a:pt x="66" y="108"/>
                  </a:lnTo>
                  <a:lnTo>
                    <a:pt x="32" y="52"/>
                  </a:lnTo>
                  <a:lnTo>
                    <a:pt x="32" y="52"/>
                  </a:lnTo>
                  <a:lnTo>
                    <a:pt x="20" y="34"/>
                  </a:lnTo>
                  <a:lnTo>
                    <a:pt x="12" y="16"/>
                  </a:lnTo>
                  <a:lnTo>
                    <a:pt x="12" y="16"/>
                  </a:lnTo>
                  <a:lnTo>
                    <a:pt x="12" y="16"/>
                  </a:lnTo>
                  <a:lnTo>
                    <a:pt x="12" y="62"/>
                  </a:lnTo>
                  <a:lnTo>
                    <a:pt x="12" y="108"/>
                  </a:lnTo>
                  <a:lnTo>
                    <a:pt x="0"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588" y="1678"/>
              <a:ext cx="88" cy="110"/>
            </a:xfrm>
            <a:custGeom>
              <a:avLst/>
              <a:gdLst>
                <a:gd name="T0" fmla="*/ 88 w 88"/>
                <a:gd name="T1" fmla="*/ 104 h 110"/>
                <a:gd name="T2" fmla="*/ 88 w 88"/>
                <a:gd name="T3" fmla="*/ 104 h 110"/>
                <a:gd name="T4" fmla="*/ 76 w 88"/>
                <a:gd name="T5" fmla="*/ 108 h 110"/>
                <a:gd name="T6" fmla="*/ 56 w 88"/>
                <a:gd name="T7" fmla="*/ 110 h 110"/>
                <a:gd name="T8" fmla="*/ 56 w 88"/>
                <a:gd name="T9" fmla="*/ 110 h 110"/>
                <a:gd name="T10" fmla="*/ 44 w 88"/>
                <a:gd name="T11" fmla="*/ 110 h 110"/>
                <a:gd name="T12" fmla="*/ 34 w 88"/>
                <a:gd name="T13" fmla="*/ 108 h 110"/>
                <a:gd name="T14" fmla="*/ 24 w 88"/>
                <a:gd name="T15" fmla="*/ 102 h 110"/>
                <a:gd name="T16" fmla="*/ 16 w 88"/>
                <a:gd name="T17" fmla="*/ 96 h 110"/>
                <a:gd name="T18" fmla="*/ 16 w 88"/>
                <a:gd name="T19" fmla="*/ 96 h 110"/>
                <a:gd name="T20" fmla="*/ 8 w 88"/>
                <a:gd name="T21" fmla="*/ 88 h 110"/>
                <a:gd name="T22" fmla="*/ 4 w 88"/>
                <a:gd name="T23" fmla="*/ 80 h 110"/>
                <a:gd name="T24" fmla="*/ 2 w 88"/>
                <a:gd name="T25" fmla="*/ 68 h 110"/>
                <a:gd name="T26" fmla="*/ 0 w 88"/>
                <a:gd name="T27" fmla="*/ 56 h 110"/>
                <a:gd name="T28" fmla="*/ 0 w 88"/>
                <a:gd name="T29" fmla="*/ 56 h 110"/>
                <a:gd name="T30" fmla="*/ 2 w 88"/>
                <a:gd name="T31" fmla="*/ 44 h 110"/>
                <a:gd name="T32" fmla="*/ 4 w 88"/>
                <a:gd name="T33" fmla="*/ 34 h 110"/>
                <a:gd name="T34" fmla="*/ 10 w 88"/>
                <a:gd name="T35" fmla="*/ 24 h 110"/>
                <a:gd name="T36" fmla="*/ 16 w 88"/>
                <a:gd name="T37" fmla="*/ 16 h 110"/>
                <a:gd name="T38" fmla="*/ 24 w 88"/>
                <a:gd name="T39" fmla="*/ 10 h 110"/>
                <a:gd name="T40" fmla="*/ 34 w 88"/>
                <a:gd name="T41" fmla="*/ 4 h 110"/>
                <a:gd name="T42" fmla="*/ 46 w 88"/>
                <a:gd name="T43" fmla="*/ 2 h 110"/>
                <a:gd name="T44" fmla="*/ 58 w 88"/>
                <a:gd name="T45" fmla="*/ 0 h 110"/>
                <a:gd name="T46" fmla="*/ 58 w 88"/>
                <a:gd name="T47" fmla="*/ 0 h 110"/>
                <a:gd name="T48" fmla="*/ 74 w 88"/>
                <a:gd name="T49" fmla="*/ 2 h 110"/>
                <a:gd name="T50" fmla="*/ 86 w 88"/>
                <a:gd name="T51" fmla="*/ 6 h 110"/>
                <a:gd name="T52" fmla="*/ 82 w 88"/>
                <a:gd name="T53" fmla="*/ 16 h 110"/>
                <a:gd name="T54" fmla="*/ 82 w 88"/>
                <a:gd name="T55" fmla="*/ 16 h 110"/>
                <a:gd name="T56" fmla="*/ 72 w 88"/>
                <a:gd name="T57" fmla="*/ 14 h 110"/>
                <a:gd name="T58" fmla="*/ 58 w 88"/>
                <a:gd name="T59" fmla="*/ 12 h 110"/>
                <a:gd name="T60" fmla="*/ 58 w 88"/>
                <a:gd name="T61" fmla="*/ 12 h 110"/>
                <a:gd name="T62" fmla="*/ 48 w 88"/>
                <a:gd name="T63" fmla="*/ 12 h 110"/>
                <a:gd name="T64" fmla="*/ 40 w 88"/>
                <a:gd name="T65" fmla="*/ 16 h 110"/>
                <a:gd name="T66" fmla="*/ 32 w 88"/>
                <a:gd name="T67" fmla="*/ 18 h 110"/>
                <a:gd name="T68" fmla="*/ 26 w 88"/>
                <a:gd name="T69" fmla="*/ 24 h 110"/>
                <a:gd name="T70" fmla="*/ 22 w 88"/>
                <a:gd name="T71" fmla="*/ 30 h 110"/>
                <a:gd name="T72" fmla="*/ 18 w 88"/>
                <a:gd name="T73" fmla="*/ 38 h 110"/>
                <a:gd name="T74" fmla="*/ 16 w 88"/>
                <a:gd name="T75" fmla="*/ 46 h 110"/>
                <a:gd name="T76" fmla="*/ 14 w 88"/>
                <a:gd name="T77" fmla="*/ 56 h 110"/>
                <a:gd name="T78" fmla="*/ 14 w 88"/>
                <a:gd name="T79" fmla="*/ 56 h 110"/>
                <a:gd name="T80" fmla="*/ 16 w 88"/>
                <a:gd name="T81" fmla="*/ 66 h 110"/>
                <a:gd name="T82" fmla="*/ 18 w 88"/>
                <a:gd name="T83" fmla="*/ 74 h 110"/>
                <a:gd name="T84" fmla="*/ 22 w 88"/>
                <a:gd name="T85" fmla="*/ 82 h 110"/>
                <a:gd name="T86" fmla="*/ 26 w 88"/>
                <a:gd name="T87" fmla="*/ 88 h 110"/>
                <a:gd name="T88" fmla="*/ 32 w 88"/>
                <a:gd name="T89" fmla="*/ 92 h 110"/>
                <a:gd name="T90" fmla="*/ 40 w 88"/>
                <a:gd name="T91" fmla="*/ 96 h 110"/>
                <a:gd name="T92" fmla="*/ 48 w 88"/>
                <a:gd name="T93" fmla="*/ 98 h 110"/>
                <a:gd name="T94" fmla="*/ 56 w 88"/>
                <a:gd name="T95" fmla="*/ 98 h 110"/>
                <a:gd name="T96" fmla="*/ 56 w 88"/>
                <a:gd name="T97" fmla="*/ 98 h 110"/>
                <a:gd name="T98" fmla="*/ 68 w 88"/>
                <a:gd name="T99" fmla="*/ 98 h 110"/>
                <a:gd name="T100" fmla="*/ 74 w 88"/>
                <a:gd name="T101" fmla="*/ 96 h 110"/>
                <a:gd name="T102" fmla="*/ 74 w 88"/>
                <a:gd name="T103" fmla="*/ 64 h 110"/>
                <a:gd name="T104" fmla="*/ 54 w 88"/>
                <a:gd name="T105" fmla="*/ 64 h 110"/>
                <a:gd name="T106" fmla="*/ 54 w 88"/>
                <a:gd name="T107" fmla="*/ 52 h 110"/>
                <a:gd name="T108" fmla="*/ 88 w 88"/>
                <a:gd name="T109" fmla="*/ 52 h 110"/>
                <a:gd name="T110" fmla="*/ 88 w 88"/>
                <a:gd name="T111"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110">
                  <a:moveTo>
                    <a:pt x="88" y="104"/>
                  </a:moveTo>
                  <a:lnTo>
                    <a:pt x="88" y="104"/>
                  </a:lnTo>
                  <a:lnTo>
                    <a:pt x="76" y="108"/>
                  </a:lnTo>
                  <a:lnTo>
                    <a:pt x="56" y="110"/>
                  </a:lnTo>
                  <a:lnTo>
                    <a:pt x="56" y="110"/>
                  </a:lnTo>
                  <a:lnTo>
                    <a:pt x="44" y="110"/>
                  </a:lnTo>
                  <a:lnTo>
                    <a:pt x="34" y="108"/>
                  </a:lnTo>
                  <a:lnTo>
                    <a:pt x="24" y="102"/>
                  </a:lnTo>
                  <a:lnTo>
                    <a:pt x="16" y="96"/>
                  </a:lnTo>
                  <a:lnTo>
                    <a:pt x="16" y="96"/>
                  </a:lnTo>
                  <a:lnTo>
                    <a:pt x="8" y="88"/>
                  </a:lnTo>
                  <a:lnTo>
                    <a:pt x="4" y="80"/>
                  </a:lnTo>
                  <a:lnTo>
                    <a:pt x="2" y="68"/>
                  </a:lnTo>
                  <a:lnTo>
                    <a:pt x="0" y="56"/>
                  </a:lnTo>
                  <a:lnTo>
                    <a:pt x="0" y="56"/>
                  </a:lnTo>
                  <a:lnTo>
                    <a:pt x="2" y="44"/>
                  </a:lnTo>
                  <a:lnTo>
                    <a:pt x="4" y="34"/>
                  </a:lnTo>
                  <a:lnTo>
                    <a:pt x="10" y="24"/>
                  </a:lnTo>
                  <a:lnTo>
                    <a:pt x="16" y="16"/>
                  </a:lnTo>
                  <a:lnTo>
                    <a:pt x="24" y="10"/>
                  </a:lnTo>
                  <a:lnTo>
                    <a:pt x="34" y="4"/>
                  </a:lnTo>
                  <a:lnTo>
                    <a:pt x="46" y="2"/>
                  </a:lnTo>
                  <a:lnTo>
                    <a:pt x="58" y="0"/>
                  </a:lnTo>
                  <a:lnTo>
                    <a:pt x="58" y="0"/>
                  </a:lnTo>
                  <a:lnTo>
                    <a:pt x="74" y="2"/>
                  </a:lnTo>
                  <a:lnTo>
                    <a:pt x="86" y="6"/>
                  </a:lnTo>
                  <a:lnTo>
                    <a:pt x="82" y="16"/>
                  </a:lnTo>
                  <a:lnTo>
                    <a:pt x="82" y="16"/>
                  </a:lnTo>
                  <a:lnTo>
                    <a:pt x="72" y="14"/>
                  </a:lnTo>
                  <a:lnTo>
                    <a:pt x="58" y="12"/>
                  </a:lnTo>
                  <a:lnTo>
                    <a:pt x="58" y="12"/>
                  </a:lnTo>
                  <a:lnTo>
                    <a:pt x="48" y="12"/>
                  </a:lnTo>
                  <a:lnTo>
                    <a:pt x="40" y="16"/>
                  </a:lnTo>
                  <a:lnTo>
                    <a:pt x="32" y="18"/>
                  </a:lnTo>
                  <a:lnTo>
                    <a:pt x="26" y="24"/>
                  </a:lnTo>
                  <a:lnTo>
                    <a:pt x="22" y="30"/>
                  </a:lnTo>
                  <a:lnTo>
                    <a:pt x="18" y="38"/>
                  </a:lnTo>
                  <a:lnTo>
                    <a:pt x="16" y="46"/>
                  </a:lnTo>
                  <a:lnTo>
                    <a:pt x="14" y="56"/>
                  </a:lnTo>
                  <a:lnTo>
                    <a:pt x="14" y="56"/>
                  </a:lnTo>
                  <a:lnTo>
                    <a:pt x="16" y="66"/>
                  </a:lnTo>
                  <a:lnTo>
                    <a:pt x="18" y="74"/>
                  </a:lnTo>
                  <a:lnTo>
                    <a:pt x="22" y="82"/>
                  </a:lnTo>
                  <a:lnTo>
                    <a:pt x="26" y="88"/>
                  </a:lnTo>
                  <a:lnTo>
                    <a:pt x="32" y="92"/>
                  </a:lnTo>
                  <a:lnTo>
                    <a:pt x="40" y="96"/>
                  </a:lnTo>
                  <a:lnTo>
                    <a:pt x="48" y="98"/>
                  </a:lnTo>
                  <a:lnTo>
                    <a:pt x="56" y="98"/>
                  </a:lnTo>
                  <a:lnTo>
                    <a:pt x="56" y="98"/>
                  </a:lnTo>
                  <a:lnTo>
                    <a:pt x="68" y="98"/>
                  </a:lnTo>
                  <a:lnTo>
                    <a:pt x="74" y="96"/>
                  </a:lnTo>
                  <a:lnTo>
                    <a:pt x="74" y="64"/>
                  </a:lnTo>
                  <a:lnTo>
                    <a:pt x="54" y="64"/>
                  </a:lnTo>
                  <a:lnTo>
                    <a:pt x="54" y="52"/>
                  </a:lnTo>
                  <a:lnTo>
                    <a:pt x="88" y="52"/>
                  </a:lnTo>
                  <a:lnTo>
                    <a:pt x="88" y="10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noEditPoints="1"/>
            </p:cNvSpPr>
            <p:nvPr/>
          </p:nvSpPr>
          <p:spPr bwMode="auto">
            <a:xfrm>
              <a:off x="4694" y="1680"/>
              <a:ext cx="20" cy="110"/>
            </a:xfrm>
            <a:custGeom>
              <a:avLst/>
              <a:gdLst>
                <a:gd name="T0" fmla="*/ 0 w 20"/>
                <a:gd name="T1" fmla="*/ 100 h 110"/>
                <a:gd name="T2" fmla="*/ 0 w 20"/>
                <a:gd name="T3" fmla="*/ 100 h 110"/>
                <a:gd name="T4" fmla="*/ 2 w 20"/>
                <a:gd name="T5" fmla="*/ 96 h 110"/>
                <a:gd name="T6" fmla="*/ 4 w 20"/>
                <a:gd name="T7" fmla="*/ 92 h 110"/>
                <a:gd name="T8" fmla="*/ 6 w 20"/>
                <a:gd name="T9" fmla="*/ 90 h 110"/>
                <a:gd name="T10" fmla="*/ 10 w 20"/>
                <a:gd name="T11" fmla="*/ 90 h 110"/>
                <a:gd name="T12" fmla="*/ 10 w 20"/>
                <a:gd name="T13" fmla="*/ 90 h 110"/>
                <a:gd name="T14" fmla="*/ 14 w 20"/>
                <a:gd name="T15" fmla="*/ 90 h 110"/>
                <a:gd name="T16" fmla="*/ 16 w 20"/>
                <a:gd name="T17" fmla="*/ 92 h 110"/>
                <a:gd name="T18" fmla="*/ 18 w 20"/>
                <a:gd name="T19" fmla="*/ 96 h 110"/>
                <a:gd name="T20" fmla="*/ 20 w 20"/>
                <a:gd name="T21" fmla="*/ 100 h 110"/>
                <a:gd name="T22" fmla="*/ 20 w 20"/>
                <a:gd name="T23" fmla="*/ 100 h 110"/>
                <a:gd name="T24" fmla="*/ 18 w 20"/>
                <a:gd name="T25" fmla="*/ 104 h 110"/>
                <a:gd name="T26" fmla="*/ 16 w 20"/>
                <a:gd name="T27" fmla="*/ 106 h 110"/>
                <a:gd name="T28" fmla="*/ 14 w 20"/>
                <a:gd name="T29" fmla="*/ 108 h 110"/>
                <a:gd name="T30" fmla="*/ 10 w 20"/>
                <a:gd name="T31" fmla="*/ 110 h 110"/>
                <a:gd name="T32" fmla="*/ 10 w 20"/>
                <a:gd name="T33" fmla="*/ 110 h 110"/>
                <a:gd name="T34" fmla="*/ 6 w 20"/>
                <a:gd name="T35" fmla="*/ 108 h 110"/>
                <a:gd name="T36" fmla="*/ 4 w 20"/>
                <a:gd name="T37" fmla="*/ 106 h 110"/>
                <a:gd name="T38" fmla="*/ 2 w 20"/>
                <a:gd name="T39" fmla="*/ 104 h 110"/>
                <a:gd name="T40" fmla="*/ 0 w 20"/>
                <a:gd name="T41" fmla="*/ 100 h 110"/>
                <a:gd name="T42" fmla="*/ 0 w 20"/>
                <a:gd name="T43" fmla="*/ 100 h 110"/>
                <a:gd name="T44" fmla="*/ 4 w 20"/>
                <a:gd name="T45" fmla="*/ 76 h 110"/>
                <a:gd name="T46" fmla="*/ 2 w 20"/>
                <a:gd name="T47" fmla="*/ 0 h 110"/>
                <a:gd name="T48" fmla="*/ 18 w 20"/>
                <a:gd name="T49" fmla="*/ 0 h 110"/>
                <a:gd name="T50" fmla="*/ 16 w 20"/>
                <a:gd name="T51" fmla="*/ 76 h 110"/>
                <a:gd name="T52" fmla="*/ 4 w 20"/>
                <a:gd name="T53" fmla="*/ 7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10">
                  <a:moveTo>
                    <a:pt x="0" y="100"/>
                  </a:moveTo>
                  <a:lnTo>
                    <a:pt x="0" y="100"/>
                  </a:lnTo>
                  <a:lnTo>
                    <a:pt x="2" y="96"/>
                  </a:lnTo>
                  <a:lnTo>
                    <a:pt x="4" y="92"/>
                  </a:lnTo>
                  <a:lnTo>
                    <a:pt x="6" y="90"/>
                  </a:lnTo>
                  <a:lnTo>
                    <a:pt x="10" y="90"/>
                  </a:lnTo>
                  <a:lnTo>
                    <a:pt x="10" y="90"/>
                  </a:lnTo>
                  <a:lnTo>
                    <a:pt x="14" y="90"/>
                  </a:lnTo>
                  <a:lnTo>
                    <a:pt x="16" y="92"/>
                  </a:lnTo>
                  <a:lnTo>
                    <a:pt x="18" y="96"/>
                  </a:lnTo>
                  <a:lnTo>
                    <a:pt x="20" y="100"/>
                  </a:lnTo>
                  <a:lnTo>
                    <a:pt x="20" y="100"/>
                  </a:lnTo>
                  <a:lnTo>
                    <a:pt x="18" y="104"/>
                  </a:lnTo>
                  <a:lnTo>
                    <a:pt x="16" y="106"/>
                  </a:lnTo>
                  <a:lnTo>
                    <a:pt x="14" y="108"/>
                  </a:lnTo>
                  <a:lnTo>
                    <a:pt x="10" y="110"/>
                  </a:lnTo>
                  <a:lnTo>
                    <a:pt x="10" y="110"/>
                  </a:lnTo>
                  <a:lnTo>
                    <a:pt x="6" y="108"/>
                  </a:lnTo>
                  <a:lnTo>
                    <a:pt x="4" y="106"/>
                  </a:lnTo>
                  <a:lnTo>
                    <a:pt x="2" y="104"/>
                  </a:lnTo>
                  <a:lnTo>
                    <a:pt x="0" y="100"/>
                  </a:lnTo>
                  <a:lnTo>
                    <a:pt x="0" y="100"/>
                  </a:lnTo>
                  <a:close/>
                  <a:moveTo>
                    <a:pt x="4" y="76"/>
                  </a:moveTo>
                  <a:lnTo>
                    <a:pt x="2" y="0"/>
                  </a:lnTo>
                  <a:lnTo>
                    <a:pt x="18" y="0"/>
                  </a:lnTo>
                  <a:lnTo>
                    <a:pt x="16" y="76"/>
                  </a:lnTo>
                  <a:lnTo>
                    <a:pt x="4" y="7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p:nvSpPr>
          <p:spPr bwMode="auto">
            <a:xfrm>
              <a:off x="5292" y="1752"/>
              <a:ext cx="68" cy="108"/>
            </a:xfrm>
            <a:custGeom>
              <a:avLst/>
              <a:gdLst>
                <a:gd name="T0" fmla="*/ 0 w 68"/>
                <a:gd name="T1" fmla="*/ 2 h 108"/>
                <a:gd name="T2" fmla="*/ 24 w 68"/>
                <a:gd name="T3" fmla="*/ 0 h 108"/>
                <a:gd name="T4" fmla="*/ 42 w 68"/>
                <a:gd name="T5" fmla="*/ 2 h 108"/>
                <a:gd name="T6" fmla="*/ 54 w 68"/>
                <a:gd name="T7" fmla="*/ 8 h 108"/>
                <a:gd name="T8" fmla="*/ 58 w 68"/>
                <a:gd name="T9" fmla="*/ 10 h 108"/>
                <a:gd name="T10" fmla="*/ 62 w 68"/>
                <a:gd name="T11" fmla="*/ 20 h 108"/>
                <a:gd name="T12" fmla="*/ 64 w 68"/>
                <a:gd name="T13" fmla="*/ 26 h 108"/>
                <a:gd name="T14" fmla="*/ 58 w 68"/>
                <a:gd name="T15" fmla="*/ 40 h 108"/>
                <a:gd name="T16" fmla="*/ 44 w 68"/>
                <a:gd name="T17" fmla="*/ 50 h 108"/>
                <a:gd name="T18" fmla="*/ 44 w 68"/>
                <a:gd name="T19" fmla="*/ 50 h 108"/>
                <a:gd name="T20" fmla="*/ 60 w 68"/>
                <a:gd name="T21" fmla="*/ 58 h 108"/>
                <a:gd name="T22" fmla="*/ 68 w 68"/>
                <a:gd name="T23" fmla="*/ 78 h 108"/>
                <a:gd name="T24" fmla="*/ 66 w 68"/>
                <a:gd name="T25" fmla="*/ 84 h 108"/>
                <a:gd name="T26" fmla="*/ 58 w 68"/>
                <a:gd name="T27" fmla="*/ 98 h 108"/>
                <a:gd name="T28" fmla="*/ 52 w 68"/>
                <a:gd name="T29" fmla="*/ 104 h 108"/>
                <a:gd name="T30" fmla="*/ 34 w 68"/>
                <a:gd name="T31" fmla="*/ 108 h 108"/>
                <a:gd name="T32" fmla="*/ 20 w 68"/>
                <a:gd name="T33" fmla="*/ 108 h 108"/>
                <a:gd name="T34" fmla="*/ 0 w 68"/>
                <a:gd name="T35" fmla="*/ 2 h 108"/>
                <a:gd name="T36" fmla="*/ 26 w 68"/>
                <a:gd name="T37" fmla="*/ 46 h 108"/>
                <a:gd name="T38" fmla="*/ 36 w 68"/>
                <a:gd name="T39" fmla="*/ 44 h 108"/>
                <a:gd name="T40" fmla="*/ 48 w 68"/>
                <a:gd name="T41" fmla="*/ 34 h 108"/>
                <a:gd name="T42" fmla="*/ 50 w 68"/>
                <a:gd name="T43" fmla="*/ 28 h 108"/>
                <a:gd name="T44" fmla="*/ 42 w 68"/>
                <a:gd name="T45" fmla="*/ 14 h 108"/>
                <a:gd name="T46" fmla="*/ 26 w 68"/>
                <a:gd name="T47" fmla="*/ 10 h 108"/>
                <a:gd name="T48" fmla="*/ 14 w 68"/>
                <a:gd name="T49" fmla="*/ 10 h 108"/>
                <a:gd name="T50" fmla="*/ 14 w 68"/>
                <a:gd name="T51" fmla="*/ 98 h 108"/>
                <a:gd name="T52" fmla="*/ 24 w 68"/>
                <a:gd name="T53" fmla="*/ 98 h 108"/>
                <a:gd name="T54" fmla="*/ 36 w 68"/>
                <a:gd name="T55" fmla="*/ 96 h 108"/>
                <a:gd name="T56" fmla="*/ 50 w 68"/>
                <a:gd name="T57" fmla="*/ 86 h 108"/>
                <a:gd name="T58" fmla="*/ 52 w 68"/>
                <a:gd name="T59" fmla="*/ 78 h 108"/>
                <a:gd name="T60" fmla="*/ 52 w 68"/>
                <a:gd name="T61" fmla="*/ 72 h 108"/>
                <a:gd name="T62" fmla="*/ 44 w 68"/>
                <a:gd name="T63" fmla="*/ 62 h 108"/>
                <a:gd name="T64" fmla="*/ 24 w 68"/>
                <a:gd name="T65" fmla="*/ 56 h 108"/>
                <a:gd name="T66" fmla="*/ 14 w 68"/>
                <a:gd name="T6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108">
                  <a:moveTo>
                    <a:pt x="0" y="2"/>
                  </a:moveTo>
                  <a:lnTo>
                    <a:pt x="0" y="2"/>
                  </a:lnTo>
                  <a:lnTo>
                    <a:pt x="10" y="0"/>
                  </a:lnTo>
                  <a:lnTo>
                    <a:pt x="24" y="0"/>
                  </a:lnTo>
                  <a:lnTo>
                    <a:pt x="24" y="0"/>
                  </a:lnTo>
                  <a:lnTo>
                    <a:pt x="42" y="2"/>
                  </a:lnTo>
                  <a:lnTo>
                    <a:pt x="48" y="4"/>
                  </a:lnTo>
                  <a:lnTo>
                    <a:pt x="54" y="8"/>
                  </a:lnTo>
                  <a:lnTo>
                    <a:pt x="54" y="8"/>
                  </a:lnTo>
                  <a:lnTo>
                    <a:pt x="58" y="10"/>
                  </a:lnTo>
                  <a:lnTo>
                    <a:pt x="60" y="14"/>
                  </a:lnTo>
                  <a:lnTo>
                    <a:pt x="62" y="20"/>
                  </a:lnTo>
                  <a:lnTo>
                    <a:pt x="64" y="26"/>
                  </a:lnTo>
                  <a:lnTo>
                    <a:pt x="64" y="26"/>
                  </a:lnTo>
                  <a:lnTo>
                    <a:pt x="62" y="34"/>
                  </a:lnTo>
                  <a:lnTo>
                    <a:pt x="58" y="40"/>
                  </a:lnTo>
                  <a:lnTo>
                    <a:pt x="52" y="46"/>
                  </a:lnTo>
                  <a:lnTo>
                    <a:pt x="44" y="50"/>
                  </a:lnTo>
                  <a:lnTo>
                    <a:pt x="44" y="50"/>
                  </a:lnTo>
                  <a:lnTo>
                    <a:pt x="44" y="50"/>
                  </a:lnTo>
                  <a:lnTo>
                    <a:pt x="52" y="54"/>
                  </a:lnTo>
                  <a:lnTo>
                    <a:pt x="60" y="58"/>
                  </a:lnTo>
                  <a:lnTo>
                    <a:pt x="66" y="66"/>
                  </a:lnTo>
                  <a:lnTo>
                    <a:pt x="68" y="78"/>
                  </a:lnTo>
                  <a:lnTo>
                    <a:pt x="68" y="78"/>
                  </a:lnTo>
                  <a:lnTo>
                    <a:pt x="66" y="84"/>
                  </a:lnTo>
                  <a:lnTo>
                    <a:pt x="64" y="90"/>
                  </a:lnTo>
                  <a:lnTo>
                    <a:pt x="58" y="98"/>
                  </a:lnTo>
                  <a:lnTo>
                    <a:pt x="58" y="98"/>
                  </a:lnTo>
                  <a:lnTo>
                    <a:pt x="52" y="104"/>
                  </a:lnTo>
                  <a:lnTo>
                    <a:pt x="44" y="106"/>
                  </a:lnTo>
                  <a:lnTo>
                    <a:pt x="34" y="108"/>
                  </a:lnTo>
                  <a:lnTo>
                    <a:pt x="20" y="108"/>
                  </a:lnTo>
                  <a:lnTo>
                    <a:pt x="20" y="108"/>
                  </a:lnTo>
                  <a:lnTo>
                    <a:pt x="0" y="108"/>
                  </a:lnTo>
                  <a:lnTo>
                    <a:pt x="0" y="2"/>
                  </a:lnTo>
                  <a:close/>
                  <a:moveTo>
                    <a:pt x="14" y="46"/>
                  </a:moveTo>
                  <a:lnTo>
                    <a:pt x="26" y="46"/>
                  </a:lnTo>
                  <a:lnTo>
                    <a:pt x="26" y="46"/>
                  </a:lnTo>
                  <a:lnTo>
                    <a:pt x="36" y="44"/>
                  </a:lnTo>
                  <a:lnTo>
                    <a:pt x="42" y="40"/>
                  </a:lnTo>
                  <a:lnTo>
                    <a:pt x="48" y="34"/>
                  </a:lnTo>
                  <a:lnTo>
                    <a:pt x="50" y="28"/>
                  </a:lnTo>
                  <a:lnTo>
                    <a:pt x="50" y="28"/>
                  </a:lnTo>
                  <a:lnTo>
                    <a:pt x="48" y="20"/>
                  </a:lnTo>
                  <a:lnTo>
                    <a:pt x="42" y="14"/>
                  </a:lnTo>
                  <a:lnTo>
                    <a:pt x="36" y="10"/>
                  </a:lnTo>
                  <a:lnTo>
                    <a:pt x="26" y="10"/>
                  </a:lnTo>
                  <a:lnTo>
                    <a:pt x="26" y="10"/>
                  </a:lnTo>
                  <a:lnTo>
                    <a:pt x="14" y="10"/>
                  </a:lnTo>
                  <a:lnTo>
                    <a:pt x="14" y="46"/>
                  </a:lnTo>
                  <a:close/>
                  <a:moveTo>
                    <a:pt x="14" y="98"/>
                  </a:moveTo>
                  <a:lnTo>
                    <a:pt x="14" y="98"/>
                  </a:lnTo>
                  <a:lnTo>
                    <a:pt x="24" y="98"/>
                  </a:lnTo>
                  <a:lnTo>
                    <a:pt x="24" y="98"/>
                  </a:lnTo>
                  <a:lnTo>
                    <a:pt x="36" y="96"/>
                  </a:lnTo>
                  <a:lnTo>
                    <a:pt x="44" y="94"/>
                  </a:lnTo>
                  <a:lnTo>
                    <a:pt x="50" y="86"/>
                  </a:lnTo>
                  <a:lnTo>
                    <a:pt x="52" y="82"/>
                  </a:lnTo>
                  <a:lnTo>
                    <a:pt x="52" y="78"/>
                  </a:lnTo>
                  <a:lnTo>
                    <a:pt x="52" y="78"/>
                  </a:lnTo>
                  <a:lnTo>
                    <a:pt x="52" y="72"/>
                  </a:lnTo>
                  <a:lnTo>
                    <a:pt x="50" y="68"/>
                  </a:lnTo>
                  <a:lnTo>
                    <a:pt x="44" y="62"/>
                  </a:lnTo>
                  <a:lnTo>
                    <a:pt x="36" y="58"/>
                  </a:lnTo>
                  <a:lnTo>
                    <a:pt x="24" y="56"/>
                  </a:lnTo>
                  <a:lnTo>
                    <a:pt x="14" y="56"/>
                  </a:lnTo>
                  <a:lnTo>
                    <a:pt x="14" y="9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5378" y="1752"/>
              <a:ext cx="60" cy="108"/>
            </a:xfrm>
            <a:custGeom>
              <a:avLst/>
              <a:gdLst>
                <a:gd name="T0" fmla="*/ 0 w 60"/>
                <a:gd name="T1" fmla="*/ 0 h 108"/>
                <a:gd name="T2" fmla="*/ 14 w 60"/>
                <a:gd name="T3" fmla="*/ 0 h 108"/>
                <a:gd name="T4" fmla="*/ 14 w 60"/>
                <a:gd name="T5" fmla="*/ 96 h 108"/>
                <a:gd name="T6" fmla="*/ 60 w 60"/>
                <a:gd name="T7" fmla="*/ 96 h 108"/>
                <a:gd name="T8" fmla="*/ 60 w 60"/>
                <a:gd name="T9" fmla="*/ 108 h 108"/>
                <a:gd name="T10" fmla="*/ 0 w 60"/>
                <a:gd name="T11" fmla="*/ 108 h 108"/>
                <a:gd name="T12" fmla="*/ 0 w 6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60" h="108">
                  <a:moveTo>
                    <a:pt x="0" y="0"/>
                  </a:moveTo>
                  <a:lnTo>
                    <a:pt x="14" y="0"/>
                  </a:lnTo>
                  <a:lnTo>
                    <a:pt x="14" y="96"/>
                  </a:lnTo>
                  <a:lnTo>
                    <a:pt x="60" y="96"/>
                  </a:lnTo>
                  <a:lnTo>
                    <a:pt x="60" y="108"/>
                  </a:lnTo>
                  <a:lnTo>
                    <a:pt x="0" y="108"/>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p:nvSpPr>
          <p:spPr bwMode="auto">
            <a:xfrm>
              <a:off x="5440" y="1750"/>
              <a:ext cx="100" cy="112"/>
            </a:xfrm>
            <a:custGeom>
              <a:avLst/>
              <a:gdLst>
                <a:gd name="T0" fmla="*/ 100 w 100"/>
                <a:gd name="T1" fmla="*/ 54 h 112"/>
                <a:gd name="T2" fmla="*/ 96 w 100"/>
                <a:gd name="T3" fmla="*/ 80 h 112"/>
                <a:gd name="T4" fmla="*/ 84 w 100"/>
                <a:gd name="T5" fmla="*/ 98 h 112"/>
                <a:gd name="T6" fmla="*/ 68 w 100"/>
                <a:gd name="T7" fmla="*/ 108 h 112"/>
                <a:gd name="T8" fmla="*/ 50 w 100"/>
                <a:gd name="T9" fmla="*/ 112 h 112"/>
                <a:gd name="T10" fmla="*/ 40 w 100"/>
                <a:gd name="T11" fmla="*/ 110 h 112"/>
                <a:gd name="T12" fmla="*/ 22 w 100"/>
                <a:gd name="T13" fmla="*/ 102 h 112"/>
                <a:gd name="T14" fmla="*/ 8 w 100"/>
                <a:gd name="T15" fmla="*/ 88 h 112"/>
                <a:gd name="T16" fmla="*/ 2 w 100"/>
                <a:gd name="T17" fmla="*/ 68 h 112"/>
                <a:gd name="T18" fmla="*/ 0 w 100"/>
                <a:gd name="T19" fmla="*/ 56 h 112"/>
                <a:gd name="T20" fmla="*/ 4 w 100"/>
                <a:gd name="T21" fmla="*/ 34 h 112"/>
                <a:gd name="T22" fmla="*/ 16 w 100"/>
                <a:gd name="T23" fmla="*/ 16 h 112"/>
                <a:gd name="T24" fmla="*/ 30 w 100"/>
                <a:gd name="T25" fmla="*/ 4 h 112"/>
                <a:gd name="T26" fmla="*/ 50 w 100"/>
                <a:gd name="T27" fmla="*/ 0 h 112"/>
                <a:gd name="T28" fmla="*/ 62 w 100"/>
                <a:gd name="T29" fmla="*/ 2 h 112"/>
                <a:gd name="T30" fmla="*/ 80 w 100"/>
                <a:gd name="T31" fmla="*/ 10 h 112"/>
                <a:gd name="T32" fmla="*/ 92 w 100"/>
                <a:gd name="T33" fmla="*/ 24 h 112"/>
                <a:gd name="T34" fmla="*/ 98 w 100"/>
                <a:gd name="T35" fmla="*/ 44 h 112"/>
                <a:gd name="T36" fmla="*/ 100 w 100"/>
                <a:gd name="T37" fmla="*/ 54 h 112"/>
                <a:gd name="T38" fmla="*/ 16 w 100"/>
                <a:gd name="T39" fmla="*/ 56 h 112"/>
                <a:gd name="T40" fmla="*/ 20 w 100"/>
                <a:gd name="T41" fmla="*/ 80 h 112"/>
                <a:gd name="T42" fmla="*/ 30 w 100"/>
                <a:gd name="T43" fmla="*/ 92 h 112"/>
                <a:gd name="T44" fmla="*/ 42 w 100"/>
                <a:gd name="T45" fmla="*/ 100 h 112"/>
                <a:gd name="T46" fmla="*/ 50 w 100"/>
                <a:gd name="T47" fmla="*/ 100 h 112"/>
                <a:gd name="T48" fmla="*/ 64 w 100"/>
                <a:gd name="T49" fmla="*/ 96 h 112"/>
                <a:gd name="T50" fmla="*/ 76 w 100"/>
                <a:gd name="T51" fmla="*/ 88 h 112"/>
                <a:gd name="T52" fmla="*/ 82 w 100"/>
                <a:gd name="T53" fmla="*/ 72 h 112"/>
                <a:gd name="T54" fmla="*/ 84 w 100"/>
                <a:gd name="T55" fmla="*/ 56 h 112"/>
                <a:gd name="T56" fmla="*/ 82 w 100"/>
                <a:gd name="T57" fmla="*/ 40 h 112"/>
                <a:gd name="T58" fmla="*/ 76 w 100"/>
                <a:gd name="T59" fmla="*/ 26 h 112"/>
                <a:gd name="T60" fmla="*/ 66 w 100"/>
                <a:gd name="T61" fmla="*/ 16 h 112"/>
                <a:gd name="T62" fmla="*/ 50 w 100"/>
                <a:gd name="T63" fmla="*/ 12 h 112"/>
                <a:gd name="T64" fmla="*/ 42 w 100"/>
                <a:gd name="T65" fmla="*/ 12 h 112"/>
                <a:gd name="T66" fmla="*/ 30 w 100"/>
                <a:gd name="T67" fmla="*/ 20 h 112"/>
                <a:gd name="T68" fmla="*/ 20 w 100"/>
                <a:gd name="T69" fmla="*/ 32 h 112"/>
                <a:gd name="T70" fmla="*/ 16 w 100"/>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12">
                  <a:moveTo>
                    <a:pt x="100" y="54"/>
                  </a:moveTo>
                  <a:lnTo>
                    <a:pt x="100" y="54"/>
                  </a:lnTo>
                  <a:lnTo>
                    <a:pt x="98" y="68"/>
                  </a:lnTo>
                  <a:lnTo>
                    <a:pt x="96" y="80"/>
                  </a:lnTo>
                  <a:lnTo>
                    <a:pt x="90" y="90"/>
                  </a:lnTo>
                  <a:lnTo>
                    <a:pt x="84" y="98"/>
                  </a:lnTo>
                  <a:lnTo>
                    <a:pt x="78" y="104"/>
                  </a:lnTo>
                  <a:lnTo>
                    <a:pt x="68" y="108"/>
                  </a:lnTo>
                  <a:lnTo>
                    <a:pt x="60" y="110"/>
                  </a:lnTo>
                  <a:lnTo>
                    <a:pt x="50" y="112"/>
                  </a:lnTo>
                  <a:lnTo>
                    <a:pt x="50" y="112"/>
                  </a:lnTo>
                  <a:lnTo>
                    <a:pt x="40" y="110"/>
                  </a:lnTo>
                  <a:lnTo>
                    <a:pt x="30" y="108"/>
                  </a:lnTo>
                  <a:lnTo>
                    <a:pt x="22" y="102"/>
                  </a:lnTo>
                  <a:lnTo>
                    <a:pt x="14" y="96"/>
                  </a:lnTo>
                  <a:lnTo>
                    <a:pt x="8" y="88"/>
                  </a:lnTo>
                  <a:lnTo>
                    <a:pt x="4" y="80"/>
                  </a:lnTo>
                  <a:lnTo>
                    <a:pt x="2" y="68"/>
                  </a:lnTo>
                  <a:lnTo>
                    <a:pt x="0" y="56"/>
                  </a:lnTo>
                  <a:lnTo>
                    <a:pt x="0" y="56"/>
                  </a:lnTo>
                  <a:lnTo>
                    <a:pt x="2" y="44"/>
                  </a:lnTo>
                  <a:lnTo>
                    <a:pt x="4" y="34"/>
                  </a:lnTo>
                  <a:lnTo>
                    <a:pt x="10" y="24"/>
                  </a:lnTo>
                  <a:lnTo>
                    <a:pt x="16" y="16"/>
                  </a:lnTo>
                  <a:lnTo>
                    <a:pt x="22" y="10"/>
                  </a:lnTo>
                  <a:lnTo>
                    <a:pt x="30" y="4"/>
                  </a:lnTo>
                  <a:lnTo>
                    <a:pt x="40" y="2"/>
                  </a:lnTo>
                  <a:lnTo>
                    <a:pt x="50" y="0"/>
                  </a:lnTo>
                  <a:lnTo>
                    <a:pt x="50" y="0"/>
                  </a:lnTo>
                  <a:lnTo>
                    <a:pt x="62" y="2"/>
                  </a:lnTo>
                  <a:lnTo>
                    <a:pt x="70" y="4"/>
                  </a:lnTo>
                  <a:lnTo>
                    <a:pt x="80" y="10"/>
                  </a:lnTo>
                  <a:lnTo>
                    <a:pt x="86" y="16"/>
                  </a:lnTo>
                  <a:lnTo>
                    <a:pt x="92" y="24"/>
                  </a:lnTo>
                  <a:lnTo>
                    <a:pt x="96" y="32"/>
                  </a:lnTo>
                  <a:lnTo>
                    <a:pt x="98" y="44"/>
                  </a:lnTo>
                  <a:lnTo>
                    <a:pt x="100" y="54"/>
                  </a:lnTo>
                  <a:lnTo>
                    <a:pt x="100" y="54"/>
                  </a:lnTo>
                  <a:close/>
                  <a:moveTo>
                    <a:pt x="16" y="56"/>
                  </a:moveTo>
                  <a:lnTo>
                    <a:pt x="16" y="56"/>
                  </a:lnTo>
                  <a:lnTo>
                    <a:pt x="18" y="74"/>
                  </a:lnTo>
                  <a:lnTo>
                    <a:pt x="20" y="80"/>
                  </a:lnTo>
                  <a:lnTo>
                    <a:pt x="24" y="88"/>
                  </a:lnTo>
                  <a:lnTo>
                    <a:pt x="30" y="92"/>
                  </a:lnTo>
                  <a:lnTo>
                    <a:pt x="36" y="96"/>
                  </a:lnTo>
                  <a:lnTo>
                    <a:pt x="42" y="100"/>
                  </a:lnTo>
                  <a:lnTo>
                    <a:pt x="50" y="100"/>
                  </a:lnTo>
                  <a:lnTo>
                    <a:pt x="50" y="100"/>
                  </a:lnTo>
                  <a:lnTo>
                    <a:pt x="58" y="100"/>
                  </a:lnTo>
                  <a:lnTo>
                    <a:pt x="64" y="96"/>
                  </a:lnTo>
                  <a:lnTo>
                    <a:pt x="70" y="92"/>
                  </a:lnTo>
                  <a:lnTo>
                    <a:pt x="76" y="88"/>
                  </a:lnTo>
                  <a:lnTo>
                    <a:pt x="80" y="80"/>
                  </a:lnTo>
                  <a:lnTo>
                    <a:pt x="82" y="72"/>
                  </a:lnTo>
                  <a:lnTo>
                    <a:pt x="84" y="64"/>
                  </a:lnTo>
                  <a:lnTo>
                    <a:pt x="84" y="56"/>
                  </a:lnTo>
                  <a:lnTo>
                    <a:pt x="84" y="56"/>
                  </a:lnTo>
                  <a:lnTo>
                    <a:pt x="82" y="40"/>
                  </a:lnTo>
                  <a:lnTo>
                    <a:pt x="80" y="32"/>
                  </a:lnTo>
                  <a:lnTo>
                    <a:pt x="76" y="26"/>
                  </a:lnTo>
                  <a:lnTo>
                    <a:pt x="72" y="20"/>
                  </a:lnTo>
                  <a:lnTo>
                    <a:pt x="66" y="16"/>
                  </a:lnTo>
                  <a:lnTo>
                    <a:pt x="58" y="12"/>
                  </a:lnTo>
                  <a:lnTo>
                    <a:pt x="50" y="12"/>
                  </a:lnTo>
                  <a:lnTo>
                    <a:pt x="50" y="12"/>
                  </a:lnTo>
                  <a:lnTo>
                    <a:pt x="42" y="12"/>
                  </a:lnTo>
                  <a:lnTo>
                    <a:pt x="36" y="16"/>
                  </a:lnTo>
                  <a:lnTo>
                    <a:pt x="30" y="20"/>
                  </a:lnTo>
                  <a:lnTo>
                    <a:pt x="24" y="26"/>
                  </a:lnTo>
                  <a:lnTo>
                    <a:pt x="20" y="32"/>
                  </a:lnTo>
                  <a:lnTo>
                    <a:pt x="18" y="40"/>
                  </a:lnTo>
                  <a:lnTo>
                    <a:pt x="16" y="56"/>
                  </a:lnTo>
                  <a:lnTo>
                    <a:pt x="16"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5548" y="1752"/>
              <a:ext cx="132" cy="108"/>
            </a:xfrm>
            <a:custGeom>
              <a:avLst/>
              <a:gdLst>
                <a:gd name="T0" fmla="*/ 28 w 132"/>
                <a:gd name="T1" fmla="*/ 108 h 108"/>
                <a:gd name="T2" fmla="*/ 0 w 132"/>
                <a:gd name="T3" fmla="*/ 0 h 108"/>
                <a:gd name="T4" fmla="*/ 14 w 132"/>
                <a:gd name="T5" fmla="*/ 0 h 108"/>
                <a:gd name="T6" fmla="*/ 28 w 132"/>
                <a:gd name="T7" fmla="*/ 54 h 108"/>
                <a:gd name="T8" fmla="*/ 28 w 132"/>
                <a:gd name="T9" fmla="*/ 54 h 108"/>
                <a:gd name="T10" fmla="*/ 36 w 132"/>
                <a:gd name="T11" fmla="*/ 92 h 108"/>
                <a:gd name="T12" fmla="*/ 36 w 132"/>
                <a:gd name="T13" fmla="*/ 92 h 108"/>
                <a:gd name="T14" fmla="*/ 36 w 132"/>
                <a:gd name="T15" fmla="*/ 92 h 108"/>
                <a:gd name="T16" fmla="*/ 44 w 132"/>
                <a:gd name="T17" fmla="*/ 54 h 108"/>
                <a:gd name="T18" fmla="*/ 58 w 132"/>
                <a:gd name="T19" fmla="*/ 0 h 108"/>
                <a:gd name="T20" fmla="*/ 74 w 132"/>
                <a:gd name="T21" fmla="*/ 0 h 108"/>
                <a:gd name="T22" fmla="*/ 86 w 132"/>
                <a:gd name="T23" fmla="*/ 54 h 108"/>
                <a:gd name="T24" fmla="*/ 86 w 132"/>
                <a:gd name="T25" fmla="*/ 54 h 108"/>
                <a:gd name="T26" fmla="*/ 94 w 132"/>
                <a:gd name="T27" fmla="*/ 92 h 108"/>
                <a:gd name="T28" fmla="*/ 94 w 132"/>
                <a:gd name="T29" fmla="*/ 92 h 108"/>
                <a:gd name="T30" fmla="*/ 94 w 132"/>
                <a:gd name="T31" fmla="*/ 92 h 108"/>
                <a:gd name="T32" fmla="*/ 102 w 132"/>
                <a:gd name="T33" fmla="*/ 54 h 108"/>
                <a:gd name="T34" fmla="*/ 118 w 132"/>
                <a:gd name="T35" fmla="*/ 0 h 108"/>
                <a:gd name="T36" fmla="*/ 132 w 132"/>
                <a:gd name="T37" fmla="*/ 0 h 108"/>
                <a:gd name="T38" fmla="*/ 100 w 132"/>
                <a:gd name="T39" fmla="*/ 108 h 108"/>
                <a:gd name="T40" fmla="*/ 86 w 132"/>
                <a:gd name="T41" fmla="*/ 108 h 108"/>
                <a:gd name="T42" fmla="*/ 72 w 132"/>
                <a:gd name="T43" fmla="*/ 52 h 108"/>
                <a:gd name="T44" fmla="*/ 72 w 132"/>
                <a:gd name="T45" fmla="*/ 52 h 108"/>
                <a:gd name="T46" fmla="*/ 66 w 132"/>
                <a:gd name="T47" fmla="*/ 16 h 108"/>
                <a:gd name="T48" fmla="*/ 66 w 132"/>
                <a:gd name="T49" fmla="*/ 16 h 108"/>
                <a:gd name="T50" fmla="*/ 66 w 132"/>
                <a:gd name="T51" fmla="*/ 16 h 108"/>
                <a:gd name="T52" fmla="*/ 56 w 132"/>
                <a:gd name="T53" fmla="*/ 52 h 108"/>
                <a:gd name="T54" fmla="*/ 42 w 132"/>
                <a:gd name="T55" fmla="*/ 108 h 108"/>
                <a:gd name="T56" fmla="*/ 28 w 132"/>
                <a:gd name="T5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 h="108">
                  <a:moveTo>
                    <a:pt x="28" y="108"/>
                  </a:moveTo>
                  <a:lnTo>
                    <a:pt x="0" y="0"/>
                  </a:lnTo>
                  <a:lnTo>
                    <a:pt x="14" y="0"/>
                  </a:lnTo>
                  <a:lnTo>
                    <a:pt x="28" y="54"/>
                  </a:lnTo>
                  <a:lnTo>
                    <a:pt x="28" y="54"/>
                  </a:lnTo>
                  <a:lnTo>
                    <a:pt x="36" y="92"/>
                  </a:lnTo>
                  <a:lnTo>
                    <a:pt x="36" y="92"/>
                  </a:lnTo>
                  <a:lnTo>
                    <a:pt x="36" y="92"/>
                  </a:lnTo>
                  <a:lnTo>
                    <a:pt x="44" y="54"/>
                  </a:lnTo>
                  <a:lnTo>
                    <a:pt x="58" y="0"/>
                  </a:lnTo>
                  <a:lnTo>
                    <a:pt x="74" y="0"/>
                  </a:lnTo>
                  <a:lnTo>
                    <a:pt x="86" y="54"/>
                  </a:lnTo>
                  <a:lnTo>
                    <a:pt x="86" y="54"/>
                  </a:lnTo>
                  <a:lnTo>
                    <a:pt x="94" y="92"/>
                  </a:lnTo>
                  <a:lnTo>
                    <a:pt x="94" y="92"/>
                  </a:lnTo>
                  <a:lnTo>
                    <a:pt x="94" y="92"/>
                  </a:lnTo>
                  <a:lnTo>
                    <a:pt x="102" y="54"/>
                  </a:lnTo>
                  <a:lnTo>
                    <a:pt x="118" y="0"/>
                  </a:lnTo>
                  <a:lnTo>
                    <a:pt x="132" y="0"/>
                  </a:lnTo>
                  <a:lnTo>
                    <a:pt x="100" y="108"/>
                  </a:lnTo>
                  <a:lnTo>
                    <a:pt x="86" y="108"/>
                  </a:lnTo>
                  <a:lnTo>
                    <a:pt x="72" y="52"/>
                  </a:lnTo>
                  <a:lnTo>
                    <a:pt x="72" y="52"/>
                  </a:lnTo>
                  <a:lnTo>
                    <a:pt x="66" y="16"/>
                  </a:lnTo>
                  <a:lnTo>
                    <a:pt x="66" y="16"/>
                  </a:lnTo>
                  <a:lnTo>
                    <a:pt x="66" y="16"/>
                  </a:lnTo>
                  <a:lnTo>
                    <a:pt x="56" y="52"/>
                  </a:lnTo>
                  <a:lnTo>
                    <a:pt x="42" y="108"/>
                  </a:lnTo>
                  <a:lnTo>
                    <a:pt x="28"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p:nvSpPr>
          <p:spPr bwMode="auto">
            <a:xfrm>
              <a:off x="5686" y="1750"/>
              <a:ext cx="98" cy="112"/>
            </a:xfrm>
            <a:custGeom>
              <a:avLst/>
              <a:gdLst>
                <a:gd name="T0" fmla="*/ 98 w 98"/>
                <a:gd name="T1" fmla="*/ 54 h 112"/>
                <a:gd name="T2" fmla="*/ 96 w 98"/>
                <a:gd name="T3" fmla="*/ 80 h 112"/>
                <a:gd name="T4" fmla="*/ 84 w 98"/>
                <a:gd name="T5" fmla="*/ 98 h 112"/>
                <a:gd name="T6" fmla="*/ 68 w 98"/>
                <a:gd name="T7" fmla="*/ 108 h 112"/>
                <a:gd name="T8" fmla="*/ 48 w 98"/>
                <a:gd name="T9" fmla="*/ 112 h 112"/>
                <a:gd name="T10" fmla="*/ 38 w 98"/>
                <a:gd name="T11" fmla="*/ 110 h 112"/>
                <a:gd name="T12" fmla="*/ 22 w 98"/>
                <a:gd name="T13" fmla="*/ 102 h 112"/>
                <a:gd name="T14" fmla="*/ 8 w 98"/>
                <a:gd name="T15" fmla="*/ 88 h 112"/>
                <a:gd name="T16" fmla="*/ 2 w 98"/>
                <a:gd name="T17" fmla="*/ 68 h 112"/>
                <a:gd name="T18" fmla="*/ 0 w 98"/>
                <a:gd name="T19" fmla="*/ 56 h 112"/>
                <a:gd name="T20" fmla="*/ 4 w 98"/>
                <a:gd name="T21" fmla="*/ 34 h 112"/>
                <a:gd name="T22" fmla="*/ 14 w 98"/>
                <a:gd name="T23" fmla="*/ 16 h 112"/>
                <a:gd name="T24" fmla="*/ 30 w 98"/>
                <a:gd name="T25" fmla="*/ 4 h 112"/>
                <a:gd name="T26" fmla="*/ 50 w 98"/>
                <a:gd name="T27" fmla="*/ 0 h 112"/>
                <a:gd name="T28" fmla="*/ 62 w 98"/>
                <a:gd name="T29" fmla="*/ 2 h 112"/>
                <a:gd name="T30" fmla="*/ 78 w 98"/>
                <a:gd name="T31" fmla="*/ 10 h 112"/>
                <a:gd name="T32" fmla="*/ 92 w 98"/>
                <a:gd name="T33" fmla="*/ 24 h 112"/>
                <a:gd name="T34" fmla="*/ 98 w 98"/>
                <a:gd name="T35" fmla="*/ 44 h 112"/>
                <a:gd name="T36" fmla="*/ 98 w 98"/>
                <a:gd name="T37" fmla="*/ 54 h 112"/>
                <a:gd name="T38" fmla="*/ 16 w 98"/>
                <a:gd name="T39" fmla="*/ 56 h 112"/>
                <a:gd name="T40" fmla="*/ 20 w 98"/>
                <a:gd name="T41" fmla="*/ 80 h 112"/>
                <a:gd name="T42" fmla="*/ 30 w 98"/>
                <a:gd name="T43" fmla="*/ 92 h 112"/>
                <a:gd name="T44" fmla="*/ 42 w 98"/>
                <a:gd name="T45" fmla="*/ 100 h 112"/>
                <a:gd name="T46" fmla="*/ 50 w 98"/>
                <a:gd name="T47" fmla="*/ 100 h 112"/>
                <a:gd name="T48" fmla="*/ 64 w 98"/>
                <a:gd name="T49" fmla="*/ 96 h 112"/>
                <a:gd name="T50" fmla="*/ 76 w 98"/>
                <a:gd name="T51" fmla="*/ 88 h 112"/>
                <a:gd name="T52" fmla="*/ 82 w 98"/>
                <a:gd name="T53" fmla="*/ 72 h 112"/>
                <a:gd name="T54" fmla="*/ 84 w 98"/>
                <a:gd name="T55" fmla="*/ 56 h 112"/>
                <a:gd name="T56" fmla="*/ 82 w 98"/>
                <a:gd name="T57" fmla="*/ 40 h 112"/>
                <a:gd name="T58" fmla="*/ 76 w 98"/>
                <a:gd name="T59" fmla="*/ 26 h 112"/>
                <a:gd name="T60" fmla="*/ 66 w 98"/>
                <a:gd name="T61" fmla="*/ 16 h 112"/>
                <a:gd name="T62" fmla="*/ 50 w 98"/>
                <a:gd name="T63" fmla="*/ 12 h 112"/>
                <a:gd name="T64" fmla="*/ 42 w 98"/>
                <a:gd name="T65" fmla="*/ 12 h 112"/>
                <a:gd name="T66" fmla="*/ 28 w 98"/>
                <a:gd name="T67" fmla="*/ 20 h 112"/>
                <a:gd name="T68" fmla="*/ 20 w 98"/>
                <a:gd name="T69" fmla="*/ 32 h 112"/>
                <a:gd name="T70" fmla="*/ 16 w 98"/>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12">
                  <a:moveTo>
                    <a:pt x="98" y="54"/>
                  </a:moveTo>
                  <a:lnTo>
                    <a:pt x="98" y="54"/>
                  </a:lnTo>
                  <a:lnTo>
                    <a:pt x="98" y="68"/>
                  </a:lnTo>
                  <a:lnTo>
                    <a:pt x="96" y="80"/>
                  </a:lnTo>
                  <a:lnTo>
                    <a:pt x="90" y="90"/>
                  </a:lnTo>
                  <a:lnTo>
                    <a:pt x="84" y="98"/>
                  </a:lnTo>
                  <a:lnTo>
                    <a:pt x="76" y="104"/>
                  </a:lnTo>
                  <a:lnTo>
                    <a:pt x="68" y="108"/>
                  </a:lnTo>
                  <a:lnTo>
                    <a:pt x="58" y="110"/>
                  </a:lnTo>
                  <a:lnTo>
                    <a:pt x="48" y="112"/>
                  </a:lnTo>
                  <a:lnTo>
                    <a:pt x="48" y="112"/>
                  </a:lnTo>
                  <a:lnTo>
                    <a:pt x="38" y="110"/>
                  </a:lnTo>
                  <a:lnTo>
                    <a:pt x="30" y="108"/>
                  </a:lnTo>
                  <a:lnTo>
                    <a:pt x="22" y="102"/>
                  </a:lnTo>
                  <a:lnTo>
                    <a:pt x="14" y="96"/>
                  </a:lnTo>
                  <a:lnTo>
                    <a:pt x="8" y="88"/>
                  </a:lnTo>
                  <a:lnTo>
                    <a:pt x="4" y="80"/>
                  </a:lnTo>
                  <a:lnTo>
                    <a:pt x="2" y="68"/>
                  </a:lnTo>
                  <a:lnTo>
                    <a:pt x="0" y="56"/>
                  </a:lnTo>
                  <a:lnTo>
                    <a:pt x="0" y="56"/>
                  </a:lnTo>
                  <a:lnTo>
                    <a:pt x="2" y="44"/>
                  </a:lnTo>
                  <a:lnTo>
                    <a:pt x="4" y="34"/>
                  </a:lnTo>
                  <a:lnTo>
                    <a:pt x="8" y="24"/>
                  </a:lnTo>
                  <a:lnTo>
                    <a:pt x="14" y="16"/>
                  </a:lnTo>
                  <a:lnTo>
                    <a:pt x="22" y="10"/>
                  </a:lnTo>
                  <a:lnTo>
                    <a:pt x="30" y="4"/>
                  </a:lnTo>
                  <a:lnTo>
                    <a:pt x="40" y="2"/>
                  </a:lnTo>
                  <a:lnTo>
                    <a:pt x="50" y="0"/>
                  </a:lnTo>
                  <a:lnTo>
                    <a:pt x="50" y="0"/>
                  </a:lnTo>
                  <a:lnTo>
                    <a:pt x="62" y="2"/>
                  </a:lnTo>
                  <a:lnTo>
                    <a:pt x="70" y="4"/>
                  </a:lnTo>
                  <a:lnTo>
                    <a:pt x="78" y="10"/>
                  </a:lnTo>
                  <a:lnTo>
                    <a:pt x="86" y="16"/>
                  </a:lnTo>
                  <a:lnTo>
                    <a:pt x="92" y="24"/>
                  </a:lnTo>
                  <a:lnTo>
                    <a:pt x="96" y="32"/>
                  </a:lnTo>
                  <a:lnTo>
                    <a:pt x="98" y="44"/>
                  </a:lnTo>
                  <a:lnTo>
                    <a:pt x="98" y="54"/>
                  </a:lnTo>
                  <a:lnTo>
                    <a:pt x="98" y="54"/>
                  </a:lnTo>
                  <a:close/>
                  <a:moveTo>
                    <a:pt x="16" y="56"/>
                  </a:moveTo>
                  <a:lnTo>
                    <a:pt x="16" y="56"/>
                  </a:lnTo>
                  <a:lnTo>
                    <a:pt x="18" y="74"/>
                  </a:lnTo>
                  <a:lnTo>
                    <a:pt x="20" y="80"/>
                  </a:lnTo>
                  <a:lnTo>
                    <a:pt x="24" y="88"/>
                  </a:lnTo>
                  <a:lnTo>
                    <a:pt x="30" y="92"/>
                  </a:lnTo>
                  <a:lnTo>
                    <a:pt x="36" y="96"/>
                  </a:lnTo>
                  <a:lnTo>
                    <a:pt x="42" y="100"/>
                  </a:lnTo>
                  <a:lnTo>
                    <a:pt x="50" y="100"/>
                  </a:lnTo>
                  <a:lnTo>
                    <a:pt x="50" y="100"/>
                  </a:lnTo>
                  <a:lnTo>
                    <a:pt x="58" y="100"/>
                  </a:lnTo>
                  <a:lnTo>
                    <a:pt x="64" y="96"/>
                  </a:lnTo>
                  <a:lnTo>
                    <a:pt x="70" y="92"/>
                  </a:lnTo>
                  <a:lnTo>
                    <a:pt x="76" y="88"/>
                  </a:lnTo>
                  <a:lnTo>
                    <a:pt x="80" y="80"/>
                  </a:lnTo>
                  <a:lnTo>
                    <a:pt x="82" y="72"/>
                  </a:lnTo>
                  <a:lnTo>
                    <a:pt x="84" y="64"/>
                  </a:lnTo>
                  <a:lnTo>
                    <a:pt x="84" y="56"/>
                  </a:lnTo>
                  <a:lnTo>
                    <a:pt x="84" y="56"/>
                  </a:lnTo>
                  <a:lnTo>
                    <a:pt x="82" y="40"/>
                  </a:lnTo>
                  <a:lnTo>
                    <a:pt x="80" y="32"/>
                  </a:lnTo>
                  <a:lnTo>
                    <a:pt x="76" y="26"/>
                  </a:lnTo>
                  <a:lnTo>
                    <a:pt x="70" y="20"/>
                  </a:lnTo>
                  <a:lnTo>
                    <a:pt x="66" y="16"/>
                  </a:lnTo>
                  <a:lnTo>
                    <a:pt x="58" y="12"/>
                  </a:lnTo>
                  <a:lnTo>
                    <a:pt x="50" y="12"/>
                  </a:lnTo>
                  <a:lnTo>
                    <a:pt x="50" y="12"/>
                  </a:lnTo>
                  <a:lnTo>
                    <a:pt x="42" y="12"/>
                  </a:lnTo>
                  <a:lnTo>
                    <a:pt x="34" y="16"/>
                  </a:lnTo>
                  <a:lnTo>
                    <a:pt x="28" y="20"/>
                  </a:lnTo>
                  <a:lnTo>
                    <a:pt x="24" y="26"/>
                  </a:lnTo>
                  <a:lnTo>
                    <a:pt x="20" y="32"/>
                  </a:lnTo>
                  <a:lnTo>
                    <a:pt x="18" y="40"/>
                  </a:lnTo>
                  <a:lnTo>
                    <a:pt x="16" y="56"/>
                  </a:lnTo>
                  <a:lnTo>
                    <a:pt x="16"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5802" y="1752"/>
              <a:ext cx="80" cy="110"/>
            </a:xfrm>
            <a:custGeom>
              <a:avLst/>
              <a:gdLst>
                <a:gd name="T0" fmla="*/ 14 w 80"/>
                <a:gd name="T1" fmla="*/ 0 h 110"/>
                <a:gd name="T2" fmla="*/ 14 w 80"/>
                <a:gd name="T3" fmla="*/ 64 h 110"/>
                <a:gd name="T4" fmla="*/ 14 w 80"/>
                <a:gd name="T5" fmla="*/ 64 h 110"/>
                <a:gd name="T6" fmla="*/ 16 w 80"/>
                <a:gd name="T7" fmla="*/ 80 h 110"/>
                <a:gd name="T8" fmla="*/ 20 w 80"/>
                <a:gd name="T9" fmla="*/ 86 h 110"/>
                <a:gd name="T10" fmla="*/ 22 w 80"/>
                <a:gd name="T11" fmla="*/ 90 h 110"/>
                <a:gd name="T12" fmla="*/ 26 w 80"/>
                <a:gd name="T13" fmla="*/ 94 h 110"/>
                <a:gd name="T14" fmla="*/ 30 w 80"/>
                <a:gd name="T15" fmla="*/ 96 h 110"/>
                <a:gd name="T16" fmla="*/ 40 w 80"/>
                <a:gd name="T17" fmla="*/ 98 h 110"/>
                <a:gd name="T18" fmla="*/ 40 w 80"/>
                <a:gd name="T19" fmla="*/ 98 h 110"/>
                <a:gd name="T20" fmla="*/ 50 w 80"/>
                <a:gd name="T21" fmla="*/ 96 h 110"/>
                <a:gd name="T22" fmla="*/ 56 w 80"/>
                <a:gd name="T23" fmla="*/ 94 h 110"/>
                <a:gd name="T24" fmla="*/ 60 w 80"/>
                <a:gd name="T25" fmla="*/ 90 h 110"/>
                <a:gd name="T26" fmla="*/ 62 w 80"/>
                <a:gd name="T27" fmla="*/ 86 h 110"/>
                <a:gd name="T28" fmla="*/ 64 w 80"/>
                <a:gd name="T29" fmla="*/ 80 h 110"/>
                <a:gd name="T30" fmla="*/ 66 w 80"/>
                <a:gd name="T31" fmla="*/ 64 h 110"/>
                <a:gd name="T32" fmla="*/ 66 w 80"/>
                <a:gd name="T33" fmla="*/ 0 h 110"/>
                <a:gd name="T34" fmla="*/ 80 w 80"/>
                <a:gd name="T35" fmla="*/ 0 h 110"/>
                <a:gd name="T36" fmla="*/ 80 w 80"/>
                <a:gd name="T37" fmla="*/ 62 h 110"/>
                <a:gd name="T38" fmla="*/ 80 w 80"/>
                <a:gd name="T39" fmla="*/ 62 h 110"/>
                <a:gd name="T40" fmla="*/ 80 w 80"/>
                <a:gd name="T41" fmla="*/ 74 h 110"/>
                <a:gd name="T42" fmla="*/ 78 w 80"/>
                <a:gd name="T43" fmla="*/ 84 h 110"/>
                <a:gd name="T44" fmla="*/ 74 w 80"/>
                <a:gd name="T45" fmla="*/ 92 h 110"/>
                <a:gd name="T46" fmla="*/ 68 w 80"/>
                <a:gd name="T47" fmla="*/ 98 h 110"/>
                <a:gd name="T48" fmla="*/ 62 w 80"/>
                <a:gd name="T49" fmla="*/ 104 h 110"/>
                <a:gd name="T50" fmla="*/ 56 w 80"/>
                <a:gd name="T51" fmla="*/ 108 h 110"/>
                <a:gd name="T52" fmla="*/ 48 w 80"/>
                <a:gd name="T53" fmla="*/ 110 h 110"/>
                <a:gd name="T54" fmla="*/ 40 w 80"/>
                <a:gd name="T55" fmla="*/ 110 h 110"/>
                <a:gd name="T56" fmla="*/ 40 w 80"/>
                <a:gd name="T57" fmla="*/ 110 h 110"/>
                <a:gd name="T58" fmla="*/ 32 w 80"/>
                <a:gd name="T59" fmla="*/ 110 h 110"/>
                <a:gd name="T60" fmla="*/ 24 w 80"/>
                <a:gd name="T61" fmla="*/ 108 h 110"/>
                <a:gd name="T62" fmla="*/ 18 w 80"/>
                <a:gd name="T63" fmla="*/ 104 h 110"/>
                <a:gd name="T64" fmla="*/ 12 w 80"/>
                <a:gd name="T65" fmla="*/ 100 h 110"/>
                <a:gd name="T66" fmla="*/ 8 w 80"/>
                <a:gd name="T67" fmla="*/ 92 h 110"/>
                <a:gd name="T68" fmla="*/ 4 w 80"/>
                <a:gd name="T69" fmla="*/ 84 h 110"/>
                <a:gd name="T70" fmla="*/ 2 w 80"/>
                <a:gd name="T71" fmla="*/ 76 h 110"/>
                <a:gd name="T72" fmla="*/ 0 w 80"/>
                <a:gd name="T73" fmla="*/ 64 h 110"/>
                <a:gd name="T74" fmla="*/ 0 w 80"/>
                <a:gd name="T75" fmla="*/ 0 h 110"/>
                <a:gd name="T76" fmla="*/ 14 w 80"/>
                <a:gd name="T7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110">
                  <a:moveTo>
                    <a:pt x="14" y="0"/>
                  </a:moveTo>
                  <a:lnTo>
                    <a:pt x="14" y="64"/>
                  </a:lnTo>
                  <a:lnTo>
                    <a:pt x="14" y="64"/>
                  </a:lnTo>
                  <a:lnTo>
                    <a:pt x="16" y="80"/>
                  </a:lnTo>
                  <a:lnTo>
                    <a:pt x="20" y="86"/>
                  </a:lnTo>
                  <a:lnTo>
                    <a:pt x="22" y="90"/>
                  </a:lnTo>
                  <a:lnTo>
                    <a:pt x="26" y="94"/>
                  </a:lnTo>
                  <a:lnTo>
                    <a:pt x="30" y="96"/>
                  </a:lnTo>
                  <a:lnTo>
                    <a:pt x="40" y="98"/>
                  </a:lnTo>
                  <a:lnTo>
                    <a:pt x="40" y="98"/>
                  </a:lnTo>
                  <a:lnTo>
                    <a:pt x="50" y="96"/>
                  </a:lnTo>
                  <a:lnTo>
                    <a:pt x="56" y="94"/>
                  </a:lnTo>
                  <a:lnTo>
                    <a:pt x="60" y="90"/>
                  </a:lnTo>
                  <a:lnTo>
                    <a:pt x="62" y="86"/>
                  </a:lnTo>
                  <a:lnTo>
                    <a:pt x="64" y="80"/>
                  </a:lnTo>
                  <a:lnTo>
                    <a:pt x="66" y="64"/>
                  </a:lnTo>
                  <a:lnTo>
                    <a:pt x="66" y="0"/>
                  </a:lnTo>
                  <a:lnTo>
                    <a:pt x="80" y="0"/>
                  </a:lnTo>
                  <a:lnTo>
                    <a:pt x="80" y="62"/>
                  </a:lnTo>
                  <a:lnTo>
                    <a:pt x="80" y="62"/>
                  </a:lnTo>
                  <a:lnTo>
                    <a:pt x="80" y="74"/>
                  </a:lnTo>
                  <a:lnTo>
                    <a:pt x="78" y="84"/>
                  </a:lnTo>
                  <a:lnTo>
                    <a:pt x="74" y="92"/>
                  </a:lnTo>
                  <a:lnTo>
                    <a:pt x="68" y="98"/>
                  </a:lnTo>
                  <a:lnTo>
                    <a:pt x="62" y="104"/>
                  </a:lnTo>
                  <a:lnTo>
                    <a:pt x="56" y="108"/>
                  </a:lnTo>
                  <a:lnTo>
                    <a:pt x="48" y="110"/>
                  </a:lnTo>
                  <a:lnTo>
                    <a:pt x="40" y="110"/>
                  </a:lnTo>
                  <a:lnTo>
                    <a:pt x="40" y="110"/>
                  </a:lnTo>
                  <a:lnTo>
                    <a:pt x="32" y="110"/>
                  </a:lnTo>
                  <a:lnTo>
                    <a:pt x="24" y="108"/>
                  </a:lnTo>
                  <a:lnTo>
                    <a:pt x="18" y="104"/>
                  </a:lnTo>
                  <a:lnTo>
                    <a:pt x="12" y="100"/>
                  </a:lnTo>
                  <a:lnTo>
                    <a:pt x="8" y="92"/>
                  </a:lnTo>
                  <a:lnTo>
                    <a:pt x="4" y="84"/>
                  </a:lnTo>
                  <a:lnTo>
                    <a:pt x="2" y="76"/>
                  </a:lnTo>
                  <a:lnTo>
                    <a:pt x="0" y="64"/>
                  </a:lnTo>
                  <a:lnTo>
                    <a:pt x="0" y="0"/>
                  </a:lnTo>
                  <a:lnTo>
                    <a:pt x="1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5894" y="1752"/>
              <a:ext cx="80" cy="108"/>
            </a:xfrm>
            <a:custGeom>
              <a:avLst/>
              <a:gdLst>
                <a:gd name="T0" fmla="*/ 34 w 80"/>
                <a:gd name="T1" fmla="*/ 12 h 108"/>
                <a:gd name="T2" fmla="*/ 0 w 80"/>
                <a:gd name="T3" fmla="*/ 12 h 108"/>
                <a:gd name="T4" fmla="*/ 0 w 80"/>
                <a:gd name="T5" fmla="*/ 0 h 108"/>
                <a:gd name="T6" fmla="*/ 80 w 80"/>
                <a:gd name="T7" fmla="*/ 0 h 108"/>
                <a:gd name="T8" fmla="*/ 80 w 80"/>
                <a:gd name="T9" fmla="*/ 12 h 108"/>
                <a:gd name="T10" fmla="*/ 48 w 80"/>
                <a:gd name="T11" fmla="*/ 12 h 108"/>
                <a:gd name="T12" fmla="*/ 48 w 80"/>
                <a:gd name="T13" fmla="*/ 108 h 108"/>
                <a:gd name="T14" fmla="*/ 34 w 80"/>
                <a:gd name="T15" fmla="*/ 108 h 108"/>
                <a:gd name="T16" fmla="*/ 34 w 80"/>
                <a:gd name="T17"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08">
                  <a:moveTo>
                    <a:pt x="34" y="12"/>
                  </a:moveTo>
                  <a:lnTo>
                    <a:pt x="0" y="12"/>
                  </a:lnTo>
                  <a:lnTo>
                    <a:pt x="0" y="0"/>
                  </a:lnTo>
                  <a:lnTo>
                    <a:pt x="80" y="0"/>
                  </a:lnTo>
                  <a:lnTo>
                    <a:pt x="80" y="12"/>
                  </a:lnTo>
                  <a:lnTo>
                    <a:pt x="48" y="12"/>
                  </a:lnTo>
                  <a:lnTo>
                    <a:pt x="48" y="108"/>
                  </a:lnTo>
                  <a:lnTo>
                    <a:pt x="34" y="108"/>
                  </a:lnTo>
                  <a:lnTo>
                    <a:pt x="34" y="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noEditPoints="1"/>
            </p:cNvSpPr>
            <p:nvPr/>
          </p:nvSpPr>
          <p:spPr bwMode="auto">
            <a:xfrm>
              <a:off x="6020" y="1752"/>
              <a:ext cx="66" cy="108"/>
            </a:xfrm>
            <a:custGeom>
              <a:avLst/>
              <a:gdLst>
                <a:gd name="T0" fmla="*/ 0 w 66"/>
                <a:gd name="T1" fmla="*/ 2 h 108"/>
                <a:gd name="T2" fmla="*/ 0 w 66"/>
                <a:gd name="T3" fmla="*/ 2 h 108"/>
                <a:gd name="T4" fmla="*/ 12 w 66"/>
                <a:gd name="T5" fmla="*/ 0 h 108"/>
                <a:gd name="T6" fmla="*/ 26 w 66"/>
                <a:gd name="T7" fmla="*/ 0 h 108"/>
                <a:gd name="T8" fmla="*/ 26 w 66"/>
                <a:gd name="T9" fmla="*/ 0 h 108"/>
                <a:gd name="T10" fmla="*/ 36 w 66"/>
                <a:gd name="T11" fmla="*/ 0 h 108"/>
                <a:gd name="T12" fmla="*/ 44 w 66"/>
                <a:gd name="T13" fmla="*/ 2 h 108"/>
                <a:gd name="T14" fmla="*/ 52 w 66"/>
                <a:gd name="T15" fmla="*/ 4 h 108"/>
                <a:gd name="T16" fmla="*/ 56 w 66"/>
                <a:gd name="T17" fmla="*/ 8 h 108"/>
                <a:gd name="T18" fmla="*/ 56 w 66"/>
                <a:gd name="T19" fmla="*/ 8 h 108"/>
                <a:gd name="T20" fmla="*/ 60 w 66"/>
                <a:gd name="T21" fmla="*/ 12 h 108"/>
                <a:gd name="T22" fmla="*/ 64 w 66"/>
                <a:gd name="T23" fmla="*/ 18 h 108"/>
                <a:gd name="T24" fmla="*/ 66 w 66"/>
                <a:gd name="T25" fmla="*/ 24 h 108"/>
                <a:gd name="T26" fmla="*/ 66 w 66"/>
                <a:gd name="T27" fmla="*/ 30 h 108"/>
                <a:gd name="T28" fmla="*/ 66 w 66"/>
                <a:gd name="T29" fmla="*/ 30 h 108"/>
                <a:gd name="T30" fmla="*/ 64 w 66"/>
                <a:gd name="T31" fmla="*/ 44 h 108"/>
                <a:gd name="T32" fmla="*/ 62 w 66"/>
                <a:gd name="T33" fmla="*/ 50 h 108"/>
                <a:gd name="T34" fmla="*/ 58 w 66"/>
                <a:gd name="T35" fmla="*/ 54 h 108"/>
                <a:gd name="T36" fmla="*/ 58 w 66"/>
                <a:gd name="T37" fmla="*/ 54 h 108"/>
                <a:gd name="T38" fmla="*/ 52 w 66"/>
                <a:gd name="T39" fmla="*/ 58 h 108"/>
                <a:gd name="T40" fmla="*/ 44 w 66"/>
                <a:gd name="T41" fmla="*/ 62 h 108"/>
                <a:gd name="T42" fmla="*/ 34 w 66"/>
                <a:gd name="T43" fmla="*/ 64 h 108"/>
                <a:gd name="T44" fmla="*/ 26 w 66"/>
                <a:gd name="T45" fmla="*/ 66 h 108"/>
                <a:gd name="T46" fmla="*/ 26 w 66"/>
                <a:gd name="T47" fmla="*/ 66 h 108"/>
                <a:gd name="T48" fmla="*/ 14 w 66"/>
                <a:gd name="T49" fmla="*/ 64 h 108"/>
                <a:gd name="T50" fmla="*/ 14 w 66"/>
                <a:gd name="T51" fmla="*/ 108 h 108"/>
                <a:gd name="T52" fmla="*/ 0 w 66"/>
                <a:gd name="T53" fmla="*/ 108 h 108"/>
                <a:gd name="T54" fmla="*/ 0 w 66"/>
                <a:gd name="T55" fmla="*/ 2 h 108"/>
                <a:gd name="T56" fmla="*/ 14 w 66"/>
                <a:gd name="T57" fmla="*/ 54 h 108"/>
                <a:gd name="T58" fmla="*/ 14 w 66"/>
                <a:gd name="T59" fmla="*/ 54 h 108"/>
                <a:gd name="T60" fmla="*/ 26 w 66"/>
                <a:gd name="T61" fmla="*/ 54 h 108"/>
                <a:gd name="T62" fmla="*/ 26 w 66"/>
                <a:gd name="T63" fmla="*/ 54 h 108"/>
                <a:gd name="T64" fmla="*/ 36 w 66"/>
                <a:gd name="T65" fmla="*/ 52 h 108"/>
                <a:gd name="T66" fmla="*/ 46 w 66"/>
                <a:gd name="T67" fmla="*/ 48 h 108"/>
                <a:gd name="T68" fmla="*/ 50 w 66"/>
                <a:gd name="T69" fmla="*/ 42 h 108"/>
                <a:gd name="T70" fmla="*/ 52 w 66"/>
                <a:gd name="T71" fmla="*/ 32 h 108"/>
                <a:gd name="T72" fmla="*/ 52 w 66"/>
                <a:gd name="T73" fmla="*/ 32 h 108"/>
                <a:gd name="T74" fmla="*/ 50 w 66"/>
                <a:gd name="T75" fmla="*/ 22 h 108"/>
                <a:gd name="T76" fmla="*/ 46 w 66"/>
                <a:gd name="T77" fmla="*/ 16 h 108"/>
                <a:gd name="T78" fmla="*/ 38 w 66"/>
                <a:gd name="T79" fmla="*/ 12 h 108"/>
                <a:gd name="T80" fmla="*/ 28 w 66"/>
                <a:gd name="T81" fmla="*/ 10 h 108"/>
                <a:gd name="T82" fmla="*/ 28 w 66"/>
                <a:gd name="T83" fmla="*/ 10 h 108"/>
                <a:gd name="T84" fmla="*/ 14 w 66"/>
                <a:gd name="T85" fmla="*/ 12 h 108"/>
                <a:gd name="T86" fmla="*/ 14 w 66"/>
                <a:gd name="T87"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 h="108">
                  <a:moveTo>
                    <a:pt x="0" y="2"/>
                  </a:moveTo>
                  <a:lnTo>
                    <a:pt x="0" y="2"/>
                  </a:lnTo>
                  <a:lnTo>
                    <a:pt x="12" y="0"/>
                  </a:lnTo>
                  <a:lnTo>
                    <a:pt x="26" y="0"/>
                  </a:lnTo>
                  <a:lnTo>
                    <a:pt x="26" y="0"/>
                  </a:lnTo>
                  <a:lnTo>
                    <a:pt x="36" y="0"/>
                  </a:lnTo>
                  <a:lnTo>
                    <a:pt x="44" y="2"/>
                  </a:lnTo>
                  <a:lnTo>
                    <a:pt x="52" y="4"/>
                  </a:lnTo>
                  <a:lnTo>
                    <a:pt x="56" y="8"/>
                  </a:lnTo>
                  <a:lnTo>
                    <a:pt x="56" y="8"/>
                  </a:lnTo>
                  <a:lnTo>
                    <a:pt x="60" y="12"/>
                  </a:lnTo>
                  <a:lnTo>
                    <a:pt x="64" y="18"/>
                  </a:lnTo>
                  <a:lnTo>
                    <a:pt x="66" y="24"/>
                  </a:lnTo>
                  <a:lnTo>
                    <a:pt x="66" y="30"/>
                  </a:lnTo>
                  <a:lnTo>
                    <a:pt x="66" y="30"/>
                  </a:lnTo>
                  <a:lnTo>
                    <a:pt x="64" y="44"/>
                  </a:lnTo>
                  <a:lnTo>
                    <a:pt x="62" y="50"/>
                  </a:lnTo>
                  <a:lnTo>
                    <a:pt x="58" y="54"/>
                  </a:lnTo>
                  <a:lnTo>
                    <a:pt x="58" y="54"/>
                  </a:lnTo>
                  <a:lnTo>
                    <a:pt x="52" y="58"/>
                  </a:lnTo>
                  <a:lnTo>
                    <a:pt x="44" y="62"/>
                  </a:lnTo>
                  <a:lnTo>
                    <a:pt x="34" y="64"/>
                  </a:lnTo>
                  <a:lnTo>
                    <a:pt x="26" y="66"/>
                  </a:lnTo>
                  <a:lnTo>
                    <a:pt x="26" y="66"/>
                  </a:lnTo>
                  <a:lnTo>
                    <a:pt x="14" y="64"/>
                  </a:lnTo>
                  <a:lnTo>
                    <a:pt x="14" y="108"/>
                  </a:lnTo>
                  <a:lnTo>
                    <a:pt x="0" y="108"/>
                  </a:lnTo>
                  <a:lnTo>
                    <a:pt x="0" y="2"/>
                  </a:lnTo>
                  <a:close/>
                  <a:moveTo>
                    <a:pt x="14" y="54"/>
                  </a:moveTo>
                  <a:lnTo>
                    <a:pt x="14" y="54"/>
                  </a:lnTo>
                  <a:lnTo>
                    <a:pt x="26" y="54"/>
                  </a:lnTo>
                  <a:lnTo>
                    <a:pt x="26" y="54"/>
                  </a:lnTo>
                  <a:lnTo>
                    <a:pt x="36" y="52"/>
                  </a:lnTo>
                  <a:lnTo>
                    <a:pt x="46" y="48"/>
                  </a:lnTo>
                  <a:lnTo>
                    <a:pt x="50" y="42"/>
                  </a:lnTo>
                  <a:lnTo>
                    <a:pt x="52" y="32"/>
                  </a:lnTo>
                  <a:lnTo>
                    <a:pt x="52" y="32"/>
                  </a:lnTo>
                  <a:lnTo>
                    <a:pt x="50" y="22"/>
                  </a:lnTo>
                  <a:lnTo>
                    <a:pt x="46" y="16"/>
                  </a:lnTo>
                  <a:lnTo>
                    <a:pt x="38" y="12"/>
                  </a:lnTo>
                  <a:lnTo>
                    <a:pt x="28" y="10"/>
                  </a:lnTo>
                  <a:lnTo>
                    <a:pt x="28" y="10"/>
                  </a:lnTo>
                  <a:lnTo>
                    <a:pt x="14" y="12"/>
                  </a:lnTo>
                  <a:lnTo>
                    <a:pt x="14" y="5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noEditPoints="1"/>
            </p:cNvSpPr>
            <p:nvPr/>
          </p:nvSpPr>
          <p:spPr bwMode="auto">
            <a:xfrm>
              <a:off x="6106" y="1752"/>
              <a:ext cx="70" cy="108"/>
            </a:xfrm>
            <a:custGeom>
              <a:avLst/>
              <a:gdLst>
                <a:gd name="T0" fmla="*/ 0 w 70"/>
                <a:gd name="T1" fmla="*/ 2 h 108"/>
                <a:gd name="T2" fmla="*/ 0 w 70"/>
                <a:gd name="T3" fmla="*/ 2 h 108"/>
                <a:gd name="T4" fmla="*/ 12 w 70"/>
                <a:gd name="T5" fmla="*/ 0 h 108"/>
                <a:gd name="T6" fmla="*/ 26 w 70"/>
                <a:gd name="T7" fmla="*/ 0 h 108"/>
                <a:gd name="T8" fmla="*/ 26 w 70"/>
                <a:gd name="T9" fmla="*/ 0 h 108"/>
                <a:gd name="T10" fmla="*/ 36 w 70"/>
                <a:gd name="T11" fmla="*/ 0 h 108"/>
                <a:gd name="T12" fmla="*/ 44 w 70"/>
                <a:gd name="T13" fmla="*/ 2 h 108"/>
                <a:gd name="T14" fmla="*/ 52 w 70"/>
                <a:gd name="T15" fmla="*/ 4 h 108"/>
                <a:gd name="T16" fmla="*/ 58 w 70"/>
                <a:gd name="T17" fmla="*/ 8 h 108"/>
                <a:gd name="T18" fmla="*/ 58 w 70"/>
                <a:gd name="T19" fmla="*/ 8 h 108"/>
                <a:gd name="T20" fmla="*/ 60 w 70"/>
                <a:gd name="T21" fmla="*/ 12 h 108"/>
                <a:gd name="T22" fmla="*/ 64 w 70"/>
                <a:gd name="T23" fmla="*/ 16 h 108"/>
                <a:gd name="T24" fmla="*/ 66 w 70"/>
                <a:gd name="T25" fmla="*/ 28 h 108"/>
                <a:gd name="T26" fmla="*/ 66 w 70"/>
                <a:gd name="T27" fmla="*/ 28 h 108"/>
                <a:gd name="T28" fmla="*/ 64 w 70"/>
                <a:gd name="T29" fmla="*/ 38 h 108"/>
                <a:gd name="T30" fmla="*/ 60 w 70"/>
                <a:gd name="T31" fmla="*/ 46 h 108"/>
                <a:gd name="T32" fmla="*/ 54 w 70"/>
                <a:gd name="T33" fmla="*/ 52 h 108"/>
                <a:gd name="T34" fmla="*/ 46 w 70"/>
                <a:gd name="T35" fmla="*/ 56 h 108"/>
                <a:gd name="T36" fmla="*/ 46 w 70"/>
                <a:gd name="T37" fmla="*/ 56 h 108"/>
                <a:gd name="T38" fmla="*/ 46 w 70"/>
                <a:gd name="T39" fmla="*/ 56 h 108"/>
                <a:gd name="T40" fmla="*/ 50 w 70"/>
                <a:gd name="T41" fmla="*/ 60 h 108"/>
                <a:gd name="T42" fmla="*/ 56 w 70"/>
                <a:gd name="T43" fmla="*/ 64 h 108"/>
                <a:gd name="T44" fmla="*/ 58 w 70"/>
                <a:gd name="T45" fmla="*/ 70 h 108"/>
                <a:gd name="T46" fmla="*/ 62 w 70"/>
                <a:gd name="T47" fmla="*/ 78 h 108"/>
                <a:gd name="T48" fmla="*/ 62 w 70"/>
                <a:gd name="T49" fmla="*/ 78 h 108"/>
                <a:gd name="T50" fmla="*/ 66 w 70"/>
                <a:gd name="T51" fmla="*/ 98 h 108"/>
                <a:gd name="T52" fmla="*/ 70 w 70"/>
                <a:gd name="T53" fmla="*/ 108 h 108"/>
                <a:gd name="T54" fmla="*/ 54 w 70"/>
                <a:gd name="T55" fmla="*/ 108 h 108"/>
                <a:gd name="T56" fmla="*/ 54 w 70"/>
                <a:gd name="T57" fmla="*/ 108 h 108"/>
                <a:gd name="T58" fmla="*/ 52 w 70"/>
                <a:gd name="T59" fmla="*/ 98 h 108"/>
                <a:gd name="T60" fmla="*/ 48 w 70"/>
                <a:gd name="T61" fmla="*/ 82 h 108"/>
                <a:gd name="T62" fmla="*/ 48 w 70"/>
                <a:gd name="T63" fmla="*/ 82 h 108"/>
                <a:gd name="T64" fmla="*/ 44 w 70"/>
                <a:gd name="T65" fmla="*/ 72 h 108"/>
                <a:gd name="T66" fmla="*/ 40 w 70"/>
                <a:gd name="T67" fmla="*/ 66 h 108"/>
                <a:gd name="T68" fmla="*/ 34 w 70"/>
                <a:gd name="T69" fmla="*/ 62 h 108"/>
                <a:gd name="T70" fmla="*/ 26 w 70"/>
                <a:gd name="T71" fmla="*/ 62 h 108"/>
                <a:gd name="T72" fmla="*/ 14 w 70"/>
                <a:gd name="T73" fmla="*/ 62 h 108"/>
                <a:gd name="T74" fmla="*/ 14 w 70"/>
                <a:gd name="T75" fmla="*/ 108 h 108"/>
                <a:gd name="T76" fmla="*/ 0 w 70"/>
                <a:gd name="T77" fmla="*/ 108 h 108"/>
                <a:gd name="T78" fmla="*/ 0 w 70"/>
                <a:gd name="T79" fmla="*/ 2 h 108"/>
                <a:gd name="T80" fmla="*/ 14 w 70"/>
                <a:gd name="T81" fmla="*/ 50 h 108"/>
                <a:gd name="T82" fmla="*/ 28 w 70"/>
                <a:gd name="T83" fmla="*/ 50 h 108"/>
                <a:gd name="T84" fmla="*/ 28 w 70"/>
                <a:gd name="T85" fmla="*/ 50 h 108"/>
                <a:gd name="T86" fmla="*/ 38 w 70"/>
                <a:gd name="T87" fmla="*/ 50 h 108"/>
                <a:gd name="T88" fmla="*/ 46 w 70"/>
                <a:gd name="T89" fmla="*/ 44 h 108"/>
                <a:gd name="T90" fmla="*/ 50 w 70"/>
                <a:gd name="T91" fmla="*/ 38 h 108"/>
                <a:gd name="T92" fmla="*/ 52 w 70"/>
                <a:gd name="T93" fmla="*/ 30 h 108"/>
                <a:gd name="T94" fmla="*/ 52 w 70"/>
                <a:gd name="T95" fmla="*/ 30 h 108"/>
                <a:gd name="T96" fmla="*/ 50 w 70"/>
                <a:gd name="T97" fmla="*/ 22 h 108"/>
                <a:gd name="T98" fmla="*/ 44 w 70"/>
                <a:gd name="T99" fmla="*/ 14 h 108"/>
                <a:gd name="T100" fmla="*/ 36 w 70"/>
                <a:gd name="T101" fmla="*/ 12 h 108"/>
                <a:gd name="T102" fmla="*/ 26 w 70"/>
                <a:gd name="T103" fmla="*/ 10 h 108"/>
                <a:gd name="T104" fmla="*/ 26 w 70"/>
                <a:gd name="T105" fmla="*/ 10 h 108"/>
                <a:gd name="T106" fmla="*/ 14 w 70"/>
                <a:gd name="T107" fmla="*/ 12 h 108"/>
                <a:gd name="T108" fmla="*/ 14 w 70"/>
                <a:gd name="T10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8">
                  <a:moveTo>
                    <a:pt x="0" y="2"/>
                  </a:moveTo>
                  <a:lnTo>
                    <a:pt x="0" y="2"/>
                  </a:lnTo>
                  <a:lnTo>
                    <a:pt x="12" y="0"/>
                  </a:lnTo>
                  <a:lnTo>
                    <a:pt x="26" y="0"/>
                  </a:lnTo>
                  <a:lnTo>
                    <a:pt x="26" y="0"/>
                  </a:lnTo>
                  <a:lnTo>
                    <a:pt x="36" y="0"/>
                  </a:lnTo>
                  <a:lnTo>
                    <a:pt x="44" y="2"/>
                  </a:lnTo>
                  <a:lnTo>
                    <a:pt x="52" y="4"/>
                  </a:lnTo>
                  <a:lnTo>
                    <a:pt x="58" y="8"/>
                  </a:lnTo>
                  <a:lnTo>
                    <a:pt x="58" y="8"/>
                  </a:lnTo>
                  <a:lnTo>
                    <a:pt x="60" y="12"/>
                  </a:lnTo>
                  <a:lnTo>
                    <a:pt x="64" y="16"/>
                  </a:lnTo>
                  <a:lnTo>
                    <a:pt x="66" y="28"/>
                  </a:lnTo>
                  <a:lnTo>
                    <a:pt x="66" y="28"/>
                  </a:lnTo>
                  <a:lnTo>
                    <a:pt x="64" y="38"/>
                  </a:lnTo>
                  <a:lnTo>
                    <a:pt x="60" y="46"/>
                  </a:lnTo>
                  <a:lnTo>
                    <a:pt x="54" y="52"/>
                  </a:lnTo>
                  <a:lnTo>
                    <a:pt x="46" y="56"/>
                  </a:lnTo>
                  <a:lnTo>
                    <a:pt x="46" y="56"/>
                  </a:lnTo>
                  <a:lnTo>
                    <a:pt x="46" y="56"/>
                  </a:lnTo>
                  <a:lnTo>
                    <a:pt x="50" y="60"/>
                  </a:lnTo>
                  <a:lnTo>
                    <a:pt x="56" y="64"/>
                  </a:lnTo>
                  <a:lnTo>
                    <a:pt x="58" y="70"/>
                  </a:lnTo>
                  <a:lnTo>
                    <a:pt x="62" y="78"/>
                  </a:lnTo>
                  <a:lnTo>
                    <a:pt x="62" y="78"/>
                  </a:lnTo>
                  <a:lnTo>
                    <a:pt x="66" y="98"/>
                  </a:lnTo>
                  <a:lnTo>
                    <a:pt x="70" y="108"/>
                  </a:lnTo>
                  <a:lnTo>
                    <a:pt x="54" y="108"/>
                  </a:lnTo>
                  <a:lnTo>
                    <a:pt x="54" y="108"/>
                  </a:lnTo>
                  <a:lnTo>
                    <a:pt x="52" y="98"/>
                  </a:lnTo>
                  <a:lnTo>
                    <a:pt x="48" y="82"/>
                  </a:lnTo>
                  <a:lnTo>
                    <a:pt x="48" y="82"/>
                  </a:lnTo>
                  <a:lnTo>
                    <a:pt x="44" y="72"/>
                  </a:lnTo>
                  <a:lnTo>
                    <a:pt x="40" y="66"/>
                  </a:lnTo>
                  <a:lnTo>
                    <a:pt x="34" y="62"/>
                  </a:lnTo>
                  <a:lnTo>
                    <a:pt x="26" y="62"/>
                  </a:lnTo>
                  <a:lnTo>
                    <a:pt x="14" y="62"/>
                  </a:lnTo>
                  <a:lnTo>
                    <a:pt x="14" y="108"/>
                  </a:lnTo>
                  <a:lnTo>
                    <a:pt x="0" y="108"/>
                  </a:lnTo>
                  <a:lnTo>
                    <a:pt x="0" y="2"/>
                  </a:lnTo>
                  <a:close/>
                  <a:moveTo>
                    <a:pt x="14" y="50"/>
                  </a:moveTo>
                  <a:lnTo>
                    <a:pt x="28" y="50"/>
                  </a:lnTo>
                  <a:lnTo>
                    <a:pt x="28" y="50"/>
                  </a:lnTo>
                  <a:lnTo>
                    <a:pt x="38" y="50"/>
                  </a:lnTo>
                  <a:lnTo>
                    <a:pt x="46" y="44"/>
                  </a:lnTo>
                  <a:lnTo>
                    <a:pt x="50" y="38"/>
                  </a:lnTo>
                  <a:lnTo>
                    <a:pt x="52" y="30"/>
                  </a:lnTo>
                  <a:lnTo>
                    <a:pt x="52" y="30"/>
                  </a:lnTo>
                  <a:lnTo>
                    <a:pt x="50" y="22"/>
                  </a:lnTo>
                  <a:lnTo>
                    <a:pt x="44" y="14"/>
                  </a:lnTo>
                  <a:lnTo>
                    <a:pt x="36" y="12"/>
                  </a:lnTo>
                  <a:lnTo>
                    <a:pt x="26" y="10"/>
                  </a:lnTo>
                  <a:lnTo>
                    <a:pt x="26" y="10"/>
                  </a:lnTo>
                  <a:lnTo>
                    <a:pt x="14" y="12"/>
                  </a:lnTo>
                  <a:lnTo>
                    <a:pt x="14" y="5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6192" y="1752"/>
              <a:ext cx="14" cy="108"/>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6224" y="1750"/>
              <a:ext cx="80" cy="112"/>
            </a:xfrm>
            <a:custGeom>
              <a:avLst/>
              <a:gdLst>
                <a:gd name="T0" fmla="*/ 80 w 80"/>
                <a:gd name="T1" fmla="*/ 106 h 112"/>
                <a:gd name="T2" fmla="*/ 80 w 80"/>
                <a:gd name="T3" fmla="*/ 106 h 112"/>
                <a:gd name="T4" fmla="*/ 70 w 80"/>
                <a:gd name="T5" fmla="*/ 110 h 112"/>
                <a:gd name="T6" fmla="*/ 52 w 80"/>
                <a:gd name="T7" fmla="*/ 112 h 112"/>
                <a:gd name="T8" fmla="*/ 52 w 80"/>
                <a:gd name="T9" fmla="*/ 112 h 112"/>
                <a:gd name="T10" fmla="*/ 42 w 80"/>
                <a:gd name="T11" fmla="*/ 110 h 112"/>
                <a:gd name="T12" fmla="*/ 32 w 80"/>
                <a:gd name="T13" fmla="*/ 108 h 112"/>
                <a:gd name="T14" fmla="*/ 22 w 80"/>
                <a:gd name="T15" fmla="*/ 104 h 112"/>
                <a:gd name="T16" fmla="*/ 14 w 80"/>
                <a:gd name="T17" fmla="*/ 98 h 112"/>
                <a:gd name="T18" fmla="*/ 8 w 80"/>
                <a:gd name="T19" fmla="*/ 90 h 112"/>
                <a:gd name="T20" fmla="*/ 4 w 80"/>
                <a:gd name="T21" fmla="*/ 80 h 112"/>
                <a:gd name="T22" fmla="*/ 0 w 80"/>
                <a:gd name="T23" fmla="*/ 70 h 112"/>
                <a:gd name="T24" fmla="*/ 0 w 80"/>
                <a:gd name="T25" fmla="*/ 56 h 112"/>
                <a:gd name="T26" fmla="*/ 0 w 80"/>
                <a:gd name="T27" fmla="*/ 56 h 112"/>
                <a:gd name="T28" fmla="*/ 0 w 80"/>
                <a:gd name="T29" fmla="*/ 44 h 112"/>
                <a:gd name="T30" fmla="*/ 4 w 80"/>
                <a:gd name="T31" fmla="*/ 34 h 112"/>
                <a:gd name="T32" fmla="*/ 8 w 80"/>
                <a:gd name="T33" fmla="*/ 24 h 112"/>
                <a:gd name="T34" fmla="*/ 14 w 80"/>
                <a:gd name="T35" fmla="*/ 16 h 112"/>
                <a:gd name="T36" fmla="*/ 22 w 80"/>
                <a:gd name="T37" fmla="*/ 10 h 112"/>
                <a:gd name="T38" fmla="*/ 32 w 80"/>
                <a:gd name="T39" fmla="*/ 4 h 112"/>
                <a:gd name="T40" fmla="*/ 44 w 80"/>
                <a:gd name="T41" fmla="*/ 2 h 112"/>
                <a:gd name="T42" fmla="*/ 56 w 80"/>
                <a:gd name="T43" fmla="*/ 0 h 112"/>
                <a:gd name="T44" fmla="*/ 56 w 80"/>
                <a:gd name="T45" fmla="*/ 0 h 112"/>
                <a:gd name="T46" fmla="*/ 72 w 80"/>
                <a:gd name="T47" fmla="*/ 2 h 112"/>
                <a:gd name="T48" fmla="*/ 80 w 80"/>
                <a:gd name="T49" fmla="*/ 6 h 112"/>
                <a:gd name="T50" fmla="*/ 78 w 80"/>
                <a:gd name="T51" fmla="*/ 16 h 112"/>
                <a:gd name="T52" fmla="*/ 78 w 80"/>
                <a:gd name="T53" fmla="*/ 16 h 112"/>
                <a:gd name="T54" fmla="*/ 68 w 80"/>
                <a:gd name="T55" fmla="*/ 14 h 112"/>
                <a:gd name="T56" fmla="*/ 56 w 80"/>
                <a:gd name="T57" fmla="*/ 12 h 112"/>
                <a:gd name="T58" fmla="*/ 56 w 80"/>
                <a:gd name="T59" fmla="*/ 12 h 112"/>
                <a:gd name="T60" fmla="*/ 46 w 80"/>
                <a:gd name="T61" fmla="*/ 12 h 112"/>
                <a:gd name="T62" fmla="*/ 38 w 80"/>
                <a:gd name="T63" fmla="*/ 14 h 112"/>
                <a:gd name="T64" fmla="*/ 32 w 80"/>
                <a:gd name="T65" fmla="*/ 18 h 112"/>
                <a:gd name="T66" fmla="*/ 26 w 80"/>
                <a:gd name="T67" fmla="*/ 24 h 112"/>
                <a:gd name="T68" fmla="*/ 20 w 80"/>
                <a:gd name="T69" fmla="*/ 30 h 112"/>
                <a:gd name="T70" fmla="*/ 16 w 80"/>
                <a:gd name="T71" fmla="*/ 38 h 112"/>
                <a:gd name="T72" fmla="*/ 14 w 80"/>
                <a:gd name="T73" fmla="*/ 46 h 112"/>
                <a:gd name="T74" fmla="*/ 14 w 80"/>
                <a:gd name="T75" fmla="*/ 56 h 112"/>
                <a:gd name="T76" fmla="*/ 14 w 80"/>
                <a:gd name="T77" fmla="*/ 56 h 112"/>
                <a:gd name="T78" fmla="*/ 14 w 80"/>
                <a:gd name="T79" fmla="*/ 66 h 112"/>
                <a:gd name="T80" fmla="*/ 16 w 80"/>
                <a:gd name="T81" fmla="*/ 74 h 112"/>
                <a:gd name="T82" fmla="*/ 20 w 80"/>
                <a:gd name="T83" fmla="*/ 82 h 112"/>
                <a:gd name="T84" fmla="*/ 24 w 80"/>
                <a:gd name="T85" fmla="*/ 88 h 112"/>
                <a:gd name="T86" fmla="*/ 30 w 80"/>
                <a:gd name="T87" fmla="*/ 94 h 112"/>
                <a:gd name="T88" fmla="*/ 38 w 80"/>
                <a:gd name="T89" fmla="*/ 96 h 112"/>
                <a:gd name="T90" fmla="*/ 46 w 80"/>
                <a:gd name="T91" fmla="*/ 100 h 112"/>
                <a:gd name="T92" fmla="*/ 56 w 80"/>
                <a:gd name="T93" fmla="*/ 100 h 112"/>
                <a:gd name="T94" fmla="*/ 56 w 80"/>
                <a:gd name="T95" fmla="*/ 100 h 112"/>
                <a:gd name="T96" fmla="*/ 68 w 80"/>
                <a:gd name="T97" fmla="*/ 98 h 112"/>
                <a:gd name="T98" fmla="*/ 78 w 80"/>
                <a:gd name="T99" fmla="*/ 96 h 112"/>
                <a:gd name="T100" fmla="*/ 80 w 80"/>
                <a:gd name="T101" fmla="*/ 10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 h="112">
                  <a:moveTo>
                    <a:pt x="80" y="106"/>
                  </a:moveTo>
                  <a:lnTo>
                    <a:pt x="80" y="106"/>
                  </a:lnTo>
                  <a:lnTo>
                    <a:pt x="70" y="110"/>
                  </a:lnTo>
                  <a:lnTo>
                    <a:pt x="52" y="112"/>
                  </a:lnTo>
                  <a:lnTo>
                    <a:pt x="52" y="112"/>
                  </a:lnTo>
                  <a:lnTo>
                    <a:pt x="42" y="110"/>
                  </a:lnTo>
                  <a:lnTo>
                    <a:pt x="32" y="108"/>
                  </a:lnTo>
                  <a:lnTo>
                    <a:pt x="22" y="104"/>
                  </a:lnTo>
                  <a:lnTo>
                    <a:pt x="14" y="98"/>
                  </a:lnTo>
                  <a:lnTo>
                    <a:pt x="8" y="90"/>
                  </a:lnTo>
                  <a:lnTo>
                    <a:pt x="4" y="80"/>
                  </a:lnTo>
                  <a:lnTo>
                    <a:pt x="0" y="70"/>
                  </a:lnTo>
                  <a:lnTo>
                    <a:pt x="0" y="56"/>
                  </a:lnTo>
                  <a:lnTo>
                    <a:pt x="0" y="56"/>
                  </a:lnTo>
                  <a:lnTo>
                    <a:pt x="0" y="44"/>
                  </a:lnTo>
                  <a:lnTo>
                    <a:pt x="4" y="34"/>
                  </a:lnTo>
                  <a:lnTo>
                    <a:pt x="8" y="24"/>
                  </a:lnTo>
                  <a:lnTo>
                    <a:pt x="14" y="16"/>
                  </a:lnTo>
                  <a:lnTo>
                    <a:pt x="22" y="10"/>
                  </a:lnTo>
                  <a:lnTo>
                    <a:pt x="32" y="4"/>
                  </a:lnTo>
                  <a:lnTo>
                    <a:pt x="44" y="2"/>
                  </a:lnTo>
                  <a:lnTo>
                    <a:pt x="56" y="0"/>
                  </a:lnTo>
                  <a:lnTo>
                    <a:pt x="56" y="0"/>
                  </a:lnTo>
                  <a:lnTo>
                    <a:pt x="72" y="2"/>
                  </a:lnTo>
                  <a:lnTo>
                    <a:pt x="80" y="6"/>
                  </a:lnTo>
                  <a:lnTo>
                    <a:pt x="78" y="16"/>
                  </a:lnTo>
                  <a:lnTo>
                    <a:pt x="78" y="16"/>
                  </a:lnTo>
                  <a:lnTo>
                    <a:pt x="68" y="14"/>
                  </a:lnTo>
                  <a:lnTo>
                    <a:pt x="56" y="12"/>
                  </a:lnTo>
                  <a:lnTo>
                    <a:pt x="56" y="12"/>
                  </a:lnTo>
                  <a:lnTo>
                    <a:pt x="46" y="12"/>
                  </a:lnTo>
                  <a:lnTo>
                    <a:pt x="38" y="14"/>
                  </a:lnTo>
                  <a:lnTo>
                    <a:pt x="32" y="18"/>
                  </a:lnTo>
                  <a:lnTo>
                    <a:pt x="26" y="24"/>
                  </a:lnTo>
                  <a:lnTo>
                    <a:pt x="20" y="30"/>
                  </a:lnTo>
                  <a:lnTo>
                    <a:pt x="16" y="38"/>
                  </a:lnTo>
                  <a:lnTo>
                    <a:pt x="14" y="46"/>
                  </a:lnTo>
                  <a:lnTo>
                    <a:pt x="14" y="56"/>
                  </a:lnTo>
                  <a:lnTo>
                    <a:pt x="14" y="56"/>
                  </a:lnTo>
                  <a:lnTo>
                    <a:pt x="14" y="66"/>
                  </a:lnTo>
                  <a:lnTo>
                    <a:pt x="16" y="74"/>
                  </a:lnTo>
                  <a:lnTo>
                    <a:pt x="20" y="82"/>
                  </a:lnTo>
                  <a:lnTo>
                    <a:pt x="24" y="88"/>
                  </a:lnTo>
                  <a:lnTo>
                    <a:pt x="30" y="94"/>
                  </a:lnTo>
                  <a:lnTo>
                    <a:pt x="38" y="96"/>
                  </a:lnTo>
                  <a:lnTo>
                    <a:pt x="46" y="100"/>
                  </a:lnTo>
                  <a:lnTo>
                    <a:pt x="56" y="100"/>
                  </a:lnTo>
                  <a:lnTo>
                    <a:pt x="56" y="100"/>
                  </a:lnTo>
                  <a:lnTo>
                    <a:pt x="68" y="98"/>
                  </a:lnTo>
                  <a:lnTo>
                    <a:pt x="78" y="96"/>
                  </a:lnTo>
                  <a:lnTo>
                    <a:pt x="80" y="10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6322" y="1752"/>
              <a:ext cx="60" cy="108"/>
            </a:xfrm>
            <a:custGeom>
              <a:avLst/>
              <a:gdLst>
                <a:gd name="T0" fmla="*/ 56 w 60"/>
                <a:gd name="T1" fmla="*/ 58 h 108"/>
                <a:gd name="T2" fmla="*/ 14 w 60"/>
                <a:gd name="T3" fmla="*/ 58 h 108"/>
                <a:gd name="T4" fmla="*/ 14 w 60"/>
                <a:gd name="T5" fmla="*/ 96 h 108"/>
                <a:gd name="T6" fmla="*/ 60 w 60"/>
                <a:gd name="T7" fmla="*/ 96 h 108"/>
                <a:gd name="T8" fmla="*/ 60 w 60"/>
                <a:gd name="T9" fmla="*/ 108 h 108"/>
                <a:gd name="T10" fmla="*/ 0 w 60"/>
                <a:gd name="T11" fmla="*/ 108 h 108"/>
                <a:gd name="T12" fmla="*/ 0 w 60"/>
                <a:gd name="T13" fmla="*/ 0 h 108"/>
                <a:gd name="T14" fmla="*/ 58 w 60"/>
                <a:gd name="T15" fmla="*/ 0 h 108"/>
                <a:gd name="T16" fmla="*/ 58 w 60"/>
                <a:gd name="T17" fmla="*/ 12 h 108"/>
                <a:gd name="T18" fmla="*/ 14 w 60"/>
                <a:gd name="T19" fmla="*/ 12 h 108"/>
                <a:gd name="T20" fmla="*/ 14 w 60"/>
                <a:gd name="T21" fmla="*/ 46 h 108"/>
                <a:gd name="T22" fmla="*/ 56 w 60"/>
                <a:gd name="T23" fmla="*/ 46 h 108"/>
                <a:gd name="T24" fmla="*/ 56 w 60"/>
                <a:gd name="T25" fmla="*/ 5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08">
                  <a:moveTo>
                    <a:pt x="56" y="58"/>
                  </a:moveTo>
                  <a:lnTo>
                    <a:pt x="14" y="58"/>
                  </a:lnTo>
                  <a:lnTo>
                    <a:pt x="14" y="96"/>
                  </a:lnTo>
                  <a:lnTo>
                    <a:pt x="60" y="96"/>
                  </a:lnTo>
                  <a:lnTo>
                    <a:pt x="60" y="108"/>
                  </a:lnTo>
                  <a:lnTo>
                    <a:pt x="0" y="108"/>
                  </a:lnTo>
                  <a:lnTo>
                    <a:pt x="0" y="0"/>
                  </a:lnTo>
                  <a:lnTo>
                    <a:pt x="58" y="0"/>
                  </a:lnTo>
                  <a:lnTo>
                    <a:pt x="58" y="12"/>
                  </a:lnTo>
                  <a:lnTo>
                    <a:pt x="14" y="12"/>
                  </a:lnTo>
                  <a:lnTo>
                    <a:pt x="14" y="46"/>
                  </a:lnTo>
                  <a:lnTo>
                    <a:pt x="56" y="46"/>
                  </a:lnTo>
                  <a:lnTo>
                    <a:pt x="56"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6396" y="1750"/>
              <a:ext cx="64" cy="112"/>
            </a:xfrm>
            <a:custGeom>
              <a:avLst/>
              <a:gdLst>
                <a:gd name="T0" fmla="*/ 4 w 64"/>
                <a:gd name="T1" fmla="*/ 92 h 112"/>
                <a:gd name="T2" fmla="*/ 4 w 64"/>
                <a:gd name="T3" fmla="*/ 92 h 112"/>
                <a:gd name="T4" fmla="*/ 14 w 64"/>
                <a:gd name="T5" fmla="*/ 98 h 112"/>
                <a:gd name="T6" fmla="*/ 28 w 64"/>
                <a:gd name="T7" fmla="*/ 100 h 112"/>
                <a:gd name="T8" fmla="*/ 28 w 64"/>
                <a:gd name="T9" fmla="*/ 100 h 112"/>
                <a:gd name="T10" fmla="*/ 38 w 64"/>
                <a:gd name="T11" fmla="*/ 98 h 112"/>
                <a:gd name="T12" fmla="*/ 44 w 64"/>
                <a:gd name="T13" fmla="*/ 94 h 112"/>
                <a:gd name="T14" fmla="*/ 50 w 64"/>
                <a:gd name="T15" fmla="*/ 90 h 112"/>
                <a:gd name="T16" fmla="*/ 50 w 64"/>
                <a:gd name="T17" fmla="*/ 82 h 112"/>
                <a:gd name="T18" fmla="*/ 50 w 64"/>
                <a:gd name="T19" fmla="*/ 82 h 112"/>
                <a:gd name="T20" fmla="*/ 50 w 64"/>
                <a:gd name="T21" fmla="*/ 74 h 112"/>
                <a:gd name="T22" fmla="*/ 46 w 64"/>
                <a:gd name="T23" fmla="*/ 70 h 112"/>
                <a:gd name="T24" fmla="*/ 40 w 64"/>
                <a:gd name="T25" fmla="*/ 64 h 112"/>
                <a:gd name="T26" fmla="*/ 30 w 64"/>
                <a:gd name="T27" fmla="*/ 60 h 112"/>
                <a:gd name="T28" fmla="*/ 30 w 64"/>
                <a:gd name="T29" fmla="*/ 60 h 112"/>
                <a:gd name="T30" fmla="*/ 18 w 64"/>
                <a:gd name="T31" fmla="*/ 54 h 112"/>
                <a:gd name="T32" fmla="*/ 10 w 64"/>
                <a:gd name="T33" fmla="*/ 48 h 112"/>
                <a:gd name="T34" fmla="*/ 4 w 64"/>
                <a:gd name="T35" fmla="*/ 40 h 112"/>
                <a:gd name="T36" fmla="*/ 2 w 64"/>
                <a:gd name="T37" fmla="*/ 30 h 112"/>
                <a:gd name="T38" fmla="*/ 2 w 64"/>
                <a:gd name="T39" fmla="*/ 30 h 112"/>
                <a:gd name="T40" fmla="*/ 2 w 64"/>
                <a:gd name="T41" fmla="*/ 24 h 112"/>
                <a:gd name="T42" fmla="*/ 4 w 64"/>
                <a:gd name="T43" fmla="*/ 18 h 112"/>
                <a:gd name="T44" fmla="*/ 8 w 64"/>
                <a:gd name="T45" fmla="*/ 12 h 112"/>
                <a:gd name="T46" fmla="*/ 12 w 64"/>
                <a:gd name="T47" fmla="*/ 8 h 112"/>
                <a:gd name="T48" fmla="*/ 16 w 64"/>
                <a:gd name="T49" fmla="*/ 6 h 112"/>
                <a:gd name="T50" fmla="*/ 22 w 64"/>
                <a:gd name="T51" fmla="*/ 2 h 112"/>
                <a:gd name="T52" fmla="*/ 30 w 64"/>
                <a:gd name="T53" fmla="*/ 0 h 112"/>
                <a:gd name="T54" fmla="*/ 36 w 64"/>
                <a:gd name="T55" fmla="*/ 0 h 112"/>
                <a:gd name="T56" fmla="*/ 36 w 64"/>
                <a:gd name="T57" fmla="*/ 0 h 112"/>
                <a:gd name="T58" fmla="*/ 50 w 64"/>
                <a:gd name="T59" fmla="*/ 2 h 112"/>
                <a:gd name="T60" fmla="*/ 60 w 64"/>
                <a:gd name="T61" fmla="*/ 6 h 112"/>
                <a:gd name="T62" fmla="*/ 56 w 64"/>
                <a:gd name="T63" fmla="*/ 16 h 112"/>
                <a:gd name="T64" fmla="*/ 56 w 64"/>
                <a:gd name="T65" fmla="*/ 16 h 112"/>
                <a:gd name="T66" fmla="*/ 48 w 64"/>
                <a:gd name="T67" fmla="*/ 14 h 112"/>
                <a:gd name="T68" fmla="*/ 36 w 64"/>
                <a:gd name="T69" fmla="*/ 12 h 112"/>
                <a:gd name="T70" fmla="*/ 36 w 64"/>
                <a:gd name="T71" fmla="*/ 12 h 112"/>
                <a:gd name="T72" fmla="*/ 26 w 64"/>
                <a:gd name="T73" fmla="*/ 14 h 112"/>
                <a:gd name="T74" fmla="*/ 20 w 64"/>
                <a:gd name="T75" fmla="*/ 18 h 112"/>
                <a:gd name="T76" fmla="*/ 16 w 64"/>
                <a:gd name="T77" fmla="*/ 22 h 112"/>
                <a:gd name="T78" fmla="*/ 16 w 64"/>
                <a:gd name="T79" fmla="*/ 28 h 112"/>
                <a:gd name="T80" fmla="*/ 16 w 64"/>
                <a:gd name="T81" fmla="*/ 28 h 112"/>
                <a:gd name="T82" fmla="*/ 18 w 64"/>
                <a:gd name="T83" fmla="*/ 34 h 112"/>
                <a:gd name="T84" fmla="*/ 20 w 64"/>
                <a:gd name="T85" fmla="*/ 40 h 112"/>
                <a:gd name="T86" fmla="*/ 28 w 64"/>
                <a:gd name="T87" fmla="*/ 44 h 112"/>
                <a:gd name="T88" fmla="*/ 38 w 64"/>
                <a:gd name="T89" fmla="*/ 48 h 112"/>
                <a:gd name="T90" fmla="*/ 38 w 64"/>
                <a:gd name="T91" fmla="*/ 48 h 112"/>
                <a:gd name="T92" fmla="*/ 50 w 64"/>
                <a:gd name="T93" fmla="*/ 54 h 112"/>
                <a:gd name="T94" fmla="*/ 58 w 64"/>
                <a:gd name="T95" fmla="*/ 62 h 112"/>
                <a:gd name="T96" fmla="*/ 64 w 64"/>
                <a:gd name="T97" fmla="*/ 70 h 112"/>
                <a:gd name="T98" fmla="*/ 64 w 64"/>
                <a:gd name="T99" fmla="*/ 80 h 112"/>
                <a:gd name="T100" fmla="*/ 64 w 64"/>
                <a:gd name="T101" fmla="*/ 80 h 112"/>
                <a:gd name="T102" fmla="*/ 64 w 64"/>
                <a:gd name="T103" fmla="*/ 86 h 112"/>
                <a:gd name="T104" fmla="*/ 62 w 64"/>
                <a:gd name="T105" fmla="*/ 92 h 112"/>
                <a:gd name="T106" fmla="*/ 60 w 64"/>
                <a:gd name="T107" fmla="*/ 98 h 112"/>
                <a:gd name="T108" fmla="*/ 56 w 64"/>
                <a:gd name="T109" fmla="*/ 102 h 112"/>
                <a:gd name="T110" fmla="*/ 50 w 64"/>
                <a:gd name="T111" fmla="*/ 106 h 112"/>
                <a:gd name="T112" fmla="*/ 44 w 64"/>
                <a:gd name="T113" fmla="*/ 108 h 112"/>
                <a:gd name="T114" fmla="*/ 36 w 64"/>
                <a:gd name="T115" fmla="*/ 110 h 112"/>
                <a:gd name="T116" fmla="*/ 28 w 64"/>
                <a:gd name="T117" fmla="*/ 112 h 112"/>
                <a:gd name="T118" fmla="*/ 28 w 64"/>
                <a:gd name="T119" fmla="*/ 112 h 112"/>
                <a:gd name="T120" fmla="*/ 12 w 64"/>
                <a:gd name="T121" fmla="*/ 110 h 112"/>
                <a:gd name="T122" fmla="*/ 0 w 64"/>
                <a:gd name="T123" fmla="*/ 104 h 112"/>
                <a:gd name="T124" fmla="*/ 4 w 64"/>
                <a:gd name="T125" fmla="*/ 9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 h="112">
                  <a:moveTo>
                    <a:pt x="4" y="92"/>
                  </a:moveTo>
                  <a:lnTo>
                    <a:pt x="4" y="92"/>
                  </a:lnTo>
                  <a:lnTo>
                    <a:pt x="14" y="98"/>
                  </a:lnTo>
                  <a:lnTo>
                    <a:pt x="28" y="100"/>
                  </a:lnTo>
                  <a:lnTo>
                    <a:pt x="28" y="100"/>
                  </a:lnTo>
                  <a:lnTo>
                    <a:pt x="38" y="98"/>
                  </a:lnTo>
                  <a:lnTo>
                    <a:pt x="44" y="94"/>
                  </a:lnTo>
                  <a:lnTo>
                    <a:pt x="50" y="90"/>
                  </a:lnTo>
                  <a:lnTo>
                    <a:pt x="50" y="82"/>
                  </a:lnTo>
                  <a:lnTo>
                    <a:pt x="50" y="82"/>
                  </a:lnTo>
                  <a:lnTo>
                    <a:pt x="50" y="74"/>
                  </a:lnTo>
                  <a:lnTo>
                    <a:pt x="46" y="70"/>
                  </a:lnTo>
                  <a:lnTo>
                    <a:pt x="40" y="64"/>
                  </a:lnTo>
                  <a:lnTo>
                    <a:pt x="30" y="60"/>
                  </a:lnTo>
                  <a:lnTo>
                    <a:pt x="30" y="60"/>
                  </a:lnTo>
                  <a:lnTo>
                    <a:pt x="18" y="54"/>
                  </a:lnTo>
                  <a:lnTo>
                    <a:pt x="10" y="48"/>
                  </a:lnTo>
                  <a:lnTo>
                    <a:pt x="4" y="40"/>
                  </a:lnTo>
                  <a:lnTo>
                    <a:pt x="2" y="30"/>
                  </a:lnTo>
                  <a:lnTo>
                    <a:pt x="2" y="30"/>
                  </a:lnTo>
                  <a:lnTo>
                    <a:pt x="2" y="24"/>
                  </a:lnTo>
                  <a:lnTo>
                    <a:pt x="4" y="18"/>
                  </a:lnTo>
                  <a:lnTo>
                    <a:pt x="8" y="12"/>
                  </a:lnTo>
                  <a:lnTo>
                    <a:pt x="12" y="8"/>
                  </a:lnTo>
                  <a:lnTo>
                    <a:pt x="16" y="6"/>
                  </a:lnTo>
                  <a:lnTo>
                    <a:pt x="22" y="2"/>
                  </a:lnTo>
                  <a:lnTo>
                    <a:pt x="30" y="0"/>
                  </a:lnTo>
                  <a:lnTo>
                    <a:pt x="36" y="0"/>
                  </a:lnTo>
                  <a:lnTo>
                    <a:pt x="36" y="0"/>
                  </a:lnTo>
                  <a:lnTo>
                    <a:pt x="50" y="2"/>
                  </a:lnTo>
                  <a:lnTo>
                    <a:pt x="60" y="6"/>
                  </a:lnTo>
                  <a:lnTo>
                    <a:pt x="56" y="16"/>
                  </a:lnTo>
                  <a:lnTo>
                    <a:pt x="56" y="16"/>
                  </a:lnTo>
                  <a:lnTo>
                    <a:pt x="48" y="14"/>
                  </a:lnTo>
                  <a:lnTo>
                    <a:pt x="36" y="12"/>
                  </a:lnTo>
                  <a:lnTo>
                    <a:pt x="36" y="12"/>
                  </a:lnTo>
                  <a:lnTo>
                    <a:pt x="26" y="14"/>
                  </a:lnTo>
                  <a:lnTo>
                    <a:pt x="20" y="18"/>
                  </a:lnTo>
                  <a:lnTo>
                    <a:pt x="16" y="22"/>
                  </a:lnTo>
                  <a:lnTo>
                    <a:pt x="16" y="28"/>
                  </a:lnTo>
                  <a:lnTo>
                    <a:pt x="16" y="28"/>
                  </a:lnTo>
                  <a:lnTo>
                    <a:pt x="18" y="34"/>
                  </a:lnTo>
                  <a:lnTo>
                    <a:pt x="20" y="40"/>
                  </a:lnTo>
                  <a:lnTo>
                    <a:pt x="28" y="44"/>
                  </a:lnTo>
                  <a:lnTo>
                    <a:pt x="38" y="48"/>
                  </a:lnTo>
                  <a:lnTo>
                    <a:pt x="38" y="48"/>
                  </a:lnTo>
                  <a:lnTo>
                    <a:pt x="50" y="54"/>
                  </a:lnTo>
                  <a:lnTo>
                    <a:pt x="58" y="62"/>
                  </a:lnTo>
                  <a:lnTo>
                    <a:pt x="64" y="70"/>
                  </a:lnTo>
                  <a:lnTo>
                    <a:pt x="64" y="80"/>
                  </a:lnTo>
                  <a:lnTo>
                    <a:pt x="64" y="80"/>
                  </a:lnTo>
                  <a:lnTo>
                    <a:pt x="64" y="86"/>
                  </a:lnTo>
                  <a:lnTo>
                    <a:pt x="62" y="92"/>
                  </a:lnTo>
                  <a:lnTo>
                    <a:pt x="60" y="98"/>
                  </a:lnTo>
                  <a:lnTo>
                    <a:pt x="56" y="102"/>
                  </a:lnTo>
                  <a:lnTo>
                    <a:pt x="50" y="106"/>
                  </a:lnTo>
                  <a:lnTo>
                    <a:pt x="44" y="108"/>
                  </a:lnTo>
                  <a:lnTo>
                    <a:pt x="36" y="110"/>
                  </a:lnTo>
                  <a:lnTo>
                    <a:pt x="28" y="112"/>
                  </a:lnTo>
                  <a:lnTo>
                    <a:pt x="28" y="112"/>
                  </a:lnTo>
                  <a:lnTo>
                    <a:pt x="12" y="110"/>
                  </a:lnTo>
                  <a:lnTo>
                    <a:pt x="0" y="104"/>
                  </a:lnTo>
                  <a:lnTo>
                    <a:pt x="4" y="9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noEditPoints="1"/>
            </p:cNvSpPr>
            <p:nvPr/>
          </p:nvSpPr>
          <p:spPr bwMode="auto">
            <a:xfrm>
              <a:off x="5426" y="1942"/>
              <a:ext cx="98" cy="112"/>
            </a:xfrm>
            <a:custGeom>
              <a:avLst/>
              <a:gdLst>
                <a:gd name="T0" fmla="*/ 98 w 98"/>
                <a:gd name="T1" fmla="*/ 54 h 112"/>
                <a:gd name="T2" fmla="*/ 94 w 98"/>
                <a:gd name="T3" fmla="*/ 80 h 112"/>
                <a:gd name="T4" fmla="*/ 84 w 98"/>
                <a:gd name="T5" fmla="*/ 98 h 112"/>
                <a:gd name="T6" fmla="*/ 68 w 98"/>
                <a:gd name="T7" fmla="*/ 108 h 112"/>
                <a:gd name="T8" fmla="*/ 48 w 98"/>
                <a:gd name="T9" fmla="*/ 112 h 112"/>
                <a:gd name="T10" fmla="*/ 38 w 98"/>
                <a:gd name="T11" fmla="*/ 110 h 112"/>
                <a:gd name="T12" fmla="*/ 20 w 98"/>
                <a:gd name="T13" fmla="*/ 102 h 112"/>
                <a:gd name="T14" fmla="*/ 8 w 98"/>
                <a:gd name="T15" fmla="*/ 88 h 112"/>
                <a:gd name="T16" fmla="*/ 2 w 98"/>
                <a:gd name="T17" fmla="*/ 68 h 112"/>
                <a:gd name="T18" fmla="*/ 0 w 98"/>
                <a:gd name="T19" fmla="*/ 56 h 112"/>
                <a:gd name="T20" fmla="*/ 4 w 98"/>
                <a:gd name="T21" fmla="*/ 34 h 112"/>
                <a:gd name="T22" fmla="*/ 14 w 98"/>
                <a:gd name="T23" fmla="*/ 16 h 112"/>
                <a:gd name="T24" fmla="*/ 30 w 98"/>
                <a:gd name="T25" fmla="*/ 4 h 112"/>
                <a:gd name="T26" fmla="*/ 50 w 98"/>
                <a:gd name="T27" fmla="*/ 0 h 112"/>
                <a:gd name="T28" fmla="*/ 60 w 98"/>
                <a:gd name="T29" fmla="*/ 2 h 112"/>
                <a:gd name="T30" fmla="*/ 78 w 98"/>
                <a:gd name="T31" fmla="*/ 10 h 112"/>
                <a:gd name="T32" fmla="*/ 92 w 98"/>
                <a:gd name="T33" fmla="*/ 24 h 112"/>
                <a:gd name="T34" fmla="*/ 98 w 98"/>
                <a:gd name="T35" fmla="*/ 44 h 112"/>
                <a:gd name="T36" fmla="*/ 98 w 98"/>
                <a:gd name="T37" fmla="*/ 54 h 112"/>
                <a:gd name="T38" fmla="*/ 16 w 98"/>
                <a:gd name="T39" fmla="*/ 56 h 112"/>
                <a:gd name="T40" fmla="*/ 20 w 98"/>
                <a:gd name="T41" fmla="*/ 80 h 112"/>
                <a:gd name="T42" fmla="*/ 30 w 98"/>
                <a:gd name="T43" fmla="*/ 92 h 112"/>
                <a:gd name="T44" fmla="*/ 42 w 98"/>
                <a:gd name="T45" fmla="*/ 100 h 112"/>
                <a:gd name="T46" fmla="*/ 50 w 98"/>
                <a:gd name="T47" fmla="*/ 100 h 112"/>
                <a:gd name="T48" fmla="*/ 64 w 98"/>
                <a:gd name="T49" fmla="*/ 96 h 112"/>
                <a:gd name="T50" fmla="*/ 76 w 98"/>
                <a:gd name="T51" fmla="*/ 88 h 112"/>
                <a:gd name="T52" fmla="*/ 82 w 98"/>
                <a:gd name="T53" fmla="*/ 72 h 112"/>
                <a:gd name="T54" fmla="*/ 84 w 98"/>
                <a:gd name="T55" fmla="*/ 56 h 112"/>
                <a:gd name="T56" fmla="*/ 82 w 98"/>
                <a:gd name="T57" fmla="*/ 40 h 112"/>
                <a:gd name="T58" fmla="*/ 76 w 98"/>
                <a:gd name="T59" fmla="*/ 26 h 112"/>
                <a:gd name="T60" fmla="*/ 64 w 98"/>
                <a:gd name="T61" fmla="*/ 16 h 112"/>
                <a:gd name="T62" fmla="*/ 50 w 98"/>
                <a:gd name="T63" fmla="*/ 12 h 112"/>
                <a:gd name="T64" fmla="*/ 42 w 98"/>
                <a:gd name="T65" fmla="*/ 12 h 112"/>
                <a:gd name="T66" fmla="*/ 28 w 98"/>
                <a:gd name="T67" fmla="*/ 20 h 112"/>
                <a:gd name="T68" fmla="*/ 20 w 98"/>
                <a:gd name="T69" fmla="*/ 32 h 112"/>
                <a:gd name="T70" fmla="*/ 16 w 98"/>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12">
                  <a:moveTo>
                    <a:pt x="98" y="54"/>
                  </a:moveTo>
                  <a:lnTo>
                    <a:pt x="98" y="54"/>
                  </a:lnTo>
                  <a:lnTo>
                    <a:pt x="98" y="68"/>
                  </a:lnTo>
                  <a:lnTo>
                    <a:pt x="94" y="80"/>
                  </a:lnTo>
                  <a:lnTo>
                    <a:pt x="90" y="90"/>
                  </a:lnTo>
                  <a:lnTo>
                    <a:pt x="84" y="98"/>
                  </a:lnTo>
                  <a:lnTo>
                    <a:pt x="76" y="104"/>
                  </a:lnTo>
                  <a:lnTo>
                    <a:pt x="68" y="108"/>
                  </a:lnTo>
                  <a:lnTo>
                    <a:pt x="58" y="110"/>
                  </a:lnTo>
                  <a:lnTo>
                    <a:pt x="48" y="112"/>
                  </a:lnTo>
                  <a:lnTo>
                    <a:pt x="48" y="112"/>
                  </a:lnTo>
                  <a:lnTo>
                    <a:pt x="38" y="110"/>
                  </a:lnTo>
                  <a:lnTo>
                    <a:pt x="30" y="108"/>
                  </a:lnTo>
                  <a:lnTo>
                    <a:pt x="20" y="102"/>
                  </a:lnTo>
                  <a:lnTo>
                    <a:pt x="14" y="96"/>
                  </a:lnTo>
                  <a:lnTo>
                    <a:pt x="8" y="88"/>
                  </a:lnTo>
                  <a:lnTo>
                    <a:pt x="4" y="80"/>
                  </a:lnTo>
                  <a:lnTo>
                    <a:pt x="2" y="68"/>
                  </a:lnTo>
                  <a:lnTo>
                    <a:pt x="0" y="56"/>
                  </a:lnTo>
                  <a:lnTo>
                    <a:pt x="0" y="56"/>
                  </a:lnTo>
                  <a:lnTo>
                    <a:pt x="2" y="44"/>
                  </a:lnTo>
                  <a:lnTo>
                    <a:pt x="4" y="34"/>
                  </a:lnTo>
                  <a:lnTo>
                    <a:pt x="8" y="24"/>
                  </a:lnTo>
                  <a:lnTo>
                    <a:pt x="14" y="16"/>
                  </a:lnTo>
                  <a:lnTo>
                    <a:pt x="22" y="10"/>
                  </a:lnTo>
                  <a:lnTo>
                    <a:pt x="30" y="4"/>
                  </a:lnTo>
                  <a:lnTo>
                    <a:pt x="40" y="2"/>
                  </a:lnTo>
                  <a:lnTo>
                    <a:pt x="50" y="0"/>
                  </a:lnTo>
                  <a:lnTo>
                    <a:pt x="50" y="0"/>
                  </a:lnTo>
                  <a:lnTo>
                    <a:pt x="60" y="2"/>
                  </a:lnTo>
                  <a:lnTo>
                    <a:pt x="70" y="4"/>
                  </a:lnTo>
                  <a:lnTo>
                    <a:pt x="78" y="10"/>
                  </a:lnTo>
                  <a:lnTo>
                    <a:pt x="86" y="16"/>
                  </a:lnTo>
                  <a:lnTo>
                    <a:pt x="92" y="24"/>
                  </a:lnTo>
                  <a:lnTo>
                    <a:pt x="96" y="32"/>
                  </a:lnTo>
                  <a:lnTo>
                    <a:pt x="98" y="44"/>
                  </a:lnTo>
                  <a:lnTo>
                    <a:pt x="98" y="54"/>
                  </a:lnTo>
                  <a:lnTo>
                    <a:pt x="98" y="54"/>
                  </a:lnTo>
                  <a:close/>
                  <a:moveTo>
                    <a:pt x="16" y="56"/>
                  </a:moveTo>
                  <a:lnTo>
                    <a:pt x="16" y="56"/>
                  </a:lnTo>
                  <a:lnTo>
                    <a:pt x="18" y="74"/>
                  </a:lnTo>
                  <a:lnTo>
                    <a:pt x="20" y="80"/>
                  </a:lnTo>
                  <a:lnTo>
                    <a:pt x="24" y="88"/>
                  </a:lnTo>
                  <a:lnTo>
                    <a:pt x="30" y="92"/>
                  </a:lnTo>
                  <a:lnTo>
                    <a:pt x="34" y="96"/>
                  </a:lnTo>
                  <a:lnTo>
                    <a:pt x="42" y="100"/>
                  </a:lnTo>
                  <a:lnTo>
                    <a:pt x="50" y="100"/>
                  </a:lnTo>
                  <a:lnTo>
                    <a:pt x="50" y="100"/>
                  </a:lnTo>
                  <a:lnTo>
                    <a:pt x="58" y="100"/>
                  </a:lnTo>
                  <a:lnTo>
                    <a:pt x="64" y="96"/>
                  </a:lnTo>
                  <a:lnTo>
                    <a:pt x="70" y="92"/>
                  </a:lnTo>
                  <a:lnTo>
                    <a:pt x="76" y="88"/>
                  </a:lnTo>
                  <a:lnTo>
                    <a:pt x="80" y="80"/>
                  </a:lnTo>
                  <a:lnTo>
                    <a:pt x="82" y="72"/>
                  </a:lnTo>
                  <a:lnTo>
                    <a:pt x="84" y="64"/>
                  </a:lnTo>
                  <a:lnTo>
                    <a:pt x="84" y="56"/>
                  </a:lnTo>
                  <a:lnTo>
                    <a:pt x="84" y="56"/>
                  </a:lnTo>
                  <a:lnTo>
                    <a:pt x="82" y="40"/>
                  </a:lnTo>
                  <a:lnTo>
                    <a:pt x="80" y="32"/>
                  </a:lnTo>
                  <a:lnTo>
                    <a:pt x="76" y="26"/>
                  </a:lnTo>
                  <a:lnTo>
                    <a:pt x="70" y="20"/>
                  </a:lnTo>
                  <a:lnTo>
                    <a:pt x="64" y="16"/>
                  </a:lnTo>
                  <a:lnTo>
                    <a:pt x="58" y="12"/>
                  </a:lnTo>
                  <a:lnTo>
                    <a:pt x="50" y="12"/>
                  </a:lnTo>
                  <a:lnTo>
                    <a:pt x="50" y="12"/>
                  </a:lnTo>
                  <a:lnTo>
                    <a:pt x="42" y="12"/>
                  </a:lnTo>
                  <a:lnTo>
                    <a:pt x="34" y="16"/>
                  </a:lnTo>
                  <a:lnTo>
                    <a:pt x="28" y="20"/>
                  </a:lnTo>
                  <a:lnTo>
                    <a:pt x="24" y="26"/>
                  </a:lnTo>
                  <a:lnTo>
                    <a:pt x="20" y="32"/>
                  </a:lnTo>
                  <a:lnTo>
                    <a:pt x="18" y="40"/>
                  </a:lnTo>
                  <a:lnTo>
                    <a:pt x="16" y="56"/>
                  </a:lnTo>
                  <a:lnTo>
                    <a:pt x="16"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5542" y="1944"/>
              <a:ext cx="82" cy="108"/>
            </a:xfrm>
            <a:custGeom>
              <a:avLst/>
              <a:gdLst>
                <a:gd name="T0" fmla="*/ 0 w 82"/>
                <a:gd name="T1" fmla="*/ 108 h 108"/>
                <a:gd name="T2" fmla="*/ 0 w 82"/>
                <a:gd name="T3" fmla="*/ 0 h 108"/>
                <a:gd name="T4" fmla="*/ 16 w 82"/>
                <a:gd name="T5" fmla="*/ 0 h 108"/>
                <a:gd name="T6" fmla="*/ 50 w 82"/>
                <a:gd name="T7" fmla="*/ 54 h 108"/>
                <a:gd name="T8" fmla="*/ 50 w 82"/>
                <a:gd name="T9" fmla="*/ 54 h 108"/>
                <a:gd name="T10" fmla="*/ 62 w 82"/>
                <a:gd name="T11" fmla="*/ 72 h 108"/>
                <a:gd name="T12" fmla="*/ 70 w 82"/>
                <a:gd name="T13" fmla="*/ 90 h 108"/>
                <a:gd name="T14" fmla="*/ 70 w 82"/>
                <a:gd name="T15" fmla="*/ 90 h 108"/>
                <a:gd name="T16" fmla="*/ 70 w 82"/>
                <a:gd name="T17" fmla="*/ 90 h 108"/>
                <a:gd name="T18" fmla="*/ 68 w 82"/>
                <a:gd name="T19" fmla="*/ 46 h 108"/>
                <a:gd name="T20" fmla="*/ 68 w 82"/>
                <a:gd name="T21" fmla="*/ 0 h 108"/>
                <a:gd name="T22" fmla="*/ 82 w 82"/>
                <a:gd name="T23" fmla="*/ 0 h 108"/>
                <a:gd name="T24" fmla="*/ 82 w 82"/>
                <a:gd name="T25" fmla="*/ 108 h 108"/>
                <a:gd name="T26" fmla="*/ 68 w 82"/>
                <a:gd name="T27" fmla="*/ 108 h 108"/>
                <a:gd name="T28" fmla="*/ 34 w 82"/>
                <a:gd name="T29" fmla="*/ 54 h 108"/>
                <a:gd name="T30" fmla="*/ 34 w 82"/>
                <a:gd name="T31" fmla="*/ 54 h 108"/>
                <a:gd name="T32" fmla="*/ 22 w 82"/>
                <a:gd name="T33" fmla="*/ 36 h 108"/>
                <a:gd name="T34" fmla="*/ 14 w 82"/>
                <a:gd name="T35" fmla="*/ 18 h 108"/>
                <a:gd name="T36" fmla="*/ 12 w 82"/>
                <a:gd name="T37" fmla="*/ 18 h 108"/>
                <a:gd name="T38" fmla="*/ 12 w 82"/>
                <a:gd name="T39" fmla="*/ 18 h 108"/>
                <a:gd name="T40" fmla="*/ 14 w 82"/>
                <a:gd name="T41" fmla="*/ 62 h 108"/>
                <a:gd name="T42" fmla="*/ 14 w 82"/>
                <a:gd name="T43" fmla="*/ 108 h 108"/>
                <a:gd name="T44" fmla="*/ 0 w 82"/>
                <a:gd name="T4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108">
                  <a:moveTo>
                    <a:pt x="0" y="108"/>
                  </a:moveTo>
                  <a:lnTo>
                    <a:pt x="0" y="0"/>
                  </a:lnTo>
                  <a:lnTo>
                    <a:pt x="16" y="0"/>
                  </a:lnTo>
                  <a:lnTo>
                    <a:pt x="50" y="54"/>
                  </a:lnTo>
                  <a:lnTo>
                    <a:pt x="50" y="54"/>
                  </a:lnTo>
                  <a:lnTo>
                    <a:pt x="62" y="72"/>
                  </a:lnTo>
                  <a:lnTo>
                    <a:pt x="70" y="90"/>
                  </a:lnTo>
                  <a:lnTo>
                    <a:pt x="70" y="90"/>
                  </a:lnTo>
                  <a:lnTo>
                    <a:pt x="70" y="90"/>
                  </a:lnTo>
                  <a:lnTo>
                    <a:pt x="68" y="46"/>
                  </a:lnTo>
                  <a:lnTo>
                    <a:pt x="68" y="0"/>
                  </a:lnTo>
                  <a:lnTo>
                    <a:pt x="82" y="0"/>
                  </a:lnTo>
                  <a:lnTo>
                    <a:pt x="82" y="108"/>
                  </a:lnTo>
                  <a:lnTo>
                    <a:pt x="68" y="108"/>
                  </a:lnTo>
                  <a:lnTo>
                    <a:pt x="34" y="54"/>
                  </a:lnTo>
                  <a:lnTo>
                    <a:pt x="34" y="54"/>
                  </a:lnTo>
                  <a:lnTo>
                    <a:pt x="22" y="36"/>
                  </a:lnTo>
                  <a:lnTo>
                    <a:pt x="14" y="18"/>
                  </a:lnTo>
                  <a:lnTo>
                    <a:pt x="12" y="18"/>
                  </a:lnTo>
                  <a:lnTo>
                    <a:pt x="12" y="18"/>
                  </a:lnTo>
                  <a:lnTo>
                    <a:pt x="14" y="62"/>
                  </a:lnTo>
                  <a:lnTo>
                    <a:pt x="14" y="108"/>
                  </a:lnTo>
                  <a:lnTo>
                    <a:pt x="0"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noEditPoints="1"/>
            </p:cNvSpPr>
            <p:nvPr/>
          </p:nvSpPr>
          <p:spPr bwMode="auto">
            <a:xfrm>
              <a:off x="5674" y="1944"/>
              <a:ext cx="90" cy="108"/>
            </a:xfrm>
            <a:custGeom>
              <a:avLst/>
              <a:gdLst>
                <a:gd name="T0" fmla="*/ 26 w 90"/>
                <a:gd name="T1" fmla="*/ 74 h 108"/>
                <a:gd name="T2" fmla="*/ 14 w 90"/>
                <a:gd name="T3" fmla="*/ 108 h 108"/>
                <a:gd name="T4" fmla="*/ 0 w 90"/>
                <a:gd name="T5" fmla="*/ 108 h 108"/>
                <a:gd name="T6" fmla="*/ 36 w 90"/>
                <a:gd name="T7" fmla="*/ 0 h 108"/>
                <a:gd name="T8" fmla="*/ 54 w 90"/>
                <a:gd name="T9" fmla="*/ 0 h 108"/>
                <a:gd name="T10" fmla="*/ 90 w 90"/>
                <a:gd name="T11" fmla="*/ 108 h 108"/>
                <a:gd name="T12" fmla="*/ 76 w 90"/>
                <a:gd name="T13" fmla="*/ 108 h 108"/>
                <a:gd name="T14" fmla="*/ 64 w 90"/>
                <a:gd name="T15" fmla="*/ 74 h 108"/>
                <a:gd name="T16" fmla="*/ 26 w 90"/>
                <a:gd name="T17" fmla="*/ 74 h 108"/>
                <a:gd name="T18" fmla="*/ 60 w 90"/>
                <a:gd name="T19" fmla="*/ 64 h 108"/>
                <a:gd name="T20" fmla="*/ 50 w 90"/>
                <a:gd name="T21" fmla="*/ 32 h 108"/>
                <a:gd name="T22" fmla="*/ 50 w 90"/>
                <a:gd name="T23" fmla="*/ 32 h 108"/>
                <a:gd name="T24" fmla="*/ 44 w 90"/>
                <a:gd name="T25" fmla="*/ 12 h 108"/>
                <a:gd name="T26" fmla="*/ 44 w 90"/>
                <a:gd name="T27" fmla="*/ 12 h 108"/>
                <a:gd name="T28" fmla="*/ 44 w 90"/>
                <a:gd name="T29" fmla="*/ 12 h 108"/>
                <a:gd name="T30" fmla="*/ 40 w 90"/>
                <a:gd name="T31" fmla="*/ 32 h 108"/>
                <a:gd name="T32" fmla="*/ 28 w 90"/>
                <a:gd name="T33" fmla="*/ 64 h 108"/>
                <a:gd name="T34" fmla="*/ 60 w 90"/>
                <a:gd name="T35" fmla="*/ 6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08">
                  <a:moveTo>
                    <a:pt x="26" y="74"/>
                  </a:moveTo>
                  <a:lnTo>
                    <a:pt x="14" y="108"/>
                  </a:lnTo>
                  <a:lnTo>
                    <a:pt x="0" y="108"/>
                  </a:lnTo>
                  <a:lnTo>
                    <a:pt x="36" y="0"/>
                  </a:lnTo>
                  <a:lnTo>
                    <a:pt x="54" y="0"/>
                  </a:lnTo>
                  <a:lnTo>
                    <a:pt x="90" y="108"/>
                  </a:lnTo>
                  <a:lnTo>
                    <a:pt x="76" y="108"/>
                  </a:lnTo>
                  <a:lnTo>
                    <a:pt x="64" y="74"/>
                  </a:lnTo>
                  <a:lnTo>
                    <a:pt x="26" y="74"/>
                  </a:lnTo>
                  <a:close/>
                  <a:moveTo>
                    <a:pt x="60" y="64"/>
                  </a:moveTo>
                  <a:lnTo>
                    <a:pt x="50" y="32"/>
                  </a:lnTo>
                  <a:lnTo>
                    <a:pt x="50" y="32"/>
                  </a:lnTo>
                  <a:lnTo>
                    <a:pt x="44" y="12"/>
                  </a:lnTo>
                  <a:lnTo>
                    <a:pt x="44" y="12"/>
                  </a:lnTo>
                  <a:lnTo>
                    <a:pt x="44" y="12"/>
                  </a:lnTo>
                  <a:lnTo>
                    <a:pt x="40" y="32"/>
                  </a:lnTo>
                  <a:lnTo>
                    <a:pt x="28" y="64"/>
                  </a:lnTo>
                  <a:lnTo>
                    <a:pt x="60" y="6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5780" y="1944"/>
              <a:ext cx="60" cy="108"/>
            </a:xfrm>
            <a:custGeom>
              <a:avLst/>
              <a:gdLst>
                <a:gd name="T0" fmla="*/ 0 w 60"/>
                <a:gd name="T1" fmla="*/ 0 h 108"/>
                <a:gd name="T2" fmla="*/ 14 w 60"/>
                <a:gd name="T3" fmla="*/ 0 h 108"/>
                <a:gd name="T4" fmla="*/ 14 w 60"/>
                <a:gd name="T5" fmla="*/ 96 h 108"/>
                <a:gd name="T6" fmla="*/ 60 w 60"/>
                <a:gd name="T7" fmla="*/ 96 h 108"/>
                <a:gd name="T8" fmla="*/ 60 w 60"/>
                <a:gd name="T9" fmla="*/ 108 h 108"/>
                <a:gd name="T10" fmla="*/ 0 w 60"/>
                <a:gd name="T11" fmla="*/ 108 h 108"/>
                <a:gd name="T12" fmla="*/ 0 w 6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60" h="108">
                  <a:moveTo>
                    <a:pt x="0" y="0"/>
                  </a:moveTo>
                  <a:lnTo>
                    <a:pt x="14" y="0"/>
                  </a:lnTo>
                  <a:lnTo>
                    <a:pt x="14" y="96"/>
                  </a:lnTo>
                  <a:lnTo>
                    <a:pt x="60" y="96"/>
                  </a:lnTo>
                  <a:lnTo>
                    <a:pt x="60" y="108"/>
                  </a:lnTo>
                  <a:lnTo>
                    <a:pt x="0" y="108"/>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5856" y="1944"/>
              <a:ext cx="60" cy="108"/>
            </a:xfrm>
            <a:custGeom>
              <a:avLst/>
              <a:gdLst>
                <a:gd name="T0" fmla="*/ 0 w 60"/>
                <a:gd name="T1" fmla="*/ 0 h 108"/>
                <a:gd name="T2" fmla="*/ 14 w 60"/>
                <a:gd name="T3" fmla="*/ 0 h 108"/>
                <a:gd name="T4" fmla="*/ 14 w 60"/>
                <a:gd name="T5" fmla="*/ 96 h 108"/>
                <a:gd name="T6" fmla="*/ 60 w 60"/>
                <a:gd name="T7" fmla="*/ 96 h 108"/>
                <a:gd name="T8" fmla="*/ 60 w 60"/>
                <a:gd name="T9" fmla="*/ 108 h 108"/>
                <a:gd name="T10" fmla="*/ 0 w 60"/>
                <a:gd name="T11" fmla="*/ 108 h 108"/>
                <a:gd name="T12" fmla="*/ 0 w 6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60" h="108">
                  <a:moveTo>
                    <a:pt x="0" y="0"/>
                  </a:moveTo>
                  <a:lnTo>
                    <a:pt x="14" y="0"/>
                  </a:lnTo>
                  <a:lnTo>
                    <a:pt x="14" y="96"/>
                  </a:lnTo>
                  <a:lnTo>
                    <a:pt x="60" y="96"/>
                  </a:lnTo>
                  <a:lnTo>
                    <a:pt x="60" y="108"/>
                  </a:lnTo>
                  <a:lnTo>
                    <a:pt x="0" y="108"/>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5948" y="1944"/>
              <a:ext cx="84" cy="108"/>
            </a:xfrm>
            <a:custGeom>
              <a:avLst/>
              <a:gdLst>
                <a:gd name="T0" fmla="*/ 34 w 84"/>
                <a:gd name="T1" fmla="*/ 108 h 108"/>
                <a:gd name="T2" fmla="*/ 34 w 84"/>
                <a:gd name="T3" fmla="*/ 62 h 108"/>
                <a:gd name="T4" fmla="*/ 0 w 84"/>
                <a:gd name="T5" fmla="*/ 0 h 108"/>
                <a:gd name="T6" fmla="*/ 16 w 84"/>
                <a:gd name="T7" fmla="*/ 0 h 108"/>
                <a:gd name="T8" fmla="*/ 30 w 84"/>
                <a:gd name="T9" fmla="*/ 30 h 108"/>
                <a:gd name="T10" fmla="*/ 30 w 84"/>
                <a:gd name="T11" fmla="*/ 30 h 108"/>
                <a:gd name="T12" fmla="*/ 42 w 84"/>
                <a:gd name="T13" fmla="*/ 52 h 108"/>
                <a:gd name="T14" fmla="*/ 42 w 84"/>
                <a:gd name="T15" fmla="*/ 52 h 108"/>
                <a:gd name="T16" fmla="*/ 42 w 84"/>
                <a:gd name="T17" fmla="*/ 52 h 108"/>
                <a:gd name="T18" fmla="*/ 52 w 84"/>
                <a:gd name="T19" fmla="*/ 30 h 108"/>
                <a:gd name="T20" fmla="*/ 68 w 84"/>
                <a:gd name="T21" fmla="*/ 0 h 108"/>
                <a:gd name="T22" fmla="*/ 84 w 84"/>
                <a:gd name="T23" fmla="*/ 0 h 108"/>
                <a:gd name="T24" fmla="*/ 48 w 84"/>
                <a:gd name="T25" fmla="*/ 62 h 108"/>
                <a:gd name="T26" fmla="*/ 48 w 84"/>
                <a:gd name="T27" fmla="*/ 108 h 108"/>
                <a:gd name="T28" fmla="*/ 34 w 84"/>
                <a:gd name="T2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08">
                  <a:moveTo>
                    <a:pt x="34" y="108"/>
                  </a:moveTo>
                  <a:lnTo>
                    <a:pt x="34" y="62"/>
                  </a:lnTo>
                  <a:lnTo>
                    <a:pt x="0" y="0"/>
                  </a:lnTo>
                  <a:lnTo>
                    <a:pt x="16" y="0"/>
                  </a:lnTo>
                  <a:lnTo>
                    <a:pt x="30" y="30"/>
                  </a:lnTo>
                  <a:lnTo>
                    <a:pt x="30" y="30"/>
                  </a:lnTo>
                  <a:lnTo>
                    <a:pt x="42" y="52"/>
                  </a:lnTo>
                  <a:lnTo>
                    <a:pt x="42" y="52"/>
                  </a:lnTo>
                  <a:lnTo>
                    <a:pt x="42" y="52"/>
                  </a:lnTo>
                  <a:lnTo>
                    <a:pt x="52" y="30"/>
                  </a:lnTo>
                  <a:lnTo>
                    <a:pt x="68" y="0"/>
                  </a:lnTo>
                  <a:lnTo>
                    <a:pt x="84" y="0"/>
                  </a:lnTo>
                  <a:lnTo>
                    <a:pt x="48" y="62"/>
                  </a:lnTo>
                  <a:lnTo>
                    <a:pt x="48" y="108"/>
                  </a:lnTo>
                  <a:lnTo>
                    <a:pt x="34"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p:nvSpPr>
          <p:spPr bwMode="auto">
            <a:xfrm>
              <a:off x="6032" y="1942"/>
              <a:ext cx="98" cy="112"/>
            </a:xfrm>
            <a:custGeom>
              <a:avLst/>
              <a:gdLst>
                <a:gd name="T0" fmla="*/ 98 w 98"/>
                <a:gd name="T1" fmla="*/ 54 h 112"/>
                <a:gd name="T2" fmla="*/ 94 w 98"/>
                <a:gd name="T3" fmla="*/ 80 h 112"/>
                <a:gd name="T4" fmla="*/ 84 w 98"/>
                <a:gd name="T5" fmla="*/ 98 h 112"/>
                <a:gd name="T6" fmla="*/ 68 w 98"/>
                <a:gd name="T7" fmla="*/ 108 h 112"/>
                <a:gd name="T8" fmla="*/ 48 w 98"/>
                <a:gd name="T9" fmla="*/ 112 h 112"/>
                <a:gd name="T10" fmla="*/ 38 w 98"/>
                <a:gd name="T11" fmla="*/ 110 h 112"/>
                <a:gd name="T12" fmla="*/ 20 w 98"/>
                <a:gd name="T13" fmla="*/ 102 h 112"/>
                <a:gd name="T14" fmla="*/ 8 w 98"/>
                <a:gd name="T15" fmla="*/ 88 h 112"/>
                <a:gd name="T16" fmla="*/ 0 w 98"/>
                <a:gd name="T17" fmla="*/ 68 h 112"/>
                <a:gd name="T18" fmla="*/ 0 w 98"/>
                <a:gd name="T19" fmla="*/ 56 h 112"/>
                <a:gd name="T20" fmla="*/ 4 w 98"/>
                <a:gd name="T21" fmla="*/ 34 h 112"/>
                <a:gd name="T22" fmla="*/ 14 w 98"/>
                <a:gd name="T23" fmla="*/ 16 h 112"/>
                <a:gd name="T24" fmla="*/ 30 w 98"/>
                <a:gd name="T25" fmla="*/ 4 h 112"/>
                <a:gd name="T26" fmla="*/ 50 w 98"/>
                <a:gd name="T27" fmla="*/ 0 h 112"/>
                <a:gd name="T28" fmla="*/ 60 w 98"/>
                <a:gd name="T29" fmla="*/ 2 h 112"/>
                <a:gd name="T30" fmla="*/ 78 w 98"/>
                <a:gd name="T31" fmla="*/ 10 h 112"/>
                <a:gd name="T32" fmla="*/ 92 w 98"/>
                <a:gd name="T33" fmla="*/ 24 h 112"/>
                <a:gd name="T34" fmla="*/ 98 w 98"/>
                <a:gd name="T35" fmla="*/ 44 h 112"/>
                <a:gd name="T36" fmla="*/ 98 w 98"/>
                <a:gd name="T37" fmla="*/ 54 h 112"/>
                <a:gd name="T38" fmla="*/ 14 w 98"/>
                <a:gd name="T39" fmla="*/ 56 h 112"/>
                <a:gd name="T40" fmla="*/ 20 w 98"/>
                <a:gd name="T41" fmla="*/ 80 h 112"/>
                <a:gd name="T42" fmla="*/ 28 w 98"/>
                <a:gd name="T43" fmla="*/ 92 h 112"/>
                <a:gd name="T44" fmla="*/ 42 w 98"/>
                <a:gd name="T45" fmla="*/ 100 h 112"/>
                <a:gd name="T46" fmla="*/ 50 w 98"/>
                <a:gd name="T47" fmla="*/ 100 h 112"/>
                <a:gd name="T48" fmla="*/ 64 w 98"/>
                <a:gd name="T49" fmla="*/ 96 h 112"/>
                <a:gd name="T50" fmla="*/ 74 w 98"/>
                <a:gd name="T51" fmla="*/ 88 h 112"/>
                <a:gd name="T52" fmla="*/ 82 w 98"/>
                <a:gd name="T53" fmla="*/ 72 h 112"/>
                <a:gd name="T54" fmla="*/ 84 w 98"/>
                <a:gd name="T55" fmla="*/ 56 h 112"/>
                <a:gd name="T56" fmla="*/ 82 w 98"/>
                <a:gd name="T57" fmla="*/ 40 h 112"/>
                <a:gd name="T58" fmla="*/ 76 w 98"/>
                <a:gd name="T59" fmla="*/ 26 h 112"/>
                <a:gd name="T60" fmla="*/ 64 w 98"/>
                <a:gd name="T61" fmla="*/ 16 h 112"/>
                <a:gd name="T62" fmla="*/ 50 w 98"/>
                <a:gd name="T63" fmla="*/ 12 h 112"/>
                <a:gd name="T64" fmla="*/ 42 w 98"/>
                <a:gd name="T65" fmla="*/ 12 h 112"/>
                <a:gd name="T66" fmla="*/ 28 w 98"/>
                <a:gd name="T67" fmla="*/ 20 h 112"/>
                <a:gd name="T68" fmla="*/ 20 w 98"/>
                <a:gd name="T69" fmla="*/ 32 h 112"/>
                <a:gd name="T70" fmla="*/ 14 w 98"/>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12">
                  <a:moveTo>
                    <a:pt x="98" y="54"/>
                  </a:moveTo>
                  <a:lnTo>
                    <a:pt x="98" y="54"/>
                  </a:lnTo>
                  <a:lnTo>
                    <a:pt x="98" y="68"/>
                  </a:lnTo>
                  <a:lnTo>
                    <a:pt x="94" y="80"/>
                  </a:lnTo>
                  <a:lnTo>
                    <a:pt x="90" y="90"/>
                  </a:lnTo>
                  <a:lnTo>
                    <a:pt x="84" y="98"/>
                  </a:lnTo>
                  <a:lnTo>
                    <a:pt x="76" y="104"/>
                  </a:lnTo>
                  <a:lnTo>
                    <a:pt x="68" y="108"/>
                  </a:lnTo>
                  <a:lnTo>
                    <a:pt x="58" y="110"/>
                  </a:lnTo>
                  <a:lnTo>
                    <a:pt x="48" y="112"/>
                  </a:lnTo>
                  <a:lnTo>
                    <a:pt x="48" y="112"/>
                  </a:lnTo>
                  <a:lnTo>
                    <a:pt x="38" y="110"/>
                  </a:lnTo>
                  <a:lnTo>
                    <a:pt x="28" y="108"/>
                  </a:lnTo>
                  <a:lnTo>
                    <a:pt x="20" y="102"/>
                  </a:lnTo>
                  <a:lnTo>
                    <a:pt x="14" y="96"/>
                  </a:lnTo>
                  <a:lnTo>
                    <a:pt x="8" y="88"/>
                  </a:lnTo>
                  <a:lnTo>
                    <a:pt x="4" y="80"/>
                  </a:lnTo>
                  <a:lnTo>
                    <a:pt x="0" y="68"/>
                  </a:lnTo>
                  <a:lnTo>
                    <a:pt x="0" y="56"/>
                  </a:lnTo>
                  <a:lnTo>
                    <a:pt x="0" y="56"/>
                  </a:lnTo>
                  <a:lnTo>
                    <a:pt x="2" y="44"/>
                  </a:lnTo>
                  <a:lnTo>
                    <a:pt x="4" y="34"/>
                  </a:lnTo>
                  <a:lnTo>
                    <a:pt x="8" y="24"/>
                  </a:lnTo>
                  <a:lnTo>
                    <a:pt x="14" y="16"/>
                  </a:lnTo>
                  <a:lnTo>
                    <a:pt x="22" y="10"/>
                  </a:lnTo>
                  <a:lnTo>
                    <a:pt x="30" y="4"/>
                  </a:lnTo>
                  <a:lnTo>
                    <a:pt x="40" y="2"/>
                  </a:lnTo>
                  <a:lnTo>
                    <a:pt x="50" y="0"/>
                  </a:lnTo>
                  <a:lnTo>
                    <a:pt x="50" y="0"/>
                  </a:lnTo>
                  <a:lnTo>
                    <a:pt x="60" y="2"/>
                  </a:lnTo>
                  <a:lnTo>
                    <a:pt x="70" y="4"/>
                  </a:lnTo>
                  <a:lnTo>
                    <a:pt x="78" y="10"/>
                  </a:lnTo>
                  <a:lnTo>
                    <a:pt x="86" y="16"/>
                  </a:lnTo>
                  <a:lnTo>
                    <a:pt x="92" y="24"/>
                  </a:lnTo>
                  <a:lnTo>
                    <a:pt x="96" y="32"/>
                  </a:lnTo>
                  <a:lnTo>
                    <a:pt x="98" y="44"/>
                  </a:lnTo>
                  <a:lnTo>
                    <a:pt x="98" y="54"/>
                  </a:lnTo>
                  <a:lnTo>
                    <a:pt x="98" y="54"/>
                  </a:lnTo>
                  <a:close/>
                  <a:moveTo>
                    <a:pt x="14" y="56"/>
                  </a:moveTo>
                  <a:lnTo>
                    <a:pt x="14" y="56"/>
                  </a:lnTo>
                  <a:lnTo>
                    <a:pt x="18" y="74"/>
                  </a:lnTo>
                  <a:lnTo>
                    <a:pt x="20" y="80"/>
                  </a:lnTo>
                  <a:lnTo>
                    <a:pt x="24" y="88"/>
                  </a:lnTo>
                  <a:lnTo>
                    <a:pt x="28" y="92"/>
                  </a:lnTo>
                  <a:lnTo>
                    <a:pt x="34" y="96"/>
                  </a:lnTo>
                  <a:lnTo>
                    <a:pt x="42" y="100"/>
                  </a:lnTo>
                  <a:lnTo>
                    <a:pt x="50" y="100"/>
                  </a:lnTo>
                  <a:lnTo>
                    <a:pt x="50" y="100"/>
                  </a:lnTo>
                  <a:lnTo>
                    <a:pt x="58" y="100"/>
                  </a:lnTo>
                  <a:lnTo>
                    <a:pt x="64" y="96"/>
                  </a:lnTo>
                  <a:lnTo>
                    <a:pt x="70" y="92"/>
                  </a:lnTo>
                  <a:lnTo>
                    <a:pt x="74" y="88"/>
                  </a:lnTo>
                  <a:lnTo>
                    <a:pt x="78" y="80"/>
                  </a:lnTo>
                  <a:lnTo>
                    <a:pt x="82" y="72"/>
                  </a:lnTo>
                  <a:lnTo>
                    <a:pt x="84" y="64"/>
                  </a:lnTo>
                  <a:lnTo>
                    <a:pt x="84" y="56"/>
                  </a:lnTo>
                  <a:lnTo>
                    <a:pt x="84" y="56"/>
                  </a:lnTo>
                  <a:lnTo>
                    <a:pt x="82" y="40"/>
                  </a:lnTo>
                  <a:lnTo>
                    <a:pt x="80" y="32"/>
                  </a:lnTo>
                  <a:lnTo>
                    <a:pt x="76" y="26"/>
                  </a:lnTo>
                  <a:lnTo>
                    <a:pt x="70" y="20"/>
                  </a:lnTo>
                  <a:lnTo>
                    <a:pt x="64" y="16"/>
                  </a:lnTo>
                  <a:lnTo>
                    <a:pt x="58" y="12"/>
                  </a:lnTo>
                  <a:lnTo>
                    <a:pt x="50" y="12"/>
                  </a:lnTo>
                  <a:lnTo>
                    <a:pt x="50" y="12"/>
                  </a:lnTo>
                  <a:lnTo>
                    <a:pt x="42" y="12"/>
                  </a:lnTo>
                  <a:lnTo>
                    <a:pt x="34" y="16"/>
                  </a:lnTo>
                  <a:lnTo>
                    <a:pt x="28" y="20"/>
                  </a:lnTo>
                  <a:lnTo>
                    <a:pt x="24" y="26"/>
                  </a:lnTo>
                  <a:lnTo>
                    <a:pt x="20" y="32"/>
                  </a:lnTo>
                  <a:lnTo>
                    <a:pt x="18" y="40"/>
                  </a:lnTo>
                  <a:lnTo>
                    <a:pt x="14" y="56"/>
                  </a:lnTo>
                  <a:lnTo>
                    <a:pt x="14"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6148" y="1944"/>
              <a:ext cx="80" cy="110"/>
            </a:xfrm>
            <a:custGeom>
              <a:avLst/>
              <a:gdLst>
                <a:gd name="T0" fmla="*/ 14 w 80"/>
                <a:gd name="T1" fmla="*/ 0 h 110"/>
                <a:gd name="T2" fmla="*/ 14 w 80"/>
                <a:gd name="T3" fmla="*/ 64 h 110"/>
                <a:gd name="T4" fmla="*/ 14 w 80"/>
                <a:gd name="T5" fmla="*/ 64 h 110"/>
                <a:gd name="T6" fmla="*/ 16 w 80"/>
                <a:gd name="T7" fmla="*/ 80 h 110"/>
                <a:gd name="T8" fmla="*/ 18 w 80"/>
                <a:gd name="T9" fmla="*/ 86 h 110"/>
                <a:gd name="T10" fmla="*/ 22 w 80"/>
                <a:gd name="T11" fmla="*/ 90 h 110"/>
                <a:gd name="T12" fmla="*/ 26 w 80"/>
                <a:gd name="T13" fmla="*/ 94 h 110"/>
                <a:gd name="T14" fmla="*/ 30 w 80"/>
                <a:gd name="T15" fmla="*/ 96 h 110"/>
                <a:gd name="T16" fmla="*/ 40 w 80"/>
                <a:gd name="T17" fmla="*/ 98 h 110"/>
                <a:gd name="T18" fmla="*/ 40 w 80"/>
                <a:gd name="T19" fmla="*/ 98 h 110"/>
                <a:gd name="T20" fmla="*/ 50 w 80"/>
                <a:gd name="T21" fmla="*/ 96 h 110"/>
                <a:gd name="T22" fmla="*/ 56 w 80"/>
                <a:gd name="T23" fmla="*/ 94 h 110"/>
                <a:gd name="T24" fmla="*/ 58 w 80"/>
                <a:gd name="T25" fmla="*/ 90 h 110"/>
                <a:gd name="T26" fmla="*/ 62 w 80"/>
                <a:gd name="T27" fmla="*/ 86 h 110"/>
                <a:gd name="T28" fmla="*/ 64 w 80"/>
                <a:gd name="T29" fmla="*/ 80 h 110"/>
                <a:gd name="T30" fmla="*/ 66 w 80"/>
                <a:gd name="T31" fmla="*/ 64 h 110"/>
                <a:gd name="T32" fmla="*/ 66 w 80"/>
                <a:gd name="T33" fmla="*/ 0 h 110"/>
                <a:gd name="T34" fmla="*/ 80 w 80"/>
                <a:gd name="T35" fmla="*/ 0 h 110"/>
                <a:gd name="T36" fmla="*/ 80 w 80"/>
                <a:gd name="T37" fmla="*/ 62 h 110"/>
                <a:gd name="T38" fmla="*/ 80 w 80"/>
                <a:gd name="T39" fmla="*/ 62 h 110"/>
                <a:gd name="T40" fmla="*/ 80 w 80"/>
                <a:gd name="T41" fmla="*/ 74 h 110"/>
                <a:gd name="T42" fmla="*/ 78 w 80"/>
                <a:gd name="T43" fmla="*/ 84 h 110"/>
                <a:gd name="T44" fmla="*/ 74 w 80"/>
                <a:gd name="T45" fmla="*/ 92 h 110"/>
                <a:gd name="T46" fmla="*/ 68 w 80"/>
                <a:gd name="T47" fmla="*/ 98 h 110"/>
                <a:gd name="T48" fmla="*/ 62 w 80"/>
                <a:gd name="T49" fmla="*/ 104 h 110"/>
                <a:gd name="T50" fmla="*/ 56 w 80"/>
                <a:gd name="T51" fmla="*/ 108 h 110"/>
                <a:gd name="T52" fmla="*/ 48 w 80"/>
                <a:gd name="T53" fmla="*/ 110 h 110"/>
                <a:gd name="T54" fmla="*/ 40 w 80"/>
                <a:gd name="T55" fmla="*/ 110 h 110"/>
                <a:gd name="T56" fmla="*/ 40 w 80"/>
                <a:gd name="T57" fmla="*/ 110 h 110"/>
                <a:gd name="T58" fmla="*/ 32 w 80"/>
                <a:gd name="T59" fmla="*/ 110 h 110"/>
                <a:gd name="T60" fmla="*/ 24 w 80"/>
                <a:gd name="T61" fmla="*/ 108 h 110"/>
                <a:gd name="T62" fmla="*/ 18 w 80"/>
                <a:gd name="T63" fmla="*/ 104 h 110"/>
                <a:gd name="T64" fmla="*/ 12 w 80"/>
                <a:gd name="T65" fmla="*/ 100 h 110"/>
                <a:gd name="T66" fmla="*/ 6 w 80"/>
                <a:gd name="T67" fmla="*/ 92 h 110"/>
                <a:gd name="T68" fmla="*/ 4 w 80"/>
                <a:gd name="T69" fmla="*/ 84 h 110"/>
                <a:gd name="T70" fmla="*/ 2 w 80"/>
                <a:gd name="T71" fmla="*/ 76 h 110"/>
                <a:gd name="T72" fmla="*/ 0 w 80"/>
                <a:gd name="T73" fmla="*/ 64 h 110"/>
                <a:gd name="T74" fmla="*/ 0 w 80"/>
                <a:gd name="T75" fmla="*/ 0 h 110"/>
                <a:gd name="T76" fmla="*/ 14 w 80"/>
                <a:gd name="T7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110">
                  <a:moveTo>
                    <a:pt x="14" y="0"/>
                  </a:moveTo>
                  <a:lnTo>
                    <a:pt x="14" y="64"/>
                  </a:lnTo>
                  <a:lnTo>
                    <a:pt x="14" y="64"/>
                  </a:lnTo>
                  <a:lnTo>
                    <a:pt x="16" y="80"/>
                  </a:lnTo>
                  <a:lnTo>
                    <a:pt x="18" y="86"/>
                  </a:lnTo>
                  <a:lnTo>
                    <a:pt x="22" y="90"/>
                  </a:lnTo>
                  <a:lnTo>
                    <a:pt x="26" y="94"/>
                  </a:lnTo>
                  <a:lnTo>
                    <a:pt x="30" y="96"/>
                  </a:lnTo>
                  <a:lnTo>
                    <a:pt x="40" y="98"/>
                  </a:lnTo>
                  <a:lnTo>
                    <a:pt x="40" y="98"/>
                  </a:lnTo>
                  <a:lnTo>
                    <a:pt x="50" y="96"/>
                  </a:lnTo>
                  <a:lnTo>
                    <a:pt x="56" y="94"/>
                  </a:lnTo>
                  <a:lnTo>
                    <a:pt x="58" y="90"/>
                  </a:lnTo>
                  <a:lnTo>
                    <a:pt x="62" y="86"/>
                  </a:lnTo>
                  <a:lnTo>
                    <a:pt x="64" y="80"/>
                  </a:lnTo>
                  <a:lnTo>
                    <a:pt x="66" y="64"/>
                  </a:lnTo>
                  <a:lnTo>
                    <a:pt x="66" y="0"/>
                  </a:lnTo>
                  <a:lnTo>
                    <a:pt x="80" y="0"/>
                  </a:lnTo>
                  <a:lnTo>
                    <a:pt x="80" y="62"/>
                  </a:lnTo>
                  <a:lnTo>
                    <a:pt x="80" y="62"/>
                  </a:lnTo>
                  <a:lnTo>
                    <a:pt x="80" y="74"/>
                  </a:lnTo>
                  <a:lnTo>
                    <a:pt x="78" y="84"/>
                  </a:lnTo>
                  <a:lnTo>
                    <a:pt x="74" y="92"/>
                  </a:lnTo>
                  <a:lnTo>
                    <a:pt x="68" y="98"/>
                  </a:lnTo>
                  <a:lnTo>
                    <a:pt x="62" y="104"/>
                  </a:lnTo>
                  <a:lnTo>
                    <a:pt x="56" y="108"/>
                  </a:lnTo>
                  <a:lnTo>
                    <a:pt x="48" y="110"/>
                  </a:lnTo>
                  <a:lnTo>
                    <a:pt x="40" y="110"/>
                  </a:lnTo>
                  <a:lnTo>
                    <a:pt x="40" y="110"/>
                  </a:lnTo>
                  <a:lnTo>
                    <a:pt x="32" y="110"/>
                  </a:lnTo>
                  <a:lnTo>
                    <a:pt x="24" y="108"/>
                  </a:lnTo>
                  <a:lnTo>
                    <a:pt x="18" y="104"/>
                  </a:lnTo>
                  <a:lnTo>
                    <a:pt x="12" y="100"/>
                  </a:lnTo>
                  <a:lnTo>
                    <a:pt x="6" y="92"/>
                  </a:lnTo>
                  <a:lnTo>
                    <a:pt x="4" y="84"/>
                  </a:lnTo>
                  <a:lnTo>
                    <a:pt x="2" y="76"/>
                  </a:lnTo>
                  <a:lnTo>
                    <a:pt x="0" y="64"/>
                  </a:lnTo>
                  <a:lnTo>
                    <a:pt x="0" y="0"/>
                  </a:lnTo>
                  <a:lnTo>
                    <a:pt x="1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noEditPoints="1"/>
            </p:cNvSpPr>
            <p:nvPr/>
          </p:nvSpPr>
          <p:spPr bwMode="auto">
            <a:xfrm>
              <a:off x="6252" y="1944"/>
              <a:ext cx="70" cy="108"/>
            </a:xfrm>
            <a:custGeom>
              <a:avLst/>
              <a:gdLst>
                <a:gd name="T0" fmla="*/ 0 w 70"/>
                <a:gd name="T1" fmla="*/ 2 h 108"/>
                <a:gd name="T2" fmla="*/ 0 w 70"/>
                <a:gd name="T3" fmla="*/ 2 h 108"/>
                <a:gd name="T4" fmla="*/ 12 w 70"/>
                <a:gd name="T5" fmla="*/ 0 h 108"/>
                <a:gd name="T6" fmla="*/ 26 w 70"/>
                <a:gd name="T7" fmla="*/ 0 h 108"/>
                <a:gd name="T8" fmla="*/ 26 w 70"/>
                <a:gd name="T9" fmla="*/ 0 h 108"/>
                <a:gd name="T10" fmla="*/ 38 w 70"/>
                <a:gd name="T11" fmla="*/ 0 h 108"/>
                <a:gd name="T12" fmla="*/ 46 w 70"/>
                <a:gd name="T13" fmla="*/ 2 h 108"/>
                <a:gd name="T14" fmla="*/ 52 w 70"/>
                <a:gd name="T15" fmla="*/ 4 h 108"/>
                <a:gd name="T16" fmla="*/ 58 w 70"/>
                <a:gd name="T17" fmla="*/ 8 h 108"/>
                <a:gd name="T18" fmla="*/ 58 w 70"/>
                <a:gd name="T19" fmla="*/ 8 h 108"/>
                <a:gd name="T20" fmla="*/ 62 w 70"/>
                <a:gd name="T21" fmla="*/ 12 h 108"/>
                <a:gd name="T22" fmla="*/ 64 w 70"/>
                <a:gd name="T23" fmla="*/ 16 h 108"/>
                <a:gd name="T24" fmla="*/ 66 w 70"/>
                <a:gd name="T25" fmla="*/ 28 h 108"/>
                <a:gd name="T26" fmla="*/ 66 w 70"/>
                <a:gd name="T27" fmla="*/ 28 h 108"/>
                <a:gd name="T28" fmla="*/ 66 w 70"/>
                <a:gd name="T29" fmla="*/ 38 h 108"/>
                <a:gd name="T30" fmla="*/ 60 w 70"/>
                <a:gd name="T31" fmla="*/ 46 h 108"/>
                <a:gd name="T32" fmla="*/ 54 w 70"/>
                <a:gd name="T33" fmla="*/ 52 h 108"/>
                <a:gd name="T34" fmla="*/ 46 w 70"/>
                <a:gd name="T35" fmla="*/ 56 h 108"/>
                <a:gd name="T36" fmla="*/ 46 w 70"/>
                <a:gd name="T37" fmla="*/ 56 h 108"/>
                <a:gd name="T38" fmla="*/ 46 w 70"/>
                <a:gd name="T39" fmla="*/ 56 h 108"/>
                <a:gd name="T40" fmla="*/ 52 w 70"/>
                <a:gd name="T41" fmla="*/ 60 h 108"/>
                <a:gd name="T42" fmla="*/ 56 w 70"/>
                <a:gd name="T43" fmla="*/ 64 h 108"/>
                <a:gd name="T44" fmla="*/ 60 w 70"/>
                <a:gd name="T45" fmla="*/ 70 h 108"/>
                <a:gd name="T46" fmla="*/ 62 w 70"/>
                <a:gd name="T47" fmla="*/ 78 h 108"/>
                <a:gd name="T48" fmla="*/ 62 w 70"/>
                <a:gd name="T49" fmla="*/ 78 h 108"/>
                <a:gd name="T50" fmla="*/ 66 w 70"/>
                <a:gd name="T51" fmla="*/ 98 h 108"/>
                <a:gd name="T52" fmla="*/ 70 w 70"/>
                <a:gd name="T53" fmla="*/ 108 h 108"/>
                <a:gd name="T54" fmla="*/ 56 w 70"/>
                <a:gd name="T55" fmla="*/ 108 h 108"/>
                <a:gd name="T56" fmla="*/ 56 w 70"/>
                <a:gd name="T57" fmla="*/ 108 h 108"/>
                <a:gd name="T58" fmla="*/ 52 w 70"/>
                <a:gd name="T59" fmla="*/ 98 h 108"/>
                <a:gd name="T60" fmla="*/ 48 w 70"/>
                <a:gd name="T61" fmla="*/ 82 h 108"/>
                <a:gd name="T62" fmla="*/ 48 w 70"/>
                <a:gd name="T63" fmla="*/ 82 h 108"/>
                <a:gd name="T64" fmla="*/ 46 w 70"/>
                <a:gd name="T65" fmla="*/ 72 h 108"/>
                <a:gd name="T66" fmla="*/ 42 w 70"/>
                <a:gd name="T67" fmla="*/ 66 h 108"/>
                <a:gd name="T68" fmla="*/ 36 w 70"/>
                <a:gd name="T69" fmla="*/ 62 h 108"/>
                <a:gd name="T70" fmla="*/ 28 w 70"/>
                <a:gd name="T71" fmla="*/ 62 h 108"/>
                <a:gd name="T72" fmla="*/ 14 w 70"/>
                <a:gd name="T73" fmla="*/ 62 h 108"/>
                <a:gd name="T74" fmla="*/ 14 w 70"/>
                <a:gd name="T75" fmla="*/ 108 h 108"/>
                <a:gd name="T76" fmla="*/ 0 w 70"/>
                <a:gd name="T77" fmla="*/ 108 h 108"/>
                <a:gd name="T78" fmla="*/ 0 w 70"/>
                <a:gd name="T79" fmla="*/ 2 h 108"/>
                <a:gd name="T80" fmla="*/ 14 w 70"/>
                <a:gd name="T81" fmla="*/ 50 h 108"/>
                <a:gd name="T82" fmla="*/ 28 w 70"/>
                <a:gd name="T83" fmla="*/ 50 h 108"/>
                <a:gd name="T84" fmla="*/ 28 w 70"/>
                <a:gd name="T85" fmla="*/ 50 h 108"/>
                <a:gd name="T86" fmla="*/ 38 w 70"/>
                <a:gd name="T87" fmla="*/ 50 h 108"/>
                <a:gd name="T88" fmla="*/ 46 w 70"/>
                <a:gd name="T89" fmla="*/ 44 h 108"/>
                <a:gd name="T90" fmla="*/ 52 w 70"/>
                <a:gd name="T91" fmla="*/ 38 h 108"/>
                <a:gd name="T92" fmla="*/ 52 w 70"/>
                <a:gd name="T93" fmla="*/ 30 h 108"/>
                <a:gd name="T94" fmla="*/ 52 w 70"/>
                <a:gd name="T95" fmla="*/ 30 h 108"/>
                <a:gd name="T96" fmla="*/ 50 w 70"/>
                <a:gd name="T97" fmla="*/ 22 h 108"/>
                <a:gd name="T98" fmla="*/ 46 w 70"/>
                <a:gd name="T99" fmla="*/ 14 h 108"/>
                <a:gd name="T100" fmla="*/ 38 w 70"/>
                <a:gd name="T101" fmla="*/ 12 h 108"/>
                <a:gd name="T102" fmla="*/ 28 w 70"/>
                <a:gd name="T103" fmla="*/ 10 h 108"/>
                <a:gd name="T104" fmla="*/ 28 w 70"/>
                <a:gd name="T105" fmla="*/ 10 h 108"/>
                <a:gd name="T106" fmla="*/ 14 w 70"/>
                <a:gd name="T107" fmla="*/ 12 h 108"/>
                <a:gd name="T108" fmla="*/ 14 w 70"/>
                <a:gd name="T10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8">
                  <a:moveTo>
                    <a:pt x="0" y="2"/>
                  </a:moveTo>
                  <a:lnTo>
                    <a:pt x="0" y="2"/>
                  </a:lnTo>
                  <a:lnTo>
                    <a:pt x="12" y="0"/>
                  </a:lnTo>
                  <a:lnTo>
                    <a:pt x="26" y="0"/>
                  </a:lnTo>
                  <a:lnTo>
                    <a:pt x="26" y="0"/>
                  </a:lnTo>
                  <a:lnTo>
                    <a:pt x="38" y="0"/>
                  </a:lnTo>
                  <a:lnTo>
                    <a:pt x="46" y="2"/>
                  </a:lnTo>
                  <a:lnTo>
                    <a:pt x="52" y="4"/>
                  </a:lnTo>
                  <a:lnTo>
                    <a:pt x="58" y="8"/>
                  </a:lnTo>
                  <a:lnTo>
                    <a:pt x="58" y="8"/>
                  </a:lnTo>
                  <a:lnTo>
                    <a:pt x="62" y="12"/>
                  </a:lnTo>
                  <a:lnTo>
                    <a:pt x="64" y="16"/>
                  </a:lnTo>
                  <a:lnTo>
                    <a:pt x="66" y="28"/>
                  </a:lnTo>
                  <a:lnTo>
                    <a:pt x="66" y="28"/>
                  </a:lnTo>
                  <a:lnTo>
                    <a:pt x="66" y="38"/>
                  </a:lnTo>
                  <a:lnTo>
                    <a:pt x="60" y="46"/>
                  </a:lnTo>
                  <a:lnTo>
                    <a:pt x="54" y="52"/>
                  </a:lnTo>
                  <a:lnTo>
                    <a:pt x="46" y="56"/>
                  </a:lnTo>
                  <a:lnTo>
                    <a:pt x="46" y="56"/>
                  </a:lnTo>
                  <a:lnTo>
                    <a:pt x="46" y="56"/>
                  </a:lnTo>
                  <a:lnTo>
                    <a:pt x="52" y="60"/>
                  </a:lnTo>
                  <a:lnTo>
                    <a:pt x="56" y="64"/>
                  </a:lnTo>
                  <a:lnTo>
                    <a:pt x="60" y="70"/>
                  </a:lnTo>
                  <a:lnTo>
                    <a:pt x="62" y="78"/>
                  </a:lnTo>
                  <a:lnTo>
                    <a:pt x="62" y="78"/>
                  </a:lnTo>
                  <a:lnTo>
                    <a:pt x="66" y="98"/>
                  </a:lnTo>
                  <a:lnTo>
                    <a:pt x="70" y="108"/>
                  </a:lnTo>
                  <a:lnTo>
                    <a:pt x="56" y="108"/>
                  </a:lnTo>
                  <a:lnTo>
                    <a:pt x="56" y="108"/>
                  </a:lnTo>
                  <a:lnTo>
                    <a:pt x="52" y="98"/>
                  </a:lnTo>
                  <a:lnTo>
                    <a:pt x="48" y="82"/>
                  </a:lnTo>
                  <a:lnTo>
                    <a:pt x="48" y="82"/>
                  </a:lnTo>
                  <a:lnTo>
                    <a:pt x="46" y="72"/>
                  </a:lnTo>
                  <a:lnTo>
                    <a:pt x="42" y="66"/>
                  </a:lnTo>
                  <a:lnTo>
                    <a:pt x="36" y="62"/>
                  </a:lnTo>
                  <a:lnTo>
                    <a:pt x="28" y="62"/>
                  </a:lnTo>
                  <a:lnTo>
                    <a:pt x="14" y="62"/>
                  </a:lnTo>
                  <a:lnTo>
                    <a:pt x="14" y="108"/>
                  </a:lnTo>
                  <a:lnTo>
                    <a:pt x="0" y="108"/>
                  </a:lnTo>
                  <a:lnTo>
                    <a:pt x="0" y="2"/>
                  </a:lnTo>
                  <a:close/>
                  <a:moveTo>
                    <a:pt x="14" y="50"/>
                  </a:moveTo>
                  <a:lnTo>
                    <a:pt x="28" y="50"/>
                  </a:lnTo>
                  <a:lnTo>
                    <a:pt x="28" y="50"/>
                  </a:lnTo>
                  <a:lnTo>
                    <a:pt x="38" y="50"/>
                  </a:lnTo>
                  <a:lnTo>
                    <a:pt x="46" y="44"/>
                  </a:lnTo>
                  <a:lnTo>
                    <a:pt x="52" y="38"/>
                  </a:lnTo>
                  <a:lnTo>
                    <a:pt x="52" y="30"/>
                  </a:lnTo>
                  <a:lnTo>
                    <a:pt x="52" y="30"/>
                  </a:lnTo>
                  <a:lnTo>
                    <a:pt x="50" y="22"/>
                  </a:lnTo>
                  <a:lnTo>
                    <a:pt x="46" y="14"/>
                  </a:lnTo>
                  <a:lnTo>
                    <a:pt x="38" y="12"/>
                  </a:lnTo>
                  <a:lnTo>
                    <a:pt x="28" y="10"/>
                  </a:lnTo>
                  <a:lnTo>
                    <a:pt x="28" y="10"/>
                  </a:lnTo>
                  <a:lnTo>
                    <a:pt x="14" y="12"/>
                  </a:lnTo>
                  <a:lnTo>
                    <a:pt x="14" y="5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5276" y="2134"/>
              <a:ext cx="66" cy="112"/>
            </a:xfrm>
            <a:custGeom>
              <a:avLst/>
              <a:gdLst>
                <a:gd name="T0" fmla="*/ 4 w 66"/>
                <a:gd name="T1" fmla="*/ 92 h 112"/>
                <a:gd name="T2" fmla="*/ 4 w 66"/>
                <a:gd name="T3" fmla="*/ 92 h 112"/>
                <a:gd name="T4" fmla="*/ 16 w 66"/>
                <a:gd name="T5" fmla="*/ 98 h 112"/>
                <a:gd name="T6" fmla="*/ 30 w 66"/>
                <a:gd name="T7" fmla="*/ 100 h 112"/>
                <a:gd name="T8" fmla="*/ 30 w 66"/>
                <a:gd name="T9" fmla="*/ 100 h 112"/>
                <a:gd name="T10" fmla="*/ 38 w 66"/>
                <a:gd name="T11" fmla="*/ 98 h 112"/>
                <a:gd name="T12" fmla="*/ 46 w 66"/>
                <a:gd name="T13" fmla="*/ 94 h 112"/>
                <a:gd name="T14" fmla="*/ 50 w 66"/>
                <a:gd name="T15" fmla="*/ 90 h 112"/>
                <a:gd name="T16" fmla="*/ 52 w 66"/>
                <a:gd name="T17" fmla="*/ 82 h 112"/>
                <a:gd name="T18" fmla="*/ 52 w 66"/>
                <a:gd name="T19" fmla="*/ 82 h 112"/>
                <a:gd name="T20" fmla="*/ 50 w 66"/>
                <a:gd name="T21" fmla="*/ 74 h 112"/>
                <a:gd name="T22" fmla="*/ 46 w 66"/>
                <a:gd name="T23" fmla="*/ 70 h 112"/>
                <a:gd name="T24" fmla="*/ 40 w 66"/>
                <a:gd name="T25" fmla="*/ 64 h 112"/>
                <a:gd name="T26" fmla="*/ 32 w 66"/>
                <a:gd name="T27" fmla="*/ 60 h 112"/>
                <a:gd name="T28" fmla="*/ 32 w 66"/>
                <a:gd name="T29" fmla="*/ 60 h 112"/>
                <a:gd name="T30" fmla="*/ 20 w 66"/>
                <a:gd name="T31" fmla="*/ 54 h 112"/>
                <a:gd name="T32" fmla="*/ 10 w 66"/>
                <a:gd name="T33" fmla="*/ 48 h 112"/>
                <a:gd name="T34" fmla="*/ 4 w 66"/>
                <a:gd name="T35" fmla="*/ 40 h 112"/>
                <a:gd name="T36" fmla="*/ 2 w 66"/>
                <a:gd name="T37" fmla="*/ 30 h 112"/>
                <a:gd name="T38" fmla="*/ 2 w 66"/>
                <a:gd name="T39" fmla="*/ 30 h 112"/>
                <a:gd name="T40" fmla="*/ 4 w 66"/>
                <a:gd name="T41" fmla="*/ 24 h 112"/>
                <a:gd name="T42" fmla="*/ 6 w 66"/>
                <a:gd name="T43" fmla="*/ 18 h 112"/>
                <a:gd name="T44" fmla="*/ 8 w 66"/>
                <a:gd name="T45" fmla="*/ 12 h 112"/>
                <a:gd name="T46" fmla="*/ 12 w 66"/>
                <a:gd name="T47" fmla="*/ 8 h 112"/>
                <a:gd name="T48" fmla="*/ 18 w 66"/>
                <a:gd name="T49" fmla="*/ 6 h 112"/>
                <a:gd name="T50" fmla="*/ 24 w 66"/>
                <a:gd name="T51" fmla="*/ 2 h 112"/>
                <a:gd name="T52" fmla="*/ 30 w 66"/>
                <a:gd name="T53" fmla="*/ 0 h 112"/>
                <a:gd name="T54" fmla="*/ 38 w 66"/>
                <a:gd name="T55" fmla="*/ 0 h 112"/>
                <a:gd name="T56" fmla="*/ 38 w 66"/>
                <a:gd name="T57" fmla="*/ 0 h 112"/>
                <a:gd name="T58" fmla="*/ 52 w 66"/>
                <a:gd name="T59" fmla="*/ 2 h 112"/>
                <a:gd name="T60" fmla="*/ 62 w 66"/>
                <a:gd name="T61" fmla="*/ 6 h 112"/>
                <a:gd name="T62" fmla="*/ 58 w 66"/>
                <a:gd name="T63" fmla="*/ 16 h 112"/>
                <a:gd name="T64" fmla="*/ 58 w 66"/>
                <a:gd name="T65" fmla="*/ 16 h 112"/>
                <a:gd name="T66" fmla="*/ 50 w 66"/>
                <a:gd name="T67" fmla="*/ 14 h 112"/>
                <a:gd name="T68" fmla="*/ 38 w 66"/>
                <a:gd name="T69" fmla="*/ 12 h 112"/>
                <a:gd name="T70" fmla="*/ 38 w 66"/>
                <a:gd name="T71" fmla="*/ 12 h 112"/>
                <a:gd name="T72" fmla="*/ 28 w 66"/>
                <a:gd name="T73" fmla="*/ 14 h 112"/>
                <a:gd name="T74" fmla="*/ 22 w 66"/>
                <a:gd name="T75" fmla="*/ 18 h 112"/>
                <a:gd name="T76" fmla="*/ 18 w 66"/>
                <a:gd name="T77" fmla="*/ 22 h 112"/>
                <a:gd name="T78" fmla="*/ 16 w 66"/>
                <a:gd name="T79" fmla="*/ 28 h 112"/>
                <a:gd name="T80" fmla="*/ 16 w 66"/>
                <a:gd name="T81" fmla="*/ 28 h 112"/>
                <a:gd name="T82" fmla="*/ 18 w 66"/>
                <a:gd name="T83" fmla="*/ 34 h 112"/>
                <a:gd name="T84" fmla="*/ 22 w 66"/>
                <a:gd name="T85" fmla="*/ 40 h 112"/>
                <a:gd name="T86" fmla="*/ 28 w 66"/>
                <a:gd name="T87" fmla="*/ 44 h 112"/>
                <a:gd name="T88" fmla="*/ 38 w 66"/>
                <a:gd name="T89" fmla="*/ 48 h 112"/>
                <a:gd name="T90" fmla="*/ 38 w 66"/>
                <a:gd name="T91" fmla="*/ 48 h 112"/>
                <a:gd name="T92" fmla="*/ 50 w 66"/>
                <a:gd name="T93" fmla="*/ 54 h 112"/>
                <a:gd name="T94" fmla="*/ 58 w 66"/>
                <a:gd name="T95" fmla="*/ 62 h 112"/>
                <a:gd name="T96" fmla="*/ 64 w 66"/>
                <a:gd name="T97" fmla="*/ 70 h 112"/>
                <a:gd name="T98" fmla="*/ 66 w 66"/>
                <a:gd name="T99" fmla="*/ 80 h 112"/>
                <a:gd name="T100" fmla="*/ 66 w 66"/>
                <a:gd name="T101" fmla="*/ 80 h 112"/>
                <a:gd name="T102" fmla="*/ 66 w 66"/>
                <a:gd name="T103" fmla="*/ 86 h 112"/>
                <a:gd name="T104" fmla="*/ 64 w 66"/>
                <a:gd name="T105" fmla="*/ 92 h 112"/>
                <a:gd name="T106" fmla="*/ 60 w 66"/>
                <a:gd name="T107" fmla="*/ 98 h 112"/>
                <a:gd name="T108" fmla="*/ 56 w 66"/>
                <a:gd name="T109" fmla="*/ 102 h 112"/>
                <a:gd name="T110" fmla="*/ 52 w 66"/>
                <a:gd name="T111" fmla="*/ 106 h 112"/>
                <a:gd name="T112" fmla="*/ 44 w 66"/>
                <a:gd name="T113" fmla="*/ 108 h 112"/>
                <a:gd name="T114" fmla="*/ 38 w 66"/>
                <a:gd name="T115" fmla="*/ 110 h 112"/>
                <a:gd name="T116" fmla="*/ 28 w 66"/>
                <a:gd name="T117" fmla="*/ 112 h 112"/>
                <a:gd name="T118" fmla="*/ 28 w 66"/>
                <a:gd name="T119" fmla="*/ 112 h 112"/>
                <a:gd name="T120" fmla="*/ 12 w 66"/>
                <a:gd name="T121" fmla="*/ 110 h 112"/>
                <a:gd name="T122" fmla="*/ 0 w 66"/>
                <a:gd name="T123" fmla="*/ 104 h 112"/>
                <a:gd name="T124" fmla="*/ 4 w 66"/>
                <a:gd name="T125" fmla="*/ 9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 h="112">
                  <a:moveTo>
                    <a:pt x="4" y="92"/>
                  </a:moveTo>
                  <a:lnTo>
                    <a:pt x="4" y="92"/>
                  </a:lnTo>
                  <a:lnTo>
                    <a:pt x="16" y="98"/>
                  </a:lnTo>
                  <a:lnTo>
                    <a:pt x="30" y="100"/>
                  </a:lnTo>
                  <a:lnTo>
                    <a:pt x="30" y="100"/>
                  </a:lnTo>
                  <a:lnTo>
                    <a:pt x="38" y="98"/>
                  </a:lnTo>
                  <a:lnTo>
                    <a:pt x="46" y="94"/>
                  </a:lnTo>
                  <a:lnTo>
                    <a:pt x="50" y="90"/>
                  </a:lnTo>
                  <a:lnTo>
                    <a:pt x="52" y="82"/>
                  </a:lnTo>
                  <a:lnTo>
                    <a:pt x="52" y="82"/>
                  </a:lnTo>
                  <a:lnTo>
                    <a:pt x="50" y="74"/>
                  </a:lnTo>
                  <a:lnTo>
                    <a:pt x="46" y="70"/>
                  </a:lnTo>
                  <a:lnTo>
                    <a:pt x="40" y="64"/>
                  </a:lnTo>
                  <a:lnTo>
                    <a:pt x="32" y="60"/>
                  </a:lnTo>
                  <a:lnTo>
                    <a:pt x="32" y="60"/>
                  </a:lnTo>
                  <a:lnTo>
                    <a:pt x="20" y="54"/>
                  </a:lnTo>
                  <a:lnTo>
                    <a:pt x="10" y="48"/>
                  </a:lnTo>
                  <a:lnTo>
                    <a:pt x="4" y="40"/>
                  </a:lnTo>
                  <a:lnTo>
                    <a:pt x="2" y="30"/>
                  </a:lnTo>
                  <a:lnTo>
                    <a:pt x="2" y="30"/>
                  </a:lnTo>
                  <a:lnTo>
                    <a:pt x="4" y="24"/>
                  </a:lnTo>
                  <a:lnTo>
                    <a:pt x="6" y="18"/>
                  </a:lnTo>
                  <a:lnTo>
                    <a:pt x="8" y="12"/>
                  </a:lnTo>
                  <a:lnTo>
                    <a:pt x="12" y="8"/>
                  </a:lnTo>
                  <a:lnTo>
                    <a:pt x="18" y="6"/>
                  </a:lnTo>
                  <a:lnTo>
                    <a:pt x="24" y="2"/>
                  </a:lnTo>
                  <a:lnTo>
                    <a:pt x="30" y="0"/>
                  </a:lnTo>
                  <a:lnTo>
                    <a:pt x="38" y="0"/>
                  </a:lnTo>
                  <a:lnTo>
                    <a:pt x="38" y="0"/>
                  </a:lnTo>
                  <a:lnTo>
                    <a:pt x="52" y="2"/>
                  </a:lnTo>
                  <a:lnTo>
                    <a:pt x="62" y="6"/>
                  </a:lnTo>
                  <a:lnTo>
                    <a:pt x="58" y="16"/>
                  </a:lnTo>
                  <a:lnTo>
                    <a:pt x="58" y="16"/>
                  </a:lnTo>
                  <a:lnTo>
                    <a:pt x="50" y="14"/>
                  </a:lnTo>
                  <a:lnTo>
                    <a:pt x="38" y="12"/>
                  </a:lnTo>
                  <a:lnTo>
                    <a:pt x="38" y="12"/>
                  </a:lnTo>
                  <a:lnTo>
                    <a:pt x="28" y="14"/>
                  </a:lnTo>
                  <a:lnTo>
                    <a:pt x="22" y="18"/>
                  </a:lnTo>
                  <a:lnTo>
                    <a:pt x="18" y="22"/>
                  </a:lnTo>
                  <a:lnTo>
                    <a:pt x="16" y="28"/>
                  </a:lnTo>
                  <a:lnTo>
                    <a:pt x="16" y="28"/>
                  </a:lnTo>
                  <a:lnTo>
                    <a:pt x="18" y="34"/>
                  </a:lnTo>
                  <a:lnTo>
                    <a:pt x="22" y="40"/>
                  </a:lnTo>
                  <a:lnTo>
                    <a:pt x="28" y="44"/>
                  </a:lnTo>
                  <a:lnTo>
                    <a:pt x="38" y="48"/>
                  </a:lnTo>
                  <a:lnTo>
                    <a:pt x="38" y="48"/>
                  </a:lnTo>
                  <a:lnTo>
                    <a:pt x="50" y="54"/>
                  </a:lnTo>
                  <a:lnTo>
                    <a:pt x="58" y="62"/>
                  </a:lnTo>
                  <a:lnTo>
                    <a:pt x="64" y="70"/>
                  </a:lnTo>
                  <a:lnTo>
                    <a:pt x="66" y="80"/>
                  </a:lnTo>
                  <a:lnTo>
                    <a:pt x="66" y="80"/>
                  </a:lnTo>
                  <a:lnTo>
                    <a:pt x="66" y="86"/>
                  </a:lnTo>
                  <a:lnTo>
                    <a:pt x="64" y="92"/>
                  </a:lnTo>
                  <a:lnTo>
                    <a:pt x="60" y="98"/>
                  </a:lnTo>
                  <a:lnTo>
                    <a:pt x="56" y="102"/>
                  </a:lnTo>
                  <a:lnTo>
                    <a:pt x="52" y="106"/>
                  </a:lnTo>
                  <a:lnTo>
                    <a:pt x="44" y="108"/>
                  </a:lnTo>
                  <a:lnTo>
                    <a:pt x="38" y="110"/>
                  </a:lnTo>
                  <a:lnTo>
                    <a:pt x="28" y="112"/>
                  </a:lnTo>
                  <a:lnTo>
                    <a:pt x="28" y="112"/>
                  </a:lnTo>
                  <a:lnTo>
                    <a:pt x="12" y="110"/>
                  </a:lnTo>
                  <a:lnTo>
                    <a:pt x="0" y="104"/>
                  </a:lnTo>
                  <a:lnTo>
                    <a:pt x="4" y="9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noEditPoints="1"/>
            </p:cNvSpPr>
            <p:nvPr/>
          </p:nvSpPr>
          <p:spPr bwMode="auto">
            <a:xfrm>
              <a:off x="5360" y="2136"/>
              <a:ext cx="68" cy="108"/>
            </a:xfrm>
            <a:custGeom>
              <a:avLst/>
              <a:gdLst>
                <a:gd name="T0" fmla="*/ 0 w 68"/>
                <a:gd name="T1" fmla="*/ 2 h 108"/>
                <a:gd name="T2" fmla="*/ 0 w 68"/>
                <a:gd name="T3" fmla="*/ 2 h 108"/>
                <a:gd name="T4" fmla="*/ 12 w 68"/>
                <a:gd name="T5" fmla="*/ 0 h 108"/>
                <a:gd name="T6" fmla="*/ 28 w 68"/>
                <a:gd name="T7" fmla="*/ 0 h 108"/>
                <a:gd name="T8" fmla="*/ 28 w 68"/>
                <a:gd name="T9" fmla="*/ 0 h 108"/>
                <a:gd name="T10" fmla="*/ 38 w 68"/>
                <a:gd name="T11" fmla="*/ 0 h 108"/>
                <a:gd name="T12" fmla="*/ 46 w 68"/>
                <a:gd name="T13" fmla="*/ 2 h 108"/>
                <a:gd name="T14" fmla="*/ 52 w 68"/>
                <a:gd name="T15" fmla="*/ 4 h 108"/>
                <a:gd name="T16" fmla="*/ 58 w 68"/>
                <a:gd name="T17" fmla="*/ 8 h 108"/>
                <a:gd name="T18" fmla="*/ 58 w 68"/>
                <a:gd name="T19" fmla="*/ 8 h 108"/>
                <a:gd name="T20" fmla="*/ 62 w 68"/>
                <a:gd name="T21" fmla="*/ 12 h 108"/>
                <a:gd name="T22" fmla="*/ 64 w 68"/>
                <a:gd name="T23" fmla="*/ 18 h 108"/>
                <a:gd name="T24" fmla="*/ 66 w 68"/>
                <a:gd name="T25" fmla="*/ 24 h 108"/>
                <a:gd name="T26" fmla="*/ 68 w 68"/>
                <a:gd name="T27" fmla="*/ 30 h 108"/>
                <a:gd name="T28" fmla="*/ 68 w 68"/>
                <a:gd name="T29" fmla="*/ 30 h 108"/>
                <a:gd name="T30" fmla="*/ 66 w 68"/>
                <a:gd name="T31" fmla="*/ 44 h 108"/>
                <a:gd name="T32" fmla="*/ 62 w 68"/>
                <a:gd name="T33" fmla="*/ 50 h 108"/>
                <a:gd name="T34" fmla="*/ 58 w 68"/>
                <a:gd name="T35" fmla="*/ 54 h 108"/>
                <a:gd name="T36" fmla="*/ 58 w 68"/>
                <a:gd name="T37" fmla="*/ 54 h 108"/>
                <a:gd name="T38" fmla="*/ 52 w 68"/>
                <a:gd name="T39" fmla="*/ 58 h 108"/>
                <a:gd name="T40" fmla="*/ 44 w 68"/>
                <a:gd name="T41" fmla="*/ 62 h 108"/>
                <a:gd name="T42" fmla="*/ 36 w 68"/>
                <a:gd name="T43" fmla="*/ 64 h 108"/>
                <a:gd name="T44" fmla="*/ 26 w 68"/>
                <a:gd name="T45" fmla="*/ 66 h 108"/>
                <a:gd name="T46" fmla="*/ 26 w 68"/>
                <a:gd name="T47" fmla="*/ 66 h 108"/>
                <a:gd name="T48" fmla="*/ 14 w 68"/>
                <a:gd name="T49" fmla="*/ 64 h 108"/>
                <a:gd name="T50" fmla="*/ 14 w 68"/>
                <a:gd name="T51" fmla="*/ 108 h 108"/>
                <a:gd name="T52" fmla="*/ 0 w 68"/>
                <a:gd name="T53" fmla="*/ 108 h 108"/>
                <a:gd name="T54" fmla="*/ 0 w 68"/>
                <a:gd name="T55" fmla="*/ 2 h 108"/>
                <a:gd name="T56" fmla="*/ 14 w 68"/>
                <a:gd name="T57" fmla="*/ 54 h 108"/>
                <a:gd name="T58" fmla="*/ 14 w 68"/>
                <a:gd name="T59" fmla="*/ 54 h 108"/>
                <a:gd name="T60" fmla="*/ 26 w 68"/>
                <a:gd name="T61" fmla="*/ 54 h 108"/>
                <a:gd name="T62" fmla="*/ 26 w 68"/>
                <a:gd name="T63" fmla="*/ 54 h 108"/>
                <a:gd name="T64" fmla="*/ 38 w 68"/>
                <a:gd name="T65" fmla="*/ 52 h 108"/>
                <a:gd name="T66" fmla="*/ 46 w 68"/>
                <a:gd name="T67" fmla="*/ 48 h 108"/>
                <a:gd name="T68" fmla="*/ 52 w 68"/>
                <a:gd name="T69" fmla="*/ 42 h 108"/>
                <a:gd name="T70" fmla="*/ 54 w 68"/>
                <a:gd name="T71" fmla="*/ 32 h 108"/>
                <a:gd name="T72" fmla="*/ 54 w 68"/>
                <a:gd name="T73" fmla="*/ 32 h 108"/>
                <a:gd name="T74" fmla="*/ 52 w 68"/>
                <a:gd name="T75" fmla="*/ 22 h 108"/>
                <a:gd name="T76" fmla="*/ 46 w 68"/>
                <a:gd name="T77" fmla="*/ 16 h 108"/>
                <a:gd name="T78" fmla="*/ 38 w 68"/>
                <a:gd name="T79" fmla="*/ 12 h 108"/>
                <a:gd name="T80" fmla="*/ 28 w 68"/>
                <a:gd name="T81" fmla="*/ 10 h 108"/>
                <a:gd name="T82" fmla="*/ 28 w 68"/>
                <a:gd name="T83" fmla="*/ 10 h 108"/>
                <a:gd name="T84" fmla="*/ 14 w 68"/>
                <a:gd name="T85" fmla="*/ 12 h 108"/>
                <a:gd name="T86" fmla="*/ 14 w 68"/>
                <a:gd name="T87"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 h="108">
                  <a:moveTo>
                    <a:pt x="0" y="2"/>
                  </a:moveTo>
                  <a:lnTo>
                    <a:pt x="0" y="2"/>
                  </a:lnTo>
                  <a:lnTo>
                    <a:pt x="12" y="0"/>
                  </a:lnTo>
                  <a:lnTo>
                    <a:pt x="28" y="0"/>
                  </a:lnTo>
                  <a:lnTo>
                    <a:pt x="28" y="0"/>
                  </a:lnTo>
                  <a:lnTo>
                    <a:pt x="38" y="0"/>
                  </a:lnTo>
                  <a:lnTo>
                    <a:pt x="46" y="2"/>
                  </a:lnTo>
                  <a:lnTo>
                    <a:pt x="52" y="4"/>
                  </a:lnTo>
                  <a:lnTo>
                    <a:pt x="58" y="8"/>
                  </a:lnTo>
                  <a:lnTo>
                    <a:pt x="58" y="8"/>
                  </a:lnTo>
                  <a:lnTo>
                    <a:pt x="62" y="12"/>
                  </a:lnTo>
                  <a:lnTo>
                    <a:pt x="64" y="18"/>
                  </a:lnTo>
                  <a:lnTo>
                    <a:pt x="66" y="24"/>
                  </a:lnTo>
                  <a:lnTo>
                    <a:pt x="68" y="30"/>
                  </a:lnTo>
                  <a:lnTo>
                    <a:pt x="68" y="30"/>
                  </a:lnTo>
                  <a:lnTo>
                    <a:pt x="66" y="44"/>
                  </a:lnTo>
                  <a:lnTo>
                    <a:pt x="62" y="50"/>
                  </a:lnTo>
                  <a:lnTo>
                    <a:pt x="58" y="54"/>
                  </a:lnTo>
                  <a:lnTo>
                    <a:pt x="58" y="54"/>
                  </a:lnTo>
                  <a:lnTo>
                    <a:pt x="52" y="58"/>
                  </a:lnTo>
                  <a:lnTo>
                    <a:pt x="44" y="62"/>
                  </a:lnTo>
                  <a:lnTo>
                    <a:pt x="36" y="64"/>
                  </a:lnTo>
                  <a:lnTo>
                    <a:pt x="26" y="66"/>
                  </a:lnTo>
                  <a:lnTo>
                    <a:pt x="26" y="66"/>
                  </a:lnTo>
                  <a:lnTo>
                    <a:pt x="14" y="64"/>
                  </a:lnTo>
                  <a:lnTo>
                    <a:pt x="14" y="108"/>
                  </a:lnTo>
                  <a:lnTo>
                    <a:pt x="0" y="108"/>
                  </a:lnTo>
                  <a:lnTo>
                    <a:pt x="0" y="2"/>
                  </a:lnTo>
                  <a:close/>
                  <a:moveTo>
                    <a:pt x="14" y="54"/>
                  </a:moveTo>
                  <a:lnTo>
                    <a:pt x="14" y="54"/>
                  </a:lnTo>
                  <a:lnTo>
                    <a:pt x="26" y="54"/>
                  </a:lnTo>
                  <a:lnTo>
                    <a:pt x="26" y="54"/>
                  </a:lnTo>
                  <a:lnTo>
                    <a:pt x="38" y="52"/>
                  </a:lnTo>
                  <a:lnTo>
                    <a:pt x="46" y="48"/>
                  </a:lnTo>
                  <a:lnTo>
                    <a:pt x="52" y="42"/>
                  </a:lnTo>
                  <a:lnTo>
                    <a:pt x="54" y="32"/>
                  </a:lnTo>
                  <a:lnTo>
                    <a:pt x="54" y="32"/>
                  </a:lnTo>
                  <a:lnTo>
                    <a:pt x="52" y="22"/>
                  </a:lnTo>
                  <a:lnTo>
                    <a:pt x="46" y="16"/>
                  </a:lnTo>
                  <a:lnTo>
                    <a:pt x="38" y="12"/>
                  </a:lnTo>
                  <a:lnTo>
                    <a:pt x="28" y="10"/>
                  </a:lnTo>
                  <a:lnTo>
                    <a:pt x="28" y="10"/>
                  </a:lnTo>
                  <a:lnTo>
                    <a:pt x="14" y="12"/>
                  </a:lnTo>
                  <a:lnTo>
                    <a:pt x="14" y="5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noEditPoints="1"/>
            </p:cNvSpPr>
            <p:nvPr/>
          </p:nvSpPr>
          <p:spPr bwMode="auto">
            <a:xfrm>
              <a:off x="5440" y="2134"/>
              <a:ext cx="98" cy="112"/>
            </a:xfrm>
            <a:custGeom>
              <a:avLst/>
              <a:gdLst>
                <a:gd name="T0" fmla="*/ 98 w 98"/>
                <a:gd name="T1" fmla="*/ 54 h 112"/>
                <a:gd name="T2" fmla="*/ 94 w 98"/>
                <a:gd name="T3" fmla="*/ 80 h 112"/>
                <a:gd name="T4" fmla="*/ 84 w 98"/>
                <a:gd name="T5" fmla="*/ 98 h 112"/>
                <a:gd name="T6" fmla="*/ 68 w 98"/>
                <a:gd name="T7" fmla="*/ 108 h 112"/>
                <a:gd name="T8" fmla="*/ 48 w 98"/>
                <a:gd name="T9" fmla="*/ 112 h 112"/>
                <a:gd name="T10" fmla="*/ 38 w 98"/>
                <a:gd name="T11" fmla="*/ 110 h 112"/>
                <a:gd name="T12" fmla="*/ 20 w 98"/>
                <a:gd name="T13" fmla="*/ 102 h 112"/>
                <a:gd name="T14" fmla="*/ 8 w 98"/>
                <a:gd name="T15" fmla="*/ 88 h 112"/>
                <a:gd name="T16" fmla="*/ 0 w 98"/>
                <a:gd name="T17" fmla="*/ 68 h 112"/>
                <a:gd name="T18" fmla="*/ 0 w 98"/>
                <a:gd name="T19" fmla="*/ 56 h 112"/>
                <a:gd name="T20" fmla="*/ 4 w 98"/>
                <a:gd name="T21" fmla="*/ 34 h 112"/>
                <a:gd name="T22" fmla="*/ 14 w 98"/>
                <a:gd name="T23" fmla="*/ 16 h 112"/>
                <a:gd name="T24" fmla="*/ 30 w 98"/>
                <a:gd name="T25" fmla="*/ 4 h 112"/>
                <a:gd name="T26" fmla="*/ 50 w 98"/>
                <a:gd name="T27" fmla="*/ 0 h 112"/>
                <a:gd name="T28" fmla="*/ 60 w 98"/>
                <a:gd name="T29" fmla="*/ 2 h 112"/>
                <a:gd name="T30" fmla="*/ 78 w 98"/>
                <a:gd name="T31" fmla="*/ 10 h 112"/>
                <a:gd name="T32" fmla="*/ 90 w 98"/>
                <a:gd name="T33" fmla="*/ 24 h 112"/>
                <a:gd name="T34" fmla="*/ 98 w 98"/>
                <a:gd name="T35" fmla="*/ 44 h 112"/>
                <a:gd name="T36" fmla="*/ 98 w 98"/>
                <a:gd name="T37" fmla="*/ 54 h 112"/>
                <a:gd name="T38" fmla="*/ 14 w 98"/>
                <a:gd name="T39" fmla="*/ 56 h 112"/>
                <a:gd name="T40" fmla="*/ 20 w 98"/>
                <a:gd name="T41" fmla="*/ 80 h 112"/>
                <a:gd name="T42" fmla="*/ 28 w 98"/>
                <a:gd name="T43" fmla="*/ 92 h 112"/>
                <a:gd name="T44" fmla="*/ 42 w 98"/>
                <a:gd name="T45" fmla="*/ 100 h 112"/>
                <a:gd name="T46" fmla="*/ 48 w 98"/>
                <a:gd name="T47" fmla="*/ 100 h 112"/>
                <a:gd name="T48" fmla="*/ 64 w 98"/>
                <a:gd name="T49" fmla="*/ 96 h 112"/>
                <a:gd name="T50" fmla="*/ 74 w 98"/>
                <a:gd name="T51" fmla="*/ 88 h 112"/>
                <a:gd name="T52" fmla="*/ 82 w 98"/>
                <a:gd name="T53" fmla="*/ 72 h 112"/>
                <a:gd name="T54" fmla="*/ 84 w 98"/>
                <a:gd name="T55" fmla="*/ 56 h 112"/>
                <a:gd name="T56" fmla="*/ 82 w 98"/>
                <a:gd name="T57" fmla="*/ 40 h 112"/>
                <a:gd name="T58" fmla="*/ 74 w 98"/>
                <a:gd name="T59" fmla="*/ 26 h 112"/>
                <a:gd name="T60" fmla="*/ 64 w 98"/>
                <a:gd name="T61" fmla="*/ 16 h 112"/>
                <a:gd name="T62" fmla="*/ 50 w 98"/>
                <a:gd name="T63" fmla="*/ 12 h 112"/>
                <a:gd name="T64" fmla="*/ 40 w 98"/>
                <a:gd name="T65" fmla="*/ 12 h 112"/>
                <a:gd name="T66" fmla="*/ 28 w 98"/>
                <a:gd name="T67" fmla="*/ 20 h 112"/>
                <a:gd name="T68" fmla="*/ 20 w 98"/>
                <a:gd name="T69" fmla="*/ 32 h 112"/>
                <a:gd name="T70" fmla="*/ 14 w 98"/>
                <a:gd name="T71"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12">
                  <a:moveTo>
                    <a:pt x="98" y="54"/>
                  </a:moveTo>
                  <a:lnTo>
                    <a:pt x="98" y="54"/>
                  </a:lnTo>
                  <a:lnTo>
                    <a:pt x="98" y="68"/>
                  </a:lnTo>
                  <a:lnTo>
                    <a:pt x="94" y="80"/>
                  </a:lnTo>
                  <a:lnTo>
                    <a:pt x="90" y="90"/>
                  </a:lnTo>
                  <a:lnTo>
                    <a:pt x="84" y="98"/>
                  </a:lnTo>
                  <a:lnTo>
                    <a:pt x="76" y="104"/>
                  </a:lnTo>
                  <a:lnTo>
                    <a:pt x="68" y="108"/>
                  </a:lnTo>
                  <a:lnTo>
                    <a:pt x="58" y="110"/>
                  </a:lnTo>
                  <a:lnTo>
                    <a:pt x="48" y="112"/>
                  </a:lnTo>
                  <a:lnTo>
                    <a:pt x="48" y="112"/>
                  </a:lnTo>
                  <a:lnTo>
                    <a:pt x="38" y="110"/>
                  </a:lnTo>
                  <a:lnTo>
                    <a:pt x="28" y="108"/>
                  </a:lnTo>
                  <a:lnTo>
                    <a:pt x="20" y="102"/>
                  </a:lnTo>
                  <a:lnTo>
                    <a:pt x="14" y="96"/>
                  </a:lnTo>
                  <a:lnTo>
                    <a:pt x="8" y="88"/>
                  </a:lnTo>
                  <a:lnTo>
                    <a:pt x="4" y="80"/>
                  </a:lnTo>
                  <a:lnTo>
                    <a:pt x="0" y="68"/>
                  </a:lnTo>
                  <a:lnTo>
                    <a:pt x="0" y="56"/>
                  </a:lnTo>
                  <a:lnTo>
                    <a:pt x="0" y="56"/>
                  </a:lnTo>
                  <a:lnTo>
                    <a:pt x="0" y="44"/>
                  </a:lnTo>
                  <a:lnTo>
                    <a:pt x="4" y="34"/>
                  </a:lnTo>
                  <a:lnTo>
                    <a:pt x="8" y="24"/>
                  </a:lnTo>
                  <a:lnTo>
                    <a:pt x="14" y="16"/>
                  </a:lnTo>
                  <a:lnTo>
                    <a:pt x="22" y="10"/>
                  </a:lnTo>
                  <a:lnTo>
                    <a:pt x="30" y="4"/>
                  </a:lnTo>
                  <a:lnTo>
                    <a:pt x="40" y="2"/>
                  </a:lnTo>
                  <a:lnTo>
                    <a:pt x="50" y="0"/>
                  </a:lnTo>
                  <a:lnTo>
                    <a:pt x="50" y="0"/>
                  </a:lnTo>
                  <a:lnTo>
                    <a:pt x="60" y="2"/>
                  </a:lnTo>
                  <a:lnTo>
                    <a:pt x="70" y="4"/>
                  </a:lnTo>
                  <a:lnTo>
                    <a:pt x="78" y="10"/>
                  </a:lnTo>
                  <a:lnTo>
                    <a:pt x="84" y="16"/>
                  </a:lnTo>
                  <a:lnTo>
                    <a:pt x="90" y="24"/>
                  </a:lnTo>
                  <a:lnTo>
                    <a:pt x="94" y="32"/>
                  </a:lnTo>
                  <a:lnTo>
                    <a:pt x="98" y="44"/>
                  </a:lnTo>
                  <a:lnTo>
                    <a:pt x="98" y="54"/>
                  </a:lnTo>
                  <a:lnTo>
                    <a:pt x="98" y="54"/>
                  </a:lnTo>
                  <a:close/>
                  <a:moveTo>
                    <a:pt x="14" y="56"/>
                  </a:moveTo>
                  <a:lnTo>
                    <a:pt x="14" y="56"/>
                  </a:lnTo>
                  <a:lnTo>
                    <a:pt x="16" y="74"/>
                  </a:lnTo>
                  <a:lnTo>
                    <a:pt x="20" y="80"/>
                  </a:lnTo>
                  <a:lnTo>
                    <a:pt x="24" y="88"/>
                  </a:lnTo>
                  <a:lnTo>
                    <a:pt x="28" y="92"/>
                  </a:lnTo>
                  <a:lnTo>
                    <a:pt x="34" y="96"/>
                  </a:lnTo>
                  <a:lnTo>
                    <a:pt x="42" y="100"/>
                  </a:lnTo>
                  <a:lnTo>
                    <a:pt x="48" y="100"/>
                  </a:lnTo>
                  <a:lnTo>
                    <a:pt x="48" y="100"/>
                  </a:lnTo>
                  <a:lnTo>
                    <a:pt x="56" y="100"/>
                  </a:lnTo>
                  <a:lnTo>
                    <a:pt x="64" y="96"/>
                  </a:lnTo>
                  <a:lnTo>
                    <a:pt x="70" y="92"/>
                  </a:lnTo>
                  <a:lnTo>
                    <a:pt x="74" y="88"/>
                  </a:lnTo>
                  <a:lnTo>
                    <a:pt x="78" y="80"/>
                  </a:lnTo>
                  <a:lnTo>
                    <a:pt x="82" y="72"/>
                  </a:lnTo>
                  <a:lnTo>
                    <a:pt x="82" y="64"/>
                  </a:lnTo>
                  <a:lnTo>
                    <a:pt x="84" y="56"/>
                  </a:lnTo>
                  <a:lnTo>
                    <a:pt x="84" y="56"/>
                  </a:lnTo>
                  <a:lnTo>
                    <a:pt x="82" y="40"/>
                  </a:lnTo>
                  <a:lnTo>
                    <a:pt x="78" y="32"/>
                  </a:lnTo>
                  <a:lnTo>
                    <a:pt x="74" y="26"/>
                  </a:lnTo>
                  <a:lnTo>
                    <a:pt x="70" y="20"/>
                  </a:lnTo>
                  <a:lnTo>
                    <a:pt x="64" y="16"/>
                  </a:lnTo>
                  <a:lnTo>
                    <a:pt x="58" y="12"/>
                  </a:lnTo>
                  <a:lnTo>
                    <a:pt x="50" y="12"/>
                  </a:lnTo>
                  <a:lnTo>
                    <a:pt x="50" y="12"/>
                  </a:lnTo>
                  <a:lnTo>
                    <a:pt x="40" y="12"/>
                  </a:lnTo>
                  <a:lnTo>
                    <a:pt x="34" y="16"/>
                  </a:lnTo>
                  <a:lnTo>
                    <a:pt x="28" y="20"/>
                  </a:lnTo>
                  <a:lnTo>
                    <a:pt x="24" y="26"/>
                  </a:lnTo>
                  <a:lnTo>
                    <a:pt x="20" y="32"/>
                  </a:lnTo>
                  <a:lnTo>
                    <a:pt x="16" y="40"/>
                  </a:lnTo>
                  <a:lnTo>
                    <a:pt x="14" y="56"/>
                  </a:lnTo>
                  <a:lnTo>
                    <a:pt x="14" y="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noEditPoints="1"/>
            </p:cNvSpPr>
            <p:nvPr/>
          </p:nvSpPr>
          <p:spPr bwMode="auto">
            <a:xfrm>
              <a:off x="5556" y="2136"/>
              <a:ext cx="70" cy="108"/>
            </a:xfrm>
            <a:custGeom>
              <a:avLst/>
              <a:gdLst>
                <a:gd name="T0" fmla="*/ 0 w 70"/>
                <a:gd name="T1" fmla="*/ 2 h 108"/>
                <a:gd name="T2" fmla="*/ 0 w 70"/>
                <a:gd name="T3" fmla="*/ 2 h 108"/>
                <a:gd name="T4" fmla="*/ 12 w 70"/>
                <a:gd name="T5" fmla="*/ 0 h 108"/>
                <a:gd name="T6" fmla="*/ 26 w 70"/>
                <a:gd name="T7" fmla="*/ 0 h 108"/>
                <a:gd name="T8" fmla="*/ 26 w 70"/>
                <a:gd name="T9" fmla="*/ 0 h 108"/>
                <a:gd name="T10" fmla="*/ 38 w 70"/>
                <a:gd name="T11" fmla="*/ 0 h 108"/>
                <a:gd name="T12" fmla="*/ 46 w 70"/>
                <a:gd name="T13" fmla="*/ 2 h 108"/>
                <a:gd name="T14" fmla="*/ 52 w 70"/>
                <a:gd name="T15" fmla="*/ 4 h 108"/>
                <a:gd name="T16" fmla="*/ 58 w 70"/>
                <a:gd name="T17" fmla="*/ 8 h 108"/>
                <a:gd name="T18" fmla="*/ 58 w 70"/>
                <a:gd name="T19" fmla="*/ 8 h 108"/>
                <a:gd name="T20" fmla="*/ 62 w 70"/>
                <a:gd name="T21" fmla="*/ 12 h 108"/>
                <a:gd name="T22" fmla="*/ 64 w 70"/>
                <a:gd name="T23" fmla="*/ 16 h 108"/>
                <a:gd name="T24" fmla="*/ 66 w 70"/>
                <a:gd name="T25" fmla="*/ 28 h 108"/>
                <a:gd name="T26" fmla="*/ 66 w 70"/>
                <a:gd name="T27" fmla="*/ 28 h 108"/>
                <a:gd name="T28" fmla="*/ 66 w 70"/>
                <a:gd name="T29" fmla="*/ 38 h 108"/>
                <a:gd name="T30" fmla="*/ 60 w 70"/>
                <a:gd name="T31" fmla="*/ 46 h 108"/>
                <a:gd name="T32" fmla="*/ 54 w 70"/>
                <a:gd name="T33" fmla="*/ 52 h 108"/>
                <a:gd name="T34" fmla="*/ 46 w 70"/>
                <a:gd name="T35" fmla="*/ 56 h 108"/>
                <a:gd name="T36" fmla="*/ 46 w 70"/>
                <a:gd name="T37" fmla="*/ 56 h 108"/>
                <a:gd name="T38" fmla="*/ 46 w 70"/>
                <a:gd name="T39" fmla="*/ 56 h 108"/>
                <a:gd name="T40" fmla="*/ 52 w 70"/>
                <a:gd name="T41" fmla="*/ 60 h 108"/>
                <a:gd name="T42" fmla="*/ 56 w 70"/>
                <a:gd name="T43" fmla="*/ 64 h 108"/>
                <a:gd name="T44" fmla="*/ 60 w 70"/>
                <a:gd name="T45" fmla="*/ 70 h 108"/>
                <a:gd name="T46" fmla="*/ 62 w 70"/>
                <a:gd name="T47" fmla="*/ 78 h 108"/>
                <a:gd name="T48" fmla="*/ 62 w 70"/>
                <a:gd name="T49" fmla="*/ 78 h 108"/>
                <a:gd name="T50" fmla="*/ 66 w 70"/>
                <a:gd name="T51" fmla="*/ 98 h 108"/>
                <a:gd name="T52" fmla="*/ 70 w 70"/>
                <a:gd name="T53" fmla="*/ 108 h 108"/>
                <a:gd name="T54" fmla="*/ 56 w 70"/>
                <a:gd name="T55" fmla="*/ 108 h 108"/>
                <a:gd name="T56" fmla="*/ 56 w 70"/>
                <a:gd name="T57" fmla="*/ 108 h 108"/>
                <a:gd name="T58" fmla="*/ 52 w 70"/>
                <a:gd name="T59" fmla="*/ 98 h 108"/>
                <a:gd name="T60" fmla="*/ 48 w 70"/>
                <a:gd name="T61" fmla="*/ 82 h 108"/>
                <a:gd name="T62" fmla="*/ 48 w 70"/>
                <a:gd name="T63" fmla="*/ 82 h 108"/>
                <a:gd name="T64" fmla="*/ 46 w 70"/>
                <a:gd name="T65" fmla="*/ 72 h 108"/>
                <a:gd name="T66" fmla="*/ 42 w 70"/>
                <a:gd name="T67" fmla="*/ 66 h 108"/>
                <a:gd name="T68" fmla="*/ 36 w 70"/>
                <a:gd name="T69" fmla="*/ 62 h 108"/>
                <a:gd name="T70" fmla="*/ 28 w 70"/>
                <a:gd name="T71" fmla="*/ 62 h 108"/>
                <a:gd name="T72" fmla="*/ 14 w 70"/>
                <a:gd name="T73" fmla="*/ 62 h 108"/>
                <a:gd name="T74" fmla="*/ 14 w 70"/>
                <a:gd name="T75" fmla="*/ 108 h 108"/>
                <a:gd name="T76" fmla="*/ 0 w 70"/>
                <a:gd name="T77" fmla="*/ 108 h 108"/>
                <a:gd name="T78" fmla="*/ 0 w 70"/>
                <a:gd name="T79" fmla="*/ 2 h 108"/>
                <a:gd name="T80" fmla="*/ 14 w 70"/>
                <a:gd name="T81" fmla="*/ 50 h 108"/>
                <a:gd name="T82" fmla="*/ 28 w 70"/>
                <a:gd name="T83" fmla="*/ 50 h 108"/>
                <a:gd name="T84" fmla="*/ 28 w 70"/>
                <a:gd name="T85" fmla="*/ 50 h 108"/>
                <a:gd name="T86" fmla="*/ 38 w 70"/>
                <a:gd name="T87" fmla="*/ 50 h 108"/>
                <a:gd name="T88" fmla="*/ 46 w 70"/>
                <a:gd name="T89" fmla="*/ 44 h 108"/>
                <a:gd name="T90" fmla="*/ 52 w 70"/>
                <a:gd name="T91" fmla="*/ 38 h 108"/>
                <a:gd name="T92" fmla="*/ 52 w 70"/>
                <a:gd name="T93" fmla="*/ 30 h 108"/>
                <a:gd name="T94" fmla="*/ 52 w 70"/>
                <a:gd name="T95" fmla="*/ 30 h 108"/>
                <a:gd name="T96" fmla="*/ 50 w 70"/>
                <a:gd name="T97" fmla="*/ 22 h 108"/>
                <a:gd name="T98" fmla="*/ 46 w 70"/>
                <a:gd name="T99" fmla="*/ 14 h 108"/>
                <a:gd name="T100" fmla="*/ 38 w 70"/>
                <a:gd name="T101" fmla="*/ 12 h 108"/>
                <a:gd name="T102" fmla="*/ 28 w 70"/>
                <a:gd name="T103" fmla="*/ 10 h 108"/>
                <a:gd name="T104" fmla="*/ 28 w 70"/>
                <a:gd name="T105" fmla="*/ 10 h 108"/>
                <a:gd name="T106" fmla="*/ 14 w 70"/>
                <a:gd name="T107" fmla="*/ 12 h 108"/>
                <a:gd name="T108" fmla="*/ 14 w 70"/>
                <a:gd name="T10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8">
                  <a:moveTo>
                    <a:pt x="0" y="2"/>
                  </a:moveTo>
                  <a:lnTo>
                    <a:pt x="0" y="2"/>
                  </a:lnTo>
                  <a:lnTo>
                    <a:pt x="12" y="0"/>
                  </a:lnTo>
                  <a:lnTo>
                    <a:pt x="26" y="0"/>
                  </a:lnTo>
                  <a:lnTo>
                    <a:pt x="26" y="0"/>
                  </a:lnTo>
                  <a:lnTo>
                    <a:pt x="38" y="0"/>
                  </a:lnTo>
                  <a:lnTo>
                    <a:pt x="46" y="2"/>
                  </a:lnTo>
                  <a:lnTo>
                    <a:pt x="52" y="4"/>
                  </a:lnTo>
                  <a:lnTo>
                    <a:pt x="58" y="8"/>
                  </a:lnTo>
                  <a:lnTo>
                    <a:pt x="58" y="8"/>
                  </a:lnTo>
                  <a:lnTo>
                    <a:pt x="62" y="12"/>
                  </a:lnTo>
                  <a:lnTo>
                    <a:pt x="64" y="16"/>
                  </a:lnTo>
                  <a:lnTo>
                    <a:pt x="66" y="28"/>
                  </a:lnTo>
                  <a:lnTo>
                    <a:pt x="66" y="28"/>
                  </a:lnTo>
                  <a:lnTo>
                    <a:pt x="66" y="38"/>
                  </a:lnTo>
                  <a:lnTo>
                    <a:pt x="60" y="46"/>
                  </a:lnTo>
                  <a:lnTo>
                    <a:pt x="54" y="52"/>
                  </a:lnTo>
                  <a:lnTo>
                    <a:pt x="46" y="56"/>
                  </a:lnTo>
                  <a:lnTo>
                    <a:pt x="46" y="56"/>
                  </a:lnTo>
                  <a:lnTo>
                    <a:pt x="46" y="56"/>
                  </a:lnTo>
                  <a:lnTo>
                    <a:pt x="52" y="60"/>
                  </a:lnTo>
                  <a:lnTo>
                    <a:pt x="56" y="64"/>
                  </a:lnTo>
                  <a:lnTo>
                    <a:pt x="60" y="70"/>
                  </a:lnTo>
                  <a:lnTo>
                    <a:pt x="62" y="78"/>
                  </a:lnTo>
                  <a:lnTo>
                    <a:pt x="62" y="78"/>
                  </a:lnTo>
                  <a:lnTo>
                    <a:pt x="66" y="98"/>
                  </a:lnTo>
                  <a:lnTo>
                    <a:pt x="70" y="108"/>
                  </a:lnTo>
                  <a:lnTo>
                    <a:pt x="56" y="108"/>
                  </a:lnTo>
                  <a:lnTo>
                    <a:pt x="56" y="108"/>
                  </a:lnTo>
                  <a:lnTo>
                    <a:pt x="52" y="98"/>
                  </a:lnTo>
                  <a:lnTo>
                    <a:pt x="48" y="82"/>
                  </a:lnTo>
                  <a:lnTo>
                    <a:pt x="48" y="82"/>
                  </a:lnTo>
                  <a:lnTo>
                    <a:pt x="46" y="72"/>
                  </a:lnTo>
                  <a:lnTo>
                    <a:pt x="42" y="66"/>
                  </a:lnTo>
                  <a:lnTo>
                    <a:pt x="36" y="62"/>
                  </a:lnTo>
                  <a:lnTo>
                    <a:pt x="28" y="62"/>
                  </a:lnTo>
                  <a:lnTo>
                    <a:pt x="14" y="62"/>
                  </a:lnTo>
                  <a:lnTo>
                    <a:pt x="14" y="108"/>
                  </a:lnTo>
                  <a:lnTo>
                    <a:pt x="0" y="108"/>
                  </a:lnTo>
                  <a:lnTo>
                    <a:pt x="0" y="2"/>
                  </a:lnTo>
                  <a:close/>
                  <a:moveTo>
                    <a:pt x="14" y="50"/>
                  </a:moveTo>
                  <a:lnTo>
                    <a:pt x="28" y="50"/>
                  </a:lnTo>
                  <a:lnTo>
                    <a:pt x="28" y="50"/>
                  </a:lnTo>
                  <a:lnTo>
                    <a:pt x="38" y="50"/>
                  </a:lnTo>
                  <a:lnTo>
                    <a:pt x="46" y="44"/>
                  </a:lnTo>
                  <a:lnTo>
                    <a:pt x="52" y="38"/>
                  </a:lnTo>
                  <a:lnTo>
                    <a:pt x="52" y="30"/>
                  </a:lnTo>
                  <a:lnTo>
                    <a:pt x="52" y="30"/>
                  </a:lnTo>
                  <a:lnTo>
                    <a:pt x="50" y="22"/>
                  </a:lnTo>
                  <a:lnTo>
                    <a:pt x="46" y="14"/>
                  </a:lnTo>
                  <a:lnTo>
                    <a:pt x="38" y="12"/>
                  </a:lnTo>
                  <a:lnTo>
                    <a:pt x="28" y="10"/>
                  </a:lnTo>
                  <a:lnTo>
                    <a:pt x="28" y="10"/>
                  </a:lnTo>
                  <a:lnTo>
                    <a:pt x="14" y="12"/>
                  </a:lnTo>
                  <a:lnTo>
                    <a:pt x="14" y="5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5632" y="2136"/>
              <a:ext cx="80" cy="108"/>
            </a:xfrm>
            <a:custGeom>
              <a:avLst/>
              <a:gdLst>
                <a:gd name="T0" fmla="*/ 32 w 80"/>
                <a:gd name="T1" fmla="*/ 12 h 108"/>
                <a:gd name="T2" fmla="*/ 0 w 80"/>
                <a:gd name="T3" fmla="*/ 12 h 108"/>
                <a:gd name="T4" fmla="*/ 0 w 80"/>
                <a:gd name="T5" fmla="*/ 0 h 108"/>
                <a:gd name="T6" fmla="*/ 80 w 80"/>
                <a:gd name="T7" fmla="*/ 0 h 108"/>
                <a:gd name="T8" fmla="*/ 80 w 80"/>
                <a:gd name="T9" fmla="*/ 12 h 108"/>
                <a:gd name="T10" fmla="*/ 46 w 80"/>
                <a:gd name="T11" fmla="*/ 12 h 108"/>
                <a:gd name="T12" fmla="*/ 46 w 80"/>
                <a:gd name="T13" fmla="*/ 108 h 108"/>
                <a:gd name="T14" fmla="*/ 32 w 80"/>
                <a:gd name="T15" fmla="*/ 108 h 108"/>
                <a:gd name="T16" fmla="*/ 32 w 80"/>
                <a:gd name="T17"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08">
                  <a:moveTo>
                    <a:pt x="32" y="12"/>
                  </a:moveTo>
                  <a:lnTo>
                    <a:pt x="0" y="12"/>
                  </a:lnTo>
                  <a:lnTo>
                    <a:pt x="0" y="0"/>
                  </a:lnTo>
                  <a:lnTo>
                    <a:pt x="80" y="0"/>
                  </a:lnTo>
                  <a:lnTo>
                    <a:pt x="80" y="12"/>
                  </a:lnTo>
                  <a:lnTo>
                    <a:pt x="46" y="12"/>
                  </a:lnTo>
                  <a:lnTo>
                    <a:pt x="46" y="108"/>
                  </a:lnTo>
                  <a:lnTo>
                    <a:pt x="32" y="108"/>
                  </a:lnTo>
                  <a:lnTo>
                    <a:pt x="32" y="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5724" y="2136"/>
              <a:ext cx="14" cy="108"/>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5762" y="2136"/>
              <a:ext cx="80" cy="108"/>
            </a:xfrm>
            <a:custGeom>
              <a:avLst/>
              <a:gdLst>
                <a:gd name="T0" fmla="*/ 0 w 80"/>
                <a:gd name="T1" fmla="*/ 108 h 108"/>
                <a:gd name="T2" fmla="*/ 0 w 80"/>
                <a:gd name="T3" fmla="*/ 0 h 108"/>
                <a:gd name="T4" fmla="*/ 14 w 80"/>
                <a:gd name="T5" fmla="*/ 0 h 108"/>
                <a:gd name="T6" fmla="*/ 50 w 80"/>
                <a:gd name="T7" fmla="*/ 54 h 108"/>
                <a:gd name="T8" fmla="*/ 50 w 80"/>
                <a:gd name="T9" fmla="*/ 54 h 108"/>
                <a:gd name="T10" fmla="*/ 60 w 80"/>
                <a:gd name="T11" fmla="*/ 72 h 108"/>
                <a:gd name="T12" fmla="*/ 68 w 80"/>
                <a:gd name="T13" fmla="*/ 90 h 108"/>
                <a:gd name="T14" fmla="*/ 68 w 80"/>
                <a:gd name="T15" fmla="*/ 90 h 108"/>
                <a:gd name="T16" fmla="*/ 68 w 80"/>
                <a:gd name="T17" fmla="*/ 90 h 108"/>
                <a:gd name="T18" fmla="*/ 68 w 80"/>
                <a:gd name="T19" fmla="*/ 46 h 108"/>
                <a:gd name="T20" fmla="*/ 68 w 80"/>
                <a:gd name="T21" fmla="*/ 0 h 108"/>
                <a:gd name="T22" fmla="*/ 80 w 80"/>
                <a:gd name="T23" fmla="*/ 0 h 108"/>
                <a:gd name="T24" fmla="*/ 80 w 80"/>
                <a:gd name="T25" fmla="*/ 108 h 108"/>
                <a:gd name="T26" fmla="*/ 66 w 80"/>
                <a:gd name="T27" fmla="*/ 108 h 108"/>
                <a:gd name="T28" fmla="*/ 32 w 80"/>
                <a:gd name="T29" fmla="*/ 54 h 108"/>
                <a:gd name="T30" fmla="*/ 32 w 80"/>
                <a:gd name="T31" fmla="*/ 54 h 108"/>
                <a:gd name="T32" fmla="*/ 22 w 80"/>
                <a:gd name="T33" fmla="*/ 36 h 108"/>
                <a:gd name="T34" fmla="*/ 12 w 80"/>
                <a:gd name="T35" fmla="*/ 18 h 108"/>
                <a:gd name="T36" fmla="*/ 12 w 80"/>
                <a:gd name="T37" fmla="*/ 18 h 108"/>
                <a:gd name="T38" fmla="*/ 12 w 80"/>
                <a:gd name="T39" fmla="*/ 18 h 108"/>
                <a:gd name="T40" fmla="*/ 12 w 80"/>
                <a:gd name="T41" fmla="*/ 62 h 108"/>
                <a:gd name="T42" fmla="*/ 12 w 80"/>
                <a:gd name="T43" fmla="*/ 108 h 108"/>
                <a:gd name="T44" fmla="*/ 0 w 80"/>
                <a:gd name="T4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108">
                  <a:moveTo>
                    <a:pt x="0" y="108"/>
                  </a:moveTo>
                  <a:lnTo>
                    <a:pt x="0" y="0"/>
                  </a:lnTo>
                  <a:lnTo>
                    <a:pt x="14" y="0"/>
                  </a:lnTo>
                  <a:lnTo>
                    <a:pt x="50" y="54"/>
                  </a:lnTo>
                  <a:lnTo>
                    <a:pt x="50" y="54"/>
                  </a:lnTo>
                  <a:lnTo>
                    <a:pt x="60" y="72"/>
                  </a:lnTo>
                  <a:lnTo>
                    <a:pt x="68" y="90"/>
                  </a:lnTo>
                  <a:lnTo>
                    <a:pt x="68" y="90"/>
                  </a:lnTo>
                  <a:lnTo>
                    <a:pt x="68" y="90"/>
                  </a:lnTo>
                  <a:lnTo>
                    <a:pt x="68" y="46"/>
                  </a:lnTo>
                  <a:lnTo>
                    <a:pt x="68" y="0"/>
                  </a:lnTo>
                  <a:lnTo>
                    <a:pt x="80" y="0"/>
                  </a:lnTo>
                  <a:lnTo>
                    <a:pt x="80" y="108"/>
                  </a:lnTo>
                  <a:lnTo>
                    <a:pt x="66" y="108"/>
                  </a:lnTo>
                  <a:lnTo>
                    <a:pt x="32" y="54"/>
                  </a:lnTo>
                  <a:lnTo>
                    <a:pt x="32" y="54"/>
                  </a:lnTo>
                  <a:lnTo>
                    <a:pt x="22" y="36"/>
                  </a:lnTo>
                  <a:lnTo>
                    <a:pt x="12" y="18"/>
                  </a:lnTo>
                  <a:lnTo>
                    <a:pt x="12" y="18"/>
                  </a:lnTo>
                  <a:lnTo>
                    <a:pt x="12" y="18"/>
                  </a:lnTo>
                  <a:lnTo>
                    <a:pt x="12" y="62"/>
                  </a:lnTo>
                  <a:lnTo>
                    <a:pt x="12" y="108"/>
                  </a:lnTo>
                  <a:lnTo>
                    <a:pt x="0"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p:cNvSpPr>
              <a:spLocks/>
            </p:cNvSpPr>
            <p:nvPr/>
          </p:nvSpPr>
          <p:spPr bwMode="auto">
            <a:xfrm>
              <a:off x="5860" y="2134"/>
              <a:ext cx="88" cy="112"/>
            </a:xfrm>
            <a:custGeom>
              <a:avLst/>
              <a:gdLst>
                <a:gd name="T0" fmla="*/ 88 w 88"/>
                <a:gd name="T1" fmla="*/ 106 h 112"/>
                <a:gd name="T2" fmla="*/ 88 w 88"/>
                <a:gd name="T3" fmla="*/ 106 h 112"/>
                <a:gd name="T4" fmla="*/ 76 w 88"/>
                <a:gd name="T5" fmla="*/ 108 h 112"/>
                <a:gd name="T6" fmla="*/ 56 w 88"/>
                <a:gd name="T7" fmla="*/ 112 h 112"/>
                <a:gd name="T8" fmla="*/ 56 w 88"/>
                <a:gd name="T9" fmla="*/ 112 h 112"/>
                <a:gd name="T10" fmla="*/ 44 w 88"/>
                <a:gd name="T11" fmla="*/ 110 h 112"/>
                <a:gd name="T12" fmla="*/ 34 w 88"/>
                <a:gd name="T13" fmla="*/ 108 h 112"/>
                <a:gd name="T14" fmla="*/ 24 w 88"/>
                <a:gd name="T15" fmla="*/ 104 h 112"/>
                <a:gd name="T16" fmla="*/ 16 w 88"/>
                <a:gd name="T17" fmla="*/ 96 h 112"/>
                <a:gd name="T18" fmla="*/ 16 w 88"/>
                <a:gd name="T19" fmla="*/ 96 h 112"/>
                <a:gd name="T20" fmla="*/ 10 w 88"/>
                <a:gd name="T21" fmla="*/ 90 h 112"/>
                <a:gd name="T22" fmla="*/ 4 w 88"/>
                <a:gd name="T23" fmla="*/ 80 h 112"/>
                <a:gd name="T24" fmla="*/ 2 w 88"/>
                <a:gd name="T25" fmla="*/ 68 h 112"/>
                <a:gd name="T26" fmla="*/ 0 w 88"/>
                <a:gd name="T27" fmla="*/ 56 h 112"/>
                <a:gd name="T28" fmla="*/ 0 w 88"/>
                <a:gd name="T29" fmla="*/ 56 h 112"/>
                <a:gd name="T30" fmla="*/ 2 w 88"/>
                <a:gd name="T31" fmla="*/ 44 h 112"/>
                <a:gd name="T32" fmla="*/ 4 w 88"/>
                <a:gd name="T33" fmla="*/ 34 h 112"/>
                <a:gd name="T34" fmla="*/ 10 w 88"/>
                <a:gd name="T35" fmla="*/ 24 h 112"/>
                <a:gd name="T36" fmla="*/ 16 w 88"/>
                <a:gd name="T37" fmla="*/ 16 h 112"/>
                <a:gd name="T38" fmla="*/ 24 w 88"/>
                <a:gd name="T39" fmla="*/ 10 h 112"/>
                <a:gd name="T40" fmla="*/ 34 w 88"/>
                <a:gd name="T41" fmla="*/ 6 h 112"/>
                <a:gd name="T42" fmla="*/ 46 w 88"/>
                <a:gd name="T43" fmla="*/ 2 h 112"/>
                <a:gd name="T44" fmla="*/ 58 w 88"/>
                <a:gd name="T45" fmla="*/ 0 h 112"/>
                <a:gd name="T46" fmla="*/ 58 w 88"/>
                <a:gd name="T47" fmla="*/ 0 h 112"/>
                <a:gd name="T48" fmla="*/ 76 w 88"/>
                <a:gd name="T49" fmla="*/ 2 h 112"/>
                <a:gd name="T50" fmla="*/ 86 w 88"/>
                <a:gd name="T51" fmla="*/ 6 h 112"/>
                <a:gd name="T52" fmla="*/ 82 w 88"/>
                <a:gd name="T53" fmla="*/ 18 h 112"/>
                <a:gd name="T54" fmla="*/ 82 w 88"/>
                <a:gd name="T55" fmla="*/ 18 h 112"/>
                <a:gd name="T56" fmla="*/ 72 w 88"/>
                <a:gd name="T57" fmla="*/ 14 h 112"/>
                <a:gd name="T58" fmla="*/ 58 w 88"/>
                <a:gd name="T59" fmla="*/ 12 h 112"/>
                <a:gd name="T60" fmla="*/ 58 w 88"/>
                <a:gd name="T61" fmla="*/ 12 h 112"/>
                <a:gd name="T62" fmla="*/ 50 w 88"/>
                <a:gd name="T63" fmla="*/ 14 h 112"/>
                <a:gd name="T64" fmla="*/ 40 w 88"/>
                <a:gd name="T65" fmla="*/ 16 h 112"/>
                <a:gd name="T66" fmla="*/ 34 w 88"/>
                <a:gd name="T67" fmla="*/ 20 h 112"/>
                <a:gd name="T68" fmla="*/ 26 w 88"/>
                <a:gd name="T69" fmla="*/ 24 h 112"/>
                <a:gd name="T70" fmla="*/ 22 w 88"/>
                <a:gd name="T71" fmla="*/ 30 h 112"/>
                <a:gd name="T72" fmla="*/ 18 w 88"/>
                <a:gd name="T73" fmla="*/ 38 h 112"/>
                <a:gd name="T74" fmla="*/ 16 w 88"/>
                <a:gd name="T75" fmla="*/ 46 h 112"/>
                <a:gd name="T76" fmla="*/ 16 w 88"/>
                <a:gd name="T77" fmla="*/ 56 h 112"/>
                <a:gd name="T78" fmla="*/ 16 w 88"/>
                <a:gd name="T79" fmla="*/ 56 h 112"/>
                <a:gd name="T80" fmla="*/ 16 w 88"/>
                <a:gd name="T81" fmla="*/ 66 h 112"/>
                <a:gd name="T82" fmla="*/ 18 w 88"/>
                <a:gd name="T83" fmla="*/ 74 h 112"/>
                <a:gd name="T84" fmla="*/ 22 w 88"/>
                <a:gd name="T85" fmla="*/ 82 h 112"/>
                <a:gd name="T86" fmla="*/ 26 w 88"/>
                <a:gd name="T87" fmla="*/ 88 h 112"/>
                <a:gd name="T88" fmla="*/ 32 w 88"/>
                <a:gd name="T89" fmla="*/ 92 h 112"/>
                <a:gd name="T90" fmla="*/ 40 w 88"/>
                <a:gd name="T91" fmla="*/ 96 h 112"/>
                <a:gd name="T92" fmla="*/ 48 w 88"/>
                <a:gd name="T93" fmla="*/ 98 h 112"/>
                <a:gd name="T94" fmla="*/ 56 w 88"/>
                <a:gd name="T95" fmla="*/ 100 h 112"/>
                <a:gd name="T96" fmla="*/ 56 w 88"/>
                <a:gd name="T97" fmla="*/ 100 h 112"/>
                <a:gd name="T98" fmla="*/ 68 w 88"/>
                <a:gd name="T99" fmla="*/ 98 h 112"/>
                <a:gd name="T100" fmla="*/ 76 w 88"/>
                <a:gd name="T101" fmla="*/ 96 h 112"/>
                <a:gd name="T102" fmla="*/ 76 w 88"/>
                <a:gd name="T103" fmla="*/ 64 h 112"/>
                <a:gd name="T104" fmla="*/ 54 w 88"/>
                <a:gd name="T105" fmla="*/ 64 h 112"/>
                <a:gd name="T106" fmla="*/ 54 w 88"/>
                <a:gd name="T107" fmla="*/ 54 h 112"/>
                <a:gd name="T108" fmla="*/ 88 w 88"/>
                <a:gd name="T109" fmla="*/ 54 h 112"/>
                <a:gd name="T110" fmla="*/ 88 w 88"/>
                <a:gd name="T111" fmla="*/ 10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112">
                  <a:moveTo>
                    <a:pt x="88" y="106"/>
                  </a:moveTo>
                  <a:lnTo>
                    <a:pt x="88" y="106"/>
                  </a:lnTo>
                  <a:lnTo>
                    <a:pt x="76" y="108"/>
                  </a:lnTo>
                  <a:lnTo>
                    <a:pt x="56" y="112"/>
                  </a:lnTo>
                  <a:lnTo>
                    <a:pt x="56" y="112"/>
                  </a:lnTo>
                  <a:lnTo>
                    <a:pt x="44" y="110"/>
                  </a:lnTo>
                  <a:lnTo>
                    <a:pt x="34" y="108"/>
                  </a:lnTo>
                  <a:lnTo>
                    <a:pt x="24" y="104"/>
                  </a:lnTo>
                  <a:lnTo>
                    <a:pt x="16" y="96"/>
                  </a:lnTo>
                  <a:lnTo>
                    <a:pt x="16" y="96"/>
                  </a:lnTo>
                  <a:lnTo>
                    <a:pt x="10" y="90"/>
                  </a:lnTo>
                  <a:lnTo>
                    <a:pt x="4" y="80"/>
                  </a:lnTo>
                  <a:lnTo>
                    <a:pt x="2" y="68"/>
                  </a:lnTo>
                  <a:lnTo>
                    <a:pt x="0" y="56"/>
                  </a:lnTo>
                  <a:lnTo>
                    <a:pt x="0" y="56"/>
                  </a:lnTo>
                  <a:lnTo>
                    <a:pt x="2" y="44"/>
                  </a:lnTo>
                  <a:lnTo>
                    <a:pt x="4" y="34"/>
                  </a:lnTo>
                  <a:lnTo>
                    <a:pt x="10" y="24"/>
                  </a:lnTo>
                  <a:lnTo>
                    <a:pt x="16" y="16"/>
                  </a:lnTo>
                  <a:lnTo>
                    <a:pt x="24" y="10"/>
                  </a:lnTo>
                  <a:lnTo>
                    <a:pt x="34" y="6"/>
                  </a:lnTo>
                  <a:lnTo>
                    <a:pt x="46" y="2"/>
                  </a:lnTo>
                  <a:lnTo>
                    <a:pt x="58" y="0"/>
                  </a:lnTo>
                  <a:lnTo>
                    <a:pt x="58" y="0"/>
                  </a:lnTo>
                  <a:lnTo>
                    <a:pt x="76" y="2"/>
                  </a:lnTo>
                  <a:lnTo>
                    <a:pt x="86" y="6"/>
                  </a:lnTo>
                  <a:lnTo>
                    <a:pt x="82" y="18"/>
                  </a:lnTo>
                  <a:lnTo>
                    <a:pt x="82" y="18"/>
                  </a:lnTo>
                  <a:lnTo>
                    <a:pt x="72" y="14"/>
                  </a:lnTo>
                  <a:lnTo>
                    <a:pt x="58" y="12"/>
                  </a:lnTo>
                  <a:lnTo>
                    <a:pt x="58" y="12"/>
                  </a:lnTo>
                  <a:lnTo>
                    <a:pt x="50" y="14"/>
                  </a:lnTo>
                  <a:lnTo>
                    <a:pt x="40" y="16"/>
                  </a:lnTo>
                  <a:lnTo>
                    <a:pt x="34" y="20"/>
                  </a:lnTo>
                  <a:lnTo>
                    <a:pt x="26" y="24"/>
                  </a:lnTo>
                  <a:lnTo>
                    <a:pt x="22" y="30"/>
                  </a:lnTo>
                  <a:lnTo>
                    <a:pt x="18" y="38"/>
                  </a:lnTo>
                  <a:lnTo>
                    <a:pt x="16" y="46"/>
                  </a:lnTo>
                  <a:lnTo>
                    <a:pt x="16" y="56"/>
                  </a:lnTo>
                  <a:lnTo>
                    <a:pt x="16" y="56"/>
                  </a:lnTo>
                  <a:lnTo>
                    <a:pt x="16" y="66"/>
                  </a:lnTo>
                  <a:lnTo>
                    <a:pt x="18" y="74"/>
                  </a:lnTo>
                  <a:lnTo>
                    <a:pt x="22" y="82"/>
                  </a:lnTo>
                  <a:lnTo>
                    <a:pt x="26" y="88"/>
                  </a:lnTo>
                  <a:lnTo>
                    <a:pt x="32" y="92"/>
                  </a:lnTo>
                  <a:lnTo>
                    <a:pt x="40" y="96"/>
                  </a:lnTo>
                  <a:lnTo>
                    <a:pt x="48" y="98"/>
                  </a:lnTo>
                  <a:lnTo>
                    <a:pt x="56" y="100"/>
                  </a:lnTo>
                  <a:lnTo>
                    <a:pt x="56" y="100"/>
                  </a:lnTo>
                  <a:lnTo>
                    <a:pt x="68" y="98"/>
                  </a:lnTo>
                  <a:lnTo>
                    <a:pt x="76" y="96"/>
                  </a:lnTo>
                  <a:lnTo>
                    <a:pt x="76" y="64"/>
                  </a:lnTo>
                  <a:lnTo>
                    <a:pt x="54" y="64"/>
                  </a:lnTo>
                  <a:lnTo>
                    <a:pt x="54" y="54"/>
                  </a:lnTo>
                  <a:lnTo>
                    <a:pt x="88" y="54"/>
                  </a:lnTo>
                  <a:lnTo>
                    <a:pt x="88" y="10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6004" y="2136"/>
              <a:ext cx="82" cy="108"/>
            </a:xfrm>
            <a:custGeom>
              <a:avLst/>
              <a:gdLst>
                <a:gd name="T0" fmla="*/ 0 w 82"/>
                <a:gd name="T1" fmla="*/ 108 h 108"/>
                <a:gd name="T2" fmla="*/ 0 w 82"/>
                <a:gd name="T3" fmla="*/ 0 h 108"/>
                <a:gd name="T4" fmla="*/ 16 w 82"/>
                <a:gd name="T5" fmla="*/ 0 h 108"/>
                <a:gd name="T6" fmla="*/ 50 w 82"/>
                <a:gd name="T7" fmla="*/ 54 h 108"/>
                <a:gd name="T8" fmla="*/ 50 w 82"/>
                <a:gd name="T9" fmla="*/ 54 h 108"/>
                <a:gd name="T10" fmla="*/ 60 w 82"/>
                <a:gd name="T11" fmla="*/ 72 h 108"/>
                <a:gd name="T12" fmla="*/ 70 w 82"/>
                <a:gd name="T13" fmla="*/ 90 h 108"/>
                <a:gd name="T14" fmla="*/ 70 w 82"/>
                <a:gd name="T15" fmla="*/ 90 h 108"/>
                <a:gd name="T16" fmla="*/ 70 w 82"/>
                <a:gd name="T17" fmla="*/ 90 h 108"/>
                <a:gd name="T18" fmla="*/ 68 w 82"/>
                <a:gd name="T19" fmla="*/ 46 h 108"/>
                <a:gd name="T20" fmla="*/ 68 w 82"/>
                <a:gd name="T21" fmla="*/ 0 h 108"/>
                <a:gd name="T22" fmla="*/ 82 w 82"/>
                <a:gd name="T23" fmla="*/ 0 h 108"/>
                <a:gd name="T24" fmla="*/ 82 w 82"/>
                <a:gd name="T25" fmla="*/ 108 h 108"/>
                <a:gd name="T26" fmla="*/ 66 w 82"/>
                <a:gd name="T27" fmla="*/ 108 h 108"/>
                <a:gd name="T28" fmla="*/ 32 w 82"/>
                <a:gd name="T29" fmla="*/ 54 h 108"/>
                <a:gd name="T30" fmla="*/ 32 w 82"/>
                <a:gd name="T31" fmla="*/ 54 h 108"/>
                <a:gd name="T32" fmla="*/ 22 w 82"/>
                <a:gd name="T33" fmla="*/ 36 h 108"/>
                <a:gd name="T34" fmla="*/ 12 w 82"/>
                <a:gd name="T35" fmla="*/ 18 h 108"/>
                <a:gd name="T36" fmla="*/ 12 w 82"/>
                <a:gd name="T37" fmla="*/ 18 h 108"/>
                <a:gd name="T38" fmla="*/ 12 w 82"/>
                <a:gd name="T39" fmla="*/ 18 h 108"/>
                <a:gd name="T40" fmla="*/ 14 w 82"/>
                <a:gd name="T41" fmla="*/ 62 h 108"/>
                <a:gd name="T42" fmla="*/ 14 w 82"/>
                <a:gd name="T43" fmla="*/ 108 h 108"/>
                <a:gd name="T44" fmla="*/ 0 w 82"/>
                <a:gd name="T4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108">
                  <a:moveTo>
                    <a:pt x="0" y="108"/>
                  </a:moveTo>
                  <a:lnTo>
                    <a:pt x="0" y="0"/>
                  </a:lnTo>
                  <a:lnTo>
                    <a:pt x="16" y="0"/>
                  </a:lnTo>
                  <a:lnTo>
                    <a:pt x="50" y="54"/>
                  </a:lnTo>
                  <a:lnTo>
                    <a:pt x="50" y="54"/>
                  </a:lnTo>
                  <a:lnTo>
                    <a:pt x="60" y="72"/>
                  </a:lnTo>
                  <a:lnTo>
                    <a:pt x="70" y="90"/>
                  </a:lnTo>
                  <a:lnTo>
                    <a:pt x="70" y="90"/>
                  </a:lnTo>
                  <a:lnTo>
                    <a:pt x="70" y="90"/>
                  </a:lnTo>
                  <a:lnTo>
                    <a:pt x="68" y="46"/>
                  </a:lnTo>
                  <a:lnTo>
                    <a:pt x="68" y="0"/>
                  </a:lnTo>
                  <a:lnTo>
                    <a:pt x="82" y="0"/>
                  </a:lnTo>
                  <a:lnTo>
                    <a:pt x="82" y="108"/>
                  </a:lnTo>
                  <a:lnTo>
                    <a:pt x="66" y="108"/>
                  </a:lnTo>
                  <a:lnTo>
                    <a:pt x="32" y="54"/>
                  </a:lnTo>
                  <a:lnTo>
                    <a:pt x="32" y="54"/>
                  </a:lnTo>
                  <a:lnTo>
                    <a:pt x="22" y="36"/>
                  </a:lnTo>
                  <a:lnTo>
                    <a:pt x="12" y="18"/>
                  </a:lnTo>
                  <a:lnTo>
                    <a:pt x="12" y="18"/>
                  </a:lnTo>
                  <a:lnTo>
                    <a:pt x="12" y="18"/>
                  </a:lnTo>
                  <a:lnTo>
                    <a:pt x="14" y="62"/>
                  </a:lnTo>
                  <a:lnTo>
                    <a:pt x="14" y="108"/>
                  </a:lnTo>
                  <a:lnTo>
                    <a:pt x="0"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6110" y="2136"/>
              <a:ext cx="60" cy="108"/>
            </a:xfrm>
            <a:custGeom>
              <a:avLst/>
              <a:gdLst>
                <a:gd name="T0" fmla="*/ 56 w 60"/>
                <a:gd name="T1" fmla="*/ 58 h 108"/>
                <a:gd name="T2" fmla="*/ 14 w 60"/>
                <a:gd name="T3" fmla="*/ 58 h 108"/>
                <a:gd name="T4" fmla="*/ 14 w 60"/>
                <a:gd name="T5" fmla="*/ 96 h 108"/>
                <a:gd name="T6" fmla="*/ 60 w 60"/>
                <a:gd name="T7" fmla="*/ 96 h 108"/>
                <a:gd name="T8" fmla="*/ 60 w 60"/>
                <a:gd name="T9" fmla="*/ 108 h 108"/>
                <a:gd name="T10" fmla="*/ 0 w 60"/>
                <a:gd name="T11" fmla="*/ 108 h 108"/>
                <a:gd name="T12" fmla="*/ 0 w 60"/>
                <a:gd name="T13" fmla="*/ 0 h 108"/>
                <a:gd name="T14" fmla="*/ 58 w 60"/>
                <a:gd name="T15" fmla="*/ 0 h 108"/>
                <a:gd name="T16" fmla="*/ 58 w 60"/>
                <a:gd name="T17" fmla="*/ 12 h 108"/>
                <a:gd name="T18" fmla="*/ 14 w 60"/>
                <a:gd name="T19" fmla="*/ 12 h 108"/>
                <a:gd name="T20" fmla="*/ 14 w 60"/>
                <a:gd name="T21" fmla="*/ 46 h 108"/>
                <a:gd name="T22" fmla="*/ 56 w 60"/>
                <a:gd name="T23" fmla="*/ 46 h 108"/>
                <a:gd name="T24" fmla="*/ 56 w 60"/>
                <a:gd name="T25" fmla="*/ 5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08">
                  <a:moveTo>
                    <a:pt x="56" y="58"/>
                  </a:moveTo>
                  <a:lnTo>
                    <a:pt x="14" y="58"/>
                  </a:lnTo>
                  <a:lnTo>
                    <a:pt x="14" y="96"/>
                  </a:lnTo>
                  <a:lnTo>
                    <a:pt x="60" y="96"/>
                  </a:lnTo>
                  <a:lnTo>
                    <a:pt x="60" y="108"/>
                  </a:lnTo>
                  <a:lnTo>
                    <a:pt x="0" y="108"/>
                  </a:lnTo>
                  <a:lnTo>
                    <a:pt x="0" y="0"/>
                  </a:lnTo>
                  <a:lnTo>
                    <a:pt x="58" y="0"/>
                  </a:lnTo>
                  <a:lnTo>
                    <a:pt x="58" y="12"/>
                  </a:lnTo>
                  <a:lnTo>
                    <a:pt x="14" y="12"/>
                  </a:lnTo>
                  <a:lnTo>
                    <a:pt x="14" y="46"/>
                  </a:lnTo>
                  <a:lnTo>
                    <a:pt x="56" y="46"/>
                  </a:lnTo>
                  <a:lnTo>
                    <a:pt x="56"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6188" y="2136"/>
              <a:ext cx="60" cy="108"/>
            </a:xfrm>
            <a:custGeom>
              <a:avLst/>
              <a:gdLst>
                <a:gd name="T0" fmla="*/ 56 w 60"/>
                <a:gd name="T1" fmla="*/ 58 h 108"/>
                <a:gd name="T2" fmla="*/ 14 w 60"/>
                <a:gd name="T3" fmla="*/ 58 h 108"/>
                <a:gd name="T4" fmla="*/ 14 w 60"/>
                <a:gd name="T5" fmla="*/ 96 h 108"/>
                <a:gd name="T6" fmla="*/ 60 w 60"/>
                <a:gd name="T7" fmla="*/ 96 h 108"/>
                <a:gd name="T8" fmla="*/ 60 w 60"/>
                <a:gd name="T9" fmla="*/ 108 h 108"/>
                <a:gd name="T10" fmla="*/ 0 w 60"/>
                <a:gd name="T11" fmla="*/ 108 h 108"/>
                <a:gd name="T12" fmla="*/ 0 w 60"/>
                <a:gd name="T13" fmla="*/ 0 h 108"/>
                <a:gd name="T14" fmla="*/ 58 w 60"/>
                <a:gd name="T15" fmla="*/ 0 h 108"/>
                <a:gd name="T16" fmla="*/ 58 w 60"/>
                <a:gd name="T17" fmla="*/ 12 h 108"/>
                <a:gd name="T18" fmla="*/ 14 w 60"/>
                <a:gd name="T19" fmla="*/ 12 h 108"/>
                <a:gd name="T20" fmla="*/ 14 w 60"/>
                <a:gd name="T21" fmla="*/ 46 h 108"/>
                <a:gd name="T22" fmla="*/ 56 w 60"/>
                <a:gd name="T23" fmla="*/ 46 h 108"/>
                <a:gd name="T24" fmla="*/ 56 w 60"/>
                <a:gd name="T25" fmla="*/ 5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08">
                  <a:moveTo>
                    <a:pt x="56" y="58"/>
                  </a:moveTo>
                  <a:lnTo>
                    <a:pt x="14" y="58"/>
                  </a:lnTo>
                  <a:lnTo>
                    <a:pt x="14" y="96"/>
                  </a:lnTo>
                  <a:lnTo>
                    <a:pt x="60" y="96"/>
                  </a:lnTo>
                  <a:lnTo>
                    <a:pt x="60" y="108"/>
                  </a:lnTo>
                  <a:lnTo>
                    <a:pt x="0" y="108"/>
                  </a:lnTo>
                  <a:lnTo>
                    <a:pt x="0" y="0"/>
                  </a:lnTo>
                  <a:lnTo>
                    <a:pt x="58" y="0"/>
                  </a:lnTo>
                  <a:lnTo>
                    <a:pt x="58" y="12"/>
                  </a:lnTo>
                  <a:lnTo>
                    <a:pt x="14" y="12"/>
                  </a:lnTo>
                  <a:lnTo>
                    <a:pt x="14" y="46"/>
                  </a:lnTo>
                  <a:lnTo>
                    <a:pt x="56" y="46"/>
                  </a:lnTo>
                  <a:lnTo>
                    <a:pt x="56"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noEditPoints="1"/>
            </p:cNvSpPr>
            <p:nvPr/>
          </p:nvSpPr>
          <p:spPr bwMode="auto">
            <a:xfrm>
              <a:off x="6266" y="2136"/>
              <a:ext cx="90" cy="108"/>
            </a:xfrm>
            <a:custGeom>
              <a:avLst/>
              <a:gdLst>
                <a:gd name="T0" fmla="*/ 0 w 90"/>
                <a:gd name="T1" fmla="*/ 2 h 108"/>
                <a:gd name="T2" fmla="*/ 0 w 90"/>
                <a:gd name="T3" fmla="*/ 2 h 108"/>
                <a:gd name="T4" fmla="*/ 14 w 90"/>
                <a:gd name="T5" fmla="*/ 0 h 108"/>
                <a:gd name="T6" fmla="*/ 30 w 90"/>
                <a:gd name="T7" fmla="*/ 0 h 108"/>
                <a:gd name="T8" fmla="*/ 30 w 90"/>
                <a:gd name="T9" fmla="*/ 0 h 108"/>
                <a:gd name="T10" fmla="*/ 44 w 90"/>
                <a:gd name="T11" fmla="*/ 0 h 108"/>
                <a:gd name="T12" fmla="*/ 56 w 90"/>
                <a:gd name="T13" fmla="*/ 2 h 108"/>
                <a:gd name="T14" fmla="*/ 66 w 90"/>
                <a:gd name="T15" fmla="*/ 6 h 108"/>
                <a:gd name="T16" fmla="*/ 74 w 90"/>
                <a:gd name="T17" fmla="*/ 12 h 108"/>
                <a:gd name="T18" fmla="*/ 74 w 90"/>
                <a:gd name="T19" fmla="*/ 12 h 108"/>
                <a:gd name="T20" fmla="*/ 80 w 90"/>
                <a:gd name="T21" fmla="*/ 20 h 108"/>
                <a:gd name="T22" fmla="*/ 86 w 90"/>
                <a:gd name="T23" fmla="*/ 28 h 108"/>
                <a:gd name="T24" fmla="*/ 88 w 90"/>
                <a:gd name="T25" fmla="*/ 40 h 108"/>
                <a:gd name="T26" fmla="*/ 90 w 90"/>
                <a:gd name="T27" fmla="*/ 52 h 108"/>
                <a:gd name="T28" fmla="*/ 90 w 90"/>
                <a:gd name="T29" fmla="*/ 52 h 108"/>
                <a:gd name="T30" fmla="*/ 88 w 90"/>
                <a:gd name="T31" fmla="*/ 64 h 108"/>
                <a:gd name="T32" fmla="*/ 86 w 90"/>
                <a:gd name="T33" fmla="*/ 76 h 108"/>
                <a:gd name="T34" fmla="*/ 80 w 90"/>
                <a:gd name="T35" fmla="*/ 86 h 108"/>
                <a:gd name="T36" fmla="*/ 74 w 90"/>
                <a:gd name="T37" fmla="*/ 94 h 108"/>
                <a:gd name="T38" fmla="*/ 74 w 90"/>
                <a:gd name="T39" fmla="*/ 94 h 108"/>
                <a:gd name="T40" fmla="*/ 66 w 90"/>
                <a:gd name="T41" fmla="*/ 100 h 108"/>
                <a:gd name="T42" fmla="*/ 54 w 90"/>
                <a:gd name="T43" fmla="*/ 104 h 108"/>
                <a:gd name="T44" fmla="*/ 40 w 90"/>
                <a:gd name="T45" fmla="*/ 108 h 108"/>
                <a:gd name="T46" fmla="*/ 26 w 90"/>
                <a:gd name="T47" fmla="*/ 108 h 108"/>
                <a:gd name="T48" fmla="*/ 26 w 90"/>
                <a:gd name="T49" fmla="*/ 108 h 108"/>
                <a:gd name="T50" fmla="*/ 0 w 90"/>
                <a:gd name="T51" fmla="*/ 108 h 108"/>
                <a:gd name="T52" fmla="*/ 0 w 90"/>
                <a:gd name="T53" fmla="*/ 2 h 108"/>
                <a:gd name="T54" fmla="*/ 14 w 90"/>
                <a:gd name="T55" fmla="*/ 96 h 108"/>
                <a:gd name="T56" fmla="*/ 14 w 90"/>
                <a:gd name="T57" fmla="*/ 96 h 108"/>
                <a:gd name="T58" fmla="*/ 28 w 90"/>
                <a:gd name="T59" fmla="*/ 98 h 108"/>
                <a:gd name="T60" fmla="*/ 28 w 90"/>
                <a:gd name="T61" fmla="*/ 98 h 108"/>
                <a:gd name="T62" fmla="*/ 40 w 90"/>
                <a:gd name="T63" fmla="*/ 96 h 108"/>
                <a:gd name="T64" fmla="*/ 48 w 90"/>
                <a:gd name="T65" fmla="*/ 94 h 108"/>
                <a:gd name="T66" fmla="*/ 56 w 90"/>
                <a:gd name="T67" fmla="*/ 90 h 108"/>
                <a:gd name="T68" fmla="*/ 62 w 90"/>
                <a:gd name="T69" fmla="*/ 86 h 108"/>
                <a:gd name="T70" fmla="*/ 68 w 90"/>
                <a:gd name="T71" fmla="*/ 80 h 108"/>
                <a:gd name="T72" fmla="*/ 72 w 90"/>
                <a:gd name="T73" fmla="*/ 72 h 108"/>
                <a:gd name="T74" fmla="*/ 74 w 90"/>
                <a:gd name="T75" fmla="*/ 62 h 108"/>
                <a:gd name="T76" fmla="*/ 74 w 90"/>
                <a:gd name="T77" fmla="*/ 52 h 108"/>
                <a:gd name="T78" fmla="*/ 74 w 90"/>
                <a:gd name="T79" fmla="*/ 52 h 108"/>
                <a:gd name="T80" fmla="*/ 74 w 90"/>
                <a:gd name="T81" fmla="*/ 42 h 108"/>
                <a:gd name="T82" fmla="*/ 72 w 90"/>
                <a:gd name="T83" fmla="*/ 34 h 108"/>
                <a:gd name="T84" fmla="*/ 68 w 90"/>
                <a:gd name="T85" fmla="*/ 28 h 108"/>
                <a:gd name="T86" fmla="*/ 64 w 90"/>
                <a:gd name="T87" fmla="*/ 22 h 108"/>
                <a:gd name="T88" fmla="*/ 58 w 90"/>
                <a:gd name="T89" fmla="*/ 16 h 108"/>
                <a:gd name="T90" fmla="*/ 50 w 90"/>
                <a:gd name="T91" fmla="*/ 14 h 108"/>
                <a:gd name="T92" fmla="*/ 42 w 90"/>
                <a:gd name="T93" fmla="*/ 12 h 108"/>
                <a:gd name="T94" fmla="*/ 32 w 90"/>
                <a:gd name="T95" fmla="*/ 10 h 108"/>
                <a:gd name="T96" fmla="*/ 32 w 90"/>
                <a:gd name="T97" fmla="*/ 10 h 108"/>
                <a:gd name="T98" fmla="*/ 14 w 90"/>
                <a:gd name="T99" fmla="*/ 12 h 108"/>
                <a:gd name="T100" fmla="*/ 14 w 90"/>
                <a:gd name="T101"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108">
                  <a:moveTo>
                    <a:pt x="0" y="2"/>
                  </a:moveTo>
                  <a:lnTo>
                    <a:pt x="0" y="2"/>
                  </a:lnTo>
                  <a:lnTo>
                    <a:pt x="14" y="0"/>
                  </a:lnTo>
                  <a:lnTo>
                    <a:pt x="30" y="0"/>
                  </a:lnTo>
                  <a:lnTo>
                    <a:pt x="30" y="0"/>
                  </a:lnTo>
                  <a:lnTo>
                    <a:pt x="44" y="0"/>
                  </a:lnTo>
                  <a:lnTo>
                    <a:pt x="56" y="2"/>
                  </a:lnTo>
                  <a:lnTo>
                    <a:pt x="66" y="6"/>
                  </a:lnTo>
                  <a:lnTo>
                    <a:pt x="74" y="12"/>
                  </a:lnTo>
                  <a:lnTo>
                    <a:pt x="74" y="12"/>
                  </a:lnTo>
                  <a:lnTo>
                    <a:pt x="80" y="20"/>
                  </a:lnTo>
                  <a:lnTo>
                    <a:pt x="86" y="28"/>
                  </a:lnTo>
                  <a:lnTo>
                    <a:pt x="88" y="40"/>
                  </a:lnTo>
                  <a:lnTo>
                    <a:pt x="90" y="52"/>
                  </a:lnTo>
                  <a:lnTo>
                    <a:pt x="90" y="52"/>
                  </a:lnTo>
                  <a:lnTo>
                    <a:pt x="88" y="64"/>
                  </a:lnTo>
                  <a:lnTo>
                    <a:pt x="86" y="76"/>
                  </a:lnTo>
                  <a:lnTo>
                    <a:pt x="80" y="86"/>
                  </a:lnTo>
                  <a:lnTo>
                    <a:pt x="74" y="94"/>
                  </a:lnTo>
                  <a:lnTo>
                    <a:pt x="74" y="94"/>
                  </a:lnTo>
                  <a:lnTo>
                    <a:pt x="66" y="100"/>
                  </a:lnTo>
                  <a:lnTo>
                    <a:pt x="54" y="104"/>
                  </a:lnTo>
                  <a:lnTo>
                    <a:pt x="40" y="108"/>
                  </a:lnTo>
                  <a:lnTo>
                    <a:pt x="26" y="108"/>
                  </a:lnTo>
                  <a:lnTo>
                    <a:pt x="26" y="108"/>
                  </a:lnTo>
                  <a:lnTo>
                    <a:pt x="0" y="108"/>
                  </a:lnTo>
                  <a:lnTo>
                    <a:pt x="0" y="2"/>
                  </a:lnTo>
                  <a:close/>
                  <a:moveTo>
                    <a:pt x="14" y="96"/>
                  </a:moveTo>
                  <a:lnTo>
                    <a:pt x="14" y="96"/>
                  </a:lnTo>
                  <a:lnTo>
                    <a:pt x="28" y="98"/>
                  </a:lnTo>
                  <a:lnTo>
                    <a:pt x="28" y="98"/>
                  </a:lnTo>
                  <a:lnTo>
                    <a:pt x="40" y="96"/>
                  </a:lnTo>
                  <a:lnTo>
                    <a:pt x="48" y="94"/>
                  </a:lnTo>
                  <a:lnTo>
                    <a:pt x="56" y="90"/>
                  </a:lnTo>
                  <a:lnTo>
                    <a:pt x="62" y="86"/>
                  </a:lnTo>
                  <a:lnTo>
                    <a:pt x="68" y="80"/>
                  </a:lnTo>
                  <a:lnTo>
                    <a:pt x="72" y="72"/>
                  </a:lnTo>
                  <a:lnTo>
                    <a:pt x="74" y="62"/>
                  </a:lnTo>
                  <a:lnTo>
                    <a:pt x="74" y="52"/>
                  </a:lnTo>
                  <a:lnTo>
                    <a:pt x="74" y="52"/>
                  </a:lnTo>
                  <a:lnTo>
                    <a:pt x="74" y="42"/>
                  </a:lnTo>
                  <a:lnTo>
                    <a:pt x="72" y="34"/>
                  </a:lnTo>
                  <a:lnTo>
                    <a:pt x="68" y="28"/>
                  </a:lnTo>
                  <a:lnTo>
                    <a:pt x="64" y="22"/>
                  </a:lnTo>
                  <a:lnTo>
                    <a:pt x="58" y="16"/>
                  </a:lnTo>
                  <a:lnTo>
                    <a:pt x="50" y="14"/>
                  </a:lnTo>
                  <a:lnTo>
                    <a:pt x="42" y="12"/>
                  </a:lnTo>
                  <a:lnTo>
                    <a:pt x="32" y="10"/>
                  </a:lnTo>
                  <a:lnTo>
                    <a:pt x="32" y="10"/>
                  </a:lnTo>
                  <a:lnTo>
                    <a:pt x="14" y="12"/>
                  </a:lnTo>
                  <a:lnTo>
                    <a:pt x="14" y="9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6368" y="2134"/>
              <a:ext cx="66" cy="112"/>
            </a:xfrm>
            <a:custGeom>
              <a:avLst/>
              <a:gdLst>
                <a:gd name="T0" fmla="*/ 4 w 66"/>
                <a:gd name="T1" fmla="*/ 92 h 112"/>
                <a:gd name="T2" fmla="*/ 4 w 66"/>
                <a:gd name="T3" fmla="*/ 92 h 112"/>
                <a:gd name="T4" fmla="*/ 14 w 66"/>
                <a:gd name="T5" fmla="*/ 98 h 112"/>
                <a:gd name="T6" fmla="*/ 28 w 66"/>
                <a:gd name="T7" fmla="*/ 100 h 112"/>
                <a:gd name="T8" fmla="*/ 28 w 66"/>
                <a:gd name="T9" fmla="*/ 100 h 112"/>
                <a:gd name="T10" fmla="*/ 38 w 66"/>
                <a:gd name="T11" fmla="*/ 98 h 112"/>
                <a:gd name="T12" fmla="*/ 46 w 66"/>
                <a:gd name="T13" fmla="*/ 94 h 112"/>
                <a:gd name="T14" fmla="*/ 50 w 66"/>
                <a:gd name="T15" fmla="*/ 90 h 112"/>
                <a:gd name="T16" fmla="*/ 50 w 66"/>
                <a:gd name="T17" fmla="*/ 82 h 112"/>
                <a:gd name="T18" fmla="*/ 50 w 66"/>
                <a:gd name="T19" fmla="*/ 82 h 112"/>
                <a:gd name="T20" fmla="*/ 50 w 66"/>
                <a:gd name="T21" fmla="*/ 74 h 112"/>
                <a:gd name="T22" fmla="*/ 46 w 66"/>
                <a:gd name="T23" fmla="*/ 70 h 112"/>
                <a:gd name="T24" fmla="*/ 40 w 66"/>
                <a:gd name="T25" fmla="*/ 64 h 112"/>
                <a:gd name="T26" fmla="*/ 30 w 66"/>
                <a:gd name="T27" fmla="*/ 60 h 112"/>
                <a:gd name="T28" fmla="*/ 30 w 66"/>
                <a:gd name="T29" fmla="*/ 60 h 112"/>
                <a:gd name="T30" fmla="*/ 18 w 66"/>
                <a:gd name="T31" fmla="*/ 54 h 112"/>
                <a:gd name="T32" fmla="*/ 10 w 66"/>
                <a:gd name="T33" fmla="*/ 48 h 112"/>
                <a:gd name="T34" fmla="*/ 4 w 66"/>
                <a:gd name="T35" fmla="*/ 40 h 112"/>
                <a:gd name="T36" fmla="*/ 2 w 66"/>
                <a:gd name="T37" fmla="*/ 30 h 112"/>
                <a:gd name="T38" fmla="*/ 2 w 66"/>
                <a:gd name="T39" fmla="*/ 30 h 112"/>
                <a:gd name="T40" fmla="*/ 2 w 66"/>
                <a:gd name="T41" fmla="*/ 24 h 112"/>
                <a:gd name="T42" fmla="*/ 4 w 66"/>
                <a:gd name="T43" fmla="*/ 18 h 112"/>
                <a:gd name="T44" fmla="*/ 8 w 66"/>
                <a:gd name="T45" fmla="*/ 12 h 112"/>
                <a:gd name="T46" fmla="*/ 12 w 66"/>
                <a:gd name="T47" fmla="*/ 8 h 112"/>
                <a:gd name="T48" fmla="*/ 16 w 66"/>
                <a:gd name="T49" fmla="*/ 6 h 112"/>
                <a:gd name="T50" fmla="*/ 22 w 66"/>
                <a:gd name="T51" fmla="*/ 2 h 112"/>
                <a:gd name="T52" fmla="*/ 30 w 66"/>
                <a:gd name="T53" fmla="*/ 0 h 112"/>
                <a:gd name="T54" fmla="*/ 38 w 66"/>
                <a:gd name="T55" fmla="*/ 0 h 112"/>
                <a:gd name="T56" fmla="*/ 38 w 66"/>
                <a:gd name="T57" fmla="*/ 0 h 112"/>
                <a:gd name="T58" fmla="*/ 52 w 66"/>
                <a:gd name="T59" fmla="*/ 2 h 112"/>
                <a:gd name="T60" fmla="*/ 60 w 66"/>
                <a:gd name="T61" fmla="*/ 6 h 112"/>
                <a:gd name="T62" fmla="*/ 58 w 66"/>
                <a:gd name="T63" fmla="*/ 16 h 112"/>
                <a:gd name="T64" fmla="*/ 58 w 66"/>
                <a:gd name="T65" fmla="*/ 16 h 112"/>
                <a:gd name="T66" fmla="*/ 50 w 66"/>
                <a:gd name="T67" fmla="*/ 14 h 112"/>
                <a:gd name="T68" fmla="*/ 36 w 66"/>
                <a:gd name="T69" fmla="*/ 12 h 112"/>
                <a:gd name="T70" fmla="*/ 36 w 66"/>
                <a:gd name="T71" fmla="*/ 12 h 112"/>
                <a:gd name="T72" fmla="*/ 28 w 66"/>
                <a:gd name="T73" fmla="*/ 14 h 112"/>
                <a:gd name="T74" fmla="*/ 20 w 66"/>
                <a:gd name="T75" fmla="*/ 18 h 112"/>
                <a:gd name="T76" fmla="*/ 18 w 66"/>
                <a:gd name="T77" fmla="*/ 22 h 112"/>
                <a:gd name="T78" fmla="*/ 16 w 66"/>
                <a:gd name="T79" fmla="*/ 28 h 112"/>
                <a:gd name="T80" fmla="*/ 16 w 66"/>
                <a:gd name="T81" fmla="*/ 28 h 112"/>
                <a:gd name="T82" fmla="*/ 18 w 66"/>
                <a:gd name="T83" fmla="*/ 34 h 112"/>
                <a:gd name="T84" fmla="*/ 22 w 66"/>
                <a:gd name="T85" fmla="*/ 40 h 112"/>
                <a:gd name="T86" fmla="*/ 28 w 66"/>
                <a:gd name="T87" fmla="*/ 44 h 112"/>
                <a:gd name="T88" fmla="*/ 38 w 66"/>
                <a:gd name="T89" fmla="*/ 48 h 112"/>
                <a:gd name="T90" fmla="*/ 38 w 66"/>
                <a:gd name="T91" fmla="*/ 48 h 112"/>
                <a:gd name="T92" fmla="*/ 50 w 66"/>
                <a:gd name="T93" fmla="*/ 54 h 112"/>
                <a:gd name="T94" fmla="*/ 58 w 66"/>
                <a:gd name="T95" fmla="*/ 62 h 112"/>
                <a:gd name="T96" fmla="*/ 64 w 66"/>
                <a:gd name="T97" fmla="*/ 70 h 112"/>
                <a:gd name="T98" fmla="*/ 66 w 66"/>
                <a:gd name="T99" fmla="*/ 80 h 112"/>
                <a:gd name="T100" fmla="*/ 66 w 66"/>
                <a:gd name="T101" fmla="*/ 80 h 112"/>
                <a:gd name="T102" fmla="*/ 64 w 66"/>
                <a:gd name="T103" fmla="*/ 86 h 112"/>
                <a:gd name="T104" fmla="*/ 62 w 66"/>
                <a:gd name="T105" fmla="*/ 92 h 112"/>
                <a:gd name="T106" fmla="*/ 60 w 66"/>
                <a:gd name="T107" fmla="*/ 98 h 112"/>
                <a:gd name="T108" fmla="*/ 56 w 66"/>
                <a:gd name="T109" fmla="*/ 102 h 112"/>
                <a:gd name="T110" fmla="*/ 50 w 66"/>
                <a:gd name="T111" fmla="*/ 106 h 112"/>
                <a:gd name="T112" fmla="*/ 44 w 66"/>
                <a:gd name="T113" fmla="*/ 108 h 112"/>
                <a:gd name="T114" fmla="*/ 36 w 66"/>
                <a:gd name="T115" fmla="*/ 110 h 112"/>
                <a:gd name="T116" fmla="*/ 28 w 66"/>
                <a:gd name="T117" fmla="*/ 112 h 112"/>
                <a:gd name="T118" fmla="*/ 28 w 66"/>
                <a:gd name="T119" fmla="*/ 112 h 112"/>
                <a:gd name="T120" fmla="*/ 12 w 66"/>
                <a:gd name="T121" fmla="*/ 110 h 112"/>
                <a:gd name="T122" fmla="*/ 0 w 66"/>
                <a:gd name="T123" fmla="*/ 104 h 112"/>
                <a:gd name="T124" fmla="*/ 4 w 66"/>
                <a:gd name="T125" fmla="*/ 9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 h="112">
                  <a:moveTo>
                    <a:pt x="4" y="92"/>
                  </a:moveTo>
                  <a:lnTo>
                    <a:pt x="4" y="92"/>
                  </a:lnTo>
                  <a:lnTo>
                    <a:pt x="14" y="98"/>
                  </a:lnTo>
                  <a:lnTo>
                    <a:pt x="28" y="100"/>
                  </a:lnTo>
                  <a:lnTo>
                    <a:pt x="28" y="100"/>
                  </a:lnTo>
                  <a:lnTo>
                    <a:pt x="38" y="98"/>
                  </a:lnTo>
                  <a:lnTo>
                    <a:pt x="46" y="94"/>
                  </a:lnTo>
                  <a:lnTo>
                    <a:pt x="50" y="90"/>
                  </a:lnTo>
                  <a:lnTo>
                    <a:pt x="50" y="82"/>
                  </a:lnTo>
                  <a:lnTo>
                    <a:pt x="50" y="82"/>
                  </a:lnTo>
                  <a:lnTo>
                    <a:pt x="50" y="74"/>
                  </a:lnTo>
                  <a:lnTo>
                    <a:pt x="46" y="70"/>
                  </a:lnTo>
                  <a:lnTo>
                    <a:pt x="40" y="64"/>
                  </a:lnTo>
                  <a:lnTo>
                    <a:pt x="30" y="60"/>
                  </a:lnTo>
                  <a:lnTo>
                    <a:pt x="30" y="60"/>
                  </a:lnTo>
                  <a:lnTo>
                    <a:pt x="18" y="54"/>
                  </a:lnTo>
                  <a:lnTo>
                    <a:pt x="10" y="48"/>
                  </a:lnTo>
                  <a:lnTo>
                    <a:pt x="4" y="40"/>
                  </a:lnTo>
                  <a:lnTo>
                    <a:pt x="2" y="30"/>
                  </a:lnTo>
                  <a:lnTo>
                    <a:pt x="2" y="30"/>
                  </a:lnTo>
                  <a:lnTo>
                    <a:pt x="2" y="24"/>
                  </a:lnTo>
                  <a:lnTo>
                    <a:pt x="4" y="18"/>
                  </a:lnTo>
                  <a:lnTo>
                    <a:pt x="8" y="12"/>
                  </a:lnTo>
                  <a:lnTo>
                    <a:pt x="12" y="8"/>
                  </a:lnTo>
                  <a:lnTo>
                    <a:pt x="16" y="6"/>
                  </a:lnTo>
                  <a:lnTo>
                    <a:pt x="22" y="2"/>
                  </a:lnTo>
                  <a:lnTo>
                    <a:pt x="30" y="0"/>
                  </a:lnTo>
                  <a:lnTo>
                    <a:pt x="38" y="0"/>
                  </a:lnTo>
                  <a:lnTo>
                    <a:pt x="38" y="0"/>
                  </a:lnTo>
                  <a:lnTo>
                    <a:pt x="52" y="2"/>
                  </a:lnTo>
                  <a:lnTo>
                    <a:pt x="60" y="6"/>
                  </a:lnTo>
                  <a:lnTo>
                    <a:pt x="58" y="16"/>
                  </a:lnTo>
                  <a:lnTo>
                    <a:pt x="58" y="16"/>
                  </a:lnTo>
                  <a:lnTo>
                    <a:pt x="50" y="14"/>
                  </a:lnTo>
                  <a:lnTo>
                    <a:pt x="36" y="12"/>
                  </a:lnTo>
                  <a:lnTo>
                    <a:pt x="36" y="12"/>
                  </a:lnTo>
                  <a:lnTo>
                    <a:pt x="28" y="14"/>
                  </a:lnTo>
                  <a:lnTo>
                    <a:pt x="20" y="18"/>
                  </a:lnTo>
                  <a:lnTo>
                    <a:pt x="18" y="22"/>
                  </a:lnTo>
                  <a:lnTo>
                    <a:pt x="16" y="28"/>
                  </a:lnTo>
                  <a:lnTo>
                    <a:pt x="16" y="28"/>
                  </a:lnTo>
                  <a:lnTo>
                    <a:pt x="18" y="34"/>
                  </a:lnTo>
                  <a:lnTo>
                    <a:pt x="22" y="40"/>
                  </a:lnTo>
                  <a:lnTo>
                    <a:pt x="28" y="44"/>
                  </a:lnTo>
                  <a:lnTo>
                    <a:pt x="38" y="48"/>
                  </a:lnTo>
                  <a:lnTo>
                    <a:pt x="38" y="48"/>
                  </a:lnTo>
                  <a:lnTo>
                    <a:pt x="50" y="54"/>
                  </a:lnTo>
                  <a:lnTo>
                    <a:pt x="58" y="62"/>
                  </a:lnTo>
                  <a:lnTo>
                    <a:pt x="64" y="70"/>
                  </a:lnTo>
                  <a:lnTo>
                    <a:pt x="66" y="80"/>
                  </a:lnTo>
                  <a:lnTo>
                    <a:pt x="66" y="80"/>
                  </a:lnTo>
                  <a:lnTo>
                    <a:pt x="64" y="86"/>
                  </a:lnTo>
                  <a:lnTo>
                    <a:pt x="62" y="92"/>
                  </a:lnTo>
                  <a:lnTo>
                    <a:pt x="60" y="98"/>
                  </a:lnTo>
                  <a:lnTo>
                    <a:pt x="56" y="102"/>
                  </a:lnTo>
                  <a:lnTo>
                    <a:pt x="50" y="106"/>
                  </a:lnTo>
                  <a:lnTo>
                    <a:pt x="44" y="108"/>
                  </a:lnTo>
                  <a:lnTo>
                    <a:pt x="36" y="110"/>
                  </a:lnTo>
                  <a:lnTo>
                    <a:pt x="28" y="112"/>
                  </a:lnTo>
                  <a:lnTo>
                    <a:pt x="28" y="112"/>
                  </a:lnTo>
                  <a:lnTo>
                    <a:pt x="12" y="110"/>
                  </a:lnTo>
                  <a:lnTo>
                    <a:pt x="0" y="104"/>
                  </a:lnTo>
                  <a:lnTo>
                    <a:pt x="4" y="9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noEditPoints="1"/>
            </p:cNvSpPr>
            <p:nvPr/>
          </p:nvSpPr>
          <p:spPr bwMode="auto">
            <a:xfrm>
              <a:off x="6450" y="2136"/>
              <a:ext cx="18" cy="110"/>
            </a:xfrm>
            <a:custGeom>
              <a:avLst/>
              <a:gdLst>
                <a:gd name="T0" fmla="*/ 0 w 18"/>
                <a:gd name="T1" fmla="*/ 100 h 110"/>
                <a:gd name="T2" fmla="*/ 0 w 18"/>
                <a:gd name="T3" fmla="*/ 100 h 110"/>
                <a:gd name="T4" fmla="*/ 0 w 18"/>
                <a:gd name="T5" fmla="*/ 96 h 110"/>
                <a:gd name="T6" fmla="*/ 2 w 18"/>
                <a:gd name="T7" fmla="*/ 92 h 110"/>
                <a:gd name="T8" fmla="*/ 4 w 18"/>
                <a:gd name="T9" fmla="*/ 90 h 110"/>
                <a:gd name="T10" fmla="*/ 8 w 18"/>
                <a:gd name="T11" fmla="*/ 90 h 110"/>
                <a:gd name="T12" fmla="*/ 8 w 18"/>
                <a:gd name="T13" fmla="*/ 90 h 110"/>
                <a:gd name="T14" fmla="*/ 12 w 18"/>
                <a:gd name="T15" fmla="*/ 90 h 110"/>
                <a:gd name="T16" fmla="*/ 16 w 18"/>
                <a:gd name="T17" fmla="*/ 92 h 110"/>
                <a:gd name="T18" fmla="*/ 18 w 18"/>
                <a:gd name="T19" fmla="*/ 96 h 110"/>
                <a:gd name="T20" fmla="*/ 18 w 18"/>
                <a:gd name="T21" fmla="*/ 100 h 110"/>
                <a:gd name="T22" fmla="*/ 18 w 18"/>
                <a:gd name="T23" fmla="*/ 100 h 110"/>
                <a:gd name="T24" fmla="*/ 18 w 18"/>
                <a:gd name="T25" fmla="*/ 104 h 110"/>
                <a:gd name="T26" fmla="*/ 16 w 18"/>
                <a:gd name="T27" fmla="*/ 106 h 110"/>
                <a:gd name="T28" fmla="*/ 12 w 18"/>
                <a:gd name="T29" fmla="*/ 108 h 110"/>
                <a:gd name="T30" fmla="*/ 8 w 18"/>
                <a:gd name="T31" fmla="*/ 110 h 110"/>
                <a:gd name="T32" fmla="*/ 8 w 18"/>
                <a:gd name="T33" fmla="*/ 110 h 110"/>
                <a:gd name="T34" fmla="*/ 4 w 18"/>
                <a:gd name="T35" fmla="*/ 108 h 110"/>
                <a:gd name="T36" fmla="*/ 2 w 18"/>
                <a:gd name="T37" fmla="*/ 106 h 110"/>
                <a:gd name="T38" fmla="*/ 0 w 18"/>
                <a:gd name="T39" fmla="*/ 104 h 110"/>
                <a:gd name="T40" fmla="*/ 0 w 18"/>
                <a:gd name="T41" fmla="*/ 100 h 110"/>
                <a:gd name="T42" fmla="*/ 0 w 18"/>
                <a:gd name="T43" fmla="*/ 100 h 110"/>
                <a:gd name="T44" fmla="*/ 4 w 18"/>
                <a:gd name="T45" fmla="*/ 76 h 110"/>
                <a:gd name="T46" fmla="*/ 0 w 18"/>
                <a:gd name="T47" fmla="*/ 0 h 110"/>
                <a:gd name="T48" fmla="*/ 16 w 18"/>
                <a:gd name="T49" fmla="*/ 0 h 110"/>
                <a:gd name="T50" fmla="*/ 14 w 18"/>
                <a:gd name="T51" fmla="*/ 76 h 110"/>
                <a:gd name="T52" fmla="*/ 4 w 18"/>
                <a:gd name="T53" fmla="*/ 7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10">
                  <a:moveTo>
                    <a:pt x="0" y="100"/>
                  </a:moveTo>
                  <a:lnTo>
                    <a:pt x="0" y="100"/>
                  </a:lnTo>
                  <a:lnTo>
                    <a:pt x="0" y="96"/>
                  </a:lnTo>
                  <a:lnTo>
                    <a:pt x="2" y="92"/>
                  </a:lnTo>
                  <a:lnTo>
                    <a:pt x="4" y="90"/>
                  </a:lnTo>
                  <a:lnTo>
                    <a:pt x="8" y="90"/>
                  </a:lnTo>
                  <a:lnTo>
                    <a:pt x="8" y="90"/>
                  </a:lnTo>
                  <a:lnTo>
                    <a:pt x="12" y="90"/>
                  </a:lnTo>
                  <a:lnTo>
                    <a:pt x="16" y="92"/>
                  </a:lnTo>
                  <a:lnTo>
                    <a:pt x="18" y="96"/>
                  </a:lnTo>
                  <a:lnTo>
                    <a:pt x="18" y="100"/>
                  </a:lnTo>
                  <a:lnTo>
                    <a:pt x="18" y="100"/>
                  </a:lnTo>
                  <a:lnTo>
                    <a:pt x="18" y="104"/>
                  </a:lnTo>
                  <a:lnTo>
                    <a:pt x="16" y="106"/>
                  </a:lnTo>
                  <a:lnTo>
                    <a:pt x="12" y="108"/>
                  </a:lnTo>
                  <a:lnTo>
                    <a:pt x="8" y="110"/>
                  </a:lnTo>
                  <a:lnTo>
                    <a:pt x="8" y="110"/>
                  </a:lnTo>
                  <a:lnTo>
                    <a:pt x="4" y="108"/>
                  </a:lnTo>
                  <a:lnTo>
                    <a:pt x="2" y="106"/>
                  </a:lnTo>
                  <a:lnTo>
                    <a:pt x="0" y="104"/>
                  </a:lnTo>
                  <a:lnTo>
                    <a:pt x="0" y="100"/>
                  </a:lnTo>
                  <a:lnTo>
                    <a:pt x="0" y="100"/>
                  </a:lnTo>
                  <a:close/>
                  <a:moveTo>
                    <a:pt x="4" y="76"/>
                  </a:moveTo>
                  <a:lnTo>
                    <a:pt x="0" y="0"/>
                  </a:lnTo>
                  <a:lnTo>
                    <a:pt x="16" y="0"/>
                  </a:lnTo>
                  <a:lnTo>
                    <a:pt x="14" y="76"/>
                  </a:lnTo>
                  <a:lnTo>
                    <a:pt x="4" y="7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3710" y="2026"/>
              <a:ext cx="1562" cy="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noEditPoints="1"/>
            </p:cNvSpPr>
            <p:nvPr/>
          </p:nvSpPr>
          <p:spPr bwMode="auto">
            <a:xfrm>
              <a:off x="3680" y="1796"/>
              <a:ext cx="1626" cy="1248"/>
            </a:xfrm>
            <a:custGeom>
              <a:avLst/>
              <a:gdLst>
                <a:gd name="T0" fmla="*/ 1520 w 1626"/>
                <a:gd name="T1" fmla="*/ 24 h 1248"/>
                <a:gd name="T2" fmla="*/ 1520 w 1626"/>
                <a:gd name="T3" fmla="*/ 94 h 1248"/>
                <a:gd name="T4" fmla="*/ 1590 w 1626"/>
                <a:gd name="T5" fmla="*/ 94 h 1248"/>
                <a:gd name="T6" fmla="*/ 1590 w 1626"/>
                <a:gd name="T7" fmla="*/ 24 h 1248"/>
                <a:gd name="T8" fmla="*/ 1520 w 1626"/>
                <a:gd name="T9" fmla="*/ 24 h 1248"/>
                <a:gd name="T10" fmla="*/ 30 w 1626"/>
                <a:gd name="T11" fmla="*/ 230 h 1248"/>
                <a:gd name="T12" fmla="*/ 30 w 1626"/>
                <a:gd name="T13" fmla="*/ 1220 h 1248"/>
                <a:gd name="T14" fmla="*/ 1592 w 1626"/>
                <a:gd name="T15" fmla="*/ 1220 h 1248"/>
                <a:gd name="T16" fmla="*/ 1592 w 1626"/>
                <a:gd name="T17" fmla="*/ 230 h 1248"/>
                <a:gd name="T18" fmla="*/ 30 w 1626"/>
                <a:gd name="T19" fmla="*/ 230 h 1248"/>
                <a:gd name="T20" fmla="*/ 30 w 1626"/>
                <a:gd name="T21" fmla="*/ 114 h 1248"/>
                <a:gd name="T22" fmla="*/ 30 w 1626"/>
                <a:gd name="T23" fmla="*/ 202 h 1248"/>
                <a:gd name="T24" fmla="*/ 1592 w 1626"/>
                <a:gd name="T25" fmla="*/ 202 h 1248"/>
                <a:gd name="T26" fmla="*/ 1592 w 1626"/>
                <a:gd name="T27" fmla="*/ 114 h 1248"/>
                <a:gd name="T28" fmla="*/ 30 w 1626"/>
                <a:gd name="T29" fmla="*/ 114 h 1248"/>
                <a:gd name="T30" fmla="*/ 0 w 1626"/>
                <a:gd name="T31" fmla="*/ 0 h 1248"/>
                <a:gd name="T32" fmla="*/ 1626 w 1626"/>
                <a:gd name="T33" fmla="*/ 0 h 1248"/>
                <a:gd name="T34" fmla="*/ 1626 w 1626"/>
                <a:gd name="T35" fmla="*/ 1248 h 1248"/>
                <a:gd name="T36" fmla="*/ 0 w 1626"/>
                <a:gd name="T37" fmla="*/ 1248 h 1248"/>
                <a:gd name="T38" fmla="*/ 0 w 1626"/>
                <a:gd name="T39" fmla="*/ 0 h 1248"/>
                <a:gd name="T40" fmla="*/ 1432 w 1626"/>
                <a:gd name="T41" fmla="*/ 94 h 1248"/>
                <a:gd name="T42" fmla="*/ 1502 w 1626"/>
                <a:gd name="T43" fmla="*/ 94 h 1248"/>
                <a:gd name="T44" fmla="*/ 1502 w 1626"/>
                <a:gd name="T45" fmla="*/ 24 h 1248"/>
                <a:gd name="T46" fmla="*/ 1432 w 1626"/>
                <a:gd name="T47" fmla="*/ 24 h 1248"/>
                <a:gd name="T48" fmla="*/ 1432 w 1626"/>
                <a:gd name="T49" fmla="*/ 94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6" h="1248">
                  <a:moveTo>
                    <a:pt x="1520" y="24"/>
                  </a:moveTo>
                  <a:lnTo>
                    <a:pt x="1520" y="94"/>
                  </a:lnTo>
                  <a:lnTo>
                    <a:pt x="1590" y="94"/>
                  </a:lnTo>
                  <a:lnTo>
                    <a:pt x="1590" y="24"/>
                  </a:lnTo>
                  <a:lnTo>
                    <a:pt x="1520" y="24"/>
                  </a:lnTo>
                  <a:close/>
                  <a:moveTo>
                    <a:pt x="30" y="230"/>
                  </a:moveTo>
                  <a:lnTo>
                    <a:pt x="30" y="1220"/>
                  </a:lnTo>
                  <a:lnTo>
                    <a:pt x="1592" y="1220"/>
                  </a:lnTo>
                  <a:lnTo>
                    <a:pt x="1592" y="230"/>
                  </a:lnTo>
                  <a:lnTo>
                    <a:pt x="30" y="230"/>
                  </a:lnTo>
                  <a:close/>
                  <a:moveTo>
                    <a:pt x="30" y="114"/>
                  </a:moveTo>
                  <a:lnTo>
                    <a:pt x="30" y="202"/>
                  </a:lnTo>
                  <a:lnTo>
                    <a:pt x="1592" y="202"/>
                  </a:lnTo>
                  <a:lnTo>
                    <a:pt x="1592" y="114"/>
                  </a:lnTo>
                  <a:lnTo>
                    <a:pt x="30" y="114"/>
                  </a:lnTo>
                  <a:close/>
                  <a:moveTo>
                    <a:pt x="0" y="0"/>
                  </a:moveTo>
                  <a:lnTo>
                    <a:pt x="1626" y="0"/>
                  </a:lnTo>
                  <a:lnTo>
                    <a:pt x="1626" y="1248"/>
                  </a:lnTo>
                  <a:lnTo>
                    <a:pt x="0" y="1248"/>
                  </a:lnTo>
                  <a:lnTo>
                    <a:pt x="0" y="0"/>
                  </a:lnTo>
                  <a:close/>
                  <a:moveTo>
                    <a:pt x="1432" y="94"/>
                  </a:moveTo>
                  <a:lnTo>
                    <a:pt x="1502" y="94"/>
                  </a:lnTo>
                  <a:lnTo>
                    <a:pt x="1502" y="24"/>
                  </a:lnTo>
                  <a:lnTo>
                    <a:pt x="1432" y="24"/>
                  </a:lnTo>
                  <a:lnTo>
                    <a:pt x="1432" y="9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0"/>
            <p:cNvSpPr>
              <a:spLocks noChangeArrowheads="1"/>
            </p:cNvSpPr>
            <p:nvPr/>
          </p:nvSpPr>
          <p:spPr bwMode="auto">
            <a:xfrm>
              <a:off x="5200" y="1820"/>
              <a:ext cx="70" cy="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5112" y="1820"/>
              <a:ext cx="70" cy="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3710" y="1910"/>
              <a:ext cx="1562"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3"/>
            <p:cNvSpPr>
              <a:spLocks/>
            </p:cNvSpPr>
            <p:nvPr/>
          </p:nvSpPr>
          <p:spPr bwMode="auto">
            <a:xfrm>
              <a:off x="3790" y="2164"/>
              <a:ext cx="88" cy="112"/>
            </a:xfrm>
            <a:custGeom>
              <a:avLst/>
              <a:gdLst>
                <a:gd name="T0" fmla="*/ 36 w 88"/>
                <a:gd name="T1" fmla="*/ 112 h 112"/>
                <a:gd name="T2" fmla="*/ 36 w 88"/>
                <a:gd name="T3" fmla="*/ 64 h 112"/>
                <a:gd name="T4" fmla="*/ 0 w 88"/>
                <a:gd name="T5" fmla="*/ 0 h 112"/>
                <a:gd name="T6" fmla="*/ 16 w 88"/>
                <a:gd name="T7" fmla="*/ 0 h 112"/>
                <a:gd name="T8" fmla="*/ 32 w 88"/>
                <a:gd name="T9" fmla="*/ 30 h 112"/>
                <a:gd name="T10" fmla="*/ 32 w 88"/>
                <a:gd name="T11" fmla="*/ 30 h 112"/>
                <a:gd name="T12" fmla="*/ 44 w 88"/>
                <a:gd name="T13" fmla="*/ 54 h 112"/>
                <a:gd name="T14" fmla="*/ 44 w 88"/>
                <a:gd name="T15" fmla="*/ 54 h 112"/>
                <a:gd name="T16" fmla="*/ 44 w 88"/>
                <a:gd name="T17" fmla="*/ 54 h 112"/>
                <a:gd name="T18" fmla="*/ 56 w 88"/>
                <a:gd name="T19" fmla="*/ 30 h 112"/>
                <a:gd name="T20" fmla="*/ 72 w 88"/>
                <a:gd name="T21" fmla="*/ 0 h 112"/>
                <a:gd name="T22" fmla="*/ 88 w 88"/>
                <a:gd name="T23" fmla="*/ 0 h 112"/>
                <a:gd name="T24" fmla="*/ 50 w 88"/>
                <a:gd name="T25" fmla="*/ 64 h 112"/>
                <a:gd name="T26" fmla="*/ 50 w 88"/>
                <a:gd name="T27" fmla="*/ 112 h 112"/>
                <a:gd name="T28" fmla="*/ 36 w 88"/>
                <a:gd name="T2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12">
                  <a:moveTo>
                    <a:pt x="36" y="112"/>
                  </a:moveTo>
                  <a:lnTo>
                    <a:pt x="36" y="64"/>
                  </a:lnTo>
                  <a:lnTo>
                    <a:pt x="0" y="0"/>
                  </a:lnTo>
                  <a:lnTo>
                    <a:pt x="16" y="0"/>
                  </a:lnTo>
                  <a:lnTo>
                    <a:pt x="32" y="30"/>
                  </a:lnTo>
                  <a:lnTo>
                    <a:pt x="32" y="30"/>
                  </a:lnTo>
                  <a:lnTo>
                    <a:pt x="44" y="54"/>
                  </a:lnTo>
                  <a:lnTo>
                    <a:pt x="44" y="54"/>
                  </a:lnTo>
                  <a:lnTo>
                    <a:pt x="44" y="54"/>
                  </a:lnTo>
                  <a:lnTo>
                    <a:pt x="56" y="30"/>
                  </a:lnTo>
                  <a:lnTo>
                    <a:pt x="72" y="0"/>
                  </a:lnTo>
                  <a:lnTo>
                    <a:pt x="88" y="0"/>
                  </a:lnTo>
                  <a:lnTo>
                    <a:pt x="50" y="64"/>
                  </a:lnTo>
                  <a:lnTo>
                    <a:pt x="50" y="112"/>
                  </a:lnTo>
                  <a:lnTo>
                    <a:pt x="36" y="1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4"/>
            <p:cNvSpPr>
              <a:spLocks noEditPoints="1"/>
            </p:cNvSpPr>
            <p:nvPr/>
          </p:nvSpPr>
          <p:spPr bwMode="auto">
            <a:xfrm>
              <a:off x="3872" y="2194"/>
              <a:ext cx="80" cy="84"/>
            </a:xfrm>
            <a:custGeom>
              <a:avLst/>
              <a:gdLst>
                <a:gd name="T0" fmla="*/ 80 w 80"/>
                <a:gd name="T1" fmla="*/ 42 h 84"/>
                <a:gd name="T2" fmla="*/ 76 w 80"/>
                <a:gd name="T3" fmla="*/ 60 h 84"/>
                <a:gd name="T4" fmla="*/ 66 w 80"/>
                <a:gd name="T5" fmla="*/ 74 h 84"/>
                <a:gd name="T6" fmla="*/ 54 w 80"/>
                <a:gd name="T7" fmla="*/ 82 h 84"/>
                <a:gd name="T8" fmla="*/ 38 w 80"/>
                <a:gd name="T9" fmla="*/ 84 h 84"/>
                <a:gd name="T10" fmla="*/ 30 w 80"/>
                <a:gd name="T11" fmla="*/ 84 h 84"/>
                <a:gd name="T12" fmla="*/ 16 w 80"/>
                <a:gd name="T13" fmla="*/ 78 h 84"/>
                <a:gd name="T14" fmla="*/ 6 w 80"/>
                <a:gd name="T15" fmla="*/ 68 h 84"/>
                <a:gd name="T16" fmla="*/ 0 w 80"/>
                <a:gd name="T17" fmla="*/ 52 h 84"/>
                <a:gd name="T18" fmla="*/ 0 w 80"/>
                <a:gd name="T19" fmla="*/ 42 h 84"/>
                <a:gd name="T20" fmla="*/ 4 w 80"/>
                <a:gd name="T21" fmla="*/ 24 h 84"/>
                <a:gd name="T22" fmla="*/ 12 w 80"/>
                <a:gd name="T23" fmla="*/ 10 h 84"/>
                <a:gd name="T24" fmla="*/ 24 w 80"/>
                <a:gd name="T25" fmla="*/ 2 h 84"/>
                <a:gd name="T26" fmla="*/ 40 w 80"/>
                <a:gd name="T27" fmla="*/ 0 h 84"/>
                <a:gd name="T28" fmla="*/ 48 w 80"/>
                <a:gd name="T29" fmla="*/ 0 h 84"/>
                <a:gd name="T30" fmla="*/ 62 w 80"/>
                <a:gd name="T31" fmla="*/ 6 h 84"/>
                <a:gd name="T32" fmla="*/ 74 w 80"/>
                <a:gd name="T33" fmla="*/ 18 h 84"/>
                <a:gd name="T34" fmla="*/ 78 w 80"/>
                <a:gd name="T35" fmla="*/ 32 h 84"/>
                <a:gd name="T36" fmla="*/ 80 w 80"/>
                <a:gd name="T37" fmla="*/ 42 h 84"/>
                <a:gd name="T38" fmla="*/ 14 w 80"/>
                <a:gd name="T39" fmla="*/ 42 h 84"/>
                <a:gd name="T40" fmla="*/ 22 w 80"/>
                <a:gd name="T41" fmla="*/ 64 h 84"/>
                <a:gd name="T42" fmla="*/ 34 w 80"/>
                <a:gd name="T43" fmla="*/ 72 h 84"/>
                <a:gd name="T44" fmla="*/ 40 w 80"/>
                <a:gd name="T45" fmla="*/ 74 h 84"/>
                <a:gd name="T46" fmla="*/ 50 w 80"/>
                <a:gd name="T47" fmla="*/ 72 h 84"/>
                <a:gd name="T48" fmla="*/ 62 w 80"/>
                <a:gd name="T49" fmla="*/ 54 h 84"/>
                <a:gd name="T50" fmla="*/ 64 w 80"/>
                <a:gd name="T51" fmla="*/ 42 h 84"/>
                <a:gd name="T52" fmla="*/ 58 w 80"/>
                <a:gd name="T53" fmla="*/ 22 h 84"/>
                <a:gd name="T54" fmla="*/ 52 w 80"/>
                <a:gd name="T55" fmla="*/ 14 h 84"/>
                <a:gd name="T56" fmla="*/ 40 w 80"/>
                <a:gd name="T57" fmla="*/ 10 h 84"/>
                <a:gd name="T58" fmla="*/ 34 w 80"/>
                <a:gd name="T59" fmla="*/ 12 h 84"/>
                <a:gd name="T60" fmla="*/ 24 w 80"/>
                <a:gd name="T61" fmla="*/ 16 h 84"/>
                <a:gd name="T62" fmla="*/ 16 w 80"/>
                <a:gd name="T63" fmla="*/ 30 h 84"/>
                <a:gd name="T64" fmla="*/ 14 w 80"/>
                <a:gd name="T65" fmla="*/ 4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84">
                  <a:moveTo>
                    <a:pt x="80" y="42"/>
                  </a:moveTo>
                  <a:lnTo>
                    <a:pt x="80" y="42"/>
                  </a:lnTo>
                  <a:lnTo>
                    <a:pt x="78" y="52"/>
                  </a:lnTo>
                  <a:lnTo>
                    <a:pt x="76" y="60"/>
                  </a:lnTo>
                  <a:lnTo>
                    <a:pt x="72" y="68"/>
                  </a:lnTo>
                  <a:lnTo>
                    <a:pt x="66" y="74"/>
                  </a:lnTo>
                  <a:lnTo>
                    <a:pt x="60" y="78"/>
                  </a:lnTo>
                  <a:lnTo>
                    <a:pt x="54" y="82"/>
                  </a:lnTo>
                  <a:lnTo>
                    <a:pt x="46" y="84"/>
                  </a:lnTo>
                  <a:lnTo>
                    <a:pt x="38" y="84"/>
                  </a:lnTo>
                  <a:lnTo>
                    <a:pt x="38" y="84"/>
                  </a:lnTo>
                  <a:lnTo>
                    <a:pt x="30" y="84"/>
                  </a:lnTo>
                  <a:lnTo>
                    <a:pt x="24" y="82"/>
                  </a:lnTo>
                  <a:lnTo>
                    <a:pt x="16" y="78"/>
                  </a:lnTo>
                  <a:lnTo>
                    <a:pt x="12" y="74"/>
                  </a:lnTo>
                  <a:lnTo>
                    <a:pt x="6" y="68"/>
                  </a:lnTo>
                  <a:lnTo>
                    <a:pt x="2" y="60"/>
                  </a:lnTo>
                  <a:lnTo>
                    <a:pt x="0" y="52"/>
                  </a:lnTo>
                  <a:lnTo>
                    <a:pt x="0" y="42"/>
                  </a:lnTo>
                  <a:lnTo>
                    <a:pt x="0" y="42"/>
                  </a:lnTo>
                  <a:lnTo>
                    <a:pt x="0" y="34"/>
                  </a:lnTo>
                  <a:lnTo>
                    <a:pt x="4" y="24"/>
                  </a:lnTo>
                  <a:lnTo>
                    <a:pt x="6" y="18"/>
                  </a:lnTo>
                  <a:lnTo>
                    <a:pt x="12" y="10"/>
                  </a:lnTo>
                  <a:lnTo>
                    <a:pt x="18" y="6"/>
                  </a:lnTo>
                  <a:lnTo>
                    <a:pt x="24" y="2"/>
                  </a:lnTo>
                  <a:lnTo>
                    <a:pt x="32" y="0"/>
                  </a:lnTo>
                  <a:lnTo>
                    <a:pt x="40" y="0"/>
                  </a:lnTo>
                  <a:lnTo>
                    <a:pt x="40" y="0"/>
                  </a:lnTo>
                  <a:lnTo>
                    <a:pt x="48" y="0"/>
                  </a:lnTo>
                  <a:lnTo>
                    <a:pt x="56" y="2"/>
                  </a:lnTo>
                  <a:lnTo>
                    <a:pt x="62" y="6"/>
                  </a:lnTo>
                  <a:lnTo>
                    <a:pt x="68" y="12"/>
                  </a:lnTo>
                  <a:lnTo>
                    <a:pt x="74" y="18"/>
                  </a:lnTo>
                  <a:lnTo>
                    <a:pt x="76" y="24"/>
                  </a:lnTo>
                  <a:lnTo>
                    <a:pt x="78" y="32"/>
                  </a:lnTo>
                  <a:lnTo>
                    <a:pt x="80" y="42"/>
                  </a:lnTo>
                  <a:lnTo>
                    <a:pt x="80" y="42"/>
                  </a:lnTo>
                  <a:close/>
                  <a:moveTo>
                    <a:pt x="14" y="42"/>
                  </a:moveTo>
                  <a:lnTo>
                    <a:pt x="14" y="42"/>
                  </a:lnTo>
                  <a:lnTo>
                    <a:pt x="16" y="54"/>
                  </a:lnTo>
                  <a:lnTo>
                    <a:pt x="22" y="64"/>
                  </a:lnTo>
                  <a:lnTo>
                    <a:pt x="30" y="72"/>
                  </a:lnTo>
                  <a:lnTo>
                    <a:pt x="34" y="72"/>
                  </a:lnTo>
                  <a:lnTo>
                    <a:pt x="40" y="74"/>
                  </a:lnTo>
                  <a:lnTo>
                    <a:pt x="40" y="74"/>
                  </a:lnTo>
                  <a:lnTo>
                    <a:pt x="44" y="72"/>
                  </a:lnTo>
                  <a:lnTo>
                    <a:pt x="50" y="72"/>
                  </a:lnTo>
                  <a:lnTo>
                    <a:pt x="58" y="64"/>
                  </a:lnTo>
                  <a:lnTo>
                    <a:pt x="62" y="54"/>
                  </a:lnTo>
                  <a:lnTo>
                    <a:pt x="64" y="42"/>
                  </a:lnTo>
                  <a:lnTo>
                    <a:pt x="64" y="42"/>
                  </a:lnTo>
                  <a:lnTo>
                    <a:pt x="62" y="32"/>
                  </a:lnTo>
                  <a:lnTo>
                    <a:pt x="58" y="22"/>
                  </a:lnTo>
                  <a:lnTo>
                    <a:pt x="56" y="16"/>
                  </a:lnTo>
                  <a:lnTo>
                    <a:pt x="52" y="14"/>
                  </a:lnTo>
                  <a:lnTo>
                    <a:pt x="46" y="12"/>
                  </a:lnTo>
                  <a:lnTo>
                    <a:pt x="40" y="10"/>
                  </a:lnTo>
                  <a:lnTo>
                    <a:pt x="40" y="10"/>
                  </a:lnTo>
                  <a:lnTo>
                    <a:pt x="34" y="12"/>
                  </a:lnTo>
                  <a:lnTo>
                    <a:pt x="28" y="14"/>
                  </a:lnTo>
                  <a:lnTo>
                    <a:pt x="24" y="16"/>
                  </a:lnTo>
                  <a:lnTo>
                    <a:pt x="20" y="20"/>
                  </a:lnTo>
                  <a:lnTo>
                    <a:pt x="16" y="30"/>
                  </a:lnTo>
                  <a:lnTo>
                    <a:pt x="14" y="42"/>
                  </a:lnTo>
                  <a:lnTo>
                    <a:pt x="14" y="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p:cNvSpPr>
              <a:spLocks/>
            </p:cNvSpPr>
            <p:nvPr/>
          </p:nvSpPr>
          <p:spPr bwMode="auto">
            <a:xfrm>
              <a:off x="3970" y="2196"/>
              <a:ext cx="68" cy="82"/>
            </a:xfrm>
            <a:custGeom>
              <a:avLst/>
              <a:gdLst>
                <a:gd name="T0" fmla="*/ 68 w 68"/>
                <a:gd name="T1" fmla="*/ 58 h 82"/>
                <a:gd name="T2" fmla="*/ 68 w 68"/>
                <a:gd name="T3" fmla="*/ 58 h 82"/>
                <a:gd name="T4" fmla="*/ 68 w 68"/>
                <a:gd name="T5" fmla="*/ 80 h 82"/>
                <a:gd name="T6" fmla="*/ 56 w 68"/>
                <a:gd name="T7" fmla="*/ 80 h 82"/>
                <a:gd name="T8" fmla="*/ 54 w 68"/>
                <a:gd name="T9" fmla="*/ 68 h 82"/>
                <a:gd name="T10" fmla="*/ 54 w 68"/>
                <a:gd name="T11" fmla="*/ 68 h 82"/>
                <a:gd name="T12" fmla="*/ 54 w 68"/>
                <a:gd name="T13" fmla="*/ 68 h 82"/>
                <a:gd name="T14" fmla="*/ 50 w 68"/>
                <a:gd name="T15" fmla="*/ 72 h 82"/>
                <a:gd name="T16" fmla="*/ 44 w 68"/>
                <a:gd name="T17" fmla="*/ 78 h 82"/>
                <a:gd name="T18" fmla="*/ 38 w 68"/>
                <a:gd name="T19" fmla="*/ 82 h 82"/>
                <a:gd name="T20" fmla="*/ 28 w 68"/>
                <a:gd name="T21" fmla="*/ 82 h 82"/>
                <a:gd name="T22" fmla="*/ 28 w 68"/>
                <a:gd name="T23" fmla="*/ 82 h 82"/>
                <a:gd name="T24" fmla="*/ 18 w 68"/>
                <a:gd name="T25" fmla="*/ 80 h 82"/>
                <a:gd name="T26" fmla="*/ 14 w 68"/>
                <a:gd name="T27" fmla="*/ 78 h 82"/>
                <a:gd name="T28" fmla="*/ 8 w 68"/>
                <a:gd name="T29" fmla="*/ 76 h 82"/>
                <a:gd name="T30" fmla="*/ 4 w 68"/>
                <a:gd name="T31" fmla="*/ 70 h 82"/>
                <a:gd name="T32" fmla="*/ 2 w 68"/>
                <a:gd name="T33" fmla="*/ 64 h 82"/>
                <a:gd name="T34" fmla="*/ 0 w 68"/>
                <a:gd name="T35" fmla="*/ 56 h 82"/>
                <a:gd name="T36" fmla="*/ 0 w 68"/>
                <a:gd name="T37" fmla="*/ 46 h 82"/>
                <a:gd name="T38" fmla="*/ 0 w 68"/>
                <a:gd name="T39" fmla="*/ 0 h 82"/>
                <a:gd name="T40" fmla="*/ 14 w 68"/>
                <a:gd name="T41" fmla="*/ 0 h 82"/>
                <a:gd name="T42" fmla="*/ 14 w 68"/>
                <a:gd name="T43" fmla="*/ 44 h 82"/>
                <a:gd name="T44" fmla="*/ 14 w 68"/>
                <a:gd name="T45" fmla="*/ 44 h 82"/>
                <a:gd name="T46" fmla="*/ 16 w 68"/>
                <a:gd name="T47" fmla="*/ 54 h 82"/>
                <a:gd name="T48" fmla="*/ 18 w 68"/>
                <a:gd name="T49" fmla="*/ 64 h 82"/>
                <a:gd name="T50" fmla="*/ 24 w 68"/>
                <a:gd name="T51" fmla="*/ 68 h 82"/>
                <a:gd name="T52" fmla="*/ 32 w 68"/>
                <a:gd name="T53" fmla="*/ 70 h 82"/>
                <a:gd name="T54" fmla="*/ 32 w 68"/>
                <a:gd name="T55" fmla="*/ 70 h 82"/>
                <a:gd name="T56" fmla="*/ 40 w 68"/>
                <a:gd name="T57" fmla="*/ 70 h 82"/>
                <a:gd name="T58" fmla="*/ 44 w 68"/>
                <a:gd name="T59" fmla="*/ 66 h 82"/>
                <a:gd name="T60" fmla="*/ 50 w 68"/>
                <a:gd name="T61" fmla="*/ 62 h 82"/>
                <a:gd name="T62" fmla="*/ 52 w 68"/>
                <a:gd name="T63" fmla="*/ 56 h 82"/>
                <a:gd name="T64" fmla="*/ 52 w 68"/>
                <a:gd name="T65" fmla="*/ 56 h 82"/>
                <a:gd name="T66" fmla="*/ 54 w 68"/>
                <a:gd name="T67" fmla="*/ 50 h 82"/>
                <a:gd name="T68" fmla="*/ 54 w 68"/>
                <a:gd name="T69" fmla="*/ 0 h 82"/>
                <a:gd name="T70" fmla="*/ 68 w 68"/>
                <a:gd name="T71" fmla="*/ 0 h 82"/>
                <a:gd name="T72" fmla="*/ 68 w 68"/>
                <a:gd name="T7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82">
                  <a:moveTo>
                    <a:pt x="68" y="58"/>
                  </a:moveTo>
                  <a:lnTo>
                    <a:pt x="68" y="58"/>
                  </a:lnTo>
                  <a:lnTo>
                    <a:pt x="68" y="80"/>
                  </a:lnTo>
                  <a:lnTo>
                    <a:pt x="56" y="80"/>
                  </a:lnTo>
                  <a:lnTo>
                    <a:pt x="54" y="68"/>
                  </a:lnTo>
                  <a:lnTo>
                    <a:pt x="54" y="68"/>
                  </a:lnTo>
                  <a:lnTo>
                    <a:pt x="54" y="68"/>
                  </a:lnTo>
                  <a:lnTo>
                    <a:pt x="50" y="72"/>
                  </a:lnTo>
                  <a:lnTo>
                    <a:pt x="44" y="78"/>
                  </a:lnTo>
                  <a:lnTo>
                    <a:pt x="38" y="82"/>
                  </a:lnTo>
                  <a:lnTo>
                    <a:pt x="28" y="82"/>
                  </a:lnTo>
                  <a:lnTo>
                    <a:pt x="28" y="82"/>
                  </a:lnTo>
                  <a:lnTo>
                    <a:pt x="18" y="80"/>
                  </a:lnTo>
                  <a:lnTo>
                    <a:pt x="14" y="78"/>
                  </a:lnTo>
                  <a:lnTo>
                    <a:pt x="8" y="76"/>
                  </a:lnTo>
                  <a:lnTo>
                    <a:pt x="4" y="70"/>
                  </a:lnTo>
                  <a:lnTo>
                    <a:pt x="2" y="64"/>
                  </a:lnTo>
                  <a:lnTo>
                    <a:pt x="0" y="56"/>
                  </a:lnTo>
                  <a:lnTo>
                    <a:pt x="0" y="46"/>
                  </a:lnTo>
                  <a:lnTo>
                    <a:pt x="0" y="0"/>
                  </a:lnTo>
                  <a:lnTo>
                    <a:pt x="14" y="0"/>
                  </a:lnTo>
                  <a:lnTo>
                    <a:pt x="14" y="44"/>
                  </a:lnTo>
                  <a:lnTo>
                    <a:pt x="14" y="44"/>
                  </a:lnTo>
                  <a:lnTo>
                    <a:pt x="16" y="54"/>
                  </a:lnTo>
                  <a:lnTo>
                    <a:pt x="18" y="64"/>
                  </a:lnTo>
                  <a:lnTo>
                    <a:pt x="24" y="68"/>
                  </a:lnTo>
                  <a:lnTo>
                    <a:pt x="32" y="70"/>
                  </a:lnTo>
                  <a:lnTo>
                    <a:pt x="32" y="70"/>
                  </a:lnTo>
                  <a:lnTo>
                    <a:pt x="40" y="70"/>
                  </a:lnTo>
                  <a:lnTo>
                    <a:pt x="44" y="66"/>
                  </a:lnTo>
                  <a:lnTo>
                    <a:pt x="50" y="62"/>
                  </a:lnTo>
                  <a:lnTo>
                    <a:pt x="52" y="56"/>
                  </a:lnTo>
                  <a:lnTo>
                    <a:pt x="52" y="56"/>
                  </a:lnTo>
                  <a:lnTo>
                    <a:pt x="54" y="50"/>
                  </a:lnTo>
                  <a:lnTo>
                    <a:pt x="54" y="0"/>
                  </a:lnTo>
                  <a:lnTo>
                    <a:pt x="68" y="0"/>
                  </a:lnTo>
                  <a:lnTo>
                    <a:pt x="68"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4062" y="2194"/>
              <a:ext cx="40" cy="82"/>
            </a:xfrm>
            <a:custGeom>
              <a:avLst/>
              <a:gdLst>
                <a:gd name="T0" fmla="*/ 0 w 40"/>
                <a:gd name="T1" fmla="*/ 26 h 82"/>
                <a:gd name="T2" fmla="*/ 0 w 40"/>
                <a:gd name="T3" fmla="*/ 26 h 82"/>
                <a:gd name="T4" fmla="*/ 0 w 40"/>
                <a:gd name="T5" fmla="*/ 2 h 82"/>
                <a:gd name="T6" fmla="*/ 12 w 40"/>
                <a:gd name="T7" fmla="*/ 2 h 82"/>
                <a:gd name="T8" fmla="*/ 14 w 40"/>
                <a:gd name="T9" fmla="*/ 18 h 82"/>
                <a:gd name="T10" fmla="*/ 14 w 40"/>
                <a:gd name="T11" fmla="*/ 18 h 82"/>
                <a:gd name="T12" fmla="*/ 14 w 40"/>
                <a:gd name="T13" fmla="*/ 18 h 82"/>
                <a:gd name="T14" fmla="*/ 18 w 40"/>
                <a:gd name="T15" fmla="*/ 10 h 82"/>
                <a:gd name="T16" fmla="*/ 22 w 40"/>
                <a:gd name="T17" fmla="*/ 4 h 82"/>
                <a:gd name="T18" fmla="*/ 30 w 40"/>
                <a:gd name="T19" fmla="*/ 0 h 82"/>
                <a:gd name="T20" fmla="*/ 36 w 40"/>
                <a:gd name="T21" fmla="*/ 0 h 82"/>
                <a:gd name="T22" fmla="*/ 36 w 40"/>
                <a:gd name="T23" fmla="*/ 0 h 82"/>
                <a:gd name="T24" fmla="*/ 40 w 40"/>
                <a:gd name="T25" fmla="*/ 0 h 82"/>
                <a:gd name="T26" fmla="*/ 40 w 40"/>
                <a:gd name="T27" fmla="*/ 14 h 82"/>
                <a:gd name="T28" fmla="*/ 40 w 40"/>
                <a:gd name="T29" fmla="*/ 14 h 82"/>
                <a:gd name="T30" fmla="*/ 36 w 40"/>
                <a:gd name="T31" fmla="*/ 14 h 82"/>
                <a:gd name="T32" fmla="*/ 36 w 40"/>
                <a:gd name="T33" fmla="*/ 14 h 82"/>
                <a:gd name="T34" fmla="*/ 28 w 40"/>
                <a:gd name="T35" fmla="*/ 14 h 82"/>
                <a:gd name="T36" fmla="*/ 22 w 40"/>
                <a:gd name="T37" fmla="*/ 18 h 82"/>
                <a:gd name="T38" fmla="*/ 18 w 40"/>
                <a:gd name="T39" fmla="*/ 24 h 82"/>
                <a:gd name="T40" fmla="*/ 16 w 40"/>
                <a:gd name="T41" fmla="*/ 32 h 82"/>
                <a:gd name="T42" fmla="*/ 16 w 40"/>
                <a:gd name="T43" fmla="*/ 32 h 82"/>
                <a:gd name="T44" fmla="*/ 16 w 40"/>
                <a:gd name="T45" fmla="*/ 40 h 82"/>
                <a:gd name="T46" fmla="*/ 16 w 40"/>
                <a:gd name="T47" fmla="*/ 82 h 82"/>
                <a:gd name="T48" fmla="*/ 0 w 40"/>
                <a:gd name="T49" fmla="*/ 82 h 82"/>
                <a:gd name="T50" fmla="*/ 0 w 40"/>
                <a:gd name="T51" fmla="*/ 2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82">
                  <a:moveTo>
                    <a:pt x="0" y="26"/>
                  </a:moveTo>
                  <a:lnTo>
                    <a:pt x="0" y="26"/>
                  </a:lnTo>
                  <a:lnTo>
                    <a:pt x="0" y="2"/>
                  </a:lnTo>
                  <a:lnTo>
                    <a:pt x="12" y="2"/>
                  </a:lnTo>
                  <a:lnTo>
                    <a:pt x="14" y="18"/>
                  </a:lnTo>
                  <a:lnTo>
                    <a:pt x="14" y="18"/>
                  </a:lnTo>
                  <a:lnTo>
                    <a:pt x="14" y="18"/>
                  </a:lnTo>
                  <a:lnTo>
                    <a:pt x="18" y="10"/>
                  </a:lnTo>
                  <a:lnTo>
                    <a:pt x="22" y="4"/>
                  </a:lnTo>
                  <a:lnTo>
                    <a:pt x="30" y="0"/>
                  </a:lnTo>
                  <a:lnTo>
                    <a:pt x="36" y="0"/>
                  </a:lnTo>
                  <a:lnTo>
                    <a:pt x="36" y="0"/>
                  </a:lnTo>
                  <a:lnTo>
                    <a:pt x="40" y="0"/>
                  </a:lnTo>
                  <a:lnTo>
                    <a:pt x="40" y="14"/>
                  </a:lnTo>
                  <a:lnTo>
                    <a:pt x="40" y="14"/>
                  </a:lnTo>
                  <a:lnTo>
                    <a:pt x="36" y="14"/>
                  </a:lnTo>
                  <a:lnTo>
                    <a:pt x="36" y="14"/>
                  </a:lnTo>
                  <a:lnTo>
                    <a:pt x="28" y="14"/>
                  </a:lnTo>
                  <a:lnTo>
                    <a:pt x="22" y="18"/>
                  </a:lnTo>
                  <a:lnTo>
                    <a:pt x="18" y="24"/>
                  </a:lnTo>
                  <a:lnTo>
                    <a:pt x="16" y="32"/>
                  </a:lnTo>
                  <a:lnTo>
                    <a:pt x="16" y="32"/>
                  </a:lnTo>
                  <a:lnTo>
                    <a:pt x="16" y="40"/>
                  </a:lnTo>
                  <a:lnTo>
                    <a:pt x="16" y="82"/>
                  </a:lnTo>
                  <a:lnTo>
                    <a:pt x="0" y="82"/>
                  </a:lnTo>
                  <a:lnTo>
                    <a:pt x="0" y="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4148" y="2194"/>
              <a:ext cx="64" cy="84"/>
            </a:xfrm>
            <a:custGeom>
              <a:avLst/>
              <a:gdLst>
                <a:gd name="T0" fmla="*/ 62 w 64"/>
                <a:gd name="T1" fmla="*/ 80 h 84"/>
                <a:gd name="T2" fmla="*/ 62 w 64"/>
                <a:gd name="T3" fmla="*/ 80 h 84"/>
                <a:gd name="T4" fmla="*/ 54 w 64"/>
                <a:gd name="T5" fmla="*/ 82 h 84"/>
                <a:gd name="T6" fmla="*/ 40 w 64"/>
                <a:gd name="T7" fmla="*/ 84 h 84"/>
                <a:gd name="T8" fmla="*/ 40 w 64"/>
                <a:gd name="T9" fmla="*/ 84 h 84"/>
                <a:gd name="T10" fmla="*/ 30 w 64"/>
                <a:gd name="T11" fmla="*/ 84 h 84"/>
                <a:gd name="T12" fmla="*/ 22 w 64"/>
                <a:gd name="T13" fmla="*/ 82 h 84"/>
                <a:gd name="T14" fmla="*/ 16 w 64"/>
                <a:gd name="T15" fmla="*/ 78 h 84"/>
                <a:gd name="T16" fmla="*/ 10 w 64"/>
                <a:gd name="T17" fmla="*/ 72 h 84"/>
                <a:gd name="T18" fmla="*/ 6 w 64"/>
                <a:gd name="T19" fmla="*/ 66 h 84"/>
                <a:gd name="T20" fmla="*/ 2 w 64"/>
                <a:gd name="T21" fmla="*/ 60 h 84"/>
                <a:gd name="T22" fmla="*/ 0 w 64"/>
                <a:gd name="T23" fmla="*/ 52 h 84"/>
                <a:gd name="T24" fmla="*/ 0 w 64"/>
                <a:gd name="T25" fmla="*/ 42 h 84"/>
                <a:gd name="T26" fmla="*/ 0 w 64"/>
                <a:gd name="T27" fmla="*/ 42 h 84"/>
                <a:gd name="T28" fmla="*/ 0 w 64"/>
                <a:gd name="T29" fmla="*/ 34 h 84"/>
                <a:gd name="T30" fmla="*/ 2 w 64"/>
                <a:gd name="T31" fmla="*/ 26 h 84"/>
                <a:gd name="T32" fmla="*/ 6 w 64"/>
                <a:gd name="T33" fmla="*/ 18 h 84"/>
                <a:gd name="T34" fmla="*/ 12 w 64"/>
                <a:gd name="T35" fmla="*/ 12 h 84"/>
                <a:gd name="T36" fmla="*/ 18 w 64"/>
                <a:gd name="T37" fmla="*/ 6 h 84"/>
                <a:gd name="T38" fmla="*/ 24 w 64"/>
                <a:gd name="T39" fmla="*/ 2 h 84"/>
                <a:gd name="T40" fmla="*/ 34 w 64"/>
                <a:gd name="T41" fmla="*/ 0 h 84"/>
                <a:gd name="T42" fmla="*/ 42 w 64"/>
                <a:gd name="T43" fmla="*/ 0 h 84"/>
                <a:gd name="T44" fmla="*/ 42 w 64"/>
                <a:gd name="T45" fmla="*/ 0 h 84"/>
                <a:gd name="T46" fmla="*/ 54 w 64"/>
                <a:gd name="T47" fmla="*/ 2 h 84"/>
                <a:gd name="T48" fmla="*/ 64 w 64"/>
                <a:gd name="T49" fmla="*/ 4 h 84"/>
                <a:gd name="T50" fmla="*/ 60 w 64"/>
                <a:gd name="T51" fmla="*/ 16 h 84"/>
                <a:gd name="T52" fmla="*/ 60 w 64"/>
                <a:gd name="T53" fmla="*/ 16 h 84"/>
                <a:gd name="T54" fmla="*/ 54 w 64"/>
                <a:gd name="T55" fmla="*/ 12 h 84"/>
                <a:gd name="T56" fmla="*/ 42 w 64"/>
                <a:gd name="T57" fmla="*/ 12 h 84"/>
                <a:gd name="T58" fmla="*/ 42 w 64"/>
                <a:gd name="T59" fmla="*/ 12 h 84"/>
                <a:gd name="T60" fmla="*/ 36 w 64"/>
                <a:gd name="T61" fmla="*/ 12 h 84"/>
                <a:gd name="T62" fmla="*/ 30 w 64"/>
                <a:gd name="T63" fmla="*/ 14 h 84"/>
                <a:gd name="T64" fmla="*/ 26 w 64"/>
                <a:gd name="T65" fmla="*/ 16 h 84"/>
                <a:gd name="T66" fmla="*/ 22 w 64"/>
                <a:gd name="T67" fmla="*/ 20 h 84"/>
                <a:gd name="T68" fmla="*/ 16 w 64"/>
                <a:gd name="T69" fmla="*/ 30 h 84"/>
                <a:gd name="T70" fmla="*/ 14 w 64"/>
                <a:gd name="T71" fmla="*/ 42 h 84"/>
                <a:gd name="T72" fmla="*/ 14 w 64"/>
                <a:gd name="T73" fmla="*/ 42 h 84"/>
                <a:gd name="T74" fmla="*/ 16 w 64"/>
                <a:gd name="T75" fmla="*/ 54 h 84"/>
                <a:gd name="T76" fmla="*/ 22 w 64"/>
                <a:gd name="T77" fmla="*/ 64 h 84"/>
                <a:gd name="T78" fmla="*/ 32 w 64"/>
                <a:gd name="T79" fmla="*/ 70 h 84"/>
                <a:gd name="T80" fmla="*/ 42 w 64"/>
                <a:gd name="T81" fmla="*/ 72 h 84"/>
                <a:gd name="T82" fmla="*/ 42 w 64"/>
                <a:gd name="T83" fmla="*/ 72 h 84"/>
                <a:gd name="T84" fmla="*/ 52 w 64"/>
                <a:gd name="T85" fmla="*/ 72 h 84"/>
                <a:gd name="T86" fmla="*/ 60 w 64"/>
                <a:gd name="T87" fmla="*/ 68 h 84"/>
                <a:gd name="T88" fmla="*/ 62 w 64"/>
                <a:gd name="T89"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84">
                  <a:moveTo>
                    <a:pt x="62" y="80"/>
                  </a:moveTo>
                  <a:lnTo>
                    <a:pt x="62" y="80"/>
                  </a:lnTo>
                  <a:lnTo>
                    <a:pt x="54" y="82"/>
                  </a:lnTo>
                  <a:lnTo>
                    <a:pt x="40" y="84"/>
                  </a:lnTo>
                  <a:lnTo>
                    <a:pt x="40" y="84"/>
                  </a:lnTo>
                  <a:lnTo>
                    <a:pt x="30" y="84"/>
                  </a:lnTo>
                  <a:lnTo>
                    <a:pt x="22" y="82"/>
                  </a:lnTo>
                  <a:lnTo>
                    <a:pt x="16" y="78"/>
                  </a:lnTo>
                  <a:lnTo>
                    <a:pt x="10" y="72"/>
                  </a:lnTo>
                  <a:lnTo>
                    <a:pt x="6" y="66"/>
                  </a:lnTo>
                  <a:lnTo>
                    <a:pt x="2" y="60"/>
                  </a:lnTo>
                  <a:lnTo>
                    <a:pt x="0" y="52"/>
                  </a:lnTo>
                  <a:lnTo>
                    <a:pt x="0" y="42"/>
                  </a:lnTo>
                  <a:lnTo>
                    <a:pt x="0" y="42"/>
                  </a:lnTo>
                  <a:lnTo>
                    <a:pt x="0" y="34"/>
                  </a:lnTo>
                  <a:lnTo>
                    <a:pt x="2" y="26"/>
                  </a:lnTo>
                  <a:lnTo>
                    <a:pt x="6" y="18"/>
                  </a:lnTo>
                  <a:lnTo>
                    <a:pt x="12" y="12"/>
                  </a:lnTo>
                  <a:lnTo>
                    <a:pt x="18" y="6"/>
                  </a:lnTo>
                  <a:lnTo>
                    <a:pt x="24" y="2"/>
                  </a:lnTo>
                  <a:lnTo>
                    <a:pt x="34" y="0"/>
                  </a:lnTo>
                  <a:lnTo>
                    <a:pt x="42" y="0"/>
                  </a:lnTo>
                  <a:lnTo>
                    <a:pt x="42" y="0"/>
                  </a:lnTo>
                  <a:lnTo>
                    <a:pt x="54" y="2"/>
                  </a:lnTo>
                  <a:lnTo>
                    <a:pt x="64" y="4"/>
                  </a:lnTo>
                  <a:lnTo>
                    <a:pt x="60" y="16"/>
                  </a:lnTo>
                  <a:lnTo>
                    <a:pt x="60" y="16"/>
                  </a:lnTo>
                  <a:lnTo>
                    <a:pt x="54" y="12"/>
                  </a:lnTo>
                  <a:lnTo>
                    <a:pt x="42" y="12"/>
                  </a:lnTo>
                  <a:lnTo>
                    <a:pt x="42" y="12"/>
                  </a:lnTo>
                  <a:lnTo>
                    <a:pt x="36" y="12"/>
                  </a:lnTo>
                  <a:lnTo>
                    <a:pt x="30" y="14"/>
                  </a:lnTo>
                  <a:lnTo>
                    <a:pt x="26" y="16"/>
                  </a:lnTo>
                  <a:lnTo>
                    <a:pt x="22" y="20"/>
                  </a:lnTo>
                  <a:lnTo>
                    <a:pt x="16" y="30"/>
                  </a:lnTo>
                  <a:lnTo>
                    <a:pt x="14" y="42"/>
                  </a:lnTo>
                  <a:lnTo>
                    <a:pt x="14" y="42"/>
                  </a:lnTo>
                  <a:lnTo>
                    <a:pt x="16" y="54"/>
                  </a:lnTo>
                  <a:lnTo>
                    <a:pt x="22" y="64"/>
                  </a:lnTo>
                  <a:lnTo>
                    <a:pt x="32" y="70"/>
                  </a:lnTo>
                  <a:lnTo>
                    <a:pt x="42" y="72"/>
                  </a:lnTo>
                  <a:lnTo>
                    <a:pt x="42" y="72"/>
                  </a:lnTo>
                  <a:lnTo>
                    <a:pt x="52" y="72"/>
                  </a:lnTo>
                  <a:lnTo>
                    <a:pt x="60" y="68"/>
                  </a:lnTo>
                  <a:lnTo>
                    <a:pt x="62"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8"/>
            <p:cNvSpPr>
              <a:spLocks noEditPoints="1"/>
            </p:cNvSpPr>
            <p:nvPr/>
          </p:nvSpPr>
          <p:spPr bwMode="auto">
            <a:xfrm>
              <a:off x="4222" y="2194"/>
              <a:ext cx="78" cy="84"/>
            </a:xfrm>
            <a:custGeom>
              <a:avLst/>
              <a:gdLst>
                <a:gd name="T0" fmla="*/ 78 w 78"/>
                <a:gd name="T1" fmla="*/ 42 h 84"/>
                <a:gd name="T2" fmla="*/ 76 w 78"/>
                <a:gd name="T3" fmla="*/ 60 h 84"/>
                <a:gd name="T4" fmla="*/ 66 w 78"/>
                <a:gd name="T5" fmla="*/ 74 h 84"/>
                <a:gd name="T6" fmla="*/ 52 w 78"/>
                <a:gd name="T7" fmla="*/ 82 h 84"/>
                <a:gd name="T8" fmla="*/ 38 w 78"/>
                <a:gd name="T9" fmla="*/ 84 h 84"/>
                <a:gd name="T10" fmla="*/ 30 w 78"/>
                <a:gd name="T11" fmla="*/ 84 h 84"/>
                <a:gd name="T12" fmla="*/ 16 w 78"/>
                <a:gd name="T13" fmla="*/ 78 h 84"/>
                <a:gd name="T14" fmla="*/ 6 w 78"/>
                <a:gd name="T15" fmla="*/ 68 h 84"/>
                <a:gd name="T16" fmla="*/ 0 w 78"/>
                <a:gd name="T17" fmla="*/ 52 h 84"/>
                <a:gd name="T18" fmla="*/ 0 w 78"/>
                <a:gd name="T19" fmla="*/ 42 h 84"/>
                <a:gd name="T20" fmla="*/ 2 w 78"/>
                <a:gd name="T21" fmla="*/ 24 h 84"/>
                <a:gd name="T22" fmla="*/ 12 w 78"/>
                <a:gd name="T23" fmla="*/ 10 h 84"/>
                <a:gd name="T24" fmla="*/ 24 w 78"/>
                <a:gd name="T25" fmla="*/ 2 h 84"/>
                <a:gd name="T26" fmla="*/ 40 w 78"/>
                <a:gd name="T27" fmla="*/ 0 h 84"/>
                <a:gd name="T28" fmla="*/ 48 w 78"/>
                <a:gd name="T29" fmla="*/ 0 h 84"/>
                <a:gd name="T30" fmla="*/ 62 w 78"/>
                <a:gd name="T31" fmla="*/ 6 h 84"/>
                <a:gd name="T32" fmla="*/ 72 w 78"/>
                <a:gd name="T33" fmla="*/ 18 h 84"/>
                <a:gd name="T34" fmla="*/ 78 w 78"/>
                <a:gd name="T35" fmla="*/ 32 h 84"/>
                <a:gd name="T36" fmla="*/ 78 w 78"/>
                <a:gd name="T37" fmla="*/ 42 h 84"/>
                <a:gd name="T38" fmla="*/ 14 w 78"/>
                <a:gd name="T39" fmla="*/ 42 h 84"/>
                <a:gd name="T40" fmla="*/ 22 w 78"/>
                <a:gd name="T41" fmla="*/ 64 h 84"/>
                <a:gd name="T42" fmla="*/ 34 w 78"/>
                <a:gd name="T43" fmla="*/ 72 h 84"/>
                <a:gd name="T44" fmla="*/ 38 w 78"/>
                <a:gd name="T45" fmla="*/ 74 h 84"/>
                <a:gd name="T46" fmla="*/ 48 w 78"/>
                <a:gd name="T47" fmla="*/ 72 h 84"/>
                <a:gd name="T48" fmla="*/ 62 w 78"/>
                <a:gd name="T49" fmla="*/ 54 h 84"/>
                <a:gd name="T50" fmla="*/ 64 w 78"/>
                <a:gd name="T51" fmla="*/ 42 h 84"/>
                <a:gd name="T52" fmla="*/ 58 w 78"/>
                <a:gd name="T53" fmla="*/ 22 h 84"/>
                <a:gd name="T54" fmla="*/ 50 w 78"/>
                <a:gd name="T55" fmla="*/ 14 h 84"/>
                <a:gd name="T56" fmla="*/ 40 w 78"/>
                <a:gd name="T57" fmla="*/ 10 h 84"/>
                <a:gd name="T58" fmla="*/ 34 w 78"/>
                <a:gd name="T59" fmla="*/ 12 h 84"/>
                <a:gd name="T60" fmla="*/ 24 w 78"/>
                <a:gd name="T61" fmla="*/ 16 h 84"/>
                <a:gd name="T62" fmla="*/ 16 w 78"/>
                <a:gd name="T63" fmla="*/ 30 h 84"/>
                <a:gd name="T64" fmla="*/ 14 w 78"/>
                <a:gd name="T65" fmla="*/ 4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4">
                  <a:moveTo>
                    <a:pt x="78" y="42"/>
                  </a:moveTo>
                  <a:lnTo>
                    <a:pt x="78" y="42"/>
                  </a:lnTo>
                  <a:lnTo>
                    <a:pt x="78" y="52"/>
                  </a:lnTo>
                  <a:lnTo>
                    <a:pt x="76" y="60"/>
                  </a:lnTo>
                  <a:lnTo>
                    <a:pt x="72" y="68"/>
                  </a:lnTo>
                  <a:lnTo>
                    <a:pt x="66" y="74"/>
                  </a:lnTo>
                  <a:lnTo>
                    <a:pt x="60" y="78"/>
                  </a:lnTo>
                  <a:lnTo>
                    <a:pt x="52" y="82"/>
                  </a:lnTo>
                  <a:lnTo>
                    <a:pt x="46" y="84"/>
                  </a:lnTo>
                  <a:lnTo>
                    <a:pt x="38" y="84"/>
                  </a:lnTo>
                  <a:lnTo>
                    <a:pt x="38" y="84"/>
                  </a:lnTo>
                  <a:lnTo>
                    <a:pt x="30" y="84"/>
                  </a:lnTo>
                  <a:lnTo>
                    <a:pt x="22" y="82"/>
                  </a:lnTo>
                  <a:lnTo>
                    <a:pt x="16" y="78"/>
                  </a:lnTo>
                  <a:lnTo>
                    <a:pt x="10" y="74"/>
                  </a:lnTo>
                  <a:lnTo>
                    <a:pt x="6" y="68"/>
                  </a:lnTo>
                  <a:lnTo>
                    <a:pt x="2" y="60"/>
                  </a:lnTo>
                  <a:lnTo>
                    <a:pt x="0" y="52"/>
                  </a:lnTo>
                  <a:lnTo>
                    <a:pt x="0" y="42"/>
                  </a:lnTo>
                  <a:lnTo>
                    <a:pt x="0" y="42"/>
                  </a:lnTo>
                  <a:lnTo>
                    <a:pt x="0" y="34"/>
                  </a:lnTo>
                  <a:lnTo>
                    <a:pt x="2" y="24"/>
                  </a:lnTo>
                  <a:lnTo>
                    <a:pt x="6" y="18"/>
                  </a:lnTo>
                  <a:lnTo>
                    <a:pt x="12" y="10"/>
                  </a:lnTo>
                  <a:lnTo>
                    <a:pt x="18" y="6"/>
                  </a:lnTo>
                  <a:lnTo>
                    <a:pt x="24" y="2"/>
                  </a:lnTo>
                  <a:lnTo>
                    <a:pt x="32" y="0"/>
                  </a:lnTo>
                  <a:lnTo>
                    <a:pt x="40" y="0"/>
                  </a:lnTo>
                  <a:lnTo>
                    <a:pt x="40" y="0"/>
                  </a:lnTo>
                  <a:lnTo>
                    <a:pt x="48" y="0"/>
                  </a:lnTo>
                  <a:lnTo>
                    <a:pt x="56" y="2"/>
                  </a:lnTo>
                  <a:lnTo>
                    <a:pt x="62" y="6"/>
                  </a:lnTo>
                  <a:lnTo>
                    <a:pt x="68" y="12"/>
                  </a:lnTo>
                  <a:lnTo>
                    <a:pt x="72" y="18"/>
                  </a:lnTo>
                  <a:lnTo>
                    <a:pt x="76" y="24"/>
                  </a:lnTo>
                  <a:lnTo>
                    <a:pt x="78" y="32"/>
                  </a:lnTo>
                  <a:lnTo>
                    <a:pt x="78" y="42"/>
                  </a:lnTo>
                  <a:lnTo>
                    <a:pt x="78" y="42"/>
                  </a:lnTo>
                  <a:close/>
                  <a:moveTo>
                    <a:pt x="14" y="42"/>
                  </a:moveTo>
                  <a:lnTo>
                    <a:pt x="14" y="42"/>
                  </a:lnTo>
                  <a:lnTo>
                    <a:pt x="16" y="54"/>
                  </a:lnTo>
                  <a:lnTo>
                    <a:pt x="22" y="64"/>
                  </a:lnTo>
                  <a:lnTo>
                    <a:pt x="30" y="72"/>
                  </a:lnTo>
                  <a:lnTo>
                    <a:pt x="34" y="72"/>
                  </a:lnTo>
                  <a:lnTo>
                    <a:pt x="38" y="74"/>
                  </a:lnTo>
                  <a:lnTo>
                    <a:pt x="38" y="74"/>
                  </a:lnTo>
                  <a:lnTo>
                    <a:pt x="44" y="72"/>
                  </a:lnTo>
                  <a:lnTo>
                    <a:pt x="48" y="72"/>
                  </a:lnTo>
                  <a:lnTo>
                    <a:pt x="56" y="64"/>
                  </a:lnTo>
                  <a:lnTo>
                    <a:pt x="62" y="54"/>
                  </a:lnTo>
                  <a:lnTo>
                    <a:pt x="64" y="42"/>
                  </a:lnTo>
                  <a:lnTo>
                    <a:pt x="64" y="42"/>
                  </a:lnTo>
                  <a:lnTo>
                    <a:pt x="62" y="32"/>
                  </a:lnTo>
                  <a:lnTo>
                    <a:pt x="58" y="22"/>
                  </a:lnTo>
                  <a:lnTo>
                    <a:pt x="54" y="16"/>
                  </a:lnTo>
                  <a:lnTo>
                    <a:pt x="50" y="14"/>
                  </a:lnTo>
                  <a:lnTo>
                    <a:pt x="46" y="12"/>
                  </a:lnTo>
                  <a:lnTo>
                    <a:pt x="40" y="10"/>
                  </a:lnTo>
                  <a:lnTo>
                    <a:pt x="40" y="10"/>
                  </a:lnTo>
                  <a:lnTo>
                    <a:pt x="34" y="12"/>
                  </a:lnTo>
                  <a:lnTo>
                    <a:pt x="28" y="14"/>
                  </a:lnTo>
                  <a:lnTo>
                    <a:pt x="24" y="16"/>
                  </a:lnTo>
                  <a:lnTo>
                    <a:pt x="20" y="20"/>
                  </a:lnTo>
                  <a:lnTo>
                    <a:pt x="16" y="30"/>
                  </a:lnTo>
                  <a:lnTo>
                    <a:pt x="14" y="42"/>
                  </a:lnTo>
                  <a:lnTo>
                    <a:pt x="14" y="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9"/>
            <p:cNvSpPr>
              <a:spLocks/>
            </p:cNvSpPr>
            <p:nvPr/>
          </p:nvSpPr>
          <p:spPr bwMode="auto">
            <a:xfrm>
              <a:off x="4318" y="2194"/>
              <a:ext cx="118" cy="82"/>
            </a:xfrm>
            <a:custGeom>
              <a:avLst/>
              <a:gdLst>
                <a:gd name="T0" fmla="*/ 2 w 118"/>
                <a:gd name="T1" fmla="*/ 24 h 82"/>
                <a:gd name="T2" fmla="*/ 14 w 118"/>
                <a:gd name="T3" fmla="*/ 2 h 82"/>
                <a:gd name="T4" fmla="*/ 14 w 118"/>
                <a:gd name="T5" fmla="*/ 14 h 82"/>
                <a:gd name="T6" fmla="*/ 18 w 118"/>
                <a:gd name="T7" fmla="*/ 8 h 82"/>
                <a:gd name="T8" fmla="*/ 32 w 118"/>
                <a:gd name="T9" fmla="*/ 0 h 82"/>
                <a:gd name="T10" fmla="*/ 40 w 118"/>
                <a:gd name="T11" fmla="*/ 0 h 82"/>
                <a:gd name="T12" fmla="*/ 54 w 118"/>
                <a:gd name="T13" fmla="*/ 4 h 82"/>
                <a:gd name="T14" fmla="*/ 64 w 118"/>
                <a:gd name="T15" fmla="*/ 16 h 82"/>
                <a:gd name="T16" fmla="*/ 64 w 118"/>
                <a:gd name="T17" fmla="*/ 16 h 82"/>
                <a:gd name="T18" fmla="*/ 72 w 118"/>
                <a:gd name="T19" fmla="*/ 6 h 82"/>
                <a:gd name="T20" fmla="*/ 80 w 118"/>
                <a:gd name="T21" fmla="*/ 2 h 82"/>
                <a:gd name="T22" fmla="*/ 90 w 118"/>
                <a:gd name="T23" fmla="*/ 0 h 82"/>
                <a:gd name="T24" fmla="*/ 104 w 118"/>
                <a:gd name="T25" fmla="*/ 4 h 82"/>
                <a:gd name="T26" fmla="*/ 112 w 118"/>
                <a:gd name="T27" fmla="*/ 12 h 82"/>
                <a:gd name="T28" fmla="*/ 116 w 118"/>
                <a:gd name="T29" fmla="*/ 26 h 82"/>
                <a:gd name="T30" fmla="*/ 118 w 118"/>
                <a:gd name="T31" fmla="*/ 82 h 82"/>
                <a:gd name="T32" fmla="*/ 104 w 118"/>
                <a:gd name="T33" fmla="*/ 36 h 82"/>
                <a:gd name="T34" fmla="*/ 102 w 118"/>
                <a:gd name="T35" fmla="*/ 26 h 82"/>
                <a:gd name="T36" fmla="*/ 94 w 118"/>
                <a:gd name="T37" fmla="*/ 14 h 82"/>
                <a:gd name="T38" fmla="*/ 86 w 118"/>
                <a:gd name="T39" fmla="*/ 12 h 82"/>
                <a:gd name="T40" fmla="*/ 74 w 118"/>
                <a:gd name="T41" fmla="*/ 16 h 82"/>
                <a:gd name="T42" fmla="*/ 68 w 118"/>
                <a:gd name="T43" fmla="*/ 26 h 82"/>
                <a:gd name="T44" fmla="*/ 66 w 118"/>
                <a:gd name="T45" fmla="*/ 32 h 82"/>
                <a:gd name="T46" fmla="*/ 52 w 118"/>
                <a:gd name="T47" fmla="*/ 82 h 82"/>
                <a:gd name="T48" fmla="*/ 52 w 118"/>
                <a:gd name="T49" fmla="*/ 34 h 82"/>
                <a:gd name="T50" fmla="*/ 48 w 118"/>
                <a:gd name="T51" fmla="*/ 18 h 82"/>
                <a:gd name="T52" fmla="*/ 36 w 118"/>
                <a:gd name="T53" fmla="*/ 12 h 82"/>
                <a:gd name="T54" fmla="*/ 28 w 118"/>
                <a:gd name="T55" fmla="*/ 12 h 82"/>
                <a:gd name="T56" fmla="*/ 20 w 118"/>
                <a:gd name="T57" fmla="*/ 22 h 82"/>
                <a:gd name="T58" fmla="*/ 18 w 118"/>
                <a:gd name="T59" fmla="*/ 26 h 82"/>
                <a:gd name="T60" fmla="*/ 16 w 118"/>
                <a:gd name="T61" fmla="*/ 82 h 82"/>
                <a:gd name="T62" fmla="*/ 2 w 118"/>
                <a:gd name="T63" fmla="*/ 2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 h="82">
                  <a:moveTo>
                    <a:pt x="2" y="24"/>
                  </a:moveTo>
                  <a:lnTo>
                    <a:pt x="2" y="24"/>
                  </a:lnTo>
                  <a:lnTo>
                    <a:pt x="0" y="2"/>
                  </a:lnTo>
                  <a:lnTo>
                    <a:pt x="14" y="2"/>
                  </a:lnTo>
                  <a:lnTo>
                    <a:pt x="14" y="14"/>
                  </a:lnTo>
                  <a:lnTo>
                    <a:pt x="14" y="14"/>
                  </a:lnTo>
                  <a:lnTo>
                    <a:pt x="14" y="14"/>
                  </a:lnTo>
                  <a:lnTo>
                    <a:pt x="18" y="8"/>
                  </a:lnTo>
                  <a:lnTo>
                    <a:pt x="24" y="4"/>
                  </a:lnTo>
                  <a:lnTo>
                    <a:pt x="32" y="0"/>
                  </a:lnTo>
                  <a:lnTo>
                    <a:pt x="40" y="0"/>
                  </a:lnTo>
                  <a:lnTo>
                    <a:pt x="40" y="0"/>
                  </a:lnTo>
                  <a:lnTo>
                    <a:pt x="48" y="0"/>
                  </a:lnTo>
                  <a:lnTo>
                    <a:pt x="54" y="4"/>
                  </a:lnTo>
                  <a:lnTo>
                    <a:pt x="60" y="10"/>
                  </a:lnTo>
                  <a:lnTo>
                    <a:pt x="64" y="16"/>
                  </a:lnTo>
                  <a:lnTo>
                    <a:pt x="64" y="16"/>
                  </a:lnTo>
                  <a:lnTo>
                    <a:pt x="64" y="16"/>
                  </a:lnTo>
                  <a:lnTo>
                    <a:pt x="68" y="10"/>
                  </a:lnTo>
                  <a:lnTo>
                    <a:pt x="72" y="6"/>
                  </a:lnTo>
                  <a:lnTo>
                    <a:pt x="72" y="6"/>
                  </a:lnTo>
                  <a:lnTo>
                    <a:pt x="80" y="2"/>
                  </a:lnTo>
                  <a:lnTo>
                    <a:pt x="90" y="0"/>
                  </a:lnTo>
                  <a:lnTo>
                    <a:pt x="90" y="0"/>
                  </a:lnTo>
                  <a:lnTo>
                    <a:pt x="100" y="2"/>
                  </a:lnTo>
                  <a:lnTo>
                    <a:pt x="104" y="4"/>
                  </a:lnTo>
                  <a:lnTo>
                    <a:pt x="108" y="6"/>
                  </a:lnTo>
                  <a:lnTo>
                    <a:pt x="112" y="12"/>
                  </a:lnTo>
                  <a:lnTo>
                    <a:pt x="114" y="18"/>
                  </a:lnTo>
                  <a:lnTo>
                    <a:pt x="116" y="26"/>
                  </a:lnTo>
                  <a:lnTo>
                    <a:pt x="118" y="34"/>
                  </a:lnTo>
                  <a:lnTo>
                    <a:pt x="118" y="82"/>
                  </a:lnTo>
                  <a:lnTo>
                    <a:pt x="104" y="82"/>
                  </a:lnTo>
                  <a:lnTo>
                    <a:pt x="104" y="36"/>
                  </a:lnTo>
                  <a:lnTo>
                    <a:pt x="104" y="36"/>
                  </a:lnTo>
                  <a:lnTo>
                    <a:pt x="102" y="26"/>
                  </a:lnTo>
                  <a:lnTo>
                    <a:pt x="98" y="18"/>
                  </a:lnTo>
                  <a:lnTo>
                    <a:pt x="94" y="14"/>
                  </a:lnTo>
                  <a:lnTo>
                    <a:pt x="86" y="12"/>
                  </a:lnTo>
                  <a:lnTo>
                    <a:pt x="86" y="12"/>
                  </a:lnTo>
                  <a:lnTo>
                    <a:pt x="80" y="12"/>
                  </a:lnTo>
                  <a:lnTo>
                    <a:pt x="74" y="16"/>
                  </a:lnTo>
                  <a:lnTo>
                    <a:pt x="70" y="20"/>
                  </a:lnTo>
                  <a:lnTo>
                    <a:pt x="68" y="26"/>
                  </a:lnTo>
                  <a:lnTo>
                    <a:pt x="68" y="26"/>
                  </a:lnTo>
                  <a:lnTo>
                    <a:pt x="66" y="32"/>
                  </a:lnTo>
                  <a:lnTo>
                    <a:pt x="66" y="82"/>
                  </a:lnTo>
                  <a:lnTo>
                    <a:pt x="52" y="82"/>
                  </a:lnTo>
                  <a:lnTo>
                    <a:pt x="52" y="34"/>
                  </a:lnTo>
                  <a:lnTo>
                    <a:pt x="52" y="34"/>
                  </a:lnTo>
                  <a:lnTo>
                    <a:pt x="52" y="26"/>
                  </a:lnTo>
                  <a:lnTo>
                    <a:pt x="48" y="18"/>
                  </a:lnTo>
                  <a:lnTo>
                    <a:pt x="42" y="14"/>
                  </a:lnTo>
                  <a:lnTo>
                    <a:pt x="36" y="12"/>
                  </a:lnTo>
                  <a:lnTo>
                    <a:pt x="36" y="12"/>
                  </a:lnTo>
                  <a:lnTo>
                    <a:pt x="28" y="12"/>
                  </a:lnTo>
                  <a:lnTo>
                    <a:pt x="24" y="16"/>
                  </a:lnTo>
                  <a:lnTo>
                    <a:pt x="20" y="22"/>
                  </a:lnTo>
                  <a:lnTo>
                    <a:pt x="18" y="26"/>
                  </a:lnTo>
                  <a:lnTo>
                    <a:pt x="18" y="26"/>
                  </a:lnTo>
                  <a:lnTo>
                    <a:pt x="16" y="34"/>
                  </a:lnTo>
                  <a:lnTo>
                    <a:pt x="16" y="82"/>
                  </a:lnTo>
                  <a:lnTo>
                    <a:pt x="2" y="82"/>
                  </a:lnTo>
                  <a:lnTo>
                    <a:pt x="2" y="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noEditPoints="1"/>
            </p:cNvSpPr>
            <p:nvPr/>
          </p:nvSpPr>
          <p:spPr bwMode="auto">
            <a:xfrm>
              <a:off x="4458" y="2194"/>
              <a:ext cx="78" cy="116"/>
            </a:xfrm>
            <a:custGeom>
              <a:avLst/>
              <a:gdLst>
                <a:gd name="T0" fmla="*/ 2 w 78"/>
                <a:gd name="T1" fmla="*/ 28 h 116"/>
                <a:gd name="T2" fmla="*/ 14 w 78"/>
                <a:gd name="T3" fmla="*/ 2 h 116"/>
                <a:gd name="T4" fmla="*/ 16 w 78"/>
                <a:gd name="T5" fmla="*/ 16 h 116"/>
                <a:gd name="T6" fmla="*/ 20 w 78"/>
                <a:gd name="T7" fmla="*/ 8 h 116"/>
                <a:gd name="T8" fmla="*/ 34 w 78"/>
                <a:gd name="T9" fmla="*/ 0 h 116"/>
                <a:gd name="T10" fmla="*/ 44 w 78"/>
                <a:gd name="T11" fmla="*/ 0 h 116"/>
                <a:gd name="T12" fmla="*/ 58 w 78"/>
                <a:gd name="T13" fmla="*/ 2 h 116"/>
                <a:gd name="T14" fmla="*/ 68 w 78"/>
                <a:gd name="T15" fmla="*/ 10 h 116"/>
                <a:gd name="T16" fmla="*/ 76 w 78"/>
                <a:gd name="T17" fmla="*/ 24 h 116"/>
                <a:gd name="T18" fmla="*/ 78 w 78"/>
                <a:gd name="T19" fmla="*/ 40 h 116"/>
                <a:gd name="T20" fmla="*/ 78 w 78"/>
                <a:gd name="T21" fmla="*/ 52 h 116"/>
                <a:gd name="T22" fmla="*/ 72 w 78"/>
                <a:gd name="T23" fmla="*/ 68 h 116"/>
                <a:gd name="T24" fmla="*/ 62 w 78"/>
                <a:gd name="T25" fmla="*/ 78 h 116"/>
                <a:gd name="T26" fmla="*/ 48 w 78"/>
                <a:gd name="T27" fmla="*/ 84 h 116"/>
                <a:gd name="T28" fmla="*/ 42 w 78"/>
                <a:gd name="T29" fmla="*/ 84 h 116"/>
                <a:gd name="T30" fmla="*/ 26 w 78"/>
                <a:gd name="T31" fmla="*/ 82 h 116"/>
                <a:gd name="T32" fmla="*/ 16 w 78"/>
                <a:gd name="T33" fmla="*/ 72 h 116"/>
                <a:gd name="T34" fmla="*/ 16 w 78"/>
                <a:gd name="T35" fmla="*/ 116 h 116"/>
                <a:gd name="T36" fmla="*/ 2 w 78"/>
                <a:gd name="T37" fmla="*/ 28 h 116"/>
                <a:gd name="T38" fmla="*/ 16 w 78"/>
                <a:gd name="T39" fmla="*/ 50 h 116"/>
                <a:gd name="T40" fmla="*/ 16 w 78"/>
                <a:gd name="T41" fmla="*/ 56 h 116"/>
                <a:gd name="T42" fmla="*/ 24 w 78"/>
                <a:gd name="T43" fmla="*/ 68 h 116"/>
                <a:gd name="T44" fmla="*/ 38 w 78"/>
                <a:gd name="T45" fmla="*/ 72 h 116"/>
                <a:gd name="T46" fmla="*/ 44 w 78"/>
                <a:gd name="T47" fmla="*/ 72 h 116"/>
                <a:gd name="T48" fmla="*/ 58 w 78"/>
                <a:gd name="T49" fmla="*/ 64 h 116"/>
                <a:gd name="T50" fmla="*/ 64 w 78"/>
                <a:gd name="T51" fmla="*/ 42 h 116"/>
                <a:gd name="T52" fmla="*/ 62 w 78"/>
                <a:gd name="T53" fmla="*/ 30 h 116"/>
                <a:gd name="T54" fmla="*/ 50 w 78"/>
                <a:gd name="T55" fmla="*/ 14 h 116"/>
                <a:gd name="T56" fmla="*/ 40 w 78"/>
                <a:gd name="T57" fmla="*/ 12 h 116"/>
                <a:gd name="T58" fmla="*/ 32 w 78"/>
                <a:gd name="T59" fmla="*/ 12 h 116"/>
                <a:gd name="T60" fmla="*/ 20 w 78"/>
                <a:gd name="T61" fmla="*/ 22 h 116"/>
                <a:gd name="T62" fmla="*/ 18 w 78"/>
                <a:gd name="T63" fmla="*/ 30 h 116"/>
                <a:gd name="T64" fmla="*/ 16 w 78"/>
                <a:gd name="T65" fmla="*/ 5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116">
                  <a:moveTo>
                    <a:pt x="2" y="28"/>
                  </a:moveTo>
                  <a:lnTo>
                    <a:pt x="2" y="28"/>
                  </a:lnTo>
                  <a:lnTo>
                    <a:pt x="0" y="2"/>
                  </a:lnTo>
                  <a:lnTo>
                    <a:pt x="14" y="2"/>
                  </a:lnTo>
                  <a:lnTo>
                    <a:pt x="14" y="16"/>
                  </a:lnTo>
                  <a:lnTo>
                    <a:pt x="16" y="16"/>
                  </a:lnTo>
                  <a:lnTo>
                    <a:pt x="16" y="16"/>
                  </a:lnTo>
                  <a:lnTo>
                    <a:pt x="20" y="8"/>
                  </a:lnTo>
                  <a:lnTo>
                    <a:pt x="26" y="4"/>
                  </a:lnTo>
                  <a:lnTo>
                    <a:pt x="34" y="0"/>
                  </a:lnTo>
                  <a:lnTo>
                    <a:pt x="44" y="0"/>
                  </a:lnTo>
                  <a:lnTo>
                    <a:pt x="44" y="0"/>
                  </a:lnTo>
                  <a:lnTo>
                    <a:pt x="52" y="0"/>
                  </a:lnTo>
                  <a:lnTo>
                    <a:pt x="58" y="2"/>
                  </a:lnTo>
                  <a:lnTo>
                    <a:pt x="64" y="6"/>
                  </a:lnTo>
                  <a:lnTo>
                    <a:pt x="68" y="10"/>
                  </a:lnTo>
                  <a:lnTo>
                    <a:pt x="72" y="16"/>
                  </a:lnTo>
                  <a:lnTo>
                    <a:pt x="76" y="24"/>
                  </a:lnTo>
                  <a:lnTo>
                    <a:pt x="78" y="32"/>
                  </a:lnTo>
                  <a:lnTo>
                    <a:pt x="78" y="40"/>
                  </a:lnTo>
                  <a:lnTo>
                    <a:pt x="78" y="40"/>
                  </a:lnTo>
                  <a:lnTo>
                    <a:pt x="78" y="52"/>
                  </a:lnTo>
                  <a:lnTo>
                    <a:pt x="76" y="60"/>
                  </a:lnTo>
                  <a:lnTo>
                    <a:pt x="72" y="68"/>
                  </a:lnTo>
                  <a:lnTo>
                    <a:pt x="68" y="74"/>
                  </a:lnTo>
                  <a:lnTo>
                    <a:pt x="62" y="78"/>
                  </a:lnTo>
                  <a:lnTo>
                    <a:pt x="56" y="82"/>
                  </a:lnTo>
                  <a:lnTo>
                    <a:pt x="48" y="84"/>
                  </a:lnTo>
                  <a:lnTo>
                    <a:pt x="42" y="84"/>
                  </a:lnTo>
                  <a:lnTo>
                    <a:pt x="42" y="84"/>
                  </a:lnTo>
                  <a:lnTo>
                    <a:pt x="34" y="84"/>
                  </a:lnTo>
                  <a:lnTo>
                    <a:pt x="26" y="82"/>
                  </a:lnTo>
                  <a:lnTo>
                    <a:pt x="20" y="78"/>
                  </a:lnTo>
                  <a:lnTo>
                    <a:pt x="16" y="72"/>
                  </a:lnTo>
                  <a:lnTo>
                    <a:pt x="16" y="72"/>
                  </a:lnTo>
                  <a:lnTo>
                    <a:pt x="16" y="116"/>
                  </a:lnTo>
                  <a:lnTo>
                    <a:pt x="2" y="116"/>
                  </a:lnTo>
                  <a:lnTo>
                    <a:pt x="2" y="28"/>
                  </a:lnTo>
                  <a:close/>
                  <a:moveTo>
                    <a:pt x="16" y="50"/>
                  </a:moveTo>
                  <a:lnTo>
                    <a:pt x="16" y="50"/>
                  </a:lnTo>
                  <a:lnTo>
                    <a:pt x="16" y="56"/>
                  </a:lnTo>
                  <a:lnTo>
                    <a:pt x="16" y="56"/>
                  </a:lnTo>
                  <a:lnTo>
                    <a:pt x="20" y="62"/>
                  </a:lnTo>
                  <a:lnTo>
                    <a:pt x="24" y="68"/>
                  </a:lnTo>
                  <a:lnTo>
                    <a:pt x="32" y="72"/>
                  </a:lnTo>
                  <a:lnTo>
                    <a:pt x="38" y="72"/>
                  </a:lnTo>
                  <a:lnTo>
                    <a:pt x="38" y="72"/>
                  </a:lnTo>
                  <a:lnTo>
                    <a:pt x="44" y="72"/>
                  </a:lnTo>
                  <a:lnTo>
                    <a:pt x="50" y="70"/>
                  </a:lnTo>
                  <a:lnTo>
                    <a:pt x="58" y="64"/>
                  </a:lnTo>
                  <a:lnTo>
                    <a:pt x="62" y="54"/>
                  </a:lnTo>
                  <a:lnTo>
                    <a:pt x="64" y="42"/>
                  </a:lnTo>
                  <a:lnTo>
                    <a:pt x="64" y="42"/>
                  </a:lnTo>
                  <a:lnTo>
                    <a:pt x="62" y="30"/>
                  </a:lnTo>
                  <a:lnTo>
                    <a:pt x="58" y="20"/>
                  </a:lnTo>
                  <a:lnTo>
                    <a:pt x="50" y="14"/>
                  </a:lnTo>
                  <a:lnTo>
                    <a:pt x="44" y="12"/>
                  </a:lnTo>
                  <a:lnTo>
                    <a:pt x="40" y="12"/>
                  </a:lnTo>
                  <a:lnTo>
                    <a:pt x="40" y="12"/>
                  </a:lnTo>
                  <a:lnTo>
                    <a:pt x="32" y="12"/>
                  </a:lnTo>
                  <a:lnTo>
                    <a:pt x="26" y="16"/>
                  </a:lnTo>
                  <a:lnTo>
                    <a:pt x="20" y="22"/>
                  </a:lnTo>
                  <a:lnTo>
                    <a:pt x="18" y="30"/>
                  </a:lnTo>
                  <a:lnTo>
                    <a:pt x="18" y="30"/>
                  </a:lnTo>
                  <a:lnTo>
                    <a:pt x="16" y="36"/>
                  </a:lnTo>
                  <a:lnTo>
                    <a:pt x="16" y="5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1"/>
            <p:cNvSpPr>
              <a:spLocks/>
            </p:cNvSpPr>
            <p:nvPr/>
          </p:nvSpPr>
          <p:spPr bwMode="auto">
            <a:xfrm>
              <a:off x="4554" y="2196"/>
              <a:ext cx="70" cy="82"/>
            </a:xfrm>
            <a:custGeom>
              <a:avLst/>
              <a:gdLst>
                <a:gd name="T0" fmla="*/ 70 w 70"/>
                <a:gd name="T1" fmla="*/ 58 h 82"/>
                <a:gd name="T2" fmla="*/ 70 w 70"/>
                <a:gd name="T3" fmla="*/ 58 h 82"/>
                <a:gd name="T4" fmla="*/ 70 w 70"/>
                <a:gd name="T5" fmla="*/ 80 h 82"/>
                <a:gd name="T6" fmla="*/ 56 w 70"/>
                <a:gd name="T7" fmla="*/ 80 h 82"/>
                <a:gd name="T8" fmla="*/ 56 w 70"/>
                <a:gd name="T9" fmla="*/ 68 h 82"/>
                <a:gd name="T10" fmla="*/ 56 w 70"/>
                <a:gd name="T11" fmla="*/ 68 h 82"/>
                <a:gd name="T12" fmla="*/ 56 w 70"/>
                <a:gd name="T13" fmla="*/ 68 h 82"/>
                <a:gd name="T14" fmla="*/ 52 w 70"/>
                <a:gd name="T15" fmla="*/ 72 h 82"/>
                <a:gd name="T16" fmla="*/ 46 w 70"/>
                <a:gd name="T17" fmla="*/ 78 h 82"/>
                <a:gd name="T18" fmla="*/ 38 w 70"/>
                <a:gd name="T19" fmla="*/ 82 h 82"/>
                <a:gd name="T20" fmla="*/ 28 w 70"/>
                <a:gd name="T21" fmla="*/ 82 h 82"/>
                <a:gd name="T22" fmla="*/ 28 w 70"/>
                <a:gd name="T23" fmla="*/ 82 h 82"/>
                <a:gd name="T24" fmla="*/ 18 w 70"/>
                <a:gd name="T25" fmla="*/ 80 h 82"/>
                <a:gd name="T26" fmla="*/ 14 w 70"/>
                <a:gd name="T27" fmla="*/ 78 h 82"/>
                <a:gd name="T28" fmla="*/ 10 w 70"/>
                <a:gd name="T29" fmla="*/ 76 h 82"/>
                <a:gd name="T30" fmla="*/ 6 w 70"/>
                <a:gd name="T31" fmla="*/ 70 h 82"/>
                <a:gd name="T32" fmla="*/ 4 w 70"/>
                <a:gd name="T33" fmla="*/ 64 h 82"/>
                <a:gd name="T34" fmla="*/ 2 w 70"/>
                <a:gd name="T35" fmla="*/ 56 h 82"/>
                <a:gd name="T36" fmla="*/ 0 w 70"/>
                <a:gd name="T37" fmla="*/ 46 h 82"/>
                <a:gd name="T38" fmla="*/ 0 w 70"/>
                <a:gd name="T39" fmla="*/ 0 h 82"/>
                <a:gd name="T40" fmla="*/ 16 w 70"/>
                <a:gd name="T41" fmla="*/ 0 h 82"/>
                <a:gd name="T42" fmla="*/ 16 w 70"/>
                <a:gd name="T43" fmla="*/ 44 h 82"/>
                <a:gd name="T44" fmla="*/ 16 w 70"/>
                <a:gd name="T45" fmla="*/ 44 h 82"/>
                <a:gd name="T46" fmla="*/ 16 w 70"/>
                <a:gd name="T47" fmla="*/ 54 h 82"/>
                <a:gd name="T48" fmla="*/ 20 w 70"/>
                <a:gd name="T49" fmla="*/ 64 h 82"/>
                <a:gd name="T50" fmla="*/ 24 w 70"/>
                <a:gd name="T51" fmla="*/ 68 h 82"/>
                <a:gd name="T52" fmla="*/ 34 w 70"/>
                <a:gd name="T53" fmla="*/ 70 h 82"/>
                <a:gd name="T54" fmla="*/ 34 w 70"/>
                <a:gd name="T55" fmla="*/ 70 h 82"/>
                <a:gd name="T56" fmla="*/ 40 w 70"/>
                <a:gd name="T57" fmla="*/ 70 h 82"/>
                <a:gd name="T58" fmla="*/ 46 w 70"/>
                <a:gd name="T59" fmla="*/ 66 h 82"/>
                <a:gd name="T60" fmla="*/ 50 w 70"/>
                <a:gd name="T61" fmla="*/ 62 h 82"/>
                <a:gd name="T62" fmla="*/ 52 w 70"/>
                <a:gd name="T63" fmla="*/ 56 h 82"/>
                <a:gd name="T64" fmla="*/ 52 w 70"/>
                <a:gd name="T65" fmla="*/ 56 h 82"/>
                <a:gd name="T66" fmla="*/ 54 w 70"/>
                <a:gd name="T67" fmla="*/ 50 h 82"/>
                <a:gd name="T68" fmla="*/ 54 w 70"/>
                <a:gd name="T69" fmla="*/ 0 h 82"/>
                <a:gd name="T70" fmla="*/ 70 w 70"/>
                <a:gd name="T71" fmla="*/ 0 h 82"/>
                <a:gd name="T72" fmla="*/ 70 w 70"/>
                <a:gd name="T7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82">
                  <a:moveTo>
                    <a:pt x="70" y="58"/>
                  </a:moveTo>
                  <a:lnTo>
                    <a:pt x="70" y="58"/>
                  </a:lnTo>
                  <a:lnTo>
                    <a:pt x="70" y="80"/>
                  </a:lnTo>
                  <a:lnTo>
                    <a:pt x="56" y="80"/>
                  </a:lnTo>
                  <a:lnTo>
                    <a:pt x="56" y="68"/>
                  </a:lnTo>
                  <a:lnTo>
                    <a:pt x="56" y="68"/>
                  </a:lnTo>
                  <a:lnTo>
                    <a:pt x="56" y="68"/>
                  </a:lnTo>
                  <a:lnTo>
                    <a:pt x="52" y="72"/>
                  </a:lnTo>
                  <a:lnTo>
                    <a:pt x="46" y="78"/>
                  </a:lnTo>
                  <a:lnTo>
                    <a:pt x="38" y="82"/>
                  </a:lnTo>
                  <a:lnTo>
                    <a:pt x="28" y="82"/>
                  </a:lnTo>
                  <a:lnTo>
                    <a:pt x="28" y="82"/>
                  </a:lnTo>
                  <a:lnTo>
                    <a:pt x="18" y="80"/>
                  </a:lnTo>
                  <a:lnTo>
                    <a:pt x="14" y="78"/>
                  </a:lnTo>
                  <a:lnTo>
                    <a:pt x="10" y="76"/>
                  </a:lnTo>
                  <a:lnTo>
                    <a:pt x="6" y="70"/>
                  </a:lnTo>
                  <a:lnTo>
                    <a:pt x="4" y="64"/>
                  </a:lnTo>
                  <a:lnTo>
                    <a:pt x="2" y="56"/>
                  </a:lnTo>
                  <a:lnTo>
                    <a:pt x="0" y="46"/>
                  </a:lnTo>
                  <a:lnTo>
                    <a:pt x="0" y="0"/>
                  </a:lnTo>
                  <a:lnTo>
                    <a:pt x="16" y="0"/>
                  </a:lnTo>
                  <a:lnTo>
                    <a:pt x="16" y="44"/>
                  </a:lnTo>
                  <a:lnTo>
                    <a:pt x="16" y="44"/>
                  </a:lnTo>
                  <a:lnTo>
                    <a:pt x="16" y="54"/>
                  </a:lnTo>
                  <a:lnTo>
                    <a:pt x="20" y="64"/>
                  </a:lnTo>
                  <a:lnTo>
                    <a:pt x="24" y="68"/>
                  </a:lnTo>
                  <a:lnTo>
                    <a:pt x="34" y="70"/>
                  </a:lnTo>
                  <a:lnTo>
                    <a:pt x="34" y="70"/>
                  </a:lnTo>
                  <a:lnTo>
                    <a:pt x="40" y="70"/>
                  </a:lnTo>
                  <a:lnTo>
                    <a:pt x="46" y="66"/>
                  </a:lnTo>
                  <a:lnTo>
                    <a:pt x="50" y="62"/>
                  </a:lnTo>
                  <a:lnTo>
                    <a:pt x="52" y="56"/>
                  </a:lnTo>
                  <a:lnTo>
                    <a:pt x="52" y="56"/>
                  </a:lnTo>
                  <a:lnTo>
                    <a:pt x="54" y="50"/>
                  </a:lnTo>
                  <a:lnTo>
                    <a:pt x="54" y="0"/>
                  </a:lnTo>
                  <a:lnTo>
                    <a:pt x="70" y="0"/>
                  </a:lnTo>
                  <a:lnTo>
                    <a:pt x="70"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2"/>
            <p:cNvSpPr>
              <a:spLocks/>
            </p:cNvSpPr>
            <p:nvPr/>
          </p:nvSpPr>
          <p:spPr bwMode="auto">
            <a:xfrm>
              <a:off x="4638" y="2172"/>
              <a:ext cx="48" cy="106"/>
            </a:xfrm>
            <a:custGeom>
              <a:avLst/>
              <a:gdLst>
                <a:gd name="T0" fmla="*/ 28 w 48"/>
                <a:gd name="T1" fmla="*/ 0 h 106"/>
                <a:gd name="T2" fmla="*/ 28 w 48"/>
                <a:gd name="T3" fmla="*/ 24 h 106"/>
                <a:gd name="T4" fmla="*/ 48 w 48"/>
                <a:gd name="T5" fmla="*/ 24 h 106"/>
                <a:gd name="T6" fmla="*/ 48 w 48"/>
                <a:gd name="T7" fmla="*/ 34 h 106"/>
                <a:gd name="T8" fmla="*/ 28 w 48"/>
                <a:gd name="T9" fmla="*/ 34 h 106"/>
                <a:gd name="T10" fmla="*/ 28 w 48"/>
                <a:gd name="T11" fmla="*/ 78 h 106"/>
                <a:gd name="T12" fmla="*/ 28 w 48"/>
                <a:gd name="T13" fmla="*/ 78 h 106"/>
                <a:gd name="T14" fmla="*/ 28 w 48"/>
                <a:gd name="T15" fmla="*/ 86 h 106"/>
                <a:gd name="T16" fmla="*/ 30 w 48"/>
                <a:gd name="T17" fmla="*/ 90 h 106"/>
                <a:gd name="T18" fmla="*/ 34 w 48"/>
                <a:gd name="T19" fmla="*/ 94 h 106"/>
                <a:gd name="T20" fmla="*/ 38 w 48"/>
                <a:gd name="T21" fmla="*/ 94 h 106"/>
                <a:gd name="T22" fmla="*/ 38 w 48"/>
                <a:gd name="T23" fmla="*/ 94 h 106"/>
                <a:gd name="T24" fmla="*/ 46 w 48"/>
                <a:gd name="T25" fmla="*/ 94 h 106"/>
                <a:gd name="T26" fmla="*/ 48 w 48"/>
                <a:gd name="T27" fmla="*/ 104 h 106"/>
                <a:gd name="T28" fmla="*/ 48 w 48"/>
                <a:gd name="T29" fmla="*/ 104 h 106"/>
                <a:gd name="T30" fmla="*/ 42 w 48"/>
                <a:gd name="T31" fmla="*/ 106 h 106"/>
                <a:gd name="T32" fmla="*/ 34 w 48"/>
                <a:gd name="T33" fmla="*/ 106 h 106"/>
                <a:gd name="T34" fmla="*/ 34 w 48"/>
                <a:gd name="T35" fmla="*/ 106 h 106"/>
                <a:gd name="T36" fmla="*/ 26 w 48"/>
                <a:gd name="T37" fmla="*/ 104 h 106"/>
                <a:gd name="T38" fmla="*/ 18 w 48"/>
                <a:gd name="T39" fmla="*/ 100 h 106"/>
                <a:gd name="T40" fmla="*/ 18 w 48"/>
                <a:gd name="T41" fmla="*/ 100 h 106"/>
                <a:gd name="T42" fmla="*/ 16 w 48"/>
                <a:gd name="T43" fmla="*/ 96 h 106"/>
                <a:gd name="T44" fmla="*/ 14 w 48"/>
                <a:gd name="T45" fmla="*/ 92 h 106"/>
                <a:gd name="T46" fmla="*/ 12 w 48"/>
                <a:gd name="T47" fmla="*/ 80 h 106"/>
                <a:gd name="T48" fmla="*/ 12 w 48"/>
                <a:gd name="T49" fmla="*/ 34 h 106"/>
                <a:gd name="T50" fmla="*/ 0 w 48"/>
                <a:gd name="T51" fmla="*/ 34 h 106"/>
                <a:gd name="T52" fmla="*/ 0 w 48"/>
                <a:gd name="T53" fmla="*/ 24 h 106"/>
                <a:gd name="T54" fmla="*/ 12 w 48"/>
                <a:gd name="T55" fmla="*/ 24 h 106"/>
                <a:gd name="T56" fmla="*/ 12 w 48"/>
                <a:gd name="T57" fmla="*/ 4 h 106"/>
                <a:gd name="T58" fmla="*/ 28 w 48"/>
                <a:gd name="T5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106">
                  <a:moveTo>
                    <a:pt x="28" y="0"/>
                  </a:moveTo>
                  <a:lnTo>
                    <a:pt x="28" y="24"/>
                  </a:lnTo>
                  <a:lnTo>
                    <a:pt x="48" y="24"/>
                  </a:lnTo>
                  <a:lnTo>
                    <a:pt x="48" y="34"/>
                  </a:lnTo>
                  <a:lnTo>
                    <a:pt x="28" y="34"/>
                  </a:lnTo>
                  <a:lnTo>
                    <a:pt x="28" y="78"/>
                  </a:lnTo>
                  <a:lnTo>
                    <a:pt x="28" y="78"/>
                  </a:lnTo>
                  <a:lnTo>
                    <a:pt x="28" y="86"/>
                  </a:lnTo>
                  <a:lnTo>
                    <a:pt x="30" y="90"/>
                  </a:lnTo>
                  <a:lnTo>
                    <a:pt x="34" y="94"/>
                  </a:lnTo>
                  <a:lnTo>
                    <a:pt x="38" y="94"/>
                  </a:lnTo>
                  <a:lnTo>
                    <a:pt x="38" y="94"/>
                  </a:lnTo>
                  <a:lnTo>
                    <a:pt x="46" y="94"/>
                  </a:lnTo>
                  <a:lnTo>
                    <a:pt x="48" y="104"/>
                  </a:lnTo>
                  <a:lnTo>
                    <a:pt x="48" y="104"/>
                  </a:lnTo>
                  <a:lnTo>
                    <a:pt x="42" y="106"/>
                  </a:lnTo>
                  <a:lnTo>
                    <a:pt x="34" y="106"/>
                  </a:lnTo>
                  <a:lnTo>
                    <a:pt x="34" y="106"/>
                  </a:lnTo>
                  <a:lnTo>
                    <a:pt x="26" y="104"/>
                  </a:lnTo>
                  <a:lnTo>
                    <a:pt x="18" y="100"/>
                  </a:lnTo>
                  <a:lnTo>
                    <a:pt x="18" y="100"/>
                  </a:lnTo>
                  <a:lnTo>
                    <a:pt x="16" y="96"/>
                  </a:lnTo>
                  <a:lnTo>
                    <a:pt x="14" y="92"/>
                  </a:lnTo>
                  <a:lnTo>
                    <a:pt x="12" y="80"/>
                  </a:lnTo>
                  <a:lnTo>
                    <a:pt x="12" y="34"/>
                  </a:lnTo>
                  <a:lnTo>
                    <a:pt x="0" y="34"/>
                  </a:lnTo>
                  <a:lnTo>
                    <a:pt x="0" y="24"/>
                  </a:lnTo>
                  <a:lnTo>
                    <a:pt x="12" y="24"/>
                  </a:lnTo>
                  <a:lnTo>
                    <a:pt x="12" y="4"/>
                  </a:lnTo>
                  <a:lnTo>
                    <a:pt x="28"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3"/>
            <p:cNvSpPr>
              <a:spLocks noEditPoints="1"/>
            </p:cNvSpPr>
            <p:nvPr/>
          </p:nvSpPr>
          <p:spPr bwMode="auto">
            <a:xfrm>
              <a:off x="4696" y="2194"/>
              <a:ext cx="72" cy="84"/>
            </a:xfrm>
            <a:custGeom>
              <a:avLst/>
              <a:gdLst>
                <a:gd name="T0" fmla="*/ 14 w 72"/>
                <a:gd name="T1" fmla="*/ 44 h 84"/>
                <a:gd name="T2" fmla="*/ 14 w 72"/>
                <a:gd name="T3" fmla="*/ 44 h 84"/>
                <a:gd name="T4" fmla="*/ 14 w 72"/>
                <a:gd name="T5" fmla="*/ 52 h 84"/>
                <a:gd name="T6" fmla="*/ 16 w 72"/>
                <a:gd name="T7" fmla="*/ 58 h 84"/>
                <a:gd name="T8" fmla="*/ 20 w 72"/>
                <a:gd name="T9" fmla="*/ 62 h 84"/>
                <a:gd name="T10" fmla="*/ 22 w 72"/>
                <a:gd name="T11" fmla="*/ 66 h 84"/>
                <a:gd name="T12" fmla="*/ 32 w 72"/>
                <a:gd name="T13" fmla="*/ 72 h 84"/>
                <a:gd name="T14" fmla="*/ 42 w 72"/>
                <a:gd name="T15" fmla="*/ 72 h 84"/>
                <a:gd name="T16" fmla="*/ 42 w 72"/>
                <a:gd name="T17" fmla="*/ 72 h 84"/>
                <a:gd name="T18" fmla="*/ 56 w 72"/>
                <a:gd name="T19" fmla="*/ 72 h 84"/>
                <a:gd name="T20" fmla="*/ 64 w 72"/>
                <a:gd name="T21" fmla="*/ 68 h 84"/>
                <a:gd name="T22" fmla="*/ 68 w 72"/>
                <a:gd name="T23" fmla="*/ 80 h 84"/>
                <a:gd name="T24" fmla="*/ 68 w 72"/>
                <a:gd name="T25" fmla="*/ 80 h 84"/>
                <a:gd name="T26" fmla="*/ 56 w 72"/>
                <a:gd name="T27" fmla="*/ 82 h 84"/>
                <a:gd name="T28" fmla="*/ 40 w 72"/>
                <a:gd name="T29" fmla="*/ 84 h 84"/>
                <a:gd name="T30" fmla="*/ 40 w 72"/>
                <a:gd name="T31" fmla="*/ 84 h 84"/>
                <a:gd name="T32" fmla="*/ 32 w 72"/>
                <a:gd name="T33" fmla="*/ 84 h 84"/>
                <a:gd name="T34" fmla="*/ 24 w 72"/>
                <a:gd name="T35" fmla="*/ 82 h 84"/>
                <a:gd name="T36" fmla="*/ 16 w 72"/>
                <a:gd name="T37" fmla="*/ 78 h 84"/>
                <a:gd name="T38" fmla="*/ 10 w 72"/>
                <a:gd name="T39" fmla="*/ 74 h 84"/>
                <a:gd name="T40" fmla="*/ 6 w 72"/>
                <a:gd name="T41" fmla="*/ 68 h 84"/>
                <a:gd name="T42" fmla="*/ 2 w 72"/>
                <a:gd name="T43" fmla="*/ 60 h 84"/>
                <a:gd name="T44" fmla="*/ 0 w 72"/>
                <a:gd name="T45" fmla="*/ 52 h 84"/>
                <a:gd name="T46" fmla="*/ 0 w 72"/>
                <a:gd name="T47" fmla="*/ 44 h 84"/>
                <a:gd name="T48" fmla="*/ 0 w 72"/>
                <a:gd name="T49" fmla="*/ 44 h 84"/>
                <a:gd name="T50" fmla="*/ 0 w 72"/>
                <a:gd name="T51" fmla="*/ 34 h 84"/>
                <a:gd name="T52" fmla="*/ 2 w 72"/>
                <a:gd name="T53" fmla="*/ 26 h 84"/>
                <a:gd name="T54" fmla="*/ 6 w 72"/>
                <a:gd name="T55" fmla="*/ 18 h 84"/>
                <a:gd name="T56" fmla="*/ 10 w 72"/>
                <a:gd name="T57" fmla="*/ 12 h 84"/>
                <a:gd name="T58" fmla="*/ 16 w 72"/>
                <a:gd name="T59" fmla="*/ 6 h 84"/>
                <a:gd name="T60" fmla="*/ 22 w 72"/>
                <a:gd name="T61" fmla="*/ 2 h 84"/>
                <a:gd name="T62" fmla="*/ 30 w 72"/>
                <a:gd name="T63" fmla="*/ 0 h 84"/>
                <a:gd name="T64" fmla="*/ 38 w 72"/>
                <a:gd name="T65" fmla="*/ 0 h 84"/>
                <a:gd name="T66" fmla="*/ 38 w 72"/>
                <a:gd name="T67" fmla="*/ 0 h 84"/>
                <a:gd name="T68" fmla="*/ 48 w 72"/>
                <a:gd name="T69" fmla="*/ 0 h 84"/>
                <a:gd name="T70" fmla="*/ 54 w 72"/>
                <a:gd name="T71" fmla="*/ 4 h 84"/>
                <a:gd name="T72" fmla="*/ 60 w 72"/>
                <a:gd name="T73" fmla="*/ 8 h 84"/>
                <a:gd name="T74" fmla="*/ 66 w 72"/>
                <a:gd name="T75" fmla="*/ 14 h 84"/>
                <a:gd name="T76" fmla="*/ 68 w 72"/>
                <a:gd name="T77" fmla="*/ 20 h 84"/>
                <a:gd name="T78" fmla="*/ 70 w 72"/>
                <a:gd name="T79" fmla="*/ 26 h 84"/>
                <a:gd name="T80" fmla="*/ 72 w 72"/>
                <a:gd name="T81" fmla="*/ 38 h 84"/>
                <a:gd name="T82" fmla="*/ 72 w 72"/>
                <a:gd name="T83" fmla="*/ 38 h 84"/>
                <a:gd name="T84" fmla="*/ 72 w 72"/>
                <a:gd name="T85" fmla="*/ 44 h 84"/>
                <a:gd name="T86" fmla="*/ 14 w 72"/>
                <a:gd name="T87" fmla="*/ 44 h 84"/>
                <a:gd name="T88" fmla="*/ 58 w 72"/>
                <a:gd name="T89" fmla="*/ 34 h 84"/>
                <a:gd name="T90" fmla="*/ 58 w 72"/>
                <a:gd name="T91" fmla="*/ 34 h 84"/>
                <a:gd name="T92" fmla="*/ 56 w 72"/>
                <a:gd name="T93" fmla="*/ 26 h 84"/>
                <a:gd name="T94" fmla="*/ 54 w 72"/>
                <a:gd name="T95" fmla="*/ 18 h 84"/>
                <a:gd name="T96" fmla="*/ 48 w 72"/>
                <a:gd name="T97" fmla="*/ 12 h 84"/>
                <a:gd name="T98" fmla="*/ 42 w 72"/>
                <a:gd name="T99" fmla="*/ 10 h 84"/>
                <a:gd name="T100" fmla="*/ 38 w 72"/>
                <a:gd name="T101" fmla="*/ 10 h 84"/>
                <a:gd name="T102" fmla="*/ 38 w 72"/>
                <a:gd name="T103" fmla="*/ 10 h 84"/>
                <a:gd name="T104" fmla="*/ 32 w 72"/>
                <a:gd name="T105" fmla="*/ 10 h 84"/>
                <a:gd name="T106" fmla="*/ 28 w 72"/>
                <a:gd name="T107" fmla="*/ 12 h 84"/>
                <a:gd name="T108" fmla="*/ 20 w 72"/>
                <a:gd name="T109" fmla="*/ 18 h 84"/>
                <a:gd name="T110" fmla="*/ 16 w 72"/>
                <a:gd name="T111" fmla="*/ 26 h 84"/>
                <a:gd name="T112" fmla="*/ 14 w 72"/>
                <a:gd name="T113" fmla="*/ 34 h 84"/>
                <a:gd name="T114" fmla="*/ 58 w 72"/>
                <a:gd name="T11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4">
                  <a:moveTo>
                    <a:pt x="14" y="44"/>
                  </a:moveTo>
                  <a:lnTo>
                    <a:pt x="14" y="44"/>
                  </a:lnTo>
                  <a:lnTo>
                    <a:pt x="14" y="52"/>
                  </a:lnTo>
                  <a:lnTo>
                    <a:pt x="16" y="58"/>
                  </a:lnTo>
                  <a:lnTo>
                    <a:pt x="20" y="62"/>
                  </a:lnTo>
                  <a:lnTo>
                    <a:pt x="22" y="66"/>
                  </a:lnTo>
                  <a:lnTo>
                    <a:pt x="32" y="72"/>
                  </a:lnTo>
                  <a:lnTo>
                    <a:pt x="42" y="72"/>
                  </a:lnTo>
                  <a:lnTo>
                    <a:pt x="42" y="72"/>
                  </a:lnTo>
                  <a:lnTo>
                    <a:pt x="56" y="72"/>
                  </a:lnTo>
                  <a:lnTo>
                    <a:pt x="64" y="68"/>
                  </a:lnTo>
                  <a:lnTo>
                    <a:pt x="68" y="80"/>
                  </a:lnTo>
                  <a:lnTo>
                    <a:pt x="68" y="80"/>
                  </a:lnTo>
                  <a:lnTo>
                    <a:pt x="56" y="82"/>
                  </a:lnTo>
                  <a:lnTo>
                    <a:pt x="40" y="84"/>
                  </a:lnTo>
                  <a:lnTo>
                    <a:pt x="40" y="84"/>
                  </a:lnTo>
                  <a:lnTo>
                    <a:pt x="32" y="84"/>
                  </a:lnTo>
                  <a:lnTo>
                    <a:pt x="24" y="82"/>
                  </a:lnTo>
                  <a:lnTo>
                    <a:pt x="16" y="78"/>
                  </a:lnTo>
                  <a:lnTo>
                    <a:pt x="10" y="74"/>
                  </a:lnTo>
                  <a:lnTo>
                    <a:pt x="6" y="68"/>
                  </a:lnTo>
                  <a:lnTo>
                    <a:pt x="2" y="60"/>
                  </a:lnTo>
                  <a:lnTo>
                    <a:pt x="0" y="52"/>
                  </a:lnTo>
                  <a:lnTo>
                    <a:pt x="0" y="44"/>
                  </a:lnTo>
                  <a:lnTo>
                    <a:pt x="0" y="44"/>
                  </a:lnTo>
                  <a:lnTo>
                    <a:pt x="0" y="34"/>
                  </a:lnTo>
                  <a:lnTo>
                    <a:pt x="2" y="26"/>
                  </a:lnTo>
                  <a:lnTo>
                    <a:pt x="6" y="18"/>
                  </a:lnTo>
                  <a:lnTo>
                    <a:pt x="10" y="12"/>
                  </a:lnTo>
                  <a:lnTo>
                    <a:pt x="16" y="6"/>
                  </a:lnTo>
                  <a:lnTo>
                    <a:pt x="22" y="2"/>
                  </a:lnTo>
                  <a:lnTo>
                    <a:pt x="30" y="0"/>
                  </a:lnTo>
                  <a:lnTo>
                    <a:pt x="38" y="0"/>
                  </a:lnTo>
                  <a:lnTo>
                    <a:pt x="38" y="0"/>
                  </a:lnTo>
                  <a:lnTo>
                    <a:pt x="48" y="0"/>
                  </a:lnTo>
                  <a:lnTo>
                    <a:pt x="54" y="4"/>
                  </a:lnTo>
                  <a:lnTo>
                    <a:pt x="60" y="8"/>
                  </a:lnTo>
                  <a:lnTo>
                    <a:pt x="66" y="14"/>
                  </a:lnTo>
                  <a:lnTo>
                    <a:pt x="68" y="20"/>
                  </a:lnTo>
                  <a:lnTo>
                    <a:pt x="70" y="26"/>
                  </a:lnTo>
                  <a:lnTo>
                    <a:pt x="72" y="38"/>
                  </a:lnTo>
                  <a:lnTo>
                    <a:pt x="72" y="38"/>
                  </a:lnTo>
                  <a:lnTo>
                    <a:pt x="72" y="44"/>
                  </a:lnTo>
                  <a:lnTo>
                    <a:pt x="14" y="44"/>
                  </a:lnTo>
                  <a:close/>
                  <a:moveTo>
                    <a:pt x="58" y="34"/>
                  </a:moveTo>
                  <a:lnTo>
                    <a:pt x="58" y="34"/>
                  </a:lnTo>
                  <a:lnTo>
                    <a:pt x="56" y="26"/>
                  </a:lnTo>
                  <a:lnTo>
                    <a:pt x="54" y="18"/>
                  </a:lnTo>
                  <a:lnTo>
                    <a:pt x="48" y="12"/>
                  </a:lnTo>
                  <a:lnTo>
                    <a:pt x="42" y="10"/>
                  </a:lnTo>
                  <a:lnTo>
                    <a:pt x="38" y="10"/>
                  </a:lnTo>
                  <a:lnTo>
                    <a:pt x="38" y="10"/>
                  </a:lnTo>
                  <a:lnTo>
                    <a:pt x="32" y="10"/>
                  </a:lnTo>
                  <a:lnTo>
                    <a:pt x="28" y="12"/>
                  </a:lnTo>
                  <a:lnTo>
                    <a:pt x="20" y="18"/>
                  </a:lnTo>
                  <a:lnTo>
                    <a:pt x="16" y="26"/>
                  </a:lnTo>
                  <a:lnTo>
                    <a:pt x="14" y="34"/>
                  </a:lnTo>
                  <a:lnTo>
                    <a:pt x="58"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4"/>
            <p:cNvSpPr>
              <a:spLocks/>
            </p:cNvSpPr>
            <p:nvPr/>
          </p:nvSpPr>
          <p:spPr bwMode="auto">
            <a:xfrm>
              <a:off x="4786" y="2194"/>
              <a:ext cx="40" cy="82"/>
            </a:xfrm>
            <a:custGeom>
              <a:avLst/>
              <a:gdLst>
                <a:gd name="T0" fmla="*/ 0 w 40"/>
                <a:gd name="T1" fmla="*/ 26 h 82"/>
                <a:gd name="T2" fmla="*/ 0 w 40"/>
                <a:gd name="T3" fmla="*/ 26 h 82"/>
                <a:gd name="T4" fmla="*/ 0 w 40"/>
                <a:gd name="T5" fmla="*/ 2 h 82"/>
                <a:gd name="T6" fmla="*/ 12 w 40"/>
                <a:gd name="T7" fmla="*/ 2 h 82"/>
                <a:gd name="T8" fmla="*/ 12 w 40"/>
                <a:gd name="T9" fmla="*/ 18 h 82"/>
                <a:gd name="T10" fmla="*/ 14 w 40"/>
                <a:gd name="T11" fmla="*/ 18 h 82"/>
                <a:gd name="T12" fmla="*/ 14 w 40"/>
                <a:gd name="T13" fmla="*/ 18 h 82"/>
                <a:gd name="T14" fmla="*/ 18 w 40"/>
                <a:gd name="T15" fmla="*/ 10 h 82"/>
                <a:gd name="T16" fmla="*/ 22 w 40"/>
                <a:gd name="T17" fmla="*/ 4 h 82"/>
                <a:gd name="T18" fmla="*/ 28 w 40"/>
                <a:gd name="T19" fmla="*/ 0 h 82"/>
                <a:gd name="T20" fmla="*/ 36 w 40"/>
                <a:gd name="T21" fmla="*/ 0 h 82"/>
                <a:gd name="T22" fmla="*/ 36 w 40"/>
                <a:gd name="T23" fmla="*/ 0 h 82"/>
                <a:gd name="T24" fmla="*/ 40 w 40"/>
                <a:gd name="T25" fmla="*/ 0 h 82"/>
                <a:gd name="T26" fmla="*/ 40 w 40"/>
                <a:gd name="T27" fmla="*/ 14 h 82"/>
                <a:gd name="T28" fmla="*/ 40 w 40"/>
                <a:gd name="T29" fmla="*/ 14 h 82"/>
                <a:gd name="T30" fmla="*/ 36 w 40"/>
                <a:gd name="T31" fmla="*/ 14 h 82"/>
                <a:gd name="T32" fmla="*/ 36 w 40"/>
                <a:gd name="T33" fmla="*/ 14 h 82"/>
                <a:gd name="T34" fmla="*/ 28 w 40"/>
                <a:gd name="T35" fmla="*/ 14 h 82"/>
                <a:gd name="T36" fmla="*/ 22 w 40"/>
                <a:gd name="T37" fmla="*/ 18 h 82"/>
                <a:gd name="T38" fmla="*/ 18 w 40"/>
                <a:gd name="T39" fmla="*/ 24 h 82"/>
                <a:gd name="T40" fmla="*/ 16 w 40"/>
                <a:gd name="T41" fmla="*/ 32 h 82"/>
                <a:gd name="T42" fmla="*/ 16 w 40"/>
                <a:gd name="T43" fmla="*/ 32 h 82"/>
                <a:gd name="T44" fmla="*/ 14 w 40"/>
                <a:gd name="T45" fmla="*/ 40 h 82"/>
                <a:gd name="T46" fmla="*/ 14 w 40"/>
                <a:gd name="T47" fmla="*/ 82 h 82"/>
                <a:gd name="T48" fmla="*/ 0 w 40"/>
                <a:gd name="T49" fmla="*/ 82 h 82"/>
                <a:gd name="T50" fmla="*/ 0 w 40"/>
                <a:gd name="T51" fmla="*/ 2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82">
                  <a:moveTo>
                    <a:pt x="0" y="26"/>
                  </a:moveTo>
                  <a:lnTo>
                    <a:pt x="0" y="26"/>
                  </a:lnTo>
                  <a:lnTo>
                    <a:pt x="0" y="2"/>
                  </a:lnTo>
                  <a:lnTo>
                    <a:pt x="12" y="2"/>
                  </a:lnTo>
                  <a:lnTo>
                    <a:pt x="12" y="18"/>
                  </a:lnTo>
                  <a:lnTo>
                    <a:pt x="14" y="18"/>
                  </a:lnTo>
                  <a:lnTo>
                    <a:pt x="14" y="18"/>
                  </a:lnTo>
                  <a:lnTo>
                    <a:pt x="18" y="10"/>
                  </a:lnTo>
                  <a:lnTo>
                    <a:pt x="22" y="4"/>
                  </a:lnTo>
                  <a:lnTo>
                    <a:pt x="28" y="0"/>
                  </a:lnTo>
                  <a:lnTo>
                    <a:pt x="36" y="0"/>
                  </a:lnTo>
                  <a:lnTo>
                    <a:pt x="36" y="0"/>
                  </a:lnTo>
                  <a:lnTo>
                    <a:pt x="40" y="0"/>
                  </a:lnTo>
                  <a:lnTo>
                    <a:pt x="40" y="14"/>
                  </a:lnTo>
                  <a:lnTo>
                    <a:pt x="40" y="14"/>
                  </a:lnTo>
                  <a:lnTo>
                    <a:pt x="36" y="14"/>
                  </a:lnTo>
                  <a:lnTo>
                    <a:pt x="36" y="14"/>
                  </a:lnTo>
                  <a:lnTo>
                    <a:pt x="28" y="14"/>
                  </a:lnTo>
                  <a:lnTo>
                    <a:pt x="22" y="18"/>
                  </a:lnTo>
                  <a:lnTo>
                    <a:pt x="18" y="24"/>
                  </a:lnTo>
                  <a:lnTo>
                    <a:pt x="16" y="32"/>
                  </a:lnTo>
                  <a:lnTo>
                    <a:pt x="16" y="32"/>
                  </a:lnTo>
                  <a:lnTo>
                    <a:pt x="14" y="40"/>
                  </a:lnTo>
                  <a:lnTo>
                    <a:pt x="14" y="82"/>
                  </a:lnTo>
                  <a:lnTo>
                    <a:pt x="0" y="82"/>
                  </a:lnTo>
                  <a:lnTo>
                    <a:pt x="0" y="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5"/>
            <p:cNvSpPr>
              <a:spLocks/>
            </p:cNvSpPr>
            <p:nvPr/>
          </p:nvSpPr>
          <p:spPr bwMode="auto">
            <a:xfrm>
              <a:off x="4876" y="2194"/>
              <a:ext cx="116" cy="82"/>
            </a:xfrm>
            <a:custGeom>
              <a:avLst/>
              <a:gdLst>
                <a:gd name="T0" fmla="*/ 0 w 116"/>
                <a:gd name="T1" fmla="*/ 24 h 82"/>
                <a:gd name="T2" fmla="*/ 12 w 116"/>
                <a:gd name="T3" fmla="*/ 2 h 82"/>
                <a:gd name="T4" fmla="*/ 14 w 116"/>
                <a:gd name="T5" fmla="*/ 14 h 82"/>
                <a:gd name="T6" fmla="*/ 18 w 116"/>
                <a:gd name="T7" fmla="*/ 8 h 82"/>
                <a:gd name="T8" fmla="*/ 30 w 116"/>
                <a:gd name="T9" fmla="*/ 0 h 82"/>
                <a:gd name="T10" fmla="*/ 40 w 116"/>
                <a:gd name="T11" fmla="*/ 0 h 82"/>
                <a:gd name="T12" fmla="*/ 54 w 116"/>
                <a:gd name="T13" fmla="*/ 4 h 82"/>
                <a:gd name="T14" fmla="*/ 62 w 116"/>
                <a:gd name="T15" fmla="*/ 16 h 82"/>
                <a:gd name="T16" fmla="*/ 64 w 116"/>
                <a:gd name="T17" fmla="*/ 16 h 82"/>
                <a:gd name="T18" fmla="*/ 72 w 116"/>
                <a:gd name="T19" fmla="*/ 6 h 82"/>
                <a:gd name="T20" fmla="*/ 80 w 116"/>
                <a:gd name="T21" fmla="*/ 2 h 82"/>
                <a:gd name="T22" fmla="*/ 90 w 116"/>
                <a:gd name="T23" fmla="*/ 0 h 82"/>
                <a:gd name="T24" fmla="*/ 104 w 116"/>
                <a:gd name="T25" fmla="*/ 4 h 82"/>
                <a:gd name="T26" fmla="*/ 112 w 116"/>
                <a:gd name="T27" fmla="*/ 12 h 82"/>
                <a:gd name="T28" fmla="*/ 116 w 116"/>
                <a:gd name="T29" fmla="*/ 26 h 82"/>
                <a:gd name="T30" fmla="*/ 116 w 116"/>
                <a:gd name="T31" fmla="*/ 82 h 82"/>
                <a:gd name="T32" fmla="*/ 102 w 116"/>
                <a:gd name="T33" fmla="*/ 36 h 82"/>
                <a:gd name="T34" fmla="*/ 102 w 116"/>
                <a:gd name="T35" fmla="*/ 26 h 82"/>
                <a:gd name="T36" fmla="*/ 92 w 116"/>
                <a:gd name="T37" fmla="*/ 14 h 82"/>
                <a:gd name="T38" fmla="*/ 84 w 116"/>
                <a:gd name="T39" fmla="*/ 12 h 82"/>
                <a:gd name="T40" fmla="*/ 74 w 116"/>
                <a:gd name="T41" fmla="*/ 16 h 82"/>
                <a:gd name="T42" fmla="*/ 68 w 116"/>
                <a:gd name="T43" fmla="*/ 26 h 82"/>
                <a:gd name="T44" fmla="*/ 66 w 116"/>
                <a:gd name="T45" fmla="*/ 32 h 82"/>
                <a:gd name="T46" fmla="*/ 52 w 116"/>
                <a:gd name="T47" fmla="*/ 82 h 82"/>
                <a:gd name="T48" fmla="*/ 52 w 116"/>
                <a:gd name="T49" fmla="*/ 34 h 82"/>
                <a:gd name="T50" fmla="*/ 48 w 116"/>
                <a:gd name="T51" fmla="*/ 18 h 82"/>
                <a:gd name="T52" fmla="*/ 34 w 116"/>
                <a:gd name="T53" fmla="*/ 12 h 82"/>
                <a:gd name="T54" fmla="*/ 28 w 116"/>
                <a:gd name="T55" fmla="*/ 12 h 82"/>
                <a:gd name="T56" fmla="*/ 18 w 116"/>
                <a:gd name="T57" fmla="*/ 22 h 82"/>
                <a:gd name="T58" fmla="*/ 16 w 116"/>
                <a:gd name="T59" fmla="*/ 26 h 82"/>
                <a:gd name="T60" fmla="*/ 16 w 116"/>
                <a:gd name="T61" fmla="*/ 82 h 82"/>
                <a:gd name="T62" fmla="*/ 0 w 116"/>
                <a:gd name="T63" fmla="*/ 2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82">
                  <a:moveTo>
                    <a:pt x="0" y="24"/>
                  </a:moveTo>
                  <a:lnTo>
                    <a:pt x="0" y="24"/>
                  </a:lnTo>
                  <a:lnTo>
                    <a:pt x="0" y="2"/>
                  </a:lnTo>
                  <a:lnTo>
                    <a:pt x="12" y="2"/>
                  </a:lnTo>
                  <a:lnTo>
                    <a:pt x="14" y="14"/>
                  </a:lnTo>
                  <a:lnTo>
                    <a:pt x="14" y="14"/>
                  </a:lnTo>
                  <a:lnTo>
                    <a:pt x="14" y="14"/>
                  </a:lnTo>
                  <a:lnTo>
                    <a:pt x="18" y="8"/>
                  </a:lnTo>
                  <a:lnTo>
                    <a:pt x="24" y="4"/>
                  </a:lnTo>
                  <a:lnTo>
                    <a:pt x="30" y="0"/>
                  </a:lnTo>
                  <a:lnTo>
                    <a:pt x="40" y="0"/>
                  </a:lnTo>
                  <a:lnTo>
                    <a:pt x="40" y="0"/>
                  </a:lnTo>
                  <a:lnTo>
                    <a:pt x="48" y="0"/>
                  </a:lnTo>
                  <a:lnTo>
                    <a:pt x="54" y="4"/>
                  </a:lnTo>
                  <a:lnTo>
                    <a:pt x="60" y="10"/>
                  </a:lnTo>
                  <a:lnTo>
                    <a:pt x="62" y="16"/>
                  </a:lnTo>
                  <a:lnTo>
                    <a:pt x="64" y="16"/>
                  </a:lnTo>
                  <a:lnTo>
                    <a:pt x="64" y="16"/>
                  </a:lnTo>
                  <a:lnTo>
                    <a:pt x="68" y="10"/>
                  </a:lnTo>
                  <a:lnTo>
                    <a:pt x="72" y="6"/>
                  </a:lnTo>
                  <a:lnTo>
                    <a:pt x="72" y="6"/>
                  </a:lnTo>
                  <a:lnTo>
                    <a:pt x="80" y="2"/>
                  </a:lnTo>
                  <a:lnTo>
                    <a:pt x="90" y="0"/>
                  </a:lnTo>
                  <a:lnTo>
                    <a:pt x="90" y="0"/>
                  </a:lnTo>
                  <a:lnTo>
                    <a:pt x="98" y="2"/>
                  </a:lnTo>
                  <a:lnTo>
                    <a:pt x="104" y="4"/>
                  </a:lnTo>
                  <a:lnTo>
                    <a:pt x="108" y="6"/>
                  </a:lnTo>
                  <a:lnTo>
                    <a:pt x="112" y="12"/>
                  </a:lnTo>
                  <a:lnTo>
                    <a:pt x="114" y="18"/>
                  </a:lnTo>
                  <a:lnTo>
                    <a:pt x="116" y="26"/>
                  </a:lnTo>
                  <a:lnTo>
                    <a:pt x="116" y="34"/>
                  </a:lnTo>
                  <a:lnTo>
                    <a:pt x="116" y="82"/>
                  </a:lnTo>
                  <a:lnTo>
                    <a:pt x="102" y="82"/>
                  </a:lnTo>
                  <a:lnTo>
                    <a:pt x="102" y="36"/>
                  </a:lnTo>
                  <a:lnTo>
                    <a:pt x="102" y="36"/>
                  </a:lnTo>
                  <a:lnTo>
                    <a:pt x="102" y="26"/>
                  </a:lnTo>
                  <a:lnTo>
                    <a:pt x="98" y="18"/>
                  </a:lnTo>
                  <a:lnTo>
                    <a:pt x="92" y="14"/>
                  </a:lnTo>
                  <a:lnTo>
                    <a:pt x="84" y="12"/>
                  </a:lnTo>
                  <a:lnTo>
                    <a:pt x="84" y="12"/>
                  </a:lnTo>
                  <a:lnTo>
                    <a:pt x="78" y="12"/>
                  </a:lnTo>
                  <a:lnTo>
                    <a:pt x="74" y="16"/>
                  </a:lnTo>
                  <a:lnTo>
                    <a:pt x="70" y="20"/>
                  </a:lnTo>
                  <a:lnTo>
                    <a:pt x="68" y="26"/>
                  </a:lnTo>
                  <a:lnTo>
                    <a:pt x="68" y="26"/>
                  </a:lnTo>
                  <a:lnTo>
                    <a:pt x="66" y="32"/>
                  </a:lnTo>
                  <a:lnTo>
                    <a:pt x="66" y="82"/>
                  </a:lnTo>
                  <a:lnTo>
                    <a:pt x="52" y="82"/>
                  </a:lnTo>
                  <a:lnTo>
                    <a:pt x="52" y="34"/>
                  </a:lnTo>
                  <a:lnTo>
                    <a:pt x="52" y="34"/>
                  </a:lnTo>
                  <a:lnTo>
                    <a:pt x="50" y="26"/>
                  </a:lnTo>
                  <a:lnTo>
                    <a:pt x="48" y="18"/>
                  </a:lnTo>
                  <a:lnTo>
                    <a:pt x="42" y="14"/>
                  </a:lnTo>
                  <a:lnTo>
                    <a:pt x="34" y="12"/>
                  </a:lnTo>
                  <a:lnTo>
                    <a:pt x="34" y="12"/>
                  </a:lnTo>
                  <a:lnTo>
                    <a:pt x="28" y="12"/>
                  </a:lnTo>
                  <a:lnTo>
                    <a:pt x="22" y="16"/>
                  </a:lnTo>
                  <a:lnTo>
                    <a:pt x="18" y="22"/>
                  </a:lnTo>
                  <a:lnTo>
                    <a:pt x="16" y="26"/>
                  </a:lnTo>
                  <a:lnTo>
                    <a:pt x="16" y="26"/>
                  </a:lnTo>
                  <a:lnTo>
                    <a:pt x="16" y="34"/>
                  </a:lnTo>
                  <a:lnTo>
                    <a:pt x="16" y="82"/>
                  </a:lnTo>
                  <a:lnTo>
                    <a:pt x="0" y="82"/>
                  </a:lnTo>
                  <a:lnTo>
                    <a:pt x="0" y="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6"/>
            <p:cNvSpPr>
              <a:spLocks noEditPoints="1"/>
            </p:cNvSpPr>
            <p:nvPr/>
          </p:nvSpPr>
          <p:spPr bwMode="auto">
            <a:xfrm>
              <a:off x="5010" y="2194"/>
              <a:ext cx="66" cy="84"/>
            </a:xfrm>
            <a:custGeom>
              <a:avLst/>
              <a:gdLst>
                <a:gd name="T0" fmla="*/ 50 w 66"/>
                <a:gd name="T1" fmla="*/ 72 h 84"/>
                <a:gd name="T2" fmla="*/ 50 w 66"/>
                <a:gd name="T3" fmla="*/ 72 h 84"/>
                <a:gd name="T4" fmla="*/ 40 w 66"/>
                <a:gd name="T5" fmla="*/ 80 h 84"/>
                <a:gd name="T6" fmla="*/ 26 w 66"/>
                <a:gd name="T7" fmla="*/ 84 h 84"/>
                <a:gd name="T8" fmla="*/ 14 w 66"/>
                <a:gd name="T9" fmla="*/ 82 h 84"/>
                <a:gd name="T10" fmla="*/ 2 w 66"/>
                <a:gd name="T11" fmla="*/ 70 h 84"/>
                <a:gd name="T12" fmla="*/ 0 w 66"/>
                <a:gd name="T13" fmla="*/ 62 h 84"/>
                <a:gd name="T14" fmla="*/ 4 w 66"/>
                <a:gd name="T15" fmla="*/ 48 h 84"/>
                <a:gd name="T16" fmla="*/ 14 w 66"/>
                <a:gd name="T17" fmla="*/ 38 h 84"/>
                <a:gd name="T18" fmla="*/ 28 w 66"/>
                <a:gd name="T19" fmla="*/ 32 h 84"/>
                <a:gd name="T20" fmla="*/ 50 w 66"/>
                <a:gd name="T21" fmla="*/ 30 h 84"/>
                <a:gd name="T22" fmla="*/ 48 w 66"/>
                <a:gd name="T23" fmla="*/ 24 h 84"/>
                <a:gd name="T24" fmla="*/ 40 w 66"/>
                <a:gd name="T25" fmla="*/ 12 h 84"/>
                <a:gd name="T26" fmla="*/ 30 w 66"/>
                <a:gd name="T27" fmla="*/ 10 h 84"/>
                <a:gd name="T28" fmla="*/ 20 w 66"/>
                <a:gd name="T29" fmla="*/ 12 h 84"/>
                <a:gd name="T30" fmla="*/ 6 w 66"/>
                <a:gd name="T31" fmla="*/ 6 h 84"/>
                <a:gd name="T32" fmla="*/ 18 w 66"/>
                <a:gd name="T33" fmla="*/ 2 h 84"/>
                <a:gd name="T34" fmla="*/ 32 w 66"/>
                <a:gd name="T35" fmla="*/ 0 h 84"/>
                <a:gd name="T36" fmla="*/ 48 w 66"/>
                <a:gd name="T37" fmla="*/ 2 h 84"/>
                <a:gd name="T38" fmla="*/ 58 w 66"/>
                <a:gd name="T39" fmla="*/ 10 h 84"/>
                <a:gd name="T40" fmla="*/ 62 w 66"/>
                <a:gd name="T41" fmla="*/ 20 h 84"/>
                <a:gd name="T42" fmla="*/ 64 w 66"/>
                <a:gd name="T43" fmla="*/ 64 h 84"/>
                <a:gd name="T44" fmla="*/ 66 w 66"/>
                <a:gd name="T45" fmla="*/ 82 h 84"/>
                <a:gd name="T46" fmla="*/ 50 w 66"/>
                <a:gd name="T47" fmla="*/ 42 h 84"/>
                <a:gd name="T48" fmla="*/ 38 w 66"/>
                <a:gd name="T49" fmla="*/ 42 h 84"/>
                <a:gd name="T50" fmla="*/ 22 w 66"/>
                <a:gd name="T51" fmla="*/ 46 h 84"/>
                <a:gd name="T52" fmla="*/ 16 w 66"/>
                <a:gd name="T53" fmla="*/ 54 h 84"/>
                <a:gd name="T54" fmla="*/ 16 w 66"/>
                <a:gd name="T55" fmla="*/ 60 h 84"/>
                <a:gd name="T56" fmla="*/ 20 w 66"/>
                <a:gd name="T57" fmla="*/ 70 h 84"/>
                <a:gd name="T58" fmla="*/ 30 w 66"/>
                <a:gd name="T59" fmla="*/ 74 h 84"/>
                <a:gd name="T60" fmla="*/ 36 w 66"/>
                <a:gd name="T61" fmla="*/ 72 h 84"/>
                <a:gd name="T62" fmla="*/ 46 w 66"/>
                <a:gd name="T63" fmla="*/ 66 h 84"/>
                <a:gd name="T64" fmla="*/ 48 w 66"/>
                <a:gd name="T65" fmla="*/ 60 h 84"/>
                <a:gd name="T66" fmla="*/ 50 w 66"/>
                <a:gd name="T67" fmla="*/ 4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84">
                  <a:moveTo>
                    <a:pt x="52" y="82"/>
                  </a:moveTo>
                  <a:lnTo>
                    <a:pt x="50" y="72"/>
                  </a:lnTo>
                  <a:lnTo>
                    <a:pt x="50" y="72"/>
                  </a:lnTo>
                  <a:lnTo>
                    <a:pt x="50" y="72"/>
                  </a:lnTo>
                  <a:lnTo>
                    <a:pt x="46" y="78"/>
                  </a:lnTo>
                  <a:lnTo>
                    <a:pt x="40" y="80"/>
                  </a:lnTo>
                  <a:lnTo>
                    <a:pt x="34" y="84"/>
                  </a:lnTo>
                  <a:lnTo>
                    <a:pt x="26" y="84"/>
                  </a:lnTo>
                  <a:lnTo>
                    <a:pt x="26" y="84"/>
                  </a:lnTo>
                  <a:lnTo>
                    <a:pt x="14" y="82"/>
                  </a:lnTo>
                  <a:lnTo>
                    <a:pt x="6" y="78"/>
                  </a:lnTo>
                  <a:lnTo>
                    <a:pt x="2" y="70"/>
                  </a:lnTo>
                  <a:lnTo>
                    <a:pt x="0" y="62"/>
                  </a:lnTo>
                  <a:lnTo>
                    <a:pt x="0" y="62"/>
                  </a:lnTo>
                  <a:lnTo>
                    <a:pt x="2" y="54"/>
                  </a:lnTo>
                  <a:lnTo>
                    <a:pt x="4" y="48"/>
                  </a:lnTo>
                  <a:lnTo>
                    <a:pt x="8" y="42"/>
                  </a:lnTo>
                  <a:lnTo>
                    <a:pt x="14" y="38"/>
                  </a:lnTo>
                  <a:lnTo>
                    <a:pt x="20" y="36"/>
                  </a:lnTo>
                  <a:lnTo>
                    <a:pt x="28" y="32"/>
                  </a:lnTo>
                  <a:lnTo>
                    <a:pt x="50" y="30"/>
                  </a:lnTo>
                  <a:lnTo>
                    <a:pt x="50" y="30"/>
                  </a:lnTo>
                  <a:lnTo>
                    <a:pt x="50" y="30"/>
                  </a:lnTo>
                  <a:lnTo>
                    <a:pt x="48" y="24"/>
                  </a:lnTo>
                  <a:lnTo>
                    <a:pt x="46" y="18"/>
                  </a:lnTo>
                  <a:lnTo>
                    <a:pt x="40" y="12"/>
                  </a:lnTo>
                  <a:lnTo>
                    <a:pt x="36" y="12"/>
                  </a:lnTo>
                  <a:lnTo>
                    <a:pt x="30" y="10"/>
                  </a:lnTo>
                  <a:lnTo>
                    <a:pt x="30" y="10"/>
                  </a:lnTo>
                  <a:lnTo>
                    <a:pt x="20" y="12"/>
                  </a:lnTo>
                  <a:lnTo>
                    <a:pt x="10" y="16"/>
                  </a:lnTo>
                  <a:lnTo>
                    <a:pt x="6" y="6"/>
                  </a:lnTo>
                  <a:lnTo>
                    <a:pt x="6" y="6"/>
                  </a:lnTo>
                  <a:lnTo>
                    <a:pt x="18" y="2"/>
                  </a:lnTo>
                  <a:lnTo>
                    <a:pt x="32" y="0"/>
                  </a:lnTo>
                  <a:lnTo>
                    <a:pt x="32" y="0"/>
                  </a:lnTo>
                  <a:lnTo>
                    <a:pt x="42" y="0"/>
                  </a:lnTo>
                  <a:lnTo>
                    <a:pt x="48" y="2"/>
                  </a:lnTo>
                  <a:lnTo>
                    <a:pt x="54" y="6"/>
                  </a:lnTo>
                  <a:lnTo>
                    <a:pt x="58" y="10"/>
                  </a:lnTo>
                  <a:lnTo>
                    <a:pt x="60" y="16"/>
                  </a:lnTo>
                  <a:lnTo>
                    <a:pt x="62" y="20"/>
                  </a:lnTo>
                  <a:lnTo>
                    <a:pt x="64" y="32"/>
                  </a:lnTo>
                  <a:lnTo>
                    <a:pt x="64" y="64"/>
                  </a:lnTo>
                  <a:lnTo>
                    <a:pt x="64" y="64"/>
                  </a:lnTo>
                  <a:lnTo>
                    <a:pt x="66" y="82"/>
                  </a:lnTo>
                  <a:lnTo>
                    <a:pt x="52" y="82"/>
                  </a:lnTo>
                  <a:close/>
                  <a:moveTo>
                    <a:pt x="50" y="42"/>
                  </a:moveTo>
                  <a:lnTo>
                    <a:pt x="50" y="42"/>
                  </a:lnTo>
                  <a:lnTo>
                    <a:pt x="38" y="42"/>
                  </a:lnTo>
                  <a:lnTo>
                    <a:pt x="26" y="44"/>
                  </a:lnTo>
                  <a:lnTo>
                    <a:pt x="22" y="46"/>
                  </a:lnTo>
                  <a:lnTo>
                    <a:pt x="18" y="50"/>
                  </a:lnTo>
                  <a:lnTo>
                    <a:pt x="16" y="54"/>
                  </a:lnTo>
                  <a:lnTo>
                    <a:pt x="16" y="60"/>
                  </a:lnTo>
                  <a:lnTo>
                    <a:pt x="16" y="60"/>
                  </a:lnTo>
                  <a:lnTo>
                    <a:pt x="16" y="66"/>
                  </a:lnTo>
                  <a:lnTo>
                    <a:pt x="20" y="70"/>
                  </a:lnTo>
                  <a:lnTo>
                    <a:pt x="24" y="72"/>
                  </a:lnTo>
                  <a:lnTo>
                    <a:pt x="30" y="74"/>
                  </a:lnTo>
                  <a:lnTo>
                    <a:pt x="30" y="74"/>
                  </a:lnTo>
                  <a:lnTo>
                    <a:pt x="36" y="72"/>
                  </a:lnTo>
                  <a:lnTo>
                    <a:pt x="42" y="70"/>
                  </a:lnTo>
                  <a:lnTo>
                    <a:pt x="46" y="66"/>
                  </a:lnTo>
                  <a:lnTo>
                    <a:pt x="48" y="60"/>
                  </a:lnTo>
                  <a:lnTo>
                    <a:pt x="48" y="60"/>
                  </a:lnTo>
                  <a:lnTo>
                    <a:pt x="50" y="56"/>
                  </a:lnTo>
                  <a:lnTo>
                    <a:pt x="50" y="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7"/>
            <p:cNvSpPr>
              <a:spLocks/>
            </p:cNvSpPr>
            <p:nvPr/>
          </p:nvSpPr>
          <p:spPr bwMode="auto">
            <a:xfrm>
              <a:off x="5086" y="2196"/>
              <a:ext cx="76" cy="118"/>
            </a:xfrm>
            <a:custGeom>
              <a:avLst/>
              <a:gdLst>
                <a:gd name="T0" fmla="*/ 16 w 76"/>
                <a:gd name="T1" fmla="*/ 0 h 118"/>
                <a:gd name="T2" fmla="*/ 34 w 76"/>
                <a:gd name="T3" fmla="*/ 48 h 118"/>
                <a:gd name="T4" fmla="*/ 34 w 76"/>
                <a:gd name="T5" fmla="*/ 48 h 118"/>
                <a:gd name="T6" fmla="*/ 38 w 76"/>
                <a:gd name="T7" fmla="*/ 64 h 118"/>
                <a:gd name="T8" fmla="*/ 40 w 76"/>
                <a:gd name="T9" fmla="*/ 64 h 118"/>
                <a:gd name="T10" fmla="*/ 40 w 76"/>
                <a:gd name="T11" fmla="*/ 64 h 118"/>
                <a:gd name="T12" fmla="*/ 44 w 76"/>
                <a:gd name="T13" fmla="*/ 48 h 118"/>
                <a:gd name="T14" fmla="*/ 60 w 76"/>
                <a:gd name="T15" fmla="*/ 0 h 118"/>
                <a:gd name="T16" fmla="*/ 76 w 76"/>
                <a:gd name="T17" fmla="*/ 0 h 118"/>
                <a:gd name="T18" fmla="*/ 54 w 76"/>
                <a:gd name="T19" fmla="*/ 58 h 118"/>
                <a:gd name="T20" fmla="*/ 54 w 76"/>
                <a:gd name="T21" fmla="*/ 58 h 118"/>
                <a:gd name="T22" fmla="*/ 40 w 76"/>
                <a:gd name="T23" fmla="*/ 90 h 118"/>
                <a:gd name="T24" fmla="*/ 34 w 76"/>
                <a:gd name="T25" fmla="*/ 100 h 118"/>
                <a:gd name="T26" fmla="*/ 26 w 76"/>
                <a:gd name="T27" fmla="*/ 108 h 118"/>
                <a:gd name="T28" fmla="*/ 26 w 76"/>
                <a:gd name="T29" fmla="*/ 108 h 118"/>
                <a:gd name="T30" fmla="*/ 16 w 76"/>
                <a:gd name="T31" fmla="*/ 116 h 118"/>
                <a:gd name="T32" fmla="*/ 8 w 76"/>
                <a:gd name="T33" fmla="*/ 118 h 118"/>
                <a:gd name="T34" fmla="*/ 4 w 76"/>
                <a:gd name="T35" fmla="*/ 106 h 118"/>
                <a:gd name="T36" fmla="*/ 4 w 76"/>
                <a:gd name="T37" fmla="*/ 106 h 118"/>
                <a:gd name="T38" fmla="*/ 10 w 76"/>
                <a:gd name="T39" fmla="*/ 102 h 118"/>
                <a:gd name="T40" fmla="*/ 18 w 76"/>
                <a:gd name="T41" fmla="*/ 98 h 118"/>
                <a:gd name="T42" fmla="*/ 18 w 76"/>
                <a:gd name="T43" fmla="*/ 98 h 118"/>
                <a:gd name="T44" fmla="*/ 24 w 76"/>
                <a:gd name="T45" fmla="*/ 92 h 118"/>
                <a:gd name="T46" fmla="*/ 30 w 76"/>
                <a:gd name="T47" fmla="*/ 82 h 118"/>
                <a:gd name="T48" fmla="*/ 30 w 76"/>
                <a:gd name="T49" fmla="*/ 82 h 118"/>
                <a:gd name="T50" fmla="*/ 30 w 76"/>
                <a:gd name="T51" fmla="*/ 78 h 118"/>
                <a:gd name="T52" fmla="*/ 30 w 76"/>
                <a:gd name="T53" fmla="*/ 78 h 118"/>
                <a:gd name="T54" fmla="*/ 30 w 76"/>
                <a:gd name="T55" fmla="*/ 74 h 118"/>
                <a:gd name="T56" fmla="*/ 0 w 76"/>
                <a:gd name="T57" fmla="*/ 0 h 118"/>
                <a:gd name="T58" fmla="*/ 16 w 76"/>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18">
                  <a:moveTo>
                    <a:pt x="16" y="0"/>
                  </a:moveTo>
                  <a:lnTo>
                    <a:pt x="34" y="48"/>
                  </a:lnTo>
                  <a:lnTo>
                    <a:pt x="34" y="48"/>
                  </a:lnTo>
                  <a:lnTo>
                    <a:pt x="38" y="64"/>
                  </a:lnTo>
                  <a:lnTo>
                    <a:pt x="40" y="64"/>
                  </a:lnTo>
                  <a:lnTo>
                    <a:pt x="40" y="64"/>
                  </a:lnTo>
                  <a:lnTo>
                    <a:pt x="44" y="48"/>
                  </a:lnTo>
                  <a:lnTo>
                    <a:pt x="60" y="0"/>
                  </a:lnTo>
                  <a:lnTo>
                    <a:pt x="76" y="0"/>
                  </a:lnTo>
                  <a:lnTo>
                    <a:pt x="54" y="58"/>
                  </a:lnTo>
                  <a:lnTo>
                    <a:pt x="54" y="58"/>
                  </a:lnTo>
                  <a:lnTo>
                    <a:pt x="40" y="90"/>
                  </a:lnTo>
                  <a:lnTo>
                    <a:pt x="34" y="100"/>
                  </a:lnTo>
                  <a:lnTo>
                    <a:pt x="26" y="108"/>
                  </a:lnTo>
                  <a:lnTo>
                    <a:pt x="26" y="108"/>
                  </a:lnTo>
                  <a:lnTo>
                    <a:pt x="16" y="116"/>
                  </a:lnTo>
                  <a:lnTo>
                    <a:pt x="8" y="118"/>
                  </a:lnTo>
                  <a:lnTo>
                    <a:pt x="4" y="106"/>
                  </a:lnTo>
                  <a:lnTo>
                    <a:pt x="4" y="106"/>
                  </a:lnTo>
                  <a:lnTo>
                    <a:pt x="10" y="102"/>
                  </a:lnTo>
                  <a:lnTo>
                    <a:pt x="18" y="98"/>
                  </a:lnTo>
                  <a:lnTo>
                    <a:pt x="18" y="98"/>
                  </a:lnTo>
                  <a:lnTo>
                    <a:pt x="24" y="92"/>
                  </a:lnTo>
                  <a:lnTo>
                    <a:pt x="30" y="82"/>
                  </a:lnTo>
                  <a:lnTo>
                    <a:pt x="30" y="82"/>
                  </a:lnTo>
                  <a:lnTo>
                    <a:pt x="30" y="78"/>
                  </a:lnTo>
                  <a:lnTo>
                    <a:pt x="30" y="78"/>
                  </a:lnTo>
                  <a:lnTo>
                    <a:pt x="30" y="74"/>
                  </a:lnTo>
                  <a:lnTo>
                    <a:pt x="0" y="0"/>
                  </a:lnTo>
                  <a:lnTo>
                    <a:pt x="16"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8"/>
            <p:cNvSpPr>
              <a:spLocks noEditPoints="1"/>
            </p:cNvSpPr>
            <p:nvPr/>
          </p:nvSpPr>
          <p:spPr bwMode="auto">
            <a:xfrm>
              <a:off x="4090" y="2358"/>
              <a:ext cx="78" cy="122"/>
            </a:xfrm>
            <a:custGeom>
              <a:avLst/>
              <a:gdLst>
                <a:gd name="T0" fmla="*/ 0 w 78"/>
                <a:gd name="T1" fmla="*/ 120 h 122"/>
                <a:gd name="T2" fmla="*/ 2 w 78"/>
                <a:gd name="T3" fmla="*/ 0 h 122"/>
                <a:gd name="T4" fmla="*/ 16 w 78"/>
                <a:gd name="T5" fmla="*/ 52 h 122"/>
                <a:gd name="T6" fmla="*/ 16 w 78"/>
                <a:gd name="T7" fmla="*/ 52 h 122"/>
                <a:gd name="T8" fmla="*/ 28 w 78"/>
                <a:gd name="T9" fmla="*/ 42 h 122"/>
                <a:gd name="T10" fmla="*/ 44 w 78"/>
                <a:gd name="T11" fmla="*/ 38 h 122"/>
                <a:gd name="T12" fmla="*/ 52 w 78"/>
                <a:gd name="T13" fmla="*/ 38 h 122"/>
                <a:gd name="T14" fmla="*/ 64 w 78"/>
                <a:gd name="T15" fmla="*/ 44 h 122"/>
                <a:gd name="T16" fmla="*/ 72 w 78"/>
                <a:gd name="T17" fmla="*/ 54 h 122"/>
                <a:gd name="T18" fmla="*/ 78 w 78"/>
                <a:gd name="T19" fmla="*/ 70 h 122"/>
                <a:gd name="T20" fmla="*/ 78 w 78"/>
                <a:gd name="T21" fmla="*/ 78 h 122"/>
                <a:gd name="T22" fmla="*/ 76 w 78"/>
                <a:gd name="T23" fmla="*/ 98 h 122"/>
                <a:gd name="T24" fmla="*/ 66 w 78"/>
                <a:gd name="T25" fmla="*/ 112 h 122"/>
                <a:gd name="T26" fmla="*/ 56 w 78"/>
                <a:gd name="T27" fmla="*/ 120 h 122"/>
                <a:gd name="T28" fmla="*/ 42 w 78"/>
                <a:gd name="T29" fmla="*/ 122 h 122"/>
                <a:gd name="T30" fmla="*/ 34 w 78"/>
                <a:gd name="T31" fmla="*/ 122 h 122"/>
                <a:gd name="T32" fmla="*/ 20 w 78"/>
                <a:gd name="T33" fmla="*/ 114 h 122"/>
                <a:gd name="T34" fmla="*/ 14 w 78"/>
                <a:gd name="T35" fmla="*/ 106 h 122"/>
                <a:gd name="T36" fmla="*/ 0 w 78"/>
                <a:gd name="T37" fmla="*/ 120 h 122"/>
                <a:gd name="T38" fmla="*/ 16 w 78"/>
                <a:gd name="T39" fmla="*/ 88 h 122"/>
                <a:gd name="T40" fmla="*/ 16 w 78"/>
                <a:gd name="T41" fmla="*/ 92 h 122"/>
                <a:gd name="T42" fmla="*/ 24 w 78"/>
                <a:gd name="T43" fmla="*/ 106 h 122"/>
                <a:gd name="T44" fmla="*/ 38 w 78"/>
                <a:gd name="T45" fmla="*/ 110 h 122"/>
                <a:gd name="T46" fmla="*/ 44 w 78"/>
                <a:gd name="T47" fmla="*/ 110 h 122"/>
                <a:gd name="T48" fmla="*/ 56 w 78"/>
                <a:gd name="T49" fmla="*/ 102 h 122"/>
                <a:gd name="T50" fmla="*/ 64 w 78"/>
                <a:gd name="T51" fmla="*/ 80 h 122"/>
                <a:gd name="T52" fmla="*/ 62 w 78"/>
                <a:gd name="T53" fmla="*/ 68 h 122"/>
                <a:gd name="T54" fmla="*/ 50 w 78"/>
                <a:gd name="T55" fmla="*/ 52 h 122"/>
                <a:gd name="T56" fmla="*/ 40 w 78"/>
                <a:gd name="T57" fmla="*/ 48 h 122"/>
                <a:gd name="T58" fmla="*/ 32 w 78"/>
                <a:gd name="T59" fmla="*/ 50 h 122"/>
                <a:gd name="T60" fmla="*/ 20 w 78"/>
                <a:gd name="T61" fmla="*/ 60 h 122"/>
                <a:gd name="T62" fmla="*/ 16 w 78"/>
                <a:gd name="T63" fmla="*/ 66 h 122"/>
                <a:gd name="T64" fmla="*/ 16 w 78"/>
                <a:gd name="T65" fmla="*/ 8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122">
                  <a:moveTo>
                    <a:pt x="0" y="120"/>
                  </a:moveTo>
                  <a:lnTo>
                    <a:pt x="0" y="120"/>
                  </a:lnTo>
                  <a:lnTo>
                    <a:pt x="2" y="100"/>
                  </a:lnTo>
                  <a:lnTo>
                    <a:pt x="2" y="0"/>
                  </a:lnTo>
                  <a:lnTo>
                    <a:pt x="16" y="0"/>
                  </a:lnTo>
                  <a:lnTo>
                    <a:pt x="16" y="52"/>
                  </a:lnTo>
                  <a:lnTo>
                    <a:pt x="16" y="52"/>
                  </a:lnTo>
                  <a:lnTo>
                    <a:pt x="16" y="52"/>
                  </a:lnTo>
                  <a:lnTo>
                    <a:pt x="20" y="46"/>
                  </a:lnTo>
                  <a:lnTo>
                    <a:pt x="28" y="42"/>
                  </a:lnTo>
                  <a:lnTo>
                    <a:pt x="34" y="38"/>
                  </a:lnTo>
                  <a:lnTo>
                    <a:pt x="44" y="38"/>
                  </a:lnTo>
                  <a:lnTo>
                    <a:pt x="44" y="38"/>
                  </a:lnTo>
                  <a:lnTo>
                    <a:pt x="52" y="38"/>
                  </a:lnTo>
                  <a:lnTo>
                    <a:pt x="58" y="40"/>
                  </a:lnTo>
                  <a:lnTo>
                    <a:pt x="64" y="44"/>
                  </a:lnTo>
                  <a:lnTo>
                    <a:pt x="68" y="48"/>
                  </a:lnTo>
                  <a:lnTo>
                    <a:pt x="72" y="54"/>
                  </a:lnTo>
                  <a:lnTo>
                    <a:pt x="76" y="62"/>
                  </a:lnTo>
                  <a:lnTo>
                    <a:pt x="78" y="70"/>
                  </a:lnTo>
                  <a:lnTo>
                    <a:pt x="78" y="78"/>
                  </a:lnTo>
                  <a:lnTo>
                    <a:pt x="78" y="78"/>
                  </a:lnTo>
                  <a:lnTo>
                    <a:pt x="78" y="88"/>
                  </a:lnTo>
                  <a:lnTo>
                    <a:pt x="76" y="98"/>
                  </a:lnTo>
                  <a:lnTo>
                    <a:pt x="72" y="106"/>
                  </a:lnTo>
                  <a:lnTo>
                    <a:pt x="66" y="112"/>
                  </a:lnTo>
                  <a:lnTo>
                    <a:pt x="62" y="116"/>
                  </a:lnTo>
                  <a:lnTo>
                    <a:pt x="56" y="120"/>
                  </a:lnTo>
                  <a:lnTo>
                    <a:pt x="48" y="122"/>
                  </a:lnTo>
                  <a:lnTo>
                    <a:pt x="42" y="122"/>
                  </a:lnTo>
                  <a:lnTo>
                    <a:pt x="42" y="122"/>
                  </a:lnTo>
                  <a:lnTo>
                    <a:pt x="34" y="122"/>
                  </a:lnTo>
                  <a:lnTo>
                    <a:pt x="26" y="118"/>
                  </a:lnTo>
                  <a:lnTo>
                    <a:pt x="20" y="114"/>
                  </a:lnTo>
                  <a:lnTo>
                    <a:pt x="14" y="106"/>
                  </a:lnTo>
                  <a:lnTo>
                    <a:pt x="14" y="106"/>
                  </a:lnTo>
                  <a:lnTo>
                    <a:pt x="14" y="120"/>
                  </a:lnTo>
                  <a:lnTo>
                    <a:pt x="0" y="120"/>
                  </a:lnTo>
                  <a:close/>
                  <a:moveTo>
                    <a:pt x="16" y="88"/>
                  </a:moveTo>
                  <a:lnTo>
                    <a:pt x="16" y="88"/>
                  </a:lnTo>
                  <a:lnTo>
                    <a:pt x="16" y="92"/>
                  </a:lnTo>
                  <a:lnTo>
                    <a:pt x="16" y="92"/>
                  </a:lnTo>
                  <a:lnTo>
                    <a:pt x="20" y="100"/>
                  </a:lnTo>
                  <a:lnTo>
                    <a:pt x="24" y="106"/>
                  </a:lnTo>
                  <a:lnTo>
                    <a:pt x="32" y="110"/>
                  </a:lnTo>
                  <a:lnTo>
                    <a:pt x="38" y="110"/>
                  </a:lnTo>
                  <a:lnTo>
                    <a:pt x="38" y="110"/>
                  </a:lnTo>
                  <a:lnTo>
                    <a:pt x="44" y="110"/>
                  </a:lnTo>
                  <a:lnTo>
                    <a:pt x="50" y="108"/>
                  </a:lnTo>
                  <a:lnTo>
                    <a:pt x="56" y="102"/>
                  </a:lnTo>
                  <a:lnTo>
                    <a:pt x="62" y="92"/>
                  </a:lnTo>
                  <a:lnTo>
                    <a:pt x="64" y="80"/>
                  </a:lnTo>
                  <a:lnTo>
                    <a:pt x="64" y="80"/>
                  </a:lnTo>
                  <a:lnTo>
                    <a:pt x="62" y="68"/>
                  </a:lnTo>
                  <a:lnTo>
                    <a:pt x="58" y="58"/>
                  </a:lnTo>
                  <a:lnTo>
                    <a:pt x="50" y="52"/>
                  </a:lnTo>
                  <a:lnTo>
                    <a:pt x="44" y="50"/>
                  </a:lnTo>
                  <a:lnTo>
                    <a:pt x="40" y="48"/>
                  </a:lnTo>
                  <a:lnTo>
                    <a:pt x="40" y="48"/>
                  </a:lnTo>
                  <a:lnTo>
                    <a:pt x="32" y="50"/>
                  </a:lnTo>
                  <a:lnTo>
                    <a:pt x="26" y="54"/>
                  </a:lnTo>
                  <a:lnTo>
                    <a:pt x="20" y="60"/>
                  </a:lnTo>
                  <a:lnTo>
                    <a:pt x="16" y="66"/>
                  </a:lnTo>
                  <a:lnTo>
                    <a:pt x="16" y="66"/>
                  </a:lnTo>
                  <a:lnTo>
                    <a:pt x="16" y="74"/>
                  </a:lnTo>
                  <a:lnTo>
                    <a:pt x="16" y="8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9"/>
            <p:cNvSpPr>
              <a:spLocks noEditPoints="1"/>
            </p:cNvSpPr>
            <p:nvPr/>
          </p:nvSpPr>
          <p:spPr bwMode="auto">
            <a:xfrm>
              <a:off x="4180" y="2396"/>
              <a:ext cx="72" cy="84"/>
            </a:xfrm>
            <a:custGeom>
              <a:avLst/>
              <a:gdLst>
                <a:gd name="T0" fmla="*/ 16 w 72"/>
                <a:gd name="T1" fmla="*/ 44 h 84"/>
                <a:gd name="T2" fmla="*/ 16 w 72"/>
                <a:gd name="T3" fmla="*/ 44 h 84"/>
                <a:gd name="T4" fmla="*/ 16 w 72"/>
                <a:gd name="T5" fmla="*/ 52 h 84"/>
                <a:gd name="T6" fmla="*/ 18 w 72"/>
                <a:gd name="T7" fmla="*/ 58 h 84"/>
                <a:gd name="T8" fmla="*/ 20 w 72"/>
                <a:gd name="T9" fmla="*/ 62 h 84"/>
                <a:gd name="T10" fmla="*/ 24 w 72"/>
                <a:gd name="T11" fmla="*/ 66 h 84"/>
                <a:gd name="T12" fmla="*/ 32 w 72"/>
                <a:gd name="T13" fmla="*/ 70 h 84"/>
                <a:gd name="T14" fmla="*/ 42 w 72"/>
                <a:gd name="T15" fmla="*/ 72 h 84"/>
                <a:gd name="T16" fmla="*/ 42 w 72"/>
                <a:gd name="T17" fmla="*/ 72 h 84"/>
                <a:gd name="T18" fmla="*/ 56 w 72"/>
                <a:gd name="T19" fmla="*/ 72 h 84"/>
                <a:gd name="T20" fmla="*/ 66 w 72"/>
                <a:gd name="T21" fmla="*/ 68 h 84"/>
                <a:gd name="T22" fmla="*/ 68 w 72"/>
                <a:gd name="T23" fmla="*/ 78 h 84"/>
                <a:gd name="T24" fmla="*/ 68 w 72"/>
                <a:gd name="T25" fmla="*/ 78 h 84"/>
                <a:gd name="T26" fmla="*/ 58 w 72"/>
                <a:gd name="T27" fmla="*/ 82 h 84"/>
                <a:gd name="T28" fmla="*/ 40 w 72"/>
                <a:gd name="T29" fmla="*/ 84 h 84"/>
                <a:gd name="T30" fmla="*/ 40 w 72"/>
                <a:gd name="T31" fmla="*/ 84 h 84"/>
                <a:gd name="T32" fmla="*/ 32 w 72"/>
                <a:gd name="T33" fmla="*/ 84 h 84"/>
                <a:gd name="T34" fmla="*/ 24 w 72"/>
                <a:gd name="T35" fmla="*/ 80 h 84"/>
                <a:gd name="T36" fmla="*/ 18 w 72"/>
                <a:gd name="T37" fmla="*/ 78 h 84"/>
                <a:gd name="T38" fmla="*/ 12 w 72"/>
                <a:gd name="T39" fmla="*/ 72 h 84"/>
                <a:gd name="T40" fmla="*/ 8 w 72"/>
                <a:gd name="T41" fmla="*/ 66 h 84"/>
                <a:gd name="T42" fmla="*/ 4 w 72"/>
                <a:gd name="T43" fmla="*/ 60 h 84"/>
                <a:gd name="T44" fmla="*/ 2 w 72"/>
                <a:gd name="T45" fmla="*/ 52 h 84"/>
                <a:gd name="T46" fmla="*/ 0 w 72"/>
                <a:gd name="T47" fmla="*/ 42 h 84"/>
                <a:gd name="T48" fmla="*/ 0 w 72"/>
                <a:gd name="T49" fmla="*/ 42 h 84"/>
                <a:gd name="T50" fmla="*/ 2 w 72"/>
                <a:gd name="T51" fmla="*/ 34 h 84"/>
                <a:gd name="T52" fmla="*/ 4 w 72"/>
                <a:gd name="T53" fmla="*/ 26 h 84"/>
                <a:gd name="T54" fmla="*/ 6 w 72"/>
                <a:gd name="T55" fmla="*/ 18 h 84"/>
                <a:gd name="T56" fmla="*/ 12 w 72"/>
                <a:gd name="T57" fmla="*/ 12 h 84"/>
                <a:gd name="T58" fmla="*/ 16 w 72"/>
                <a:gd name="T59" fmla="*/ 6 h 84"/>
                <a:gd name="T60" fmla="*/ 24 w 72"/>
                <a:gd name="T61" fmla="*/ 2 h 84"/>
                <a:gd name="T62" fmla="*/ 30 w 72"/>
                <a:gd name="T63" fmla="*/ 0 h 84"/>
                <a:gd name="T64" fmla="*/ 40 w 72"/>
                <a:gd name="T65" fmla="*/ 0 h 84"/>
                <a:gd name="T66" fmla="*/ 40 w 72"/>
                <a:gd name="T67" fmla="*/ 0 h 84"/>
                <a:gd name="T68" fmla="*/ 48 w 72"/>
                <a:gd name="T69" fmla="*/ 0 h 84"/>
                <a:gd name="T70" fmla="*/ 56 w 72"/>
                <a:gd name="T71" fmla="*/ 2 h 84"/>
                <a:gd name="T72" fmla="*/ 62 w 72"/>
                <a:gd name="T73" fmla="*/ 8 h 84"/>
                <a:gd name="T74" fmla="*/ 66 w 72"/>
                <a:gd name="T75" fmla="*/ 12 h 84"/>
                <a:gd name="T76" fmla="*/ 70 w 72"/>
                <a:gd name="T77" fmla="*/ 18 h 84"/>
                <a:gd name="T78" fmla="*/ 72 w 72"/>
                <a:gd name="T79" fmla="*/ 26 h 84"/>
                <a:gd name="T80" fmla="*/ 72 w 72"/>
                <a:gd name="T81" fmla="*/ 38 h 84"/>
                <a:gd name="T82" fmla="*/ 72 w 72"/>
                <a:gd name="T83" fmla="*/ 38 h 84"/>
                <a:gd name="T84" fmla="*/ 72 w 72"/>
                <a:gd name="T85" fmla="*/ 44 h 84"/>
                <a:gd name="T86" fmla="*/ 16 w 72"/>
                <a:gd name="T87" fmla="*/ 44 h 84"/>
                <a:gd name="T88" fmla="*/ 58 w 72"/>
                <a:gd name="T89" fmla="*/ 34 h 84"/>
                <a:gd name="T90" fmla="*/ 58 w 72"/>
                <a:gd name="T91" fmla="*/ 34 h 84"/>
                <a:gd name="T92" fmla="*/ 58 w 72"/>
                <a:gd name="T93" fmla="*/ 26 h 84"/>
                <a:gd name="T94" fmla="*/ 54 w 72"/>
                <a:gd name="T95" fmla="*/ 18 h 84"/>
                <a:gd name="T96" fmla="*/ 48 w 72"/>
                <a:gd name="T97" fmla="*/ 12 h 84"/>
                <a:gd name="T98" fmla="*/ 44 w 72"/>
                <a:gd name="T99" fmla="*/ 10 h 84"/>
                <a:gd name="T100" fmla="*/ 38 w 72"/>
                <a:gd name="T101" fmla="*/ 10 h 84"/>
                <a:gd name="T102" fmla="*/ 38 w 72"/>
                <a:gd name="T103" fmla="*/ 10 h 84"/>
                <a:gd name="T104" fmla="*/ 32 w 72"/>
                <a:gd name="T105" fmla="*/ 10 h 84"/>
                <a:gd name="T106" fmla="*/ 28 w 72"/>
                <a:gd name="T107" fmla="*/ 12 h 84"/>
                <a:gd name="T108" fmla="*/ 22 w 72"/>
                <a:gd name="T109" fmla="*/ 18 h 84"/>
                <a:gd name="T110" fmla="*/ 18 w 72"/>
                <a:gd name="T111" fmla="*/ 26 h 84"/>
                <a:gd name="T112" fmla="*/ 16 w 72"/>
                <a:gd name="T113" fmla="*/ 34 h 84"/>
                <a:gd name="T114" fmla="*/ 58 w 72"/>
                <a:gd name="T11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4">
                  <a:moveTo>
                    <a:pt x="16" y="44"/>
                  </a:moveTo>
                  <a:lnTo>
                    <a:pt x="16" y="44"/>
                  </a:lnTo>
                  <a:lnTo>
                    <a:pt x="16" y="52"/>
                  </a:lnTo>
                  <a:lnTo>
                    <a:pt x="18" y="58"/>
                  </a:lnTo>
                  <a:lnTo>
                    <a:pt x="20" y="62"/>
                  </a:lnTo>
                  <a:lnTo>
                    <a:pt x="24" y="66"/>
                  </a:lnTo>
                  <a:lnTo>
                    <a:pt x="32" y="70"/>
                  </a:lnTo>
                  <a:lnTo>
                    <a:pt x="42" y="72"/>
                  </a:lnTo>
                  <a:lnTo>
                    <a:pt x="42" y="72"/>
                  </a:lnTo>
                  <a:lnTo>
                    <a:pt x="56" y="72"/>
                  </a:lnTo>
                  <a:lnTo>
                    <a:pt x="66" y="68"/>
                  </a:lnTo>
                  <a:lnTo>
                    <a:pt x="68" y="78"/>
                  </a:lnTo>
                  <a:lnTo>
                    <a:pt x="68" y="78"/>
                  </a:lnTo>
                  <a:lnTo>
                    <a:pt x="58" y="82"/>
                  </a:lnTo>
                  <a:lnTo>
                    <a:pt x="40" y="84"/>
                  </a:lnTo>
                  <a:lnTo>
                    <a:pt x="40" y="84"/>
                  </a:lnTo>
                  <a:lnTo>
                    <a:pt x="32" y="84"/>
                  </a:lnTo>
                  <a:lnTo>
                    <a:pt x="24" y="80"/>
                  </a:lnTo>
                  <a:lnTo>
                    <a:pt x="18" y="78"/>
                  </a:lnTo>
                  <a:lnTo>
                    <a:pt x="12" y="72"/>
                  </a:lnTo>
                  <a:lnTo>
                    <a:pt x="8" y="66"/>
                  </a:lnTo>
                  <a:lnTo>
                    <a:pt x="4" y="60"/>
                  </a:lnTo>
                  <a:lnTo>
                    <a:pt x="2" y="52"/>
                  </a:lnTo>
                  <a:lnTo>
                    <a:pt x="0" y="42"/>
                  </a:lnTo>
                  <a:lnTo>
                    <a:pt x="0" y="42"/>
                  </a:lnTo>
                  <a:lnTo>
                    <a:pt x="2" y="34"/>
                  </a:lnTo>
                  <a:lnTo>
                    <a:pt x="4" y="26"/>
                  </a:lnTo>
                  <a:lnTo>
                    <a:pt x="6" y="18"/>
                  </a:lnTo>
                  <a:lnTo>
                    <a:pt x="12" y="12"/>
                  </a:lnTo>
                  <a:lnTo>
                    <a:pt x="16" y="6"/>
                  </a:lnTo>
                  <a:lnTo>
                    <a:pt x="24" y="2"/>
                  </a:lnTo>
                  <a:lnTo>
                    <a:pt x="30" y="0"/>
                  </a:lnTo>
                  <a:lnTo>
                    <a:pt x="40" y="0"/>
                  </a:lnTo>
                  <a:lnTo>
                    <a:pt x="40" y="0"/>
                  </a:lnTo>
                  <a:lnTo>
                    <a:pt x="48" y="0"/>
                  </a:lnTo>
                  <a:lnTo>
                    <a:pt x="56" y="2"/>
                  </a:lnTo>
                  <a:lnTo>
                    <a:pt x="62" y="8"/>
                  </a:lnTo>
                  <a:lnTo>
                    <a:pt x="66" y="12"/>
                  </a:lnTo>
                  <a:lnTo>
                    <a:pt x="70" y="18"/>
                  </a:lnTo>
                  <a:lnTo>
                    <a:pt x="72" y="26"/>
                  </a:lnTo>
                  <a:lnTo>
                    <a:pt x="72" y="38"/>
                  </a:lnTo>
                  <a:lnTo>
                    <a:pt x="72" y="38"/>
                  </a:lnTo>
                  <a:lnTo>
                    <a:pt x="72" y="44"/>
                  </a:lnTo>
                  <a:lnTo>
                    <a:pt x="16" y="44"/>
                  </a:lnTo>
                  <a:close/>
                  <a:moveTo>
                    <a:pt x="58" y="34"/>
                  </a:moveTo>
                  <a:lnTo>
                    <a:pt x="58" y="34"/>
                  </a:lnTo>
                  <a:lnTo>
                    <a:pt x="58" y="26"/>
                  </a:lnTo>
                  <a:lnTo>
                    <a:pt x="54" y="18"/>
                  </a:lnTo>
                  <a:lnTo>
                    <a:pt x="48" y="12"/>
                  </a:lnTo>
                  <a:lnTo>
                    <a:pt x="44" y="10"/>
                  </a:lnTo>
                  <a:lnTo>
                    <a:pt x="38" y="10"/>
                  </a:lnTo>
                  <a:lnTo>
                    <a:pt x="38" y="10"/>
                  </a:lnTo>
                  <a:lnTo>
                    <a:pt x="32" y="10"/>
                  </a:lnTo>
                  <a:lnTo>
                    <a:pt x="28" y="12"/>
                  </a:lnTo>
                  <a:lnTo>
                    <a:pt x="22" y="18"/>
                  </a:lnTo>
                  <a:lnTo>
                    <a:pt x="18" y="26"/>
                  </a:lnTo>
                  <a:lnTo>
                    <a:pt x="16" y="34"/>
                  </a:lnTo>
                  <a:lnTo>
                    <a:pt x="58"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noEditPoints="1"/>
            </p:cNvSpPr>
            <p:nvPr/>
          </p:nvSpPr>
          <p:spPr bwMode="auto">
            <a:xfrm>
              <a:off x="4304" y="2364"/>
              <a:ext cx="20" cy="114"/>
            </a:xfrm>
            <a:custGeom>
              <a:avLst/>
              <a:gdLst>
                <a:gd name="T0" fmla="*/ 20 w 20"/>
                <a:gd name="T1" fmla="*/ 10 h 114"/>
                <a:gd name="T2" fmla="*/ 20 w 20"/>
                <a:gd name="T3" fmla="*/ 10 h 114"/>
                <a:gd name="T4" fmla="*/ 18 w 20"/>
                <a:gd name="T5" fmla="*/ 14 h 114"/>
                <a:gd name="T6" fmla="*/ 16 w 20"/>
                <a:gd name="T7" fmla="*/ 16 h 114"/>
                <a:gd name="T8" fmla="*/ 14 w 20"/>
                <a:gd name="T9" fmla="*/ 18 h 114"/>
                <a:gd name="T10" fmla="*/ 10 w 20"/>
                <a:gd name="T11" fmla="*/ 20 h 114"/>
                <a:gd name="T12" fmla="*/ 10 w 20"/>
                <a:gd name="T13" fmla="*/ 20 h 114"/>
                <a:gd name="T14" fmla="*/ 6 w 20"/>
                <a:gd name="T15" fmla="*/ 18 h 114"/>
                <a:gd name="T16" fmla="*/ 4 w 20"/>
                <a:gd name="T17" fmla="*/ 16 h 114"/>
                <a:gd name="T18" fmla="*/ 2 w 20"/>
                <a:gd name="T19" fmla="*/ 14 h 114"/>
                <a:gd name="T20" fmla="*/ 0 w 20"/>
                <a:gd name="T21" fmla="*/ 10 h 114"/>
                <a:gd name="T22" fmla="*/ 0 w 20"/>
                <a:gd name="T23" fmla="*/ 10 h 114"/>
                <a:gd name="T24" fmla="*/ 2 w 20"/>
                <a:gd name="T25" fmla="*/ 6 h 114"/>
                <a:gd name="T26" fmla="*/ 4 w 20"/>
                <a:gd name="T27" fmla="*/ 4 h 114"/>
                <a:gd name="T28" fmla="*/ 6 w 20"/>
                <a:gd name="T29" fmla="*/ 2 h 114"/>
                <a:gd name="T30" fmla="*/ 10 w 20"/>
                <a:gd name="T31" fmla="*/ 0 h 114"/>
                <a:gd name="T32" fmla="*/ 10 w 20"/>
                <a:gd name="T33" fmla="*/ 0 h 114"/>
                <a:gd name="T34" fmla="*/ 14 w 20"/>
                <a:gd name="T35" fmla="*/ 2 h 114"/>
                <a:gd name="T36" fmla="*/ 16 w 20"/>
                <a:gd name="T37" fmla="*/ 4 h 114"/>
                <a:gd name="T38" fmla="*/ 18 w 20"/>
                <a:gd name="T39" fmla="*/ 6 h 114"/>
                <a:gd name="T40" fmla="*/ 20 w 20"/>
                <a:gd name="T41" fmla="*/ 10 h 114"/>
                <a:gd name="T42" fmla="*/ 20 w 20"/>
                <a:gd name="T43" fmla="*/ 10 h 114"/>
                <a:gd name="T44" fmla="*/ 2 w 20"/>
                <a:gd name="T45" fmla="*/ 114 h 114"/>
                <a:gd name="T46" fmla="*/ 2 w 20"/>
                <a:gd name="T47" fmla="*/ 32 h 114"/>
                <a:gd name="T48" fmla="*/ 18 w 20"/>
                <a:gd name="T49" fmla="*/ 32 h 114"/>
                <a:gd name="T50" fmla="*/ 18 w 20"/>
                <a:gd name="T51" fmla="*/ 114 h 114"/>
                <a:gd name="T52" fmla="*/ 2 w 20"/>
                <a:gd name="T5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14">
                  <a:moveTo>
                    <a:pt x="20" y="10"/>
                  </a:moveTo>
                  <a:lnTo>
                    <a:pt x="20" y="10"/>
                  </a:lnTo>
                  <a:lnTo>
                    <a:pt x="18" y="14"/>
                  </a:lnTo>
                  <a:lnTo>
                    <a:pt x="16"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6" y="4"/>
                  </a:lnTo>
                  <a:lnTo>
                    <a:pt x="18" y="6"/>
                  </a:lnTo>
                  <a:lnTo>
                    <a:pt x="20" y="10"/>
                  </a:lnTo>
                  <a:lnTo>
                    <a:pt x="20" y="10"/>
                  </a:lnTo>
                  <a:close/>
                  <a:moveTo>
                    <a:pt x="2" y="114"/>
                  </a:moveTo>
                  <a:lnTo>
                    <a:pt x="2" y="32"/>
                  </a:lnTo>
                  <a:lnTo>
                    <a:pt x="18" y="32"/>
                  </a:lnTo>
                  <a:lnTo>
                    <a:pt x="18" y="114"/>
                  </a:lnTo>
                  <a:lnTo>
                    <a:pt x="2" y="1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4346" y="2396"/>
              <a:ext cx="70" cy="82"/>
            </a:xfrm>
            <a:custGeom>
              <a:avLst/>
              <a:gdLst>
                <a:gd name="T0" fmla="*/ 0 w 70"/>
                <a:gd name="T1" fmla="*/ 22 h 82"/>
                <a:gd name="T2" fmla="*/ 0 w 70"/>
                <a:gd name="T3" fmla="*/ 22 h 82"/>
                <a:gd name="T4" fmla="*/ 0 w 70"/>
                <a:gd name="T5" fmla="*/ 0 h 82"/>
                <a:gd name="T6" fmla="*/ 12 w 70"/>
                <a:gd name="T7" fmla="*/ 0 h 82"/>
                <a:gd name="T8" fmla="*/ 14 w 70"/>
                <a:gd name="T9" fmla="*/ 14 h 82"/>
                <a:gd name="T10" fmla="*/ 14 w 70"/>
                <a:gd name="T11" fmla="*/ 14 h 82"/>
                <a:gd name="T12" fmla="*/ 14 w 70"/>
                <a:gd name="T13" fmla="*/ 14 h 82"/>
                <a:gd name="T14" fmla="*/ 18 w 70"/>
                <a:gd name="T15" fmla="*/ 8 h 82"/>
                <a:gd name="T16" fmla="*/ 24 w 70"/>
                <a:gd name="T17" fmla="*/ 4 h 82"/>
                <a:gd name="T18" fmla="*/ 32 w 70"/>
                <a:gd name="T19" fmla="*/ 0 h 82"/>
                <a:gd name="T20" fmla="*/ 40 w 70"/>
                <a:gd name="T21" fmla="*/ 0 h 82"/>
                <a:gd name="T22" fmla="*/ 40 w 70"/>
                <a:gd name="T23" fmla="*/ 0 h 82"/>
                <a:gd name="T24" fmla="*/ 50 w 70"/>
                <a:gd name="T25" fmla="*/ 0 h 82"/>
                <a:gd name="T26" fmla="*/ 54 w 70"/>
                <a:gd name="T27" fmla="*/ 2 h 82"/>
                <a:gd name="T28" fmla="*/ 58 w 70"/>
                <a:gd name="T29" fmla="*/ 6 h 82"/>
                <a:gd name="T30" fmla="*/ 62 w 70"/>
                <a:gd name="T31" fmla="*/ 10 h 82"/>
                <a:gd name="T32" fmla="*/ 66 w 70"/>
                <a:gd name="T33" fmla="*/ 16 h 82"/>
                <a:gd name="T34" fmla="*/ 68 w 70"/>
                <a:gd name="T35" fmla="*/ 24 h 82"/>
                <a:gd name="T36" fmla="*/ 70 w 70"/>
                <a:gd name="T37" fmla="*/ 34 h 82"/>
                <a:gd name="T38" fmla="*/ 70 w 70"/>
                <a:gd name="T39" fmla="*/ 82 h 82"/>
                <a:gd name="T40" fmla="*/ 54 w 70"/>
                <a:gd name="T41" fmla="*/ 82 h 82"/>
                <a:gd name="T42" fmla="*/ 54 w 70"/>
                <a:gd name="T43" fmla="*/ 36 h 82"/>
                <a:gd name="T44" fmla="*/ 54 w 70"/>
                <a:gd name="T45" fmla="*/ 36 h 82"/>
                <a:gd name="T46" fmla="*/ 54 w 70"/>
                <a:gd name="T47" fmla="*/ 26 h 82"/>
                <a:gd name="T48" fmla="*/ 50 w 70"/>
                <a:gd name="T49" fmla="*/ 18 h 82"/>
                <a:gd name="T50" fmla="*/ 44 w 70"/>
                <a:gd name="T51" fmla="*/ 14 h 82"/>
                <a:gd name="T52" fmla="*/ 36 w 70"/>
                <a:gd name="T53" fmla="*/ 12 h 82"/>
                <a:gd name="T54" fmla="*/ 36 w 70"/>
                <a:gd name="T55" fmla="*/ 12 h 82"/>
                <a:gd name="T56" fmla="*/ 28 w 70"/>
                <a:gd name="T57" fmla="*/ 12 h 82"/>
                <a:gd name="T58" fmla="*/ 22 w 70"/>
                <a:gd name="T59" fmla="*/ 16 h 82"/>
                <a:gd name="T60" fmla="*/ 18 w 70"/>
                <a:gd name="T61" fmla="*/ 20 h 82"/>
                <a:gd name="T62" fmla="*/ 16 w 70"/>
                <a:gd name="T63" fmla="*/ 26 h 82"/>
                <a:gd name="T64" fmla="*/ 16 w 70"/>
                <a:gd name="T65" fmla="*/ 26 h 82"/>
                <a:gd name="T66" fmla="*/ 14 w 70"/>
                <a:gd name="T67" fmla="*/ 34 h 82"/>
                <a:gd name="T68" fmla="*/ 14 w 70"/>
                <a:gd name="T69" fmla="*/ 82 h 82"/>
                <a:gd name="T70" fmla="*/ 0 w 70"/>
                <a:gd name="T71" fmla="*/ 82 h 82"/>
                <a:gd name="T72" fmla="*/ 0 w 70"/>
                <a:gd name="T73" fmla="*/ 2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82">
                  <a:moveTo>
                    <a:pt x="0" y="22"/>
                  </a:moveTo>
                  <a:lnTo>
                    <a:pt x="0" y="22"/>
                  </a:lnTo>
                  <a:lnTo>
                    <a:pt x="0" y="0"/>
                  </a:lnTo>
                  <a:lnTo>
                    <a:pt x="12" y="0"/>
                  </a:lnTo>
                  <a:lnTo>
                    <a:pt x="14" y="14"/>
                  </a:lnTo>
                  <a:lnTo>
                    <a:pt x="14" y="14"/>
                  </a:lnTo>
                  <a:lnTo>
                    <a:pt x="14" y="14"/>
                  </a:lnTo>
                  <a:lnTo>
                    <a:pt x="18" y="8"/>
                  </a:lnTo>
                  <a:lnTo>
                    <a:pt x="24" y="4"/>
                  </a:lnTo>
                  <a:lnTo>
                    <a:pt x="32" y="0"/>
                  </a:lnTo>
                  <a:lnTo>
                    <a:pt x="40" y="0"/>
                  </a:lnTo>
                  <a:lnTo>
                    <a:pt x="40" y="0"/>
                  </a:lnTo>
                  <a:lnTo>
                    <a:pt x="50" y="0"/>
                  </a:lnTo>
                  <a:lnTo>
                    <a:pt x="54" y="2"/>
                  </a:lnTo>
                  <a:lnTo>
                    <a:pt x="58" y="6"/>
                  </a:lnTo>
                  <a:lnTo>
                    <a:pt x="62" y="10"/>
                  </a:lnTo>
                  <a:lnTo>
                    <a:pt x="66" y="16"/>
                  </a:lnTo>
                  <a:lnTo>
                    <a:pt x="68" y="24"/>
                  </a:lnTo>
                  <a:lnTo>
                    <a:pt x="70" y="34"/>
                  </a:lnTo>
                  <a:lnTo>
                    <a:pt x="70" y="82"/>
                  </a:lnTo>
                  <a:lnTo>
                    <a:pt x="54" y="82"/>
                  </a:lnTo>
                  <a:lnTo>
                    <a:pt x="54" y="36"/>
                  </a:lnTo>
                  <a:lnTo>
                    <a:pt x="54" y="36"/>
                  </a:lnTo>
                  <a:lnTo>
                    <a:pt x="54" y="26"/>
                  </a:lnTo>
                  <a:lnTo>
                    <a:pt x="50" y="18"/>
                  </a:lnTo>
                  <a:lnTo>
                    <a:pt x="44" y="14"/>
                  </a:lnTo>
                  <a:lnTo>
                    <a:pt x="36" y="12"/>
                  </a:lnTo>
                  <a:lnTo>
                    <a:pt x="36" y="12"/>
                  </a:lnTo>
                  <a:lnTo>
                    <a:pt x="28" y="12"/>
                  </a:lnTo>
                  <a:lnTo>
                    <a:pt x="22" y="16"/>
                  </a:lnTo>
                  <a:lnTo>
                    <a:pt x="18" y="20"/>
                  </a:lnTo>
                  <a:lnTo>
                    <a:pt x="16" y="26"/>
                  </a:lnTo>
                  <a:lnTo>
                    <a:pt x="16" y="26"/>
                  </a:lnTo>
                  <a:lnTo>
                    <a:pt x="14" y="34"/>
                  </a:lnTo>
                  <a:lnTo>
                    <a:pt x="14" y="82"/>
                  </a:lnTo>
                  <a:lnTo>
                    <a:pt x="0" y="82"/>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2"/>
            <p:cNvSpPr>
              <a:spLocks/>
            </p:cNvSpPr>
            <p:nvPr/>
          </p:nvSpPr>
          <p:spPr bwMode="auto">
            <a:xfrm>
              <a:off x="4430" y="2358"/>
              <a:ext cx="52" cy="120"/>
            </a:xfrm>
            <a:custGeom>
              <a:avLst/>
              <a:gdLst>
                <a:gd name="T0" fmla="*/ 10 w 52"/>
                <a:gd name="T1" fmla="*/ 120 h 120"/>
                <a:gd name="T2" fmla="*/ 10 w 52"/>
                <a:gd name="T3" fmla="*/ 50 h 120"/>
                <a:gd name="T4" fmla="*/ 0 w 52"/>
                <a:gd name="T5" fmla="*/ 50 h 120"/>
                <a:gd name="T6" fmla="*/ 0 w 52"/>
                <a:gd name="T7" fmla="*/ 38 h 120"/>
                <a:gd name="T8" fmla="*/ 10 w 52"/>
                <a:gd name="T9" fmla="*/ 38 h 120"/>
                <a:gd name="T10" fmla="*/ 10 w 52"/>
                <a:gd name="T11" fmla="*/ 36 h 120"/>
                <a:gd name="T12" fmla="*/ 10 w 52"/>
                <a:gd name="T13" fmla="*/ 36 h 120"/>
                <a:gd name="T14" fmla="*/ 12 w 52"/>
                <a:gd name="T15" fmla="*/ 26 h 120"/>
                <a:gd name="T16" fmla="*/ 12 w 52"/>
                <a:gd name="T17" fmla="*/ 20 h 120"/>
                <a:gd name="T18" fmla="*/ 16 w 52"/>
                <a:gd name="T19" fmla="*/ 12 h 120"/>
                <a:gd name="T20" fmla="*/ 20 w 52"/>
                <a:gd name="T21" fmla="*/ 6 h 120"/>
                <a:gd name="T22" fmla="*/ 20 w 52"/>
                <a:gd name="T23" fmla="*/ 6 h 120"/>
                <a:gd name="T24" fmla="*/ 24 w 52"/>
                <a:gd name="T25" fmla="*/ 4 h 120"/>
                <a:gd name="T26" fmla="*/ 30 w 52"/>
                <a:gd name="T27" fmla="*/ 0 h 120"/>
                <a:gd name="T28" fmla="*/ 40 w 52"/>
                <a:gd name="T29" fmla="*/ 0 h 120"/>
                <a:gd name="T30" fmla="*/ 40 w 52"/>
                <a:gd name="T31" fmla="*/ 0 h 120"/>
                <a:gd name="T32" fmla="*/ 46 w 52"/>
                <a:gd name="T33" fmla="*/ 0 h 120"/>
                <a:gd name="T34" fmla="*/ 52 w 52"/>
                <a:gd name="T35" fmla="*/ 2 h 120"/>
                <a:gd name="T36" fmla="*/ 50 w 52"/>
                <a:gd name="T37" fmla="*/ 12 h 120"/>
                <a:gd name="T38" fmla="*/ 50 w 52"/>
                <a:gd name="T39" fmla="*/ 12 h 120"/>
                <a:gd name="T40" fmla="*/ 46 w 52"/>
                <a:gd name="T41" fmla="*/ 12 h 120"/>
                <a:gd name="T42" fmla="*/ 40 w 52"/>
                <a:gd name="T43" fmla="*/ 12 h 120"/>
                <a:gd name="T44" fmla="*/ 40 w 52"/>
                <a:gd name="T45" fmla="*/ 12 h 120"/>
                <a:gd name="T46" fmla="*/ 34 w 52"/>
                <a:gd name="T47" fmla="*/ 12 h 120"/>
                <a:gd name="T48" fmla="*/ 28 w 52"/>
                <a:gd name="T49" fmla="*/ 18 h 120"/>
                <a:gd name="T50" fmla="*/ 26 w 52"/>
                <a:gd name="T51" fmla="*/ 26 h 120"/>
                <a:gd name="T52" fmla="*/ 26 w 52"/>
                <a:gd name="T53" fmla="*/ 34 h 120"/>
                <a:gd name="T54" fmla="*/ 26 w 52"/>
                <a:gd name="T55" fmla="*/ 38 h 120"/>
                <a:gd name="T56" fmla="*/ 44 w 52"/>
                <a:gd name="T57" fmla="*/ 38 h 120"/>
                <a:gd name="T58" fmla="*/ 44 w 52"/>
                <a:gd name="T59" fmla="*/ 50 h 120"/>
                <a:gd name="T60" fmla="*/ 26 w 52"/>
                <a:gd name="T61" fmla="*/ 50 h 120"/>
                <a:gd name="T62" fmla="*/ 26 w 52"/>
                <a:gd name="T63" fmla="*/ 120 h 120"/>
                <a:gd name="T64" fmla="*/ 10 w 52"/>
                <a:gd name="T65"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120">
                  <a:moveTo>
                    <a:pt x="10" y="120"/>
                  </a:moveTo>
                  <a:lnTo>
                    <a:pt x="10" y="50"/>
                  </a:lnTo>
                  <a:lnTo>
                    <a:pt x="0" y="50"/>
                  </a:lnTo>
                  <a:lnTo>
                    <a:pt x="0" y="38"/>
                  </a:lnTo>
                  <a:lnTo>
                    <a:pt x="10" y="38"/>
                  </a:lnTo>
                  <a:lnTo>
                    <a:pt x="10" y="36"/>
                  </a:lnTo>
                  <a:lnTo>
                    <a:pt x="10" y="36"/>
                  </a:lnTo>
                  <a:lnTo>
                    <a:pt x="12" y="26"/>
                  </a:lnTo>
                  <a:lnTo>
                    <a:pt x="12" y="20"/>
                  </a:lnTo>
                  <a:lnTo>
                    <a:pt x="16" y="12"/>
                  </a:lnTo>
                  <a:lnTo>
                    <a:pt x="20" y="6"/>
                  </a:lnTo>
                  <a:lnTo>
                    <a:pt x="20" y="6"/>
                  </a:lnTo>
                  <a:lnTo>
                    <a:pt x="24" y="4"/>
                  </a:lnTo>
                  <a:lnTo>
                    <a:pt x="30" y="0"/>
                  </a:lnTo>
                  <a:lnTo>
                    <a:pt x="40" y="0"/>
                  </a:lnTo>
                  <a:lnTo>
                    <a:pt x="40" y="0"/>
                  </a:lnTo>
                  <a:lnTo>
                    <a:pt x="46" y="0"/>
                  </a:lnTo>
                  <a:lnTo>
                    <a:pt x="52" y="2"/>
                  </a:lnTo>
                  <a:lnTo>
                    <a:pt x="50" y="12"/>
                  </a:lnTo>
                  <a:lnTo>
                    <a:pt x="50" y="12"/>
                  </a:lnTo>
                  <a:lnTo>
                    <a:pt x="46" y="12"/>
                  </a:lnTo>
                  <a:lnTo>
                    <a:pt x="40" y="12"/>
                  </a:lnTo>
                  <a:lnTo>
                    <a:pt x="40" y="12"/>
                  </a:lnTo>
                  <a:lnTo>
                    <a:pt x="34" y="12"/>
                  </a:lnTo>
                  <a:lnTo>
                    <a:pt x="28" y="18"/>
                  </a:lnTo>
                  <a:lnTo>
                    <a:pt x="26" y="26"/>
                  </a:lnTo>
                  <a:lnTo>
                    <a:pt x="26" y="34"/>
                  </a:lnTo>
                  <a:lnTo>
                    <a:pt x="26" y="38"/>
                  </a:lnTo>
                  <a:lnTo>
                    <a:pt x="44" y="38"/>
                  </a:lnTo>
                  <a:lnTo>
                    <a:pt x="44" y="50"/>
                  </a:lnTo>
                  <a:lnTo>
                    <a:pt x="26" y="50"/>
                  </a:lnTo>
                  <a:lnTo>
                    <a:pt x="26" y="120"/>
                  </a:lnTo>
                  <a:lnTo>
                    <a:pt x="10" y="12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noEditPoints="1"/>
            </p:cNvSpPr>
            <p:nvPr/>
          </p:nvSpPr>
          <p:spPr bwMode="auto">
            <a:xfrm>
              <a:off x="4480" y="2396"/>
              <a:ext cx="72" cy="84"/>
            </a:xfrm>
            <a:custGeom>
              <a:avLst/>
              <a:gdLst>
                <a:gd name="T0" fmla="*/ 14 w 72"/>
                <a:gd name="T1" fmla="*/ 44 h 84"/>
                <a:gd name="T2" fmla="*/ 14 w 72"/>
                <a:gd name="T3" fmla="*/ 44 h 84"/>
                <a:gd name="T4" fmla="*/ 14 w 72"/>
                <a:gd name="T5" fmla="*/ 52 h 84"/>
                <a:gd name="T6" fmla="*/ 16 w 72"/>
                <a:gd name="T7" fmla="*/ 58 h 84"/>
                <a:gd name="T8" fmla="*/ 20 w 72"/>
                <a:gd name="T9" fmla="*/ 62 h 84"/>
                <a:gd name="T10" fmla="*/ 22 w 72"/>
                <a:gd name="T11" fmla="*/ 66 h 84"/>
                <a:gd name="T12" fmla="*/ 32 w 72"/>
                <a:gd name="T13" fmla="*/ 70 h 84"/>
                <a:gd name="T14" fmla="*/ 42 w 72"/>
                <a:gd name="T15" fmla="*/ 72 h 84"/>
                <a:gd name="T16" fmla="*/ 42 w 72"/>
                <a:gd name="T17" fmla="*/ 72 h 84"/>
                <a:gd name="T18" fmla="*/ 56 w 72"/>
                <a:gd name="T19" fmla="*/ 72 h 84"/>
                <a:gd name="T20" fmla="*/ 64 w 72"/>
                <a:gd name="T21" fmla="*/ 68 h 84"/>
                <a:gd name="T22" fmla="*/ 68 w 72"/>
                <a:gd name="T23" fmla="*/ 78 h 84"/>
                <a:gd name="T24" fmla="*/ 68 w 72"/>
                <a:gd name="T25" fmla="*/ 78 h 84"/>
                <a:gd name="T26" fmla="*/ 56 w 72"/>
                <a:gd name="T27" fmla="*/ 82 h 84"/>
                <a:gd name="T28" fmla="*/ 40 w 72"/>
                <a:gd name="T29" fmla="*/ 84 h 84"/>
                <a:gd name="T30" fmla="*/ 40 w 72"/>
                <a:gd name="T31" fmla="*/ 84 h 84"/>
                <a:gd name="T32" fmla="*/ 32 w 72"/>
                <a:gd name="T33" fmla="*/ 84 h 84"/>
                <a:gd name="T34" fmla="*/ 24 w 72"/>
                <a:gd name="T35" fmla="*/ 80 h 84"/>
                <a:gd name="T36" fmla="*/ 16 w 72"/>
                <a:gd name="T37" fmla="*/ 78 h 84"/>
                <a:gd name="T38" fmla="*/ 10 w 72"/>
                <a:gd name="T39" fmla="*/ 72 h 84"/>
                <a:gd name="T40" fmla="*/ 6 w 72"/>
                <a:gd name="T41" fmla="*/ 66 h 84"/>
                <a:gd name="T42" fmla="*/ 2 w 72"/>
                <a:gd name="T43" fmla="*/ 60 h 84"/>
                <a:gd name="T44" fmla="*/ 0 w 72"/>
                <a:gd name="T45" fmla="*/ 52 h 84"/>
                <a:gd name="T46" fmla="*/ 0 w 72"/>
                <a:gd name="T47" fmla="*/ 42 h 84"/>
                <a:gd name="T48" fmla="*/ 0 w 72"/>
                <a:gd name="T49" fmla="*/ 42 h 84"/>
                <a:gd name="T50" fmla="*/ 0 w 72"/>
                <a:gd name="T51" fmla="*/ 34 h 84"/>
                <a:gd name="T52" fmla="*/ 2 w 72"/>
                <a:gd name="T53" fmla="*/ 26 h 84"/>
                <a:gd name="T54" fmla="*/ 6 w 72"/>
                <a:gd name="T55" fmla="*/ 18 h 84"/>
                <a:gd name="T56" fmla="*/ 10 w 72"/>
                <a:gd name="T57" fmla="*/ 12 h 84"/>
                <a:gd name="T58" fmla="*/ 16 w 72"/>
                <a:gd name="T59" fmla="*/ 6 h 84"/>
                <a:gd name="T60" fmla="*/ 22 w 72"/>
                <a:gd name="T61" fmla="*/ 2 h 84"/>
                <a:gd name="T62" fmla="*/ 30 w 72"/>
                <a:gd name="T63" fmla="*/ 0 h 84"/>
                <a:gd name="T64" fmla="*/ 38 w 72"/>
                <a:gd name="T65" fmla="*/ 0 h 84"/>
                <a:gd name="T66" fmla="*/ 38 w 72"/>
                <a:gd name="T67" fmla="*/ 0 h 84"/>
                <a:gd name="T68" fmla="*/ 48 w 72"/>
                <a:gd name="T69" fmla="*/ 0 h 84"/>
                <a:gd name="T70" fmla="*/ 54 w 72"/>
                <a:gd name="T71" fmla="*/ 2 h 84"/>
                <a:gd name="T72" fmla="*/ 60 w 72"/>
                <a:gd name="T73" fmla="*/ 8 h 84"/>
                <a:gd name="T74" fmla="*/ 64 w 72"/>
                <a:gd name="T75" fmla="*/ 12 h 84"/>
                <a:gd name="T76" fmla="*/ 68 w 72"/>
                <a:gd name="T77" fmla="*/ 18 h 84"/>
                <a:gd name="T78" fmla="*/ 70 w 72"/>
                <a:gd name="T79" fmla="*/ 26 h 84"/>
                <a:gd name="T80" fmla="*/ 72 w 72"/>
                <a:gd name="T81" fmla="*/ 38 h 84"/>
                <a:gd name="T82" fmla="*/ 72 w 72"/>
                <a:gd name="T83" fmla="*/ 38 h 84"/>
                <a:gd name="T84" fmla="*/ 72 w 72"/>
                <a:gd name="T85" fmla="*/ 44 h 84"/>
                <a:gd name="T86" fmla="*/ 14 w 72"/>
                <a:gd name="T87" fmla="*/ 44 h 84"/>
                <a:gd name="T88" fmla="*/ 58 w 72"/>
                <a:gd name="T89" fmla="*/ 34 h 84"/>
                <a:gd name="T90" fmla="*/ 58 w 72"/>
                <a:gd name="T91" fmla="*/ 34 h 84"/>
                <a:gd name="T92" fmla="*/ 56 w 72"/>
                <a:gd name="T93" fmla="*/ 26 h 84"/>
                <a:gd name="T94" fmla="*/ 54 w 72"/>
                <a:gd name="T95" fmla="*/ 18 h 84"/>
                <a:gd name="T96" fmla="*/ 48 w 72"/>
                <a:gd name="T97" fmla="*/ 12 h 84"/>
                <a:gd name="T98" fmla="*/ 42 w 72"/>
                <a:gd name="T99" fmla="*/ 10 h 84"/>
                <a:gd name="T100" fmla="*/ 36 w 72"/>
                <a:gd name="T101" fmla="*/ 10 h 84"/>
                <a:gd name="T102" fmla="*/ 36 w 72"/>
                <a:gd name="T103" fmla="*/ 10 h 84"/>
                <a:gd name="T104" fmla="*/ 32 w 72"/>
                <a:gd name="T105" fmla="*/ 10 h 84"/>
                <a:gd name="T106" fmla="*/ 28 w 72"/>
                <a:gd name="T107" fmla="*/ 12 h 84"/>
                <a:gd name="T108" fmla="*/ 20 w 72"/>
                <a:gd name="T109" fmla="*/ 18 h 84"/>
                <a:gd name="T110" fmla="*/ 16 w 72"/>
                <a:gd name="T111" fmla="*/ 26 h 84"/>
                <a:gd name="T112" fmla="*/ 14 w 72"/>
                <a:gd name="T113" fmla="*/ 34 h 84"/>
                <a:gd name="T114" fmla="*/ 58 w 72"/>
                <a:gd name="T11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4">
                  <a:moveTo>
                    <a:pt x="14" y="44"/>
                  </a:moveTo>
                  <a:lnTo>
                    <a:pt x="14" y="44"/>
                  </a:lnTo>
                  <a:lnTo>
                    <a:pt x="14" y="52"/>
                  </a:lnTo>
                  <a:lnTo>
                    <a:pt x="16" y="58"/>
                  </a:lnTo>
                  <a:lnTo>
                    <a:pt x="20" y="62"/>
                  </a:lnTo>
                  <a:lnTo>
                    <a:pt x="22" y="66"/>
                  </a:lnTo>
                  <a:lnTo>
                    <a:pt x="32" y="70"/>
                  </a:lnTo>
                  <a:lnTo>
                    <a:pt x="42" y="72"/>
                  </a:lnTo>
                  <a:lnTo>
                    <a:pt x="42" y="72"/>
                  </a:lnTo>
                  <a:lnTo>
                    <a:pt x="56" y="72"/>
                  </a:lnTo>
                  <a:lnTo>
                    <a:pt x="64" y="68"/>
                  </a:lnTo>
                  <a:lnTo>
                    <a:pt x="68" y="78"/>
                  </a:lnTo>
                  <a:lnTo>
                    <a:pt x="68" y="78"/>
                  </a:lnTo>
                  <a:lnTo>
                    <a:pt x="56" y="82"/>
                  </a:lnTo>
                  <a:lnTo>
                    <a:pt x="40" y="84"/>
                  </a:lnTo>
                  <a:lnTo>
                    <a:pt x="40" y="84"/>
                  </a:lnTo>
                  <a:lnTo>
                    <a:pt x="32" y="84"/>
                  </a:lnTo>
                  <a:lnTo>
                    <a:pt x="24" y="80"/>
                  </a:lnTo>
                  <a:lnTo>
                    <a:pt x="16" y="78"/>
                  </a:lnTo>
                  <a:lnTo>
                    <a:pt x="10" y="72"/>
                  </a:lnTo>
                  <a:lnTo>
                    <a:pt x="6" y="66"/>
                  </a:lnTo>
                  <a:lnTo>
                    <a:pt x="2" y="60"/>
                  </a:lnTo>
                  <a:lnTo>
                    <a:pt x="0" y="52"/>
                  </a:lnTo>
                  <a:lnTo>
                    <a:pt x="0" y="42"/>
                  </a:lnTo>
                  <a:lnTo>
                    <a:pt x="0" y="42"/>
                  </a:lnTo>
                  <a:lnTo>
                    <a:pt x="0" y="34"/>
                  </a:lnTo>
                  <a:lnTo>
                    <a:pt x="2" y="26"/>
                  </a:lnTo>
                  <a:lnTo>
                    <a:pt x="6" y="18"/>
                  </a:lnTo>
                  <a:lnTo>
                    <a:pt x="10" y="12"/>
                  </a:lnTo>
                  <a:lnTo>
                    <a:pt x="16" y="6"/>
                  </a:lnTo>
                  <a:lnTo>
                    <a:pt x="22" y="2"/>
                  </a:lnTo>
                  <a:lnTo>
                    <a:pt x="30" y="0"/>
                  </a:lnTo>
                  <a:lnTo>
                    <a:pt x="38" y="0"/>
                  </a:lnTo>
                  <a:lnTo>
                    <a:pt x="38" y="0"/>
                  </a:lnTo>
                  <a:lnTo>
                    <a:pt x="48" y="0"/>
                  </a:lnTo>
                  <a:lnTo>
                    <a:pt x="54" y="2"/>
                  </a:lnTo>
                  <a:lnTo>
                    <a:pt x="60" y="8"/>
                  </a:lnTo>
                  <a:lnTo>
                    <a:pt x="64" y="12"/>
                  </a:lnTo>
                  <a:lnTo>
                    <a:pt x="68" y="18"/>
                  </a:lnTo>
                  <a:lnTo>
                    <a:pt x="70" y="26"/>
                  </a:lnTo>
                  <a:lnTo>
                    <a:pt x="72" y="38"/>
                  </a:lnTo>
                  <a:lnTo>
                    <a:pt x="72" y="38"/>
                  </a:lnTo>
                  <a:lnTo>
                    <a:pt x="72" y="44"/>
                  </a:lnTo>
                  <a:lnTo>
                    <a:pt x="14" y="44"/>
                  </a:lnTo>
                  <a:close/>
                  <a:moveTo>
                    <a:pt x="58" y="34"/>
                  </a:moveTo>
                  <a:lnTo>
                    <a:pt x="58" y="34"/>
                  </a:lnTo>
                  <a:lnTo>
                    <a:pt x="56" y="26"/>
                  </a:lnTo>
                  <a:lnTo>
                    <a:pt x="54" y="18"/>
                  </a:lnTo>
                  <a:lnTo>
                    <a:pt x="48" y="12"/>
                  </a:lnTo>
                  <a:lnTo>
                    <a:pt x="42" y="10"/>
                  </a:lnTo>
                  <a:lnTo>
                    <a:pt x="36" y="10"/>
                  </a:lnTo>
                  <a:lnTo>
                    <a:pt x="36" y="10"/>
                  </a:lnTo>
                  <a:lnTo>
                    <a:pt x="32" y="10"/>
                  </a:lnTo>
                  <a:lnTo>
                    <a:pt x="28" y="12"/>
                  </a:lnTo>
                  <a:lnTo>
                    <a:pt x="20" y="18"/>
                  </a:lnTo>
                  <a:lnTo>
                    <a:pt x="16" y="26"/>
                  </a:lnTo>
                  <a:lnTo>
                    <a:pt x="14" y="34"/>
                  </a:lnTo>
                  <a:lnTo>
                    <a:pt x="58"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4564" y="2396"/>
              <a:ext cx="64" cy="84"/>
            </a:xfrm>
            <a:custGeom>
              <a:avLst/>
              <a:gdLst>
                <a:gd name="T0" fmla="*/ 64 w 64"/>
                <a:gd name="T1" fmla="*/ 80 h 84"/>
                <a:gd name="T2" fmla="*/ 64 w 64"/>
                <a:gd name="T3" fmla="*/ 80 h 84"/>
                <a:gd name="T4" fmla="*/ 54 w 64"/>
                <a:gd name="T5" fmla="*/ 82 h 84"/>
                <a:gd name="T6" fmla="*/ 40 w 64"/>
                <a:gd name="T7" fmla="*/ 84 h 84"/>
                <a:gd name="T8" fmla="*/ 40 w 64"/>
                <a:gd name="T9" fmla="*/ 84 h 84"/>
                <a:gd name="T10" fmla="*/ 32 w 64"/>
                <a:gd name="T11" fmla="*/ 84 h 84"/>
                <a:gd name="T12" fmla="*/ 24 w 64"/>
                <a:gd name="T13" fmla="*/ 80 h 84"/>
                <a:gd name="T14" fmla="*/ 18 w 64"/>
                <a:gd name="T15" fmla="*/ 78 h 84"/>
                <a:gd name="T16" fmla="*/ 12 w 64"/>
                <a:gd name="T17" fmla="*/ 72 h 84"/>
                <a:gd name="T18" fmla="*/ 6 w 64"/>
                <a:gd name="T19" fmla="*/ 66 h 84"/>
                <a:gd name="T20" fmla="*/ 4 w 64"/>
                <a:gd name="T21" fmla="*/ 60 h 84"/>
                <a:gd name="T22" fmla="*/ 0 w 64"/>
                <a:gd name="T23" fmla="*/ 52 h 84"/>
                <a:gd name="T24" fmla="*/ 0 w 64"/>
                <a:gd name="T25" fmla="*/ 42 h 84"/>
                <a:gd name="T26" fmla="*/ 0 w 64"/>
                <a:gd name="T27" fmla="*/ 42 h 84"/>
                <a:gd name="T28" fmla="*/ 0 w 64"/>
                <a:gd name="T29" fmla="*/ 34 h 84"/>
                <a:gd name="T30" fmla="*/ 4 w 64"/>
                <a:gd name="T31" fmla="*/ 26 h 84"/>
                <a:gd name="T32" fmla="*/ 6 w 64"/>
                <a:gd name="T33" fmla="*/ 18 h 84"/>
                <a:gd name="T34" fmla="*/ 12 w 64"/>
                <a:gd name="T35" fmla="*/ 12 h 84"/>
                <a:gd name="T36" fmla="*/ 18 w 64"/>
                <a:gd name="T37" fmla="*/ 6 h 84"/>
                <a:gd name="T38" fmla="*/ 26 w 64"/>
                <a:gd name="T39" fmla="*/ 2 h 84"/>
                <a:gd name="T40" fmla="*/ 34 w 64"/>
                <a:gd name="T41" fmla="*/ 0 h 84"/>
                <a:gd name="T42" fmla="*/ 44 w 64"/>
                <a:gd name="T43" fmla="*/ 0 h 84"/>
                <a:gd name="T44" fmla="*/ 44 w 64"/>
                <a:gd name="T45" fmla="*/ 0 h 84"/>
                <a:gd name="T46" fmla="*/ 56 w 64"/>
                <a:gd name="T47" fmla="*/ 0 h 84"/>
                <a:gd name="T48" fmla="*/ 64 w 64"/>
                <a:gd name="T49" fmla="*/ 4 h 84"/>
                <a:gd name="T50" fmla="*/ 60 w 64"/>
                <a:gd name="T51" fmla="*/ 14 h 84"/>
                <a:gd name="T52" fmla="*/ 60 w 64"/>
                <a:gd name="T53" fmla="*/ 14 h 84"/>
                <a:gd name="T54" fmla="*/ 54 w 64"/>
                <a:gd name="T55" fmla="*/ 12 h 84"/>
                <a:gd name="T56" fmla="*/ 44 w 64"/>
                <a:gd name="T57" fmla="*/ 10 h 84"/>
                <a:gd name="T58" fmla="*/ 44 w 64"/>
                <a:gd name="T59" fmla="*/ 10 h 84"/>
                <a:gd name="T60" fmla="*/ 38 w 64"/>
                <a:gd name="T61" fmla="*/ 12 h 84"/>
                <a:gd name="T62" fmla="*/ 32 w 64"/>
                <a:gd name="T63" fmla="*/ 14 h 84"/>
                <a:gd name="T64" fmla="*/ 26 w 64"/>
                <a:gd name="T65" fmla="*/ 16 h 84"/>
                <a:gd name="T66" fmla="*/ 22 w 64"/>
                <a:gd name="T67" fmla="*/ 20 h 84"/>
                <a:gd name="T68" fmla="*/ 16 w 64"/>
                <a:gd name="T69" fmla="*/ 30 h 84"/>
                <a:gd name="T70" fmla="*/ 16 w 64"/>
                <a:gd name="T71" fmla="*/ 42 h 84"/>
                <a:gd name="T72" fmla="*/ 16 w 64"/>
                <a:gd name="T73" fmla="*/ 42 h 84"/>
                <a:gd name="T74" fmla="*/ 18 w 64"/>
                <a:gd name="T75" fmla="*/ 54 h 84"/>
                <a:gd name="T76" fmla="*/ 24 w 64"/>
                <a:gd name="T77" fmla="*/ 64 h 84"/>
                <a:gd name="T78" fmla="*/ 32 w 64"/>
                <a:gd name="T79" fmla="*/ 70 h 84"/>
                <a:gd name="T80" fmla="*/ 44 w 64"/>
                <a:gd name="T81" fmla="*/ 72 h 84"/>
                <a:gd name="T82" fmla="*/ 44 w 64"/>
                <a:gd name="T83" fmla="*/ 72 h 84"/>
                <a:gd name="T84" fmla="*/ 54 w 64"/>
                <a:gd name="T85" fmla="*/ 70 h 84"/>
                <a:gd name="T86" fmla="*/ 62 w 64"/>
                <a:gd name="T87" fmla="*/ 68 h 84"/>
                <a:gd name="T88" fmla="*/ 64 w 64"/>
                <a:gd name="T89"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84">
                  <a:moveTo>
                    <a:pt x="64" y="80"/>
                  </a:moveTo>
                  <a:lnTo>
                    <a:pt x="64" y="80"/>
                  </a:lnTo>
                  <a:lnTo>
                    <a:pt x="54" y="82"/>
                  </a:lnTo>
                  <a:lnTo>
                    <a:pt x="40" y="84"/>
                  </a:lnTo>
                  <a:lnTo>
                    <a:pt x="40" y="84"/>
                  </a:lnTo>
                  <a:lnTo>
                    <a:pt x="32" y="84"/>
                  </a:lnTo>
                  <a:lnTo>
                    <a:pt x="24" y="80"/>
                  </a:lnTo>
                  <a:lnTo>
                    <a:pt x="18" y="78"/>
                  </a:lnTo>
                  <a:lnTo>
                    <a:pt x="12" y="72"/>
                  </a:lnTo>
                  <a:lnTo>
                    <a:pt x="6" y="66"/>
                  </a:lnTo>
                  <a:lnTo>
                    <a:pt x="4" y="60"/>
                  </a:lnTo>
                  <a:lnTo>
                    <a:pt x="0" y="52"/>
                  </a:lnTo>
                  <a:lnTo>
                    <a:pt x="0" y="42"/>
                  </a:lnTo>
                  <a:lnTo>
                    <a:pt x="0" y="42"/>
                  </a:lnTo>
                  <a:lnTo>
                    <a:pt x="0" y="34"/>
                  </a:lnTo>
                  <a:lnTo>
                    <a:pt x="4" y="26"/>
                  </a:lnTo>
                  <a:lnTo>
                    <a:pt x="6" y="18"/>
                  </a:lnTo>
                  <a:lnTo>
                    <a:pt x="12" y="12"/>
                  </a:lnTo>
                  <a:lnTo>
                    <a:pt x="18" y="6"/>
                  </a:lnTo>
                  <a:lnTo>
                    <a:pt x="26" y="2"/>
                  </a:lnTo>
                  <a:lnTo>
                    <a:pt x="34" y="0"/>
                  </a:lnTo>
                  <a:lnTo>
                    <a:pt x="44" y="0"/>
                  </a:lnTo>
                  <a:lnTo>
                    <a:pt x="44" y="0"/>
                  </a:lnTo>
                  <a:lnTo>
                    <a:pt x="56" y="0"/>
                  </a:lnTo>
                  <a:lnTo>
                    <a:pt x="64" y="4"/>
                  </a:lnTo>
                  <a:lnTo>
                    <a:pt x="60" y="14"/>
                  </a:lnTo>
                  <a:lnTo>
                    <a:pt x="60" y="14"/>
                  </a:lnTo>
                  <a:lnTo>
                    <a:pt x="54" y="12"/>
                  </a:lnTo>
                  <a:lnTo>
                    <a:pt x="44" y="10"/>
                  </a:lnTo>
                  <a:lnTo>
                    <a:pt x="44" y="10"/>
                  </a:lnTo>
                  <a:lnTo>
                    <a:pt x="38" y="12"/>
                  </a:lnTo>
                  <a:lnTo>
                    <a:pt x="32" y="14"/>
                  </a:lnTo>
                  <a:lnTo>
                    <a:pt x="26" y="16"/>
                  </a:lnTo>
                  <a:lnTo>
                    <a:pt x="22" y="20"/>
                  </a:lnTo>
                  <a:lnTo>
                    <a:pt x="16" y="30"/>
                  </a:lnTo>
                  <a:lnTo>
                    <a:pt x="16" y="42"/>
                  </a:lnTo>
                  <a:lnTo>
                    <a:pt x="16" y="42"/>
                  </a:lnTo>
                  <a:lnTo>
                    <a:pt x="18" y="54"/>
                  </a:lnTo>
                  <a:lnTo>
                    <a:pt x="24" y="64"/>
                  </a:lnTo>
                  <a:lnTo>
                    <a:pt x="32" y="70"/>
                  </a:lnTo>
                  <a:lnTo>
                    <a:pt x="44" y="72"/>
                  </a:lnTo>
                  <a:lnTo>
                    <a:pt x="44" y="72"/>
                  </a:lnTo>
                  <a:lnTo>
                    <a:pt x="54" y="70"/>
                  </a:lnTo>
                  <a:lnTo>
                    <a:pt x="62" y="68"/>
                  </a:lnTo>
                  <a:lnTo>
                    <a:pt x="64"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5"/>
            <p:cNvSpPr>
              <a:spLocks/>
            </p:cNvSpPr>
            <p:nvPr/>
          </p:nvSpPr>
          <p:spPr bwMode="auto">
            <a:xfrm>
              <a:off x="4638" y="2374"/>
              <a:ext cx="48" cy="106"/>
            </a:xfrm>
            <a:custGeom>
              <a:avLst/>
              <a:gdLst>
                <a:gd name="T0" fmla="*/ 28 w 48"/>
                <a:gd name="T1" fmla="*/ 0 h 106"/>
                <a:gd name="T2" fmla="*/ 28 w 48"/>
                <a:gd name="T3" fmla="*/ 22 h 106"/>
                <a:gd name="T4" fmla="*/ 48 w 48"/>
                <a:gd name="T5" fmla="*/ 22 h 106"/>
                <a:gd name="T6" fmla="*/ 48 w 48"/>
                <a:gd name="T7" fmla="*/ 34 h 106"/>
                <a:gd name="T8" fmla="*/ 28 w 48"/>
                <a:gd name="T9" fmla="*/ 34 h 106"/>
                <a:gd name="T10" fmla="*/ 28 w 48"/>
                <a:gd name="T11" fmla="*/ 78 h 106"/>
                <a:gd name="T12" fmla="*/ 28 w 48"/>
                <a:gd name="T13" fmla="*/ 78 h 106"/>
                <a:gd name="T14" fmla="*/ 28 w 48"/>
                <a:gd name="T15" fmla="*/ 84 h 106"/>
                <a:gd name="T16" fmla="*/ 30 w 48"/>
                <a:gd name="T17" fmla="*/ 90 h 106"/>
                <a:gd name="T18" fmla="*/ 34 w 48"/>
                <a:gd name="T19" fmla="*/ 92 h 106"/>
                <a:gd name="T20" fmla="*/ 38 w 48"/>
                <a:gd name="T21" fmla="*/ 94 h 106"/>
                <a:gd name="T22" fmla="*/ 38 w 48"/>
                <a:gd name="T23" fmla="*/ 94 h 106"/>
                <a:gd name="T24" fmla="*/ 46 w 48"/>
                <a:gd name="T25" fmla="*/ 92 h 106"/>
                <a:gd name="T26" fmla="*/ 48 w 48"/>
                <a:gd name="T27" fmla="*/ 104 h 106"/>
                <a:gd name="T28" fmla="*/ 48 w 48"/>
                <a:gd name="T29" fmla="*/ 104 h 106"/>
                <a:gd name="T30" fmla="*/ 42 w 48"/>
                <a:gd name="T31" fmla="*/ 106 h 106"/>
                <a:gd name="T32" fmla="*/ 34 w 48"/>
                <a:gd name="T33" fmla="*/ 106 h 106"/>
                <a:gd name="T34" fmla="*/ 34 w 48"/>
                <a:gd name="T35" fmla="*/ 106 h 106"/>
                <a:gd name="T36" fmla="*/ 26 w 48"/>
                <a:gd name="T37" fmla="*/ 104 h 106"/>
                <a:gd name="T38" fmla="*/ 18 w 48"/>
                <a:gd name="T39" fmla="*/ 100 h 106"/>
                <a:gd name="T40" fmla="*/ 18 w 48"/>
                <a:gd name="T41" fmla="*/ 100 h 106"/>
                <a:gd name="T42" fmla="*/ 16 w 48"/>
                <a:gd name="T43" fmla="*/ 96 h 106"/>
                <a:gd name="T44" fmla="*/ 14 w 48"/>
                <a:gd name="T45" fmla="*/ 92 h 106"/>
                <a:gd name="T46" fmla="*/ 12 w 48"/>
                <a:gd name="T47" fmla="*/ 78 h 106"/>
                <a:gd name="T48" fmla="*/ 12 w 48"/>
                <a:gd name="T49" fmla="*/ 34 h 106"/>
                <a:gd name="T50" fmla="*/ 0 w 48"/>
                <a:gd name="T51" fmla="*/ 34 h 106"/>
                <a:gd name="T52" fmla="*/ 0 w 48"/>
                <a:gd name="T53" fmla="*/ 22 h 106"/>
                <a:gd name="T54" fmla="*/ 12 w 48"/>
                <a:gd name="T55" fmla="*/ 22 h 106"/>
                <a:gd name="T56" fmla="*/ 12 w 48"/>
                <a:gd name="T57" fmla="*/ 4 h 106"/>
                <a:gd name="T58" fmla="*/ 28 w 48"/>
                <a:gd name="T5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106">
                  <a:moveTo>
                    <a:pt x="28" y="0"/>
                  </a:moveTo>
                  <a:lnTo>
                    <a:pt x="28" y="22"/>
                  </a:lnTo>
                  <a:lnTo>
                    <a:pt x="48" y="22"/>
                  </a:lnTo>
                  <a:lnTo>
                    <a:pt x="48" y="34"/>
                  </a:lnTo>
                  <a:lnTo>
                    <a:pt x="28" y="34"/>
                  </a:lnTo>
                  <a:lnTo>
                    <a:pt x="28" y="78"/>
                  </a:lnTo>
                  <a:lnTo>
                    <a:pt x="28" y="78"/>
                  </a:lnTo>
                  <a:lnTo>
                    <a:pt x="28" y="84"/>
                  </a:lnTo>
                  <a:lnTo>
                    <a:pt x="30" y="90"/>
                  </a:lnTo>
                  <a:lnTo>
                    <a:pt x="34" y="92"/>
                  </a:lnTo>
                  <a:lnTo>
                    <a:pt x="38" y="94"/>
                  </a:lnTo>
                  <a:lnTo>
                    <a:pt x="38" y="94"/>
                  </a:lnTo>
                  <a:lnTo>
                    <a:pt x="46" y="92"/>
                  </a:lnTo>
                  <a:lnTo>
                    <a:pt x="48" y="104"/>
                  </a:lnTo>
                  <a:lnTo>
                    <a:pt x="48" y="104"/>
                  </a:lnTo>
                  <a:lnTo>
                    <a:pt x="42" y="106"/>
                  </a:lnTo>
                  <a:lnTo>
                    <a:pt x="34" y="106"/>
                  </a:lnTo>
                  <a:lnTo>
                    <a:pt x="34" y="106"/>
                  </a:lnTo>
                  <a:lnTo>
                    <a:pt x="26" y="104"/>
                  </a:lnTo>
                  <a:lnTo>
                    <a:pt x="18" y="100"/>
                  </a:lnTo>
                  <a:lnTo>
                    <a:pt x="18" y="100"/>
                  </a:lnTo>
                  <a:lnTo>
                    <a:pt x="16" y="96"/>
                  </a:lnTo>
                  <a:lnTo>
                    <a:pt x="14" y="92"/>
                  </a:lnTo>
                  <a:lnTo>
                    <a:pt x="12" y="78"/>
                  </a:lnTo>
                  <a:lnTo>
                    <a:pt x="12" y="34"/>
                  </a:lnTo>
                  <a:lnTo>
                    <a:pt x="0" y="34"/>
                  </a:lnTo>
                  <a:lnTo>
                    <a:pt x="0" y="22"/>
                  </a:lnTo>
                  <a:lnTo>
                    <a:pt x="12" y="22"/>
                  </a:lnTo>
                  <a:lnTo>
                    <a:pt x="12" y="4"/>
                  </a:lnTo>
                  <a:lnTo>
                    <a:pt x="28"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6"/>
            <p:cNvSpPr>
              <a:spLocks noEditPoints="1"/>
            </p:cNvSpPr>
            <p:nvPr/>
          </p:nvSpPr>
          <p:spPr bwMode="auto">
            <a:xfrm>
              <a:off x="4696" y="2396"/>
              <a:ext cx="72" cy="84"/>
            </a:xfrm>
            <a:custGeom>
              <a:avLst/>
              <a:gdLst>
                <a:gd name="T0" fmla="*/ 14 w 72"/>
                <a:gd name="T1" fmla="*/ 44 h 84"/>
                <a:gd name="T2" fmla="*/ 14 w 72"/>
                <a:gd name="T3" fmla="*/ 44 h 84"/>
                <a:gd name="T4" fmla="*/ 14 w 72"/>
                <a:gd name="T5" fmla="*/ 52 h 84"/>
                <a:gd name="T6" fmla="*/ 16 w 72"/>
                <a:gd name="T7" fmla="*/ 58 h 84"/>
                <a:gd name="T8" fmla="*/ 20 w 72"/>
                <a:gd name="T9" fmla="*/ 62 h 84"/>
                <a:gd name="T10" fmla="*/ 22 w 72"/>
                <a:gd name="T11" fmla="*/ 66 h 84"/>
                <a:gd name="T12" fmla="*/ 32 w 72"/>
                <a:gd name="T13" fmla="*/ 70 h 84"/>
                <a:gd name="T14" fmla="*/ 42 w 72"/>
                <a:gd name="T15" fmla="*/ 72 h 84"/>
                <a:gd name="T16" fmla="*/ 42 w 72"/>
                <a:gd name="T17" fmla="*/ 72 h 84"/>
                <a:gd name="T18" fmla="*/ 56 w 72"/>
                <a:gd name="T19" fmla="*/ 72 h 84"/>
                <a:gd name="T20" fmla="*/ 64 w 72"/>
                <a:gd name="T21" fmla="*/ 68 h 84"/>
                <a:gd name="T22" fmla="*/ 68 w 72"/>
                <a:gd name="T23" fmla="*/ 78 h 84"/>
                <a:gd name="T24" fmla="*/ 68 w 72"/>
                <a:gd name="T25" fmla="*/ 78 h 84"/>
                <a:gd name="T26" fmla="*/ 56 w 72"/>
                <a:gd name="T27" fmla="*/ 82 h 84"/>
                <a:gd name="T28" fmla="*/ 40 w 72"/>
                <a:gd name="T29" fmla="*/ 84 h 84"/>
                <a:gd name="T30" fmla="*/ 40 w 72"/>
                <a:gd name="T31" fmla="*/ 84 h 84"/>
                <a:gd name="T32" fmla="*/ 32 w 72"/>
                <a:gd name="T33" fmla="*/ 84 h 84"/>
                <a:gd name="T34" fmla="*/ 24 w 72"/>
                <a:gd name="T35" fmla="*/ 80 h 84"/>
                <a:gd name="T36" fmla="*/ 16 w 72"/>
                <a:gd name="T37" fmla="*/ 78 h 84"/>
                <a:gd name="T38" fmla="*/ 10 w 72"/>
                <a:gd name="T39" fmla="*/ 72 h 84"/>
                <a:gd name="T40" fmla="*/ 6 w 72"/>
                <a:gd name="T41" fmla="*/ 66 h 84"/>
                <a:gd name="T42" fmla="*/ 2 w 72"/>
                <a:gd name="T43" fmla="*/ 60 h 84"/>
                <a:gd name="T44" fmla="*/ 0 w 72"/>
                <a:gd name="T45" fmla="*/ 52 h 84"/>
                <a:gd name="T46" fmla="*/ 0 w 72"/>
                <a:gd name="T47" fmla="*/ 42 h 84"/>
                <a:gd name="T48" fmla="*/ 0 w 72"/>
                <a:gd name="T49" fmla="*/ 42 h 84"/>
                <a:gd name="T50" fmla="*/ 0 w 72"/>
                <a:gd name="T51" fmla="*/ 34 h 84"/>
                <a:gd name="T52" fmla="*/ 2 w 72"/>
                <a:gd name="T53" fmla="*/ 26 h 84"/>
                <a:gd name="T54" fmla="*/ 6 w 72"/>
                <a:gd name="T55" fmla="*/ 18 h 84"/>
                <a:gd name="T56" fmla="*/ 10 w 72"/>
                <a:gd name="T57" fmla="*/ 12 h 84"/>
                <a:gd name="T58" fmla="*/ 16 w 72"/>
                <a:gd name="T59" fmla="*/ 6 h 84"/>
                <a:gd name="T60" fmla="*/ 22 w 72"/>
                <a:gd name="T61" fmla="*/ 2 h 84"/>
                <a:gd name="T62" fmla="*/ 30 w 72"/>
                <a:gd name="T63" fmla="*/ 0 h 84"/>
                <a:gd name="T64" fmla="*/ 38 w 72"/>
                <a:gd name="T65" fmla="*/ 0 h 84"/>
                <a:gd name="T66" fmla="*/ 38 w 72"/>
                <a:gd name="T67" fmla="*/ 0 h 84"/>
                <a:gd name="T68" fmla="*/ 48 w 72"/>
                <a:gd name="T69" fmla="*/ 0 h 84"/>
                <a:gd name="T70" fmla="*/ 54 w 72"/>
                <a:gd name="T71" fmla="*/ 2 h 84"/>
                <a:gd name="T72" fmla="*/ 60 w 72"/>
                <a:gd name="T73" fmla="*/ 8 h 84"/>
                <a:gd name="T74" fmla="*/ 64 w 72"/>
                <a:gd name="T75" fmla="*/ 12 h 84"/>
                <a:gd name="T76" fmla="*/ 68 w 72"/>
                <a:gd name="T77" fmla="*/ 18 h 84"/>
                <a:gd name="T78" fmla="*/ 70 w 72"/>
                <a:gd name="T79" fmla="*/ 26 h 84"/>
                <a:gd name="T80" fmla="*/ 72 w 72"/>
                <a:gd name="T81" fmla="*/ 38 h 84"/>
                <a:gd name="T82" fmla="*/ 72 w 72"/>
                <a:gd name="T83" fmla="*/ 38 h 84"/>
                <a:gd name="T84" fmla="*/ 72 w 72"/>
                <a:gd name="T85" fmla="*/ 44 h 84"/>
                <a:gd name="T86" fmla="*/ 14 w 72"/>
                <a:gd name="T87" fmla="*/ 44 h 84"/>
                <a:gd name="T88" fmla="*/ 58 w 72"/>
                <a:gd name="T89" fmla="*/ 34 h 84"/>
                <a:gd name="T90" fmla="*/ 58 w 72"/>
                <a:gd name="T91" fmla="*/ 34 h 84"/>
                <a:gd name="T92" fmla="*/ 56 w 72"/>
                <a:gd name="T93" fmla="*/ 26 h 84"/>
                <a:gd name="T94" fmla="*/ 54 w 72"/>
                <a:gd name="T95" fmla="*/ 18 h 84"/>
                <a:gd name="T96" fmla="*/ 48 w 72"/>
                <a:gd name="T97" fmla="*/ 12 h 84"/>
                <a:gd name="T98" fmla="*/ 42 w 72"/>
                <a:gd name="T99" fmla="*/ 10 h 84"/>
                <a:gd name="T100" fmla="*/ 38 w 72"/>
                <a:gd name="T101" fmla="*/ 10 h 84"/>
                <a:gd name="T102" fmla="*/ 38 w 72"/>
                <a:gd name="T103" fmla="*/ 10 h 84"/>
                <a:gd name="T104" fmla="*/ 32 w 72"/>
                <a:gd name="T105" fmla="*/ 10 h 84"/>
                <a:gd name="T106" fmla="*/ 28 w 72"/>
                <a:gd name="T107" fmla="*/ 12 h 84"/>
                <a:gd name="T108" fmla="*/ 20 w 72"/>
                <a:gd name="T109" fmla="*/ 18 h 84"/>
                <a:gd name="T110" fmla="*/ 16 w 72"/>
                <a:gd name="T111" fmla="*/ 26 h 84"/>
                <a:gd name="T112" fmla="*/ 14 w 72"/>
                <a:gd name="T113" fmla="*/ 34 h 84"/>
                <a:gd name="T114" fmla="*/ 58 w 72"/>
                <a:gd name="T11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4">
                  <a:moveTo>
                    <a:pt x="14" y="44"/>
                  </a:moveTo>
                  <a:lnTo>
                    <a:pt x="14" y="44"/>
                  </a:lnTo>
                  <a:lnTo>
                    <a:pt x="14" y="52"/>
                  </a:lnTo>
                  <a:lnTo>
                    <a:pt x="16" y="58"/>
                  </a:lnTo>
                  <a:lnTo>
                    <a:pt x="20" y="62"/>
                  </a:lnTo>
                  <a:lnTo>
                    <a:pt x="22" y="66"/>
                  </a:lnTo>
                  <a:lnTo>
                    <a:pt x="32" y="70"/>
                  </a:lnTo>
                  <a:lnTo>
                    <a:pt x="42" y="72"/>
                  </a:lnTo>
                  <a:lnTo>
                    <a:pt x="42" y="72"/>
                  </a:lnTo>
                  <a:lnTo>
                    <a:pt x="56" y="72"/>
                  </a:lnTo>
                  <a:lnTo>
                    <a:pt x="64" y="68"/>
                  </a:lnTo>
                  <a:lnTo>
                    <a:pt x="68" y="78"/>
                  </a:lnTo>
                  <a:lnTo>
                    <a:pt x="68" y="78"/>
                  </a:lnTo>
                  <a:lnTo>
                    <a:pt x="56" y="82"/>
                  </a:lnTo>
                  <a:lnTo>
                    <a:pt x="40" y="84"/>
                  </a:lnTo>
                  <a:lnTo>
                    <a:pt x="40" y="84"/>
                  </a:lnTo>
                  <a:lnTo>
                    <a:pt x="32" y="84"/>
                  </a:lnTo>
                  <a:lnTo>
                    <a:pt x="24" y="80"/>
                  </a:lnTo>
                  <a:lnTo>
                    <a:pt x="16" y="78"/>
                  </a:lnTo>
                  <a:lnTo>
                    <a:pt x="10" y="72"/>
                  </a:lnTo>
                  <a:lnTo>
                    <a:pt x="6" y="66"/>
                  </a:lnTo>
                  <a:lnTo>
                    <a:pt x="2" y="60"/>
                  </a:lnTo>
                  <a:lnTo>
                    <a:pt x="0" y="52"/>
                  </a:lnTo>
                  <a:lnTo>
                    <a:pt x="0" y="42"/>
                  </a:lnTo>
                  <a:lnTo>
                    <a:pt x="0" y="42"/>
                  </a:lnTo>
                  <a:lnTo>
                    <a:pt x="0" y="34"/>
                  </a:lnTo>
                  <a:lnTo>
                    <a:pt x="2" y="26"/>
                  </a:lnTo>
                  <a:lnTo>
                    <a:pt x="6" y="18"/>
                  </a:lnTo>
                  <a:lnTo>
                    <a:pt x="10" y="12"/>
                  </a:lnTo>
                  <a:lnTo>
                    <a:pt x="16" y="6"/>
                  </a:lnTo>
                  <a:lnTo>
                    <a:pt x="22" y="2"/>
                  </a:lnTo>
                  <a:lnTo>
                    <a:pt x="30" y="0"/>
                  </a:lnTo>
                  <a:lnTo>
                    <a:pt x="38" y="0"/>
                  </a:lnTo>
                  <a:lnTo>
                    <a:pt x="38" y="0"/>
                  </a:lnTo>
                  <a:lnTo>
                    <a:pt x="48" y="0"/>
                  </a:lnTo>
                  <a:lnTo>
                    <a:pt x="54" y="2"/>
                  </a:lnTo>
                  <a:lnTo>
                    <a:pt x="60" y="8"/>
                  </a:lnTo>
                  <a:lnTo>
                    <a:pt x="64" y="12"/>
                  </a:lnTo>
                  <a:lnTo>
                    <a:pt x="68" y="18"/>
                  </a:lnTo>
                  <a:lnTo>
                    <a:pt x="70" y="26"/>
                  </a:lnTo>
                  <a:lnTo>
                    <a:pt x="72" y="38"/>
                  </a:lnTo>
                  <a:lnTo>
                    <a:pt x="72" y="38"/>
                  </a:lnTo>
                  <a:lnTo>
                    <a:pt x="72" y="44"/>
                  </a:lnTo>
                  <a:lnTo>
                    <a:pt x="14" y="44"/>
                  </a:lnTo>
                  <a:close/>
                  <a:moveTo>
                    <a:pt x="58" y="34"/>
                  </a:moveTo>
                  <a:lnTo>
                    <a:pt x="58" y="34"/>
                  </a:lnTo>
                  <a:lnTo>
                    <a:pt x="56" y="26"/>
                  </a:lnTo>
                  <a:lnTo>
                    <a:pt x="54" y="18"/>
                  </a:lnTo>
                  <a:lnTo>
                    <a:pt x="48" y="12"/>
                  </a:lnTo>
                  <a:lnTo>
                    <a:pt x="42" y="10"/>
                  </a:lnTo>
                  <a:lnTo>
                    <a:pt x="38" y="10"/>
                  </a:lnTo>
                  <a:lnTo>
                    <a:pt x="38" y="10"/>
                  </a:lnTo>
                  <a:lnTo>
                    <a:pt x="32" y="10"/>
                  </a:lnTo>
                  <a:lnTo>
                    <a:pt x="28" y="12"/>
                  </a:lnTo>
                  <a:lnTo>
                    <a:pt x="20" y="18"/>
                  </a:lnTo>
                  <a:lnTo>
                    <a:pt x="16" y="26"/>
                  </a:lnTo>
                  <a:lnTo>
                    <a:pt x="14" y="34"/>
                  </a:lnTo>
                  <a:lnTo>
                    <a:pt x="58"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noEditPoints="1"/>
            </p:cNvSpPr>
            <p:nvPr/>
          </p:nvSpPr>
          <p:spPr bwMode="auto">
            <a:xfrm>
              <a:off x="4780" y="2358"/>
              <a:ext cx="76" cy="122"/>
            </a:xfrm>
            <a:custGeom>
              <a:avLst/>
              <a:gdLst>
                <a:gd name="T0" fmla="*/ 76 w 76"/>
                <a:gd name="T1" fmla="*/ 100 h 122"/>
                <a:gd name="T2" fmla="*/ 76 w 76"/>
                <a:gd name="T3" fmla="*/ 120 h 122"/>
                <a:gd name="T4" fmla="*/ 64 w 76"/>
                <a:gd name="T5" fmla="*/ 106 h 122"/>
                <a:gd name="T6" fmla="*/ 62 w 76"/>
                <a:gd name="T7" fmla="*/ 106 h 122"/>
                <a:gd name="T8" fmla="*/ 52 w 76"/>
                <a:gd name="T9" fmla="*/ 118 h 122"/>
                <a:gd name="T10" fmla="*/ 34 w 76"/>
                <a:gd name="T11" fmla="*/ 122 h 122"/>
                <a:gd name="T12" fmla="*/ 28 w 76"/>
                <a:gd name="T13" fmla="*/ 122 h 122"/>
                <a:gd name="T14" fmla="*/ 16 w 76"/>
                <a:gd name="T15" fmla="*/ 116 h 122"/>
                <a:gd name="T16" fmla="*/ 6 w 76"/>
                <a:gd name="T17" fmla="*/ 104 h 122"/>
                <a:gd name="T18" fmla="*/ 0 w 76"/>
                <a:gd name="T19" fmla="*/ 90 h 122"/>
                <a:gd name="T20" fmla="*/ 0 w 76"/>
                <a:gd name="T21" fmla="*/ 80 h 122"/>
                <a:gd name="T22" fmla="*/ 4 w 76"/>
                <a:gd name="T23" fmla="*/ 62 h 122"/>
                <a:gd name="T24" fmla="*/ 10 w 76"/>
                <a:gd name="T25" fmla="*/ 48 h 122"/>
                <a:gd name="T26" fmla="*/ 22 w 76"/>
                <a:gd name="T27" fmla="*/ 40 h 122"/>
                <a:gd name="T28" fmla="*/ 36 w 76"/>
                <a:gd name="T29" fmla="*/ 38 h 122"/>
                <a:gd name="T30" fmla="*/ 46 w 76"/>
                <a:gd name="T31" fmla="*/ 38 h 122"/>
                <a:gd name="T32" fmla="*/ 58 w 76"/>
                <a:gd name="T33" fmla="*/ 44 h 122"/>
                <a:gd name="T34" fmla="*/ 62 w 76"/>
                <a:gd name="T35" fmla="*/ 50 h 122"/>
                <a:gd name="T36" fmla="*/ 76 w 76"/>
                <a:gd name="T37" fmla="*/ 0 h 122"/>
                <a:gd name="T38" fmla="*/ 62 w 76"/>
                <a:gd name="T39" fmla="*/ 72 h 122"/>
                <a:gd name="T40" fmla="*/ 60 w 76"/>
                <a:gd name="T41" fmla="*/ 66 h 122"/>
                <a:gd name="T42" fmla="*/ 54 w 76"/>
                <a:gd name="T43" fmla="*/ 54 h 122"/>
                <a:gd name="T44" fmla="*/ 40 w 76"/>
                <a:gd name="T45" fmla="*/ 48 h 122"/>
                <a:gd name="T46" fmla="*/ 34 w 76"/>
                <a:gd name="T47" fmla="*/ 50 h 122"/>
                <a:gd name="T48" fmla="*/ 22 w 76"/>
                <a:gd name="T49" fmla="*/ 58 h 122"/>
                <a:gd name="T50" fmla="*/ 16 w 76"/>
                <a:gd name="T51" fmla="*/ 80 h 122"/>
                <a:gd name="T52" fmla="*/ 16 w 76"/>
                <a:gd name="T53" fmla="*/ 92 h 122"/>
                <a:gd name="T54" fmla="*/ 28 w 76"/>
                <a:gd name="T55" fmla="*/ 108 h 122"/>
                <a:gd name="T56" fmla="*/ 40 w 76"/>
                <a:gd name="T57" fmla="*/ 110 h 122"/>
                <a:gd name="T58" fmla="*/ 46 w 76"/>
                <a:gd name="T59" fmla="*/ 108 h 122"/>
                <a:gd name="T60" fmla="*/ 58 w 76"/>
                <a:gd name="T61" fmla="*/ 100 h 122"/>
                <a:gd name="T62" fmla="*/ 60 w 76"/>
                <a:gd name="T63" fmla="*/ 92 h 122"/>
                <a:gd name="T64" fmla="*/ 62 w 76"/>
                <a:gd name="T65" fmla="*/ 7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22">
                  <a:moveTo>
                    <a:pt x="76" y="0"/>
                  </a:moveTo>
                  <a:lnTo>
                    <a:pt x="76" y="100"/>
                  </a:lnTo>
                  <a:lnTo>
                    <a:pt x="76" y="100"/>
                  </a:lnTo>
                  <a:lnTo>
                    <a:pt x="76" y="120"/>
                  </a:lnTo>
                  <a:lnTo>
                    <a:pt x="64" y="120"/>
                  </a:lnTo>
                  <a:lnTo>
                    <a:pt x="64" y="106"/>
                  </a:lnTo>
                  <a:lnTo>
                    <a:pt x="62" y="106"/>
                  </a:lnTo>
                  <a:lnTo>
                    <a:pt x="62" y="106"/>
                  </a:lnTo>
                  <a:lnTo>
                    <a:pt x="58" y="112"/>
                  </a:lnTo>
                  <a:lnTo>
                    <a:pt x="52" y="118"/>
                  </a:lnTo>
                  <a:lnTo>
                    <a:pt x="44" y="120"/>
                  </a:lnTo>
                  <a:lnTo>
                    <a:pt x="34" y="122"/>
                  </a:lnTo>
                  <a:lnTo>
                    <a:pt x="34" y="122"/>
                  </a:lnTo>
                  <a:lnTo>
                    <a:pt x="28" y="122"/>
                  </a:lnTo>
                  <a:lnTo>
                    <a:pt x="22" y="120"/>
                  </a:lnTo>
                  <a:lnTo>
                    <a:pt x="16" y="116"/>
                  </a:lnTo>
                  <a:lnTo>
                    <a:pt x="10" y="110"/>
                  </a:lnTo>
                  <a:lnTo>
                    <a:pt x="6" y="104"/>
                  </a:lnTo>
                  <a:lnTo>
                    <a:pt x="2" y="98"/>
                  </a:lnTo>
                  <a:lnTo>
                    <a:pt x="0" y="90"/>
                  </a:lnTo>
                  <a:lnTo>
                    <a:pt x="0" y="80"/>
                  </a:lnTo>
                  <a:lnTo>
                    <a:pt x="0" y="80"/>
                  </a:lnTo>
                  <a:lnTo>
                    <a:pt x="0" y="72"/>
                  </a:lnTo>
                  <a:lnTo>
                    <a:pt x="4" y="62"/>
                  </a:lnTo>
                  <a:lnTo>
                    <a:pt x="6" y="56"/>
                  </a:lnTo>
                  <a:lnTo>
                    <a:pt x="10" y="48"/>
                  </a:lnTo>
                  <a:lnTo>
                    <a:pt x="16" y="44"/>
                  </a:lnTo>
                  <a:lnTo>
                    <a:pt x="22" y="40"/>
                  </a:lnTo>
                  <a:lnTo>
                    <a:pt x="30" y="38"/>
                  </a:lnTo>
                  <a:lnTo>
                    <a:pt x="36" y="38"/>
                  </a:lnTo>
                  <a:lnTo>
                    <a:pt x="36" y="38"/>
                  </a:lnTo>
                  <a:lnTo>
                    <a:pt x="46" y="38"/>
                  </a:lnTo>
                  <a:lnTo>
                    <a:pt x="52" y="40"/>
                  </a:lnTo>
                  <a:lnTo>
                    <a:pt x="58" y="44"/>
                  </a:lnTo>
                  <a:lnTo>
                    <a:pt x="62" y="50"/>
                  </a:lnTo>
                  <a:lnTo>
                    <a:pt x="62" y="50"/>
                  </a:lnTo>
                  <a:lnTo>
                    <a:pt x="62" y="0"/>
                  </a:lnTo>
                  <a:lnTo>
                    <a:pt x="76" y="0"/>
                  </a:lnTo>
                  <a:close/>
                  <a:moveTo>
                    <a:pt x="62" y="72"/>
                  </a:moveTo>
                  <a:lnTo>
                    <a:pt x="62" y="72"/>
                  </a:lnTo>
                  <a:lnTo>
                    <a:pt x="60" y="66"/>
                  </a:lnTo>
                  <a:lnTo>
                    <a:pt x="60" y="66"/>
                  </a:lnTo>
                  <a:lnTo>
                    <a:pt x="58" y="60"/>
                  </a:lnTo>
                  <a:lnTo>
                    <a:pt x="54" y="54"/>
                  </a:lnTo>
                  <a:lnTo>
                    <a:pt x="48" y="50"/>
                  </a:lnTo>
                  <a:lnTo>
                    <a:pt x="40" y="48"/>
                  </a:lnTo>
                  <a:lnTo>
                    <a:pt x="40" y="48"/>
                  </a:lnTo>
                  <a:lnTo>
                    <a:pt x="34" y="50"/>
                  </a:lnTo>
                  <a:lnTo>
                    <a:pt x="30" y="52"/>
                  </a:lnTo>
                  <a:lnTo>
                    <a:pt x="22" y="58"/>
                  </a:lnTo>
                  <a:lnTo>
                    <a:pt x="16" y="68"/>
                  </a:lnTo>
                  <a:lnTo>
                    <a:pt x="16" y="80"/>
                  </a:lnTo>
                  <a:lnTo>
                    <a:pt x="16" y="80"/>
                  </a:lnTo>
                  <a:lnTo>
                    <a:pt x="16" y="92"/>
                  </a:lnTo>
                  <a:lnTo>
                    <a:pt x="22" y="102"/>
                  </a:lnTo>
                  <a:lnTo>
                    <a:pt x="28" y="108"/>
                  </a:lnTo>
                  <a:lnTo>
                    <a:pt x="34" y="110"/>
                  </a:lnTo>
                  <a:lnTo>
                    <a:pt x="40" y="110"/>
                  </a:lnTo>
                  <a:lnTo>
                    <a:pt x="40" y="110"/>
                  </a:lnTo>
                  <a:lnTo>
                    <a:pt x="46" y="108"/>
                  </a:lnTo>
                  <a:lnTo>
                    <a:pt x="52" y="106"/>
                  </a:lnTo>
                  <a:lnTo>
                    <a:pt x="58" y="100"/>
                  </a:lnTo>
                  <a:lnTo>
                    <a:pt x="60" y="92"/>
                  </a:lnTo>
                  <a:lnTo>
                    <a:pt x="60" y="92"/>
                  </a:lnTo>
                  <a:lnTo>
                    <a:pt x="62" y="86"/>
                  </a:lnTo>
                  <a:lnTo>
                    <a:pt x="62" y="7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8"/>
            <p:cNvSpPr>
              <a:spLocks noEditPoints="1"/>
            </p:cNvSpPr>
            <p:nvPr/>
          </p:nvSpPr>
          <p:spPr bwMode="auto">
            <a:xfrm>
              <a:off x="4878" y="2364"/>
              <a:ext cx="20" cy="116"/>
            </a:xfrm>
            <a:custGeom>
              <a:avLst/>
              <a:gdLst>
                <a:gd name="T0" fmla="*/ 0 w 20"/>
                <a:gd name="T1" fmla="*/ 106 h 116"/>
                <a:gd name="T2" fmla="*/ 0 w 20"/>
                <a:gd name="T3" fmla="*/ 106 h 116"/>
                <a:gd name="T4" fmla="*/ 0 w 20"/>
                <a:gd name="T5" fmla="*/ 102 h 116"/>
                <a:gd name="T6" fmla="*/ 2 w 20"/>
                <a:gd name="T7" fmla="*/ 98 h 116"/>
                <a:gd name="T8" fmla="*/ 6 w 20"/>
                <a:gd name="T9" fmla="*/ 96 h 116"/>
                <a:gd name="T10" fmla="*/ 10 w 20"/>
                <a:gd name="T11" fmla="*/ 96 h 116"/>
                <a:gd name="T12" fmla="*/ 10 w 20"/>
                <a:gd name="T13" fmla="*/ 96 h 116"/>
                <a:gd name="T14" fmla="*/ 14 w 20"/>
                <a:gd name="T15" fmla="*/ 96 h 116"/>
                <a:gd name="T16" fmla="*/ 18 w 20"/>
                <a:gd name="T17" fmla="*/ 98 h 116"/>
                <a:gd name="T18" fmla="*/ 20 w 20"/>
                <a:gd name="T19" fmla="*/ 102 h 116"/>
                <a:gd name="T20" fmla="*/ 20 w 20"/>
                <a:gd name="T21" fmla="*/ 106 h 116"/>
                <a:gd name="T22" fmla="*/ 20 w 20"/>
                <a:gd name="T23" fmla="*/ 106 h 116"/>
                <a:gd name="T24" fmla="*/ 20 w 20"/>
                <a:gd name="T25" fmla="*/ 110 h 116"/>
                <a:gd name="T26" fmla="*/ 18 w 20"/>
                <a:gd name="T27" fmla="*/ 114 h 116"/>
                <a:gd name="T28" fmla="*/ 14 w 20"/>
                <a:gd name="T29" fmla="*/ 116 h 116"/>
                <a:gd name="T30" fmla="*/ 10 w 20"/>
                <a:gd name="T31" fmla="*/ 116 h 116"/>
                <a:gd name="T32" fmla="*/ 10 w 20"/>
                <a:gd name="T33" fmla="*/ 116 h 116"/>
                <a:gd name="T34" fmla="*/ 6 w 20"/>
                <a:gd name="T35" fmla="*/ 116 h 116"/>
                <a:gd name="T36" fmla="*/ 2 w 20"/>
                <a:gd name="T37" fmla="*/ 114 h 116"/>
                <a:gd name="T38" fmla="*/ 0 w 20"/>
                <a:gd name="T39" fmla="*/ 110 h 116"/>
                <a:gd name="T40" fmla="*/ 0 w 20"/>
                <a:gd name="T41" fmla="*/ 106 h 116"/>
                <a:gd name="T42" fmla="*/ 0 w 20"/>
                <a:gd name="T43" fmla="*/ 106 h 116"/>
                <a:gd name="T44" fmla="*/ 4 w 20"/>
                <a:gd name="T45" fmla="*/ 82 h 116"/>
                <a:gd name="T46" fmla="*/ 2 w 20"/>
                <a:gd name="T47" fmla="*/ 0 h 116"/>
                <a:gd name="T48" fmla="*/ 18 w 20"/>
                <a:gd name="T49" fmla="*/ 0 h 116"/>
                <a:gd name="T50" fmla="*/ 16 w 20"/>
                <a:gd name="T51" fmla="*/ 82 h 116"/>
                <a:gd name="T52" fmla="*/ 4 w 20"/>
                <a:gd name="T5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16">
                  <a:moveTo>
                    <a:pt x="0" y="106"/>
                  </a:moveTo>
                  <a:lnTo>
                    <a:pt x="0" y="106"/>
                  </a:lnTo>
                  <a:lnTo>
                    <a:pt x="0" y="102"/>
                  </a:lnTo>
                  <a:lnTo>
                    <a:pt x="2" y="98"/>
                  </a:lnTo>
                  <a:lnTo>
                    <a:pt x="6" y="96"/>
                  </a:lnTo>
                  <a:lnTo>
                    <a:pt x="10" y="96"/>
                  </a:lnTo>
                  <a:lnTo>
                    <a:pt x="10" y="96"/>
                  </a:lnTo>
                  <a:lnTo>
                    <a:pt x="14" y="96"/>
                  </a:lnTo>
                  <a:lnTo>
                    <a:pt x="18" y="98"/>
                  </a:lnTo>
                  <a:lnTo>
                    <a:pt x="20" y="102"/>
                  </a:lnTo>
                  <a:lnTo>
                    <a:pt x="20" y="106"/>
                  </a:lnTo>
                  <a:lnTo>
                    <a:pt x="20" y="106"/>
                  </a:lnTo>
                  <a:lnTo>
                    <a:pt x="20" y="110"/>
                  </a:lnTo>
                  <a:lnTo>
                    <a:pt x="18" y="114"/>
                  </a:lnTo>
                  <a:lnTo>
                    <a:pt x="14" y="116"/>
                  </a:lnTo>
                  <a:lnTo>
                    <a:pt x="10" y="116"/>
                  </a:lnTo>
                  <a:lnTo>
                    <a:pt x="10" y="116"/>
                  </a:lnTo>
                  <a:lnTo>
                    <a:pt x="6" y="116"/>
                  </a:lnTo>
                  <a:lnTo>
                    <a:pt x="2" y="114"/>
                  </a:lnTo>
                  <a:lnTo>
                    <a:pt x="0" y="110"/>
                  </a:lnTo>
                  <a:lnTo>
                    <a:pt x="0" y="106"/>
                  </a:lnTo>
                  <a:lnTo>
                    <a:pt x="0" y="106"/>
                  </a:lnTo>
                  <a:close/>
                  <a:moveTo>
                    <a:pt x="4" y="82"/>
                  </a:moveTo>
                  <a:lnTo>
                    <a:pt x="2" y="0"/>
                  </a:lnTo>
                  <a:lnTo>
                    <a:pt x="18" y="0"/>
                  </a:lnTo>
                  <a:lnTo>
                    <a:pt x="16" y="82"/>
                  </a:lnTo>
                  <a:lnTo>
                    <a:pt x="4" y="8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9"/>
            <p:cNvSpPr>
              <a:spLocks/>
            </p:cNvSpPr>
            <p:nvPr/>
          </p:nvSpPr>
          <p:spPr bwMode="auto">
            <a:xfrm>
              <a:off x="4030" y="2564"/>
              <a:ext cx="86" cy="118"/>
            </a:xfrm>
            <a:custGeom>
              <a:avLst/>
              <a:gdLst>
                <a:gd name="T0" fmla="*/ 86 w 86"/>
                <a:gd name="T1" fmla="*/ 112 h 118"/>
                <a:gd name="T2" fmla="*/ 86 w 86"/>
                <a:gd name="T3" fmla="*/ 112 h 118"/>
                <a:gd name="T4" fmla="*/ 74 w 86"/>
                <a:gd name="T5" fmla="*/ 116 h 118"/>
                <a:gd name="T6" fmla="*/ 56 w 86"/>
                <a:gd name="T7" fmla="*/ 118 h 118"/>
                <a:gd name="T8" fmla="*/ 56 w 86"/>
                <a:gd name="T9" fmla="*/ 118 h 118"/>
                <a:gd name="T10" fmla="*/ 44 w 86"/>
                <a:gd name="T11" fmla="*/ 116 h 118"/>
                <a:gd name="T12" fmla="*/ 34 w 86"/>
                <a:gd name="T13" fmla="*/ 114 h 118"/>
                <a:gd name="T14" fmla="*/ 24 w 86"/>
                <a:gd name="T15" fmla="*/ 110 h 118"/>
                <a:gd name="T16" fmla="*/ 16 w 86"/>
                <a:gd name="T17" fmla="*/ 102 h 118"/>
                <a:gd name="T18" fmla="*/ 10 w 86"/>
                <a:gd name="T19" fmla="*/ 94 h 118"/>
                <a:gd name="T20" fmla="*/ 4 w 86"/>
                <a:gd name="T21" fmla="*/ 84 h 118"/>
                <a:gd name="T22" fmla="*/ 0 w 86"/>
                <a:gd name="T23" fmla="*/ 74 h 118"/>
                <a:gd name="T24" fmla="*/ 0 w 86"/>
                <a:gd name="T25" fmla="*/ 60 h 118"/>
                <a:gd name="T26" fmla="*/ 0 w 86"/>
                <a:gd name="T27" fmla="*/ 60 h 118"/>
                <a:gd name="T28" fmla="*/ 0 w 86"/>
                <a:gd name="T29" fmla="*/ 48 h 118"/>
                <a:gd name="T30" fmla="*/ 4 w 86"/>
                <a:gd name="T31" fmla="*/ 36 h 118"/>
                <a:gd name="T32" fmla="*/ 10 w 86"/>
                <a:gd name="T33" fmla="*/ 26 h 118"/>
                <a:gd name="T34" fmla="*/ 16 w 86"/>
                <a:gd name="T35" fmla="*/ 18 h 118"/>
                <a:gd name="T36" fmla="*/ 24 w 86"/>
                <a:gd name="T37" fmla="*/ 10 h 118"/>
                <a:gd name="T38" fmla="*/ 34 w 86"/>
                <a:gd name="T39" fmla="*/ 4 h 118"/>
                <a:gd name="T40" fmla="*/ 46 w 86"/>
                <a:gd name="T41" fmla="*/ 2 h 118"/>
                <a:gd name="T42" fmla="*/ 58 w 86"/>
                <a:gd name="T43" fmla="*/ 0 h 118"/>
                <a:gd name="T44" fmla="*/ 58 w 86"/>
                <a:gd name="T45" fmla="*/ 0 h 118"/>
                <a:gd name="T46" fmla="*/ 76 w 86"/>
                <a:gd name="T47" fmla="*/ 2 h 118"/>
                <a:gd name="T48" fmla="*/ 86 w 86"/>
                <a:gd name="T49" fmla="*/ 6 h 118"/>
                <a:gd name="T50" fmla="*/ 82 w 86"/>
                <a:gd name="T51" fmla="*/ 18 h 118"/>
                <a:gd name="T52" fmla="*/ 82 w 86"/>
                <a:gd name="T53" fmla="*/ 18 h 118"/>
                <a:gd name="T54" fmla="*/ 72 w 86"/>
                <a:gd name="T55" fmla="*/ 14 h 118"/>
                <a:gd name="T56" fmla="*/ 60 w 86"/>
                <a:gd name="T57" fmla="*/ 12 h 118"/>
                <a:gd name="T58" fmla="*/ 60 w 86"/>
                <a:gd name="T59" fmla="*/ 12 h 118"/>
                <a:gd name="T60" fmla="*/ 50 w 86"/>
                <a:gd name="T61" fmla="*/ 14 h 118"/>
                <a:gd name="T62" fmla="*/ 42 w 86"/>
                <a:gd name="T63" fmla="*/ 16 h 118"/>
                <a:gd name="T64" fmla="*/ 34 w 86"/>
                <a:gd name="T65" fmla="*/ 20 h 118"/>
                <a:gd name="T66" fmla="*/ 28 w 86"/>
                <a:gd name="T67" fmla="*/ 26 h 118"/>
                <a:gd name="T68" fmla="*/ 22 w 86"/>
                <a:gd name="T69" fmla="*/ 32 h 118"/>
                <a:gd name="T70" fmla="*/ 18 w 86"/>
                <a:gd name="T71" fmla="*/ 40 h 118"/>
                <a:gd name="T72" fmla="*/ 16 w 86"/>
                <a:gd name="T73" fmla="*/ 50 h 118"/>
                <a:gd name="T74" fmla="*/ 16 w 86"/>
                <a:gd name="T75" fmla="*/ 60 h 118"/>
                <a:gd name="T76" fmla="*/ 16 w 86"/>
                <a:gd name="T77" fmla="*/ 60 h 118"/>
                <a:gd name="T78" fmla="*/ 16 w 86"/>
                <a:gd name="T79" fmla="*/ 70 h 118"/>
                <a:gd name="T80" fmla="*/ 18 w 86"/>
                <a:gd name="T81" fmla="*/ 78 h 118"/>
                <a:gd name="T82" fmla="*/ 22 w 86"/>
                <a:gd name="T83" fmla="*/ 86 h 118"/>
                <a:gd name="T84" fmla="*/ 26 w 86"/>
                <a:gd name="T85" fmla="*/ 92 h 118"/>
                <a:gd name="T86" fmla="*/ 32 w 86"/>
                <a:gd name="T87" fmla="*/ 98 h 118"/>
                <a:gd name="T88" fmla="*/ 40 w 86"/>
                <a:gd name="T89" fmla="*/ 102 h 118"/>
                <a:gd name="T90" fmla="*/ 48 w 86"/>
                <a:gd name="T91" fmla="*/ 104 h 118"/>
                <a:gd name="T92" fmla="*/ 58 w 86"/>
                <a:gd name="T93" fmla="*/ 106 h 118"/>
                <a:gd name="T94" fmla="*/ 58 w 86"/>
                <a:gd name="T95" fmla="*/ 106 h 118"/>
                <a:gd name="T96" fmla="*/ 72 w 86"/>
                <a:gd name="T97" fmla="*/ 104 h 118"/>
                <a:gd name="T98" fmla="*/ 82 w 86"/>
                <a:gd name="T99" fmla="*/ 100 h 118"/>
                <a:gd name="T100" fmla="*/ 86 w 86"/>
                <a:gd name="T101" fmla="*/ 1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118">
                  <a:moveTo>
                    <a:pt x="86" y="112"/>
                  </a:moveTo>
                  <a:lnTo>
                    <a:pt x="86" y="112"/>
                  </a:lnTo>
                  <a:lnTo>
                    <a:pt x="74" y="116"/>
                  </a:lnTo>
                  <a:lnTo>
                    <a:pt x="56" y="118"/>
                  </a:lnTo>
                  <a:lnTo>
                    <a:pt x="56" y="118"/>
                  </a:lnTo>
                  <a:lnTo>
                    <a:pt x="44" y="116"/>
                  </a:lnTo>
                  <a:lnTo>
                    <a:pt x="34" y="114"/>
                  </a:lnTo>
                  <a:lnTo>
                    <a:pt x="24" y="110"/>
                  </a:lnTo>
                  <a:lnTo>
                    <a:pt x="16" y="102"/>
                  </a:lnTo>
                  <a:lnTo>
                    <a:pt x="10" y="94"/>
                  </a:lnTo>
                  <a:lnTo>
                    <a:pt x="4" y="84"/>
                  </a:lnTo>
                  <a:lnTo>
                    <a:pt x="0" y="74"/>
                  </a:lnTo>
                  <a:lnTo>
                    <a:pt x="0" y="60"/>
                  </a:lnTo>
                  <a:lnTo>
                    <a:pt x="0" y="60"/>
                  </a:lnTo>
                  <a:lnTo>
                    <a:pt x="0" y="48"/>
                  </a:lnTo>
                  <a:lnTo>
                    <a:pt x="4" y="36"/>
                  </a:lnTo>
                  <a:lnTo>
                    <a:pt x="10" y="26"/>
                  </a:lnTo>
                  <a:lnTo>
                    <a:pt x="16" y="18"/>
                  </a:lnTo>
                  <a:lnTo>
                    <a:pt x="24" y="10"/>
                  </a:lnTo>
                  <a:lnTo>
                    <a:pt x="34" y="4"/>
                  </a:lnTo>
                  <a:lnTo>
                    <a:pt x="46" y="2"/>
                  </a:lnTo>
                  <a:lnTo>
                    <a:pt x="58" y="0"/>
                  </a:lnTo>
                  <a:lnTo>
                    <a:pt x="58" y="0"/>
                  </a:lnTo>
                  <a:lnTo>
                    <a:pt x="76" y="2"/>
                  </a:lnTo>
                  <a:lnTo>
                    <a:pt x="86" y="6"/>
                  </a:lnTo>
                  <a:lnTo>
                    <a:pt x="82" y="18"/>
                  </a:lnTo>
                  <a:lnTo>
                    <a:pt x="82" y="18"/>
                  </a:lnTo>
                  <a:lnTo>
                    <a:pt x="72" y="14"/>
                  </a:lnTo>
                  <a:lnTo>
                    <a:pt x="60" y="12"/>
                  </a:lnTo>
                  <a:lnTo>
                    <a:pt x="60" y="12"/>
                  </a:lnTo>
                  <a:lnTo>
                    <a:pt x="50" y="14"/>
                  </a:lnTo>
                  <a:lnTo>
                    <a:pt x="42" y="16"/>
                  </a:lnTo>
                  <a:lnTo>
                    <a:pt x="34" y="20"/>
                  </a:lnTo>
                  <a:lnTo>
                    <a:pt x="28" y="26"/>
                  </a:lnTo>
                  <a:lnTo>
                    <a:pt x="22" y="32"/>
                  </a:lnTo>
                  <a:lnTo>
                    <a:pt x="18" y="40"/>
                  </a:lnTo>
                  <a:lnTo>
                    <a:pt x="16" y="50"/>
                  </a:lnTo>
                  <a:lnTo>
                    <a:pt x="16" y="60"/>
                  </a:lnTo>
                  <a:lnTo>
                    <a:pt x="16" y="60"/>
                  </a:lnTo>
                  <a:lnTo>
                    <a:pt x="16" y="70"/>
                  </a:lnTo>
                  <a:lnTo>
                    <a:pt x="18" y="78"/>
                  </a:lnTo>
                  <a:lnTo>
                    <a:pt x="22" y="86"/>
                  </a:lnTo>
                  <a:lnTo>
                    <a:pt x="26" y="92"/>
                  </a:lnTo>
                  <a:lnTo>
                    <a:pt x="32" y="98"/>
                  </a:lnTo>
                  <a:lnTo>
                    <a:pt x="40" y="102"/>
                  </a:lnTo>
                  <a:lnTo>
                    <a:pt x="48" y="104"/>
                  </a:lnTo>
                  <a:lnTo>
                    <a:pt x="58" y="106"/>
                  </a:lnTo>
                  <a:lnTo>
                    <a:pt x="58" y="106"/>
                  </a:lnTo>
                  <a:lnTo>
                    <a:pt x="72" y="104"/>
                  </a:lnTo>
                  <a:lnTo>
                    <a:pt x="82" y="100"/>
                  </a:lnTo>
                  <a:lnTo>
                    <a:pt x="86" y="1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00"/>
            <p:cNvSpPr>
              <a:spLocks noChangeArrowheads="1"/>
            </p:cNvSpPr>
            <p:nvPr/>
          </p:nvSpPr>
          <p:spPr bwMode="auto">
            <a:xfrm>
              <a:off x="4134" y="2560"/>
              <a:ext cx="14" cy="120"/>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1"/>
            <p:cNvSpPr>
              <a:spLocks noEditPoints="1"/>
            </p:cNvSpPr>
            <p:nvPr/>
          </p:nvSpPr>
          <p:spPr bwMode="auto">
            <a:xfrm>
              <a:off x="4172" y="2566"/>
              <a:ext cx="18" cy="114"/>
            </a:xfrm>
            <a:custGeom>
              <a:avLst/>
              <a:gdLst>
                <a:gd name="T0" fmla="*/ 18 w 18"/>
                <a:gd name="T1" fmla="*/ 10 h 114"/>
                <a:gd name="T2" fmla="*/ 18 w 18"/>
                <a:gd name="T3" fmla="*/ 10 h 114"/>
                <a:gd name="T4" fmla="*/ 16 w 18"/>
                <a:gd name="T5" fmla="*/ 14 h 114"/>
                <a:gd name="T6" fmla="*/ 16 w 18"/>
                <a:gd name="T7" fmla="*/ 16 h 114"/>
                <a:gd name="T8" fmla="*/ 12 w 18"/>
                <a:gd name="T9" fmla="*/ 18 h 114"/>
                <a:gd name="T10" fmla="*/ 8 w 18"/>
                <a:gd name="T11" fmla="*/ 18 h 114"/>
                <a:gd name="T12" fmla="*/ 8 w 18"/>
                <a:gd name="T13" fmla="*/ 18 h 114"/>
                <a:gd name="T14" fmla="*/ 4 w 18"/>
                <a:gd name="T15" fmla="*/ 18 h 114"/>
                <a:gd name="T16" fmla="*/ 2 w 18"/>
                <a:gd name="T17" fmla="*/ 16 h 114"/>
                <a:gd name="T18" fmla="*/ 0 w 18"/>
                <a:gd name="T19" fmla="*/ 14 h 114"/>
                <a:gd name="T20" fmla="*/ 0 w 18"/>
                <a:gd name="T21" fmla="*/ 10 h 114"/>
                <a:gd name="T22" fmla="*/ 0 w 18"/>
                <a:gd name="T23" fmla="*/ 10 h 114"/>
                <a:gd name="T24" fmla="*/ 0 w 18"/>
                <a:gd name="T25" fmla="*/ 6 h 114"/>
                <a:gd name="T26" fmla="*/ 2 w 18"/>
                <a:gd name="T27" fmla="*/ 2 h 114"/>
                <a:gd name="T28" fmla="*/ 4 w 18"/>
                <a:gd name="T29" fmla="*/ 2 h 114"/>
                <a:gd name="T30" fmla="*/ 8 w 18"/>
                <a:gd name="T31" fmla="*/ 0 h 114"/>
                <a:gd name="T32" fmla="*/ 8 w 18"/>
                <a:gd name="T33" fmla="*/ 0 h 114"/>
                <a:gd name="T34" fmla="*/ 12 w 18"/>
                <a:gd name="T35" fmla="*/ 2 h 114"/>
                <a:gd name="T36" fmla="*/ 14 w 18"/>
                <a:gd name="T37" fmla="*/ 2 h 114"/>
                <a:gd name="T38" fmla="*/ 16 w 18"/>
                <a:gd name="T39" fmla="*/ 6 h 114"/>
                <a:gd name="T40" fmla="*/ 18 w 18"/>
                <a:gd name="T41" fmla="*/ 10 h 114"/>
                <a:gd name="T42" fmla="*/ 18 w 18"/>
                <a:gd name="T43" fmla="*/ 10 h 114"/>
                <a:gd name="T44" fmla="*/ 0 w 18"/>
                <a:gd name="T45" fmla="*/ 114 h 114"/>
                <a:gd name="T46" fmla="*/ 0 w 18"/>
                <a:gd name="T47" fmla="*/ 32 h 114"/>
                <a:gd name="T48" fmla="*/ 16 w 18"/>
                <a:gd name="T49" fmla="*/ 32 h 114"/>
                <a:gd name="T50" fmla="*/ 16 w 18"/>
                <a:gd name="T51" fmla="*/ 114 h 114"/>
                <a:gd name="T52" fmla="*/ 0 w 18"/>
                <a:gd name="T5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14">
                  <a:moveTo>
                    <a:pt x="18" y="10"/>
                  </a:moveTo>
                  <a:lnTo>
                    <a:pt x="18" y="10"/>
                  </a:lnTo>
                  <a:lnTo>
                    <a:pt x="16" y="14"/>
                  </a:lnTo>
                  <a:lnTo>
                    <a:pt x="16" y="16"/>
                  </a:lnTo>
                  <a:lnTo>
                    <a:pt x="12" y="18"/>
                  </a:lnTo>
                  <a:lnTo>
                    <a:pt x="8" y="18"/>
                  </a:lnTo>
                  <a:lnTo>
                    <a:pt x="8" y="18"/>
                  </a:lnTo>
                  <a:lnTo>
                    <a:pt x="4" y="18"/>
                  </a:lnTo>
                  <a:lnTo>
                    <a:pt x="2" y="16"/>
                  </a:lnTo>
                  <a:lnTo>
                    <a:pt x="0" y="14"/>
                  </a:lnTo>
                  <a:lnTo>
                    <a:pt x="0" y="10"/>
                  </a:lnTo>
                  <a:lnTo>
                    <a:pt x="0" y="10"/>
                  </a:lnTo>
                  <a:lnTo>
                    <a:pt x="0" y="6"/>
                  </a:lnTo>
                  <a:lnTo>
                    <a:pt x="2" y="2"/>
                  </a:lnTo>
                  <a:lnTo>
                    <a:pt x="4" y="2"/>
                  </a:lnTo>
                  <a:lnTo>
                    <a:pt x="8" y="0"/>
                  </a:lnTo>
                  <a:lnTo>
                    <a:pt x="8" y="0"/>
                  </a:lnTo>
                  <a:lnTo>
                    <a:pt x="12" y="2"/>
                  </a:lnTo>
                  <a:lnTo>
                    <a:pt x="14" y="2"/>
                  </a:lnTo>
                  <a:lnTo>
                    <a:pt x="16" y="6"/>
                  </a:lnTo>
                  <a:lnTo>
                    <a:pt x="18" y="10"/>
                  </a:lnTo>
                  <a:lnTo>
                    <a:pt x="18" y="10"/>
                  </a:lnTo>
                  <a:close/>
                  <a:moveTo>
                    <a:pt x="0" y="114"/>
                  </a:moveTo>
                  <a:lnTo>
                    <a:pt x="0" y="32"/>
                  </a:lnTo>
                  <a:lnTo>
                    <a:pt x="16" y="32"/>
                  </a:lnTo>
                  <a:lnTo>
                    <a:pt x="16" y="114"/>
                  </a:lnTo>
                  <a:lnTo>
                    <a:pt x="0" y="1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2"/>
            <p:cNvSpPr>
              <a:spLocks/>
            </p:cNvSpPr>
            <p:nvPr/>
          </p:nvSpPr>
          <p:spPr bwMode="auto">
            <a:xfrm>
              <a:off x="4206" y="2596"/>
              <a:ext cx="64" cy="86"/>
            </a:xfrm>
            <a:custGeom>
              <a:avLst/>
              <a:gdLst>
                <a:gd name="T0" fmla="*/ 64 w 64"/>
                <a:gd name="T1" fmla="*/ 80 h 86"/>
                <a:gd name="T2" fmla="*/ 64 w 64"/>
                <a:gd name="T3" fmla="*/ 80 h 86"/>
                <a:gd name="T4" fmla="*/ 56 w 64"/>
                <a:gd name="T5" fmla="*/ 84 h 86"/>
                <a:gd name="T6" fmla="*/ 40 w 64"/>
                <a:gd name="T7" fmla="*/ 86 h 86"/>
                <a:gd name="T8" fmla="*/ 40 w 64"/>
                <a:gd name="T9" fmla="*/ 86 h 86"/>
                <a:gd name="T10" fmla="*/ 32 w 64"/>
                <a:gd name="T11" fmla="*/ 84 h 86"/>
                <a:gd name="T12" fmla="*/ 24 w 64"/>
                <a:gd name="T13" fmla="*/ 82 h 86"/>
                <a:gd name="T14" fmla="*/ 18 w 64"/>
                <a:gd name="T15" fmla="*/ 78 h 86"/>
                <a:gd name="T16" fmla="*/ 12 w 64"/>
                <a:gd name="T17" fmla="*/ 74 h 86"/>
                <a:gd name="T18" fmla="*/ 6 w 64"/>
                <a:gd name="T19" fmla="*/ 68 h 86"/>
                <a:gd name="T20" fmla="*/ 4 w 64"/>
                <a:gd name="T21" fmla="*/ 60 h 86"/>
                <a:gd name="T22" fmla="*/ 2 w 64"/>
                <a:gd name="T23" fmla="*/ 52 h 86"/>
                <a:gd name="T24" fmla="*/ 0 w 64"/>
                <a:gd name="T25" fmla="*/ 44 h 86"/>
                <a:gd name="T26" fmla="*/ 0 w 64"/>
                <a:gd name="T27" fmla="*/ 44 h 86"/>
                <a:gd name="T28" fmla="*/ 2 w 64"/>
                <a:gd name="T29" fmla="*/ 34 h 86"/>
                <a:gd name="T30" fmla="*/ 4 w 64"/>
                <a:gd name="T31" fmla="*/ 26 h 86"/>
                <a:gd name="T32" fmla="*/ 8 w 64"/>
                <a:gd name="T33" fmla="*/ 20 h 86"/>
                <a:gd name="T34" fmla="*/ 12 w 64"/>
                <a:gd name="T35" fmla="*/ 12 h 86"/>
                <a:gd name="T36" fmla="*/ 18 w 64"/>
                <a:gd name="T37" fmla="*/ 8 h 86"/>
                <a:gd name="T38" fmla="*/ 26 w 64"/>
                <a:gd name="T39" fmla="*/ 4 h 86"/>
                <a:gd name="T40" fmla="*/ 34 w 64"/>
                <a:gd name="T41" fmla="*/ 2 h 86"/>
                <a:gd name="T42" fmla="*/ 44 w 64"/>
                <a:gd name="T43" fmla="*/ 0 h 86"/>
                <a:gd name="T44" fmla="*/ 44 w 64"/>
                <a:gd name="T45" fmla="*/ 0 h 86"/>
                <a:gd name="T46" fmla="*/ 56 w 64"/>
                <a:gd name="T47" fmla="*/ 2 h 86"/>
                <a:gd name="T48" fmla="*/ 64 w 64"/>
                <a:gd name="T49" fmla="*/ 4 h 86"/>
                <a:gd name="T50" fmla="*/ 62 w 64"/>
                <a:gd name="T51" fmla="*/ 16 h 86"/>
                <a:gd name="T52" fmla="*/ 62 w 64"/>
                <a:gd name="T53" fmla="*/ 16 h 86"/>
                <a:gd name="T54" fmla="*/ 54 w 64"/>
                <a:gd name="T55" fmla="*/ 14 h 86"/>
                <a:gd name="T56" fmla="*/ 44 w 64"/>
                <a:gd name="T57" fmla="*/ 12 h 86"/>
                <a:gd name="T58" fmla="*/ 44 w 64"/>
                <a:gd name="T59" fmla="*/ 12 h 86"/>
                <a:gd name="T60" fmla="*/ 38 w 64"/>
                <a:gd name="T61" fmla="*/ 14 h 86"/>
                <a:gd name="T62" fmla="*/ 32 w 64"/>
                <a:gd name="T63" fmla="*/ 14 h 86"/>
                <a:gd name="T64" fmla="*/ 26 w 64"/>
                <a:gd name="T65" fmla="*/ 18 h 86"/>
                <a:gd name="T66" fmla="*/ 22 w 64"/>
                <a:gd name="T67" fmla="*/ 22 h 86"/>
                <a:gd name="T68" fmla="*/ 18 w 64"/>
                <a:gd name="T69" fmla="*/ 32 h 86"/>
                <a:gd name="T70" fmla="*/ 16 w 64"/>
                <a:gd name="T71" fmla="*/ 44 h 86"/>
                <a:gd name="T72" fmla="*/ 16 w 64"/>
                <a:gd name="T73" fmla="*/ 44 h 86"/>
                <a:gd name="T74" fmla="*/ 18 w 64"/>
                <a:gd name="T75" fmla="*/ 56 h 86"/>
                <a:gd name="T76" fmla="*/ 24 w 64"/>
                <a:gd name="T77" fmla="*/ 66 h 86"/>
                <a:gd name="T78" fmla="*/ 32 w 64"/>
                <a:gd name="T79" fmla="*/ 72 h 86"/>
                <a:gd name="T80" fmla="*/ 44 w 64"/>
                <a:gd name="T81" fmla="*/ 74 h 86"/>
                <a:gd name="T82" fmla="*/ 44 w 64"/>
                <a:gd name="T83" fmla="*/ 74 h 86"/>
                <a:gd name="T84" fmla="*/ 54 w 64"/>
                <a:gd name="T85" fmla="*/ 72 h 86"/>
                <a:gd name="T86" fmla="*/ 62 w 64"/>
                <a:gd name="T87" fmla="*/ 70 h 86"/>
                <a:gd name="T88" fmla="*/ 64 w 64"/>
                <a:gd name="T89"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86">
                  <a:moveTo>
                    <a:pt x="64" y="80"/>
                  </a:moveTo>
                  <a:lnTo>
                    <a:pt x="64" y="80"/>
                  </a:lnTo>
                  <a:lnTo>
                    <a:pt x="56" y="84"/>
                  </a:lnTo>
                  <a:lnTo>
                    <a:pt x="40" y="86"/>
                  </a:lnTo>
                  <a:lnTo>
                    <a:pt x="40" y="86"/>
                  </a:lnTo>
                  <a:lnTo>
                    <a:pt x="32" y="84"/>
                  </a:lnTo>
                  <a:lnTo>
                    <a:pt x="24" y="82"/>
                  </a:lnTo>
                  <a:lnTo>
                    <a:pt x="18" y="78"/>
                  </a:lnTo>
                  <a:lnTo>
                    <a:pt x="12" y="74"/>
                  </a:lnTo>
                  <a:lnTo>
                    <a:pt x="6" y="68"/>
                  </a:lnTo>
                  <a:lnTo>
                    <a:pt x="4" y="60"/>
                  </a:lnTo>
                  <a:lnTo>
                    <a:pt x="2" y="52"/>
                  </a:lnTo>
                  <a:lnTo>
                    <a:pt x="0" y="44"/>
                  </a:lnTo>
                  <a:lnTo>
                    <a:pt x="0" y="44"/>
                  </a:lnTo>
                  <a:lnTo>
                    <a:pt x="2" y="34"/>
                  </a:lnTo>
                  <a:lnTo>
                    <a:pt x="4" y="26"/>
                  </a:lnTo>
                  <a:lnTo>
                    <a:pt x="8" y="20"/>
                  </a:lnTo>
                  <a:lnTo>
                    <a:pt x="12" y="12"/>
                  </a:lnTo>
                  <a:lnTo>
                    <a:pt x="18" y="8"/>
                  </a:lnTo>
                  <a:lnTo>
                    <a:pt x="26" y="4"/>
                  </a:lnTo>
                  <a:lnTo>
                    <a:pt x="34" y="2"/>
                  </a:lnTo>
                  <a:lnTo>
                    <a:pt x="44" y="0"/>
                  </a:lnTo>
                  <a:lnTo>
                    <a:pt x="44" y="0"/>
                  </a:lnTo>
                  <a:lnTo>
                    <a:pt x="56" y="2"/>
                  </a:lnTo>
                  <a:lnTo>
                    <a:pt x="64" y="4"/>
                  </a:lnTo>
                  <a:lnTo>
                    <a:pt x="62" y="16"/>
                  </a:lnTo>
                  <a:lnTo>
                    <a:pt x="62" y="16"/>
                  </a:lnTo>
                  <a:lnTo>
                    <a:pt x="54" y="14"/>
                  </a:lnTo>
                  <a:lnTo>
                    <a:pt x="44" y="12"/>
                  </a:lnTo>
                  <a:lnTo>
                    <a:pt x="44" y="12"/>
                  </a:lnTo>
                  <a:lnTo>
                    <a:pt x="38" y="14"/>
                  </a:lnTo>
                  <a:lnTo>
                    <a:pt x="32" y="14"/>
                  </a:lnTo>
                  <a:lnTo>
                    <a:pt x="26" y="18"/>
                  </a:lnTo>
                  <a:lnTo>
                    <a:pt x="22" y="22"/>
                  </a:lnTo>
                  <a:lnTo>
                    <a:pt x="18" y="32"/>
                  </a:lnTo>
                  <a:lnTo>
                    <a:pt x="16" y="44"/>
                  </a:lnTo>
                  <a:lnTo>
                    <a:pt x="16" y="44"/>
                  </a:lnTo>
                  <a:lnTo>
                    <a:pt x="18" y="56"/>
                  </a:lnTo>
                  <a:lnTo>
                    <a:pt x="24" y="66"/>
                  </a:lnTo>
                  <a:lnTo>
                    <a:pt x="32" y="72"/>
                  </a:lnTo>
                  <a:lnTo>
                    <a:pt x="44" y="74"/>
                  </a:lnTo>
                  <a:lnTo>
                    <a:pt x="44" y="74"/>
                  </a:lnTo>
                  <a:lnTo>
                    <a:pt x="54" y="72"/>
                  </a:lnTo>
                  <a:lnTo>
                    <a:pt x="62" y="70"/>
                  </a:lnTo>
                  <a:lnTo>
                    <a:pt x="64"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p:cNvSpPr>
            <p:nvPr/>
          </p:nvSpPr>
          <p:spPr bwMode="auto">
            <a:xfrm>
              <a:off x="4288" y="2560"/>
              <a:ext cx="68" cy="120"/>
            </a:xfrm>
            <a:custGeom>
              <a:avLst/>
              <a:gdLst>
                <a:gd name="T0" fmla="*/ 14 w 68"/>
                <a:gd name="T1" fmla="*/ 76 h 120"/>
                <a:gd name="T2" fmla="*/ 14 w 68"/>
                <a:gd name="T3" fmla="*/ 76 h 120"/>
                <a:gd name="T4" fmla="*/ 14 w 68"/>
                <a:gd name="T5" fmla="*/ 76 h 120"/>
                <a:gd name="T6" fmla="*/ 22 w 68"/>
                <a:gd name="T7" fmla="*/ 66 h 120"/>
                <a:gd name="T8" fmla="*/ 46 w 68"/>
                <a:gd name="T9" fmla="*/ 38 h 120"/>
                <a:gd name="T10" fmla="*/ 64 w 68"/>
                <a:gd name="T11" fmla="*/ 38 h 120"/>
                <a:gd name="T12" fmla="*/ 32 w 68"/>
                <a:gd name="T13" fmla="*/ 72 h 120"/>
                <a:gd name="T14" fmla="*/ 68 w 68"/>
                <a:gd name="T15" fmla="*/ 120 h 120"/>
                <a:gd name="T16" fmla="*/ 50 w 68"/>
                <a:gd name="T17" fmla="*/ 120 h 120"/>
                <a:gd name="T18" fmla="*/ 22 w 68"/>
                <a:gd name="T19" fmla="*/ 80 h 120"/>
                <a:gd name="T20" fmla="*/ 14 w 68"/>
                <a:gd name="T21" fmla="*/ 90 h 120"/>
                <a:gd name="T22" fmla="*/ 14 w 68"/>
                <a:gd name="T23" fmla="*/ 120 h 120"/>
                <a:gd name="T24" fmla="*/ 0 w 68"/>
                <a:gd name="T25" fmla="*/ 120 h 120"/>
                <a:gd name="T26" fmla="*/ 0 w 68"/>
                <a:gd name="T27" fmla="*/ 0 h 120"/>
                <a:gd name="T28" fmla="*/ 14 w 68"/>
                <a:gd name="T29" fmla="*/ 0 h 120"/>
                <a:gd name="T30" fmla="*/ 14 w 68"/>
                <a:gd name="T3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120">
                  <a:moveTo>
                    <a:pt x="14" y="76"/>
                  </a:moveTo>
                  <a:lnTo>
                    <a:pt x="14" y="76"/>
                  </a:lnTo>
                  <a:lnTo>
                    <a:pt x="14" y="76"/>
                  </a:lnTo>
                  <a:lnTo>
                    <a:pt x="22" y="66"/>
                  </a:lnTo>
                  <a:lnTo>
                    <a:pt x="46" y="38"/>
                  </a:lnTo>
                  <a:lnTo>
                    <a:pt x="64" y="38"/>
                  </a:lnTo>
                  <a:lnTo>
                    <a:pt x="32" y="72"/>
                  </a:lnTo>
                  <a:lnTo>
                    <a:pt x="68" y="120"/>
                  </a:lnTo>
                  <a:lnTo>
                    <a:pt x="50" y="120"/>
                  </a:lnTo>
                  <a:lnTo>
                    <a:pt x="22" y="80"/>
                  </a:lnTo>
                  <a:lnTo>
                    <a:pt x="14" y="90"/>
                  </a:lnTo>
                  <a:lnTo>
                    <a:pt x="14" y="120"/>
                  </a:lnTo>
                  <a:lnTo>
                    <a:pt x="0" y="120"/>
                  </a:lnTo>
                  <a:lnTo>
                    <a:pt x="0" y="0"/>
                  </a:lnTo>
                  <a:lnTo>
                    <a:pt x="14" y="0"/>
                  </a:lnTo>
                  <a:lnTo>
                    <a:pt x="14" y="7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4"/>
            <p:cNvSpPr>
              <a:spLocks/>
            </p:cNvSpPr>
            <p:nvPr/>
          </p:nvSpPr>
          <p:spPr bwMode="auto">
            <a:xfrm>
              <a:off x="4402" y="2596"/>
              <a:ext cx="70" cy="84"/>
            </a:xfrm>
            <a:custGeom>
              <a:avLst/>
              <a:gdLst>
                <a:gd name="T0" fmla="*/ 0 w 70"/>
                <a:gd name="T1" fmla="*/ 24 h 84"/>
                <a:gd name="T2" fmla="*/ 0 w 70"/>
                <a:gd name="T3" fmla="*/ 24 h 84"/>
                <a:gd name="T4" fmla="*/ 0 w 70"/>
                <a:gd name="T5" fmla="*/ 2 h 84"/>
                <a:gd name="T6" fmla="*/ 12 w 70"/>
                <a:gd name="T7" fmla="*/ 2 h 84"/>
                <a:gd name="T8" fmla="*/ 14 w 70"/>
                <a:gd name="T9" fmla="*/ 16 h 84"/>
                <a:gd name="T10" fmla="*/ 14 w 70"/>
                <a:gd name="T11" fmla="*/ 16 h 84"/>
                <a:gd name="T12" fmla="*/ 14 w 70"/>
                <a:gd name="T13" fmla="*/ 16 h 84"/>
                <a:gd name="T14" fmla="*/ 18 w 70"/>
                <a:gd name="T15" fmla="*/ 10 h 84"/>
                <a:gd name="T16" fmla="*/ 24 w 70"/>
                <a:gd name="T17" fmla="*/ 6 h 84"/>
                <a:gd name="T18" fmla="*/ 32 w 70"/>
                <a:gd name="T19" fmla="*/ 2 h 84"/>
                <a:gd name="T20" fmla="*/ 40 w 70"/>
                <a:gd name="T21" fmla="*/ 0 h 84"/>
                <a:gd name="T22" fmla="*/ 40 w 70"/>
                <a:gd name="T23" fmla="*/ 0 h 84"/>
                <a:gd name="T24" fmla="*/ 50 w 70"/>
                <a:gd name="T25" fmla="*/ 2 h 84"/>
                <a:gd name="T26" fmla="*/ 54 w 70"/>
                <a:gd name="T27" fmla="*/ 4 h 84"/>
                <a:gd name="T28" fmla="*/ 58 w 70"/>
                <a:gd name="T29" fmla="*/ 8 h 84"/>
                <a:gd name="T30" fmla="*/ 62 w 70"/>
                <a:gd name="T31" fmla="*/ 12 h 84"/>
                <a:gd name="T32" fmla="*/ 66 w 70"/>
                <a:gd name="T33" fmla="*/ 18 h 84"/>
                <a:gd name="T34" fmla="*/ 68 w 70"/>
                <a:gd name="T35" fmla="*/ 26 h 84"/>
                <a:gd name="T36" fmla="*/ 70 w 70"/>
                <a:gd name="T37" fmla="*/ 36 h 84"/>
                <a:gd name="T38" fmla="*/ 70 w 70"/>
                <a:gd name="T39" fmla="*/ 84 h 84"/>
                <a:gd name="T40" fmla="*/ 54 w 70"/>
                <a:gd name="T41" fmla="*/ 84 h 84"/>
                <a:gd name="T42" fmla="*/ 54 w 70"/>
                <a:gd name="T43" fmla="*/ 36 h 84"/>
                <a:gd name="T44" fmla="*/ 54 w 70"/>
                <a:gd name="T45" fmla="*/ 36 h 84"/>
                <a:gd name="T46" fmla="*/ 54 w 70"/>
                <a:gd name="T47" fmla="*/ 28 h 84"/>
                <a:gd name="T48" fmla="*/ 50 w 70"/>
                <a:gd name="T49" fmla="*/ 20 h 84"/>
                <a:gd name="T50" fmla="*/ 44 w 70"/>
                <a:gd name="T51" fmla="*/ 14 h 84"/>
                <a:gd name="T52" fmla="*/ 36 w 70"/>
                <a:gd name="T53" fmla="*/ 12 h 84"/>
                <a:gd name="T54" fmla="*/ 36 w 70"/>
                <a:gd name="T55" fmla="*/ 12 h 84"/>
                <a:gd name="T56" fmla="*/ 28 w 70"/>
                <a:gd name="T57" fmla="*/ 14 h 84"/>
                <a:gd name="T58" fmla="*/ 22 w 70"/>
                <a:gd name="T59" fmla="*/ 18 h 84"/>
                <a:gd name="T60" fmla="*/ 18 w 70"/>
                <a:gd name="T61" fmla="*/ 22 h 84"/>
                <a:gd name="T62" fmla="*/ 16 w 70"/>
                <a:gd name="T63" fmla="*/ 28 h 84"/>
                <a:gd name="T64" fmla="*/ 16 w 70"/>
                <a:gd name="T65" fmla="*/ 28 h 84"/>
                <a:gd name="T66" fmla="*/ 14 w 70"/>
                <a:gd name="T67" fmla="*/ 34 h 84"/>
                <a:gd name="T68" fmla="*/ 14 w 70"/>
                <a:gd name="T69" fmla="*/ 84 h 84"/>
                <a:gd name="T70" fmla="*/ 0 w 70"/>
                <a:gd name="T71" fmla="*/ 84 h 84"/>
                <a:gd name="T72" fmla="*/ 0 w 70"/>
                <a:gd name="T73" fmla="*/ 2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84">
                  <a:moveTo>
                    <a:pt x="0" y="24"/>
                  </a:moveTo>
                  <a:lnTo>
                    <a:pt x="0" y="24"/>
                  </a:lnTo>
                  <a:lnTo>
                    <a:pt x="0" y="2"/>
                  </a:lnTo>
                  <a:lnTo>
                    <a:pt x="12" y="2"/>
                  </a:lnTo>
                  <a:lnTo>
                    <a:pt x="14" y="16"/>
                  </a:lnTo>
                  <a:lnTo>
                    <a:pt x="14" y="16"/>
                  </a:lnTo>
                  <a:lnTo>
                    <a:pt x="14" y="16"/>
                  </a:lnTo>
                  <a:lnTo>
                    <a:pt x="18" y="10"/>
                  </a:lnTo>
                  <a:lnTo>
                    <a:pt x="24" y="6"/>
                  </a:lnTo>
                  <a:lnTo>
                    <a:pt x="32" y="2"/>
                  </a:lnTo>
                  <a:lnTo>
                    <a:pt x="40" y="0"/>
                  </a:lnTo>
                  <a:lnTo>
                    <a:pt x="40" y="0"/>
                  </a:lnTo>
                  <a:lnTo>
                    <a:pt x="50" y="2"/>
                  </a:lnTo>
                  <a:lnTo>
                    <a:pt x="54" y="4"/>
                  </a:lnTo>
                  <a:lnTo>
                    <a:pt x="58" y="8"/>
                  </a:lnTo>
                  <a:lnTo>
                    <a:pt x="62" y="12"/>
                  </a:lnTo>
                  <a:lnTo>
                    <a:pt x="66" y="18"/>
                  </a:lnTo>
                  <a:lnTo>
                    <a:pt x="68" y="26"/>
                  </a:lnTo>
                  <a:lnTo>
                    <a:pt x="70" y="36"/>
                  </a:lnTo>
                  <a:lnTo>
                    <a:pt x="70" y="84"/>
                  </a:lnTo>
                  <a:lnTo>
                    <a:pt x="54" y="84"/>
                  </a:lnTo>
                  <a:lnTo>
                    <a:pt x="54" y="36"/>
                  </a:lnTo>
                  <a:lnTo>
                    <a:pt x="54" y="36"/>
                  </a:lnTo>
                  <a:lnTo>
                    <a:pt x="54" y="28"/>
                  </a:lnTo>
                  <a:lnTo>
                    <a:pt x="50" y="20"/>
                  </a:lnTo>
                  <a:lnTo>
                    <a:pt x="44" y="14"/>
                  </a:lnTo>
                  <a:lnTo>
                    <a:pt x="36" y="12"/>
                  </a:lnTo>
                  <a:lnTo>
                    <a:pt x="36" y="12"/>
                  </a:lnTo>
                  <a:lnTo>
                    <a:pt x="28" y="14"/>
                  </a:lnTo>
                  <a:lnTo>
                    <a:pt x="22" y="18"/>
                  </a:lnTo>
                  <a:lnTo>
                    <a:pt x="18" y="22"/>
                  </a:lnTo>
                  <a:lnTo>
                    <a:pt x="16" y="28"/>
                  </a:lnTo>
                  <a:lnTo>
                    <a:pt x="16" y="28"/>
                  </a:lnTo>
                  <a:lnTo>
                    <a:pt x="14" y="34"/>
                  </a:lnTo>
                  <a:lnTo>
                    <a:pt x="14" y="84"/>
                  </a:lnTo>
                  <a:lnTo>
                    <a:pt x="0" y="84"/>
                  </a:lnTo>
                  <a:lnTo>
                    <a:pt x="0" y="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noEditPoints="1"/>
            </p:cNvSpPr>
            <p:nvPr/>
          </p:nvSpPr>
          <p:spPr bwMode="auto">
            <a:xfrm>
              <a:off x="4490" y="2596"/>
              <a:ext cx="78" cy="86"/>
            </a:xfrm>
            <a:custGeom>
              <a:avLst/>
              <a:gdLst>
                <a:gd name="T0" fmla="*/ 78 w 78"/>
                <a:gd name="T1" fmla="*/ 42 h 86"/>
                <a:gd name="T2" fmla="*/ 76 w 78"/>
                <a:gd name="T3" fmla="*/ 62 h 86"/>
                <a:gd name="T4" fmla="*/ 66 w 78"/>
                <a:gd name="T5" fmla="*/ 76 h 86"/>
                <a:gd name="T6" fmla="*/ 52 w 78"/>
                <a:gd name="T7" fmla="*/ 84 h 86"/>
                <a:gd name="T8" fmla="*/ 38 w 78"/>
                <a:gd name="T9" fmla="*/ 86 h 86"/>
                <a:gd name="T10" fmla="*/ 30 w 78"/>
                <a:gd name="T11" fmla="*/ 84 h 86"/>
                <a:gd name="T12" fmla="*/ 16 w 78"/>
                <a:gd name="T13" fmla="*/ 80 h 86"/>
                <a:gd name="T14" fmla="*/ 6 w 78"/>
                <a:gd name="T15" fmla="*/ 68 h 86"/>
                <a:gd name="T16" fmla="*/ 0 w 78"/>
                <a:gd name="T17" fmla="*/ 52 h 86"/>
                <a:gd name="T18" fmla="*/ 0 w 78"/>
                <a:gd name="T19" fmla="*/ 44 h 86"/>
                <a:gd name="T20" fmla="*/ 2 w 78"/>
                <a:gd name="T21" fmla="*/ 26 h 86"/>
                <a:gd name="T22" fmla="*/ 10 w 78"/>
                <a:gd name="T23" fmla="*/ 12 h 86"/>
                <a:gd name="T24" fmla="*/ 24 w 78"/>
                <a:gd name="T25" fmla="*/ 4 h 86"/>
                <a:gd name="T26" fmla="*/ 40 w 78"/>
                <a:gd name="T27" fmla="*/ 0 h 86"/>
                <a:gd name="T28" fmla="*/ 48 w 78"/>
                <a:gd name="T29" fmla="*/ 2 h 86"/>
                <a:gd name="T30" fmla="*/ 62 w 78"/>
                <a:gd name="T31" fmla="*/ 8 h 86"/>
                <a:gd name="T32" fmla="*/ 72 w 78"/>
                <a:gd name="T33" fmla="*/ 18 h 86"/>
                <a:gd name="T34" fmla="*/ 78 w 78"/>
                <a:gd name="T35" fmla="*/ 34 h 86"/>
                <a:gd name="T36" fmla="*/ 78 w 78"/>
                <a:gd name="T37" fmla="*/ 42 h 86"/>
                <a:gd name="T38" fmla="*/ 14 w 78"/>
                <a:gd name="T39" fmla="*/ 44 h 86"/>
                <a:gd name="T40" fmla="*/ 22 w 78"/>
                <a:gd name="T41" fmla="*/ 66 h 86"/>
                <a:gd name="T42" fmla="*/ 34 w 78"/>
                <a:gd name="T43" fmla="*/ 74 h 86"/>
                <a:gd name="T44" fmla="*/ 38 w 78"/>
                <a:gd name="T45" fmla="*/ 74 h 86"/>
                <a:gd name="T46" fmla="*/ 48 w 78"/>
                <a:gd name="T47" fmla="*/ 72 h 86"/>
                <a:gd name="T48" fmla="*/ 62 w 78"/>
                <a:gd name="T49" fmla="*/ 56 h 86"/>
                <a:gd name="T50" fmla="*/ 64 w 78"/>
                <a:gd name="T51" fmla="*/ 42 h 86"/>
                <a:gd name="T52" fmla="*/ 58 w 78"/>
                <a:gd name="T53" fmla="*/ 22 h 86"/>
                <a:gd name="T54" fmla="*/ 50 w 78"/>
                <a:gd name="T55" fmla="*/ 14 h 86"/>
                <a:gd name="T56" fmla="*/ 40 w 78"/>
                <a:gd name="T57" fmla="*/ 12 h 86"/>
                <a:gd name="T58" fmla="*/ 34 w 78"/>
                <a:gd name="T59" fmla="*/ 12 h 86"/>
                <a:gd name="T60" fmla="*/ 24 w 78"/>
                <a:gd name="T61" fmla="*/ 18 h 86"/>
                <a:gd name="T62" fmla="*/ 16 w 78"/>
                <a:gd name="T63" fmla="*/ 32 h 86"/>
                <a:gd name="T64" fmla="*/ 14 w 78"/>
                <a:gd name="T65"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6">
                  <a:moveTo>
                    <a:pt x="78" y="42"/>
                  </a:moveTo>
                  <a:lnTo>
                    <a:pt x="78" y="42"/>
                  </a:lnTo>
                  <a:lnTo>
                    <a:pt x="78" y="52"/>
                  </a:lnTo>
                  <a:lnTo>
                    <a:pt x="76" y="62"/>
                  </a:lnTo>
                  <a:lnTo>
                    <a:pt x="70" y="70"/>
                  </a:lnTo>
                  <a:lnTo>
                    <a:pt x="66" y="76"/>
                  </a:lnTo>
                  <a:lnTo>
                    <a:pt x="60" y="80"/>
                  </a:lnTo>
                  <a:lnTo>
                    <a:pt x="52" y="84"/>
                  </a:lnTo>
                  <a:lnTo>
                    <a:pt x="46" y="84"/>
                  </a:lnTo>
                  <a:lnTo>
                    <a:pt x="38" y="86"/>
                  </a:lnTo>
                  <a:lnTo>
                    <a:pt x="38" y="86"/>
                  </a:lnTo>
                  <a:lnTo>
                    <a:pt x="30" y="84"/>
                  </a:lnTo>
                  <a:lnTo>
                    <a:pt x="22" y="82"/>
                  </a:lnTo>
                  <a:lnTo>
                    <a:pt x="16" y="80"/>
                  </a:lnTo>
                  <a:lnTo>
                    <a:pt x="10" y="74"/>
                  </a:lnTo>
                  <a:lnTo>
                    <a:pt x="6" y="68"/>
                  </a:lnTo>
                  <a:lnTo>
                    <a:pt x="2" y="62"/>
                  </a:lnTo>
                  <a:lnTo>
                    <a:pt x="0" y="52"/>
                  </a:lnTo>
                  <a:lnTo>
                    <a:pt x="0" y="44"/>
                  </a:lnTo>
                  <a:lnTo>
                    <a:pt x="0" y="44"/>
                  </a:lnTo>
                  <a:lnTo>
                    <a:pt x="0" y="34"/>
                  </a:lnTo>
                  <a:lnTo>
                    <a:pt x="2" y="26"/>
                  </a:lnTo>
                  <a:lnTo>
                    <a:pt x="6" y="18"/>
                  </a:lnTo>
                  <a:lnTo>
                    <a:pt x="10" y="12"/>
                  </a:lnTo>
                  <a:lnTo>
                    <a:pt x="16" y="8"/>
                  </a:lnTo>
                  <a:lnTo>
                    <a:pt x="24" y="4"/>
                  </a:lnTo>
                  <a:lnTo>
                    <a:pt x="32" y="2"/>
                  </a:lnTo>
                  <a:lnTo>
                    <a:pt x="40" y="0"/>
                  </a:lnTo>
                  <a:lnTo>
                    <a:pt x="40" y="0"/>
                  </a:lnTo>
                  <a:lnTo>
                    <a:pt x="48" y="2"/>
                  </a:lnTo>
                  <a:lnTo>
                    <a:pt x="56" y="4"/>
                  </a:lnTo>
                  <a:lnTo>
                    <a:pt x="62" y="8"/>
                  </a:lnTo>
                  <a:lnTo>
                    <a:pt x="68" y="12"/>
                  </a:lnTo>
                  <a:lnTo>
                    <a:pt x="72" y="18"/>
                  </a:lnTo>
                  <a:lnTo>
                    <a:pt x="76" y="26"/>
                  </a:lnTo>
                  <a:lnTo>
                    <a:pt x="78" y="34"/>
                  </a:lnTo>
                  <a:lnTo>
                    <a:pt x="78" y="42"/>
                  </a:lnTo>
                  <a:lnTo>
                    <a:pt x="78" y="42"/>
                  </a:lnTo>
                  <a:close/>
                  <a:moveTo>
                    <a:pt x="14" y="44"/>
                  </a:moveTo>
                  <a:lnTo>
                    <a:pt x="14" y="44"/>
                  </a:lnTo>
                  <a:lnTo>
                    <a:pt x="16" y="56"/>
                  </a:lnTo>
                  <a:lnTo>
                    <a:pt x="22" y="66"/>
                  </a:lnTo>
                  <a:lnTo>
                    <a:pt x="28" y="72"/>
                  </a:lnTo>
                  <a:lnTo>
                    <a:pt x="34" y="74"/>
                  </a:lnTo>
                  <a:lnTo>
                    <a:pt x="38" y="74"/>
                  </a:lnTo>
                  <a:lnTo>
                    <a:pt x="38" y="74"/>
                  </a:lnTo>
                  <a:lnTo>
                    <a:pt x="44" y="74"/>
                  </a:lnTo>
                  <a:lnTo>
                    <a:pt x="48" y="72"/>
                  </a:lnTo>
                  <a:lnTo>
                    <a:pt x="56" y="66"/>
                  </a:lnTo>
                  <a:lnTo>
                    <a:pt x="62" y="56"/>
                  </a:lnTo>
                  <a:lnTo>
                    <a:pt x="64" y="42"/>
                  </a:lnTo>
                  <a:lnTo>
                    <a:pt x="64" y="42"/>
                  </a:lnTo>
                  <a:lnTo>
                    <a:pt x="62" y="32"/>
                  </a:lnTo>
                  <a:lnTo>
                    <a:pt x="58" y="22"/>
                  </a:lnTo>
                  <a:lnTo>
                    <a:pt x="54" y="18"/>
                  </a:lnTo>
                  <a:lnTo>
                    <a:pt x="50" y="14"/>
                  </a:lnTo>
                  <a:lnTo>
                    <a:pt x="46" y="12"/>
                  </a:lnTo>
                  <a:lnTo>
                    <a:pt x="40" y="12"/>
                  </a:lnTo>
                  <a:lnTo>
                    <a:pt x="40" y="12"/>
                  </a:lnTo>
                  <a:lnTo>
                    <a:pt x="34" y="12"/>
                  </a:lnTo>
                  <a:lnTo>
                    <a:pt x="28" y="14"/>
                  </a:lnTo>
                  <a:lnTo>
                    <a:pt x="24" y="18"/>
                  </a:lnTo>
                  <a:lnTo>
                    <a:pt x="20" y="22"/>
                  </a:lnTo>
                  <a:lnTo>
                    <a:pt x="16" y="32"/>
                  </a:lnTo>
                  <a:lnTo>
                    <a:pt x="14" y="44"/>
                  </a:lnTo>
                  <a:lnTo>
                    <a:pt x="14" y="4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6"/>
            <p:cNvSpPr>
              <a:spLocks/>
            </p:cNvSpPr>
            <p:nvPr/>
          </p:nvSpPr>
          <p:spPr bwMode="auto">
            <a:xfrm>
              <a:off x="4576" y="2598"/>
              <a:ext cx="118" cy="82"/>
            </a:xfrm>
            <a:custGeom>
              <a:avLst/>
              <a:gdLst>
                <a:gd name="T0" fmla="*/ 16 w 118"/>
                <a:gd name="T1" fmla="*/ 0 h 82"/>
                <a:gd name="T2" fmla="*/ 26 w 118"/>
                <a:gd name="T3" fmla="*/ 42 h 82"/>
                <a:gd name="T4" fmla="*/ 26 w 118"/>
                <a:gd name="T5" fmla="*/ 42 h 82"/>
                <a:gd name="T6" fmla="*/ 32 w 118"/>
                <a:gd name="T7" fmla="*/ 68 h 82"/>
                <a:gd name="T8" fmla="*/ 34 w 118"/>
                <a:gd name="T9" fmla="*/ 68 h 82"/>
                <a:gd name="T10" fmla="*/ 34 w 118"/>
                <a:gd name="T11" fmla="*/ 68 h 82"/>
                <a:gd name="T12" fmla="*/ 40 w 118"/>
                <a:gd name="T13" fmla="*/ 42 h 82"/>
                <a:gd name="T14" fmla="*/ 54 w 118"/>
                <a:gd name="T15" fmla="*/ 0 h 82"/>
                <a:gd name="T16" fmla="*/ 66 w 118"/>
                <a:gd name="T17" fmla="*/ 0 h 82"/>
                <a:gd name="T18" fmla="*/ 78 w 118"/>
                <a:gd name="T19" fmla="*/ 42 h 82"/>
                <a:gd name="T20" fmla="*/ 78 w 118"/>
                <a:gd name="T21" fmla="*/ 42 h 82"/>
                <a:gd name="T22" fmla="*/ 86 w 118"/>
                <a:gd name="T23" fmla="*/ 68 h 82"/>
                <a:gd name="T24" fmla="*/ 86 w 118"/>
                <a:gd name="T25" fmla="*/ 68 h 82"/>
                <a:gd name="T26" fmla="*/ 86 w 118"/>
                <a:gd name="T27" fmla="*/ 68 h 82"/>
                <a:gd name="T28" fmla="*/ 92 w 118"/>
                <a:gd name="T29" fmla="*/ 42 h 82"/>
                <a:gd name="T30" fmla="*/ 104 w 118"/>
                <a:gd name="T31" fmla="*/ 0 h 82"/>
                <a:gd name="T32" fmla="*/ 118 w 118"/>
                <a:gd name="T33" fmla="*/ 0 h 82"/>
                <a:gd name="T34" fmla="*/ 92 w 118"/>
                <a:gd name="T35" fmla="*/ 82 h 82"/>
                <a:gd name="T36" fmla="*/ 80 w 118"/>
                <a:gd name="T37" fmla="*/ 82 h 82"/>
                <a:gd name="T38" fmla="*/ 66 w 118"/>
                <a:gd name="T39" fmla="*/ 42 h 82"/>
                <a:gd name="T40" fmla="*/ 66 w 118"/>
                <a:gd name="T41" fmla="*/ 42 h 82"/>
                <a:gd name="T42" fmla="*/ 60 w 118"/>
                <a:gd name="T43" fmla="*/ 16 h 82"/>
                <a:gd name="T44" fmla="*/ 60 w 118"/>
                <a:gd name="T45" fmla="*/ 16 h 82"/>
                <a:gd name="T46" fmla="*/ 60 w 118"/>
                <a:gd name="T47" fmla="*/ 16 h 82"/>
                <a:gd name="T48" fmla="*/ 52 w 118"/>
                <a:gd name="T49" fmla="*/ 44 h 82"/>
                <a:gd name="T50" fmla="*/ 38 w 118"/>
                <a:gd name="T51" fmla="*/ 82 h 82"/>
                <a:gd name="T52" fmla="*/ 26 w 118"/>
                <a:gd name="T53" fmla="*/ 82 h 82"/>
                <a:gd name="T54" fmla="*/ 0 w 118"/>
                <a:gd name="T55" fmla="*/ 0 h 82"/>
                <a:gd name="T56" fmla="*/ 16 w 118"/>
                <a:gd name="T5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82">
                  <a:moveTo>
                    <a:pt x="16" y="0"/>
                  </a:moveTo>
                  <a:lnTo>
                    <a:pt x="26" y="42"/>
                  </a:lnTo>
                  <a:lnTo>
                    <a:pt x="26" y="42"/>
                  </a:lnTo>
                  <a:lnTo>
                    <a:pt x="32" y="68"/>
                  </a:lnTo>
                  <a:lnTo>
                    <a:pt x="34" y="68"/>
                  </a:lnTo>
                  <a:lnTo>
                    <a:pt x="34" y="68"/>
                  </a:lnTo>
                  <a:lnTo>
                    <a:pt x="40" y="42"/>
                  </a:lnTo>
                  <a:lnTo>
                    <a:pt x="54" y="0"/>
                  </a:lnTo>
                  <a:lnTo>
                    <a:pt x="66" y="0"/>
                  </a:lnTo>
                  <a:lnTo>
                    <a:pt x="78" y="42"/>
                  </a:lnTo>
                  <a:lnTo>
                    <a:pt x="78" y="42"/>
                  </a:lnTo>
                  <a:lnTo>
                    <a:pt x="86" y="68"/>
                  </a:lnTo>
                  <a:lnTo>
                    <a:pt x="86" y="68"/>
                  </a:lnTo>
                  <a:lnTo>
                    <a:pt x="86" y="68"/>
                  </a:lnTo>
                  <a:lnTo>
                    <a:pt x="92" y="42"/>
                  </a:lnTo>
                  <a:lnTo>
                    <a:pt x="104" y="0"/>
                  </a:lnTo>
                  <a:lnTo>
                    <a:pt x="118" y="0"/>
                  </a:lnTo>
                  <a:lnTo>
                    <a:pt x="92" y="82"/>
                  </a:lnTo>
                  <a:lnTo>
                    <a:pt x="80" y="82"/>
                  </a:lnTo>
                  <a:lnTo>
                    <a:pt x="66" y="42"/>
                  </a:lnTo>
                  <a:lnTo>
                    <a:pt x="66" y="42"/>
                  </a:lnTo>
                  <a:lnTo>
                    <a:pt x="60" y="16"/>
                  </a:lnTo>
                  <a:lnTo>
                    <a:pt x="60" y="16"/>
                  </a:lnTo>
                  <a:lnTo>
                    <a:pt x="60" y="16"/>
                  </a:lnTo>
                  <a:lnTo>
                    <a:pt x="52" y="44"/>
                  </a:lnTo>
                  <a:lnTo>
                    <a:pt x="38" y="82"/>
                  </a:lnTo>
                  <a:lnTo>
                    <a:pt x="26" y="82"/>
                  </a:lnTo>
                  <a:lnTo>
                    <a:pt x="0" y="0"/>
                  </a:lnTo>
                  <a:lnTo>
                    <a:pt x="16"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7"/>
            <p:cNvSpPr>
              <a:spLocks/>
            </p:cNvSpPr>
            <p:nvPr/>
          </p:nvSpPr>
          <p:spPr bwMode="auto">
            <a:xfrm>
              <a:off x="4736" y="2558"/>
              <a:ext cx="52" cy="122"/>
            </a:xfrm>
            <a:custGeom>
              <a:avLst/>
              <a:gdLst>
                <a:gd name="T0" fmla="*/ 10 w 52"/>
                <a:gd name="T1" fmla="*/ 122 h 122"/>
                <a:gd name="T2" fmla="*/ 10 w 52"/>
                <a:gd name="T3" fmla="*/ 52 h 122"/>
                <a:gd name="T4" fmla="*/ 0 w 52"/>
                <a:gd name="T5" fmla="*/ 52 h 122"/>
                <a:gd name="T6" fmla="*/ 0 w 52"/>
                <a:gd name="T7" fmla="*/ 40 h 122"/>
                <a:gd name="T8" fmla="*/ 10 w 52"/>
                <a:gd name="T9" fmla="*/ 40 h 122"/>
                <a:gd name="T10" fmla="*/ 10 w 52"/>
                <a:gd name="T11" fmla="*/ 36 h 122"/>
                <a:gd name="T12" fmla="*/ 10 w 52"/>
                <a:gd name="T13" fmla="*/ 36 h 122"/>
                <a:gd name="T14" fmla="*/ 12 w 52"/>
                <a:gd name="T15" fmla="*/ 28 h 122"/>
                <a:gd name="T16" fmla="*/ 12 w 52"/>
                <a:gd name="T17" fmla="*/ 20 h 122"/>
                <a:gd name="T18" fmla="*/ 16 w 52"/>
                <a:gd name="T19" fmla="*/ 14 h 122"/>
                <a:gd name="T20" fmla="*/ 20 w 52"/>
                <a:gd name="T21" fmla="*/ 8 h 122"/>
                <a:gd name="T22" fmla="*/ 20 w 52"/>
                <a:gd name="T23" fmla="*/ 8 h 122"/>
                <a:gd name="T24" fmla="*/ 24 w 52"/>
                <a:gd name="T25" fmla="*/ 4 h 122"/>
                <a:gd name="T26" fmla="*/ 30 w 52"/>
                <a:gd name="T27" fmla="*/ 2 h 122"/>
                <a:gd name="T28" fmla="*/ 40 w 52"/>
                <a:gd name="T29" fmla="*/ 0 h 122"/>
                <a:gd name="T30" fmla="*/ 40 w 52"/>
                <a:gd name="T31" fmla="*/ 0 h 122"/>
                <a:gd name="T32" fmla="*/ 48 w 52"/>
                <a:gd name="T33" fmla="*/ 2 h 122"/>
                <a:gd name="T34" fmla="*/ 52 w 52"/>
                <a:gd name="T35" fmla="*/ 2 h 122"/>
                <a:gd name="T36" fmla="*/ 50 w 52"/>
                <a:gd name="T37" fmla="*/ 14 h 122"/>
                <a:gd name="T38" fmla="*/ 50 w 52"/>
                <a:gd name="T39" fmla="*/ 14 h 122"/>
                <a:gd name="T40" fmla="*/ 46 w 52"/>
                <a:gd name="T41" fmla="*/ 14 h 122"/>
                <a:gd name="T42" fmla="*/ 42 w 52"/>
                <a:gd name="T43" fmla="*/ 12 h 122"/>
                <a:gd name="T44" fmla="*/ 42 w 52"/>
                <a:gd name="T45" fmla="*/ 12 h 122"/>
                <a:gd name="T46" fmla="*/ 34 w 52"/>
                <a:gd name="T47" fmla="*/ 14 h 122"/>
                <a:gd name="T48" fmla="*/ 28 w 52"/>
                <a:gd name="T49" fmla="*/ 20 h 122"/>
                <a:gd name="T50" fmla="*/ 26 w 52"/>
                <a:gd name="T51" fmla="*/ 28 h 122"/>
                <a:gd name="T52" fmla="*/ 26 w 52"/>
                <a:gd name="T53" fmla="*/ 36 h 122"/>
                <a:gd name="T54" fmla="*/ 26 w 52"/>
                <a:gd name="T55" fmla="*/ 40 h 122"/>
                <a:gd name="T56" fmla="*/ 44 w 52"/>
                <a:gd name="T57" fmla="*/ 40 h 122"/>
                <a:gd name="T58" fmla="*/ 44 w 52"/>
                <a:gd name="T59" fmla="*/ 52 h 122"/>
                <a:gd name="T60" fmla="*/ 26 w 52"/>
                <a:gd name="T61" fmla="*/ 52 h 122"/>
                <a:gd name="T62" fmla="*/ 26 w 52"/>
                <a:gd name="T63" fmla="*/ 122 h 122"/>
                <a:gd name="T64" fmla="*/ 10 w 52"/>
                <a:gd name="T6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122">
                  <a:moveTo>
                    <a:pt x="10" y="122"/>
                  </a:moveTo>
                  <a:lnTo>
                    <a:pt x="10" y="52"/>
                  </a:lnTo>
                  <a:lnTo>
                    <a:pt x="0" y="52"/>
                  </a:lnTo>
                  <a:lnTo>
                    <a:pt x="0" y="40"/>
                  </a:lnTo>
                  <a:lnTo>
                    <a:pt x="10" y="40"/>
                  </a:lnTo>
                  <a:lnTo>
                    <a:pt x="10" y="36"/>
                  </a:lnTo>
                  <a:lnTo>
                    <a:pt x="10" y="36"/>
                  </a:lnTo>
                  <a:lnTo>
                    <a:pt x="12" y="28"/>
                  </a:lnTo>
                  <a:lnTo>
                    <a:pt x="12" y="20"/>
                  </a:lnTo>
                  <a:lnTo>
                    <a:pt x="16" y="14"/>
                  </a:lnTo>
                  <a:lnTo>
                    <a:pt x="20" y="8"/>
                  </a:lnTo>
                  <a:lnTo>
                    <a:pt x="20" y="8"/>
                  </a:lnTo>
                  <a:lnTo>
                    <a:pt x="24" y="4"/>
                  </a:lnTo>
                  <a:lnTo>
                    <a:pt x="30" y="2"/>
                  </a:lnTo>
                  <a:lnTo>
                    <a:pt x="40" y="0"/>
                  </a:lnTo>
                  <a:lnTo>
                    <a:pt x="40" y="0"/>
                  </a:lnTo>
                  <a:lnTo>
                    <a:pt x="48" y="2"/>
                  </a:lnTo>
                  <a:lnTo>
                    <a:pt x="52" y="2"/>
                  </a:lnTo>
                  <a:lnTo>
                    <a:pt x="50" y="14"/>
                  </a:lnTo>
                  <a:lnTo>
                    <a:pt x="50" y="14"/>
                  </a:lnTo>
                  <a:lnTo>
                    <a:pt x="46" y="14"/>
                  </a:lnTo>
                  <a:lnTo>
                    <a:pt x="42" y="12"/>
                  </a:lnTo>
                  <a:lnTo>
                    <a:pt x="42" y="12"/>
                  </a:lnTo>
                  <a:lnTo>
                    <a:pt x="34" y="14"/>
                  </a:lnTo>
                  <a:lnTo>
                    <a:pt x="28" y="20"/>
                  </a:lnTo>
                  <a:lnTo>
                    <a:pt x="26" y="28"/>
                  </a:lnTo>
                  <a:lnTo>
                    <a:pt x="26" y="36"/>
                  </a:lnTo>
                  <a:lnTo>
                    <a:pt x="26" y="40"/>
                  </a:lnTo>
                  <a:lnTo>
                    <a:pt x="44" y="40"/>
                  </a:lnTo>
                  <a:lnTo>
                    <a:pt x="44" y="52"/>
                  </a:lnTo>
                  <a:lnTo>
                    <a:pt x="26" y="52"/>
                  </a:lnTo>
                  <a:lnTo>
                    <a:pt x="26" y="122"/>
                  </a:lnTo>
                  <a:lnTo>
                    <a:pt x="10" y="1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8"/>
            <p:cNvSpPr>
              <a:spLocks noEditPoints="1"/>
            </p:cNvSpPr>
            <p:nvPr/>
          </p:nvSpPr>
          <p:spPr bwMode="auto">
            <a:xfrm>
              <a:off x="4786" y="2596"/>
              <a:ext cx="80" cy="86"/>
            </a:xfrm>
            <a:custGeom>
              <a:avLst/>
              <a:gdLst>
                <a:gd name="T0" fmla="*/ 80 w 80"/>
                <a:gd name="T1" fmla="*/ 42 h 86"/>
                <a:gd name="T2" fmla="*/ 76 w 80"/>
                <a:gd name="T3" fmla="*/ 62 h 86"/>
                <a:gd name="T4" fmla="*/ 66 w 80"/>
                <a:gd name="T5" fmla="*/ 76 h 86"/>
                <a:gd name="T6" fmla="*/ 54 w 80"/>
                <a:gd name="T7" fmla="*/ 84 h 86"/>
                <a:gd name="T8" fmla="*/ 40 w 80"/>
                <a:gd name="T9" fmla="*/ 86 h 86"/>
                <a:gd name="T10" fmla="*/ 32 w 80"/>
                <a:gd name="T11" fmla="*/ 84 h 86"/>
                <a:gd name="T12" fmla="*/ 18 w 80"/>
                <a:gd name="T13" fmla="*/ 80 h 86"/>
                <a:gd name="T14" fmla="*/ 6 w 80"/>
                <a:gd name="T15" fmla="*/ 68 h 86"/>
                <a:gd name="T16" fmla="*/ 0 w 80"/>
                <a:gd name="T17" fmla="*/ 52 h 86"/>
                <a:gd name="T18" fmla="*/ 0 w 80"/>
                <a:gd name="T19" fmla="*/ 44 h 86"/>
                <a:gd name="T20" fmla="*/ 4 w 80"/>
                <a:gd name="T21" fmla="*/ 26 h 86"/>
                <a:gd name="T22" fmla="*/ 12 w 80"/>
                <a:gd name="T23" fmla="*/ 12 h 86"/>
                <a:gd name="T24" fmla="*/ 24 w 80"/>
                <a:gd name="T25" fmla="*/ 4 h 86"/>
                <a:gd name="T26" fmla="*/ 40 w 80"/>
                <a:gd name="T27" fmla="*/ 0 h 86"/>
                <a:gd name="T28" fmla="*/ 48 w 80"/>
                <a:gd name="T29" fmla="*/ 2 h 86"/>
                <a:gd name="T30" fmla="*/ 64 w 80"/>
                <a:gd name="T31" fmla="*/ 8 h 86"/>
                <a:gd name="T32" fmla="*/ 74 w 80"/>
                <a:gd name="T33" fmla="*/ 18 h 86"/>
                <a:gd name="T34" fmla="*/ 78 w 80"/>
                <a:gd name="T35" fmla="*/ 34 h 86"/>
                <a:gd name="T36" fmla="*/ 80 w 80"/>
                <a:gd name="T37" fmla="*/ 42 h 86"/>
                <a:gd name="T38" fmla="*/ 16 w 80"/>
                <a:gd name="T39" fmla="*/ 44 h 86"/>
                <a:gd name="T40" fmla="*/ 22 w 80"/>
                <a:gd name="T41" fmla="*/ 66 h 86"/>
                <a:gd name="T42" fmla="*/ 34 w 80"/>
                <a:gd name="T43" fmla="*/ 74 h 86"/>
                <a:gd name="T44" fmla="*/ 40 w 80"/>
                <a:gd name="T45" fmla="*/ 74 h 86"/>
                <a:gd name="T46" fmla="*/ 50 w 80"/>
                <a:gd name="T47" fmla="*/ 72 h 86"/>
                <a:gd name="T48" fmla="*/ 62 w 80"/>
                <a:gd name="T49" fmla="*/ 56 h 86"/>
                <a:gd name="T50" fmla="*/ 64 w 80"/>
                <a:gd name="T51" fmla="*/ 42 h 86"/>
                <a:gd name="T52" fmla="*/ 58 w 80"/>
                <a:gd name="T53" fmla="*/ 22 h 86"/>
                <a:gd name="T54" fmla="*/ 52 w 80"/>
                <a:gd name="T55" fmla="*/ 14 h 86"/>
                <a:gd name="T56" fmla="*/ 40 w 80"/>
                <a:gd name="T57" fmla="*/ 12 h 86"/>
                <a:gd name="T58" fmla="*/ 34 w 80"/>
                <a:gd name="T59" fmla="*/ 12 h 86"/>
                <a:gd name="T60" fmla="*/ 24 w 80"/>
                <a:gd name="T61" fmla="*/ 18 h 86"/>
                <a:gd name="T62" fmla="*/ 16 w 80"/>
                <a:gd name="T63" fmla="*/ 32 h 86"/>
                <a:gd name="T64" fmla="*/ 16 w 80"/>
                <a:gd name="T65"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86">
                  <a:moveTo>
                    <a:pt x="80" y="42"/>
                  </a:moveTo>
                  <a:lnTo>
                    <a:pt x="80" y="42"/>
                  </a:lnTo>
                  <a:lnTo>
                    <a:pt x="78" y="52"/>
                  </a:lnTo>
                  <a:lnTo>
                    <a:pt x="76" y="62"/>
                  </a:lnTo>
                  <a:lnTo>
                    <a:pt x="72" y="70"/>
                  </a:lnTo>
                  <a:lnTo>
                    <a:pt x="66" y="76"/>
                  </a:lnTo>
                  <a:lnTo>
                    <a:pt x="60" y="80"/>
                  </a:lnTo>
                  <a:lnTo>
                    <a:pt x="54" y="84"/>
                  </a:lnTo>
                  <a:lnTo>
                    <a:pt x="46" y="84"/>
                  </a:lnTo>
                  <a:lnTo>
                    <a:pt x="40" y="86"/>
                  </a:lnTo>
                  <a:lnTo>
                    <a:pt x="40" y="86"/>
                  </a:lnTo>
                  <a:lnTo>
                    <a:pt x="32" y="84"/>
                  </a:lnTo>
                  <a:lnTo>
                    <a:pt x="24" y="82"/>
                  </a:lnTo>
                  <a:lnTo>
                    <a:pt x="18" y="80"/>
                  </a:lnTo>
                  <a:lnTo>
                    <a:pt x="12" y="74"/>
                  </a:lnTo>
                  <a:lnTo>
                    <a:pt x="6" y="68"/>
                  </a:lnTo>
                  <a:lnTo>
                    <a:pt x="4" y="62"/>
                  </a:lnTo>
                  <a:lnTo>
                    <a:pt x="0" y="52"/>
                  </a:lnTo>
                  <a:lnTo>
                    <a:pt x="0" y="44"/>
                  </a:lnTo>
                  <a:lnTo>
                    <a:pt x="0" y="44"/>
                  </a:lnTo>
                  <a:lnTo>
                    <a:pt x="0" y="34"/>
                  </a:lnTo>
                  <a:lnTo>
                    <a:pt x="4" y="26"/>
                  </a:lnTo>
                  <a:lnTo>
                    <a:pt x="8" y="18"/>
                  </a:lnTo>
                  <a:lnTo>
                    <a:pt x="12" y="12"/>
                  </a:lnTo>
                  <a:lnTo>
                    <a:pt x="18" y="8"/>
                  </a:lnTo>
                  <a:lnTo>
                    <a:pt x="24" y="4"/>
                  </a:lnTo>
                  <a:lnTo>
                    <a:pt x="32" y="2"/>
                  </a:lnTo>
                  <a:lnTo>
                    <a:pt x="40" y="0"/>
                  </a:lnTo>
                  <a:lnTo>
                    <a:pt x="40" y="0"/>
                  </a:lnTo>
                  <a:lnTo>
                    <a:pt x="48" y="2"/>
                  </a:lnTo>
                  <a:lnTo>
                    <a:pt x="56" y="4"/>
                  </a:lnTo>
                  <a:lnTo>
                    <a:pt x="64" y="8"/>
                  </a:lnTo>
                  <a:lnTo>
                    <a:pt x="68" y="12"/>
                  </a:lnTo>
                  <a:lnTo>
                    <a:pt x="74" y="18"/>
                  </a:lnTo>
                  <a:lnTo>
                    <a:pt x="76" y="26"/>
                  </a:lnTo>
                  <a:lnTo>
                    <a:pt x="78" y="34"/>
                  </a:lnTo>
                  <a:lnTo>
                    <a:pt x="80" y="42"/>
                  </a:lnTo>
                  <a:lnTo>
                    <a:pt x="80" y="42"/>
                  </a:lnTo>
                  <a:close/>
                  <a:moveTo>
                    <a:pt x="16" y="44"/>
                  </a:moveTo>
                  <a:lnTo>
                    <a:pt x="16" y="44"/>
                  </a:lnTo>
                  <a:lnTo>
                    <a:pt x="16" y="56"/>
                  </a:lnTo>
                  <a:lnTo>
                    <a:pt x="22" y="66"/>
                  </a:lnTo>
                  <a:lnTo>
                    <a:pt x="30" y="72"/>
                  </a:lnTo>
                  <a:lnTo>
                    <a:pt x="34" y="74"/>
                  </a:lnTo>
                  <a:lnTo>
                    <a:pt x="40" y="74"/>
                  </a:lnTo>
                  <a:lnTo>
                    <a:pt x="40" y="74"/>
                  </a:lnTo>
                  <a:lnTo>
                    <a:pt x="44" y="74"/>
                  </a:lnTo>
                  <a:lnTo>
                    <a:pt x="50" y="72"/>
                  </a:lnTo>
                  <a:lnTo>
                    <a:pt x="58" y="66"/>
                  </a:lnTo>
                  <a:lnTo>
                    <a:pt x="62" y="56"/>
                  </a:lnTo>
                  <a:lnTo>
                    <a:pt x="64" y="42"/>
                  </a:lnTo>
                  <a:lnTo>
                    <a:pt x="64" y="42"/>
                  </a:lnTo>
                  <a:lnTo>
                    <a:pt x="64" y="32"/>
                  </a:lnTo>
                  <a:lnTo>
                    <a:pt x="58" y="22"/>
                  </a:lnTo>
                  <a:lnTo>
                    <a:pt x="56" y="18"/>
                  </a:lnTo>
                  <a:lnTo>
                    <a:pt x="52" y="14"/>
                  </a:lnTo>
                  <a:lnTo>
                    <a:pt x="46" y="12"/>
                  </a:lnTo>
                  <a:lnTo>
                    <a:pt x="40" y="12"/>
                  </a:lnTo>
                  <a:lnTo>
                    <a:pt x="40" y="12"/>
                  </a:lnTo>
                  <a:lnTo>
                    <a:pt x="34" y="12"/>
                  </a:lnTo>
                  <a:lnTo>
                    <a:pt x="28" y="14"/>
                  </a:lnTo>
                  <a:lnTo>
                    <a:pt x="24" y="18"/>
                  </a:lnTo>
                  <a:lnTo>
                    <a:pt x="22" y="22"/>
                  </a:lnTo>
                  <a:lnTo>
                    <a:pt x="16" y="32"/>
                  </a:lnTo>
                  <a:lnTo>
                    <a:pt x="16" y="44"/>
                  </a:lnTo>
                  <a:lnTo>
                    <a:pt x="16" y="4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9"/>
            <p:cNvSpPr>
              <a:spLocks/>
            </p:cNvSpPr>
            <p:nvPr/>
          </p:nvSpPr>
          <p:spPr bwMode="auto">
            <a:xfrm>
              <a:off x="4884" y="2596"/>
              <a:ext cx="40" cy="84"/>
            </a:xfrm>
            <a:custGeom>
              <a:avLst/>
              <a:gdLst>
                <a:gd name="T0" fmla="*/ 0 w 40"/>
                <a:gd name="T1" fmla="*/ 28 h 84"/>
                <a:gd name="T2" fmla="*/ 0 w 40"/>
                <a:gd name="T3" fmla="*/ 28 h 84"/>
                <a:gd name="T4" fmla="*/ 0 w 40"/>
                <a:gd name="T5" fmla="*/ 2 h 84"/>
                <a:gd name="T6" fmla="*/ 12 w 40"/>
                <a:gd name="T7" fmla="*/ 2 h 84"/>
                <a:gd name="T8" fmla="*/ 14 w 40"/>
                <a:gd name="T9" fmla="*/ 18 h 84"/>
                <a:gd name="T10" fmla="*/ 14 w 40"/>
                <a:gd name="T11" fmla="*/ 18 h 84"/>
                <a:gd name="T12" fmla="*/ 14 w 40"/>
                <a:gd name="T13" fmla="*/ 18 h 84"/>
                <a:gd name="T14" fmla="*/ 18 w 40"/>
                <a:gd name="T15" fmla="*/ 10 h 84"/>
                <a:gd name="T16" fmla="*/ 22 w 40"/>
                <a:gd name="T17" fmla="*/ 6 h 84"/>
                <a:gd name="T18" fmla="*/ 30 w 40"/>
                <a:gd name="T19" fmla="*/ 2 h 84"/>
                <a:gd name="T20" fmla="*/ 36 w 40"/>
                <a:gd name="T21" fmla="*/ 0 h 84"/>
                <a:gd name="T22" fmla="*/ 36 w 40"/>
                <a:gd name="T23" fmla="*/ 0 h 84"/>
                <a:gd name="T24" fmla="*/ 40 w 40"/>
                <a:gd name="T25" fmla="*/ 2 h 84"/>
                <a:gd name="T26" fmla="*/ 40 w 40"/>
                <a:gd name="T27" fmla="*/ 14 h 84"/>
                <a:gd name="T28" fmla="*/ 40 w 40"/>
                <a:gd name="T29" fmla="*/ 14 h 84"/>
                <a:gd name="T30" fmla="*/ 36 w 40"/>
                <a:gd name="T31" fmla="*/ 14 h 84"/>
                <a:gd name="T32" fmla="*/ 36 w 40"/>
                <a:gd name="T33" fmla="*/ 14 h 84"/>
                <a:gd name="T34" fmla="*/ 28 w 40"/>
                <a:gd name="T35" fmla="*/ 16 h 84"/>
                <a:gd name="T36" fmla="*/ 22 w 40"/>
                <a:gd name="T37" fmla="*/ 20 h 84"/>
                <a:gd name="T38" fmla="*/ 18 w 40"/>
                <a:gd name="T39" fmla="*/ 26 h 84"/>
                <a:gd name="T40" fmla="*/ 16 w 40"/>
                <a:gd name="T41" fmla="*/ 34 h 84"/>
                <a:gd name="T42" fmla="*/ 16 w 40"/>
                <a:gd name="T43" fmla="*/ 34 h 84"/>
                <a:gd name="T44" fmla="*/ 14 w 40"/>
                <a:gd name="T45" fmla="*/ 40 h 84"/>
                <a:gd name="T46" fmla="*/ 14 w 40"/>
                <a:gd name="T47" fmla="*/ 84 h 84"/>
                <a:gd name="T48" fmla="*/ 0 w 40"/>
                <a:gd name="T49" fmla="*/ 84 h 84"/>
                <a:gd name="T50" fmla="*/ 0 w 40"/>
                <a:gd name="T51"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84">
                  <a:moveTo>
                    <a:pt x="0" y="28"/>
                  </a:moveTo>
                  <a:lnTo>
                    <a:pt x="0" y="28"/>
                  </a:lnTo>
                  <a:lnTo>
                    <a:pt x="0" y="2"/>
                  </a:lnTo>
                  <a:lnTo>
                    <a:pt x="12" y="2"/>
                  </a:lnTo>
                  <a:lnTo>
                    <a:pt x="14" y="18"/>
                  </a:lnTo>
                  <a:lnTo>
                    <a:pt x="14" y="18"/>
                  </a:lnTo>
                  <a:lnTo>
                    <a:pt x="14" y="18"/>
                  </a:lnTo>
                  <a:lnTo>
                    <a:pt x="18" y="10"/>
                  </a:lnTo>
                  <a:lnTo>
                    <a:pt x="22" y="6"/>
                  </a:lnTo>
                  <a:lnTo>
                    <a:pt x="30" y="2"/>
                  </a:lnTo>
                  <a:lnTo>
                    <a:pt x="36" y="0"/>
                  </a:lnTo>
                  <a:lnTo>
                    <a:pt x="36" y="0"/>
                  </a:lnTo>
                  <a:lnTo>
                    <a:pt x="40" y="2"/>
                  </a:lnTo>
                  <a:lnTo>
                    <a:pt x="40" y="14"/>
                  </a:lnTo>
                  <a:lnTo>
                    <a:pt x="40" y="14"/>
                  </a:lnTo>
                  <a:lnTo>
                    <a:pt x="36" y="14"/>
                  </a:lnTo>
                  <a:lnTo>
                    <a:pt x="36" y="14"/>
                  </a:lnTo>
                  <a:lnTo>
                    <a:pt x="28" y="16"/>
                  </a:lnTo>
                  <a:lnTo>
                    <a:pt x="22" y="20"/>
                  </a:lnTo>
                  <a:lnTo>
                    <a:pt x="18" y="26"/>
                  </a:lnTo>
                  <a:lnTo>
                    <a:pt x="16" y="34"/>
                  </a:lnTo>
                  <a:lnTo>
                    <a:pt x="16" y="34"/>
                  </a:lnTo>
                  <a:lnTo>
                    <a:pt x="14" y="40"/>
                  </a:lnTo>
                  <a:lnTo>
                    <a:pt x="14" y="84"/>
                  </a:lnTo>
                  <a:lnTo>
                    <a:pt x="0" y="84"/>
                  </a:lnTo>
                  <a:lnTo>
                    <a:pt x="0" y="2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0"/>
            <p:cNvSpPr>
              <a:spLocks noEditPoints="1"/>
            </p:cNvSpPr>
            <p:nvPr/>
          </p:nvSpPr>
          <p:spPr bwMode="auto">
            <a:xfrm>
              <a:off x="4110" y="2798"/>
              <a:ext cx="66" cy="86"/>
            </a:xfrm>
            <a:custGeom>
              <a:avLst/>
              <a:gdLst>
                <a:gd name="T0" fmla="*/ 50 w 66"/>
                <a:gd name="T1" fmla="*/ 72 h 86"/>
                <a:gd name="T2" fmla="*/ 50 w 66"/>
                <a:gd name="T3" fmla="*/ 72 h 86"/>
                <a:gd name="T4" fmla="*/ 40 w 66"/>
                <a:gd name="T5" fmla="*/ 82 h 86"/>
                <a:gd name="T6" fmla="*/ 26 w 66"/>
                <a:gd name="T7" fmla="*/ 86 h 86"/>
                <a:gd name="T8" fmla="*/ 14 w 66"/>
                <a:gd name="T9" fmla="*/ 84 h 86"/>
                <a:gd name="T10" fmla="*/ 2 w 66"/>
                <a:gd name="T11" fmla="*/ 70 h 86"/>
                <a:gd name="T12" fmla="*/ 0 w 66"/>
                <a:gd name="T13" fmla="*/ 62 h 86"/>
                <a:gd name="T14" fmla="*/ 4 w 66"/>
                <a:gd name="T15" fmla="*/ 48 h 86"/>
                <a:gd name="T16" fmla="*/ 14 w 66"/>
                <a:gd name="T17" fmla="*/ 40 h 86"/>
                <a:gd name="T18" fmla="*/ 28 w 66"/>
                <a:gd name="T19" fmla="*/ 34 h 86"/>
                <a:gd name="T20" fmla="*/ 50 w 66"/>
                <a:gd name="T21" fmla="*/ 30 h 86"/>
                <a:gd name="T22" fmla="*/ 48 w 66"/>
                <a:gd name="T23" fmla="*/ 24 h 86"/>
                <a:gd name="T24" fmla="*/ 40 w 66"/>
                <a:gd name="T25" fmla="*/ 12 h 86"/>
                <a:gd name="T26" fmla="*/ 30 w 66"/>
                <a:gd name="T27" fmla="*/ 10 h 86"/>
                <a:gd name="T28" fmla="*/ 20 w 66"/>
                <a:gd name="T29" fmla="*/ 12 h 86"/>
                <a:gd name="T30" fmla="*/ 6 w 66"/>
                <a:gd name="T31" fmla="*/ 8 h 86"/>
                <a:gd name="T32" fmla="*/ 18 w 66"/>
                <a:gd name="T33" fmla="*/ 2 h 86"/>
                <a:gd name="T34" fmla="*/ 34 w 66"/>
                <a:gd name="T35" fmla="*/ 0 h 86"/>
                <a:gd name="T36" fmla="*/ 48 w 66"/>
                <a:gd name="T37" fmla="*/ 2 h 86"/>
                <a:gd name="T38" fmla="*/ 58 w 66"/>
                <a:gd name="T39" fmla="*/ 10 h 86"/>
                <a:gd name="T40" fmla="*/ 62 w 66"/>
                <a:gd name="T41" fmla="*/ 22 h 86"/>
                <a:gd name="T42" fmla="*/ 64 w 66"/>
                <a:gd name="T43" fmla="*/ 64 h 86"/>
                <a:gd name="T44" fmla="*/ 66 w 66"/>
                <a:gd name="T45" fmla="*/ 84 h 86"/>
                <a:gd name="T46" fmla="*/ 50 w 66"/>
                <a:gd name="T47" fmla="*/ 42 h 86"/>
                <a:gd name="T48" fmla="*/ 38 w 66"/>
                <a:gd name="T49" fmla="*/ 42 h 86"/>
                <a:gd name="T50" fmla="*/ 22 w 66"/>
                <a:gd name="T51" fmla="*/ 48 h 86"/>
                <a:gd name="T52" fmla="*/ 16 w 66"/>
                <a:gd name="T53" fmla="*/ 54 h 86"/>
                <a:gd name="T54" fmla="*/ 16 w 66"/>
                <a:gd name="T55" fmla="*/ 60 h 86"/>
                <a:gd name="T56" fmla="*/ 20 w 66"/>
                <a:gd name="T57" fmla="*/ 70 h 86"/>
                <a:gd name="T58" fmla="*/ 30 w 66"/>
                <a:gd name="T59" fmla="*/ 74 h 86"/>
                <a:gd name="T60" fmla="*/ 36 w 66"/>
                <a:gd name="T61" fmla="*/ 72 h 86"/>
                <a:gd name="T62" fmla="*/ 46 w 66"/>
                <a:gd name="T63" fmla="*/ 66 h 86"/>
                <a:gd name="T64" fmla="*/ 48 w 66"/>
                <a:gd name="T65" fmla="*/ 60 h 86"/>
                <a:gd name="T66" fmla="*/ 50 w 66"/>
                <a:gd name="T67" fmla="*/ 4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86">
                  <a:moveTo>
                    <a:pt x="52" y="84"/>
                  </a:moveTo>
                  <a:lnTo>
                    <a:pt x="50" y="72"/>
                  </a:lnTo>
                  <a:lnTo>
                    <a:pt x="50" y="72"/>
                  </a:lnTo>
                  <a:lnTo>
                    <a:pt x="50" y="72"/>
                  </a:lnTo>
                  <a:lnTo>
                    <a:pt x="46" y="78"/>
                  </a:lnTo>
                  <a:lnTo>
                    <a:pt x="40" y="82"/>
                  </a:lnTo>
                  <a:lnTo>
                    <a:pt x="34" y="84"/>
                  </a:lnTo>
                  <a:lnTo>
                    <a:pt x="26" y="86"/>
                  </a:lnTo>
                  <a:lnTo>
                    <a:pt x="26" y="86"/>
                  </a:lnTo>
                  <a:lnTo>
                    <a:pt x="14" y="84"/>
                  </a:lnTo>
                  <a:lnTo>
                    <a:pt x="6" y="78"/>
                  </a:lnTo>
                  <a:lnTo>
                    <a:pt x="2" y="70"/>
                  </a:lnTo>
                  <a:lnTo>
                    <a:pt x="0" y="62"/>
                  </a:lnTo>
                  <a:lnTo>
                    <a:pt x="0" y="62"/>
                  </a:lnTo>
                  <a:lnTo>
                    <a:pt x="2" y="54"/>
                  </a:lnTo>
                  <a:lnTo>
                    <a:pt x="4" y="48"/>
                  </a:lnTo>
                  <a:lnTo>
                    <a:pt x="8" y="44"/>
                  </a:lnTo>
                  <a:lnTo>
                    <a:pt x="14" y="40"/>
                  </a:lnTo>
                  <a:lnTo>
                    <a:pt x="20" y="36"/>
                  </a:lnTo>
                  <a:lnTo>
                    <a:pt x="28" y="34"/>
                  </a:lnTo>
                  <a:lnTo>
                    <a:pt x="50" y="32"/>
                  </a:lnTo>
                  <a:lnTo>
                    <a:pt x="50" y="30"/>
                  </a:lnTo>
                  <a:lnTo>
                    <a:pt x="50" y="30"/>
                  </a:lnTo>
                  <a:lnTo>
                    <a:pt x="48" y="24"/>
                  </a:lnTo>
                  <a:lnTo>
                    <a:pt x="46" y="18"/>
                  </a:lnTo>
                  <a:lnTo>
                    <a:pt x="40" y="12"/>
                  </a:lnTo>
                  <a:lnTo>
                    <a:pt x="36" y="12"/>
                  </a:lnTo>
                  <a:lnTo>
                    <a:pt x="30" y="10"/>
                  </a:lnTo>
                  <a:lnTo>
                    <a:pt x="30" y="10"/>
                  </a:lnTo>
                  <a:lnTo>
                    <a:pt x="20" y="12"/>
                  </a:lnTo>
                  <a:lnTo>
                    <a:pt x="10" y="18"/>
                  </a:lnTo>
                  <a:lnTo>
                    <a:pt x="6" y="8"/>
                  </a:lnTo>
                  <a:lnTo>
                    <a:pt x="6" y="8"/>
                  </a:lnTo>
                  <a:lnTo>
                    <a:pt x="18" y="2"/>
                  </a:lnTo>
                  <a:lnTo>
                    <a:pt x="34" y="0"/>
                  </a:lnTo>
                  <a:lnTo>
                    <a:pt x="34" y="0"/>
                  </a:lnTo>
                  <a:lnTo>
                    <a:pt x="42" y="0"/>
                  </a:lnTo>
                  <a:lnTo>
                    <a:pt x="48" y="2"/>
                  </a:lnTo>
                  <a:lnTo>
                    <a:pt x="54" y="6"/>
                  </a:lnTo>
                  <a:lnTo>
                    <a:pt x="58" y="10"/>
                  </a:lnTo>
                  <a:lnTo>
                    <a:pt x="60" y="16"/>
                  </a:lnTo>
                  <a:lnTo>
                    <a:pt x="62" y="22"/>
                  </a:lnTo>
                  <a:lnTo>
                    <a:pt x="64" y="34"/>
                  </a:lnTo>
                  <a:lnTo>
                    <a:pt x="64" y="64"/>
                  </a:lnTo>
                  <a:lnTo>
                    <a:pt x="64" y="64"/>
                  </a:lnTo>
                  <a:lnTo>
                    <a:pt x="66" y="84"/>
                  </a:lnTo>
                  <a:lnTo>
                    <a:pt x="52" y="84"/>
                  </a:lnTo>
                  <a:close/>
                  <a:moveTo>
                    <a:pt x="50" y="42"/>
                  </a:moveTo>
                  <a:lnTo>
                    <a:pt x="50" y="42"/>
                  </a:lnTo>
                  <a:lnTo>
                    <a:pt x="38" y="42"/>
                  </a:lnTo>
                  <a:lnTo>
                    <a:pt x="26" y="44"/>
                  </a:lnTo>
                  <a:lnTo>
                    <a:pt x="22" y="48"/>
                  </a:lnTo>
                  <a:lnTo>
                    <a:pt x="18" y="50"/>
                  </a:lnTo>
                  <a:lnTo>
                    <a:pt x="16" y="54"/>
                  </a:lnTo>
                  <a:lnTo>
                    <a:pt x="16" y="60"/>
                  </a:lnTo>
                  <a:lnTo>
                    <a:pt x="16" y="60"/>
                  </a:lnTo>
                  <a:lnTo>
                    <a:pt x="16" y="66"/>
                  </a:lnTo>
                  <a:lnTo>
                    <a:pt x="20" y="70"/>
                  </a:lnTo>
                  <a:lnTo>
                    <a:pt x="24" y="74"/>
                  </a:lnTo>
                  <a:lnTo>
                    <a:pt x="30" y="74"/>
                  </a:lnTo>
                  <a:lnTo>
                    <a:pt x="30" y="74"/>
                  </a:lnTo>
                  <a:lnTo>
                    <a:pt x="36" y="72"/>
                  </a:lnTo>
                  <a:lnTo>
                    <a:pt x="42" y="70"/>
                  </a:lnTo>
                  <a:lnTo>
                    <a:pt x="46" y="66"/>
                  </a:lnTo>
                  <a:lnTo>
                    <a:pt x="48" y="60"/>
                  </a:lnTo>
                  <a:lnTo>
                    <a:pt x="48" y="60"/>
                  </a:lnTo>
                  <a:lnTo>
                    <a:pt x="50" y="56"/>
                  </a:lnTo>
                  <a:lnTo>
                    <a:pt x="50" y="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1"/>
            <p:cNvSpPr>
              <a:spLocks/>
            </p:cNvSpPr>
            <p:nvPr/>
          </p:nvSpPr>
          <p:spPr bwMode="auto">
            <a:xfrm>
              <a:off x="4224" y="2760"/>
              <a:ext cx="52" cy="122"/>
            </a:xfrm>
            <a:custGeom>
              <a:avLst/>
              <a:gdLst>
                <a:gd name="T0" fmla="*/ 10 w 52"/>
                <a:gd name="T1" fmla="*/ 122 h 122"/>
                <a:gd name="T2" fmla="*/ 10 w 52"/>
                <a:gd name="T3" fmla="*/ 52 h 122"/>
                <a:gd name="T4" fmla="*/ 0 w 52"/>
                <a:gd name="T5" fmla="*/ 52 h 122"/>
                <a:gd name="T6" fmla="*/ 0 w 52"/>
                <a:gd name="T7" fmla="*/ 40 h 122"/>
                <a:gd name="T8" fmla="*/ 10 w 52"/>
                <a:gd name="T9" fmla="*/ 40 h 122"/>
                <a:gd name="T10" fmla="*/ 10 w 52"/>
                <a:gd name="T11" fmla="*/ 36 h 122"/>
                <a:gd name="T12" fmla="*/ 10 w 52"/>
                <a:gd name="T13" fmla="*/ 36 h 122"/>
                <a:gd name="T14" fmla="*/ 12 w 52"/>
                <a:gd name="T15" fmla="*/ 28 h 122"/>
                <a:gd name="T16" fmla="*/ 12 w 52"/>
                <a:gd name="T17" fmla="*/ 20 h 122"/>
                <a:gd name="T18" fmla="*/ 16 w 52"/>
                <a:gd name="T19" fmla="*/ 14 h 122"/>
                <a:gd name="T20" fmla="*/ 20 w 52"/>
                <a:gd name="T21" fmla="*/ 8 h 122"/>
                <a:gd name="T22" fmla="*/ 20 w 52"/>
                <a:gd name="T23" fmla="*/ 8 h 122"/>
                <a:gd name="T24" fmla="*/ 24 w 52"/>
                <a:gd name="T25" fmla="*/ 4 h 122"/>
                <a:gd name="T26" fmla="*/ 30 w 52"/>
                <a:gd name="T27" fmla="*/ 2 h 122"/>
                <a:gd name="T28" fmla="*/ 40 w 52"/>
                <a:gd name="T29" fmla="*/ 0 h 122"/>
                <a:gd name="T30" fmla="*/ 40 w 52"/>
                <a:gd name="T31" fmla="*/ 0 h 122"/>
                <a:gd name="T32" fmla="*/ 48 w 52"/>
                <a:gd name="T33" fmla="*/ 0 h 122"/>
                <a:gd name="T34" fmla="*/ 52 w 52"/>
                <a:gd name="T35" fmla="*/ 2 h 122"/>
                <a:gd name="T36" fmla="*/ 50 w 52"/>
                <a:gd name="T37" fmla="*/ 14 h 122"/>
                <a:gd name="T38" fmla="*/ 50 w 52"/>
                <a:gd name="T39" fmla="*/ 14 h 122"/>
                <a:gd name="T40" fmla="*/ 46 w 52"/>
                <a:gd name="T41" fmla="*/ 12 h 122"/>
                <a:gd name="T42" fmla="*/ 42 w 52"/>
                <a:gd name="T43" fmla="*/ 12 h 122"/>
                <a:gd name="T44" fmla="*/ 42 w 52"/>
                <a:gd name="T45" fmla="*/ 12 h 122"/>
                <a:gd name="T46" fmla="*/ 34 w 52"/>
                <a:gd name="T47" fmla="*/ 14 h 122"/>
                <a:gd name="T48" fmla="*/ 28 w 52"/>
                <a:gd name="T49" fmla="*/ 20 h 122"/>
                <a:gd name="T50" fmla="*/ 26 w 52"/>
                <a:gd name="T51" fmla="*/ 26 h 122"/>
                <a:gd name="T52" fmla="*/ 26 w 52"/>
                <a:gd name="T53" fmla="*/ 36 h 122"/>
                <a:gd name="T54" fmla="*/ 26 w 52"/>
                <a:gd name="T55" fmla="*/ 40 h 122"/>
                <a:gd name="T56" fmla="*/ 46 w 52"/>
                <a:gd name="T57" fmla="*/ 40 h 122"/>
                <a:gd name="T58" fmla="*/ 46 w 52"/>
                <a:gd name="T59" fmla="*/ 52 h 122"/>
                <a:gd name="T60" fmla="*/ 26 w 52"/>
                <a:gd name="T61" fmla="*/ 52 h 122"/>
                <a:gd name="T62" fmla="*/ 26 w 52"/>
                <a:gd name="T63" fmla="*/ 122 h 122"/>
                <a:gd name="T64" fmla="*/ 10 w 52"/>
                <a:gd name="T6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122">
                  <a:moveTo>
                    <a:pt x="10" y="122"/>
                  </a:moveTo>
                  <a:lnTo>
                    <a:pt x="10" y="52"/>
                  </a:lnTo>
                  <a:lnTo>
                    <a:pt x="0" y="52"/>
                  </a:lnTo>
                  <a:lnTo>
                    <a:pt x="0" y="40"/>
                  </a:lnTo>
                  <a:lnTo>
                    <a:pt x="10" y="40"/>
                  </a:lnTo>
                  <a:lnTo>
                    <a:pt x="10" y="36"/>
                  </a:lnTo>
                  <a:lnTo>
                    <a:pt x="10" y="36"/>
                  </a:lnTo>
                  <a:lnTo>
                    <a:pt x="12" y="28"/>
                  </a:lnTo>
                  <a:lnTo>
                    <a:pt x="12" y="20"/>
                  </a:lnTo>
                  <a:lnTo>
                    <a:pt x="16" y="14"/>
                  </a:lnTo>
                  <a:lnTo>
                    <a:pt x="20" y="8"/>
                  </a:lnTo>
                  <a:lnTo>
                    <a:pt x="20" y="8"/>
                  </a:lnTo>
                  <a:lnTo>
                    <a:pt x="24" y="4"/>
                  </a:lnTo>
                  <a:lnTo>
                    <a:pt x="30" y="2"/>
                  </a:lnTo>
                  <a:lnTo>
                    <a:pt x="40" y="0"/>
                  </a:lnTo>
                  <a:lnTo>
                    <a:pt x="40" y="0"/>
                  </a:lnTo>
                  <a:lnTo>
                    <a:pt x="48" y="0"/>
                  </a:lnTo>
                  <a:lnTo>
                    <a:pt x="52" y="2"/>
                  </a:lnTo>
                  <a:lnTo>
                    <a:pt x="50" y="14"/>
                  </a:lnTo>
                  <a:lnTo>
                    <a:pt x="50" y="14"/>
                  </a:lnTo>
                  <a:lnTo>
                    <a:pt x="46" y="12"/>
                  </a:lnTo>
                  <a:lnTo>
                    <a:pt x="42" y="12"/>
                  </a:lnTo>
                  <a:lnTo>
                    <a:pt x="42" y="12"/>
                  </a:lnTo>
                  <a:lnTo>
                    <a:pt x="34" y="14"/>
                  </a:lnTo>
                  <a:lnTo>
                    <a:pt x="28" y="20"/>
                  </a:lnTo>
                  <a:lnTo>
                    <a:pt x="26" y="26"/>
                  </a:lnTo>
                  <a:lnTo>
                    <a:pt x="26" y="36"/>
                  </a:lnTo>
                  <a:lnTo>
                    <a:pt x="26" y="40"/>
                  </a:lnTo>
                  <a:lnTo>
                    <a:pt x="46" y="40"/>
                  </a:lnTo>
                  <a:lnTo>
                    <a:pt x="46" y="52"/>
                  </a:lnTo>
                  <a:lnTo>
                    <a:pt x="26" y="52"/>
                  </a:lnTo>
                  <a:lnTo>
                    <a:pt x="26" y="122"/>
                  </a:lnTo>
                  <a:lnTo>
                    <a:pt x="10" y="1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2"/>
            <p:cNvSpPr>
              <a:spLocks/>
            </p:cNvSpPr>
            <p:nvPr/>
          </p:nvSpPr>
          <p:spPr bwMode="auto">
            <a:xfrm>
              <a:off x="4282" y="2798"/>
              <a:ext cx="40" cy="84"/>
            </a:xfrm>
            <a:custGeom>
              <a:avLst/>
              <a:gdLst>
                <a:gd name="T0" fmla="*/ 0 w 40"/>
                <a:gd name="T1" fmla="*/ 28 h 84"/>
                <a:gd name="T2" fmla="*/ 0 w 40"/>
                <a:gd name="T3" fmla="*/ 28 h 84"/>
                <a:gd name="T4" fmla="*/ 0 w 40"/>
                <a:gd name="T5" fmla="*/ 2 h 84"/>
                <a:gd name="T6" fmla="*/ 12 w 40"/>
                <a:gd name="T7" fmla="*/ 2 h 84"/>
                <a:gd name="T8" fmla="*/ 14 w 40"/>
                <a:gd name="T9" fmla="*/ 18 h 84"/>
                <a:gd name="T10" fmla="*/ 14 w 40"/>
                <a:gd name="T11" fmla="*/ 18 h 84"/>
                <a:gd name="T12" fmla="*/ 14 w 40"/>
                <a:gd name="T13" fmla="*/ 18 h 84"/>
                <a:gd name="T14" fmla="*/ 18 w 40"/>
                <a:gd name="T15" fmla="*/ 10 h 84"/>
                <a:gd name="T16" fmla="*/ 22 w 40"/>
                <a:gd name="T17" fmla="*/ 4 h 84"/>
                <a:gd name="T18" fmla="*/ 30 w 40"/>
                <a:gd name="T19" fmla="*/ 2 h 84"/>
                <a:gd name="T20" fmla="*/ 36 w 40"/>
                <a:gd name="T21" fmla="*/ 0 h 84"/>
                <a:gd name="T22" fmla="*/ 36 w 40"/>
                <a:gd name="T23" fmla="*/ 0 h 84"/>
                <a:gd name="T24" fmla="*/ 40 w 40"/>
                <a:gd name="T25" fmla="*/ 0 h 84"/>
                <a:gd name="T26" fmla="*/ 40 w 40"/>
                <a:gd name="T27" fmla="*/ 14 h 84"/>
                <a:gd name="T28" fmla="*/ 40 w 40"/>
                <a:gd name="T29" fmla="*/ 14 h 84"/>
                <a:gd name="T30" fmla="*/ 36 w 40"/>
                <a:gd name="T31" fmla="*/ 14 h 84"/>
                <a:gd name="T32" fmla="*/ 36 w 40"/>
                <a:gd name="T33" fmla="*/ 14 h 84"/>
                <a:gd name="T34" fmla="*/ 28 w 40"/>
                <a:gd name="T35" fmla="*/ 16 h 84"/>
                <a:gd name="T36" fmla="*/ 22 w 40"/>
                <a:gd name="T37" fmla="*/ 20 h 84"/>
                <a:gd name="T38" fmla="*/ 18 w 40"/>
                <a:gd name="T39" fmla="*/ 26 h 84"/>
                <a:gd name="T40" fmla="*/ 16 w 40"/>
                <a:gd name="T41" fmla="*/ 32 h 84"/>
                <a:gd name="T42" fmla="*/ 16 w 40"/>
                <a:gd name="T43" fmla="*/ 32 h 84"/>
                <a:gd name="T44" fmla="*/ 14 w 40"/>
                <a:gd name="T45" fmla="*/ 40 h 84"/>
                <a:gd name="T46" fmla="*/ 14 w 40"/>
                <a:gd name="T47" fmla="*/ 84 h 84"/>
                <a:gd name="T48" fmla="*/ 0 w 40"/>
                <a:gd name="T49" fmla="*/ 84 h 84"/>
                <a:gd name="T50" fmla="*/ 0 w 40"/>
                <a:gd name="T51"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84">
                  <a:moveTo>
                    <a:pt x="0" y="28"/>
                  </a:moveTo>
                  <a:lnTo>
                    <a:pt x="0" y="28"/>
                  </a:lnTo>
                  <a:lnTo>
                    <a:pt x="0" y="2"/>
                  </a:lnTo>
                  <a:lnTo>
                    <a:pt x="12" y="2"/>
                  </a:lnTo>
                  <a:lnTo>
                    <a:pt x="14" y="18"/>
                  </a:lnTo>
                  <a:lnTo>
                    <a:pt x="14" y="18"/>
                  </a:lnTo>
                  <a:lnTo>
                    <a:pt x="14" y="18"/>
                  </a:lnTo>
                  <a:lnTo>
                    <a:pt x="18" y="10"/>
                  </a:lnTo>
                  <a:lnTo>
                    <a:pt x="22" y="4"/>
                  </a:lnTo>
                  <a:lnTo>
                    <a:pt x="30" y="2"/>
                  </a:lnTo>
                  <a:lnTo>
                    <a:pt x="36" y="0"/>
                  </a:lnTo>
                  <a:lnTo>
                    <a:pt x="36" y="0"/>
                  </a:lnTo>
                  <a:lnTo>
                    <a:pt x="40" y="0"/>
                  </a:lnTo>
                  <a:lnTo>
                    <a:pt x="40" y="14"/>
                  </a:lnTo>
                  <a:lnTo>
                    <a:pt x="40" y="14"/>
                  </a:lnTo>
                  <a:lnTo>
                    <a:pt x="36" y="14"/>
                  </a:lnTo>
                  <a:lnTo>
                    <a:pt x="36" y="14"/>
                  </a:lnTo>
                  <a:lnTo>
                    <a:pt x="28" y="16"/>
                  </a:lnTo>
                  <a:lnTo>
                    <a:pt x="22" y="20"/>
                  </a:lnTo>
                  <a:lnTo>
                    <a:pt x="18" y="26"/>
                  </a:lnTo>
                  <a:lnTo>
                    <a:pt x="16" y="32"/>
                  </a:lnTo>
                  <a:lnTo>
                    <a:pt x="16" y="32"/>
                  </a:lnTo>
                  <a:lnTo>
                    <a:pt x="14" y="40"/>
                  </a:lnTo>
                  <a:lnTo>
                    <a:pt x="14" y="84"/>
                  </a:lnTo>
                  <a:lnTo>
                    <a:pt x="0" y="84"/>
                  </a:lnTo>
                  <a:lnTo>
                    <a:pt x="0" y="2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p:cNvSpPr>
              <a:spLocks noEditPoints="1"/>
            </p:cNvSpPr>
            <p:nvPr/>
          </p:nvSpPr>
          <p:spPr bwMode="auto">
            <a:xfrm>
              <a:off x="4330" y="2798"/>
              <a:ext cx="72" cy="84"/>
            </a:xfrm>
            <a:custGeom>
              <a:avLst/>
              <a:gdLst>
                <a:gd name="T0" fmla="*/ 14 w 72"/>
                <a:gd name="T1" fmla="*/ 46 h 84"/>
                <a:gd name="T2" fmla="*/ 14 w 72"/>
                <a:gd name="T3" fmla="*/ 46 h 84"/>
                <a:gd name="T4" fmla="*/ 14 w 72"/>
                <a:gd name="T5" fmla="*/ 52 h 84"/>
                <a:gd name="T6" fmla="*/ 16 w 72"/>
                <a:gd name="T7" fmla="*/ 58 h 84"/>
                <a:gd name="T8" fmla="*/ 18 w 72"/>
                <a:gd name="T9" fmla="*/ 62 h 84"/>
                <a:gd name="T10" fmla="*/ 22 w 72"/>
                <a:gd name="T11" fmla="*/ 66 h 84"/>
                <a:gd name="T12" fmla="*/ 32 w 72"/>
                <a:gd name="T13" fmla="*/ 72 h 84"/>
                <a:gd name="T14" fmla="*/ 42 w 72"/>
                <a:gd name="T15" fmla="*/ 74 h 84"/>
                <a:gd name="T16" fmla="*/ 42 w 72"/>
                <a:gd name="T17" fmla="*/ 74 h 84"/>
                <a:gd name="T18" fmla="*/ 54 w 72"/>
                <a:gd name="T19" fmla="*/ 72 h 84"/>
                <a:gd name="T20" fmla="*/ 64 w 72"/>
                <a:gd name="T21" fmla="*/ 70 h 84"/>
                <a:gd name="T22" fmla="*/ 66 w 72"/>
                <a:gd name="T23" fmla="*/ 80 h 84"/>
                <a:gd name="T24" fmla="*/ 66 w 72"/>
                <a:gd name="T25" fmla="*/ 80 h 84"/>
                <a:gd name="T26" fmla="*/ 56 w 72"/>
                <a:gd name="T27" fmla="*/ 84 h 84"/>
                <a:gd name="T28" fmla="*/ 40 w 72"/>
                <a:gd name="T29" fmla="*/ 84 h 84"/>
                <a:gd name="T30" fmla="*/ 40 w 72"/>
                <a:gd name="T31" fmla="*/ 84 h 84"/>
                <a:gd name="T32" fmla="*/ 30 w 72"/>
                <a:gd name="T33" fmla="*/ 84 h 84"/>
                <a:gd name="T34" fmla="*/ 22 w 72"/>
                <a:gd name="T35" fmla="*/ 82 h 84"/>
                <a:gd name="T36" fmla="*/ 16 w 72"/>
                <a:gd name="T37" fmla="*/ 78 h 84"/>
                <a:gd name="T38" fmla="*/ 10 w 72"/>
                <a:gd name="T39" fmla="*/ 74 h 84"/>
                <a:gd name="T40" fmla="*/ 6 w 72"/>
                <a:gd name="T41" fmla="*/ 68 h 84"/>
                <a:gd name="T42" fmla="*/ 2 w 72"/>
                <a:gd name="T43" fmla="*/ 60 h 84"/>
                <a:gd name="T44" fmla="*/ 0 w 72"/>
                <a:gd name="T45" fmla="*/ 52 h 84"/>
                <a:gd name="T46" fmla="*/ 0 w 72"/>
                <a:gd name="T47" fmla="*/ 44 h 84"/>
                <a:gd name="T48" fmla="*/ 0 w 72"/>
                <a:gd name="T49" fmla="*/ 44 h 84"/>
                <a:gd name="T50" fmla="*/ 0 w 72"/>
                <a:gd name="T51" fmla="*/ 34 h 84"/>
                <a:gd name="T52" fmla="*/ 2 w 72"/>
                <a:gd name="T53" fmla="*/ 26 h 84"/>
                <a:gd name="T54" fmla="*/ 6 w 72"/>
                <a:gd name="T55" fmla="*/ 20 h 84"/>
                <a:gd name="T56" fmla="*/ 10 w 72"/>
                <a:gd name="T57" fmla="*/ 12 h 84"/>
                <a:gd name="T58" fmla="*/ 16 w 72"/>
                <a:gd name="T59" fmla="*/ 8 h 84"/>
                <a:gd name="T60" fmla="*/ 22 w 72"/>
                <a:gd name="T61" fmla="*/ 4 h 84"/>
                <a:gd name="T62" fmla="*/ 30 w 72"/>
                <a:gd name="T63" fmla="*/ 0 h 84"/>
                <a:gd name="T64" fmla="*/ 38 w 72"/>
                <a:gd name="T65" fmla="*/ 0 h 84"/>
                <a:gd name="T66" fmla="*/ 38 w 72"/>
                <a:gd name="T67" fmla="*/ 0 h 84"/>
                <a:gd name="T68" fmla="*/ 46 w 72"/>
                <a:gd name="T69" fmla="*/ 2 h 84"/>
                <a:gd name="T70" fmla="*/ 54 w 72"/>
                <a:gd name="T71" fmla="*/ 4 h 84"/>
                <a:gd name="T72" fmla="*/ 60 w 72"/>
                <a:gd name="T73" fmla="*/ 8 h 84"/>
                <a:gd name="T74" fmla="*/ 64 w 72"/>
                <a:gd name="T75" fmla="*/ 14 h 84"/>
                <a:gd name="T76" fmla="*/ 68 w 72"/>
                <a:gd name="T77" fmla="*/ 20 h 84"/>
                <a:gd name="T78" fmla="*/ 70 w 72"/>
                <a:gd name="T79" fmla="*/ 26 h 84"/>
                <a:gd name="T80" fmla="*/ 72 w 72"/>
                <a:gd name="T81" fmla="*/ 38 h 84"/>
                <a:gd name="T82" fmla="*/ 72 w 72"/>
                <a:gd name="T83" fmla="*/ 38 h 84"/>
                <a:gd name="T84" fmla="*/ 70 w 72"/>
                <a:gd name="T85" fmla="*/ 46 h 84"/>
                <a:gd name="T86" fmla="*/ 14 w 72"/>
                <a:gd name="T87" fmla="*/ 46 h 84"/>
                <a:gd name="T88" fmla="*/ 58 w 72"/>
                <a:gd name="T89" fmla="*/ 34 h 84"/>
                <a:gd name="T90" fmla="*/ 58 w 72"/>
                <a:gd name="T91" fmla="*/ 34 h 84"/>
                <a:gd name="T92" fmla="*/ 56 w 72"/>
                <a:gd name="T93" fmla="*/ 26 h 84"/>
                <a:gd name="T94" fmla="*/ 54 w 72"/>
                <a:gd name="T95" fmla="*/ 20 h 84"/>
                <a:gd name="T96" fmla="*/ 46 w 72"/>
                <a:gd name="T97" fmla="*/ 14 h 84"/>
                <a:gd name="T98" fmla="*/ 42 w 72"/>
                <a:gd name="T99" fmla="*/ 12 h 84"/>
                <a:gd name="T100" fmla="*/ 36 w 72"/>
                <a:gd name="T101" fmla="*/ 10 h 84"/>
                <a:gd name="T102" fmla="*/ 36 w 72"/>
                <a:gd name="T103" fmla="*/ 10 h 84"/>
                <a:gd name="T104" fmla="*/ 32 w 72"/>
                <a:gd name="T105" fmla="*/ 12 h 84"/>
                <a:gd name="T106" fmla="*/ 26 w 72"/>
                <a:gd name="T107" fmla="*/ 12 h 84"/>
                <a:gd name="T108" fmla="*/ 20 w 72"/>
                <a:gd name="T109" fmla="*/ 18 h 84"/>
                <a:gd name="T110" fmla="*/ 16 w 72"/>
                <a:gd name="T111" fmla="*/ 26 h 84"/>
                <a:gd name="T112" fmla="*/ 14 w 72"/>
                <a:gd name="T113" fmla="*/ 34 h 84"/>
                <a:gd name="T114" fmla="*/ 58 w 72"/>
                <a:gd name="T11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4">
                  <a:moveTo>
                    <a:pt x="14" y="46"/>
                  </a:moveTo>
                  <a:lnTo>
                    <a:pt x="14" y="46"/>
                  </a:lnTo>
                  <a:lnTo>
                    <a:pt x="14" y="52"/>
                  </a:lnTo>
                  <a:lnTo>
                    <a:pt x="16" y="58"/>
                  </a:lnTo>
                  <a:lnTo>
                    <a:pt x="18" y="62"/>
                  </a:lnTo>
                  <a:lnTo>
                    <a:pt x="22" y="66"/>
                  </a:lnTo>
                  <a:lnTo>
                    <a:pt x="32" y="72"/>
                  </a:lnTo>
                  <a:lnTo>
                    <a:pt x="42" y="74"/>
                  </a:lnTo>
                  <a:lnTo>
                    <a:pt x="42" y="74"/>
                  </a:lnTo>
                  <a:lnTo>
                    <a:pt x="54" y="72"/>
                  </a:lnTo>
                  <a:lnTo>
                    <a:pt x="64" y="70"/>
                  </a:lnTo>
                  <a:lnTo>
                    <a:pt x="66" y="80"/>
                  </a:lnTo>
                  <a:lnTo>
                    <a:pt x="66" y="80"/>
                  </a:lnTo>
                  <a:lnTo>
                    <a:pt x="56" y="84"/>
                  </a:lnTo>
                  <a:lnTo>
                    <a:pt x="40" y="84"/>
                  </a:lnTo>
                  <a:lnTo>
                    <a:pt x="40" y="84"/>
                  </a:lnTo>
                  <a:lnTo>
                    <a:pt x="30" y="84"/>
                  </a:lnTo>
                  <a:lnTo>
                    <a:pt x="22" y="82"/>
                  </a:lnTo>
                  <a:lnTo>
                    <a:pt x="16" y="78"/>
                  </a:lnTo>
                  <a:lnTo>
                    <a:pt x="10" y="74"/>
                  </a:lnTo>
                  <a:lnTo>
                    <a:pt x="6" y="68"/>
                  </a:lnTo>
                  <a:lnTo>
                    <a:pt x="2" y="60"/>
                  </a:lnTo>
                  <a:lnTo>
                    <a:pt x="0" y="52"/>
                  </a:lnTo>
                  <a:lnTo>
                    <a:pt x="0" y="44"/>
                  </a:lnTo>
                  <a:lnTo>
                    <a:pt x="0" y="44"/>
                  </a:lnTo>
                  <a:lnTo>
                    <a:pt x="0" y="34"/>
                  </a:lnTo>
                  <a:lnTo>
                    <a:pt x="2" y="26"/>
                  </a:lnTo>
                  <a:lnTo>
                    <a:pt x="6" y="20"/>
                  </a:lnTo>
                  <a:lnTo>
                    <a:pt x="10" y="12"/>
                  </a:lnTo>
                  <a:lnTo>
                    <a:pt x="16" y="8"/>
                  </a:lnTo>
                  <a:lnTo>
                    <a:pt x="22" y="4"/>
                  </a:lnTo>
                  <a:lnTo>
                    <a:pt x="30" y="0"/>
                  </a:lnTo>
                  <a:lnTo>
                    <a:pt x="38" y="0"/>
                  </a:lnTo>
                  <a:lnTo>
                    <a:pt x="38" y="0"/>
                  </a:lnTo>
                  <a:lnTo>
                    <a:pt x="46" y="2"/>
                  </a:lnTo>
                  <a:lnTo>
                    <a:pt x="54" y="4"/>
                  </a:lnTo>
                  <a:lnTo>
                    <a:pt x="60" y="8"/>
                  </a:lnTo>
                  <a:lnTo>
                    <a:pt x="64" y="14"/>
                  </a:lnTo>
                  <a:lnTo>
                    <a:pt x="68" y="20"/>
                  </a:lnTo>
                  <a:lnTo>
                    <a:pt x="70" y="26"/>
                  </a:lnTo>
                  <a:lnTo>
                    <a:pt x="72" y="38"/>
                  </a:lnTo>
                  <a:lnTo>
                    <a:pt x="72" y="38"/>
                  </a:lnTo>
                  <a:lnTo>
                    <a:pt x="70" y="46"/>
                  </a:lnTo>
                  <a:lnTo>
                    <a:pt x="14" y="46"/>
                  </a:lnTo>
                  <a:close/>
                  <a:moveTo>
                    <a:pt x="58" y="34"/>
                  </a:moveTo>
                  <a:lnTo>
                    <a:pt x="58" y="34"/>
                  </a:lnTo>
                  <a:lnTo>
                    <a:pt x="56" y="26"/>
                  </a:lnTo>
                  <a:lnTo>
                    <a:pt x="54" y="20"/>
                  </a:lnTo>
                  <a:lnTo>
                    <a:pt x="46" y="14"/>
                  </a:lnTo>
                  <a:lnTo>
                    <a:pt x="42" y="12"/>
                  </a:lnTo>
                  <a:lnTo>
                    <a:pt x="36" y="10"/>
                  </a:lnTo>
                  <a:lnTo>
                    <a:pt x="36" y="10"/>
                  </a:lnTo>
                  <a:lnTo>
                    <a:pt x="32" y="12"/>
                  </a:lnTo>
                  <a:lnTo>
                    <a:pt x="26" y="12"/>
                  </a:lnTo>
                  <a:lnTo>
                    <a:pt x="20" y="18"/>
                  </a:lnTo>
                  <a:lnTo>
                    <a:pt x="16" y="26"/>
                  </a:lnTo>
                  <a:lnTo>
                    <a:pt x="14" y="34"/>
                  </a:lnTo>
                  <a:lnTo>
                    <a:pt x="58"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4"/>
            <p:cNvSpPr>
              <a:spLocks noEditPoints="1"/>
            </p:cNvSpPr>
            <p:nvPr/>
          </p:nvSpPr>
          <p:spPr bwMode="auto">
            <a:xfrm>
              <a:off x="4414" y="2798"/>
              <a:ext cx="72" cy="84"/>
            </a:xfrm>
            <a:custGeom>
              <a:avLst/>
              <a:gdLst>
                <a:gd name="T0" fmla="*/ 14 w 72"/>
                <a:gd name="T1" fmla="*/ 46 h 84"/>
                <a:gd name="T2" fmla="*/ 14 w 72"/>
                <a:gd name="T3" fmla="*/ 46 h 84"/>
                <a:gd name="T4" fmla="*/ 14 w 72"/>
                <a:gd name="T5" fmla="*/ 52 h 84"/>
                <a:gd name="T6" fmla="*/ 16 w 72"/>
                <a:gd name="T7" fmla="*/ 58 h 84"/>
                <a:gd name="T8" fmla="*/ 20 w 72"/>
                <a:gd name="T9" fmla="*/ 62 h 84"/>
                <a:gd name="T10" fmla="*/ 22 w 72"/>
                <a:gd name="T11" fmla="*/ 66 h 84"/>
                <a:gd name="T12" fmla="*/ 32 w 72"/>
                <a:gd name="T13" fmla="*/ 72 h 84"/>
                <a:gd name="T14" fmla="*/ 42 w 72"/>
                <a:gd name="T15" fmla="*/ 74 h 84"/>
                <a:gd name="T16" fmla="*/ 42 w 72"/>
                <a:gd name="T17" fmla="*/ 74 h 84"/>
                <a:gd name="T18" fmla="*/ 54 w 72"/>
                <a:gd name="T19" fmla="*/ 72 h 84"/>
                <a:gd name="T20" fmla="*/ 64 w 72"/>
                <a:gd name="T21" fmla="*/ 70 h 84"/>
                <a:gd name="T22" fmla="*/ 66 w 72"/>
                <a:gd name="T23" fmla="*/ 80 h 84"/>
                <a:gd name="T24" fmla="*/ 66 w 72"/>
                <a:gd name="T25" fmla="*/ 80 h 84"/>
                <a:gd name="T26" fmla="*/ 56 w 72"/>
                <a:gd name="T27" fmla="*/ 84 h 84"/>
                <a:gd name="T28" fmla="*/ 40 w 72"/>
                <a:gd name="T29" fmla="*/ 84 h 84"/>
                <a:gd name="T30" fmla="*/ 40 w 72"/>
                <a:gd name="T31" fmla="*/ 84 h 84"/>
                <a:gd name="T32" fmla="*/ 30 w 72"/>
                <a:gd name="T33" fmla="*/ 84 h 84"/>
                <a:gd name="T34" fmla="*/ 24 w 72"/>
                <a:gd name="T35" fmla="*/ 82 h 84"/>
                <a:gd name="T36" fmla="*/ 16 w 72"/>
                <a:gd name="T37" fmla="*/ 78 h 84"/>
                <a:gd name="T38" fmla="*/ 10 w 72"/>
                <a:gd name="T39" fmla="*/ 74 h 84"/>
                <a:gd name="T40" fmla="*/ 6 w 72"/>
                <a:gd name="T41" fmla="*/ 68 h 84"/>
                <a:gd name="T42" fmla="*/ 2 w 72"/>
                <a:gd name="T43" fmla="*/ 60 h 84"/>
                <a:gd name="T44" fmla="*/ 0 w 72"/>
                <a:gd name="T45" fmla="*/ 52 h 84"/>
                <a:gd name="T46" fmla="*/ 0 w 72"/>
                <a:gd name="T47" fmla="*/ 44 h 84"/>
                <a:gd name="T48" fmla="*/ 0 w 72"/>
                <a:gd name="T49" fmla="*/ 44 h 84"/>
                <a:gd name="T50" fmla="*/ 0 w 72"/>
                <a:gd name="T51" fmla="*/ 34 h 84"/>
                <a:gd name="T52" fmla="*/ 2 w 72"/>
                <a:gd name="T53" fmla="*/ 26 h 84"/>
                <a:gd name="T54" fmla="*/ 6 w 72"/>
                <a:gd name="T55" fmla="*/ 20 h 84"/>
                <a:gd name="T56" fmla="*/ 10 w 72"/>
                <a:gd name="T57" fmla="*/ 12 h 84"/>
                <a:gd name="T58" fmla="*/ 16 w 72"/>
                <a:gd name="T59" fmla="*/ 8 h 84"/>
                <a:gd name="T60" fmla="*/ 22 w 72"/>
                <a:gd name="T61" fmla="*/ 4 h 84"/>
                <a:gd name="T62" fmla="*/ 30 w 72"/>
                <a:gd name="T63" fmla="*/ 0 h 84"/>
                <a:gd name="T64" fmla="*/ 38 w 72"/>
                <a:gd name="T65" fmla="*/ 0 h 84"/>
                <a:gd name="T66" fmla="*/ 38 w 72"/>
                <a:gd name="T67" fmla="*/ 0 h 84"/>
                <a:gd name="T68" fmla="*/ 48 w 72"/>
                <a:gd name="T69" fmla="*/ 2 h 84"/>
                <a:gd name="T70" fmla="*/ 54 w 72"/>
                <a:gd name="T71" fmla="*/ 4 h 84"/>
                <a:gd name="T72" fmla="*/ 60 w 72"/>
                <a:gd name="T73" fmla="*/ 8 h 84"/>
                <a:gd name="T74" fmla="*/ 64 w 72"/>
                <a:gd name="T75" fmla="*/ 14 h 84"/>
                <a:gd name="T76" fmla="*/ 68 w 72"/>
                <a:gd name="T77" fmla="*/ 20 h 84"/>
                <a:gd name="T78" fmla="*/ 70 w 72"/>
                <a:gd name="T79" fmla="*/ 26 h 84"/>
                <a:gd name="T80" fmla="*/ 72 w 72"/>
                <a:gd name="T81" fmla="*/ 38 h 84"/>
                <a:gd name="T82" fmla="*/ 72 w 72"/>
                <a:gd name="T83" fmla="*/ 38 h 84"/>
                <a:gd name="T84" fmla="*/ 72 w 72"/>
                <a:gd name="T85" fmla="*/ 46 h 84"/>
                <a:gd name="T86" fmla="*/ 14 w 72"/>
                <a:gd name="T87" fmla="*/ 46 h 84"/>
                <a:gd name="T88" fmla="*/ 58 w 72"/>
                <a:gd name="T89" fmla="*/ 34 h 84"/>
                <a:gd name="T90" fmla="*/ 58 w 72"/>
                <a:gd name="T91" fmla="*/ 34 h 84"/>
                <a:gd name="T92" fmla="*/ 56 w 72"/>
                <a:gd name="T93" fmla="*/ 26 h 84"/>
                <a:gd name="T94" fmla="*/ 54 w 72"/>
                <a:gd name="T95" fmla="*/ 20 h 84"/>
                <a:gd name="T96" fmla="*/ 48 w 72"/>
                <a:gd name="T97" fmla="*/ 14 h 84"/>
                <a:gd name="T98" fmla="*/ 42 w 72"/>
                <a:gd name="T99" fmla="*/ 12 h 84"/>
                <a:gd name="T100" fmla="*/ 36 w 72"/>
                <a:gd name="T101" fmla="*/ 10 h 84"/>
                <a:gd name="T102" fmla="*/ 36 w 72"/>
                <a:gd name="T103" fmla="*/ 10 h 84"/>
                <a:gd name="T104" fmla="*/ 32 w 72"/>
                <a:gd name="T105" fmla="*/ 12 h 84"/>
                <a:gd name="T106" fmla="*/ 28 w 72"/>
                <a:gd name="T107" fmla="*/ 12 h 84"/>
                <a:gd name="T108" fmla="*/ 20 w 72"/>
                <a:gd name="T109" fmla="*/ 18 h 84"/>
                <a:gd name="T110" fmla="*/ 16 w 72"/>
                <a:gd name="T111" fmla="*/ 26 h 84"/>
                <a:gd name="T112" fmla="*/ 14 w 72"/>
                <a:gd name="T113" fmla="*/ 34 h 84"/>
                <a:gd name="T114" fmla="*/ 58 w 72"/>
                <a:gd name="T11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4">
                  <a:moveTo>
                    <a:pt x="14" y="46"/>
                  </a:moveTo>
                  <a:lnTo>
                    <a:pt x="14" y="46"/>
                  </a:lnTo>
                  <a:lnTo>
                    <a:pt x="14" y="52"/>
                  </a:lnTo>
                  <a:lnTo>
                    <a:pt x="16" y="58"/>
                  </a:lnTo>
                  <a:lnTo>
                    <a:pt x="20" y="62"/>
                  </a:lnTo>
                  <a:lnTo>
                    <a:pt x="22" y="66"/>
                  </a:lnTo>
                  <a:lnTo>
                    <a:pt x="32" y="72"/>
                  </a:lnTo>
                  <a:lnTo>
                    <a:pt x="42" y="74"/>
                  </a:lnTo>
                  <a:lnTo>
                    <a:pt x="42" y="74"/>
                  </a:lnTo>
                  <a:lnTo>
                    <a:pt x="54" y="72"/>
                  </a:lnTo>
                  <a:lnTo>
                    <a:pt x="64" y="70"/>
                  </a:lnTo>
                  <a:lnTo>
                    <a:pt x="66" y="80"/>
                  </a:lnTo>
                  <a:lnTo>
                    <a:pt x="66" y="80"/>
                  </a:lnTo>
                  <a:lnTo>
                    <a:pt x="56" y="84"/>
                  </a:lnTo>
                  <a:lnTo>
                    <a:pt x="40" y="84"/>
                  </a:lnTo>
                  <a:lnTo>
                    <a:pt x="40" y="84"/>
                  </a:lnTo>
                  <a:lnTo>
                    <a:pt x="30" y="84"/>
                  </a:lnTo>
                  <a:lnTo>
                    <a:pt x="24" y="82"/>
                  </a:lnTo>
                  <a:lnTo>
                    <a:pt x="16" y="78"/>
                  </a:lnTo>
                  <a:lnTo>
                    <a:pt x="10" y="74"/>
                  </a:lnTo>
                  <a:lnTo>
                    <a:pt x="6" y="68"/>
                  </a:lnTo>
                  <a:lnTo>
                    <a:pt x="2" y="60"/>
                  </a:lnTo>
                  <a:lnTo>
                    <a:pt x="0" y="52"/>
                  </a:lnTo>
                  <a:lnTo>
                    <a:pt x="0" y="44"/>
                  </a:lnTo>
                  <a:lnTo>
                    <a:pt x="0" y="44"/>
                  </a:lnTo>
                  <a:lnTo>
                    <a:pt x="0" y="34"/>
                  </a:lnTo>
                  <a:lnTo>
                    <a:pt x="2" y="26"/>
                  </a:lnTo>
                  <a:lnTo>
                    <a:pt x="6" y="20"/>
                  </a:lnTo>
                  <a:lnTo>
                    <a:pt x="10" y="12"/>
                  </a:lnTo>
                  <a:lnTo>
                    <a:pt x="16" y="8"/>
                  </a:lnTo>
                  <a:lnTo>
                    <a:pt x="22" y="4"/>
                  </a:lnTo>
                  <a:lnTo>
                    <a:pt x="30" y="0"/>
                  </a:lnTo>
                  <a:lnTo>
                    <a:pt x="38" y="0"/>
                  </a:lnTo>
                  <a:lnTo>
                    <a:pt x="38" y="0"/>
                  </a:lnTo>
                  <a:lnTo>
                    <a:pt x="48" y="2"/>
                  </a:lnTo>
                  <a:lnTo>
                    <a:pt x="54" y="4"/>
                  </a:lnTo>
                  <a:lnTo>
                    <a:pt x="60" y="8"/>
                  </a:lnTo>
                  <a:lnTo>
                    <a:pt x="64" y="14"/>
                  </a:lnTo>
                  <a:lnTo>
                    <a:pt x="68" y="20"/>
                  </a:lnTo>
                  <a:lnTo>
                    <a:pt x="70" y="26"/>
                  </a:lnTo>
                  <a:lnTo>
                    <a:pt x="72" y="38"/>
                  </a:lnTo>
                  <a:lnTo>
                    <a:pt x="72" y="38"/>
                  </a:lnTo>
                  <a:lnTo>
                    <a:pt x="72" y="46"/>
                  </a:lnTo>
                  <a:lnTo>
                    <a:pt x="14" y="46"/>
                  </a:lnTo>
                  <a:close/>
                  <a:moveTo>
                    <a:pt x="58" y="34"/>
                  </a:moveTo>
                  <a:lnTo>
                    <a:pt x="58" y="34"/>
                  </a:lnTo>
                  <a:lnTo>
                    <a:pt x="56" y="26"/>
                  </a:lnTo>
                  <a:lnTo>
                    <a:pt x="54" y="20"/>
                  </a:lnTo>
                  <a:lnTo>
                    <a:pt x="48" y="14"/>
                  </a:lnTo>
                  <a:lnTo>
                    <a:pt x="42" y="12"/>
                  </a:lnTo>
                  <a:lnTo>
                    <a:pt x="36" y="10"/>
                  </a:lnTo>
                  <a:lnTo>
                    <a:pt x="36" y="10"/>
                  </a:lnTo>
                  <a:lnTo>
                    <a:pt x="32" y="12"/>
                  </a:lnTo>
                  <a:lnTo>
                    <a:pt x="28" y="12"/>
                  </a:lnTo>
                  <a:lnTo>
                    <a:pt x="20" y="18"/>
                  </a:lnTo>
                  <a:lnTo>
                    <a:pt x="16" y="26"/>
                  </a:lnTo>
                  <a:lnTo>
                    <a:pt x="14" y="34"/>
                  </a:lnTo>
                  <a:lnTo>
                    <a:pt x="58"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5"/>
            <p:cNvSpPr>
              <a:spLocks/>
            </p:cNvSpPr>
            <p:nvPr/>
          </p:nvSpPr>
          <p:spPr bwMode="auto">
            <a:xfrm>
              <a:off x="4534" y="2798"/>
              <a:ext cx="52" cy="84"/>
            </a:xfrm>
            <a:custGeom>
              <a:avLst/>
              <a:gdLst>
                <a:gd name="T0" fmla="*/ 4 w 52"/>
                <a:gd name="T1" fmla="*/ 68 h 84"/>
                <a:gd name="T2" fmla="*/ 4 w 52"/>
                <a:gd name="T3" fmla="*/ 68 h 84"/>
                <a:gd name="T4" fmla="*/ 12 w 52"/>
                <a:gd name="T5" fmla="*/ 72 h 84"/>
                <a:gd name="T6" fmla="*/ 22 w 52"/>
                <a:gd name="T7" fmla="*/ 74 h 84"/>
                <a:gd name="T8" fmla="*/ 22 w 52"/>
                <a:gd name="T9" fmla="*/ 74 h 84"/>
                <a:gd name="T10" fmla="*/ 30 w 52"/>
                <a:gd name="T11" fmla="*/ 72 h 84"/>
                <a:gd name="T12" fmla="*/ 34 w 52"/>
                <a:gd name="T13" fmla="*/ 70 h 84"/>
                <a:gd name="T14" fmla="*/ 38 w 52"/>
                <a:gd name="T15" fmla="*/ 66 h 84"/>
                <a:gd name="T16" fmla="*/ 38 w 52"/>
                <a:gd name="T17" fmla="*/ 62 h 84"/>
                <a:gd name="T18" fmla="*/ 38 w 52"/>
                <a:gd name="T19" fmla="*/ 62 h 84"/>
                <a:gd name="T20" fmla="*/ 38 w 52"/>
                <a:gd name="T21" fmla="*/ 58 h 84"/>
                <a:gd name="T22" fmla="*/ 36 w 52"/>
                <a:gd name="T23" fmla="*/ 54 h 84"/>
                <a:gd name="T24" fmla="*/ 30 w 52"/>
                <a:gd name="T25" fmla="*/ 50 h 84"/>
                <a:gd name="T26" fmla="*/ 24 w 52"/>
                <a:gd name="T27" fmla="*/ 46 h 84"/>
                <a:gd name="T28" fmla="*/ 24 w 52"/>
                <a:gd name="T29" fmla="*/ 46 h 84"/>
                <a:gd name="T30" fmla="*/ 14 w 52"/>
                <a:gd name="T31" fmla="*/ 42 h 84"/>
                <a:gd name="T32" fmla="*/ 8 w 52"/>
                <a:gd name="T33" fmla="*/ 38 h 84"/>
                <a:gd name="T34" fmla="*/ 4 w 52"/>
                <a:gd name="T35" fmla="*/ 30 h 84"/>
                <a:gd name="T36" fmla="*/ 2 w 52"/>
                <a:gd name="T37" fmla="*/ 24 h 84"/>
                <a:gd name="T38" fmla="*/ 2 w 52"/>
                <a:gd name="T39" fmla="*/ 24 h 84"/>
                <a:gd name="T40" fmla="*/ 4 w 52"/>
                <a:gd name="T41" fmla="*/ 14 h 84"/>
                <a:gd name="T42" fmla="*/ 10 w 52"/>
                <a:gd name="T43" fmla="*/ 8 h 84"/>
                <a:gd name="T44" fmla="*/ 18 w 52"/>
                <a:gd name="T45" fmla="*/ 2 h 84"/>
                <a:gd name="T46" fmla="*/ 30 w 52"/>
                <a:gd name="T47" fmla="*/ 0 h 84"/>
                <a:gd name="T48" fmla="*/ 30 w 52"/>
                <a:gd name="T49" fmla="*/ 0 h 84"/>
                <a:gd name="T50" fmla="*/ 42 w 52"/>
                <a:gd name="T51" fmla="*/ 2 h 84"/>
                <a:gd name="T52" fmla="*/ 50 w 52"/>
                <a:gd name="T53" fmla="*/ 6 h 84"/>
                <a:gd name="T54" fmla="*/ 46 w 52"/>
                <a:gd name="T55" fmla="*/ 16 h 84"/>
                <a:gd name="T56" fmla="*/ 46 w 52"/>
                <a:gd name="T57" fmla="*/ 16 h 84"/>
                <a:gd name="T58" fmla="*/ 40 w 52"/>
                <a:gd name="T59" fmla="*/ 12 h 84"/>
                <a:gd name="T60" fmla="*/ 30 w 52"/>
                <a:gd name="T61" fmla="*/ 12 h 84"/>
                <a:gd name="T62" fmla="*/ 30 w 52"/>
                <a:gd name="T63" fmla="*/ 12 h 84"/>
                <a:gd name="T64" fmla="*/ 24 w 52"/>
                <a:gd name="T65" fmla="*/ 12 h 84"/>
                <a:gd name="T66" fmla="*/ 20 w 52"/>
                <a:gd name="T67" fmla="*/ 14 h 84"/>
                <a:gd name="T68" fmla="*/ 18 w 52"/>
                <a:gd name="T69" fmla="*/ 18 h 84"/>
                <a:gd name="T70" fmla="*/ 16 w 52"/>
                <a:gd name="T71" fmla="*/ 22 h 84"/>
                <a:gd name="T72" fmla="*/ 16 w 52"/>
                <a:gd name="T73" fmla="*/ 22 h 84"/>
                <a:gd name="T74" fmla="*/ 18 w 52"/>
                <a:gd name="T75" fmla="*/ 26 h 84"/>
                <a:gd name="T76" fmla="*/ 20 w 52"/>
                <a:gd name="T77" fmla="*/ 30 h 84"/>
                <a:gd name="T78" fmla="*/ 32 w 52"/>
                <a:gd name="T79" fmla="*/ 36 h 84"/>
                <a:gd name="T80" fmla="*/ 32 w 52"/>
                <a:gd name="T81" fmla="*/ 36 h 84"/>
                <a:gd name="T82" fmla="*/ 40 w 52"/>
                <a:gd name="T83" fmla="*/ 40 h 84"/>
                <a:gd name="T84" fmla="*/ 48 w 52"/>
                <a:gd name="T85" fmla="*/ 46 h 84"/>
                <a:gd name="T86" fmla="*/ 52 w 52"/>
                <a:gd name="T87" fmla="*/ 52 h 84"/>
                <a:gd name="T88" fmla="*/ 52 w 52"/>
                <a:gd name="T89" fmla="*/ 60 h 84"/>
                <a:gd name="T90" fmla="*/ 52 w 52"/>
                <a:gd name="T91" fmla="*/ 60 h 84"/>
                <a:gd name="T92" fmla="*/ 50 w 52"/>
                <a:gd name="T93" fmla="*/ 70 h 84"/>
                <a:gd name="T94" fmla="*/ 46 w 52"/>
                <a:gd name="T95" fmla="*/ 78 h 84"/>
                <a:gd name="T96" fmla="*/ 36 w 52"/>
                <a:gd name="T97" fmla="*/ 84 h 84"/>
                <a:gd name="T98" fmla="*/ 22 w 52"/>
                <a:gd name="T99" fmla="*/ 84 h 84"/>
                <a:gd name="T100" fmla="*/ 22 w 52"/>
                <a:gd name="T101" fmla="*/ 84 h 84"/>
                <a:gd name="T102" fmla="*/ 10 w 52"/>
                <a:gd name="T103" fmla="*/ 84 h 84"/>
                <a:gd name="T104" fmla="*/ 0 w 52"/>
                <a:gd name="T105" fmla="*/ 80 h 84"/>
                <a:gd name="T106" fmla="*/ 4 w 52"/>
                <a:gd name="T107"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84">
                  <a:moveTo>
                    <a:pt x="4" y="68"/>
                  </a:moveTo>
                  <a:lnTo>
                    <a:pt x="4" y="68"/>
                  </a:lnTo>
                  <a:lnTo>
                    <a:pt x="12" y="72"/>
                  </a:lnTo>
                  <a:lnTo>
                    <a:pt x="22" y="74"/>
                  </a:lnTo>
                  <a:lnTo>
                    <a:pt x="22" y="74"/>
                  </a:lnTo>
                  <a:lnTo>
                    <a:pt x="30" y="72"/>
                  </a:lnTo>
                  <a:lnTo>
                    <a:pt x="34" y="70"/>
                  </a:lnTo>
                  <a:lnTo>
                    <a:pt x="38" y="66"/>
                  </a:lnTo>
                  <a:lnTo>
                    <a:pt x="38" y="62"/>
                  </a:lnTo>
                  <a:lnTo>
                    <a:pt x="38" y="62"/>
                  </a:lnTo>
                  <a:lnTo>
                    <a:pt x="38" y="58"/>
                  </a:lnTo>
                  <a:lnTo>
                    <a:pt x="36" y="54"/>
                  </a:lnTo>
                  <a:lnTo>
                    <a:pt x="30" y="50"/>
                  </a:lnTo>
                  <a:lnTo>
                    <a:pt x="24" y="46"/>
                  </a:lnTo>
                  <a:lnTo>
                    <a:pt x="24" y="46"/>
                  </a:lnTo>
                  <a:lnTo>
                    <a:pt x="14" y="42"/>
                  </a:lnTo>
                  <a:lnTo>
                    <a:pt x="8" y="38"/>
                  </a:lnTo>
                  <a:lnTo>
                    <a:pt x="4" y="30"/>
                  </a:lnTo>
                  <a:lnTo>
                    <a:pt x="2" y="24"/>
                  </a:lnTo>
                  <a:lnTo>
                    <a:pt x="2" y="24"/>
                  </a:lnTo>
                  <a:lnTo>
                    <a:pt x="4" y="14"/>
                  </a:lnTo>
                  <a:lnTo>
                    <a:pt x="10" y="8"/>
                  </a:lnTo>
                  <a:lnTo>
                    <a:pt x="18" y="2"/>
                  </a:lnTo>
                  <a:lnTo>
                    <a:pt x="30" y="0"/>
                  </a:lnTo>
                  <a:lnTo>
                    <a:pt x="30" y="0"/>
                  </a:lnTo>
                  <a:lnTo>
                    <a:pt x="42" y="2"/>
                  </a:lnTo>
                  <a:lnTo>
                    <a:pt x="50" y="6"/>
                  </a:lnTo>
                  <a:lnTo>
                    <a:pt x="46" y="16"/>
                  </a:lnTo>
                  <a:lnTo>
                    <a:pt x="46" y="16"/>
                  </a:lnTo>
                  <a:lnTo>
                    <a:pt x="40" y="12"/>
                  </a:lnTo>
                  <a:lnTo>
                    <a:pt x="30" y="12"/>
                  </a:lnTo>
                  <a:lnTo>
                    <a:pt x="30" y="12"/>
                  </a:lnTo>
                  <a:lnTo>
                    <a:pt x="24" y="12"/>
                  </a:lnTo>
                  <a:lnTo>
                    <a:pt x="20" y="14"/>
                  </a:lnTo>
                  <a:lnTo>
                    <a:pt x="18" y="18"/>
                  </a:lnTo>
                  <a:lnTo>
                    <a:pt x="16" y="22"/>
                  </a:lnTo>
                  <a:lnTo>
                    <a:pt x="16" y="22"/>
                  </a:lnTo>
                  <a:lnTo>
                    <a:pt x="18" y="26"/>
                  </a:lnTo>
                  <a:lnTo>
                    <a:pt x="20" y="30"/>
                  </a:lnTo>
                  <a:lnTo>
                    <a:pt x="32" y="36"/>
                  </a:lnTo>
                  <a:lnTo>
                    <a:pt x="32" y="36"/>
                  </a:lnTo>
                  <a:lnTo>
                    <a:pt x="40" y="40"/>
                  </a:lnTo>
                  <a:lnTo>
                    <a:pt x="48" y="46"/>
                  </a:lnTo>
                  <a:lnTo>
                    <a:pt x="52" y="52"/>
                  </a:lnTo>
                  <a:lnTo>
                    <a:pt x="52" y="60"/>
                  </a:lnTo>
                  <a:lnTo>
                    <a:pt x="52" y="60"/>
                  </a:lnTo>
                  <a:lnTo>
                    <a:pt x="50" y="70"/>
                  </a:lnTo>
                  <a:lnTo>
                    <a:pt x="46" y="78"/>
                  </a:lnTo>
                  <a:lnTo>
                    <a:pt x="36" y="84"/>
                  </a:lnTo>
                  <a:lnTo>
                    <a:pt x="22" y="84"/>
                  </a:lnTo>
                  <a:lnTo>
                    <a:pt x="22" y="84"/>
                  </a:lnTo>
                  <a:lnTo>
                    <a:pt x="10" y="84"/>
                  </a:lnTo>
                  <a:lnTo>
                    <a:pt x="0" y="80"/>
                  </a:lnTo>
                  <a:lnTo>
                    <a:pt x="4" y="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6"/>
            <p:cNvSpPr>
              <a:spLocks/>
            </p:cNvSpPr>
            <p:nvPr/>
          </p:nvSpPr>
          <p:spPr bwMode="auto">
            <a:xfrm>
              <a:off x="4600" y="2798"/>
              <a:ext cx="64" cy="84"/>
            </a:xfrm>
            <a:custGeom>
              <a:avLst/>
              <a:gdLst>
                <a:gd name="T0" fmla="*/ 64 w 64"/>
                <a:gd name="T1" fmla="*/ 80 h 84"/>
                <a:gd name="T2" fmla="*/ 64 w 64"/>
                <a:gd name="T3" fmla="*/ 80 h 84"/>
                <a:gd name="T4" fmla="*/ 54 w 64"/>
                <a:gd name="T5" fmla="*/ 84 h 84"/>
                <a:gd name="T6" fmla="*/ 40 w 64"/>
                <a:gd name="T7" fmla="*/ 84 h 84"/>
                <a:gd name="T8" fmla="*/ 40 w 64"/>
                <a:gd name="T9" fmla="*/ 84 h 84"/>
                <a:gd name="T10" fmla="*/ 32 w 64"/>
                <a:gd name="T11" fmla="*/ 84 h 84"/>
                <a:gd name="T12" fmla="*/ 24 w 64"/>
                <a:gd name="T13" fmla="*/ 82 h 84"/>
                <a:gd name="T14" fmla="*/ 16 w 64"/>
                <a:gd name="T15" fmla="*/ 78 h 84"/>
                <a:gd name="T16" fmla="*/ 12 w 64"/>
                <a:gd name="T17" fmla="*/ 74 h 84"/>
                <a:gd name="T18" fmla="*/ 6 w 64"/>
                <a:gd name="T19" fmla="*/ 68 h 84"/>
                <a:gd name="T20" fmla="*/ 2 w 64"/>
                <a:gd name="T21" fmla="*/ 60 h 84"/>
                <a:gd name="T22" fmla="*/ 0 w 64"/>
                <a:gd name="T23" fmla="*/ 52 h 84"/>
                <a:gd name="T24" fmla="*/ 0 w 64"/>
                <a:gd name="T25" fmla="*/ 44 h 84"/>
                <a:gd name="T26" fmla="*/ 0 w 64"/>
                <a:gd name="T27" fmla="*/ 44 h 84"/>
                <a:gd name="T28" fmla="*/ 0 w 64"/>
                <a:gd name="T29" fmla="*/ 34 h 84"/>
                <a:gd name="T30" fmla="*/ 4 w 64"/>
                <a:gd name="T31" fmla="*/ 26 h 84"/>
                <a:gd name="T32" fmla="*/ 6 w 64"/>
                <a:gd name="T33" fmla="*/ 18 h 84"/>
                <a:gd name="T34" fmla="*/ 12 w 64"/>
                <a:gd name="T35" fmla="*/ 12 h 84"/>
                <a:gd name="T36" fmla="*/ 18 w 64"/>
                <a:gd name="T37" fmla="*/ 8 h 84"/>
                <a:gd name="T38" fmla="*/ 26 w 64"/>
                <a:gd name="T39" fmla="*/ 4 h 84"/>
                <a:gd name="T40" fmla="*/ 34 w 64"/>
                <a:gd name="T41" fmla="*/ 2 h 84"/>
                <a:gd name="T42" fmla="*/ 44 w 64"/>
                <a:gd name="T43" fmla="*/ 0 h 84"/>
                <a:gd name="T44" fmla="*/ 44 w 64"/>
                <a:gd name="T45" fmla="*/ 0 h 84"/>
                <a:gd name="T46" fmla="*/ 56 w 64"/>
                <a:gd name="T47" fmla="*/ 2 h 84"/>
                <a:gd name="T48" fmla="*/ 64 w 64"/>
                <a:gd name="T49" fmla="*/ 4 h 84"/>
                <a:gd name="T50" fmla="*/ 60 w 64"/>
                <a:gd name="T51" fmla="*/ 16 h 84"/>
                <a:gd name="T52" fmla="*/ 60 w 64"/>
                <a:gd name="T53" fmla="*/ 16 h 84"/>
                <a:gd name="T54" fmla="*/ 54 w 64"/>
                <a:gd name="T55" fmla="*/ 14 h 84"/>
                <a:gd name="T56" fmla="*/ 44 w 64"/>
                <a:gd name="T57" fmla="*/ 12 h 84"/>
                <a:gd name="T58" fmla="*/ 44 w 64"/>
                <a:gd name="T59" fmla="*/ 12 h 84"/>
                <a:gd name="T60" fmla="*/ 38 w 64"/>
                <a:gd name="T61" fmla="*/ 12 h 84"/>
                <a:gd name="T62" fmla="*/ 32 w 64"/>
                <a:gd name="T63" fmla="*/ 14 h 84"/>
                <a:gd name="T64" fmla="*/ 26 w 64"/>
                <a:gd name="T65" fmla="*/ 18 h 84"/>
                <a:gd name="T66" fmla="*/ 22 w 64"/>
                <a:gd name="T67" fmla="*/ 20 h 84"/>
                <a:gd name="T68" fmla="*/ 16 w 64"/>
                <a:gd name="T69" fmla="*/ 30 h 84"/>
                <a:gd name="T70" fmla="*/ 16 w 64"/>
                <a:gd name="T71" fmla="*/ 42 h 84"/>
                <a:gd name="T72" fmla="*/ 16 w 64"/>
                <a:gd name="T73" fmla="*/ 42 h 84"/>
                <a:gd name="T74" fmla="*/ 18 w 64"/>
                <a:gd name="T75" fmla="*/ 56 h 84"/>
                <a:gd name="T76" fmla="*/ 24 w 64"/>
                <a:gd name="T77" fmla="*/ 64 h 84"/>
                <a:gd name="T78" fmla="*/ 32 w 64"/>
                <a:gd name="T79" fmla="*/ 70 h 84"/>
                <a:gd name="T80" fmla="*/ 44 w 64"/>
                <a:gd name="T81" fmla="*/ 74 h 84"/>
                <a:gd name="T82" fmla="*/ 44 w 64"/>
                <a:gd name="T83" fmla="*/ 74 h 84"/>
                <a:gd name="T84" fmla="*/ 54 w 64"/>
                <a:gd name="T85" fmla="*/ 72 h 84"/>
                <a:gd name="T86" fmla="*/ 62 w 64"/>
                <a:gd name="T87" fmla="*/ 70 h 84"/>
                <a:gd name="T88" fmla="*/ 64 w 64"/>
                <a:gd name="T89"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84">
                  <a:moveTo>
                    <a:pt x="64" y="80"/>
                  </a:moveTo>
                  <a:lnTo>
                    <a:pt x="64" y="80"/>
                  </a:lnTo>
                  <a:lnTo>
                    <a:pt x="54" y="84"/>
                  </a:lnTo>
                  <a:lnTo>
                    <a:pt x="40" y="84"/>
                  </a:lnTo>
                  <a:lnTo>
                    <a:pt x="40" y="84"/>
                  </a:lnTo>
                  <a:lnTo>
                    <a:pt x="32" y="84"/>
                  </a:lnTo>
                  <a:lnTo>
                    <a:pt x="24" y="82"/>
                  </a:lnTo>
                  <a:lnTo>
                    <a:pt x="16" y="78"/>
                  </a:lnTo>
                  <a:lnTo>
                    <a:pt x="12" y="74"/>
                  </a:lnTo>
                  <a:lnTo>
                    <a:pt x="6" y="68"/>
                  </a:lnTo>
                  <a:lnTo>
                    <a:pt x="2" y="60"/>
                  </a:lnTo>
                  <a:lnTo>
                    <a:pt x="0" y="52"/>
                  </a:lnTo>
                  <a:lnTo>
                    <a:pt x="0" y="44"/>
                  </a:lnTo>
                  <a:lnTo>
                    <a:pt x="0" y="44"/>
                  </a:lnTo>
                  <a:lnTo>
                    <a:pt x="0" y="34"/>
                  </a:lnTo>
                  <a:lnTo>
                    <a:pt x="4" y="26"/>
                  </a:lnTo>
                  <a:lnTo>
                    <a:pt x="6" y="18"/>
                  </a:lnTo>
                  <a:lnTo>
                    <a:pt x="12" y="12"/>
                  </a:lnTo>
                  <a:lnTo>
                    <a:pt x="18" y="8"/>
                  </a:lnTo>
                  <a:lnTo>
                    <a:pt x="26" y="4"/>
                  </a:lnTo>
                  <a:lnTo>
                    <a:pt x="34" y="2"/>
                  </a:lnTo>
                  <a:lnTo>
                    <a:pt x="44" y="0"/>
                  </a:lnTo>
                  <a:lnTo>
                    <a:pt x="44" y="0"/>
                  </a:lnTo>
                  <a:lnTo>
                    <a:pt x="56" y="2"/>
                  </a:lnTo>
                  <a:lnTo>
                    <a:pt x="64" y="4"/>
                  </a:lnTo>
                  <a:lnTo>
                    <a:pt x="60" y="16"/>
                  </a:lnTo>
                  <a:lnTo>
                    <a:pt x="60" y="16"/>
                  </a:lnTo>
                  <a:lnTo>
                    <a:pt x="54" y="14"/>
                  </a:lnTo>
                  <a:lnTo>
                    <a:pt x="44" y="12"/>
                  </a:lnTo>
                  <a:lnTo>
                    <a:pt x="44" y="12"/>
                  </a:lnTo>
                  <a:lnTo>
                    <a:pt x="38" y="12"/>
                  </a:lnTo>
                  <a:lnTo>
                    <a:pt x="32" y="14"/>
                  </a:lnTo>
                  <a:lnTo>
                    <a:pt x="26" y="18"/>
                  </a:lnTo>
                  <a:lnTo>
                    <a:pt x="22" y="20"/>
                  </a:lnTo>
                  <a:lnTo>
                    <a:pt x="16" y="30"/>
                  </a:lnTo>
                  <a:lnTo>
                    <a:pt x="16" y="42"/>
                  </a:lnTo>
                  <a:lnTo>
                    <a:pt x="16" y="42"/>
                  </a:lnTo>
                  <a:lnTo>
                    <a:pt x="18" y="56"/>
                  </a:lnTo>
                  <a:lnTo>
                    <a:pt x="24" y="64"/>
                  </a:lnTo>
                  <a:lnTo>
                    <a:pt x="32" y="70"/>
                  </a:lnTo>
                  <a:lnTo>
                    <a:pt x="44" y="74"/>
                  </a:lnTo>
                  <a:lnTo>
                    <a:pt x="44" y="74"/>
                  </a:lnTo>
                  <a:lnTo>
                    <a:pt x="54" y="72"/>
                  </a:lnTo>
                  <a:lnTo>
                    <a:pt x="62" y="70"/>
                  </a:lnTo>
                  <a:lnTo>
                    <a:pt x="64"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7"/>
            <p:cNvSpPr>
              <a:spLocks noEditPoints="1"/>
            </p:cNvSpPr>
            <p:nvPr/>
          </p:nvSpPr>
          <p:spPr bwMode="auto">
            <a:xfrm>
              <a:off x="4674" y="2798"/>
              <a:ext cx="66" cy="86"/>
            </a:xfrm>
            <a:custGeom>
              <a:avLst/>
              <a:gdLst>
                <a:gd name="T0" fmla="*/ 52 w 66"/>
                <a:gd name="T1" fmla="*/ 72 h 86"/>
                <a:gd name="T2" fmla="*/ 50 w 66"/>
                <a:gd name="T3" fmla="*/ 72 h 86"/>
                <a:gd name="T4" fmla="*/ 40 w 66"/>
                <a:gd name="T5" fmla="*/ 82 h 86"/>
                <a:gd name="T6" fmla="*/ 26 w 66"/>
                <a:gd name="T7" fmla="*/ 86 h 86"/>
                <a:gd name="T8" fmla="*/ 14 w 66"/>
                <a:gd name="T9" fmla="*/ 84 h 86"/>
                <a:gd name="T10" fmla="*/ 2 w 66"/>
                <a:gd name="T11" fmla="*/ 70 h 86"/>
                <a:gd name="T12" fmla="*/ 0 w 66"/>
                <a:gd name="T13" fmla="*/ 62 h 86"/>
                <a:gd name="T14" fmla="*/ 4 w 66"/>
                <a:gd name="T15" fmla="*/ 48 h 86"/>
                <a:gd name="T16" fmla="*/ 14 w 66"/>
                <a:gd name="T17" fmla="*/ 40 h 86"/>
                <a:gd name="T18" fmla="*/ 28 w 66"/>
                <a:gd name="T19" fmla="*/ 34 h 86"/>
                <a:gd name="T20" fmla="*/ 50 w 66"/>
                <a:gd name="T21" fmla="*/ 30 h 86"/>
                <a:gd name="T22" fmla="*/ 50 w 66"/>
                <a:gd name="T23" fmla="*/ 24 h 86"/>
                <a:gd name="T24" fmla="*/ 42 w 66"/>
                <a:gd name="T25" fmla="*/ 12 h 86"/>
                <a:gd name="T26" fmla="*/ 32 w 66"/>
                <a:gd name="T27" fmla="*/ 10 h 86"/>
                <a:gd name="T28" fmla="*/ 20 w 66"/>
                <a:gd name="T29" fmla="*/ 12 h 86"/>
                <a:gd name="T30" fmla="*/ 6 w 66"/>
                <a:gd name="T31" fmla="*/ 8 h 86"/>
                <a:gd name="T32" fmla="*/ 18 w 66"/>
                <a:gd name="T33" fmla="*/ 2 h 86"/>
                <a:gd name="T34" fmla="*/ 34 w 66"/>
                <a:gd name="T35" fmla="*/ 0 h 86"/>
                <a:gd name="T36" fmla="*/ 48 w 66"/>
                <a:gd name="T37" fmla="*/ 2 h 86"/>
                <a:gd name="T38" fmla="*/ 58 w 66"/>
                <a:gd name="T39" fmla="*/ 10 h 86"/>
                <a:gd name="T40" fmla="*/ 62 w 66"/>
                <a:gd name="T41" fmla="*/ 22 h 86"/>
                <a:gd name="T42" fmla="*/ 64 w 66"/>
                <a:gd name="T43" fmla="*/ 64 h 86"/>
                <a:gd name="T44" fmla="*/ 66 w 66"/>
                <a:gd name="T45" fmla="*/ 84 h 86"/>
                <a:gd name="T46" fmla="*/ 50 w 66"/>
                <a:gd name="T47" fmla="*/ 42 h 86"/>
                <a:gd name="T48" fmla="*/ 38 w 66"/>
                <a:gd name="T49" fmla="*/ 42 h 86"/>
                <a:gd name="T50" fmla="*/ 22 w 66"/>
                <a:gd name="T51" fmla="*/ 48 h 86"/>
                <a:gd name="T52" fmla="*/ 16 w 66"/>
                <a:gd name="T53" fmla="*/ 54 h 86"/>
                <a:gd name="T54" fmla="*/ 16 w 66"/>
                <a:gd name="T55" fmla="*/ 60 h 86"/>
                <a:gd name="T56" fmla="*/ 20 w 66"/>
                <a:gd name="T57" fmla="*/ 70 h 86"/>
                <a:gd name="T58" fmla="*/ 30 w 66"/>
                <a:gd name="T59" fmla="*/ 74 h 86"/>
                <a:gd name="T60" fmla="*/ 36 w 66"/>
                <a:gd name="T61" fmla="*/ 72 h 86"/>
                <a:gd name="T62" fmla="*/ 46 w 66"/>
                <a:gd name="T63" fmla="*/ 66 h 86"/>
                <a:gd name="T64" fmla="*/ 50 w 66"/>
                <a:gd name="T65" fmla="*/ 60 h 86"/>
                <a:gd name="T66" fmla="*/ 50 w 66"/>
                <a:gd name="T67" fmla="*/ 4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86">
                  <a:moveTo>
                    <a:pt x="52" y="84"/>
                  </a:moveTo>
                  <a:lnTo>
                    <a:pt x="52" y="72"/>
                  </a:lnTo>
                  <a:lnTo>
                    <a:pt x="50" y="72"/>
                  </a:lnTo>
                  <a:lnTo>
                    <a:pt x="50" y="72"/>
                  </a:lnTo>
                  <a:lnTo>
                    <a:pt x="46" y="78"/>
                  </a:lnTo>
                  <a:lnTo>
                    <a:pt x="40" y="82"/>
                  </a:lnTo>
                  <a:lnTo>
                    <a:pt x="34" y="84"/>
                  </a:lnTo>
                  <a:lnTo>
                    <a:pt x="26" y="86"/>
                  </a:lnTo>
                  <a:lnTo>
                    <a:pt x="26" y="86"/>
                  </a:lnTo>
                  <a:lnTo>
                    <a:pt x="14" y="84"/>
                  </a:lnTo>
                  <a:lnTo>
                    <a:pt x="8" y="78"/>
                  </a:lnTo>
                  <a:lnTo>
                    <a:pt x="2" y="70"/>
                  </a:lnTo>
                  <a:lnTo>
                    <a:pt x="0" y="62"/>
                  </a:lnTo>
                  <a:lnTo>
                    <a:pt x="0" y="62"/>
                  </a:lnTo>
                  <a:lnTo>
                    <a:pt x="2" y="54"/>
                  </a:lnTo>
                  <a:lnTo>
                    <a:pt x="4" y="48"/>
                  </a:lnTo>
                  <a:lnTo>
                    <a:pt x="8" y="44"/>
                  </a:lnTo>
                  <a:lnTo>
                    <a:pt x="14" y="40"/>
                  </a:lnTo>
                  <a:lnTo>
                    <a:pt x="20" y="36"/>
                  </a:lnTo>
                  <a:lnTo>
                    <a:pt x="28" y="34"/>
                  </a:lnTo>
                  <a:lnTo>
                    <a:pt x="50" y="32"/>
                  </a:lnTo>
                  <a:lnTo>
                    <a:pt x="50" y="30"/>
                  </a:lnTo>
                  <a:lnTo>
                    <a:pt x="50" y="30"/>
                  </a:lnTo>
                  <a:lnTo>
                    <a:pt x="50" y="24"/>
                  </a:lnTo>
                  <a:lnTo>
                    <a:pt x="46" y="18"/>
                  </a:lnTo>
                  <a:lnTo>
                    <a:pt x="42" y="12"/>
                  </a:lnTo>
                  <a:lnTo>
                    <a:pt x="36" y="12"/>
                  </a:lnTo>
                  <a:lnTo>
                    <a:pt x="32" y="10"/>
                  </a:lnTo>
                  <a:lnTo>
                    <a:pt x="32" y="10"/>
                  </a:lnTo>
                  <a:lnTo>
                    <a:pt x="20" y="12"/>
                  </a:lnTo>
                  <a:lnTo>
                    <a:pt x="10" y="18"/>
                  </a:lnTo>
                  <a:lnTo>
                    <a:pt x="6" y="8"/>
                  </a:lnTo>
                  <a:lnTo>
                    <a:pt x="6" y="8"/>
                  </a:lnTo>
                  <a:lnTo>
                    <a:pt x="18" y="2"/>
                  </a:lnTo>
                  <a:lnTo>
                    <a:pt x="34" y="0"/>
                  </a:lnTo>
                  <a:lnTo>
                    <a:pt x="34" y="0"/>
                  </a:lnTo>
                  <a:lnTo>
                    <a:pt x="42" y="0"/>
                  </a:lnTo>
                  <a:lnTo>
                    <a:pt x="48" y="2"/>
                  </a:lnTo>
                  <a:lnTo>
                    <a:pt x="54" y="6"/>
                  </a:lnTo>
                  <a:lnTo>
                    <a:pt x="58" y="10"/>
                  </a:lnTo>
                  <a:lnTo>
                    <a:pt x="62" y="16"/>
                  </a:lnTo>
                  <a:lnTo>
                    <a:pt x="62" y="22"/>
                  </a:lnTo>
                  <a:lnTo>
                    <a:pt x="64" y="34"/>
                  </a:lnTo>
                  <a:lnTo>
                    <a:pt x="64" y="64"/>
                  </a:lnTo>
                  <a:lnTo>
                    <a:pt x="64" y="64"/>
                  </a:lnTo>
                  <a:lnTo>
                    <a:pt x="66" y="84"/>
                  </a:lnTo>
                  <a:lnTo>
                    <a:pt x="52" y="84"/>
                  </a:lnTo>
                  <a:close/>
                  <a:moveTo>
                    <a:pt x="50" y="42"/>
                  </a:moveTo>
                  <a:lnTo>
                    <a:pt x="50" y="42"/>
                  </a:lnTo>
                  <a:lnTo>
                    <a:pt x="38" y="42"/>
                  </a:lnTo>
                  <a:lnTo>
                    <a:pt x="26" y="44"/>
                  </a:lnTo>
                  <a:lnTo>
                    <a:pt x="22" y="48"/>
                  </a:lnTo>
                  <a:lnTo>
                    <a:pt x="18" y="50"/>
                  </a:lnTo>
                  <a:lnTo>
                    <a:pt x="16" y="54"/>
                  </a:lnTo>
                  <a:lnTo>
                    <a:pt x="16" y="60"/>
                  </a:lnTo>
                  <a:lnTo>
                    <a:pt x="16" y="60"/>
                  </a:lnTo>
                  <a:lnTo>
                    <a:pt x="16" y="66"/>
                  </a:lnTo>
                  <a:lnTo>
                    <a:pt x="20" y="70"/>
                  </a:lnTo>
                  <a:lnTo>
                    <a:pt x="24" y="74"/>
                  </a:lnTo>
                  <a:lnTo>
                    <a:pt x="30" y="74"/>
                  </a:lnTo>
                  <a:lnTo>
                    <a:pt x="30" y="74"/>
                  </a:lnTo>
                  <a:lnTo>
                    <a:pt x="36" y="72"/>
                  </a:lnTo>
                  <a:lnTo>
                    <a:pt x="42" y="70"/>
                  </a:lnTo>
                  <a:lnTo>
                    <a:pt x="46" y="66"/>
                  </a:lnTo>
                  <a:lnTo>
                    <a:pt x="50" y="60"/>
                  </a:lnTo>
                  <a:lnTo>
                    <a:pt x="50" y="60"/>
                  </a:lnTo>
                  <a:lnTo>
                    <a:pt x="50" y="56"/>
                  </a:lnTo>
                  <a:lnTo>
                    <a:pt x="50" y="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8"/>
            <p:cNvSpPr>
              <a:spLocks/>
            </p:cNvSpPr>
            <p:nvPr/>
          </p:nvSpPr>
          <p:spPr bwMode="auto">
            <a:xfrm>
              <a:off x="4762" y="2798"/>
              <a:ext cx="70" cy="84"/>
            </a:xfrm>
            <a:custGeom>
              <a:avLst/>
              <a:gdLst>
                <a:gd name="T0" fmla="*/ 0 w 70"/>
                <a:gd name="T1" fmla="*/ 24 h 84"/>
                <a:gd name="T2" fmla="*/ 0 w 70"/>
                <a:gd name="T3" fmla="*/ 24 h 84"/>
                <a:gd name="T4" fmla="*/ 0 w 70"/>
                <a:gd name="T5" fmla="*/ 2 h 84"/>
                <a:gd name="T6" fmla="*/ 12 w 70"/>
                <a:gd name="T7" fmla="*/ 2 h 84"/>
                <a:gd name="T8" fmla="*/ 14 w 70"/>
                <a:gd name="T9" fmla="*/ 16 h 84"/>
                <a:gd name="T10" fmla="*/ 14 w 70"/>
                <a:gd name="T11" fmla="*/ 16 h 84"/>
                <a:gd name="T12" fmla="*/ 14 w 70"/>
                <a:gd name="T13" fmla="*/ 16 h 84"/>
                <a:gd name="T14" fmla="*/ 18 w 70"/>
                <a:gd name="T15" fmla="*/ 10 h 84"/>
                <a:gd name="T16" fmla="*/ 24 w 70"/>
                <a:gd name="T17" fmla="*/ 4 h 84"/>
                <a:gd name="T18" fmla="*/ 32 w 70"/>
                <a:gd name="T19" fmla="*/ 2 h 84"/>
                <a:gd name="T20" fmla="*/ 40 w 70"/>
                <a:gd name="T21" fmla="*/ 0 h 84"/>
                <a:gd name="T22" fmla="*/ 40 w 70"/>
                <a:gd name="T23" fmla="*/ 0 h 84"/>
                <a:gd name="T24" fmla="*/ 50 w 70"/>
                <a:gd name="T25" fmla="*/ 2 h 84"/>
                <a:gd name="T26" fmla="*/ 54 w 70"/>
                <a:gd name="T27" fmla="*/ 4 h 84"/>
                <a:gd name="T28" fmla="*/ 60 w 70"/>
                <a:gd name="T29" fmla="*/ 6 h 84"/>
                <a:gd name="T30" fmla="*/ 64 w 70"/>
                <a:gd name="T31" fmla="*/ 12 h 84"/>
                <a:gd name="T32" fmla="*/ 66 w 70"/>
                <a:gd name="T33" fmla="*/ 18 h 84"/>
                <a:gd name="T34" fmla="*/ 68 w 70"/>
                <a:gd name="T35" fmla="*/ 26 h 84"/>
                <a:gd name="T36" fmla="*/ 70 w 70"/>
                <a:gd name="T37" fmla="*/ 34 h 84"/>
                <a:gd name="T38" fmla="*/ 70 w 70"/>
                <a:gd name="T39" fmla="*/ 84 h 84"/>
                <a:gd name="T40" fmla="*/ 54 w 70"/>
                <a:gd name="T41" fmla="*/ 84 h 84"/>
                <a:gd name="T42" fmla="*/ 54 w 70"/>
                <a:gd name="T43" fmla="*/ 36 h 84"/>
                <a:gd name="T44" fmla="*/ 54 w 70"/>
                <a:gd name="T45" fmla="*/ 36 h 84"/>
                <a:gd name="T46" fmla="*/ 54 w 70"/>
                <a:gd name="T47" fmla="*/ 28 h 84"/>
                <a:gd name="T48" fmla="*/ 50 w 70"/>
                <a:gd name="T49" fmla="*/ 20 h 84"/>
                <a:gd name="T50" fmla="*/ 44 w 70"/>
                <a:gd name="T51" fmla="*/ 14 h 84"/>
                <a:gd name="T52" fmla="*/ 36 w 70"/>
                <a:gd name="T53" fmla="*/ 12 h 84"/>
                <a:gd name="T54" fmla="*/ 36 w 70"/>
                <a:gd name="T55" fmla="*/ 12 h 84"/>
                <a:gd name="T56" fmla="*/ 28 w 70"/>
                <a:gd name="T57" fmla="*/ 14 h 84"/>
                <a:gd name="T58" fmla="*/ 24 w 70"/>
                <a:gd name="T59" fmla="*/ 16 h 84"/>
                <a:gd name="T60" fmla="*/ 18 w 70"/>
                <a:gd name="T61" fmla="*/ 22 h 84"/>
                <a:gd name="T62" fmla="*/ 16 w 70"/>
                <a:gd name="T63" fmla="*/ 28 h 84"/>
                <a:gd name="T64" fmla="*/ 16 w 70"/>
                <a:gd name="T65" fmla="*/ 28 h 84"/>
                <a:gd name="T66" fmla="*/ 14 w 70"/>
                <a:gd name="T67" fmla="*/ 34 h 84"/>
                <a:gd name="T68" fmla="*/ 14 w 70"/>
                <a:gd name="T69" fmla="*/ 84 h 84"/>
                <a:gd name="T70" fmla="*/ 0 w 70"/>
                <a:gd name="T71" fmla="*/ 84 h 84"/>
                <a:gd name="T72" fmla="*/ 0 w 70"/>
                <a:gd name="T73" fmla="*/ 2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84">
                  <a:moveTo>
                    <a:pt x="0" y="24"/>
                  </a:moveTo>
                  <a:lnTo>
                    <a:pt x="0" y="24"/>
                  </a:lnTo>
                  <a:lnTo>
                    <a:pt x="0" y="2"/>
                  </a:lnTo>
                  <a:lnTo>
                    <a:pt x="12" y="2"/>
                  </a:lnTo>
                  <a:lnTo>
                    <a:pt x="14" y="16"/>
                  </a:lnTo>
                  <a:lnTo>
                    <a:pt x="14" y="16"/>
                  </a:lnTo>
                  <a:lnTo>
                    <a:pt x="14" y="16"/>
                  </a:lnTo>
                  <a:lnTo>
                    <a:pt x="18" y="10"/>
                  </a:lnTo>
                  <a:lnTo>
                    <a:pt x="24" y="4"/>
                  </a:lnTo>
                  <a:lnTo>
                    <a:pt x="32" y="2"/>
                  </a:lnTo>
                  <a:lnTo>
                    <a:pt x="40" y="0"/>
                  </a:lnTo>
                  <a:lnTo>
                    <a:pt x="40" y="0"/>
                  </a:lnTo>
                  <a:lnTo>
                    <a:pt x="50" y="2"/>
                  </a:lnTo>
                  <a:lnTo>
                    <a:pt x="54" y="4"/>
                  </a:lnTo>
                  <a:lnTo>
                    <a:pt x="60" y="6"/>
                  </a:lnTo>
                  <a:lnTo>
                    <a:pt x="64" y="12"/>
                  </a:lnTo>
                  <a:lnTo>
                    <a:pt x="66" y="18"/>
                  </a:lnTo>
                  <a:lnTo>
                    <a:pt x="68" y="26"/>
                  </a:lnTo>
                  <a:lnTo>
                    <a:pt x="70" y="34"/>
                  </a:lnTo>
                  <a:lnTo>
                    <a:pt x="70" y="84"/>
                  </a:lnTo>
                  <a:lnTo>
                    <a:pt x="54" y="84"/>
                  </a:lnTo>
                  <a:lnTo>
                    <a:pt x="54" y="36"/>
                  </a:lnTo>
                  <a:lnTo>
                    <a:pt x="54" y="36"/>
                  </a:lnTo>
                  <a:lnTo>
                    <a:pt x="54" y="28"/>
                  </a:lnTo>
                  <a:lnTo>
                    <a:pt x="50" y="20"/>
                  </a:lnTo>
                  <a:lnTo>
                    <a:pt x="44" y="14"/>
                  </a:lnTo>
                  <a:lnTo>
                    <a:pt x="36" y="12"/>
                  </a:lnTo>
                  <a:lnTo>
                    <a:pt x="36" y="12"/>
                  </a:lnTo>
                  <a:lnTo>
                    <a:pt x="28" y="14"/>
                  </a:lnTo>
                  <a:lnTo>
                    <a:pt x="24" y="16"/>
                  </a:lnTo>
                  <a:lnTo>
                    <a:pt x="18" y="22"/>
                  </a:lnTo>
                  <a:lnTo>
                    <a:pt x="16" y="28"/>
                  </a:lnTo>
                  <a:lnTo>
                    <a:pt x="16" y="28"/>
                  </a:lnTo>
                  <a:lnTo>
                    <a:pt x="14" y="34"/>
                  </a:lnTo>
                  <a:lnTo>
                    <a:pt x="14" y="84"/>
                  </a:lnTo>
                  <a:lnTo>
                    <a:pt x="0" y="84"/>
                  </a:lnTo>
                  <a:lnTo>
                    <a:pt x="0" y="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9"/>
            <p:cNvSpPr>
              <a:spLocks noEditPoints="1"/>
            </p:cNvSpPr>
            <p:nvPr/>
          </p:nvSpPr>
          <p:spPr bwMode="auto">
            <a:xfrm>
              <a:off x="4852" y="2768"/>
              <a:ext cx="20" cy="116"/>
            </a:xfrm>
            <a:custGeom>
              <a:avLst/>
              <a:gdLst>
                <a:gd name="T0" fmla="*/ 0 w 20"/>
                <a:gd name="T1" fmla="*/ 104 h 116"/>
                <a:gd name="T2" fmla="*/ 0 w 20"/>
                <a:gd name="T3" fmla="*/ 104 h 116"/>
                <a:gd name="T4" fmla="*/ 2 w 20"/>
                <a:gd name="T5" fmla="*/ 100 h 116"/>
                <a:gd name="T6" fmla="*/ 4 w 20"/>
                <a:gd name="T7" fmla="*/ 98 h 116"/>
                <a:gd name="T8" fmla="*/ 6 w 20"/>
                <a:gd name="T9" fmla="*/ 94 h 116"/>
                <a:gd name="T10" fmla="*/ 10 w 20"/>
                <a:gd name="T11" fmla="*/ 94 h 116"/>
                <a:gd name="T12" fmla="*/ 10 w 20"/>
                <a:gd name="T13" fmla="*/ 94 h 116"/>
                <a:gd name="T14" fmla="*/ 14 w 20"/>
                <a:gd name="T15" fmla="*/ 94 h 116"/>
                <a:gd name="T16" fmla="*/ 18 w 20"/>
                <a:gd name="T17" fmla="*/ 98 h 116"/>
                <a:gd name="T18" fmla="*/ 20 w 20"/>
                <a:gd name="T19" fmla="*/ 100 h 116"/>
                <a:gd name="T20" fmla="*/ 20 w 20"/>
                <a:gd name="T21" fmla="*/ 104 h 116"/>
                <a:gd name="T22" fmla="*/ 20 w 20"/>
                <a:gd name="T23" fmla="*/ 104 h 116"/>
                <a:gd name="T24" fmla="*/ 20 w 20"/>
                <a:gd name="T25" fmla="*/ 108 h 116"/>
                <a:gd name="T26" fmla="*/ 18 w 20"/>
                <a:gd name="T27" fmla="*/ 112 h 116"/>
                <a:gd name="T28" fmla="*/ 14 w 20"/>
                <a:gd name="T29" fmla="*/ 114 h 116"/>
                <a:gd name="T30" fmla="*/ 10 w 20"/>
                <a:gd name="T31" fmla="*/ 116 h 116"/>
                <a:gd name="T32" fmla="*/ 10 w 20"/>
                <a:gd name="T33" fmla="*/ 116 h 116"/>
                <a:gd name="T34" fmla="*/ 6 w 20"/>
                <a:gd name="T35" fmla="*/ 114 h 116"/>
                <a:gd name="T36" fmla="*/ 4 w 20"/>
                <a:gd name="T37" fmla="*/ 112 h 116"/>
                <a:gd name="T38" fmla="*/ 2 w 20"/>
                <a:gd name="T39" fmla="*/ 108 h 116"/>
                <a:gd name="T40" fmla="*/ 0 w 20"/>
                <a:gd name="T41" fmla="*/ 104 h 116"/>
                <a:gd name="T42" fmla="*/ 0 w 20"/>
                <a:gd name="T43" fmla="*/ 104 h 116"/>
                <a:gd name="T44" fmla="*/ 4 w 20"/>
                <a:gd name="T45" fmla="*/ 80 h 116"/>
                <a:gd name="T46" fmla="*/ 2 w 20"/>
                <a:gd name="T47" fmla="*/ 0 h 116"/>
                <a:gd name="T48" fmla="*/ 18 w 20"/>
                <a:gd name="T49" fmla="*/ 0 h 116"/>
                <a:gd name="T50" fmla="*/ 16 w 20"/>
                <a:gd name="T51" fmla="*/ 80 h 116"/>
                <a:gd name="T52" fmla="*/ 4 w 20"/>
                <a:gd name="T53" fmla="*/ 8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16">
                  <a:moveTo>
                    <a:pt x="0" y="104"/>
                  </a:moveTo>
                  <a:lnTo>
                    <a:pt x="0" y="104"/>
                  </a:lnTo>
                  <a:lnTo>
                    <a:pt x="2" y="100"/>
                  </a:lnTo>
                  <a:lnTo>
                    <a:pt x="4" y="98"/>
                  </a:lnTo>
                  <a:lnTo>
                    <a:pt x="6" y="94"/>
                  </a:lnTo>
                  <a:lnTo>
                    <a:pt x="10" y="94"/>
                  </a:lnTo>
                  <a:lnTo>
                    <a:pt x="10" y="94"/>
                  </a:lnTo>
                  <a:lnTo>
                    <a:pt x="14" y="94"/>
                  </a:lnTo>
                  <a:lnTo>
                    <a:pt x="18" y="98"/>
                  </a:lnTo>
                  <a:lnTo>
                    <a:pt x="20" y="100"/>
                  </a:lnTo>
                  <a:lnTo>
                    <a:pt x="20" y="104"/>
                  </a:lnTo>
                  <a:lnTo>
                    <a:pt x="20" y="104"/>
                  </a:lnTo>
                  <a:lnTo>
                    <a:pt x="20" y="108"/>
                  </a:lnTo>
                  <a:lnTo>
                    <a:pt x="18" y="112"/>
                  </a:lnTo>
                  <a:lnTo>
                    <a:pt x="14" y="114"/>
                  </a:lnTo>
                  <a:lnTo>
                    <a:pt x="10" y="116"/>
                  </a:lnTo>
                  <a:lnTo>
                    <a:pt x="10" y="116"/>
                  </a:lnTo>
                  <a:lnTo>
                    <a:pt x="6" y="114"/>
                  </a:lnTo>
                  <a:lnTo>
                    <a:pt x="4" y="112"/>
                  </a:lnTo>
                  <a:lnTo>
                    <a:pt x="2" y="108"/>
                  </a:lnTo>
                  <a:lnTo>
                    <a:pt x="0" y="104"/>
                  </a:lnTo>
                  <a:lnTo>
                    <a:pt x="0" y="104"/>
                  </a:lnTo>
                  <a:close/>
                  <a:moveTo>
                    <a:pt x="4" y="80"/>
                  </a:moveTo>
                  <a:lnTo>
                    <a:pt x="2" y="0"/>
                  </a:lnTo>
                  <a:lnTo>
                    <a:pt x="18" y="0"/>
                  </a:lnTo>
                  <a:lnTo>
                    <a:pt x="16" y="80"/>
                  </a:lnTo>
                  <a:lnTo>
                    <a:pt x="4"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8241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err="1"/>
              <a:t>Ransomware</a:t>
            </a:r>
            <a:endParaRPr lang="en-US" dirty="0"/>
          </a:p>
        </p:txBody>
      </p:sp>
      <p:sp>
        <p:nvSpPr>
          <p:cNvPr id="2" name="Content Placeholder 1"/>
          <p:cNvSpPr>
            <a:spLocks noGrp="1"/>
          </p:cNvSpPr>
          <p:nvPr>
            <p:ph sz="half" idx="4294967295"/>
          </p:nvPr>
        </p:nvSpPr>
        <p:spPr>
          <a:xfrm>
            <a:off x="0" y="1371600"/>
            <a:ext cx="4465638" cy="5245100"/>
          </a:xfrm>
        </p:spPr>
        <p:txBody>
          <a:bodyPr/>
          <a:lstStyle/>
          <a:p>
            <a:pPr lvl="1"/>
            <a:r>
              <a:rPr lang="en-US" dirty="0" err="1"/>
              <a:t>Ransomware</a:t>
            </a:r>
            <a:r>
              <a:rPr lang="en-US" dirty="0"/>
              <a:t> locks systems or makes data unavailable until the user pays.</a:t>
            </a:r>
          </a:p>
          <a:p>
            <a:pPr lvl="1"/>
            <a:r>
              <a:rPr lang="en-US" dirty="0" err="1"/>
              <a:t>Ransomware</a:t>
            </a:r>
            <a:r>
              <a:rPr lang="en-US" dirty="0"/>
              <a:t> consists of two tools:</a:t>
            </a:r>
          </a:p>
          <a:p>
            <a:pPr lvl="2"/>
            <a:r>
              <a:rPr lang="en-US" dirty="0"/>
              <a:t>The problem</a:t>
            </a:r>
          </a:p>
          <a:p>
            <a:pPr lvl="2"/>
            <a:r>
              <a:rPr lang="en-US" dirty="0"/>
              <a:t>The solution</a:t>
            </a:r>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602" y="1711364"/>
            <a:ext cx="4064000" cy="4565650"/>
          </a:xfrm>
          <a:prstGeom prst="rect">
            <a:avLst/>
          </a:prstGeom>
        </p:spPr>
      </p:pic>
    </p:spTree>
    <p:extLst>
      <p:ext uri="{BB962C8B-B14F-4D97-AF65-F5344CB8AC3E}">
        <p14:creationId xmlns:p14="http://schemas.microsoft.com/office/powerpoint/2010/main" val="210111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51587" y="241300"/>
            <a:ext cx="9334500" cy="1050925"/>
          </a:xfrm>
        </p:spPr>
        <p:txBody>
          <a:bodyPr/>
          <a:lstStyle/>
          <a:p>
            <a:r>
              <a:rPr lang="en-US" dirty="0"/>
              <a:t>More malware examples</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Zeus (Trojan horse)</a:t>
            </a:r>
          </a:p>
          <a:p>
            <a:pPr lvl="1"/>
            <a:r>
              <a:rPr lang="en-US" dirty="0"/>
              <a:t>Poison Ivy (bot)</a:t>
            </a:r>
          </a:p>
          <a:p>
            <a:pPr lvl="1"/>
            <a:r>
              <a:rPr lang="en-US" dirty="0"/>
              <a:t>Code Red (worm)</a:t>
            </a:r>
          </a:p>
          <a:p>
            <a:pPr lvl="1"/>
            <a:r>
              <a:rPr lang="en-US" dirty="0"/>
              <a:t>Real-time spy (spyware)</a:t>
            </a:r>
          </a:p>
          <a:p>
            <a:pPr lvl="1"/>
            <a:r>
              <a:rPr lang="en-US" dirty="0"/>
              <a:t>Search Conduit (adware)</a:t>
            </a:r>
          </a:p>
          <a:p>
            <a:pPr lvl="1"/>
            <a:r>
              <a:rPr lang="en-US" dirty="0"/>
              <a:t>Antivirus360 (</a:t>
            </a:r>
            <a:r>
              <a:rPr lang="en-US" dirty="0" err="1"/>
              <a:t>ransomware</a:t>
            </a:r>
            <a:r>
              <a:rPr lang="en-US" dirty="0"/>
              <a:t>)</a:t>
            </a:r>
          </a:p>
          <a:p>
            <a:pPr lvl="1"/>
            <a:r>
              <a:rPr lang="en-US" dirty="0"/>
              <a:t>Hacker Defender (rootkit)</a:t>
            </a:r>
          </a:p>
          <a:p>
            <a:endParaRPr lang="en-US" dirty="0"/>
          </a:p>
        </p:txBody>
      </p:sp>
    </p:spTree>
    <p:extLst>
      <p:ext uri="{BB962C8B-B14F-4D97-AF65-F5344CB8AC3E}">
        <p14:creationId xmlns:p14="http://schemas.microsoft.com/office/powerpoint/2010/main" val="248567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816001" y="1228866"/>
            <a:ext cx="11003431" cy="5059222"/>
            <a:chOff x="191" y="227"/>
            <a:chExt cx="7286" cy="3350"/>
          </a:xfrm>
        </p:grpSpPr>
        <p:sp>
          <p:nvSpPr>
            <p:cNvPr id="7"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9"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10"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11"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12"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13"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14"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15"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16"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7"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8"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19"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20"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21"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22"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23"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24"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4470801" y="2389302"/>
            <a:ext cx="4194711" cy="1600438"/>
          </a:xfrm>
          <a:prstGeom prst="rect">
            <a:avLst/>
          </a:prstGeom>
          <a:noFill/>
        </p:spPr>
        <p:txBody>
          <a:bodyPr wrap="square" rtlCol="0">
            <a:spAutoFit/>
          </a:bodyPr>
          <a:lstStyle/>
          <a:p>
            <a:r>
              <a:rPr lang="en-US" b="1" dirty="0">
                <a:solidFill>
                  <a:schemeClr val="bg2"/>
                </a:solidFill>
              </a:rPr>
              <a:t>Module lessons:</a:t>
            </a:r>
          </a:p>
          <a:p>
            <a:r>
              <a:rPr lang="en-US" sz="1600" dirty="0">
                <a:solidFill>
                  <a:schemeClr val="bg2"/>
                </a:solidFill>
              </a:rPr>
              <a:t>What is malware?</a:t>
            </a:r>
          </a:p>
          <a:p>
            <a:r>
              <a:rPr lang="en-US" sz="1600" dirty="0">
                <a:solidFill>
                  <a:schemeClr val="bg2"/>
                </a:solidFill>
              </a:rPr>
              <a:t>Infection methods</a:t>
            </a:r>
          </a:p>
          <a:p>
            <a:r>
              <a:rPr lang="en-US" sz="1600" dirty="0">
                <a:solidFill>
                  <a:schemeClr val="bg2"/>
                </a:solidFill>
              </a:rPr>
              <a:t>Types of malware</a:t>
            </a:r>
          </a:p>
          <a:p>
            <a:r>
              <a:rPr lang="en-US" sz="1600" dirty="0">
                <a:solidFill>
                  <a:schemeClr val="bg2"/>
                </a:solidFill>
              </a:rPr>
              <a:t>Countermeasures</a:t>
            </a:r>
          </a:p>
          <a:p>
            <a:r>
              <a:rPr lang="en-US" sz="1600" dirty="0">
                <a:solidFill>
                  <a:schemeClr val="bg2"/>
                </a:solidFill>
              </a:rPr>
              <a:t>Protection tools</a:t>
            </a:r>
          </a:p>
        </p:txBody>
      </p:sp>
      <p:sp>
        <p:nvSpPr>
          <p:cNvPr id="27" name="Rectangle 26"/>
          <p:cNvSpPr/>
          <p:nvPr/>
        </p:nvSpPr>
        <p:spPr>
          <a:xfrm>
            <a:off x="4021209" y="2613681"/>
            <a:ext cx="299199" cy="400110"/>
          </a:xfrm>
          <a:prstGeom prst="rect">
            <a:avLst/>
          </a:prstGeom>
        </p:spPr>
        <p:txBody>
          <a:bodyPr wrap="square">
            <a:spAutoFit/>
          </a:bodyPr>
          <a:lstStyle/>
          <a:p>
            <a:pPr algn="ctr"/>
            <a:r>
              <a:rPr lang="en-US" sz="2000" dirty="0">
                <a:solidFill>
                  <a:srgbClr val="147CC1"/>
                </a:solidFill>
              </a:rPr>
              <a:t>9</a:t>
            </a:r>
          </a:p>
        </p:txBody>
      </p:sp>
      <p:grpSp>
        <p:nvGrpSpPr>
          <p:cNvPr id="2" name="Group 4"/>
          <p:cNvGrpSpPr>
            <a:grpSpLocks noChangeAspect="1"/>
          </p:cNvGrpSpPr>
          <p:nvPr/>
        </p:nvGrpSpPr>
        <p:grpSpPr bwMode="auto">
          <a:xfrm>
            <a:off x="816078" y="1227199"/>
            <a:ext cx="11004942" cy="5057713"/>
            <a:chOff x="190" y="225"/>
            <a:chExt cx="7287" cy="3349"/>
          </a:xfrm>
        </p:grpSpPr>
        <p:sp>
          <p:nvSpPr>
            <p:cNvPr id="55" name="Freeform 8"/>
            <p:cNvSpPr>
              <a:spLocks/>
            </p:cNvSpPr>
            <p:nvPr/>
          </p:nvSpPr>
          <p:spPr bwMode="auto">
            <a:xfrm>
              <a:off x="5249" y="847"/>
              <a:ext cx="96" cy="142"/>
            </a:xfrm>
            <a:custGeom>
              <a:avLst/>
              <a:gdLst>
                <a:gd name="T0" fmla="*/ 48 w 96"/>
                <a:gd name="T1" fmla="*/ 0 h 142"/>
                <a:gd name="T2" fmla="*/ 48 w 96"/>
                <a:gd name="T3" fmla="*/ 0 h 142"/>
                <a:gd name="T4" fmla="*/ 56 w 96"/>
                <a:gd name="T5" fmla="*/ 0 h 142"/>
                <a:gd name="T6" fmla="*/ 64 w 96"/>
                <a:gd name="T7" fmla="*/ 2 h 142"/>
                <a:gd name="T8" fmla="*/ 72 w 96"/>
                <a:gd name="T9" fmla="*/ 6 h 142"/>
                <a:gd name="T10" fmla="*/ 78 w 96"/>
                <a:gd name="T11" fmla="*/ 12 h 142"/>
                <a:gd name="T12" fmla="*/ 82 w 96"/>
                <a:gd name="T13" fmla="*/ 18 h 142"/>
                <a:gd name="T14" fmla="*/ 86 w 96"/>
                <a:gd name="T15" fmla="*/ 24 h 142"/>
                <a:gd name="T16" fmla="*/ 88 w 96"/>
                <a:gd name="T17" fmla="*/ 32 h 142"/>
                <a:gd name="T18" fmla="*/ 90 w 96"/>
                <a:gd name="T19" fmla="*/ 40 h 142"/>
                <a:gd name="T20" fmla="*/ 90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2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2" y="6"/>
                  </a:lnTo>
                  <a:lnTo>
                    <a:pt x="78" y="12"/>
                  </a:lnTo>
                  <a:lnTo>
                    <a:pt x="82" y="18"/>
                  </a:lnTo>
                  <a:lnTo>
                    <a:pt x="86" y="24"/>
                  </a:lnTo>
                  <a:lnTo>
                    <a:pt x="88" y="32"/>
                  </a:lnTo>
                  <a:lnTo>
                    <a:pt x="90" y="40"/>
                  </a:lnTo>
                  <a:lnTo>
                    <a:pt x="90" y="58"/>
                  </a:lnTo>
                  <a:lnTo>
                    <a:pt x="96" y="58"/>
                  </a:lnTo>
                  <a:lnTo>
                    <a:pt x="96" y="142"/>
                  </a:lnTo>
                  <a:lnTo>
                    <a:pt x="0" y="142"/>
                  </a:lnTo>
                  <a:lnTo>
                    <a:pt x="0" y="58"/>
                  </a:lnTo>
                  <a:lnTo>
                    <a:pt x="8" y="58"/>
                  </a:lnTo>
                  <a:lnTo>
                    <a:pt x="8" y="40"/>
                  </a:lnTo>
                  <a:lnTo>
                    <a:pt x="8" y="40"/>
                  </a:lnTo>
                  <a:lnTo>
                    <a:pt x="8" y="32"/>
                  </a:lnTo>
                  <a:lnTo>
                    <a:pt x="12"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9"/>
            <p:cNvSpPr>
              <a:spLocks/>
            </p:cNvSpPr>
            <p:nvPr/>
          </p:nvSpPr>
          <p:spPr bwMode="auto">
            <a:xfrm>
              <a:off x="5273" y="863"/>
              <a:ext cx="48" cy="42"/>
            </a:xfrm>
            <a:custGeom>
              <a:avLst/>
              <a:gdLst>
                <a:gd name="T0" fmla="*/ 0 w 48"/>
                <a:gd name="T1" fmla="*/ 24 h 42"/>
                <a:gd name="T2" fmla="*/ 0 w 48"/>
                <a:gd name="T3" fmla="*/ 24 h 42"/>
                <a:gd name="T4" fmla="*/ 0 w 48"/>
                <a:gd name="T5" fmla="*/ 42 h 42"/>
                <a:gd name="T6" fmla="*/ 48 w 48"/>
                <a:gd name="T7" fmla="*/ 42 h 42"/>
                <a:gd name="T8" fmla="*/ 48 w 48"/>
                <a:gd name="T9" fmla="*/ 24 h 42"/>
                <a:gd name="T10" fmla="*/ 48 w 48"/>
                <a:gd name="T11" fmla="*/ 24 h 42"/>
                <a:gd name="T12" fmla="*/ 48 w 48"/>
                <a:gd name="T13" fmla="*/ 24 h 42"/>
                <a:gd name="T14" fmla="*/ 48 w 48"/>
                <a:gd name="T15" fmla="*/ 14 h 42"/>
                <a:gd name="T16" fmla="*/ 42 w 48"/>
                <a:gd name="T17" fmla="*/ 6 h 42"/>
                <a:gd name="T18" fmla="*/ 34 w 48"/>
                <a:gd name="T19" fmla="*/ 2 h 42"/>
                <a:gd name="T20" fmla="*/ 24 w 48"/>
                <a:gd name="T21" fmla="*/ 0 h 42"/>
                <a:gd name="T22" fmla="*/ 24 w 48"/>
                <a:gd name="T23" fmla="*/ 0 h 42"/>
                <a:gd name="T24" fmla="*/ 16 w 48"/>
                <a:gd name="T25" fmla="*/ 2 h 42"/>
                <a:gd name="T26" fmla="*/ 8 w 48"/>
                <a:gd name="T27" fmla="*/ 6 h 42"/>
                <a:gd name="T28" fmla="*/ 2 w 48"/>
                <a:gd name="T29" fmla="*/ 14 h 42"/>
                <a:gd name="T30" fmla="*/ 0 w 48"/>
                <a:gd name="T31" fmla="*/ 2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24"/>
                  </a:moveTo>
                  <a:lnTo>
                    <a:pt x="0" y="24"/>
                  </a:lnTo>
                  <a:lnTo>
                    <a:pt x="0" y="42"/>
                  </a:lnTo>
                  <a:lnTo>
                    <a:pt x="48" y="42"/>
                  </a:lnTo>
                  <a:lnTo>
                    <a:pt x="48" y="24"/>
                  </a:lnTo>
                  <a:lnTo>
                    <a:pt x="48" y="24"/>
                  </a:lnTo>
                  <a:lnTo>
                    <a:pt x="48" y="24"/>
                  </a:lnTo>
                  <a:lnTo>
                    <a:pt x="48" y="14"/>
                  </a:lnTo>
                  <a:lnTo>
                    <a:pt x="42" y="6"/>
                  </a:lnTo>
                  <a:lnTo>
                    <a:pt x="34" y="2"/>
                  </a:lnTo>
                  <a:lnTo>
                    <a:pt x="24" y="0"/>
                  </a:lnTo>
                  <a:lnTo>
                    <a:pt x="24" y="0"/>
                  </a:lnTo>
                  <a:lnTo>
                    <a:pt x="16" y="2"/>
                  </a:lnTo>
                  <a:lnTo>
                    <a:pt x="8" y="6"/>
                  </a:lnTo>
                  <a:lnTo>
                    <a:pt x="2" y="1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0"/>
            <p:cNvSpPr>
              <a:spLocks/>
            </p:cNvSpPr>
            <p:nvPr/>
          </p:nvSpPr>
          <p:spPr bwMode="auto">
            <a:xfrm>
              <a:off x="5241" y="839"/>
              <a:ext cx="112" cy="158"/>
            </a:xfrm>
            <a:custGeom>
              <a:avLst/>
              <a:gdLst>
                <a:gd name="T0" fmla="*/ 56 w 112"/>
                <a:gd name="T1" fmla="*/ 0 h 158"/>
                <a:gd name="T2" fmla="*/ 56 w 112"/>
                <a:gd name="T3" fmla="*/ 0 h 158"/>
                <a:gd name="T4" fmla="*/ 46 w 112"/>
                <a:gd name="T5" fmla="*/ 0 h 158"/>
                <a:gd name="T6" fmla="*/ 38 w 112"/>
                <a:gd name="T7" fmla="*/ 4 h 158"/>
                <a:gd name="T8" fmla="*/ 30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6 w 112"/>
                <a:gd name="T43" fmla="*/ 58 h 158"/>
                <a:gd name="T44" fmla="*/ 106 w 112"/>
                <a:gd name="T45" fmla="*/ 48 h 158"/>
                <a:gd name="T46" fmla="*/ 106 w 112"/>
                <a:gd name="T47" fmla="*/ 48 h 158"/>
                <a:gd name="T48" fmla="*/ 104 w 112"/>
                <a:gd name="T49" fmla="*/ 38 h 158"/>
                <a:gd name="T50" fmla="*/ 102 w 112"/>
                <a:gd name="T51" fmla="*/ 30 h 158"/>
                <a:gd name="T52" fmla="*/ 98 w 112"/>
                <a:gd name="T53" fmla="*/ 20 h 158"/>
                <a:gd name="T54" fmla="*/ 92 w 112"/>
                <a:gd name="T55" fmla="*/ 14 h 158"/>
                <a:gd name="T56" fmla="*/ 84 w 112"/>
                <a:gd name="T57" fmla="*/ 8 h 158"/>
                <a:gd name="T58" fmla="*/ 76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1"/>
            <p:cNvSpPr>
              <a:spLocks/>
            </p:cNvSpPr>
            <p:nvPr/>
          </p:nvSpPr>
          <p:spPr bwMode="auto">
            <a:xfrm>
              <a:off x="5281" y="871"/>
              <a:ext cx="32" cy="26"/>
            </a:xfrm>
            <a:custGeom>
              <a:avLst/>
              <a:gdLst>
                <a:gd name="T0" fmla="*/ 0 w 32"/>
                <a:gd name="T1" fmla="*/ 16 h 26"/>
                <a:gd name="T2" fmla="*/ 0 w 32"/>
                <a:gd name="T3" fmla="*/ 16 h 26"/>
                <a:gd name="T4" fmla="*/ 2 w 32"/>
                <a:gd name="T5" fmla="*/ 10 h 26"/>
                <a:gd name="T6" fmla="*/ 6 w 32"/>
                <a:gd name="T7" fmla="*/ 4 h 26"/>
                <a:gd name="T8" fmla="*/ 10 w 32"/>
                <a:gd name="T9" fmla="*/ 2 h 26"/>
                <a:gd name="T10" fmla="*/ 16 w 32"/>
                <a:gd name="T11" fmla="*/ 0 h 26"/>
                <a:gd name="T12" fmla="*/ 16 w 32"/>
                <a:gd name="T13" fmla="*/ 0 h 26"/>
                <a:gd name="T14" fmla="*/ 22 w 32"/>
                <a:gd name="T15" fmla="*/ 2 h 26"/>
                <a:gd name="T16" fmla="*/ 28 w 32"/>
                <a:gd name="T17" fmla="*/ 4 h 26"/>
                <a:gd name="T18" fmla="*/ 32 w 32"/>
                <a:gd name="T19" fmla="*/ 10 h 26"/>
                <a:gd name="T20" fmla="*/ 32 w 32"/>
                <a:gd name="T21" fmla="*/ 16 h 26"/>
                <a:gd name="T22" fmla="*/ 32 w 32"/>
                <a:gd name="T23" fmla="*/ 24 h 26"/>
                <a:gd name="T24" fmla="*/ 32 w 32"/>
                <a:gd name="T25" fmla="*/ 24 h 26"/>
                <a:gd name="T26" fmla="*/ 32 w 32"/>
                <a:gd name="T27" fmla="*/ 26 h 26"/>
                <a:gd name="T28" fmla="*/ 0 w 32"/>
                <a:gd name="T29" fmla="*/ 26 h 26"/>
                <a:gd name="T30" fmla="*/ 0 w 32"/>
                <a:gd name="T31" fmla="*/ 16 h 26"/>
                <a:gd name="T32" fmla="*/ 0 w 32"/>
                <a:gd name="T33" fmla="*/ 16 h 26"/>
                <a:gd name="T34" fmla="*/ 0 w 32"/>
                <a:gd name="T3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0" y="16"/>
                  </a:moveTo>
                  <a:lnTo>
                    <a:pt x="0" y="16"/>
                  </a:lnTo>
                  <a:lnTo>
                    <a:pt x="2" y="10"/>
                  </a:lnTo>
                  <a:lnTo>
                    <a:pt x="6" y="4"/>
                  </a:lnTo>
                  <a:lnTo>
                    <a:pt x="10" y="2"/>
                  </a:lnTo>
                  <a:lnTo>
                    <a:pt x="16" y="0"/>
                  </a:lnTo>
                  <a:lnTo>
                    <a:pt x="16" y="0"/>
                  </a:lnTo>
                  <a:lnTo>
                    <a:pt x="22" y="2"/>
                  </a:lnTo>
                  <a:lnTo>
                    <a:pt x="28" y="4"/>
                  </a:lnTo>
                  <a:lnTo>
                    <a:pt x="32" y="10"/>
                  </a:lnTo>
                  <a:lnTo>
                    <a:pt x="32" y="16"/>
                  </a:lnTo>
                  <a:lnTo>
                    <a:pt x="32" y="24"/>
                  </a:lnTo>
                  <a:lnTo>
                    <a:pt x="32" y="24"/>
                  </a:lnTo>
                  <a:lnTo>
                    <a:pt x="32" y="26"/>
                  </a:lnTo>
                  <a:lnTo>
                    <a:pt x="0" y="26"/>
                  </a:lnTo>
                  <a:lnTo>
                    <a:pt x="0" y="16"/>
                  </a:lnTo>
                  <a:lnTo>
                    <a:pt x="0" y="16"/>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13"/>
            <p:cNvSpPr>
              <a:spLocks noChangeArrowheads="1"/>
            </p:cNvSpPr>
            <p:nvPr/>
          </p:nvSpPr>
          <p:spPr bwMode="auto">
            <a:xfrm>
              <a:off x="191"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 Cybersecurity Awareness</a:t>
              </a:r>
            </a:p>
          </p:txBody>
        </p:sp>
        <p:sp>
          <p:nvSpPr>
            <p:cNvPr id="61" name="Rectangle 14"/>
            <p:cNvSpPr>
              <a:spLocks noChangeArrowheads="1"/>
            </p:cNvSpPr>
            <p:nvPr/>
          </p:nvSpPr>
          <p:spPr bwMode="auto">
            <a:xfrm>
              <a:off x="1655"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2: Network Discovery</a:t>
              </a:r>
            </a:p>
          </p:txBody>
        </p:sp>
        <p:sp>
          <p:nvSpPr>
            <p:cNvPr id="62" name="Rectangle 15"/>
            <p:cNvSpPr>
              <a:spLocks noChangeArrowheads="1"/>
            </p:cNvSpPr>
            <p:nvPr/>
          </p:nvSpPr>
          <p:spPr bwMode="auto">
            <a:xfrm>
              <a:off x="3119"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3: Systems Hardening</a:t>
              </a:r>
            </a:p>
          </p:txBody>
        </p:sp>
        <p:sp>
          <p:nvSpPr>
            <p:cNvPr id="63" name="Rectangle 16"/>
            <p:cNvSpPr>
              <a:spLocks noChangeArrowheads="1"/>
            </p:cNvSpPr>
            <p:nvPr/>
          </p:nvSpPr>
          <p:spPr bwMode="auto">
            <a:xfrm>
              <a:off x="4583"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4: Security Architecture</a:t>
              </a:r>
            </a:p>
          </p:txBody>
        </p:sp>
        <p:sp>
          <p:nvSpPr>
            <p:cNvPr id="64" name="Rectangle 17"/>
            <p:cNvSpPr>
              <a:spLocks noChangeArrowheads="1"/>
            </p:cNvSpPr>
            <p:nvPr/>
          </p:nvSpPr>
          <p:spPr bwMode="auto">
            <a:xfrm>
              <a:off x="1654" y="298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12: Environment Monitoring</a:t>
              </a:r>
            </a:p>
          </p:txBody>
        </p:sp>
        <p:sp>
          <p:nvSpPr>
            <p:cNvPr id="65" name="Rectangle 18"/>
            <p:cNvSpPr>
              <a:spLocks noChangeArrowheads="1"/>
            </p:cNvSpPr>
            <p:nvPr/>
          </p:nvSpPr>
          <p:spPr bwMode="auto">
            <a:xfrm>
              <a:off x="3118" y="298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11: Software Security</a:t>
              </a:r>
            </a:p>
          </p:txBody>
        </p:sp>
        <p:sp>
          <p:nvSpPr>
            <p:cNvPr id="66" name="Rectangle 19"/>
            <p:cNvSpPr>
              <a:spLocks noChangeArrowheads="1"/>
            </p:cNvSpPr>
            <p:nvPr/>
          </p:nvSpPr>
          <p:spPr bwMode="auto">
            <a:xfrm>
              <a:off x="4582" y="298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10: Social Engineering</a:t>
              </a:r>
            </a:p>
          </p:txBody>
        </p:sp>
        <p:sp>
          <p:nvSpPr>
            <p:cNvPr id="67" name="Rectangle 20"/>
            <p:cNvSpPr>
              <a:spLocks noChangeArrowheads="1"/>
            </p:cNvSpPr>
            <p:nvPr/>
          </p:nvSpPr>
          <p:spPr bwMode="auto">
            <a:xfrm>
              <a:off x="6047" y="225"/>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5: Data Security</a:t>
              </a:r>
            </a:p>
          </p:txBody>
        </p:sp>
        <p:sp>
          <p:nvSpPr>
            <p:cNvPr id="68" name="Rectangle 21"/>
            <p:cNvSpPr>
              <a:spLocks noChangeArrowheads="1"/>
            </p:cNvSpPr>
            <p:nvPr/>
          </p:nvSpPr>
          <p:spPr bwMode="auto">
            <a:xfrm>
              <a:off x="6047" y="918"/>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6: Public Key Infrastructure</a:t>
              </a:r>
            </a:p>
          </p:txBody>
        </p:sp>
        <p:sp>
          <p:nvSpPr>
            <p:cNvPr id="69" name="Rectangle 22"/>
            <p:cNvSpPr>
              <a:spLocks noChangeArrowheads="1"/>
            </p:cNvSpPr>
            <p:nvPr/>
          </p:nvSpPr>
          <p:spPr bwMode="auto">
            <a:xfrm>
              <a:off x="6047" y="1608"/>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7: Identity Management</a:t>
              </a:r>
            </a:p>
          </p:txBody>
        </p:sp>
        <p:sp>
          <p:nvSpPr>
            <p:cNvPr id="70" name="Rectangle 23"/>
            <p:cNvSpPr>
              <a:spLocks noChangeArrowheads="1"/>
            </p:cNvSpPr>
            <p:nvPr/>
          </p:nvSpPr>
          <p:spPr bwMode="auto">
            <a:xfrm>
              <a:off x="6047" y="2297"/>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Mod:8 Network Hardening</a:t>
              </a:r>
            </a:p>
          </p:txBody>
        </p:sp>
        <p:sp>
          <p:nvSpPr>
            <p:cNvPr id="71" name="Rectangle 24"/>
            <p:cNvSpPr>
              <a:spLocks noChangeArrowheads="1"/>
            </p:cNvSpPr>
            <p:nvPr/>
          </p:nvSpPr>
          <p:spPr bwMode="auto">
            <a:xfrm>
              <a:off x="190" y="91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16: Trends In Cybersecurity</a:t>
              </a:r>
            </a:p>
          </p:txBody>
        </p:sp>
        <p:sp>
          <p:nvSpPr>
            <p:cNvPr id="72" name="Rectangle 25"/>
            <p:cNvSpPr>
              <a:spLocks noChangeArrowheads="1"/>
            </p:cNvSpPr>
            <p:nvPr/>
          </p:nvSpPr>
          <p:spPr bwMode="auto">
            <a:xfrm>
              <a:off x="190" y="160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15: Legal Considerations</a:t>
              </a:r>
            </a:p>
          </p:txBody>
        </p:sp>
        <p:sp>
          <p:nvSpPr>
            <p:cNvPr id="73" name="Rectangle 26"/>
            <p:cNvSpPr>
              <a:spLocks noChangeArrowheads="1"/>
            </p:cNvSpPr>
            <p:nvPr/>
          </p:nvSpPr>
          <p:spPr bwMode="auto">
            <a:xfrm>
              <a:off x="190" y="229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14: Incident Response</a:t>
              </a:r>
            </a:p>
          </p:txBody>
        </p:sp>
        <p:sp>
          <p:nvSpPr>
            <p:cNvPr id="74" name="Rectangle 27"/>
            <p:cNvSpPr>
              <a:spLocks noChangeArrowheads="1"/>
            </p:cNvSpPr>
            <p:nvPr/>
          </p:nvSpPr>
          <p:spPr bwMode="auto">
            <a:xfrm>
              <a:off x="190" y="2986"/>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13: Physical Security</a:t>
              </a:r>
            </a:p>
          </p:txBody>
        </p:sp>
      </p:grpSp>
      <p:grpSp>
        <p:nvGrpSpPr>
          <p:cNvPr id="30" name="Group 29"/>
          <p:cNvGrpSpPr/>
          <p:nvPr/>
        </p:nvGrpSpPr>
        <p:grpSpPr>
          <a:xfrm>
            <a:off x="8116559" y="4987520"/>
            <a:ext cx="2567367" cy="367117"/>
            <a:chOff x="8034338" y="4351338"/>
            <a:chExt cx="2698750" cy="393700"/>
          </a:xfrm>
        </p:grpSpPr>
        <p:sp>
          <p:nvSpPr>
            <p:cNvPr id="78" name="Freeform 31"/>
            <p:cNvSpPr>
              <a:spLocks/>
            </p:cNvSpPr>
            <p:nvPr/>
          </p:nvSpPr>
          <p:spPr bwMode="auto">
            <a:xfrm>
              <a:off x="8034338" y="4351338"/>
              <a:ext cx="2698750" cy="393700"/>
            </a:xfrm>
            <a:custGeom>
              <a:avLst/>
              <a:gdLst>
                <a:gd name="T0" fmla="*/ 1700 w 1700"/>
                <a:gd name="T1" fmla="*/ 248 h 248"/>
                <a:gd name="T2" fmla="*/ 1700 w 1700"/>
                <a:gd name="T3" fmla="*/ 180 h 248"/>
                <a:gd name="T4" fmla="*/ 0 w 1700"/>
                <a:gd name="T5" fmla="*/ 180 h 248"/>
                <a:gd name="T6" fmla="*/ 0 w 1700"/>
                <a:gd name="T7" fmla="*/ 0 h 248"/>
              </a:gdLst>
              <a:ahLst/>
              <a:cxnLst>
                <a:cxn ang="0">
                  <a:pos x="T0" y="T1"/>
                </a:cxn>
                <a:cxn ang="0">
                  <a:pos x="T2" y="T3"/>
                </a:cxn>
                <a:cxn ang="0">
                  <a:pos x="T4" y="T5"/>
                </a:cxn>
                <a:cxn ang="0">
                  <a:pos x="T6" y="T7"/>
                </a:cxn>
              </a:cxnLst>
              <a:rect l="0" t="0" r="r" b="b"/>
              <a:pathLst>
                <a:path w="1700" h="248">
                  <a:moveTo>
                    <a:pt x="1700" y="248"/>
                  </a:moveTo>
                  <a:lnTo>
                    <a:pt x="1700" y="180"/>
                  </a:lnTo>
                  <a:lnTo>
                    <a:pt x="0" y="180"/>
                  </a:lnTo>
                  <a:lnTo>
                    <a:pt x="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32"/>
            <p:cNvSpPr>
              <a:spLocks noEditPoints="1"/>
            </p:cNvSpPr>
            <p:nvPr/>
          </p:nvSpPr>
          <p:spPr bwMode="auto">
            <a:xfrm>
              <a:off x="8326438" y="4462463"/>
              <a:ext cx="165100" cy="241300"/>
            </a:xfrm>
            <a:custGeom>
              <a:avLst/>
              <a:gdLst>
                <a:gd name="T0" fmla="*/ 0 w 104"/>
                <a:gd name="T1" fmla="*/ 152 h 152"/>
                <a:gd name="T2" fmla="*/ 0 w 104"/>
                <a:gd name="T3" fmla="*/ 60 h 152"/>
                <a:gd name="T4" fmla="*/ 8 w 104"/>
                <a:gd name="T5" fmla="*/ 60 h 152"/>
                <a:gd name="T6" fmla="*/ 8 w 104"/>
                <a:gd name="T7" fmla="*/ 46 h 152"/>
                <a:gd name="T8" fmla="*/ 8 w 104"/>
                <a:gd name="T9" fmla="*/ 46 h 152"/>
                <a:gd name="T10" fmla="*/ 8 w 104"/>
                <a:gd name="T11" fmla="*/ 36 h 152"/>
                <a:gd name="T12" fmla="*/ 12 w 104"/>
                <a:gd name="T13" fmla="*/ 28 h 152"/>
                <a:gd name="T14" fmla="*/ 16 w 104"/>
                <a:gd name="T15" fmla="*/ 20 h 152"/>
                <a:gd name="T16" fmla="*/ 20 w 104"/>
                <a:gd name="T17" fmla="*/ 14 h 152"/>
                <a:gd name="T18" fmla="*/ 28 w 104"/>
                <a:gd name="T19" fmla="*/ 8 h 152"/>
                <a:gd name="T20" fmla="*/ 36 w 104"/>
                <a:gd name="T21" fmla="*/ 4 h 152"/>
                <a:gd name="T22" fmla="*/ 44 w 104"/>
                <a:gd name="T23" fmla="*/ 2 h 152"/>
                <a:gd name="T24" fmla="*/ 52 w 104"/>
                <a:gd name="T25" fmla="*/ 0 h 152"/>
                <a:gd name="T26" fmla="*/ 52 w 104"/>
                <a:gd name="T27" fmla="*/ 0 h 152"/>
                <a:gd name="T28" fmla="*/ 62 w 104"/>
                <a:gd name="T29" fmla="*/ 2 h 152"/>
                <a:gd name="T30" fmla="*/ 70 w 104"/>
                <a:gd name="T31" fmla="*/ 4 h 152"/>
                <a:gd name="T32" fmla="*/ 78 w 104"/>
                <a:gd name="T33" fmla="*/ 8 h 152"/>
                <a:gd name="T34" fmla="*/ 84 w 104"/>
                <a:gd name="T35" fmla="*/ 14 h 152"/>
                <a:gd name="T36" fmla="*/ 90 w 104"/>
                <a:gd name="T37" fmla="*/ 20 h 152"/>
                <a:gd name="T38" fmla="*/ 94 w 104"/>
                <a:gd name="T39" fmla="*/ 28 h 152"/>
                <a:gd name="T40" fmla="*/ 96 w 104"/>
                <a:gd name="T41" fmla="*/ 36 h 152"/>
                <a:gd name="T42" fmla="*/ 98 w 104"/>
                <a:gd name="T43" fmla="*/ 46 h 152"/>
                <a:gd name="T44" fmla="*/ 98 w 104"/>
                <a:gd name="T45" fmla="*/ 60 h 152"/>
                <a:gd name="T46" fmla="*/ 104 w 104"/>
                <a:gd name="T47" fmla="*/ 60 h 152"/>
                <a:gd name="T48" fmla="*/ 104 w 104"/>
                <a:gd name="T49" fmla="*/ 152 h 152"/>
                <a:gd name="T50" fmla="*/ 0 w 104"/>
                <a:gd name="T51" fmla="*/ 152 h 152"/>
                <a:gd name="T52" fmla="*/ 72 w 104"/>
                <a:gd name="T53" fmla="*/ 60 h 152"/>
                <a:gd name="T54" fmla="*/ 72 w 104"/>
                <a:gd name="T55" fmla="*/ 46 h 152"/>
                <a:gd name="T56" fmla="*/ 72 w 104"/>
                <a:gd name="T57" fmla="*/ 46 h 152"/>
                <a:gd name="T58" fmla="*/ 72 w 104"/>
                <a:gd name="T59" fmla="*/ 38 h 152"/>
                <a:gd name="T60" fmla="*/ 68 w 104"/>
                <a:gd name="T61" fmla="*/ 32 h 152"/>
                <a:gd name="T62" fmla="*/ 60 w 104"/>
                <a:gd name="T63" fmla="*/ 26 h 152"/>
                <a:gd name="T64" fmla="*/ 52 w 104"/>
                <a:gd name="T65" fmla="*/ 26 h 152"/>
                <a:gd name="T66" fmla="*/ 52 w 104"/>
                <a:gd name="T67" fmla="*/ 26 h 152"/>
                <a:gd name="T68" fmla="*/ 44 w 104"/>
                <a:gd name="T69" fmla="*/ 26 h 152"/>
                <a:gd name="T70" fmla="*/ 38 w 104"/>
                <a:gd name="T71" fmla="*/ 32 h 152"/>
                <a:gd name="T72" fmla="*/ 34 w 104"/>
                <a:gd name="T73" fmla="*/ 38 h 152"/>
                <a:gd name="T74" fmla="*/ 32 w 104"/>
                <a:gd name="T75" fmla="*/ 46 h 152"/>
                <a:gd name="T76" fmla="*/ 32 w 104"/>
                <a:gd name="T77" fmla="*/ 60 h 152"/>
                <a:gd name="T78" fmla="*/ 72 w 104"/>
                <a:gd name="T79" fmla="*/ 6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52">
                  <a:moveTo>
                    <a:pt x="0" y="152"/>
                  </a:moveTo>
                  <a:lnTo>
                    <a:pt x="0" y="60"/>
                  </a:lnTo>
                  <a:lnTo>
                    <a:pt x="8" y="60"/>
                  </a:lnTo>
                  <a:lnTo>
                    <a:pt x="8" y="46"/>
                  </a:lnTo>
                  <a:lnTo>
                    <a:pt x="8" y="46"/>
                  </a:lnTo>
                  <a:lnTo>
                    <a:pt x="8" y="36"/>
                  </a:lnTo>
                  <a:lnTo>
                    <a:pt x="12" y="28"/>
                  </a:lnTo>
                  <a:lnTo>
                    <a:pt x="16" y="20"/>
                  </a:lnTo>
                  <a:lnTo>
                    <a:pt x="20" y="14"/>
                  </a:lnTo>
                  <a:lnTo>
                    <a:pt x="28" y="8"/>
                  </a:lnTo>
                  <a:lnTo>
                    <a:pt x="36" y="4"/>
                  </a:lnTo>
                  <a:lnTo>
                    <a:pt x="44" y="2"/>
                  </a:lnTo>
                  <a:lnTo>
                    <a:pt x="52" y="0"/>
                  </a:lnTo>
                  <a:lnTo>
                    <a:pt x="52" y="0"/>
                  </a:lnTo>
                  <a:lnTo>
                    <a:pt x="62" y="2"/>
                  </a:lnTo>
                  <a:lnTo>
                    <a:pt x="70" y="4"/>
                  </a:lnTo>
                  <a:lnTo>
                    <a:pt x="78" y="8"/>
                  </a:lnTo>
                  <a:lnTo>
                    <a:pt x="84" y="14"/>
                  </a:lnTo>
                  <a:lnTo>
                    <a:pt x="90" y="20"/>
                  </a:lnTo>
                  <a:lnTo>
                    <a:pt x="94" y="28"/>
                  </a:lnTo>
                  <a:lnTo>
                    <a:pt x="96" y="36"/>
                  </a:lnTo>
                  <a:lnTo>
                    <a:pt x="98" y="46"/>
                  </a:lnTo>
                  <a:lnTo>
                    <a:pt x="98" y="60"/>
                  </a:lnTo>
                  <a:lnTo>
                    <a:pt x="104" y="60"/>
                  </a:lnTo>
                  <a:lnTo>
                    <a:pt x="104" y="152"/>
                  </a:lnTo>
                  <a:lnTo>
                    <a:pt x="0" y="152"/>
                  </a:lnTo>
                  <a:close/>
                  <a:moveTo>
                    <a:pt x="72" y="60"/>
                  </a:moveTo>
                  <a:lnTo>
                    <a:pt x="72" y="46"/>
                  </a:lnTo>
                  <a:lnTo>
                    <a:pt x="72" y="46"/>
                  </a:lnTo>
                  <a:lnTo>
                    <a:pt x="72" y="38"/>
                  </a:lnTo>
                  <a:lnTo>
                    <a:pt x="68" y="32"/>
                  </a:lnTo>
                  <a:lnTo>
                    <a:pt x="60" y="26"/>
                  </a:lnTo>
                  <a:lnTo>
                    <a:pt x="52" y="26"/>
                  </a:lnTo>
                  <a:lnTo>
                    <a:pt x="52" y="26"/>
                  </a:lnTo>
                  <a:lnTo>
                    <a:pt x="44" y="26"/>
                  </a:lnTo>
                  <a:lnTo>
                    <a:pt x="38" y="32"/>
                  </a:lnTo>
                  <a:lnTo>
                    <a:pt x="34" y="38"/>
                  </a:lnTo>
                  <a:lnTo>
                    <a:pt x="32" y="46"/>
                  </a:lnTo>
                  <a:lnTo>
                    <a:pt x="32" y="60"/>
                  </a:lnTo>
                  <a:lnTo>
                    <a:pt x="72" y="6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3"/>
            <p:cNvSpPr>
              <a:spLocks noEditPoints="1"/>
            </p:cNvSpPr>
            <p:nvPr/>
          </p:nvSpPr>
          <p:spPr bwMode="auto">
            <a:xfrm>
              <a:off x="8320088" y="4456113"/>
              <a:ext cx="177800" cy="254000"/>
            </a:xfrm>
            <a:custGeom>
              <a:avLst/>
              <a:gdLst>
                <a:gd name="T0" fmla="*/ 56 w 112"/>
                <a:gd name="T1" fmla="*/ 8 h 160"/>
                <a:gd name="T2" fmla="*/ 72 w 112"/>
                <a:gd name="T3" fmla="*/ 12 h 160"/>
                <a:gd name="T4" fmla="*/ 86 w 112"/>
                <a:gd name="T5" fmla="*/ 20 h 160"/>
                <a:gd name="T6" fmla="*/ 94 w 112"/>
                <a:gd name="T7" fmla="*/ 34 h 160"/>
                <a:gd name="T8" fmla="*/ 98 w 112"/>
                <a:gd name="T9" fmla="*/ 50 h 160"/>
                <a:gd name="T10" fmla="*/ 104 w 112"/>
                <a:gd name="T11" fmla="*/ 68 h 160"/>
                <a:gd name="T12" fmla="*/ 8 w 112"/>
                <a:gd name="T13" fmla="*/ 152 h 160"/>
                <a:gd name="T14" fmla="*/ 16 w 112"/>
                <a:gd name="T15" fmla="*/ 68 h 160"/>
                <a:gd name="T16" fmla="*/ 16 w 112"/>
                <a:gd name="T17" fmla="*/ 50 h 160"/>
                <a:gd name="T18" fmla="*/ 20 w 112"/>
                <a:gd name="T19" fmla="*/ 34 h 160"/>
                <a:gd name="T20" fmla="*/ 28 w 112"/>
                <a:gd name="T21" fmla="*/ 20 h 160"/>
                <a:gd name="T22" fmla="*/ 40 w 112"/>
                <a:gd name="T23" fmla="*/ 12 h 160"/>
                <a:gd name="T24" fmla="*/ 56 w 112"/>
                <a:gd name="T25" fmla="*/ 8 h 160"/>
                <a:gd name="T26" fmla="*/ 32 w 112"/>
                <a:gd name="T27" fmla="*/ 50 h 160"/>
                <a:gd name="T28" fmla="*/ 80 w 112"/>
                <a:gd name="T29" fmla="*/ 68 h 160"/>
                <a:gd name="T30" fmla="*/ 80 w 112"/>
                <a:gd name="T31" fmla="*/ 50 h 160"/>
                <a:gd name="T32" fmla="*/ 80 w 112"/>
                <a:gd name="T33" fmla="*/ 40 h 160"/>
                <a:gd name="T34" fmla="*/ 66 w 112"/>
                <a:gd name="T35" fmla="*/ 28 h 160"/>
                <a:gd name="T36" fmla="*/ 56 w 112"/>
                <a:gd name="T37" fmla="*/ 26 h 160"/>
                <a:gd name="T38" fmla="*/ 40 w 112"/>
                <a:gd name="T39" fmla="*/ 32 h 160"/>
                <a:gd name="T40" fmla="*/ 32 w 112"/>
                <a:gd name="T41" fmla="*/ 50 h 160"/>
                <a:gd name="T42" fmla="*/ 56 w 112"/>
                <a:gd name="T43" fmla="*/ 0 h 160"/>
                <a:gd name="T44" fmla="*/ 38 w 112"/>
                <a:gd name="T45" fmla="*/ 4 h 160"/>
                <a:gd name="T46" fmla="*/ 22 w 112"/>
                <a:gd name="T47" fmla="*/ 16 h 160"/>
                <a:gd name="T48" fmla="*/ 12 w 112"/>
                <a:gd name="T49" fmla="*/ 30 h 160"/>
                <a:gd name="T50" fmla="*/ 8 w 112"/>
                <a:gd name="T51" fmla="*/ 50 h 160"/>
                <a:gd name="T52" fmla="*/ 0 w 112"/>
                <a:gd name="T53" fmla="*/ 60 h 160"/>
                <a:gd name="T54" fmla="*/ 0 w 112"/>
                <a:gd name="T55" fmla="*/ 152 h 160"/>
                <a:gd name="T56" fmla="*/ 8 w 112"/>
                <a:gd name="T57" fmla="*/ 160 h 160"/>
                <a:gd name="T58" fmla="*/ 112 w 112"/>
                <a:gd name="T59" fmla="*/ 160 h 160"/>
                <a:gd name="T60" fmla="*/ 112 w 112"/>
                <a:gd name="T61" fmla="*/ 68 h 160"/>
                <a:gd name="T62" fmla="*/ 106 w 112"/>
                <a:gd name="T63" fmla="*/ 60 h 160"/>
                <a:gd name="T64" fmla="*/ 106 w 112"/>
                <a:gd name="T65" fmla="*/ 50 h 160"/>
                <a:gd name="T66" fmla="*/ 102 w 112"/>
                <a:gd name="T67" fmla="*/ 30 h 160"/>
                <a:gd name="T68" fmla="*/ 92 w 112"/>
                <a:gd name="T69" fmla="*/ 16 h 160"/>
                <a:gd name="T70" fmla="*/ 76 w 112"/>
                <a:gd name="T71" fmla="*/ 4 h 160"/>
                <a:gd name="T72" fmla="*/ 56 w 112"/>
                <a:gd name="T73" fmla="*/ 0 h 160"/>
                <a:gd name="T74" fmla="*/ 40 w 112"/>
                <a:gd name="T75" fmla="*/ 48 h 160"/>
                <a:gd name="T76" fmla="*/ 42 w 112"/>
                <a:gd name="T77" fmla="*/ 42 h 160"/>
                <a:gd name="T78" fmla="*/ 50 w 112"/>
                <a:gd name="T79" fmla="*/ 34 h 160"/>
                <a:gd name="T80" fmla="*/ 56 w 112"/>
                <a:gd name="T81" fmla="*/ 34 h 160"/>
                <a:gd name="T82" fmla="*/ 68 w 112"/>
                <a:gd name="T83" fmla="*/ 38 h 160"/>
                <a:gd name="T84" fmla="*/ 72 w 112"/>
                <a:gd name="T85" fmla="*/ 50 h 160"/>
                <a:gd name="T86" fmla="*/ 72 w 112"/>
                <a:gd name="T87" fmla="*/ 58 h 160"/>
                <a:gd name="T88" fmla="*/ 40 w 112"/>
                <a:gd name="T89" fmla="*/ 60 h 160"/>
                <a:gd name="T90" fmla="*/ 40 w 112"/>
                <a:gd name="T91"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60">
                  <a:moveTo>
                    <a:pt x="56" y="8"/>
                  </a:moveTo>
                  <a:lnTo>
                    <a:pt x="56" y="8"/>
                  </a:lnTo>
                  <a:lnTo>
                    <a:pt x="64" y="10"/>
                  </a:lnTo>
                  <a:lnTo>
                    <a:pt x="72" y="12"/>
                  </a:lnTo>
                  <a:lnTo>
                    <a:pt x="80" y="16"/>
                  </a:lnTo>
                  <a:lnTo>
                    <a:pt x="86" y="20"/>
                  </a:lnTo>
                  <a:lnTo>
                    <a:pt x="90" y="26"/>
                  </a:lnTo>
                  <a:lnTo>
                    <a:pt x="94" y="34"/>
                  </a:lnTo>
                  <a:lnTo>
                    <a:pt x="96" y="42"/>
                  </a:lnTo>
                  <a:lnTo>
                    <a:pt x="98" y="50"/>
                  </a:lnTo>
                  <a:lnTo>
                    <a:pt x="98" y="68"/>
                  </a:lnTo>
                  <a:lnTo>
                    <a:pt x="104" y="68"/>
                  </a:lnTo>
                  <a:lnTo>
                    <a:pt x="104" y="152"/>
                  </a:lnTo>
                  <a:lnTo>
                    <a:pt x="8" y="152"/>
                  </a:lnTo>
                  <a:lnTo>
                    <a:pt x="8" y="68"/>
                  </a:lnTo>
                  <a:lnTo>
                    <a:pt x="16" y="68"/>
                  </a:lnTo>
                  <a:lnTo>
                    <a:pt x="16" y="50"/>
                  </a:lnTo>
                  <a:lnTo>
                    <a:pt x="16" y="50"/>
                  </a:lnTo>
                  <a:lnTo>
                    <a:pt x="16" y="42"/>
                  </a:lnTo>
                  <a:lnTo>
                    <a:pt x="20" y="34"/>
                  </a:lnTo>
                  <a:lnTo>
                    <a:pt x="22" y="26"/>
                  </a:lnTo>
                  <a:lnTo>
                    <a:pt x="28" y="20"/>
                  </a:lnTo>
                  <a:lnTo>
                    <a:pt x="34" y="16"/>
                  </a:lnTo>
                  <a:lnTo>
                    <a:pt x="40" y="12"/>
                  </a:lnTo>
                  <a:lnTo>
                    <a:pt x="48" y="10"/>
                  </a:lnTo>
                  <a:lnTo>
                    <a:pt x="56" y="8"/>
                  </a:lnTo>
                  <a:close/>
                  <a:moveTo>
                    <a:pt x="32" y="50"/>
                  </a:moveTo>
                  <a:lnTo>
                    <a:pt x="32" y="50"/>
                  </a:lnTo>
                  <a:lnTo>
                    <a:pt x="32" y="68"/>
                  </a:lnTo>
                  <a:lnTo>
                    <a:pt x="80" y="68"/>
                  </a:lnTo>
                  <a:lnTo>
                    <a:pt x="80" y="50"/>
                  </a:lnTo>
                  <a:lnTo>
                    <a:pt x="80" y="50"/>
                  </a:lnTo>
                  <a:lnTo>
                    <a:pt x="80" y="50"/>
                  </a:lnTo>
                  <a:lnTo>
                    <a:pt x="80" y="40"/>
                  </a:lnTo>
                  <a:lnTo>
                    <a:pt x="74" y="32"/>
                  </a:lnTo>
                  <a:lnTo>
                    <a:pt x="66" y="28"/>
                  </a:lnTo>
                  <a:lnTo>
                    <a:pt x="56" y="26"/>
                  </a:lnTo>
                  <a:lnTo>
                    <a:pt x="56" y="26"/>
                  </a:lnTo>
                  <a:lnTo>
                    <a:pt x="48" y="28"/>
                  </a:lnTo>
                  <a:lnTo>
                    <a:pt x="40" y="32"/>
                  </a:lnTo>
                  <a:lnTo>
                    <a:pt x="34" y="40"/>
                  </a:lnTo>
                  <a:lnTo>
                    <a:pt x="32" y="50"/>
                  </a:lnTo>
                  <a:close/>
                  <a:moveTo>
                    <a:pt x="56" y="0"/>
                  </a:moveTo>
                  <a:lnTo>
                    <a:pt x="56" y="0"/>
                  </a:lnTo>
                  <a:lnTo>
                    <a:pt x="46" y="2"/>
                  </a:lnTo>
                  <a:lnTo>
                    <a:pt x="38" y="4"/>
                  </a:lnTo>
                  <a:lnTo>
                    <a:pt x="30" y="10"/>
                  </a:lnTo>
                  <a:lnTo>
                    <a:pt x="22" y="16"/>
                  </a:lnTo>
                  <a:lnTo>
                    <a:pt x="16" y="22"/>
                  </a:lnTo>
                  <a:lnTo>
                    <a:pt x="12" y="30"/>
                  </a:lnTo>
                  <a:lnTo>
                    <a:pt x="8" y="40"/>
                  </a:lnTo>
                  <a:lnTo>
                    <a:pt x="8" y="50"/>
                  </a:lnTo>
                  <a:lnTo>
                    <a:pt x="8" y="60"/>
                  </a:lnTo>
                  <a:lnTo>
                    <a:pt x="0" y="60"/>
                  </a:lnTo>
                  <a:lnTo>
                    <a:pt x="0" y="68"/>
                  </a:lnTo>
                  <a:lnTo>
                    <a:pt x="0" y="152"/>
                  </a:lnTo>
                  <a:lnTo>
                    <a:pt x="0" y="160"/>
                  </a:lnTo>
                  <a:lnTo>
                    <a:pt x="8" y="160"/>
                  </a:lnTo>
                  <a:lnTo>
                    <a:pt x="104" y="160"/>
                  </a:lnTo>
                  <a:lnTo>
                    <a:pt x="112" y="160"/>
                  </a:lnTo>
                  <a:lnTo>
                    <a:pt x="112" y="152"/>
                  </a:lnTo>
                  <a:lnTo>
                    <a:pt x="112" y="68"/>
                  </a:lnTo>
                  <a:lnTo>
                    <a:pt x="112" y="60"/>
                  </a:lnTo>
                  <a:lnTo>
                    <a:pt x="106" y="60"/>
                  </a:lnTo>
                  <a:lnTo>
                    <a:pt x="106" y="50"/>
                  </a:lnTo>
                  <a:lnTo>
                    <a:pt x="106" y="50"/>
                  </a:lnTo>
                  <a:lnTo>
                    <a:pt x="104" y="40"/>
                  </a:lnTo>
                  <a:lnTo>
                    <a:pt x="102" y="30"/>
                  </a:lnTo>
                  <a:lnTo>
                    <a:pt x="98" y="22"/>
                  </a:lnTo>
                  <a:lnTo>
                    <a:pt x="92" y="16"/>
                  </a:lnTo>
                  <a:lnTo>
                    <a:pt x="84" y="10"/>
                  </a:lnTo>
                  <a:lnTo>
                    <a:pt x="76" y="4"/>
                  </a:lnTo>
                  <a:lnTo>
                    <a:pt x="66" y="2"/>
                  </a:lnTo>
                  <a:lnTo>
                    <a:pt x="56" y="0"/>
                  </a:lnTo>
                  <a:lnTo>
                    <a:pt x="56" y="0"/>
                  </a:lnTo>
                  <a:close/>
                  <a:moveTo>
                    <a:pt x="40" y="48"/>
                  </a:moveTo>
                  <a:lnTo>
                    <a:pt x="40" y="48"/>
                  </a:lnTo>
                  <a:lnTo>
                    <a:pt x="42" y="42"/>
                  </a:lnTo>
                  <a:lnTo>
                    <a:pt x="46" y="38"/>
                  </a:lnTo>
                  <a:lnTo>
                    <a:pt x="50" y="34"/>
                  </a:lnTo>
                  <a:lnTo>
                    <a:pt x="56" y="34"/>
                  </a:lnTo>
                  <a:lnTo>
                    <a:pt x="56" y="34"/>
                  </a:lnTo>
                  <a:lnTo>
                    <a:pt x="62" y="34"/>
                  </a:lnTo>
                  <a:lnTo>
                    <a:pt x="68" y="38"/>
                  </a:lnTo>
                  <a:lnTo>
                    <a:pt x="72" y="44"/>
                  </a:lnTo>
                  <a:lnTo>
                    <a:pt x="72" y="50"/>
                  </a:lnTo>
                  <a:lnTo>
                    <a:pt x="72" y="58"/>
                  </a:lnTo>
                  <a:lnTo>
                    <a:pt x="72" y="58"/>
                  </a:lnTo>
                  <a:lnTo>
                    <a:pt x="72" y="60"/>
                  </a:lnTo>
                  <a:lnTo>
                    <a:pt x="40" y="60"/>
                  </a:lnTo>
                  <a:lnTo>
                    <a:pt x="40" y="50"/>
                  </a:lnTo>
                  <a:lnTo>
                    <a:pt x="40" y="48"/>
                  </a:lnTo>
                  <a:lnTo>
                    <a:pt x="4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p:cNvSpPr>
              <a:spLocks/>
            </p:cNvSpPr>
            <p:nvPr/>
          </p:nvSpPr>
          <p:spPr bwMode="auto">
            <a:xfrm>
              <a:off x="8383588" y="4595813"/>
              <a:ext cx="53975" cy="85725"/>
            </a:xfrm>
            <a:custGeom>
              <a:avLst/>
              <a:gdLst>
                <a:gd name="T0" fmla="*/ 0 w 34"/>
                <a:gd name="T1" fmla="*/ 54 h 54"/>
                <a:gd name="T2" fmla="*/ 10 w 34"/>
                <a:gd name="T3" fmla="*/ 28 h 54"/>
                <a:gd name="T4" fmla="*/ 10 w 34"/>
                <a:gd name="T5" fmla="*/ 28 h 54"/>
                <a:gd name="T6" fmla="*/ 4 w 34"/>
                <a:gd name="T7" fmla="*/ 22 h 54"/>
                <a:gd name="T8" fmla="*/ 2 w 34"/>
                <a:gd name="T9" fmla="*/ 16 h 54"/>
                <a:gd name="T10" fmla="*/ 2 w 34"/>
                <a:gd name="T11" fmla="*/ 16 h 54"/>
                <a:gd name="T12" fmla="*/ 2 w 34"/>
                <a:gd name="T13" fmla="*/ 10 h 54"/>
                <a:gd name="T14" fmla="*/ 6 w 34"/>
                <a:gd name="T15" fmla="*/ 4 h 54"/>
                <a:gd name="T16" fmla="*/ 10 w 34"/>
                <a:gd name="T17" fmla="*/ 2 h 54"/>
                <a:gd name="T18" fmla="*/ 16 w 34"/>
                <a:gd name="T19" fmla="*/ 0 h 54"/>
                <a:gd name="T20" fmla="*/ 16 w 34"/>
                <a:gd name="T21" fmla="*/ 0 h 54"/>
                <a:gd name="T22" fmla="*/ 22 w 34"/>
                <a:gd name="T23" fmla="*/ 2 h 54"/>
                <a:gd name="T24" fmla="*/ 28 w 34"/>
                <a:gd name="T25" fmla="*/ 4 h 54"/>
                <a:gd name="T26" fmla="*/ 30 w 34"/>
                <a:gd name="T27" fmla="*/ 10 h 54"/>
                <a:gd name="T28" fmla="*/ 32 w 34"/>
                <a:gd name="T29" fmla="*/ 16 h 54"/>
                <a:gd name="T30" fmla="*/ 32 w 34"/>
                <a:gd name="T31" fmla="*/ 16 h 54"/>
                <a:gd name="T32" fmla="*/ 30 w 34"/>
                <a:gd name="T33" fmla="*/ 22 h 54"/>
                <a:gd name="T34" fmla="*/ 24 w 34"/>
                <a:gd name="T35" fmla="*/ 28 h 54"/>
                <a:gd name="T36" fmla="*/ 34 w 34"/>
                <a:gd name="T37" fmla="*/ 54 h 54"/>
                <a:gd name="T38" fmla="*/ 0 w 34"/>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4">
                  <a:moveTo>
                    <a:pt x="0" y="54"/>
                  </a:moveTo>
                  <a:lnTo>
                    <a:pt x="10" y="28"/>
                  </a:lnTo>
                  <a:lnTo>
                    <a:pt x="10" y="28"/>
                  </a:lnTo>
                  <a:lnTo>
                    <a:pt x="4" y="22"/>
                  </a:lnTo>
                  <a:lnTo>
                    <a:pt x="2" y="16"/>
                  </a:lnTo>
                  <a:lnTo>
                    <a:pt x="2" y="16"/>
                  </a:lnTo>
                  <a:lnTo>
                    <a:pt x="2" y="10"/>
                  </a:lnTo>
                  <a:lnTo>
                    <a:pt x="6" y="4"/>
                  </a:lnTo>
                  <a:lnTo>
                    <a:pt x="10" y="2"/>
                  </a:lnTo>
                  <a:lnTo>
                    <a:pt x="16" y="0"/>
                  </a:lnTo>
                  <a:lnTo>
                    <a:pt x="16" y="0"/>
                  </a:lnTo>
                  <a:lnTo>
                    <a:pt x="22" y="2"/>
                  </a:lnTo>
                  <a:lnTo>
                    <a:pt x="28" y="4"/>
                  </a:lnTo>
                  <a:lnTo>
                    <a:pt x="30" y="10"/>
                  </a:lnTo>
                  <a:lnTo>
                    <a:pt x="32" y="16"/>
                  </a:lnTo>
                  <a:lnTo>
                    <a:pt x="32" y="16"/>
                  </a:lnTo>
                  <a:lnTo>
                    <a:pt x="30" y="22"/>
                  </a:lnTo>
                  <a:lnTo>
                    <a:pt x="24" y="28"/>
                  </a:lnTo>
                  <a:lnTo>
                    <a:pt x="34" y="54"/>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736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477729" y="320675"/>
            <a:ext cx="9334500" cy="1050925"/>
          </a:xfrm>
        </p:spPr>
        <p:txBody>
          <a:bodyPr/>
          <a:lstStyle/>
          <a:p>
            <a:r>
              <a:rPr lang="en-US" dirty="0"/>
              <a:t>Countermeasures</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Implement user awareness programs</a:t>
            </a:r>
          </a:p>
          <a:p>
            <a:pPr lvl="1"/>
            <a:r>
              <a:rPr lang="en-US" dirty="0"/>
              <a:t>Control user permissions</a:t>
            </a:r>
          </a:p>
          <a:p>
            <a:pPr lvl="1"/>
            <a:r>
              <a:rPr lang="en-US" dirty="0"/>
              <a:t>Update antivirus/anti-spyware</a:t>
            </a:r>
          </a:p>
          <a:p>
            <a:pPr lvl="1"/>
            <a:r>
              <a:rPr lang="en-US" dirty="0"/>
              <a:t>Regularly scan your system</a:t>
            </a:r>
          </a:p>
          <a:p>
            <a:pPr lvl="1"/>
            <a:r>
              <a:rPr lang="en-US" dirty="0"/>
              <a:t>Install and configure firewalls</a:t>
            </a:r>
          </a:p>
          <a:p>
            <a:pPr lvl="1"/>
            <a:r>
              <a:rPr lang="en-US" dirty="0"/>
              <a:t>Monitor network activity</a:t>
            </a:r>
          </a:p>
          <a:p>
            <a:endParaRPr lang="en-US" dirty="0"/>
          </a:p>
        </p:txBody>
      </p:sp>
    </p:spTree>
    <p:extLst>
      <p:ext uri="{BB962C8B-B14F-4D97-AF65-F5344CB8AC3E}">
        <p14:creationId xmlns:p14="http://schemas.microsoft.com/office/powerpoint/2010/main" val="254168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79639" y="241300"/>
            <a:ext cx="9334500" cy="1050925"/>
          </a:xfrm>
        </p:spPr>
        <p:txBody>
          <a:bodyPr/>
          <a:lstStyle/>
          <a:p>
            <a:r>
              <a:rPr lang="en-US" dirty="0"/>
              <a:t>Countermeasures (cont.)</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Verify file integrity</a:t>
            </a:r>
          </a:p>
          <a:p>
            <a:pPr lvl="1"/>
            <a:r>
              <a:rPr lang="en-US" dirty="0"/>
              <a:t>Harden the system</a:t>
            </a:r>
          </a:p>
          <a:p>
            <a:pPr lvl="1"/>
            <a:r>
              <a:rPr lang="en-US" dirty="0"/>
              <a:t>Perform intrusion tests</a:t>
            </a:r>
          </a:p>
          <a:p>
            <a:pPr lvl="1"/>
            <a:r>
              <a:rPr lang="en-US" dirty="0"/>
              <a:t>Implement a baseline</a:t>
            </a:r>
          </a:p>
          <a:p>
            <a:pPr lvl="1"/>
            <a:r>
              <a:rPr lang="en-US" dirty="0"/>
              <a:t>Implement physical security</a:t>
            </a:r>
          </a:p>
          <a:p>
            <a:pPr lvl="1"/>
            <a:r>
              <a:rPr lang="en-US" dirty="0"/>
              <a:t>Establish policies</a:t>
            </a:r>
          </a:p>
          <a:p>
            <a:pPr lvl="1"/>
            <a:r>
              <a:rPr lang="en-US" dirty="0"/>
              <a:t>Scan incoming communications</a:t>
            </a:r>
          </a:p>
          <a:p>
            <a:endParaRPr lang="en-US" dirty="0"/>
          </a:p>
        </p:txBody>
      </p:sp>
    </p:spTree>
    <p:extLst>
      <p:ext uri="{BB962C8B-B14F-4D97-AF65-F5344CB8AC3E}">
        <p14:creationId xmlns:p14="http://schemas.microsoft.com/office/powerpoint/2010/main" val="87282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32935" y="218281"/>
            <a:ext cx="10515600" cy="1325563"/>
          </a:xfrm>
        </p:spPr>
        <p:txBody>
          <a:bodyPr/>
          <a:lstStyle/>
          <a:p>
            <a:r>
              <a:rPr lang="en-US" dirty="0"/>
              <a:t>Protection tools</a:t>
            </a:r>
          </a:p>
        </p:txBody>
      </p:sp>
      <p:grpSp>
        <p:nvGrpSpPr>
          <p:cNvPr id="3" name="Group 4"/>
          <p:cNvGrpSpPr>
            <a:grpSpLocks noChangeAspect="1"/>
          </p:cNvGrpSpPr>
          <p:nvPr/>
        </p:nvGrpSpPr>
        <p:grpSpPr bwMode="auto">
          <a:xfrm>
            <a:off x="1295400" y="2008188"/>
            <a:ext cx="5721350" cy="3971925"/>
            <a:chOff x="976" y="1265"/>
            <a:chExt cx="3604" cy="2502"/>
          </a:xfrm>
        </p:grpSpPr>
        <p:sp>
          <p:nvSpPr>
            <p:cNvPr id="6" name="AutoShape 3"/>
            <p:cNvSpPr>
              <a:spLocks noChangeAspect="1" noChangeArrowheads="1" noTextEdit="1"/>
            </p:cNvSpPr>
            <p:nvPr/>
          </p:nvSpPr>
          <p:spPr bwMode="auto">
            <a:xfrm>
              <a:off x="976" y="1265"/>
              <a:ext cx="3604" cy="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978" y="1265"/>
              <a:ext cx="722" cy="802"/>
            </a:xfrm>
            <a:custGeom>
              <a:avLst/>
              <a:gdLst>
                <a:gd name="T0" fmla="*/ 698 w 722"/>
                <a:gd name="T1" fmla="*/ 0 h 802"/>
                <a:gd name="T2" fmla="*/ 24 w 722"/>
                <a:gd name="T3" fmla="*/ 0 h 802"/>
                <a:gd name="T4" fmla="*/ 24 w 722"/>
                <a:gd name="T5" fmla="*/ 0 h 802"/>
                <a:gd name="T6" fmla="*/ 16 w 722"/>
                <a:gd name="T7" fmla="*/ 54 h 802"/>
                <a:gd name="T8" fmla="*/ 10 w 722"/>
                <a:gd name="T9" fmla="*/ 112 h 802"/>
                <a:gd name="T10" fmla="*/ 4 w 722"/>
                <a:gd name="T11" fmla="*/ 184 h 802"/>
                <a:gd name="T12" fmla="*/ 0 w 722"/>
                <a:gd name="T13" fmla="*/ 264 h 802"/>
                <a:gd name="T14" fmla="*/ 0 w 722"/>
                <a:gd name="T15" fmla="*/ 304 h 802"/>
                <a:gd name="T16" fmla="*/ 0 w 722"/>
                <a:gd name="T17" fmla="*/ 346 h 802"/>
                <a:gd name="T18" fmla="*/ 2 w 722"/>
                <a:gd name="T19" fmla="*/ 386 h 802"/>
                <a:gd name="T20" fmla="*/ 6 w 722"/>
                <a:gd name="T21" fmla="*/ 426 h 802"/>
                <a:gd name="T22" fmla="*/ 12 w 722"/>
                <a:gd name="T23" fmla="*/ 462 h 802"/>
                <a:gd name="T24" fmla="*/ 20 w 722"/>
                <a:gd name="T25" fmla="*/ 496 h 802"/>
                <a:gd name="T26" fmla="*/ 20 w 722"/>
                <a:gd name="T27" fmla="*/ 496 h 802"/>
                <a:gd name="T28" fmla="*/ 24 w 722"/>
                <a:gd name="T29" fmla="*/ 512 h 802"/>
                <a:gd name="T30" fmla="*/ 32 w 722"/>
                <a:gd name="T31" fmla="*/ 528 h 802"/>
                <a:gd name="T32" fmla="*/ 48 w 722"/>
                <a:gd name="T33" fmla="*/ 560 h 802"/>
                <a:gd name="T34" fmla="*/ 68 w 722"/>
                <a:gd name="T35" fmla="*/ 588 h 802"/>
                <a:gd name="T36" fmla="*/ 94 w 722"/>
                <a:gd name="T37" fmla="*/ 618 h 802"/>
                <a:gd name="T38" fmla="*/ 120 w 722"/>
                <a:gd name="T39" fmla="*/ 644 h 802"/>
                <a:gd name="T40" fmla="*/ 148 w 722"/>
                <a:gd name="T41" fmla="*/ 670 h 802"/>
                <a:gd name="T42" fmla="*/ 178 w 722"/>
                <a:gd name="T43" fmla="*/ 692 h 802"/>
                <a:gd name="T44" fmla="*/ 208 w 722"/>
                <a:gd name="T45" fmla="*/ 714 h 802"/>
                <a:gd name="T46" fmla="*/ 266 w 722"/>
                <a:gd name="T47" fmla="*/ 752 h 802"/>
                <a:gd name="T48" fmla="*/ 314 w 722"/>
                <a:gd name="T49" fmla="*/ 780 h 802"/>
                <a:gd name="T50" fmla="*/ 348 w 722"/>
                <a:gd name="T51" fmla="*/ 796 h 802"/>
                <a:gd name="T52" fmla="*/ 360 w 722"/>
                <a:gd name="T53" fmla="*/ 802 h 802"/>
                <a:gd name="T54" fmla="*/ 360 w 722"/>
                <a:gd name="T55" fmla="*/ 802 h 802"/>
                <a:gd name="T56" fmla="*/ 374 w 722"/>
                <a:gd name="T57" fmla="*/ 796 h 802"/>
                <a:gd name="T58" fmla="*/ 406 w 722"/>
                <a:gd name="T59" fmla="*/ 780 h 802"/>
                <a:gd name="T60" fmla="*/ 456 w 722"/>
                <a:gd name="T61" fmla="*/ 752 h 802"/>
                <a:gd name="T62" fmla="*/ 512 w 722"/>
                <a:gd name="T63" fmla="*/ 714 h 802"/>
                <a:gd name="T64" fmla="*/ 542 w 722"/>
                <a:gd name="T65" fmla="*/ 692 h 802"/>
                <a:gd name="T66" fmla="*/ 572 w 722"/>
                <a:gd name="T67" fmla="*/ 670 h 802"/>
                <a:gd name="T68" fmla="*/ 600 w 722"/>
                <a:gd name="T69" fmla="*/ 644 h 802"/>
                <a:gd name="T70" fmla="*/ 628 w 722"/>
                <a:gd name="T71" fmla="*/ 618 h 802"/>
                <a:gd name="T72" fmla="*/ 652 w 722"/>
                <a:gd name="T73" fmla="*/ 588 h 802"/>
                <a:gd name="T74" fmla="*/ 672 w 722"/>
                <a:gd name="T75" fmla="*/ 560 h 802"/>
                <a:gd name="T76" fmla="*/ 690 w 722"/>
                <a:gd name="T77" fmla="*/ 528 h 802"/>
                <a:gd name="T78" fmla="*/ 696 w 722"/>
                <a:gd name="T79" fmla="*/ 512 h 802"/>
                <a:gd name="T80" fmla="*/ 700 w 722"/>
                <a:gd name="T81" fmla="*/ 496 h 802"/>
                <a:gd name="T82" fmla="*/ 700 w 722"/>
                <a:gd name="T83" fmla="*/ 496 h 802"/>
                <a:gd name="T84" fmla="*/ 708 w 722"/>
                <a:gd name="T85" fmla="*/ 462 h 802"/>
                <a:gd name="T86" fmla="*/ 714 w 722"/>
                <a:gd name="T87" fmla="*/ 426 h 802"/>
                <a:gd name="T88" fmla="*/ 718 w 722"/>
                <a:gd name="T89" fmla="*/ 386 h 802"/>
                <a:gd name="T90" fmla="*/ 720 w 722"/>
                <a:gd name="T91" fmla="*/ 346 h 802"/>
                <a:gd name="T92" fmla="*/ 722 w 722"/>
                <a:gd name="T93" fmla="*/ 304 h 802"/>
                <a:gd name="T94" fmla="*/ 720 w 722"/>
                <a:gd name="T95" fmla="*/ 264 h 802"/>
                <a:gd name="T96" fmla="*/ 716 w 722"/>
                <a:gd name="T97" fmla="*/ 184 h 802"/>
                <a:gd name="T98" fmla="*/ 710 w 722"/>
                <a:gd name="T99" fmla="*/ 112 h 802"/>
                <a:gd name="T100" fmla="*/ 704 w 722"/>
                <a:gd name="T101" fmla="*/ 54 h 802"/>
                <a:gd name="T102" fmla="*/ 698 w 722"/>
                <a:gd name="T103" fmla="*/ 0 h 802"/>
                <a:gd name="T104" fmla="*/ 698 w 722"/>
                <a:gd name="T10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2" h="802">
                  <a:moveTo>
                    <a:pt x="698" y="0"/>
                  </a:moveTo>
                  <a:lnTo>
                    <a:pt x="24" y="0"/>
                  </a:lnTo>
                  <a:lnTo>
                    <a:pt x="24" y="0"/>
                  </a:lnTo>
                  <a:lnTo>
                    <a:pt x="16" y="54"/>
                  </a:lnTo>
                  <a:lnTo>
                    <a:pt x="10" y="112"/>
                  </a:lnTo>
                  <a:lnTo>
                    <a:pt x="4" y="184"/>
                  </a:lnTo>
                  <a:lnTo>
                    <a:pt x="0" y="264"/>
                  </a:lnTo>
                  <a:lnTo>
                    <a:pt x="0" y="304"/>
                  </a:lnTo>
                  <a:lnTo>
                    <a:pt x="0" y="346"/>
                  </a:lnTo>
                  <a:lnTo>
                    <a:pt x="2" y="386"/>
                  </a:lnTo>
                  <a:lnTo>
                    <a:pt x="6" y="426"/>
                  </a:lnTo>
                  <a:lnTo>
                    <a:pt x="12" y="462"/>
                  </a:lnTo>
                  <a:lnTo>
                    <a:pt x="20" y="496"/>
                  </a:lnTo>
                  <a:lnTo>
                    <a:pt x="20" y="496"/>
                  </a:lnTo>
                  <a:lnTo>
                    <a:pt x="24" y="512"/>
                  </a:lnTo>
                  <a:lnTo>
                    <a:pt x="32" y="528"/>
                  </a:lnTo>
                  <a:lnTo>
                    <a:pt x="48" y="560"/>
                  </a:lnTo>
                  <a:lnTo>
                    <a:pt x="68" y="588"/>
                  </a:lnTo>
                  <a:lnTo>
                    <a:pt x="94" y="618"/>
                  </a:lnTo>
                  <a:lnTo>
                    <a:pt x="120" y="644"/>
                  </a:lnTo>
                  <a:lnTo>
                    <a:pt x="148" y="670"/>
                  </a:lnTo>
                  <a:lnTo>
                    <a:pt x="178" y="692"/>
                  </a:lnTo>
                  <a:lnTo>
                    <a:pt x="208" y="714"/>
                  </a:lnTo>
                  <a:lnTo>
                    <a:pt x="266" y="752"/>
                  </a:lnTo>
                  <a:lnTo>
                    <a:pt x="314" y="780"/>
                  </a:lnTo>
                  <a:lnTo>
                    <a:pt x="348" y="796"/>
                  </a:lnTo>
                  <a:lnTo>
                    <a:pt x="360" y="802"/>
                  </a:lnTo>
                  <a:lnTo>
                    <a:pt x="360" y="802"/>
                  </a:lnTo>
                  <a:lnTo>
                    <a:pt x="374" y="796"/>
                  </a:lnTo>
                  <a:lnTo>
                    <a:pt x="406" y="780"/>
                  </a:lnTo>
                  <a:lnTo>
                    <a:pt x="456" y="752"/>
                  </a:lnTo>
                  <a:lnTo>
                    <a:pt x="512" y="714"/>
                  </a:lnTo>
                  <a:lnTo>
                    <a:pt x="542" y="692"/>
                  </a:lnTo>
                  <a:lnTo>
                    <a:pt x="572" y="670"/>
                  </a:lnTo>
                  <a:lnTo>
                    <a:pt x="600" y="644"/>
                  </a:lnTo>
                  <a:lnTo>
                    <a:pt x="628" y="618"/>
                  </a:lnTo>
                  <a:lnTo>
                    <a:pt x="652" y="588"/>
                  </a:lnTo>
                  <a:lnTo>
                    <a:pt x="672" y="560"/>
                  </a:lnTo>
                  <a:lnTo>
                    <a:pt x="690" y="528"/>
                  </a:lnTo>
                  <a:lnTo>
                    <a:pt x="696" y="512"/>
                  </a:lnTo>
                  <a:lnTo>
                    <a:pt x="700" y="496"/>
                  </a:lnTo>
                  <a:lnTo>
                    <a:pt x="700" y="496"/>
                  </a:lnTo>
                  <a:lnTo>
                    <a:pt x="708" y="462"/>
                  </a:lnTo>
                  <a:lnTo>
                    <a:pt x="714" y="426"/>
                  </a:lnTo>
                  <a:lnTo>
                    <a:pt x="718" y="386"/>
                  </a:lnTo>
                  <a:lnTo>
                    <a:pt x="720" y="346"/>
                  </a:lnTo>
                  <a:lnTo>
                    <a:pt x="722" y="304"/>
                  </a:lnTo>
                  <a:lnTo>
                    <a:pt x="720" y="264"/>
                  </a:lnTo>
                  <a:lnTo>
                    <a:pt x="716" y="184"/>
                  </a:lnTo>
                  <a:lnTo>
                    <a:pt x="710" y="112"/>
                  </a:lnTo>
                  <a:lnTo>
                    <a:pt x="704" y="54"/>
                  </a:lnTo>
                  <a:lnTo>
                    <a:pt x="698" y="0"/>
                  </a:lnTo>
                  <a:lnTo>
                    <a:pt x="69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092" y="1393"/>
              <a:ext cx="494" cy="426"/>
            </a:xfrm>
            <a:custGeom>
              <a:avLst/>
              <a:gdLst>
                <a:gd name="T0" fmla="*/ 466 w 494"/>
                <a:gd name="T1" fmla="*/ 206 h 426"/>
                <a:gd name="T2" fmla="*/ 450 w 494"/>
                <a:gd name="T3" fmla="*/ 192 h 426"/>
                <a:gd name="T4" fmla="*/ 390 w 494"/>
                <a:gd name="T5" fmla="*/ 162 h 426"/>
                <a:gd name="T6" fmla="*/ 382 w 494"/>
                <a:gd name="T7" fmla="*/ 104 h 426"/>
                <a:gd name="T8" fmla="*/ 382 w 494"/>
                <a:gd name="T9" fmla="*/ 84 h 426"/>
                <a:gd name="T10" fmla="*/ 348 w 494"/>
                <a:gd name="T11" fmla="*/ 12 h 426"/>
                <a:gd name="T12" fmla="*/ 354 w 494"/>
                <a:gd name="T13" fmla="*/ 34 h 426"/>
                <a:gd name="T14" fmla="*/ 358 w 494"/>
                <a:gd name="T15" fmla="*/ 96 h 426"/>
                <a:gd name="T16" fmla="*/ 330 w 494"/>
                <a:gd name="T17" fmla="*/ 94 h 426"/>
                <a:gd name="T18" fmla="*/ 188 w 494"/>
                <a:gd name="T19" fmla="*/ 82 h 426"/>
                <a:gd name="T20" fmla="*/ 134 w 494"/>
                <a:gd name="T21" fmla="*/ 72 h 426"/>
                <a:gd name="T22" fmla="*/ 156 w 494"/>
                <a:gd name="T23" fmla="*/ 0 h 426"/>
                <a:gd name="T24" fmla="*/ 122 w 494"/>
                <a:gd name="T25" fmla="*/ 44 h 426"/>
                <a:gd name="T26" fmla="*/ 112 w 494"/>
                <a:gd name="T27" fmla="*/ 88 h 426"/>
                <a:gd name="T28" fmla="*/ 116 w 494"/>
                <a:gd name="T29" fmla="*/ 130 h 426"/>
                <a:gd name="T30" fmla="*/ 64 w 494"/>
                <a:gd name="T31" fmla="*/ 178 h 426"/>
                <a:gd name="T32" fmla="*/ 30 w 494"/>
                <a:gd name="T33" fmla="*/ 204 h 426"/>
                <a:gd name="T34" fmla="*/ 6 w 494"/>
                <a:gd name="T35" fmla="*/ 242 h 426"/>
                <a:gd name="T36" fmla="*/ 0 w 494"/>
                <a:gd name="T37" fmla="*/ 296 h 426"/>
                <a:gd name="T38" fmla="*/ 36 w 494"/>
                <a:gd name="T39" fmla="*/ 230 h 426"/>
                <a:gd name="T40" fmla="*/ 92 w 494"/>
                <a:gd name="T41" fmla="*/ 198 h 426"/>
                <a:gd name="T42" fmla="*/ 136 w 494"/>
                <a:gd name="T43" fmla="*/ 336 h 426"/>
                <a:gd name="T44" fmla="*/ 188 w 494"/>
                <a:gd name="T45" fmla="*/ 396 h 426"/>
                <a:gd name="T46" fmla="*/ 132 w 494"/>
                <a:gd name="T47" fmla="*/ 424 h 426"/>
                <a:gd name="T48" fmla="*/ 218 w 494"/>
                <a:gd name="T49" fmla="*/ 398 h 426"/>
                <a:gd name="T50" fmla="*/ 228 w 494"/>
                <a:gd name="T51" fmla="*/ 388 h 426"/>
                <a:gd name="T52" fmla="*/ 260 w 494"/>
                <a:gd name="T53" fmla="*/ 382 h 426"/>
                <a:gd name="T54" fmla="*/ 274 w 494"/>
                <a:gd name="T55" fmla="*/ 396 h 426"/>
                <a:gd name="T56" fmla="*/ 338 w 494"/>
                <a:gd name="T57" fmla="*/ 424 h 426"/>
                <a:gd name="T58" fmla="*/ 340 w 494"/>
                <a:gd name="T59" fmla="*/ 416 h 426"/>
                <a:gd name="T60" fmla="*/ 308 w 494"/>
                <a:gd name="T61" fmla="*/ 370 h 426"/>
                <a:gd name="T62" fmla="*/ 402 w 494"/>
                <a:gd name="T63" fmla="*/ 242 h 426"/>
                <a:gd name="T64" fmla="*/ 450 w 494"/>
                <a:gd name="T65" fmla="*/ 224 h 426"/>
                <a:gd name="T66" fmla="*/ 486 w 494"/>
                <a:gd name="T67" fmla="*/ 272 h 426"/>
                <a:gd name="T68" fmla="*/ 494 w 494"/>
                <a:gd name="T69" fmla="*/ 270 h 426"/>
                <a:gd name="T70" fmla="*/ 220 w 494"/>
                <a:gd name="T71" fmla="*/ 100 h 426"/>
                <a:gd name="T72" fmla="*/ 338 w 494"/>
                <a:gd name="T73" fmla="*/ 134 h 426"/>
                <a:gd name="T74" fmla="*/ 314 w 494"/>
                <a:gd name="T75" fmla="*/ 166 h 426"/>
                <a:gd name="T76" fmla="*/ 280 w 494"/>
                <a:gd name="T77" fmla="*/ 182 h 426"/>
                <a:gd name="T78" fmla="*/ 246 w 494"/>
                <a:gd name="T79" fmla="*/ 188 h 426"/>
                <a:gd name="T80" fmla="*/ 214 w 494"/>
                <a:gd name="T81" fmla="*/ 182 h 426"/>
                <a:gd name="T82" fmla="*/ 172 w 494"/>
                <a:gd name="T83" fmla="*/ 158 h 426"/>
                <a:gd name="T84" fmla="*/ 244 w 494"/>
                <a:gd name="T85" fmla="*/ 226 h 426"/>
                <a:gd name="T86" fmla="*/ 244 w 494"/>
                <a:gd name="T87" fmla="*/ 226 h 426"/>
                <a:gd name="T88" fmla="*/ 128 w 494"/>
                <a:gd name="T89" fmla="*/ 196 h 426"/>
                <a:gd name="T90" fmla="*/ 170 w 494"/>
                <a:gd name="T91" fmla="*/ 208 h 426"/>
                <a:gd name="T92" fmla="*/ 196 w 494"/>
                <a:gd name="T93" fmla="*/ 228 h 426"/>
                <a:gd name="T94" fmla="*/ 216 w 494"/>
                <a:gd name="T95" fmla="*/ 256 h 426"/>
                <a:gd name="T96" fmla="*/ 228 w 494"/>
                <a:gd name="T97" fmla="*/ 292 h 426"/>
                <a:gd name="T98" fmla="*/ 220 w 494"/>
                <a:gd name="T99" fmla="*/ 348 h 426"/>
                <a:gd name="T100" fmla="*/ 134 w 494"/>
                <a:gd name="T101" fmla="*/ 288 h 426"/>
                <a:gd name="T102" fmla="*/ 324 w 494"/>
                <a:gd name="T103" fmla="*/ 330 h 426"/>
                <a:gd name="T104" fmla="*/ 264 w 494"/>
                <a:gd name="T105" fmla="*/ 308 h 426"/>
                <a:gd name="T106" fmla="*/ 268 w 494"/>
                <a:gd name="T107" fmla="*/ 276 h 426"/>
                <a:gd name="T108" fmla="*/ 288 w 494"/>
                <a:gd name="T109" fmla="*/ 236 h 426"/>
                <a:gd name="T110" fmla="*/ 306 w 494"/>
                <a:gd name="T111" fmla="*/ 220 h 426"/>
                <a:gd name="T112" fmla="*/ 350 w 494"/>
                <a:gd name="T113" fmla="*/ 198 h 426"/>
                <a:gd name="T114" fmla="*/ 376 w 494"/>
                <a:gd name="T115" fmla="*/ 210 h 426"/>
                <a:gd name="T116" fmla="*/ 338 w 494"/>
                <a:gd name="T117" fmla="*/ 31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4" h="426">
                  <a:moveTo>
                    <a:pt x="494" y="270"/>
                  </a:moveTo>
                  <a:lnTo>
                    <a:pt x="494" y="270"/>
                  </a:lnTo>
                  <a:lnTo>
                    <a:pt x="490" y="258"/>
                  </a:lnTo>
                  <a:lnTo>
                    <a:pt x="486" y="242"/>
                  </a:lnTo>
                  <a:lnTo>
                    <a:pt x="486" y="242"/>
                  </a:lnTo>
                  <a:lnTo>
                    <a:pt x="478" y="226"/>
                  </a:lnTo>
                  <a:lnTo>
                    <a:pt x="472" y="216"/>
                  </a:lnTo>
                  <a:lnTo>
                    <a:pt x="466" y="208"/>
                  </a:lnTo>
                  <a:lnTo>
                    <a:pt x="466" y="208"/>
                  </a:lnTo>
                  <a:lnTo>
                    <a:pt x="466" y="206"/>
                  </a:lnTo>
                  <a:lnTo>
                    <a:pt x="466" y="206"/>
                  </a:lnTo>
                  <a:lnTo>
                    <a:pt x="466" y="206"/>
                  </a:lnTo>
                  <a:lnTo>
                    <a:pt x="466" y="206"/>
                  </a:lnTo>
                  <a:lnTo>
                    <a:pt x="466" y="206"/>
                  </a:lnTo>
                  <a:lnTo>
                    <a:pt x="462" y="204"/>
                  </a:lnTo>
                  <a:lnTo>
                    <a:pt x="462" y="204"/>
                  </a:lnTo>
                  <a:lnTo>
                    <a:pt x="458" y="200"/>
                  </a:lnTo>
                  <a:lnTo>
                    <a:pt x="458" y="200"/>
                  </a:lnTo>
                  <a:lnTo>
                    <a:pt x="454" y="196"/>
                  </a:lnTo>
                  <a:lnTo>
                    <a:pt x="454" y="196"/>
                  </a:lnTo>
                  <a:lnTo>
                    <a:pt x="450" y="192"/>
                  </a:lnTo>
                  <a:lnTo>
                    <a:pt x="450" y="192"/>
                  </a:lnTo>
                  <a:lnTo>
                    <a:pt x="446" y="188"/>
                  </a:lnTo>
                  <a:lnTo>
                    <a:pt x="446" y="188"/>
                  </a:lnTo>
                  <a:lnTo>
                    <a:pt x="440" y="184"/>
                  </a:lnTo>
                  <a:lnTo>
                    <a:pt x="440" y="184"/>
                  </a:lnTo>
                  <a:lnTo>
                    <a:pt x="430" y="178"/>
                  </a:lnTo>
                  <a:lnTo>
                    <a:pt x="430" y="178"/>
                  </a:lnTo>
                  <a:lnTo>
                    <a:pt x="420" y="172"/>
                  </a:lnTo>
                  <a:lnTo>
                    <a:pt x="412" y="170"/>
                  </a:lnTo>
                  <a:lnTo>
                    <a:pt x="400" y="166"/>
                  </a:lnTo>
                  <a:lnTo>
                    <a:pt x="390" y="162"/>
                  </a:lnTo>
                  <a:lnTo>
                    <a:pt x="390" y="162"/>
                  </a:lnTo>
                  <a:lnTo>
                    <a:pt x="382" y="150"/>
                  </a:lnTo>
                  <a:lnTo>
                    <a:pt x="374" y="138"/>
                  </a:lnTo>
                  <a:lnTo>
                    <a:pt x="374" y="138"/>
                  </a:lnTo>
                  <a:lnTo>
                    <a:pt x="376" y="130"/>
                  </a:lnTo>
                  <a:lnTo>
                    <a:pt x="376" y="130"/>
                  </a:lnTo>
                  <a:lnTo>
                    <a:pt x="380" y="116"/>
                  </a:lnTo>
                  <a:lnTo>
                    <a:pt x="380" y="116"/>
                  </a:lnTo>
                  <a:lnTo>
                    <a:pt x="380" y="110"/>
                  </a:lnTo>
                  <a:lnTo>
                    <a:pt x="380" y="110"/>
                  </a:lnTo>
                  <a:lnTo>
                    <a:pt x="382" y="104"/>
                  </a:lnTo>
                  <a:lnTo>
                    <a:pt x="382" y="104"/>
                  </a:lnTo>
                  <a:lnTo>
                    <a:pt x="382" y="98"/>
                  </a:lnTo>
                  <a:lnTo>
                    <a:pt x="382" y="98"/>
                  </a:lnTo>
                  <a:lnTo>
                    <a:pt x="382" y="96"/>
                  </a:lnTo>
                  <a:lnTo>
                    <a:pt x="382" y="94"/>
                  </a:lnTo>
                  <a:lnTo>
                    <a:pt x="382" y="94"/>
                  </a:lnTo>
                  <a:lnTo>
                    <a:pt x="382" y="88"/>
                  </a:lnTo>
                  <a:lnTo>
                    <a:pt x="382" y="86"/>
                  </a:lnTo>
                  <a:lnTo>
                    <a:pt x="382" y="84"/>
                  </a:lnTo>
                  <a:lnTo>
                    <a:pt x="382" y="84"/>
                  </a:lnTo>
                  <a:lnTo>
                    <a:pt x="382" y="84"/>
                  </a:lnTo>
                  <a:lnTo>
                    <a:pt x="382" y="84"/>
                  </a:lnTo>
                  <a:lnTo>
                    <a:pt x="382" y="84"/>
                  </a:lnTo>
                  <a:lnTo>
                    <a:pt x="382" y="82"/>
                  </a:lnTo>
                  <a:lnTo>
                    <a:pt x="382" y="82"/>
                  </a:lnTo>
                  <a:lnTo>
                    <a:pt x="380" y="72"/>
                  </a:lnTo>
                  <a:lnTo>
                    <a:pt x="378" y="62"/>
                  </a:lnTo>
                  <a:lnTo>
                    <a:pt x="372" y="44"/>
                  </a:lnTo>
                  <a:lnTo>
                    <a:pt x="372" y="44"/>
                  </a:lnTo>
                  <a:lnTo>
                    <a:pt x="364" y="30"/>
                  </a:lnTo>
                  <a:lnTo>
                    <a:pt x="356" y="20"/>
                  </a:lnTo>
                  <a:lnTo>
                    <a:pt x="356" y="20"/>
                  </a:lnTo>
                  <a:lnTo>
                    <a:pt x="348" y="12"/>
                  </a:lnTo>
                  <a:lnTo>
                    <a:pt x="344" y="4"/>
                  </a:lnTo>
                  <a:lnTo>
                    <a:pt x="344" y="4"/>
                  </a:lnTo>
                  <a:lnTo>
                    <a:pt x="340" y="2"/>
                  </a:lnTo>
                  <a:lnTo>
                    <a:pt x="340" y="2"/>
                  </a:lnTo>
                  <a:lnTo>
                    <a:pt x="338" y="0"/>
                  </a:lnTo>
                  <a:lnTo>
                    <a:pt x="338" y="0"/>
                  </a:lnTo>
                  <a:lnTo>
                    <a:pt x="342" y="6"/>
                  </a:lnTo>
                  <a:lnTo>
                    <a:pt x="342" y="6"/>
                  </a:lnTo>
                  <a:lnTo>
                    <a:pt x="350" y="22"/>
                  </a:lnTo>
                  <a:lnTo>
                    <a:pt x="350" y="22"/>
                  </a:lnTo>
                  <a:lnTo>
                    <a:pt x="354" y="34"/>
                  </a:lnTo>
                  <a:lnTo>
                    <a:pt x="358" y="48"/>
                  </a:lnTo>
                  <a:lnTo>
                    <a:pt x="358" y="48"/>
                  </a:lnTo>
                  <a:lnTo>
                    <a:pt x="358" y="66"/>
                  </a:lnTo>
                  <a:lnTo>
                    <a:pt x="358" y="66"/>
                  </a:lnTo>
                  <a:lnTo>
                    <a:pt x="360" y="72"/>
                  </a:lnTo>
                  <a:lnTo>
                    <a:pt x="358" y="82"/>
                  </a:lnTo>
                  <a:lnTo>
                    <a:pt x="358" y="82"/>
                  </a:lnTo>
                  <a:lnTo>
                    <a:pt x="358" y="92"/>
                  </a:lnTo>
                  <a:lnTo>
                    <a:pt x="358" y="94"/>
                  </a:lnTo>
                  <a:lnTo>
                    <a:pt x="358" y="94"/>
                  </a:lnTo>
                  <a:lnTo>
                    <a:pt x="358" y="96"/>
                  </a:lnTo>
                  <a:lnTo>
                    <a:pt x="358" y="96"/>
                  </a:lnTo>
                  <a:lnTo>
                    <a:pt x="356" y="102"/>
                  </a:lnTo>
                  <a:lnTo>
                    <a:pt x="356" y="102"/>
                  </a:lnTo>
                  <a:lnTo>
                    <a:pt x="354" y="104"/>
                  </a:lnTo>
                  <a:lnTo>
                    <a:pt x="354" y="104"/>
                  </a:lnTo>
                  <a:lnTo>
                    <a:pt x="354" y="110"/>
                  </a:lnTo>
                  <a:lnTo>
                    <a:pt x="354" y="110"/>
                  </a:lnTo>
                  <a:lnTo>
                    <a:pt x="352" y="112"/>
                  </a:lnTo>
                  <a:lnTo>
                    <a:pt x="352" y="112"/>
                  </a:lnTo>
                  <a:lnTo>
                    <a:pt x="342" y="102"/>
                  </a:lnTo>
                  <a:lnTo>
                    <a:pt x="330" y="94"/>
                  </a:lnTo>
                  <a:lnTo>
                    <a:pt x="318" y="88"/>
                  </a:lnTo>
                  <a:lnTo>
                    <a:pt x="304" y="82"/>
                  </a:lnTo>
                  <a:lnTo>
                    <a:pt x="290" y="76"/>
                  </a:lnTo>
                  <a:lnTo>
                    <a:pt x="276" y="72"/>
                  </a:lnTo>
                  <a:lnTo>
                    <a:pt x="262" y="70"/>
                  </a:lnTo>
                  <a:lnTo>
                    <a:pt x="246" y="70"/>
                  </a:lnTo>
                  <a:lnTo>
                    <a:pt x="246" y="70"/>
                  </a:lnTo>
                  <a:lnTo>
                    <a:pt x="232" y="70"/>
                  </a:lnTo>
                  <a:lnTo>
                    <a:pt x="218" y="72"/>
                  </a:lnTo>
                  <a:lnTo>
                    <a:pt x="204" y="76"/>
                  </a:lnTo>
                  <a:lnTo>
                    <a:pt x="188" y="82"/>
                  </a:lnTo>
                  <a:lnTo>
                    <a:pt x="176" y="88"/>
                  </a:lnTo>
                  <a:lnTo>
                    <a:pt x="164" y="94"/>
                  </a:lnTo>
                  <a:lnTo>
                    <a:pt x="152" y="102"/>
                  </a:lnTo>
                  <a:lnTo>
                    <a:pt x="142" y="112"/>
                  </a:lnTo>
                  <a:lnTo>
                    <a:pt x="142" y="112"/>
                  </a:lnTo>
                  <a:lnTo>
                    <a:pt x="136" y="98"/>
                  </a:lnTo>
                  <a:lnTo>
                    <a:pt x="136" y="82"/>
                  </a:lnTo>
                  <a:lnTo>
                    <a:pt x="136" y="82"/>
                  </a:lnTo>
                  <a:lnTo>
                    <a:pt x="134" y="76"/>
                  </a:lnTo>
                  <a:lnTo>
                    <a:pt x="134" y="76"/>
                  </a:lnTo>
                  <a:lnTo>
                    <a:pt x="134" y="72"/>
                  </a:lnTo>
                  <a:lnTo>
                    <a:pt x="134" y="72"/>
                  </a:lnTo>
                  <a:lnTo>
                    <a:pt x="134" y="64"/>
                  </a:lnTo>
                  <a:lnTo>
                    <a:pt x="134" y="64"/>
                  </a:lnTo>
                  <a:lnTo>
                    <a:pt x="136" y="48"/>
                  </a:lnTo>
                  <a:lnTo>
                    <a:pt x="136" y="48"/>
                  </a:lnTo>
                  <a:lnTo>
                    <a:pt x="140" y="34"/>
                  </a:lnTo>
                  <a:lnTo>
                    <a:pt x="144" y="22"/>
                  </a:lnTo>
                  <a:lnTo>
                    <a:pt x="144" y="22"/>
                  </a:lnTo>
                  <a:lnTo>
                    <a:pt x="152" y="6"/>
                  </a:lnTo>
                  <a:lnTo>
                    <a:pt x="152" y="6"/>
                  </a:lnTo>
                  <a:lnTo>
                    <a:pt x="156" y="0"/>
                  </a:lnTo>
                  <a:lnTo>
                    <a:pt x="156" y="0"/>
                  </a:lnTo>
                  <a:lnTo>
                    <a:pt x="154" y="2"/>
                  </a:lnTo>
                  <a:lnTo>
                    <a:pt x="154" y="2"/>
                  </a:lnTo>
                  <a:lnTo>
                    <a:pt x="150" y="4"/>
                  </a:lnTo>
                  <a:lnTo>
                    <a:pt x="150" y="4"/>
                  </a:lnTo>
                  <a:lnTo>
                    <a:pt x="144" y="10"/>
                  </a:lnTo>
                  <a:lnTo>
                    <a:pt x="138" y="20"/>
                  </a:lnTo>
                  <a:lnTo>
                    <a:pt x="138" y="20"/>
                  </a:lnTo>
                  <a:lnTo>
                    <a:pt x="130" y="30"/>
                  </a:lnTo>
                  <a:lnTo>
                    <a:pt x="122" y="44"/>
                  </a:lnTo>
                  <a:lnTo>
                    <a:pt x="122" y="44"/>
                  </a:lnTo>
                  <a:lnTo>
                    <a:pt x="116" y="62"/>
                  </a:lnTo>
                  <a:lnTo>
                    <a:pt x="114" y="72"/>
                  </a:lnTo>
                  <a:lnTo>
                    <a:pt x="112" y="82"/>
                  </a:lnTo>
                  <a:lnTo>
                    <a:pt x="112" y="84"/>
                  </a:lnTo>
                  <a:lnTo>
                    <a:pt x="112" y="84"/>
                  </a:lnTo>
                  <a:lnTo>
                    <a:pt x="112" y="84"/>
                  </a:lnTo>
                  <a:lnTo>
                    <a:pt x="112" y="84"/>
                  </a:lnTo>
                  <a:lnTo>
                    <a:pt x="112" y="84"/>
                  </a:lnTo>
                  <a:lnTo>
                    <a:pt x="112" y="84"/>
                  </a:lnTo>
                  <a:lnTo>
                    <a:pt x="112" y="88"/>
                  </a:lnTo>
                  <a:lnTo>
                    <a:pt x="112" y="88"/>
                  </a:lnTo>
                  <a:lnTo>
                    <a:pt x="112" y="94"/>
                  </a:lnTo>
                  <a:lnTo>
                    <a:pt x="112" y="94"/>
                  </a:lnTo>
                  <a:lnTo>
                    <a:pt x="112" y="98"/>
                  </a:lnTo>
                  <a:lnTo>
                    <a:pt x="112" y="98"/>
                  </a:lnTo>
                  <a:lnTo>
                    <a:pt x="112" y="104"/>
                  </a:lnTo>
                  <a:lnTo>
                    <a:pt x="112" y="104"/>
                  </a:lnTo>
                  <a:lnTo>
                    <a:pt x="112" y="110"/>
                  </a:lnTo>
                  <a:lnTo>
                    <a:pt x="112" y="110"/>
                  </a:lnTo>
                  <a:lnTo>
                    <a:pt x="114" y="116"/>
                  </a:lnTo>
                  <a:lnTo>
                    <a:pt x="114" y="116"/>
                  </a:lnTo>
                  <a:lnTo>
                    <a:pt x="116" y="130"/>
                  </a:lnTo>
                  <a:lnTo>
                    <a:pt x="116" y="130"/>
                  </a:lnTo>
                  <a:lnTo>
                    <a:pt x="118" y="138"/>
                  </a:lnTo>
                  <a:lnTo>
                    <a:pt x="118" y="138"/>
                  </a:lnTo>
                  <a:lnTo>
                    <a:pt x="110" y="150"/>
                  </a:lnTo>
                  <a:lnTo>
                    <a:pt x="104" y="162"/>
                  </a:lnTo>
                  <a:lnTo>
                    <a:pt x="104" y="162"/>
                  </a:lnTo>
                  <a:lnTo>
                    <a:pt x="92" y="166"/>
                  </a:lnTo>
                  <a:lnTo>
                    <a:pt x="82" y="170"/>
                  </a:lnTo>
                  <a:lnTo>
                    <a:pt x="72" y="172"/>
                  </a:lnTo>
                  <a:lnTo>
                    <a:pt x="64" y="178"/>
                  </a:lnTo>
                  <a:lnTo>
                    <a:pt x="64" y="178"/>
                  </a:lnTo>
                  <a:lnTo>
                    <a:pt x="52" y="184"/>
                  </a:lnTo>
                  <a:lnTo>
                    <a:pt x="52" y="184"/>
                  </a:lnTo>
                  <a:lnTo>
                    <a:pt x="48" y="188"/>
                  </a:lnTo>
                  <a:lnTo>
                    <a:pt x="48" y="188"/>
                  </a:lnTo>
                  <a:lnTo>
                    <a:pt x="42" y="192"/>
                  </a:lnTo>
                  <a:lnTo>
                    <a:pt x="42" y="192"/>
                  </a:lnTo>
                  <a:lnTo>
                    <a:pt x="38" y="196"/>
                  </a:lnTo>
                  <a:lnTo>
                    <a:pt x="38" y="196"/>
                  </a:lnTo>
                  <a:lnTo>
                    <a:pt x="34" y="200"/>
                  </a:lnTo>
                  <a:lnTo>
                    <a:pt x="34" y="200"/>
                  </a:lnTo>
                  <a:lnTo>
                    <a:pt x="30" y="204"/>
                  </a:lnTo>
                  <a:lnTo>
                    <a:pt x="28" y="206"/>
                  </a:lnTo>
                  <a:lnTo>
                    <a:pt x="28" y="206"/>
                  </a:lnTo>
                  <a:lnTo>
                    <a:pt x="28" y="206"/>
                  </a:lnTo>
                  <a:lnTo>
                    <a:pt x="28" y="206"/>
                  </a:lnTo>
                  <a:lnTo>
                    <a:pt x="28" y="206"/>
                  </a:lnTo>
                  <a:lnTo>
                    <a:pt x="28" y="208"/>
                  </a:lnTo>
                  <a:lnTo>
                    <a:pt x="28" y="208"/>
                  </a:lnTo>
                  <a:lnTo>
                    <a:pt x="28" y="208"/>
                  </a:lnTo>
                  <a:lnTo>
                    <a:pt x="20" y="216"/>
                  </a:lnTo>
                  <a:lnTo>
                    <a:pt x="14" y="226"/>
                  </a:lnTo>
                  <a:lnTo>
                    <a:pt x="6" y="242"/>
                  </a:lnTo>
                  <a:lnTo>
                    <a:pt x="6" y="242"/>
                  </a:lnTo>
                  <a:lnTo>
                    <a:pt x="2" y="258"/>
                  </a:lnTo>
                  <a:lnTo>
                    <a:pt x="0" y="270"/>
                  </a:lnTo>
                  <a:lnTo>
                    <a:pt x="0" y="270"/>
                  </a:lnTo>
                  <a:lnTo>
                    <a:pt x="0" y="280"/>
                  </a:lnTo>
                  <a:lnTo>
                    <a:pt x="0" y="288"/>
                  </a:lnTo>
                  <a:lnTo>
                    <a:pt x="0" y="288"/>
                  </a:lnTo>
                  <a:lnTo>
                    <a:pt x="0" y="294"/>
                  </a:lnTo>
                  <a:lnTo>
                    <a:pt x="0" y="294"/>
                  </a:lnTo>
                  <a:lnTo>
                    <a:pt x="0" y="296"/>
                  </a:lnTo>
                  <a:lnTo>
                    <a:pt x="0" y="296"/>
                  </a:lnTo>
                  <a:lnTo>
                    <a:pt x="2" y="290"/>
                  </a:lnTo>
                  <a:lnTo>
                    <a:pt x="2" y="290"/>
                  </a:lnTo>
                  <a:lnTo>
                    <a:pt x="8" y="272"/>
                  </a:lnTo>
                  <a:lnTo>
                    <a:pt x="8" y="272"/>
                  </a:lnTo>
                  <a:lnTo>
                    <a:pt x="12" y="262"/>
                  </a:lnTo>
                  <a:lnTo>
                    <a:pt x="20" y="248"/>
                  </a:lnTo>
                  <a:lnTo>
                    <a:pt x="20" y="248"/>
                  </a:lnTo>
                  <a:lnTo>
                    <a:pt x="30" y="236"/>
                  </a:lnTo>
                  <a:lnTo>
                    <a:pt x="30" y="236"/>
                  </a:lnTo>
                  <a:lnTo>
                    <a:pt x="36" y="230"/>
                  </a:lnTo>
                  <a:lnTo>
                    <a:pt x="36" y="230"/>
                  </a:lnTo>
                  <a:lnTo>
                    <a:pt x="38" y="228"/>
                  </a:lnTo>
                  <a:lnTo>
                    <a:pt x="38" y="228"/>
                  </a:lnTo>
                  <a:lnTo>
                    <a:pt x="42" y="224"/>
                  </a:lnTo>
                  <a:lnTo>
                    <a:pt x="42" y="224"/>
                  </a:lnTo>
                  <a:lnTo>
                    <a:pt x="58" y="212"/>
                  </a:lnTo>
                  <a:lnTo>
                    <a:pt x="68" y="208"/>
                  </a:lnTo>
                  <a:lnTo>
                    <a:pt x="76" y="204"/>
                  </a:lnTo>
                  <a:lnTo>
                    <a:pt x="76" y="204"/>
                  </a:lnTo>
                  <a:lnTo>
                    <a:pt x="84" y="202"/>
                  </a:lnTo>
                  <a:lnTo>
                    <a:pt x="92" y="198"/>
                  </a:lnTo>
                  <a:lnTo>
                    <a:pt x="92" y="198"/>
                  </a:lnTo>
                  <a:lnTo>
                    <a:pt x="92" y="212"/>
                  </a:lnTo>
                  <a:lnTo>
                    <a:pt x="92" y="226"/>
                  </a:lnTo>
                  <a:lnTo>
                    <a:pt x="92" y="226"/>
                  </a:lnTo>
                  <a:lnTo>
                    <a:pt x="92" y="242"/>
                  </a:lnTo>
                  <a:lnTo>
                    <a:pt x="94" y="258"/>
                  </a:lnTo>
                  <a:lnTo>
                    <a:pt x="98" y="272"/>
                  </a:lnTo>
                  <a:lnTo>
                    <a:pt x="104" y="286"/>
                  </a:lnTo>
                  <a:lnTo>
                    <a:pt x="110" y="300"/>
                  </a:lnTo>
                  <a:lnTo>
                    <a:pt x="116" y="312"/>
                  </a:lnTo>
                  <a:lnTo>
                    <a:pt x="126" y="324"/>
                  </a:lnTo>
                  <a:lnTo>
                    <a:pt x="136" y="336"/>
                  </a:lnTo>
                  <a:lnTo>
                    <a:pt x="136" y="336"/>
                  </a:lnTo>
                  <a:lnTo>
                    <a:pt x="152" y="348"/>
                  </a:lnTo>
                  <a:lnTo>
                    <a:pt x="168" y="360"/>
                  </a:lnTo>
                  <a:lnTo>
                    <a:pt x="186" y="370"/>
                  </a:lnTo>
                  <a:lnTo>
                    <a:pt x="206" y="376"/>
                  </a:lnTo>
                  <a:lnTo>
                    <a:pt x="206" y="376"/>
                  </a:lnTo>
                  <a:lnTo>
                    <a:pt x="202" y="382"/>
                  </a:lnTo>
                  <a:lnTo>
                    <a:pt x="202" y="382"/>
                  </a:lnTo>
                  <a:lnTo>
                    <a:pt x="196" y="388"/>
                  </a:lnTo>
                  <a:lnTo>
                    <a:pt x="188" y="396"/>
                  </a:lnTo>
                  <a:lnTo>
                    <a:pt x="188" y="396"/>
                  </a:lnTo>
                  <a:lnTo>
                    <a:pt x="176" y="404"/>
                  </a:lnTo>
                  <a:lnTo>
                    <a:pt x="176" y="404"/>
                  </a:lnTo>
                  <a:lnTo>
                    <a:pt x="164" y="412"/>
                  </a:lnTo>
                  <a:lnTo>
                    <a:pt x="152" y="416"/>
                  </a:lnTo>
                  <a:lnTo>
                    <a:pt x="152" y="416"/>
                  </a:lnTo>
                  <a:lnTo>
                    <a:pt x="136" y="424"/>
                  </a:lnTo>
                  <a:lnTo>
                    <a:pt x="136" y="424"/>
                  </a:lnTo>
                  <a:lnTo>
                    <a:pt x="130" y="424"/>
                  </a:lnTo>
                  <a:lnTo>
                    <a:pt x="130" y="424"/>
                  </a:lnTo>
                  <a:lnTo>
                    <a:pt x="132" y="424"/>
                  </a:lnTo>
                  <a:lnTo>
                    <a:pt x="132" y="424"/>
                  </a:lnTo>
                  <a:lnTo>
                    <a:pt x="136" y="426"/>
                  </a:lnTo>
                  <a:lnTo>
                    <a:pt x="136" y="426"/>
                  </a:lnTo>
                  <a:lnTo>
                    <a:pt x="144" y="426"/>
                  </a:lnTo>
                  <a:lnTo>
                    <a:pt x="154" y="424"/>
                  </a:lnTo>
                  <a:lnTo>
                    <a:pt x="154" y="424"/>
                  </a:lnTo>
                  <a:lnTo>
                    <a:pt x="168" y="422"/>
                  </a:lnTo>
                  <a:lnTo>
                    <a:pt x="184" y="418"/>
                  </a:lnTo>
                  <a:lnTo>
                    <a:pt x="184" y="418"/>
                  </a:lnTo>
                  <a:lnTo>
                    <a:pt x="200" y="410"/>
                  </a:lnTo>
                  <a:lnTo>
                    <a:pt x="208" y="404"/>
                  </a:lnTo>
                  <a:lnTo>
                    <a:pt x="218" y="398"/>
                  </a:lnTo>
                  <a:lnTo>
                    <a:pt x="218" y="398"/>
                  </a:lnTo>
                  <a:lnTo>
                    <a:pt x="218" y="396"/>
                  </a:lnTo>
                  <a:lnTo>
                    <a:pt x="218" y="396"/>
                  </a:lnTo>
                  <a:lnTo>
                    <a:pt x="218" y="396"/>
                  </a:lnTo>
                  <a:lnTo>
                    <a:pt x="218" y="396"/>
                  </a:lnTo>
                  <a:lnTo>
                    <a:pt x="220" y="396"/>
                  </a:lnTo>
                  <a:lnTo>
                    <a:pt x="220" y="394"/>
                  </a:lnTo>
                  <a:lnTo>
                    <a:pt x="220" y="394"/>
                  </a:lnTo>
                  <a:lnTo>
                    <a:pt x="226" y="390"/>
                  </a:lnTo>
                  <a:lnTo>
                    <a:pt x="228" y="388"/>
                  </a:lnTo>
                  <a:lnTo>
                    <a:pt x="228" y="388"/>
                  </a:lnTo>
                  <a:lnTo>
                    <a:pt x="228" y="388"/>
                  </a:lnTo>
                  <a:lnTo>
                    <a:pt x="228" y="388"/>
                  </a:lnTo>
                  <a:lnTo>
                    <a:pt x="232" y="382"/>
                  </a:lnTo>
                  <a:lnTo>
                    <a:pt x="232" y="382"/>
                  </a:lnTo>
                  <a:lnTo>
                    <a:pt x="234" y="380"/>
                  </a:lnTo>
                  <a:lnTo>
                    <a:pt x="234" y="380"/>
                  </a:lnTo>
                  <a:lnTo>
                    <a:pt x="246" y="380"/>
                  </a:lnTo>
                  <a:lnTo>
                    <a:pt x="246" y="380"/>
                  </a:lnTo>
                  <a:lnTo>
                    <a:pt x="260" y="380"/>
                  </a:lnTo>
                  <a:lnTo>
                    <a:pt x="260" y="380"/>
                  </a:lnTo>
                  <a:lnTo>
                    <a:pt x="260" y="382"/>
                  </a:lnTo>
                  <a:lnTo>
                    <a:pt x="260" y="382"/>
                  </a:lnTo>
                  <a:lnTo>
                    <a:pt x="264" y="388"/>
                  </a:lnTo>
                  <a:lnTo>
                    <a:pt x="264" y="388"/>
                  </a:lnTo>
                  <a:lnTo>
                    <a:pt x="266" y="388"/>
                  </a:lnTo>
                  <a:lnTo>
                    <a:pt x="268" y="390"/>
                  </a:lnTo>
                  <a:lnTo>
                    <a:pt x="268" y="390"/>
                  </a:lnTo>
                  <a:lnTo>
                    <a:pt x="272" y="394"/>
                  </a:lnTo>
                  <a:lnTo>
                    <a:pt x="274" y="396"/>
                  </a:lnTo>
                  <a:lnTo>
                    <a:pt x="274" y="396"/>
                  </a:lnTo>
                  <a:lnTo>
                    <a:pt x="274" y="396"/>
                  </a:lnTo>
                  <a:lnTo>
                    <a:pt x="274" y="396"/>
                  </a:lnTo>
                  <a:lnTo>
                    <a:pt x="276" y="396"/>
                  </a:lnTo>
                  <a:lnTo>
                    <a:pt x="276" y="398"/>
                  </a:lnTo>
                  <a:lnTo>
                    <a:pt x="276" y="398"/>
                  </a:lnTo>
                  <a:lnTo>
                    <a:pt x="276" y="398"/>
                  </a:lnTo>
                  <a:lnTo>
                    <a:pt x="284" y="404"/>
                  </a:lnTo>
                  <a:lnTo>
                    <a:pt x="294" y="410"/>
                  </a:lnTo>
                  <a:lnTo>
                    <a:pt x="310" y="418"/>
                  </a:lnTo>
                  <a:lnTo>
                    <a:pt x="310" y="418"/>
                  </a:lnTo>
                  <a:lnTo>
                    <a:pt x="326" y="422"/>
                  </a:lnTo>
                  <a:lnTo>
                    <a:pt x="338" y="424"/>
                  </a:lnTo>
                  <a:lnTo>
                    <a:pt x="338" y="424"/>
                  </a:lnTo>
                  <a:lnTo>
                    <a:pt x="350" y="426"/>
                  </a:lnTo>
                  <a:lnTo>
                    <a:pt x="358" y="426"/>
                  </a:lnTo>
                  <a:lnTo>
                    <a:pt x="358" y="426"/>
                  </a:lnTo>
                  <a:lnTo>
                    <a:pt x="362" y="424"/>
                  </a:lnTo>
                  <a:lnTo>
                    <a:pt x="362" y="424"/>
                  </a:lnTo>
                  <a:lnTo>
                    <a:pt x="364" y="424"/>
                  </a:lnTo>
                  <a:lnTo>
                    <a:pt x="364" y="424"/>
                  </a:lnTo>
                  <a:lnTo>
                    <a:pt x="358" y="424"/>
                  </a:lnTo>
                  <a:lnTo>
                    <a:pt x="358" y="424"/>
                  </a:lnTo>
                  <a:lnTo>
                    <a:pt x="340" y="416"/>
                  </a:lnTo>
                  <a:lnTo>
                    <a:pt x="340" y="416"/>
                  </a:lnTo>
                  <a:lnTo>
                    <a:pt x="330" y="412"/>
                  </a:lnTo>
                  <a:lnTo>
                    <a:pt x="316" y="404"/>
                  </a:lnTo>
                  <a:lnTo>
                    <a:pt x="316" y="404"/>
                  </a:lnTo>
                  <a:lnTo>
                    <a:pt x="304" y="396"/>
                  </a:lnTo>
                  <a:lnTo>
                    <a:pt x="304" y="396"/>
                  </a:lnTo>
                  <a:lnTo>
                    <a:pt x="298" y="388"/>
                  </a:lnTo>
                  <a:lnTo>
                    <a:pt x="292" y="382"/>
                  </a:lnTo>
                  <a:lnTo>
                    <a:pt x="292" y="382"/>
                  </a:lnTo>
                  <a:lnTo>
                    <a:pt x="286" y="376"/>
                  </a:lnTo>
                  <a:lnTo>
                    <a:pt x="286" y="376"/>
                  </a:lnTo>
                  <a:lnTo>
                    <a:pt x="308" y="370"/>
                  </a:lnTo>
                  <a:lnTo>
                    <a:pt x="326" y="360"/>
                  </a:lnTo>
                  <a:lnTo>
                    <a:pt x="342" y="348"/>
                  </a:lnTo>
                  <a:lnTo>
                    <a:pt x="358" y="336"/>
                  </a:lnTo>
                  <a:lnTo>
                    <a:pt x="358" y="336"/>
                  </a:lnTo>
                  <a:lnTo>
                    <a:pt x="366" y="324"/>
                  </a:lnTo>
                  <a:lnTo>
                    <a:pt x="376" y="312"/>
                  </a:lnTo>
                  <a:lnTo>
                    <a:pt x="382" y="300"/>
                  </a:lnTo>
                  <a:lnTo>
                    <a:pt x="390" y="286"/>
                  </a:lnTo>
                  <a:lnTo>
                    <a:pt x="396" y="272"/>
                  </a:lnTo>
                  <a:lnTo>
                    <a:pt x="400" y="258"/>
                  </a:lnTo>
                  <a:lnTo>
                    <a:pt x="402" y="242"/>
                  </a:lnTo>
                  <a:lnTo>
                    <a:pt x="402" y="226"/>
                  </a:lnTo>
                  <a:lnTo>
                    <a:pt x="402" y="226"/>
                  </a:lnTo>
                  <a:lnTo>
                    <a:pt x="402" y="212"/>
                  </a:lnTo>
                  <a:lnTo>
                    <a:pt x="400" y="198"/>
                  </a:lnTo>
                  <a:lnTo>
                    <a:pt x="400" y="198"/>
                  </a:lnTo>
                  <a:lnTo>
                    <a:pt x="408" y="202"/>
                  </a:lnTo>
                  <a:lnTo>
                    <a:pt x="418" y="204"/>
                  </a:lnTo>
                  <a:lnTo>
                    <a:pt x="418" y="204"/>
                  </a:lnTo>
                  <a:lnTo>
                    <a:pt x="426" y="208"/>
                  </a:lnTo>
                  <a:lnTo>
                    <a:pt x="436" y="212"/>
                  </a:lnTo>
                  <a:lnTo>
                    <a:pt x="450" y="224"/>
                  </a:lnTo>
                  <a:lnTo>
                    <a:pt x="450" y="224"/>
                  </a:lnTo>
                  <a:lnTo>
                    <a:pt x="454" y="228"/>
                  </a:lnTo>
                  <a:lnTo>
                    <a:pt x="454" y="228"/>
                  </a:lnTo>
                  <a:lnTo>
                    <a:pt x="458" y="230"/>
                  </a:lnTo>
                  <a:lnTo>
                    <a:pt x="458" y="230"/>
                  </a:lnTo>
                  <a:lnTo>
                    <a:pt x="462" y="236"/>
                  </a:lnTo>
                  <a:lnTo>
                    <a:pt x="462" y="236"/>
                  </a:lnTo>
                  <a:lnTo>
                    <a:pt x="472" y="248"/>
                  </a:lnTo>
                  <a:lnTo>
                    <a:pt x="472" y="248"/>
                  </a:lnTo>
                  <a:lnTo>
                    <a:pt x="480" y="262"/>
                  </a:lnTo>
                  <a:lnTo>
                    <a:pt x="486" y="272"/>
                  </a:lnTo>
                  <a:lnTo>
                    <a:pt x="486" y="272"/>
                  </a:lnTo>
                  <a:lnTo>
                    <a:pt x="492" y="290"/>
                  </a:lnTo>
                  <a:lnTo>
                    <a:pt x="492" y="290"/>
                  </a:lnTo>
                  <a:lnTo>
                    <a:pt x="494" y="296"/>
                  </a:lnTo>
                  <a:lnTo>
                    <a:pt x="494" y="296"/>
                  </a:lnTo>
                  <a:lnTo>
                    <a:pt x="494" y="294"/>
                  </a:lnTo>
                  <a:lnTo>
                    <a:pt x="494" y="294"/>
                  </a:lnTo>
                  <a:lnTo>
                    <a:pt x="494" y="288"/>
                  </a:lnTo>
                  <a:lnTo>
                    <a:pt x="494" y="288"/>
                  </a:lnTo>
                  <a:lnTo>
                    <a:pt x="494" y="280"/>
                  </a:lnTo>
                  <a:lnTo>
                    <a:pt x="494" y="270"/>
                  </a:lnTo>
                  <a:lnTo>
                    <a:pt x="494" y="270"/>
                  </a:lnTo>
                  <a:lnTo>
                    <a:pt x="494" y="270"/>
                  </a:lnTo>
                  <a:lnTo>
                    <a:pt x="494" y="270"/>
                  </a:lnTo>
                  <a:close/>
                  <a:moveTo>
                    <a:pt x="156" y="134"/>
                  </a:moveTo>
                  <a:lnTo>
                    <a:pt x="156" y="134"/>
                  </a:lnTo>
                  <a:lnTo>
                    <a:pt x="164" y="126"/>
                  </a:lnTo>
                  <a:lnTo>
                    <a:pt x="174" y="120"/>
                  </a:lnTo>
                  <a:lnTo>
                    <a:pt x="184" y="112"/>
                  </a:lnTo>
                  <a:lnTo>
                    <a:pt x="196" y="108"/>
                  </a:lnTo>
                  <a:lnTo>
                    <a:pt x="208" y="102"/>
                  </a:lnTo>
                  <a:lnTo>
                    <a:pt x="220" y="100"/>
                  </a:lnTo>
                  <a:lnTo>
                    <a:pt x="234" y="98"/>
                  </a:lnTo>
                  <a:lnTo>
                    <a:pt x="246" y="98"/>
                  </a:lnTo>
                  <a:lnTo>
                    <a:pt x="246" y="98"/>
                  </a:lnTo>
                  <a:lnTo>
                    <a:pt x="260" y="98"/>
                  </a:lnTo>
                  <a:lnTo>
                    <a:pt x="272" y="100"/>
                  </a:lnTo>
                  <a:lnTo>
                    <a:pt x="286" y="102"/>
                  </a:lnTo>
                  <a:lnTo>
                    <a:pt x="298" y="108"/>
                  </a:lnTo>
                  <a:lnTo>
                    <a:pt x="308" y="112"/>
                  </a:lnTo>
                  <a:lnTo>
                    <a:pt x="318" y="120"/>
                  </a:lnTo>
                  <a:lnTo>
                    <a:pt x="330" y="126"/>
                  </a:lnTo>
                  <a:lnTo>
                    <a:pt x="338" y="134"/>
                  </a:lnTo>
                  <a:lnTo>
                    <a:pt x="338" y="134"/>
                  </a:lnTo>
                  <a:lnTo>
                    <a:pt x="340" y="138"/>
                  </a:lnTo>
                  <a:lnTo>
                    <a:pt x="340" y="138"/>
                  </a:lnTo>
                  <a:lnTo>
                    <a:pt x="332" y="146"/>
                  </a:lnTo>
                  <a:lnTo>
                    <a:pt x="326" y="154"/>
                  </a:lnTo>
                  <a:lnTo>
                    <a:pt x="326" y="154"/>
                  </a:lnTo>
                  <a:lnTo>
                    <a:pt x="322" y="158"/>
                  </a:lnTo>
                  <a:lnTo>
                    <a:pt x="322" y="158"/>
                  </a:lnTo>
                  <a:lnTo>
                    <a:pt x="318" y="162"/>
                  </a:lnTo>
                  <a:lnTo>
                    <a:pt x="314" y="166"/>
                  </a:lnTo>
                  <a:lnTo>
                    <a:pt x="314" y="166"/>
                  </a:lnTo>
                  <a:lnTo>
                    <a:pt x="310" y="168"/>
                  </a:lnTo>
                  <a:lnTo>
                    <a:pt x="310" y="168"/>
                  </a:lnTo>
                  <a:lnTo>
                    <a:pt x="304" y="172"/>
                  </a:lnTo>
                  <a:lnTo>
                    <a:pt x="300" y="174"/>
                  </a:lnTo>
                  <a:lnTo>
                    <a:pt x="300" y="174"/>
                  </a:lnTo>
                  <a:lnTo>
                    <a:pt x="290" y="178"/>
                  </a:lnTo>
                  <a:lnTo>
                    <a:pt x="288" y="180"/>
                  </a:lnTo>
                  <a:lnTo>
                    <a:pt x="288" y="180"/>
                  </a:lnTo>
                  <a:lnTo>
                    <a:pt x="286" y="180"/>
                  </a:lnTo>
                  <a:lnTo>
                    <a:pt x="280" y="182"/>
                  </a:lnTo>
                  <a:lnTo>
                    <a:pt x="280" y="182"/>
                  </a:lnTo>
                  <a:lnTo>
                    <a:pt x="274" y="184"/>
                  </a:lnTo>
                  <a:lnTo>
                    <a:pt x="268" y="186"/>
                  </a:lnTo>
                  <a:lnTo>
                    <a:pt x="268" y="186"/>
                  </a:lnTo>
                  <a:lnTo>
                    <a:pt x="258" y="188"/>
                  </a:lnTo>
                  <a:lnTo>
                    <a:pt x="258" y="188"/>
                  </a:lnTo>
                  <a:lnTo>
                    <a:pt x="252" y="188"/>
                  </a:lnTo>
                  <a:lnTo>
                    <a:pt x="250" y="188"/>
                  </a:lnTo>
                  <a:lnTo>
                    <a:pt x="248" y="188"/>
                  </a:lnTo>
                  <a:lnTo>
                    <a:pt x="246" y="188"/>
                  </a:lnTo>
                  <a:lnTo>
                    <a:pt x="246" y="188"/>
                  </a:lnTo>
                  <a:lnTo>
                    <a:pt x="246" y="188"/>
                  </a:lnTo>
                  <a:lnTo>
                    <a:pt x="240" y="188"/>
                  </a:lnTo>
                  <a:lnTo>
                    <a:pt x="238" y="188"/>
                  </a:lnTo>
                  <a:lnTo>
                    <a:pt x="236" y="188"/>
                  </a:lnTo>
                  <a:lnTo>
                    <a:pt x="236" y="188"/>
                  </a:lnTo>
                  <a:lnTo>
                    <a:pt x="234" y="188"/>
                  </a:lnTo>
                  <a:lnTo>
                    <a:pt x="228" y="186"/>
                  </a:lnTo>
                  <a:lnTo>
                    <a:pt x="226" y="186"/>
                  </a:lnTo>
                  <a:lnTo>
                    <a:pt x="226" y="186"/>
                  </a:lnTo>
                  <a:lnTo>
                    <a:pt x="224" y="186"/>
                  </a:lnTo>
                  <a:lnTo>
                    <a:pt x="224" y="186"/>
                  </a:lnTo>
                  <a:lnTo>
                    <a:pt x="214" y="182"/>
                  </a:lnTo>
                  <a:lnTo>
                    <a:pt x="204" y="178"/>
                  </a:lnTo>
                  <a:lnTo>
                    <a:pt x="204" y="178"/>
                  </a:lnTo>
                  <a:lnTo>
                    <a:pt x="194" y="174"/>
                  </a:lnTo>
                  <a:lnTo>
                    <a:pt x="188" y="170"/>
                  </a:lnTo>
                  <a:lnTo>
                    <a:pt x="188" y="170"/>
                  </a:lnTo>
                  <a:lnTo>
                    <a:pt x="184" y="168"/>
                  </a:lnTo>
                  <a:lnTo>
                    <a:pt x="184" y="168"/>
                  </a:lnTo>
                  <a:lnTo>
                    <a:pt x="178" y="166"/>
                  </a:lnTo>
                  <a:lnTo>
                    <a:pt x="174" y="162"/>
                  </a:lnTo>
                  <a:lnTo>
                    <a:pt x="174" y="162"/>
                  </a:lnTo>
                  <a:lnTo>
                    <a:pt x="172" y="158"/>
                  </a:lnTo>
                  <a:lnTo>
                    <a:pt x="172" y="158"/>
                  </a:lnTo>
                  <a:lnTo>
                    <a:pt x="168" y="154"/>
                  </a:lnTo>
                  <a:lnTo>
                    <a:pt x="168" y="154"/>
                  </a:lnTo>
                  <a:lnTo>
                    <a:pt x="160" y="146"/>
                  </a:lnTo>
                  <a:lnTo>
                    <a:pt x="152" y="138"/>
                  </a:lnTo>
                  <a:lnTo>
                    <a:pt x="152" y="138"/>
                  </a:lnTo>
                  <a:lnTo>
                    <a:pt x="156" y="134"/>
                  </a:lnTo>
                  <a:lnTo>
                    <a:pt x="156" y="134"/>
                  </a:lnTo>
                  <a:lnTo>
                    <a:pt x="156" y="134"/>
                  </a:lnTo>
                  <a:lnTo>
                    <a:pt x="156" y="134"/>
                  </a:lnTo>
                  <a:close/>
                  <a:moveTo>
                    <a:pt x="244" y="226"/>
                  </a:moveTo>
                  <a:lnTo>
                    <a:pt x="246" y="226"/>
                  </a:lnTo>
                  <a:lnTo>
                    <a:pt x="246" y="226"/>
                  </a:lnTo>
                  <a:lnTo>
                    <a:pt x="246" y="228"/>
                  </a:lnTo>
                  <a:lnTo>
                    <a:pt x="246" y="226"/>
                  </a:lnTo>
                  <a:lnTo>
                    <a:pt x="248" y="226"/>
                  </a:lnTo>
                  <a:lnTo>
                    <a:pt x="248" y="226"/>
                  </a:lnTo>
                  <a:lnTo>
                    <a:pt x="250" y="226"/>
                  </a:lnTo>
                  <a:lnTo>
                    <a:pt x="250" y="226"/>
                  </a:lnTo>
                  <a:lnTo>
                    <a:pt x="246" y="230"/>
                  </a:lnTo>
                  <a:lnTo>
                    <a:pt x="246" y="230"/>
                  </a:lnTo>
                  <a:lnTo>
                    <a:pt x="244" y="226"/>
                  </a:lnTo>
                  <a:lnTo>
                    <a:pt x="244" y="226"/>
                  </a:lnTo>
                  <a:lnTo>
                    <a:pt x="244" y="226"/>
                  </a:lnTo>
                  <a:lnTo>
                    <a:pt x="244" y="226"/>
                  </a:lnTo>
                  <a:close/>
                  <a:moveTo>
                    <a:pt x="116" y="226"/>
                  </a:moveTo>
                  <a:lnTo>
                    <a:pt x="116" y="226"/>
                  </a:lnTo>
                  <a:lnTo>
                    <a:pt x="118" y="210"/>
                  </a:lnTo>
                  <a:lnTo>
                    <a:pt x="120" y="196"/>
                  </a:lnTo>
                  <a:lnTo>
                    <a:pt x="120" y="196"/>
                  </a:lnTo>
                  <a:lnTo>
                    <a:pt x="122" y="196"/>
                  </a:lnTo>
                  <a:lnTo>
                    <a:pt x="122" y="196"/>
                  </a:lnTo>
                  <a:lnTo>
                    <a:pt x="128" y="196"/>
                  </a:lnTo>
                  <a:lnTo>
                    <a:pt x="128" y="196"/>
                  </a:lnTo>
                  <a:lnTo>
                    <a:pt x="132" y="196"/>
                  </a:lnTo>
                  <a:lnTo>
                    <a:pt x="132" y="196"/>
                  </a:lnTo>
                  <a:lnTo>
                    <a:pt x="138" y="198"/>
                  </a:lnTo>
                  <a:lnTo>
                    <a:pt x="138" y="198"/>
                  </a:lnTo>
                  <a:lnTo>
                    <a:pt x="144" y="198"/>
                  </a:lnTo>
                  <a:lnTo>
                    <a:pt x="150" y="200"/>
                  </a:lnTo>
                  <a:lnTo>
                    <a:pt x="150" y="200"/>
                  </a:lnTo>
                  <a:lnTo>
                    <a:pt x="160" y="204"/>
                  </a:lnTo>
                  <a:lnTo>
                    <a:pt x="160" y="204"/>
                  </a:lnTo>
                  <a:lnTo>
                    <a:pt x="170" y="208"/>
                  </a:lnTo>
                  <a:lnTo>
                    <a:pt x="178" y="214"/>
                  </a:lnTo>
                  <a:lnTo>
                    <a:pt x="180" y="214"/>
                  </a:lnTo>
                  <a:lnTo>
                    <a:pt x="182" y="216"/>
                  </a:lnTo>
                  <a:lnTo>
                    <a:pt x="184" y="216"/>
                  </a:lnTo>
                  <a:lnTo>
                    <a:pt x="188" y="220"/>
                  </a:lnTo>
                  <a:lnTo>
                    <a:pt x="188" y="220"/>
                  </a:lnTo>
                  <a:lnTo>
                    <a:pt x="188" y="220"/>
                  </a:lnTo>
                  <a:lnTo>
                    <a:pt x="190" y="222"/>
                  </a:lnTo>
                  <a:lnTo>
                    <a:pt x="194" y="224"/>
                  </a:lnTo>
                  <a:lnTo>
                    <a:pt x="196" y="228"/>
                  </a:lnTo>
                  <a:lnTo>
                    <a:pt x="196" y="228"/>
                  </a:lnTo>
                  <a:lnTo>
                    <a:pt x="196" y="228"/>
                  </a:lnTo>
                  <a:lnTo>
                    <a:pt x="198" y="230"/>
                  </a:lnTo>
                  <a:lnTo>
                    <a:pt x="198" y="230"/>
                  </a:lnTo>
                  <a:lnTo>
                    <a:pt x="200" y="232"/>
                  </a:lnTo>
                  <a:lnTo>
                    <a:pt x="200" y="232"/>
                  </a:lnTo>
                  <a:lnTo>
                    <a:pt x="204" y="236"/>
                  </a:lnTo>
                  <a:lnTo>
                    <a:pt x="204" y="236"/>
                  </a:lnTo>
                  <a:lnTo>
                    <a:pt x="210" y="244"/>
                  </a:lnTo>
                  <a:lnTo>
                    <a:pt x="214" y="250"/>
                  </a:lnTo>
                  <a:lnTo>
                    <a:pt x="214" y="250"/>
                  </a:lnTo>
                  <a:lnTo>
                    <a:pt x="216" y="256"/>
                  </a:lnTo>
                  <a:lnTo>
                    <a:pt x="218" y="260"/>
                  </a:lnTo>
                  <a:lnTo>
                    <a:pt x="218" y="260"/>
                  </a:lnTo>
                  <a:lnTo>
                    <a:pt x="220" y="264"/>
                  </a:lnTo>
                  <a:lnTo>
                    <a:pt x="220" y="266"/>
                  </a:lnTo>
                  <a:lnTo>
                    <a:pt x="220" y="266"/>
                  </a:lnTo>
                  <a:lnTo>
                    <a:pt x="226" y="276"/>
                  </a:lnTo>
                  <a:lnTo>
                    <a:pt x="226" y="280"/>
                  </a:lnTo>
                  <a:lnTo>
                    <a:pt x="226" y="280"/>
                  </a:lnTo>
                  <a:lnTo>
                    <a:pt x="228" y="286"/>
                  </a:lnTo>
                  <a:lnTo>
                    <a:pt x="228" y="286"/>
                  </a:lnTo>
                  <a:lnTo>
                    <a:pt x="228" y="292"/>
                  </a:lnTo>
                  <a:lnTo>
                    <a:pt x="228" y="292"/>
                  </a:lnTo>
                  <a:lnTo>
                    <a:pt x="228" y="298"/>
                  </a:lnTo>
                  <a:lnTo>
                    <a:pt x="228" y="298"/>
                  </a:lnTo>
                  <a:lnTo>
                    <a:pt x="228" y="302"/>
                  </a:lnTo>
                  <a:lnTo>
                    <a:pt x="228" y="302"/>
                  </a:lnTo>
                  <a:lnTo>
                    <a:pt x="228" y="308"/>
                  </a:lnTo>
                  <a:lnTo>
                    <a:pt x="228" y="308"/>
                  </a:lnTo>
                  <a:lnTo>
                    <a:pt x="228" y="320"/>
                  </a:lnTo>
                  <a:lnTo>
                    <a:pt x="228" y="330"/>
                  </a:lnTo>
                  <a:lnTo>
                    <a:pt x="226" y="340"/>
                  </a:lnTo>
                  <a:lnTo>
                    <a:pt x="220" y="348"/>
                  </a:lnTo>
                  <a:lnTo>
                    <a:pt x="220" y="348"/>
                  </a:lnTo>
                  <a:lnTo>
                    <a:pt x="220" y="352"/>
                  </a:lnTo>
                  <a:lnTo>
                    <a:pt x="220" y="352"/>
                  </a:lnTo>
                  <a:lnTo>
                    <a:pt x="202" y="346"/>
                  </a:lnTo>
                  <a:lnTo>
                    <a:pt x="184" y="338"/>
                  </a:lnTo>
                  <a:lnTo>
                    <a:pt x="170" y="330"/>
                  </a:lnTo>
                  <a:lnTo>
                    <a:pt x="156" y="316"/>
                  </a:lnTo>
                  <a:lnTo>
                    <a:pt x="156" y="316"/>
                  </a:lnTo>
                  <a:lnTo>
                    <a:pt x="146" y="308"/>
                  </a:lnTo>
                  <a:lnTo>
                    <a:pt x="140" y="298"/>
                  </a:lnTo>
                  <a:lnTo>
                    <a:pt x="134" y="288"/>
                  </a:lnTo>
                  <a:lnTo>
                    <a:pt x="128" y="276"/>
                  </a:lnTo>
                  <a:lnTo>
                    <a:pt x="124" y="264"/>
                  </a:lnTo>
                  <a:lnTo>
                    <a:pt x="120" y="252"/>
                  </a:lnTo>
                  <a:lnTo>
                    <a:pt x="118" y="238"/>
                  </a:lnTo>
                  <a:lnTo>
                    <a:pt x="116" y="226"/>
                  </a:lnTo>
                  <a:lnTo>
                    <a:pt x="116" y="226"/>
                  </a:lnTo>
                  <a:lnTo>
                    <a:pt x="116" y="226"/>
                  </a:lnTo>
                  <a:lnTo>
                    <a:pt x="116" y="226"/>
                  </a:lnTo>
                  <a:close/>
                  <a:moveTo>
                    <a:pt x="338" y="316"/>
                  </a:moveTo>
                  <a:lnTo>
                    <a:pt x="338" y="316"/>
                  </a:lnTo>
                  <a:lnTo>
                    <a:pt x="324" y="330"/>
                  </a:lnTo>
                  <a:lnTo>
                    <a:pt x="308" y="338"/>
                  </a:lnTo>
                  <a:lnTo>
                    <a:pt x="292" y="346"/>
                  </a:lnTo>
                  <a:lnTo>
                    <a:pt x="274" y="352"/>
                  </a:lnTo>
                  <a:lnTo>
                    <a:pt x="274" y="352"/>
                  </a:lnTo>
                  <a:lnTo>
                    <a:pt x="272" y="348"/>
                  </a:lnTo>
                  <a:lnTo>
                    <a:pt x="272" y="348"/>
                  </a:lnTo>
                  <a:lnTo>
                    <a:pt x="268" y="340"/>
                  </a:lnTo>
                  <a:lnTo>
                    <a:pt x="266" y="330"/>
                  </a:lnTo>
                  <a:lnTo>
                    <a:pt x="264" y="320"/>
                  </a:lnTo>
                  <a:lnTo>
                    <a:pt x="264" y="308"/>
                  </a:lnTo>
                  <a:lnTo>
                    <a:pt x="264" y="308"/>
                  </a:lnTo>
                  <a:lnTo>
                    <a:pt x="264" y="302"/>
                  </a:lnTo>
                  <a:lnTo>
                    <a:pt x="264" y="302"/>
                  </a:lnTo>
                  <a:lnTo>
                    <a:pt x="264" y="298"/>
                  </a:lnTo>
                  <a:lnTo>
                    <a:pt x="264" y="298"/>
                  </a:lnTo>
                  <a:lnTo>
                    <a:pt x="264" y="292"/>
                  </a:lnTo>
                  <a:lnTo>
                    <a:pt x="264" y="292"/>
                  </a:lnTo>
                  <a:lnTo>
                    <a:pt x="266" y="286"/>
                  </a:lnTo>
                  <a:lnTo>
                    <a:pt x="266" y="286"/>
                  </a:lnTo>
                  <a:lnTo>
                    <a:pt x="268" y="280"/>
                  </a:lnTo>
                  <a:lnTo>
                    <a:pt x="268" y="276"/>
                  </a:lnTo>
                  <a:lnTo>
                    <a:pt x="268" y="276"/>
                  </a:lnTo>
                  <a:lnTo>
                    <a:pt x="272" y="266"/>
                  </a:lnTo>
                  <a:lnTo>
                    <a:pt x="272" y="264"/>
                  </a:lnTo>
                  <a:lnTo>
                    <a:pt x="272" y="264"/>
                  </a:lnTo>
                  <a:lnTo>
                    <a:pt x="274" y="260"/>
                  </a:lnTo>
                  <a:lnTo>
                    <a:pt x="276" y="256"/>
                  </a:lnTo>
                  <a:lnTo>
                    <a:pt x="276" y="256"/>
                  </a:lnTo>
                  <a:lnTo>
                    <a:pt x="278" y="250"/>
                  </a:lnTo>
                  <a:lnTo>
                    <a:pt x="282" y="244"/>
                  </a:lnTo>
                  <a:lnTo>
                    <a:pt x="282" y="244"/>
                  </a:lnTo>
                  <a:lnTo>
                    <a:pt x="288" y="236"/>
                  </a:lnTo>
                  <a:lnTo>
                    <a:pt x="288" y="236"/>
                  </a:lnTo>
                  <a:lnTo>
                    <a:pt x="294" y="232"/>
                  </a:lnTo>
                  <a:lnTo>
                    <a:pt x="294" y="230"/>
                  </a:lnTo>
                  <a:lnTo>
                    <a:pt x="296" y="230"/>
                  </a:lnTo>
                  <a:lnTo>
                    <a:pt x="296" y="228"/>
                  </a:lnTo>
                  <a:lnTo>
                    <a:pt x="296" y="228"/>
                  </a:lnTo>
                  <a:lnTo>
                    <a:pt x="296" y="228"/>
                  </a:lnTo>
                  <a:lnTo>
                    <a:pt x="300" y="224"/>
                  </a:lnTo>
                  <a:lnTo>
                    <a:pt x="304" y="222"/>
                  </a:lnTo>
                  <a:lnTo>
                    <a:pt x="304" y="220"/>
                  </a:lnTo>
                  <a:lnTo>
                    <a:pt x="304" y="220"/>
                  </a:lnTo>
                  <a:lnTo>
                    <a:pt x="306" y="220"/>
                  </a:lnTo>
                  <a:lnTo>
                    <a:pt x="310" y="216"/>
                  </a:lnTo>
                  <a:lnTo>
                    <a:pt x="310" y="216"/>
                  </a:lnTo>
                  <a:lnTo>
                    <a:pt x="312" y="214"/>
                  </a:lnTo>
                  <a:lnTo>
                    <a:pt x="314" y="214"/>
                  </a:lnTo>
                  <a:lnTo>
                    <a:pt x="314" y="214"/>
                  </a:lnTo>
                  <a:lnTo>
                    <a:pt x="324" y="208"/>
                  </a:lnTo>
                  <a:lnTo>
                    <a:pt x="334" y="204"/>
                  </a:lnTo>
                  <a:lnTo>
                    <a:pt x="334" y="204"/>
                  </a:lnTo>
                  <a:lnTo>
                    <a:pt x="344" y="200"/>
                  </a:lnTo>
                  <a:lnTo>
                    <a:pt x="350" y="198"/>
                  </a:lnTo>
                  <a:lnTo>
                    <a:pt x="350" y="198"/>
                  </a:lnTo>
                  <a:lnTo>
                    <a:pt x="354" y="198"/>
                  </a:lnTo>
                  <a:lnTo>
                    <a:pt x="354" y="198"/>
                  </a:lnTo>
                  <a:lnTo>
                    <a:pt x="360" y="196"/>
                  </a:lnTo>
                  <a:lnTo>
                    <a:pt x="360" y="196"/>
                  </a:lnTo>
                  <a:lnTo>
                    <a:pt x="366" y="196"/>
                  </a:lnTo>
                  <a:lnTo>
                    <a:pt x="366" y="196"/>
                  </a:lnTo>
                  <a:lnTo>
                    <a:pt x="372" y="196"/>
                  </a:lnTo>
                  <a:lnTo>
                    <a:pt x="372" y="196"/>
                  </a:lnTo>
                  <a:lnTo>
                    <a:pt x="372" y="196"/>
                  </a:lnTo>
                  <a:lnTo>
                    <a:pt x="372" y="196"/>
                  </a:lnTo>
                  <a:lnTo>
                    <a:pt x="376" y="210"/>
                  </a:lnTo>
                  <a:lnTo>
                    <a:pt x="376" y="226"/>
                  </a:lnTo>
                  <a:lnTo>
                    <a:pt x="376" y="226"/>
                  </a:lnTo>
                  <a:lnTo>
                    <a:pt x="376" y="238"/>
                  </a:lnTo>
                  <a:lnTo>
                    <a:pt x="372" y="252"/>
                  </a:lnTo>
                  <a:lnTo>
                    <a:pt x="370" y="264"/>
                  </a:lnTo>
                  <a:lnTo>
                    <a:pt x="366" y="276"/>
                  </a:lnTo>
                  <a:lnTo>
                    <a:pt x="360" y="288"/>
                  </a:lnTo>
                  <a:lnTo>
                    <a:pt x="354" y="298"/>
                  </a:lnTo>
                  <a:lnTo>
                    <a:pt x="346" y="308"/>
                  </a:lnTo>
                  <a:lnTo>
                    <a:pt x="338" y="316"/>
                  </a:lnTo>
                  <a:lnTo>
                    <a:pt x="338" y="316"/>
                  </a:lnTo>
                  <a:lnTo>
                    <a:pt x="338" y="316"/>
                  </a:lnTo>
                  <a:lnTo>
                    <a:pt x="338"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1060" y="1329"/>
              <a:ext cx="556" cy="554"/>
            </a:xfrm>
            <a:custGeom>
              <a:avLst/>
              <a:gdLst>
                <a:gd name="T0" fmla="*/ 250 w 556"/>
                <a:gd name="T1" fmla="*/ 2 h 554"/>
                <a:gd name="T2" fmla="*/ 170 w 556"/>
                <a:gd name="T3" fmla="*/ 22 h 554"/>
                <a:gd name="T4" fmla="*/ 102 w 556"/>
                <a:gd name="T5" fmla="*/ 64 h 554"/>
                <a:gd name="T6" fmla="*/ 48 w 556"/>
                <a:gd name="T7" fmla="*/ 122 h 554"/>
                <a:gd name="T8" fmla="*/ 14 w 556"/>
                <a:gd name="T9" fmla="*/ 196 h 554"/>
                <a:gd name="T10" fmla="*/ 0 w 556"/>
                <a:gd name="T11" fmla="*/ 278 h 554"/>
                <a:gd name="T12" fmla="*/ 6 w 556"/>
                <a:gd name="T13" fmla="*/ 334 h 554"/>
                <a:gd name="T14" fmla="*/ 34 w 556"/>
                <a:gd name="T15" fmla="*/ 410 h 554"/>
                <a:gd name="T16" fmla="*/ 82 w 556"/>
                <a:gd name="T17" fmla="*/ 474 h 554"/>
                <a:gd name="T18" fmla="*/ 146 w 556"/>
                <a:gd name="T19" fmla="*/ 522 h 554"/>
                <a:gd name="T20" fmla="*/ 222 w 556"/>
                <a:gd name="T21" fmla="*/ 550 h 554"/>
                <a:gd name="T22" fmla="*/ 278 w 556"/>
                <a:gd name="T23" fmla="*/ 554 h 554"/>
                <a:gd name="T24" fmla="*/ 360 w 556"/>
                <a:gd name="T25" fmla="*/ 542 h 554"/>
                <a:gd name="T26" fmla="*/ 434 w 556"/>
                <a:gd name="T27" fmla="*/ 508 h 554"/>
                <a:gd name="T28" fmla="*/ 492 w 556"/>
                <a:gd name="T29" fmla="*/ 454 h 554"/>
                <a:gd name="T30" fmla="*/ 534 w 556"/>
                <a:gd name="T31" fmla="*/ 386 h 554"/>
                <a:gd name="T32" fmla="*/ 554 w 556"/>
                <a:gd name="T33" fmla="*/ 306 h 554"/>
                <a:gd name="T34" fmla="*/ 554 w 556"/>
                <a:gd name="T35" fmla="*/ 250 h 554"/>
                <a:gd name="T36" fmla="*/ 534 w 556"/>
                <a:gd name="T37" fmla="*/ 170 h 554"/>
                <a:gd name="T38" fmla="*/ 492 w 556"/>
                <a:gd name="T39" fmla="*/ 102 h 554"/>
                <a:gd name="T40" fmla="*/ 434 w 556"/>
                <a:gd name="T41" fmla="*/ 48 h 554"/>
                <a:gd name="T42" fmla="*/ 360 w 556"/>
                <a:gd name="T43" fmla="*/ 12 h 554"/>
                <a:gd name="T44" fmla="*/ 278 w 556"/>
                <a:gd name="T45" fmla="*/ 0 h 554"/>
                <a:gd name="T46" fmla="*/ 38 w 556"/>
                <a:gd name="T47" fmla="*/ 278 h 554"/>
                <a:gd name="T48" fmla="*/ 48 w 556"/>
                <a:gd name="T49" fmla="*/ 214 h 554"/>
                <a:gd name="T50" fmla="*/ 72 w 556"/>
                <a:gd name="T51" fmla="*/ 156 h 554"/>
                <a:gd name="T52" fmla="*/ 434 w 556"/>
                <a:gd name="T53" fmla="*/ 460 h 554"/>
                <a:gd name="T54" fmla="*/ 400 w 556"/>
                <a:gd name="T55" fmla="*/ 484 h 554"/>
                <a:gd name="T56" fmla="*/ 342 w 556"/>
                <a:gd name="T57" fmla="*/ 508 h 554"/>
                <a:gd name="T58" fmla="*/ 278 w 556"/>
                <a:gd name="T59" fmla="*/ 516 h 554"/>
                <a:gd name="T60" fmla="*/ 230 w 556"/>
                <a:gd name="T61" fmla="*/ 512 h 554"/>
                <a:gd name="T62" fmla="*/ 164 w 556"/>
                <a:gd name="T63" fmla="*/ 488 h 554"/>
                <a:gd name="T64" fmla="*/ 110 w 556"/>
                <a:gd name="T65" fmla="*/ 446 h 554"/>
                <a:gd name="T66" fmla="*/ 68 w 556"/>
                <a:gd name="T67" fmla="*/ 392 h 554"/>
                <a:gd name="T68" fmla="*/ 44 w 556"/>
                <a:gd name="T69" fmla="*/ 326 h 554"/>
                <a:gd name="T70" fmla="*/ 38 w 556"/>
                <a:gd name="T71" fmla="*/ 278 h 554"/>
                <a:gd name="T72" fmla="*/ 124 w 556"/>
                <a:gd name="T73" fmla="*/ 96 h 554"/>
                <a:gd name="T74" fmla="*/ 176 w 556"/>
                <a:gd name="T75" fmla="*/ 62 h 554"/>
                <a:gd name="T76" fmla="*/ 236 w 556"/>
                <a:gd name="T77" fmla="*/ 42 h 554"/>
                <a:gd name="T78" fmla="*/ 278 w 556"/>
                <a:gd name="T79" fmla="*/ 38 h 554"/>
                <a:gd name="T80" fmla="*/ 350 w 556"/>
                <a:gd name="T81" fmla="*/ 48 h 554"/>
                <a:gd name="T82" fmla="*/ 412 w 556"/>
                <a:gd name="T83" fmla="*/ 80 h 554"/>
                <a:gd name="T84" fmla="*/ 462 w 556"/>
                <a:gd name="T85" fmla="*/ 126 h 554"/>
                <a:gd name="T86" fmla="*/ 498 w 556"/>
                <a:gd name="T87" fmla="*/ 184 h 554"/>
                <a:gd name="T88" fmla="*/ 516 w 556"/>
                <a:gd name="T89" fmla="*/ 254 h 554"/>
                <a:gd name="T90" fmla="*/ 516 w 556"/>
                <a:gd name="T91" fmla="*/ 300 h 554"/>
                <a:gd name="T92" fmla="*/ 502 w 556"/>
                <a:gd name="T93" fmla="*/ 362 h 554"/>
                <a:gd name="T94" fmla="*/ 474 w 556"/>
                <a:gd name="T95" fmla="*/ 41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6" h="554">
                  <a:moveTo>
                    <a:pt x="278" y="0"/>
                  </a:moveTo>
                  <a:lnTo>
                    <a:pt x="278" y="0"/>
                  </a:lnTo>
                  <a:lnTo>
                    <a:pt x="250" y="2"/>
                  </a:lnTo>
                  <a:lnTo>
                    <a:pt x="222" y="6"/>
                  </a:lnTo>
                  <a:lnTo>
                    <a:pt x="196" y="12"/>
                  </a:lnTo>
                  <a:lnTo>
                    <a:pt x="170" y="22"/>
                  </a:lnTo>
                  <a:lnTo>
                    <a:pt x="146" y="34"/>
                  </a:lnTo>
                  <a:lnTo>
                    <a:pt x="124" y="48"/>
                  </a:lnTo>
                  <a:lnTo>
                    <a:pt x="102" y="64"/>
                  </a:lnTo>
                  <a:lnTo>
                    <a:pt x="82" y="82"/>
                  </a:lnTo>
                  <a:lnTo>
                    <a:pt x="64" y="102"/>
                  </a:lnTo>
                  <a:lnTo>
                    <a:pt x="48" y="122"/>
                  </a:lnTo>
                  <a:lnTo>
                    <a:pt x="34" y="146"/>
                  </a:lnTo>
                  <a:lnTo>
                    <a:pt x="22" y="170"/>
                  </a:lnTo>
                  <a:lnTo>
                    <a:pt x="14" y="196"/>
                  </a:lnTo>
                  <a:lnTo>
                    <a:pt x="6" y="222"/>
                  </a:lnTo>
                  <a:lnTo>
                    <a:pt x="2" y="250"/>
                  </a:lnTo>
                  <a:lnTo>
                    <a:pt x="0" y="278"/>
                  </a:lnTo>
                  <a:lnTo>
                    <a:pt x="0" y="278"/>
                  </a:lnTo>
                  <a:lnTo>
                    <a:pt x="2" y="306"/>
                  </a:lnTo>
                  <a:lnTo>
                    <a:pt x="6" y="334"/>
                  </a:lnTo>
                  <a:lnTo>
                    <a:pt x="14" y="360"/>
                  </a:lnTo>
                  <a:lnTo>
                    <a:pt x="22" y="386"/>
                  </a:lnTo>
                  <a:lnTo>
                    <a:pt x="34" y="410"/>
                  </a:lnTo>
                  <a:lnTo>
                    <a:pt x="48" y="432"/>
                  </a:lnTo>
                  <a:lnTo>
                    <a:pt x="64" y="454"/>
                  </a:lnTo>
                  <a:lnTo>
                    <a:pt x="82" y="474"/>
                  </a:lnTo>
                  <a:lnTo>
                    <a:pt x="102" y="492"/>
                  </a:lnTo>
                  <a:lnTo>
                    <a:pt x="124" y="508"/>
                  </a:lnTo>
                  <a:lnTo>
                    <a:pt x="146" y="522"/>
                  </a:lnTo>
                  <a:lnTo>
                    <a:pt x="170" y="534"/>
                  </a:lnTo>
                  <a:lnTo>
                    <a:pt x="196" y="542"/>
                  </a:lnTo>
                  <a:lnTo>
                    <a:pt x="222" y="550"/>
                  </a:lnTo>
                  <a:lnTo>
                    <a:pt x="250" y="554"/>
                  </a:lnTo>
                  <a:lnTo>
                    <a:pt x="278" y="554"/>
                  </a:lnTo>
                  <a:lnTo>
                    <a:pt x="278" y="554"/>
                  </a:lnTo>
                  <a:lnTo>
                    <a:pt x="306" y="554"/>
                  </a:lnTo>
                  <a:lnTo>
                    <a:pt x="334" y="550"/>
                  </a:lnTo>
                  <a:lnTo>
                    <a:pt x="360" y="542"/>
                  </a:lnTo>
                  <a:lnTo>
                    <a:pt x="386" y="534"/>
                  </a:lnTo>
                  <a:lnTo>
                    <a:pt x="410" y="522"/>
                  </a:lnTo>
                  <a:lnTo>
                    <a:pt x="434" y="508"/>
                  </a:lnTo>
                  <a:lnTo>
                    <a:pt x="454" y="492"/>
                  </a:lnTo>
                  <a:lnTo>
                    <a:pt x="474" y="474"/>
                  </a:lnTo>
                  <a:lnTo>
                    <a:pt x="492" y="454"/>
                  </a:lnTo>
                  <a:lnTo>
                    <a:pt x="508" y="432"/>
                  </a:lnTo>
                  <a:lnTo>
                    <a:pt x="522" y="410"/>
                  </a:lnTo>
                  <a:lnTo>
                    <a:pt x="534" y="386"/>
                  </a:lnTo>
                  <a:lnTo>
                    <a:pt x="544" y="360"/>
                  </a:lnTo>
                  <a:lnTo>
                    <a:pt x="550" y="334"/>
                  </a:lnTo>
                  <a:lnTo>
                    <a:pt x="554" y="306"/>
                  </a:lnTo>
                  <a:lnTo>
                    <a:pt x="556" y="278"/>
                  </a:lnTo>
                  <a:lnTo>
                    <a:pt x="556" y="278"/>
                  </a:lnTo>
                  <a:lnTo>
                    <a:pt x="554" y="250"/>
                  </a:lnTo>
                  <a:lnTo>
                    <a:pt x="550" y="222"/>
                  </a:lnTo>
                  <a:lnTo>
                    <a:pt x="544" y="196"/>
                  </a:lnTo>
                  <a:lnTo>
                    <a:pt x="534" y="170"/>
                  </a:lnTo>
                  <a:lnTo>
                    <a:pt x="522" y="146"/>
                  </a:lnTo>
                  <a:lnTo>
                    <a:pt x="508" y="122"/>
                  </a:lnTo>
                  <a:lnTo>
                    <a:pt x="492" y="102"/>
                  </a:lnTo>
                  <a:lnTo>
                    <a:pt x="474" y="82"/>
                  </a:lnTo>
                  <a:lnTo>
                    <a:pt x="454" y="64"/>
                  </a:lnTo>
                  <a:lnTo>
                    <a:pt x="434" y="48"/>
                  </a:lnTo>
                  <a:lnTo>
                    <a:pt x="410" y="34"/>
                  </a:lnTo>
                  <a:lnTo>
                    <a:pt x="386" y="22"/>
                  </a:lnTo>
                  <a:lnTo>
                    <a:pt x="360" y="12"/>
                  </a:lnTo>
                  <a:lnTo>
                    <a:pt x="334" y="6"/>
                  </a:lnTo>
                  <a:lnTo>
                    <a:pt x="306" y="2"/>
                  </a:lnTo>
                  <a:lnTo>
                    <a:pt x="278" y="0"/>
                  </a:lnTo>
                  <a:lnTo>
                    <a:pt x="278" y="0"/>
                  </a:lnTo>
                  <a:close/>
                  <a:moveTo>
                    <a:pt x="38" y="278"/>
                  </a:moveTo>
                  <a:lnTo>
                    <a:pt x="38" y="278"/>
                  </a:lnTo>
                  <a:lnTo>
                    <a:pt x="40" y="256"/>
                  </a:lnTo>
                  <a:lnTo>
                    <a:pt x="42" y="234"/>
                  </a:lnTo>
                  <a:lnTo>
                    <a:pt x="48" y="214"/>
                  </a:lnTo>
                  <a:lnTo>
                    <a:pt x="54" y="194"/>
                  </a:lnTo>
                  <a:lnTo>
                    <a:pt x="62" y="174"/>
                  </a:lnTo>
                  <a:lnTo>
                    <a:pt x="72" y="156"/>
                  </a:lnTo>
                  <a:lnTo>
                    <a:pt x="84" y="138"/>
                  </a:lnTo>
                  <a:lnTo>
                    <a:pt x="96" y="122"/>
                  </a:lnTo>
                  <a:lnTo>
                    <a:pt x="434" y="460"/>
                  </a:lnTo>
                  <a:lnTo>
                    <a:pt x="434" y="460"/>
                  </a:lnTo>
                  <a:lnTo>
                    <a:pt x="418" y="472"/>
                  </a:lnTo>
                  <a:lnTo>
                    <a:pt x="400" y="484"/>
                  </a:lnTo>
                  <a:lnTo>
                    <a:pt x="382" y="494"/>
                  </a:lnTo>
                  <a:lnTo>
                    <a:pt x="362" y="502"/>
                  </a:lnTo>
                  <a:lnTo>
                    <a:pt x="342" y="508"/>
                  </a:lnTo>
                  <a:lnTo>
                    <a:pt x="322" y="512"/>
                  </a:lnTo>
                  <a:lnTo>
                    <a:pt x="300" y="516"/>
                  </a:lnTo>
                  <a:lnTo>
                    <a:pt x="278" y="516"/>
                  </a:lnTo>
                  <a:lnTo>
                    <a:pt x="278" y="516"/>
                  </a:lnTo>
                  <a:lnTo>
                    <a:pt x="254" y="516"/>
                  </a:lnTo>
                  <a:lnTo>
                    <a:pt x="230" y="512"/>
                  </a:lnTo>
                  <a:lnTo>
                    <a:pt x="208" y="506"/>
                  </a:lnTo>
                  <a:lnTo>
                    <a:pt x="186" y="498"/>
                  </a:lnTo>
                  <a:lnTo>
                    <a:pt x="164" y="488"/>
                  </a:lnTo>
                  <a:lnTo>
                    <a:pt x="144" y="476"/>
                  </a:lnTo>
                  <a:lnTo>
                    <a:pt x="126" y="462"/>
                  </a:lnTo>
                  <a:lnTo>
                    <a:pt x="110" y="446"/>
                  </a:lnTo>
                  <a:lnTo>
                    <a:pt x="94" y="430"/>
                  </a:lnTo>
                  <a:lnTo>
                    <a:pt x="80" y="412"/>
                  </a:lnTo>
                  <a:lnTo>
                    <a:pt x="68" y="392"/>
                  </a:lnTo>
                  <a:lnTo>
                    <a:pt x="58" y="370"/>
                  </a:lnTo>
                  <a:lnTo>
                    <a:pt x="50" y="348"/>
                  </a:lnTo>
                  <a:lnTo>
                    <a:pt x="44" y="326"/>
                  </a:lnTo>
                  <a:lnTo>
                    <a:pt x="40" y="302"/>
                  </a:lnTo>
                  <a:lnTo>
                    <a:pt x="38" y="278"/>
                  </a:lnTo>
                  <a:lnTo>
                    <a:pt x="38" y="278"/>
                  </a:lnTo>
                  <a:close/>
                  <a:moveTo>
                    <a:pt x="460" y="432"/>
                  </a:moveTo>
                  <a:lnTo>
                    <a:pt x="124" y="96"/>
                  </a:lnTo>
                  <a:lnTo>
                    <a:pt x="124" y="96"/>
                  </a:lnTo>
                  <a:lnTo>
                    <a:pt x="140" y="82"/>
                  </a:lnTo>
                  <a:lnTo>
                    <a:pt x="156" y="72"/>
                  </a:lnTo>
                  <a:lnTo>
                    <a:pt x="176" y="62"/>
                  </a:lnTo>
                  <a:lnTo>
                    <a:pt x="194" y="54"/>
                  </a:lnTo>
                  <a:lnTo>
                    <a:pt x="214" y="46"/>
                  </a:lnTo>
                  <a:lnTo>
                    <a:pt x="236" y="42"/>
                  </a:lnTo>
                  <a:lnTo>
                    <a:pt x="256" y="40"/>
                  </a:lnTo>
                  <a:lnTo>
                    <a:pt x="278" y="38"/>
                  </a:lnTo>
                  <a:lnTo>
                    <a:pt x="278" y="38"/>
                  </a:lnTo>
                  <a:lnTo>
                    <a:pt x="302" y="40"/>
                  </a:lnTo>
                  <a:lnTo>
                    <a:pt x="326" y="42"/>
                  </a:lnTo>
                  <a:lnTo>
                    <a:pt x="350" y="48"/>
                  </a:lnTo>
                  <a:lnTo>
                    <a:pt x="372" y="56"/>
                  </a:lnTo>
                  <a:lnTo>
                    <a:pt x="392" y="68"/>
                  </a:lnTo>
                  <a:lnTo>
                    <a:pt x="412" y="80"/>
                  </a:lnTo>
                  <a:lnTo>
                    <a:pt x="430" y="92"/>
                  </a:lnTo>
                  <a:lnTo>
                    <a:pt x="448" y="108"/>
                  </a:lnTo>
                  <a:lnTo>
                    <a:pt x="462" y="126"/>
                  </a:lnTo>
                  <a:lnTo>
                    <a:pt x="476" y="144"/>
                  </a:lnTo>
                  <a:lnTo>
                    <a:pt x="488" y="164"/>
                  </a:lnTo>
                  <a:lnTo>
                    <a:pt x="498" y="184"/>
                  </a:lnTo>
                  <a:lnTo>
                    <a:pt x="506" y="206"/>
                  </a:lnTo>
                  <a:lnTo>
                    <a:pt x="512" y="230"/>
                  </a:lnTo>
                  <a:lnTo>
                    <a:pt x="516" y="254"/>
                  </a:lnTo>
                  <a:lnTo>
                    <a:pt x="518" y="278"/>
                  </a:lnTo>
                  <a:lnTo>
                    <a:pt x="518" y="278"/>
                  </a:lnTo>
                  <a:lnTo>
                    <a:pt x="516" y="300"/>
                  </a:lnTo>
                  <a:lnTo>
                    <a:pt x="514" y="320"/>
                  </a:lnTo>
                  <a:lnTo>
                    <a:pt x="508" y="342"/>
                  </a:lnTo>
                  <a:lnTo>
                    <a:pt x="502" y="362"/>
                  </a:lnTo>
                  <a:lnTo>
                    <a:pt x="494" y="380"/>
                  </a:lnTo>
                  <a:lnTo>
                    <a:pt x="484" y="398"/>
                  </a:lnTo>
                  <a:lnTo>
                    <a:pt x="474" y="416"/>
                  </a:lnTo>
                  <a:lnTo>
                    <a:pt x="460" y="432"/>
                  </a:lnTo>
                  <a:lnTo>
                    <a:pt x="460" y="432"/>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3858" y="2965"/>
              <a:ext cx="722" cy="802"/>
            </a:xfrm>
            <a:custGeom>
              <a:avLst/>
              <a:gdLst>
                <a:gd name="T0" fmla="*/ 698 w 722"/>
                <a:gd name="T1" fmla="*/ 0 h 802"/>
                <a:gd name="T2" fmla="*/ 24 w 722"/>
                <a:gd name="T3" fmla="*/ 0 h 802"/>
                <a:gd name="T4" fmla="*/ 24 w 722"/>
                <a:gd name="T5" fmla="*/ 0 h 802"/>
                <a:gd name="T6" fmla="*/ 16 w 722"/>
                <a:gd name="T7" fmla="*/ 52 h 802"/>
                <a:gd name="T8" fmla="*/ 10 w 722"/>
                <a:gd name="T9" fmla="*/ 110 h 802"/>
                <a:gd name="T10" fmla="*/ 4 w 722"/>
                <a:gd name="T11" fmla="*/ 182 h 802"/>
                <a:gd name="T12" fmla="*/ 0 w 722"/>
                <a:gd name="T13" fmla="*/ 262 h 802"/>
                <a:gd name="T14" fmla="*/ 0 w 722"/>
                <a:gd name="T15" fmla="*/ 304 h 802"/>
                <a:gd name="T16" fmla="*/ 0 w 722"/>
                <a:gd name="T17" fmla="*/ 344 h 802"/>
                <a:gd name="T18" fmla="*/ 2 w 722"/>
                <a:gd name="T19" fmla="*/ 384 h 802"/>
                <a:gd name="T20" fmla="*/ 6 w 722"/>
                <a:gd name="T21" fmla="*/ 424 h 802"/>
                <a:gd name="T22" fmla="*/ 12 w 722"/>
                <a:gd name="T23" fmla="*/ 460 h 802"/>
                <a:gd name="T24" fmla="*/ 20 w 722"/>
                <a:gd name="T25" fmla="*/ 496 h 802"/>
                <a:gd name="T26" fmla="*/ 20 w 722"/>
                <a:gd name="T27" fmla="*/ 496 h 802"/>
                <a:gd name="T28" fmla="*/ 26 w 722"/>
                <a:gd name="T29" fmla="*/ 512 h 802"/>
                <a:gd name="T30" fmla="*/ 32 w 722"/>
                <a:gd name="T31" fmla="*/ 528 h 802"/>
                <a:gd name="T32" fmla="*/ 48 w 722"/>
                <a:gd name="T33" fmla="*/ 558 h 802"/>
                <a:gd name="T34" fmla="*/ 70 w 722"/>
                <a:gd name="T35" fmla="*/ 588 h 802"/>
                <a:gd name="T36" fmla="*/ 94 w 722"/>
                <a:gd name="T37" fmla="*/ 616 h 802"/>
                <a:gd name="T38" fmla="*/ 120 w 722"/>
                <a:gd name="T39" fmla="*/ 644 h 802"/>
                <a:gd name="T40" fmla="*/ 148 w 722"/>
                <a:gd name="T41" fmla="*/ 668 h 802"/>
                <a:gd name="T42" fmla="*/ 178 w 722"/>
                <a:gd name="T43" fmla="*/ 692 h 802"/>
                <a:gd name="T44" fmla="*/ 208 w 722"/>
                <a:gd name="T45" fmla="*/ 714 h 802"/>
                <a:gd name="T46" fmla="*/ 266 w 722"/>
                <a:gd name="T47" fmla="*/ 750 h 802"/>
                <a:gd name="T48" fmla="*/ 314 w 722"/>
                <a:gd name="T49" fmla="*/ 778 h 802"/>
                <a:gd name="T50" fmla="*/ 348 w 722"/>
                <a:gd name="T51" fmla="*/ 796 h 802"/>
                <a:gd name="T52" fmla="*/ 360 w 722"/>
                <a:gd name="T53" fmla="*/ 802 h 802"/>
                <a:gd name="T54" fmla="*/ 360 w 722"/>
                <a:gd name="T55" fmla="*/ 802 h 802"/>
                <a:gd name="T56" fmla="*/ 374 w 722"/>
                <a:gd name="T57" fmla="*/ 796 h 802"/>
                <a:gd name="T58" fmla="*/ 408 w 722"/>
                <a:gd name="T59" fmla="*/ 778 h 802"/>
                <a:gd name="T60" fmla="*/ 456 w 722"/>
                <a:gd name="T61" fmla="*/ 750 h 802"/>
                <a:gd name="T62" fmla="*/ 514 w 722"/>
                <a:gd name="T63" fmla="*/ 714 h 802"/>
                <a:gd name="T64" fmla="*/ 542 w 722"/>
                <a:gd name="T65" fmla="*/ 692 h 802"/>
                <a:gd name="T66" fmla="*/ 572 w 722"/>
                <a:gd name="T67" fmla="*/ 668 h 802"/>
                <a:gd name="T68" fmla="*/ 602 w 722"/>
                <a:gd name="T69" fmla="*/ 644 h 802"/>
                <a:gd name="T70" fmla="*/ 628 w 722"/>
                <a:gd name="T71" fmla="*/ 616 h 802"/>
                <a:gd name="T72" fmla="*/ 652 w 722"/>
                <a:gd name="T73" fmla="*/ 588 h 802"/>
                <a:gd name="T74" fmla="*/ 672 w 722"/>
                <a:gd name="T75" fmla="*/ 558 h 802"/>
                <a:gd name="T76" fmla="*/ 690 w 722"/>
                <a:gd name="T77" fmla="*/ 528 h 802"/>
                <a:gd name="T78" fmla="*/ 696 w 722"/>
                <a:gd name="T79" fmla="*/ 512 h 802"/>
                <a:gd name="T80" fmla="*/ 702 w 722"/>
                <a:gd name="T81" fmla="*/ 496 h 802"/>
                <a:gd name="T82" fmla="*/ 702 w 722"/>
                <a:gd name="T83" fmla="*/ 496 h 802"/>
                <a:gd name="T84" fmla="*/ 710 w 722"/>
                <a:gd name="T85" fmla="*/ 460 h 802"/>
                <a:gd name="T86" fmla="*/ 714 w 722"/>
                <a:gd name="T87" fmla="*/ 424 h 802"/>
                <a:gd name="T88" fmla="*/ 718 w 722"/>
                <a:gd name="T89" fmla="*/ 384 h 802"/>
                <a:gd name="T90" fmla="*/ 720 w 722"/>
                <a:gd name="T91" fmla="*/ 344 h 802"/>
                <a:gd name="T92" fmla="*/ 722 w 722"/>
                <a:gd name="T93" fmla="*/ 304 h 802"/>
                <a:gd name="T94" fmla="*/ 720 w 722"/>
                <a:gd name="T95" fmla="*/ 262 h 802"/>
                <a:gd name="T96" fmla="*/ 718 w 722"/>
                <a:gd name="T97" fmla="*/ 182 h 802"/>
                <a:gd name="T98" fmla="*/ 712 w 722"/>
                <a:gd name="T99" fmla="*/ 110 h 802"/>
                <a:gd name="T100" fmla="*/ 704 w 722"/>
                <a:gd name="T101" fmla="*/ 52 h 802"/>
                <a:gd name="T102" fmla="*/ 698 w 722"/>
                <a:gd name="T103" fmla="*/ 0 h 802"/>
                <a:gd name="T104" fmla="*/ 698 w 722"/>
                <a:gd name="T10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2" h="802">
                  <a:moveTo>
                    <a:pt x="698" y="0"/>
                  </a:moveTo>
                  <a:lnTo>
                    <a:pt x="24" y="0"/>
                  </a:lnTo>
                  <a:lnTo>
                    <a:pt x="24" y="0"/>
                  </a:lnTo>
                  <a:lnTo>
                    <a:pt x="16" y="52"/>
                  </a:lnTo>
                  <a:lnTo>
                    <a:pt x="10" y="110"/>
                  </a:lnTo>
                  <a:lnTo>
                    <a:pt x="4" y="182"/>
                  </a:lnTo>
                  <a:lnTo>
                    <a:pt x="0" y="262"/>
                  </a:lnTo>
                  <a:lnTo>
                    <a:pt x="0" y="304"/>
                  </a:lnTo>
                  <a:lnTo>
                    <a:pt x="0" y="344"/>
                  </a:lnTo>
                  <a:lnTo>
                    <a:pt x="2" y="384"/>
                  </a:lnTo>
                  <a:lnTo>
                    <a:pt x="6" y="424"/>
                  </a:lnTo>
                  <a:lnTo>
                    <a:pt x="12" y="460"/>
                  </a:lnTo>
                  <a:lnTo>
                    <a:pt x="20" y="496"/>
                  </a:lnTo>
                  <a:lnTo>
                    <a:pt x="20" y="496"/>
                  </a:lnTo>
                  <a:lnTo>
                    <a:pt x="26" y="512"/>
                  </a:lnTo>
                  <a:lnTo>
                    <a:pt x="32" y="528"/>
                  </a:lnTo>
                  <a:lnTo>
                    <a:pt x="48" y="558"/>
                  </a:lnTo>
                  <a:lnTo>
                    <a:pt x="70" y="588"/>
                  </a:lnTo>
                  <a:lnTo>
                    <a:pt x="94" y="616"/>
                  </a:lnTo>
                  <a:lnTo>
                    <a:pt x="120" y="644"/>
                  </a:lnTo>
                  <a:lnTo>
                    <a:pt x="148" y="668"/>
                  </a:lnTo>
                  <a:lnTo>
                    <a:pt x="178" y="692"/>
                  </a:lnTo>
                  <a:lnTo>
                    <a:pt x="208" y="714"/>
                  </a:lnTo>
                  <a:lnTo>
                    <a:pt x="266" y="750"/>
                  </a:lnTo>
                  <a:lnTo>
                    <a:pt x="314" y="778"/>
                  </a:lnTo>
                  <a:lnTo>
                    <a:pt x="348" y="796"/>
                  </a:lnTo>
                  <a:lnTo>
                    <a:pt x="360" y="802"/>
                  </a:lnTo>
                  <a:lnTo>
                    <a:pt x="360" y="802"/>
                  </a:lnTo>
                  <a:lnTo>
                    <a:pt x="374" y="796"/>
                  </a:lnTo>
                  <a:lnTo>
                    <a:pt x="408" y="778"/>
                  </a:lnTo>
                  <a:lnTo>
                    <a:pt x="456" y="750"/>
                  </a:lnTo>
                  <a:lnTo>
                    <a:pt x="514" y="714"/>
                  </a:lnTo>
                  <a:lnTo>
                    <a:pt x="542" y="692"/>
                  </a:lnTo>
                  <a:lnTo>
                    <a:pt x="572" y="668"/>
                  </a:lnTo>
                  <a:lnTo>
                    <a:pt x="602" y="644"/>
                  </a:lnTo>
                  <a:lnTo>
                    <a:pt x="628" y="616"/>
                  </a:lnTo>
                  <a:lnTo>
                    <a:pt x="652" y="588"/>
                  </a:lnTo>
                  <a:lnTo>
                    <a:pt x="672" y="558"/>
                  </a:lnTo>
                  <a:lnTo>
                    <a:pt x="690" y="528"/>
                  </a:lnTo>
                  <a:lnTo>
                    <a:pt x="696" y="512"/>
                  </a:lnTo>
                  <a:lnTo>
                    <a:pt x="702" y="496"/>
                  </a:lnTo>
                  <a:lnTo>
                    <a:pt x="702" y="496"/>
                  </a:lnTo>
                  <a:lnTo>
                    <a:pt x="710" y="460"/>
                  </a:lnTo>
                  <a:lnTo>
                    <a:pt x="714" y="424"/>
                  </a:lnTo>
                  <a:lnTo>
                    <a:pt x="718" y="384"/>
                  </a:lnTo>
                  <a:lnTo>
                    <a:pt x="720" y="344"/>
                  </a:lnTo>
                  <a:lnTo>
                    <a:pt x="722" y="304"/>
                  </a:lnTo>
                  <a:lnTo>
                    <a:pt x="720" y="262"/>
                  </a:lnTo>
                  <a:lnTo>
                    <a:pt x="718" y="182"/>
                  </a:lnTo>
                  <a:lnTo>
                    <a:pt x="712" y="110"/>
                  </a:lnTo>
                  <a:lnTo>
                    <a:pt x="704" y="52"/>
                  </a:lnTo>
                  <a:lnTo>
                    <a:pt x="698" y="0"/>
                  </a:lnTo>
                  <a:lnTo>
                    <a:pt x="69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228" y="3327"/>
              <a:ext cx="202" cy="204"/>
            </a:xfrm>
            <a:custGeom>
              <a:avLst/>
              <a:gdLst>
                <a:gd name="T0" fmla="*/ 28 w 202"/>
                <a:gd name="T1" fmla="*/ 28 h 204"/>
                <a:gd name="T2" fmla="*/ 28 w 202"/>
                <a:gd name="T3" fmla="*/ 28 h 204"/>
                <a:gd name="T4" fmla="*/ 14 w 202"/>
                <a:gd name="T5" fmla="*/ 40 h 204"/>
                <a:gd name="T6" fmla="*/ 0 w 202"/>
                <a:gd name="T7" fmla="*/ 50 h 204"/>
                <a:gd name="T8" fmla="*/ 154 w 202"/>
                <a:gd name="T9" fmla="*/ 204 h 204"/>
                <a:gd name="T10" fmla="*/ 202 w 202"/>
                <a:gd name="T11" fmla="*/ 154 h 204"/>
                <a:gd name="T12" fmla="*/ 50 w 202"/>
                <a:gd name="T13" fmla="*/ 0 h 204"/>
                <a:gd name="T14" fmla="*/ 50 w 202"/>
                <a:gd name="T15" fmla="*/ 0 h 204"/>
                <a:gd name="T16" fmla="*/ 40 w 202"/>
                <a:gd name="T17" fmla="*/ 14 h 204"/>
                <a:gd name="T18" fmla="*/ 28 w 202"/>
                <a:gd name="T19" fmla="*/ 28 h 204"/>
                <a:gd name="T20" fmla="*/ 28 w 202"/>
                <a:gd name="T2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204">
                  <a:moveTo>
                    <a:pt x="28" y="28"/>
                  </a:moveTo>
                  <a:lnTo>
                    <a:pt x="28" y="28"/>
                  </a:lnTo>
                  <a:lnTo>
                    <a:pt x="14" y="40"/>
                  </a:lnTo>
                  <a:lnTo>
                    <a:pt x="0" y="50"/>
                  </a:lnTo>
                  <a:lnTo>
                    <a:pt x="154" y="204"/>
                  </a:lnTo>
                  <a:lnTo>
                    <a:pt x="202" y="154"/>
                  </a:lnTo>
                  <a:lnTo>
                    <a:pt x="50" y="0"/>
                  </a:lnTo>
                  <a:lnTo>
                    <a:pt x="50" y="0"/>
                  </a:lnTo>
                  <a:lnTo>
                    <a:pt x="40" y="14"/>
                  </a:lnTo>
                  <a:lnTo>
                    <a:pt x="28" y="28"/>
                  </a:lnTo>
                  <a:lnTo>
                    <a:pt x="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006" y="3105"/>
              <a:ext cx="280" cy="280"/>
            </a:xfrm>
            <a:custGeom>
              <a:avLst/>
              <a:gdLst>
                <a:gd name="T0" fmla="*/ 42 w 280"/>
                <a:gd name="T1" fmla="*/ 42 h 280"/>
                <a:gd name="T2" fmla="*/ 24 w 280"/>
                <a:gd name="T3" fmla="*/ 64 h 280"/>
                <a:gd name="T4" fmla="*/ 10 w 280"/>
                <a:gd name="T5" fmla="*/ 88 h 280"/>
                <a:gd name="T6" fmla="*/ 2 w 280"/>
                <a:gd name="T7" fmla="*/ 114 h 280"/>
                <a:gd name="T8" fmla="*/ 0 w 280"/>
                <a:gd name="T9" fmla="*/ 140 h 280"/>
                <a:gd name="T10" fmla="*/ 2 w 280"/>
                <a:gd name="T11" fmla="*/ 166 h 280"/>
                <a:gd name="T12" fmla="*/ 10 w 280"/>
                <a:gd name="T13" fmla="*/ 192 h 280"/>
                <a:gd name="T14" fmla="*/ 24 w 280"/>
                <a:gd name="T15" fmla="*/ 218 h 280"/>
                <a:gd name="T16" fmla="*/ 42 w 280"/>
                <a:gd name="T17" fmla="*/ 238 h 280"/>
                <a:gd name="T18" fmla="*/ 52 w 280"/>
                <a:gd name="T19" fmla="*/ 248 h 280"/>
                <a:gd name="T20" fmla="*/ 76 w 280"/>
                <a:gd name="T21" fmla="*/ 264 h 280"/>
                <a:gd name="T22" fmla="*/ 100 w 280"/>
                <a:gd name="T23" fmla="*/ 274 h 280"/>
                <a:gd name="T24" fmla="*/ 126 w 280"/>
                <a:gd name="T25" fmla="*/ 280 h 280"/>
                <a:gd name="T26" fmla="*/ 154 w 280"/>
                <a:gd name="T27" fmla="*/ 280 h 280"/>
                <a:gd name="T28" fmla="*/ 180 w 280"/>
                <a:gd name="T29" fmla="*/ 274 h 280"/>
                <a:gd name="T30" fmla="*/ 204 w 280"/>
                <a:gd name="T31" fmla="*/ 264 h 280"/>
                <a:gd name="T32" fmla="*/ 228 w 280"/>
                <a:gd name="T33" fmla="*/ 248 h 280"/>
                <a:gd name="T34" fmla="*/ 238 w 280"/>
                <a:gd name="T35" fmla="*/ 238 h 280"/>
                <a:gd name="T36" fmla="*/ 256 w 280"/>
                <a:gd name="T37" fmla="*/ 218 h 280"/>
                <a:gd name="T38" fmla="*/ 270 w 280"/>
                <a:gd name="T39" fmla="*/ 192 h 280"/>
                <a:gd name="T40" fmla="*/ 278 w 280"/>
                <a:gd name="T41" fmla="*/ 166 h 280"/>
                <a:gd name="T42" fmla="*/ 280 w 280"/>
                <a:gd name="T43" fmla="*/ 140 h 280"/>
                <a:gd name="T44" fmla="*/ 278 w 280"/>
                <a:gd name="T45" fmla="*/ 114 h 280"/>
                <a:gd name="T46" fmla="*/ 270 w 280"/>
                <a:gd name="T47" fmla="*/ 88 h 280"/>
                <a:gd name="T48" fmla="*/ 256 w 280"/>
                <a:gd name="T49" fmla="*/ 64 h 280"/>
                <a:gd name="T50" fmla="*/ 238 w 280"/>
                <a:gd name="T51" fmla="*/ 42 h 280"/>
                <a:gd name="T52" fmla="*/ 228 w 280"/>
                <a:gd name="T53" fmla="*/ 32 h 280"/>
                <a:gd name="T54" fmla="*/ 204 w 280"/>
                <a:gd name="T55" fmla="*/ 16 h 280"/>
                <a:gd name="T56" fmla="*/ 180 w 280"/>
                <a:gd name="T57" fmla="*/ 6 h 280"/>
                <a:gd name="T58" fmla="*/ 154 w 280"/>
                <a:gd name="T59" fmla="*/ 2 h 280"/>
                <a:gd name="T60" fmla="*/ 126 w 280"/>
                <a:gd name="T61" fmla="*/ 2 h 280"/>
                <a:gd name="T62" fmla="*/ 100 w 280"/>
                <a:gd name="T63" fmla="*/ 6 h 280"/>
                <a:gd name="T64" fmla="*/ 76 w 280"/>
                <a:gd name="T65" fmla="*/ 16 h 280"/>
                <a:gd name="T66" fmla="*/ 52 w 280"/>
                <a:gd name="T67" fmla="*/ 32 h 280"/>
                <a:gd name="T68" fmla="*/ 42 w 280"/>
                <a:gd name="T69" fmla="*/ 42 h 280"/>
                <a:gd name="T70" fmla="*/ 214 w 280"/>
                <a:gd name="T71" fmla="*/ 216 h 280"/>
                <a:gd name="T72" fmla="*/ 180 w 280"/>
                <a:gd name="T73" fmla="*/ 238 h 280"/>
                <a:gd name="T74" fmla="*/ 140 w 280"/>
                <a:gd name="T75" fmla="*/ 246 h 280"/>
                <a:gd name="T76" fmla="*/ 100 w 280"/>
                <a:gd name="T77" fmla="*/ 238 h 280"/>
                <a:gd name="T78" fmla="*/ 66 w 280"/>
                <a:gd name="T79" fmla="*/ 216 h 280"/>
                <a:gd name="T80" fmla="*/ 52 w 280"/>
                <a:gd name="T81" fmla="*/ 198 h 280"/>
                <a:gd name="T82" fmla="*/ 36 w 280"/>
                <a:gd name="T83" fmla="*/ 160 h 280"/>
                <a:gd name="T84" fmla="*/ 36 w 280"/>
                <a:gd name="T85" fmla="*/ 120 h 280"/>
                <a:gd name="T86" fmla="*/ 52 w 280"/>
                <a:gd name="T87" fmla="*/ 82 h 280"/>
                <a:gd name="T88" fmla="*/ 66 w 280"/>
                <a:gd name="T89" fmla="*/ 66 h 280"/>
                <a:gd name="T90" fmla="*/ 100 w 280"/>
                <a:gd name="T91" fmla="*/ 42 h 280"/>
                <a:gd name="T92" fmla="*/ 140 w 280"/>
                <a:gd name="T93" fmla="*/ 34 h 280"/>
                <a:gd name="T94" fmla="*/ 180 w 280"/>
                <a:gd name="T95" fmla="*/ 42 h 280"/>
                <a:gd name="T96" fmla="*/ 214 w 280"/>
                <a:gd name="T97" fmla="*/ 66 h 280"/>
                <a:gd name="T98" fmla="*/ 228 w 280"/>
                <a:gd name="T99" fmla="*/ 82 h 280"/>
                <a:gd name="T100" fmla="*/ 244 w 280"/>
                <a:gd name="T101" fmla="*/ 120 h 280"/>
                <a:gd name="T102" fmla="*/ 244 w 280"/>
                <a:gd name="T103" fmla="*/ 160 h 280"/>
                <a:gd name="T104" fmla="*/ 228 w 280"/>
                <a:gd name="T105" fmla="*/ 198 h 280"/>
                <a:gd name="T106" fmla="*/ 214 w 280"/>
                <a:gd name="T107" fmla="*/ 21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0" h="280">
                  <a:moveTo>
                    <a:pt x="42" y="42"/>
                  </a:moveTo>
                  <a:lnTo>
                    <a:pt x="42" y="42"/>
                  </a:lnTo>
                  <a:lnTo>
                    <a:pt x="32" y="52"/>
                  </a:lnTo>
                  <a:lnTo>
                    <a:pt x="24" y="64"/>
                  </a:lnTo>
                  <a:lnTo>
                    <a:pt x="16" y="76"/>
                  </a:lnTo>
                  <a:lnTo>
                    <a:pt x="10" y="88"/>
                  </a:lnTo>
                  <a:lnTo>
                    <a:pt x="6" y="100"/>
                  </a:lnTo>
                  <a:lnTo>
                    <a:pt x="2" y="114"/>
                  </a:lnTo>
                  <a:lnTo>
                    <a:pt x="2" y="126"/>
                  </a:lnTo>
                  <a:lnTo>
                    <a:pt x="0" y="140"/>
                  </a:lnTo>
                  <a:lnTo>
                    <a:pt x="2" y="154"/>
                  </a:lnTo>
                  <a:lnTo>
                    <a:pt x="2" y="166"/>
                  </a:lnTo>
                  <a:lnTo>
                    <a:pt x="6" y="180"/>
                  </a:lnTo>
                  <a:lnTo>
                    <a:pt x="10" y="192"/>
                  </a:lnTo>
                  <a:lnTo>
                    <a:pt x="16" y="206"/>
                  </a:lnTo>
                  <a:lnTo>
                    <a:pt x="24" y="218"/>
                  </a:lnTo>
                  <a:lnTo>
                    <a:pt x="32" y="228"/>
                  </a:lnTo>
                  <a:lnTo>
                    <a:pt x="42" y="238"/>
                  </a:lnTo>
                  <a:lnTo>
                    <a:pt x="42" y="238"/>
                  </a:lnTo>
                  <a:lnTo>
                    <a:pt x="52" y="248"/>
                  </a:lnTo>
                  <a:lnTo>
                    <a:pt x="64" y="256"/>
                  </a:lnTo>
                  <a:lnTo>
                    <a:pt x="76" y="264"/>
                  </a:lnTo>
                  <a:lnTo>
                    <a:pt x="88" y="270"/>
                  </a:lnTo>
                  <a:lnTo>
                    <a:pt x="100" y="274"/>
                  </a:lnTo>
                  <a:lnTo>
                    <a:pt x="114" y="278"/>
                  </a:lnTo>
                  <a:lnTo>
                    <a:pt x="126" y="280"/>
                  </a:lnTo>
                  <a:lnTo>
                    <a:pt x="140" y="280"/>
                  </a:lnTo>
                  <a:lnTo>
                    <a:pt x="154" y="280"/>
                  </a:lnTo>
                  <a:lnTo>
                    <a:pt x="166" y="278"/>
                  </a:lnTo>
                  <a:lnTo>
                    <a:pt x="180" y="274"/>
                  </a:lnTo>
                  <a:lnTo>
                    <a:pt x="192" y="270"/>
                  </a:lnTo>
                  <a:lnTo>
                    <a:pt x="204" y="264"/>
                  </a:lnTo>
                  <a:lnTo>
                    <a:pt x="216" y="256"/>
                  </a:lnTo>
                  <a:lnTo>
                    <a:pt x="228" y="248"/>
                  </a:lnTo>
                  <a:lnTo>
                    <a:pt x="238" y="238"/>
                  </a:lnTo>
                  <a:lnTo>
                    <a:pt x="238" y="238"/>
                  </a:lnTo>
                  <a:lnTo>
                    <a:pt x="248" y="228"/>
                  </a:lnTo>
                  <a:lnTo>
                    <a:pt x="256" y="218"/>
                  </a:lnTo>
                  <a:lnTo>
                    <a:pt x="264" y="206"/>
                  </a:lnTo>
                  <a:lnTo>
                    <a:pt x="270" y="192"/>
                  </a:lnTo>
                  <a:lnTo>
                    <a:pt x="274" y="180"/>
                  </a:lnTo>
                  <a:lnTo>
                    <a:pt x="278" y="166"/>
                  </a:lnTo>
                  <a:lnTo>
                    <a:pt x="278" y="154"/>
                  </a:lnTo>
                  <a:lnTo>
                    <a:pt x="280" y="140"/>
                  </a:lnTo>
                  <a:lnTo>
                    <a:pt x="278" y="126"/>
                  </a:lnTo>
                  <a:lnTo>
                    <a:pt x="278" y="114"/>
                  </a:lnTo>
                  <a:lnTo>
                    <a:pt x="274" y="100"/>
                  </a:lnTo>
                  <a:lnTo>
                    <a:pt x="270" y="88"/>
                  </a:lnTo>
                  <a:lnTo>
                    <a:pt x="264" y="76"/>
                  </a:lnTo>
                  <a:lnTo>
                    <a:pt x="256" y="64"/>
                  </a:lnTo>
                  <a:lnTo>
                    <a:pt x="248" y="52"/>
                  </a:lnTo>
                  <a:lnTo>
                    <a:pt x="238" y="42"/>
                  </a:lnTo>
                  <a:lnTo>
                    <a:pt x="238" y="42"/>
                  </a:lnTo>
                  <a:lnTo>
                    <a:pt x="228" y="32"/>
                  </a:lnTo>
                  <a:lnTo>
                    <a:pt x="216" y="24"/>
                  </a:lnTo>
                  <a:lnTo>
                    <a:pt x="204" y="16"/>
                  </a:lnTo>
                  <a:lnTo>
                    <a:pt x="192" y="10"/>
                  </a:lnTo>
                  <a:lnTo>
                    <a:pt x="180" y="6"/>
                  </a:lnTo>
                  <a:lnTo>
                    <a:pt x="166" y="4"/>
                  </a:lnTo>
                  <a:lnTo>
                    <a:pt x="154" y="2"/>
                  </a:lnTo>
                  <a:lnTo>
                    <a:pt x="140" y="0"/>
                  </a:lnTo>
                  <a:lnTo>
                    <a:pt x="126" y="2"/>
                  </a:lnTo>
                  <a:lnTo>
                    <a:pt x="114" y="4"/>
                  </a:lnTo>
                  <a:lnTo>
                    <a:pt x="100" y="6"/>
                  </a:lnTo>
                  <a:lnTo>
                    <a:pt x="88" y="10"/>
                  </a:lnTo>
                  <a:lnTo>
                    <a:pt x="76" y="16"/>
                  </a:lnTo>
                  <a:lnTo>
                    <a:pt x="64" y="24"/>
                  </a:lnTo>
                  <a:lnTo>
                    <a:pt x="52" y="32"/>
                  </a:lnTo>
                  <a:lnTo>
                    <a:pt x="42" y="42"/>
                  </a:lnTo>
                  <a:lnTo>
                    <a:pt x="42" y="42"/>
                  </a:lnTo>
                  <a:close/>
                  <a:moveTo>
                    <a:pt x="214" y="216"/>
                  </a:moveTo>
                  <a:lnTo>
                    <a:pt x="214" y="216"/>
                  </a:lnTo>
                  <a:lnTo>
                    <a:pt x="198" y="228"/>
                  </a:lnTo>
                  <a:lnTo>
                    <a:pt x="180" y="238"/>
                  </a:lnTo>
                  <a:lnTo>
                    <a:pt x="160" y="244"/>
                  </a:lnTo>
                  <a:lnTo>
                    <a:pt x="140" y="246"/>
                  </a:lnTo>
                  <a:lnTo>
                    <a:pt x="120" y="244"/>
                  </a:lnTo>
                  <a:lnTo>
                    <a:pt x="100" y="238"/>
                  </a:lnTo>
                  <a:lnTo>
                    <a:pt x="82" y="228"/>
                  </a:lnTo>
                  <a:lnTo>
                    <a:pt x="66" y="216"/>
                  </a:lnTo>
                  <a:lnTo>
                    <a:pt x="66" y="216"/>
                  </a:lnTo>
                  <a:lnTo>
                    <a:pt x="52" y="198"/>
                  </a:lnTo>
                  <a:lnTo>
                    <a:pt x="42" y="180"/>
                  </a:lnTo>
                  <a:lnTo>
                    <a:pt x="36" y="160"/>
                  </a:lnTo>
                  <a:lnTo>
                    <a:pt x="34" y="140"/>
                  </a:lnTo>
                  <a:lnTo>
                    <a:pt x="36" y="120"/>
                  </a:lnTo>
                  <a:lnTo>
                    <a:pt x="42" y="100"/>
                  </a:lnTo>
                  <a:lnTo>
                    <a:pt x="52" y="82"/>
                  </a:lnTo>
                  <a:lnTo>
                    <a:pt x="66" y="66"/>
                  </a:lnTo>
                  <a:lnTo>
                    <a:pt x="66" y="66"/>
                  </a:lnTo>
                  <a:lnTo>
                    <a:pt x="82" y="52"/>
                  </a:lnTo>
                  <a:lnTo>
                    <a:pt x="100" y="42"/>
                  </a:lnTo>
                  <a:lnTo>
                    <a:pt x="120" y="36"/>
                  </a:lnTo>
                  <a:lnTo>
                    <a:pt x="140" y="34"/>
                  </a:lnTo>
                  <a:lnTo>
                    <a:pt x="160" y="36"/>
                  </a:lnTo>
                  <a:lnTo>
                    <a:pt x="180" y="42"/>
                  </a:lnTo>
                  <a:lnTo>
                    <a:pt x="198" y="52"/>
                  </a:lnTo>
                  <a:lnTo>
                    <a:pt x="214" y="66"/>
                  </a:lnTo>
                  <a:lnTo>
                    <a:pt x="214" y="66"/>
                  </a:lnTo>
                  <a:lnTo>
                    <a:pt x="228" y="82"/>
                  </a:lnTo>
                  <a:lnTo>
                    <a:pt x="238" y="100"/>
                  </a:lnTo>
                  <a:lnTo>
                    <a:pt x="244" y="120"/>
                  </a:lnTo>
                  <a:lnTo>
                    <a:pt x="246" y="140"/>
                  </a:lnTo>
                  <a:lnTo>
                    <a:pt x="244" y="160"/>
                  </a:lnTo>
                  <a:lnTo>
                    <a:pt x="238" y="180"/>
                  </a:lnTo>
                  <a:lnTo>
                    <a:pt x="228" y="198"/>
                  </a:lnTo>
                  <a:lnTo>
                    <a:pt x="214" y="216"/>
                  </a:lnTo>
                  <a:lnTo>
                    <a:pt x="214"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098" y="3195"/>
              <a:ext cx="44" cy="76"/>
            </a:xfrm>
            <a:custGeom>
              <a:avLst/>
              <a:gdLst>
                <a:gd name="T0" fmla="*/ 38 w 44"/>
                <a:gd name="T1" fmla="*/ 0 h 76"/>
                <a:gd name="T2" fmla="*/ 0 w 44"/>
                <a:gd name="T3" fmla="*/ 74 h 76"/>
                <a:gd name="T4" fmla="*/ 6 w 44"/>
                <a:gd name="T5" fmla="*/ 76 h 76"/>
                <a:gd name="T6" fmla="*/ 44 w 44"/>
                <a:gd name="T7" fmla="*/ 2 h 76"/>
                <a:gd name="T8" fmla="*/ 38 w 44"/>
                <a:gd name="T9" fmla="*/ 0 h 76"/>
              </a:gdLst>
              <a:ahLst/>
              <a:cxnLst>
                <a:cxn ang="0">
                  <a:pos x="T0" y="T1"/>
                </a:cxn>
                <a:cxn ang="0">
                  <a:pos x="T2" y="T3"/>
                </a:cxn>
                <a:cxn ang="0">
                  <a:pos x="T4" y="T5"/>
                </a:cxn>
                <a:cxn ang="0">
                  <a:pos x="T6" y="T7"/>
                </a:cxn>
                <a:cxn ang="0">
                  <a:pos x="T8" y="T9"/>
                </a:cxn>
              </a:cxnLst>
              <a:rect l="0" t="0" r="r" b="b"/>
              <a:pathLst>
                <a:path w="44" h="76">
                  <a:moveTo>
                    <a:pt x="38" y="0"/>
                  </a:moveTo>
                  <a:lnTo>
                    <a:pt x="0" y="74"/>
                  </a:lnTo>
                  <a:lnTo>
                    <a:pt x="6" y="76"/>
                  </a:lnTo>
                  <a:lnTo>
                    <a:pt x="44" y="2"/>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098" y="3195"/>
              <a:ext cx="44" cy="76"/>
            </a:xfrm>
            <a:custGeom>
              <a:avLst/>
              <a:gdLst>
                <a:gd name="T0" fmla="*/ 38 w 44"/>
                <a:gd name="T1" fmla="*/ 0 h 76"/>
                <a:gd name="T2" fmla="*/ 0 w 44"/>
                <a:gd name="T3" fmla="*/ 74 h 76"/>
                <a:gd name="T4" fmla="*/ 6 w 44"/>
                <a:gd name="T5" fmla="*/ 76 h 76"/>
                <a:gd name="T6" fmla="*/ 44 w 44"/>
                <a:gd name="T7" fmla="*/ 2 h 76"/>
              </a:gdLst>
              <a:ahLst/>
              <a:cxnLst>
                <a:cxn ang="0">
                  <a:pos x="T0" y="T1"/>
                </a:cxn>
                <a:cxn ang="0">
                  <a:pos x="T2" y="T3"/>
                </a:cxn>
                <a:cxn ang="0">
                  <a:pos x="T4" y="T5"/>
                </a:cxn>
                <a:cxn ang="0">
                  <a:pos x="T6" y="T7"/>
                </a:cxn>
              </a:cxnLst>
              <a:rect l="0" t="0" r="r" b="b"/>
              <a:pathLst>
                <a:path w="44" h="76">
                  <a:moveTo>
                    <a:pt x="38" y="0"/>
                  </a:moveTo>
                  <a:lnTo>
                    <a:pt x="0" y="74"/>
                  </a:lnTo>
                  <a:lnTo>
                    <a:pt x="6" y="76"/>
                  </a:lnTo>
                  <a:lnTo>
                    <a:pt x="4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104" y="3183"/>
              <a:ext cx="68" cy="128"/>
            </a:xfrm>
            <a:custGeom>
              <a:avLst/>
              <a:gdLst>
                <a:gd name="T0" fmla="*/ 64 w 68"/>
                <a:gd name="T1" fmla="*/ 0 h 128"/>
                <a:gd name="T2" fmla="*/ 0 w 68"/>
                <a:gd name="T3" fmla="*/ 124 h 128"/>
                <a:gd name="T4" fmla="*/ 6 w 68"/>
                <a:gd name="T5" fmla="*/ 128 h 128"/>
                <a:gd name="T6" fmla="*/ 68 w 68"/>
                <a:gd name="T7" fmla="*/ 2 h 128"/>
                <a:gd name="T8" fmla="*/ 64 w 68"/>
                <a:gd name="T9" fmla="*/ 0 h 128"/>
              </a:gdLst>
              <a:ahLst/>
              <a:cxnLst>
                <a:cxn ang="0">
                  <a:pos x="T0" y="T1"/>
                </a:cxn>
                <a:cxn ang="0">
                  <a:pos x="T2" y="T3"/>
                </a:cxn>
                <a:cxn ang="0">
                  <a:pos x="T4" y="T5"/>
                </a:cxn>
                <a:cxn ang="0">
                  <a:pos x="T6" y="T7"/>
                </a:cxn>
                <a:cxn ang="0">
                  <a:pos x="T8" y="T9"/>
                </a:cxn>
              </a:cxnLst>
              <a:rect l="0" t="0" r="r" b="b"/>
              <a:pathLst>
                <a:path w="68" h="128">
                  <a:moveTo>
                    <a:pt x="64" y="0"/>
                  </a:moveTo>
                  <a:lnTo>
                    <a:pt x="0" y="124"/>
                  </a:lnTo>
                  <a:lnTo>
                    <a:pt x="6" y="128"/>
                  </a:lnTo>
                  <a:lnTo>
                    <a:pt x="68" y="2"/>
                  </a:lnTo>
                  <a:lnTo>
                    <a:pt x="6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104" y="3183"/>
              <a:ext cx="68" cy="128"/>
            </a:xfrm>
            <a:custGeom>
              <a:avLst/>
              <a:gdLst>
                <a:gd name="T0" fmla="*/ 64 w 68"/>
                <a:gd name="T1" fmla="*/ 0 h 128"/>
                <a:gd name="T2" fmla="*/ 0 w 68"/>
                <a:gd name="T3" fmla="*/ 124 h 128"/>
                <a:gd name="T4" fmla="*/ 6 w 68"/>
                <a:gd name="T5" fmla="*/ 128 h 128"/>
                <a:gd name="T6" fmla="*/ 68 w 68"/>
                <a:gd name="T7" fmla="*/ 2 h 128"/>
              </a:gdLst>
              <a:ahLst/>
              <a:cxnLst>
                <a:cxn ang="0">
                  <a:pos x="T0" y="T1"/>
                </a:cxn>
                <a:cxn ang="0">
                  <a:pos x="T2" y="T3"/>
                </a:cxn>
                <a:cxn ang="0">
                  <a:pos x="T4" y="T5"/>
                </a:cxn>
                <a:cxn ang="0">
                  <a:pos x="T6" y="T7"/>
                </a:cxn>
              </a:cxnLst>
              <a:rect l="0" t="0" r="r" b="b"/>
              <a:pathLst>
                <a:path w="68" h="128">
                  <a:moveTo>
                    <a:pt x="64" y="0"/>
                  </a:moveTo>
                  <a:lnTo>
                    <a:pt x="0" y="124"/>
                  </a:lnTo>
                  <a:lnTo>
                    <a:pt x="6" y="128"/>
                  </a:lnTo>
                  <a:lnTo>
                    <a:pt x="68"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144" y="3201"/>
              <a:ext cx="46" cy="86"/>
            </a:xfrm>
            <a:custGeom>
              <a:avLst/>
              <a:gdLst>
                <a:gd name="T0" fmla="*/ 42 w 46"/>
                <a:gd name="T1" fmla="*/ 0 h 86"/>
                <a:gd name="T2" fmla="*/ 0 w 46"/>
                <a:gd name="T3" fmla="*/ 82 h 86"/>
                <a:gd name="T4" fmla="*/ 4 w 46"/>
                <a:gd name="T5" fmla="*/ 86 h 86"/>
                <a:gd name="T6" fmla="*/ 46 w 46"/>
                <a:gd name="T7" fmla="*/ 2 h 86"/>
                <a:gd name="T8" fmla="*/ 42 w 46"/>
                <a:gd name="T9" fmla="*/ 0 h 86"/>
              </a:gdLst>
              <a:ahLst/>
              <a:cxnLst>
                <a:cxn ang="0">
                  <a:pos x="T0" y="T1"/>
                </a:cxn>
                <a:cxn ang="0">
                  <a:pos x="T2" y="T3"/>
                </a:cxn>
                <a:cxn ang="0">
                  <a:pos x="T4" y="T5"/>
                </a:cxn>
                <a:cxn ang="0">
                  <a:pos x="T6" y="T7"/>
                </a:cxn>
                <a:cxn ang="0">
                  <a:pos x="T8" y="T9"/>
                </a:cxn>
              </a:cxnLst>
              <a:rect l="0" t="0" r="r" b="b"/>
              <a:pathLst>
                <a:path w="46" h="86">
                  <a:moveTo>
                    <a:pt x="42" y="0"/>
                  </a:moveTo>
                  <a:lnTo>
                    <a:pt x="0" y="82"/>
                  </a:lnTo>
                  <a:lnTo>
                    <a:pt x="4" y="86"/>
                  </a:lnTo>
                  <a:lnTo>
                    <a:pt x="46" y="2"/>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144" y="3201"/>
              <a:ext cx="46" cy="86"/>
            </a:xfrm>
            <a:custGeom>
              <a:avLst/>
              <a:gdLst>
                <a:gd name="T0" fmla="*/ 42 w 46"/>
                <a:gd name="T1" fmla="*/ 0 h 86"/>
                <a:gd name="T2" fmla="*/ 0 w 46"/>
                <a:gd name="T3" fmla="*/ 82 h 86"/>
                <a:gd name="T4" fmla="*/ 4 w 46"/>
                <a:gd name="T5" fmla="*/ 86 h 86"/>
                <a:gd name="T6" fmla="*/ 46 w 46"/>
                <a:gd name="T7" fmla="*/ 2 h 86"/>
              </a:gdLst>
              <a:ahLst/>
              <a:cxnLst>
                <a:cxn ang="0">
                  <a:pos x="T0" y="T1"/>
                </a:cxn>
                <a:cxn ang="0">
                  <a:pos x="T2" y="T3"/>
                </a:cxn>
                <a:cxn ang="0">
                  <a:pos x="T4" y="T5"/>
                </a:cxn>
                <a:cxn ang="0">
                  <a:pos x="T6" y="T7"/>
                </a:cxn>
              </a:cxnLst>
              <a:rect l="0" t="0" r="r" b="b"/>
              <a:pathLst>
                <a:path w="46" h="86">
                  <a:moveTo>
                    <a:pt x="42" y="0"/>
                  </a:moveTo>
                  <a:lnTo>
                    <a:pt x="0" y="82"/>
                  </a:lnTo>
                  <a:lnTo>
                    <a:pt x="4" y="86"/>
                  </a:lnTo>
                  <a:lnTo>
                    <a:pt x="4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018" y="1627"/>
              <a:ext cx="150" cy="7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102" y="1721"/>
              <a:ext cx="15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4102" y="1535"/>
              <a:ext cx="150" cy="7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270" y="1535"/>
              <a:ext cx="150" cy="7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4186" y="1627"/>
              <a:ext cx="150" cy="7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4270" y="1721"/>
              <a:ext cx="15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890" y="1721"/>
              <a:ext cx="26"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354" y="1813"/>
              <a:ext cx="150" cy="8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3890" y="1627"/>
              <a:ext cx="110" cy="7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4018" y="1441"/>
              <a:ext cx="15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3890" y="1535"/>
              <a:ext cx="26" cy="7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4438" y="1535"/>
              <a:ext cx="110" cy="7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4186" y="1813"/>
              <a:ext cx="150" cy="8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p:cNvSpPr>
              <a:spLocks noChangeArrowheads="1"/>
            </p:cNvSpPr>
            <p:nvPr/>
          </p:nvSpPr>
          <p:spPr bwMode="auto">
            <a:xfrm>
              <a:off x="4522" y="1441"/>
              <a:ext cx="26"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1"/>
            <p:cNvSpPr>
              <a:spLocks noChangeArrowheads="1"/>
            </p:cNvSpPr>
            <p:nvPr/>
          </p:nvSpPr>
          <p:spPr bwMode="auto">
            <a:xfrm>
              <a:off x="3890" y="1441"/>
              <a:ext cx="11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2"/>
            <p:cNvSpPr>
              <a:spLocks noChangeArrowheads="1"/>
            </p:cNvSpPr>
            <p:nvPr/>
          </p:nvSpPr>
          <p:spPr bwMode="auto">
            <a:xfrm>
              <a:off x="4522" y="1627"/>
              <a:ext cx="26" cy="7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
            <p:cNvSpPr>
              <a:spLocks noChangeArrowheads="1"/>
            </p:cNvSpPr>
            <p:nvPr/>
          </p:nvSpPr>
          <p:spPr bwMode="auto">
            <a:xfrm>
              <a:off x="4522" y="1813"/>
              <a:ext cx="26" cy="8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4"/>
            <p:cNvSpPr>
              <a:spLocks noChangeArrowheads="1"/>
            </p:cNvSpPr>
            <p:nvPr/>
          </p:nvSpPr>
          <p:spPr bwMode="auto">
            <a:xfrm>
              <a:off x="4438" y="1721"/>
              <a:ext cx="11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5"/>
            <p:cNvSpPr>
              <a:spLocks noChangeArrowheads="1"/>
            </p:cNvSpPr>
            <p:nvPr/>
          </p:nvSpPr>
          <p:spPr bwMode="auto">
            <a:xfrm>
              <a:off x="3890" y="1813"/>
              <a:ext cx="110" cy="8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6"/>
            <p:cNvSpPr>
              <a:spLocks noChangeArrowheads="1"/>
            </p:cNvSpPr>
            <p:nvPr/>
          </p:nvSpPr>
          <p:spPr bwMode="auto">
            <a:xfrm>
              <a:off x="4354" y="1627"/>
              <a:ext cx="150" cy="7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4186" y="1441"/>
              <a:ext cx="15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8"/>
            <p:cNvSpPr>
              <a:spLocks noChangeArrowheads="1"/>
            </p:cNvSpPr>
            <p:nvPr/>
          </p:nvSpPr>
          <p:spPr bwMode="auto">
            <a:xfrm>
              <a:off x="4354" y="1441"/>
              <a:ext cx="15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9"/>
            <p:cNvSpPr>
              <a:spLocks noChangeArrowheads="1"/>
            </p:cNvSpPr>
            <p:nvPr/>
          </p:nvSpPr>
          <p:spPr bwMode="auto">
            <a:xfrm>
              <a:off x="3934" y="1535"/>
              <a:ext cx="150" cy="7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4018" y="1813"/>
              <a:ext cx="150" cy="8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1"/>
            <p:cNvSpPr>
              <a:spLocks noChangeArrowheads="1"/>
            </p:cNvSpPr>
            <p:nvPr/>
          </p:nvSpPr>
          <p:spPr bwMode="auto">
            <a:xfrm>
              <a:off x="3934" y="1721"/>
              <a:ext cx="150" cy="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976" y="2965"/>
              <a:ext cx="722" cy="802"/>
            </a:xfrm>
            <a:custGeom>
              <a:avLst/>
              <a:gdLst>
                <a:gd name="T0" fmla="*/ 698 w 722"/>
                <a:gd name="T1" fmla="*/ 0 h 802"/>
                <a:gd name="T2" fmla="*/ 24 w 722"/>
                <a:gd name="T3" fmla="*/ 0 h 802"/>
                <a:gd name="T4" fmla="*/ 24 w 722"/>
                <a:gd name="T5" fmla="*/ 0 h 802"/>
                <a:gd name="T6" fmla="*/ 16 w 722"/>
                <a:gd name="T7" fmla="*/ 52 h 802"/>
                <a:gd name="T8" fmla="*/ 10 w 722"/>
                <a:gd name="T9" fmla="*/ 110 h 802"/>
                <a:gd name="T10" fmla="*/ 4 w 722"/>
                <a:gd name="T11" fmla="*/ 182 h 802"/>
                <a:gd name="T12" fmla="*/ 0 w 722"/>
                <a:gd name="T13" fmla="*/ 262 h 802"/>
                <a:gd name="T14" fmla="*/ 0 w 722"/>
                <a:gd name="T15" fmla="*/ 304 h 802"/>
                <a:gd name="T16" fmla="*/ 0 w 722"/>
                <a:gd name="T17" fmla="*/ 344 h 802"/>
                <a:gd name="T18" fmla="*/ 2 w 722"/>
                <a:gd name="T19" fmla="*/ 384 h 802"/>
                <a:gd name="T20" fmla="*/ 6 w 722"/>
                <a:gd name="T21" fmla="*/ 424 h 802"/>
                <a:gd name="T22" fmla="*/ 12 w 722"/>
                <a:gd name="T23" fmla="*/ 460 h 802"/>
                <a:gd name="T24" fmla="*/ 20 w 722"/>
                <a:gd name="T25" fmla="*/ 496 h 802"/>
                <a:gd name="T26" fmla="*/ 20 w 722"/>
                <a:gd name="T27" fmla="*/ 496 h 802"/>
                <a:gd name="T28" fmla="*/ 24 w 722"/>
                <a:gd name="T29" fmla="*/ 512 h 802"/>
                <a:gd name="T30" fmla="*/ 32 w 722"/>
                <a:gd name="T31" fmla="*/ 528 h 802"/>
                <a:gd name="T32" fmla="*/ 48 w 722"/>
                <a:gd name="T33" fmla="*/ 558 h 802"/>
                <a:gd name="T34" fmla="*/ 68 w 722"/>
                <a:gd name="T35" fmla="*/ 588 h 802"/>
                <a:gd name="T36" fmla="*/ 94 w 722"/>
                <a:gd name="T37" fmla="*/ 616 h 802"/>
                <a:gd name="T38" fmla="*/ 120 w 722"/>
                <a:gd name="T39" fmla="*/ 644 h 802"/>
                <a:gd name="T40" fmla="*/ 148 w 722"/>
                <a:gd name="T41" fmla="*/ 668 h 802"/>
                <a:gd name="T42" fmla="*/ 178 w 722"/>
                <a:gd name="T43" fmla="*/ 692 h 802"/>
                <a:gd name="T44" fmla="*/ 208 w 722"/>
                <a:gd name="T45" fmla="*/ 714 h 802"/>
                <a:gd name="T46" fmla="*/ 266 w 722"/>
                <a:gd name="T47" fmla="*/ 750 h 802"/>
                <a:gd name="T48" fmla="*/ 314 w 722"/>
                <a:gd name="T49" fmla="*/ 778 h 802"/>
                <a:gd name="T50" fmla="*/ 348 w 722"/>
                <a:gd name="T51" fmla="*/ 796 h 802"/>
                <a:gd name="T52" fmla="*/ 360 w 722"/>
                <a:gd name="T53" fmla="*/ 802 h 802"/>
                <a:gd name="T54" fmla="*/ 360 w 722"/>
                <a:gd name="T55" fmla="*/ 802 h 802"/>
                <a:gd name="T56" fmla="*/ 372 w 722"/>
                <a:gd name="T57" fmla="*/ 796 h 802"/>
                <a:gd name="T58" fmla="*/ 406 w 722"/>
                <a:gd name="T59" fmla="*/ 778 h 802"/>
                <a:gd name="T60" fmla="*/ 456 w 722"/>
                <a:gd name="T61" fmla="*/ 750 h 802"/>
                <a:gd name="T62" fmla="*/ 512 w 722"/>
                <a:gd name="T63" fmla="*/ 714 h 802"/>
                <a:gd name="T64" fmla="*/ 542 w 722"/>
                <a:gd name="T65" fmla="*/ 692 h 802"/>
                <a:gd name="T66" fmla="*/ 572 w 722"/>
                <a:gd name="T67" fmla="*/ 668 h 802"/>
                <a:gd name="T68" fmla="*/ 600 w 722"/>
                <a:gd name="T69" fmla="*/ 644 h 802"/>
                <a:gd name="T70" fmla="*/ 628 w 722"/>
                <a:gd name="T71" fmla="*/ 616 h 802"/>
                <a:gd name="T72" fmla="*/ 652 w 722"/>
                <a:gd name="T73" fmla="*/ 588 h 802"/>
                <a:gd name="T74" fmla="*/ 672 w 722"/>
                <a:gd name="T75" fmla="*/ 558 h 802"/>
                <a:gd name="T76" fmla="*/ 690 w 722"/>
                <a:gd name="T77" fmla="*/ 528 h 802"/>
                <a:gd name="T78" fmla="*/ 696 w 722"/>
                <a:gd name="T79" fmla="*/ 512 h 802"/>
                <a:gd name="T80" fmla="*/ 700 w 722"/>
                <a:gd name="T81" fmla="*/ 496 h 802"/>
                <a:gd name="T82" fmla="*/ 700 w 722"/>
                <a:gd name="T83" fmla="*/ 496 h 802"/>
                <a:gd name="T84" fmla="*/ 708 w 722"/>
                <a:gd name="T85" fmla="*/ 460 h 802"/>
                <a:gd name="T86" fmla="*/ 714 w 722"/>
                <a:gd name="T87" fmla="*/ 424 h 802"/>
                <a:gd name="T88" fmla="*/ 718 w 722"/>
                <a:gd name="T89" fmla="*/ 384 h 802"/>
                <a:gd name="T90" fmla="*/ 720 w 722"/>
                <a:gd name="T91" fmla="*/ 344 h 802"/>
                <a:gd name="T92" fmla="*/ 722 w 722"/>
                <a:gd name="T93" fmla="*/ 304 h 802"/>
                <a:gd name="T94" fmla="*/ 720 w 722"/>
                <a:gd name="T95" fmla="*/ 262 h 802"/>
                <a:gd name="T96" fmla="*/ 716 w 722"/>
                <a:gd name="T97" fmla="*/ 182 h 802"/>
                <a:gd name="T98" fmla="*/ 710 w 722"/>
                <a:gd name="T99" fmla="*/ 110 h 802"/>
                <a:gd name="T100" fmla="*/ 704 w 722"/>
                <a:gd name="T101" fmla="*/ 52 h 802"/>
                <a:gd name="T102" fmla="*/ 698 w 722"/>
                <a:gd name="T103" fmla="*/ 0 h 802"/>
                <a:gd name="T104" fmla="*/ 698 w 722"/>
                <a:gd name="T10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2" h="802">
                  <a:moveTo>
                    <a:pt x="698" y="0"/>
                  </a:moveTo>
                  <a:lnTo>
                    <a:pt x="24" y="0"/>
                  </a:lnTo>
                  <a:lnTo>
                    <a:pt x="24" y="0"/>
                  </a:lnTo>
                  <a:lnTo>
                    <a:pt x="16" y="52"/>
                  </a:lnTo>
                  <a:lnTo>
                    <a:pt x="10" y="110"/>
                  </a:lnTo>
                  <a:lnTo>
                    <a:pt x="4" y="182"/>
                  </a:lnTo>
                  <a:lnTo>
                    <a:pt x="0" y="262"/>
                  </a:lnTo>
                  <a:lnTo>
                    <a:pt x="0" y="304"/>
                  </a:lnTo>
                  <a:lnTo>
                    <a:pt x="0" y="344"/>
                  </a:lnTo>
                  <a:lnTo>
                    <a:pt x="2" y="384"/>
                  </a:lnTo>
                  <a:lnTo>
                    <a:pt x="6" y="424"/>
                  </a:lnTo>
                  <a:lnTo>
                    <a:pt x="12" y="460"/>
                  </a:lnTo>
                  <a:lnTo>
                    <a:pt x="20" y="496"/>
                  </a:lnTo>
                  <a:lnTo>
                    <a:pt x="20" y="496"/>
                  </a:lnTo>
                  <a:lnTo>
                    <a:pt x="24" y="512"/>
                  </a:lnTo>
                  <a:lnTo>
                    <a:pt x="32" y="528"/>
                  </a:lnTo>
                  <a:lnTo>
                    <a:pt x="48" y="558"/>
                  </a:lnTo>
                  <a:lnTo>
                    <a:pt x="68" y="588"/>
                  </a:lnTo>
                  <a:lnTo>
                    <a:pt x="94" y="616"/>
                  </a:lnTo>
                  <a:lnTo>
                    <a:pt x="120" y="644"/>
                  </a:lnTo>
                  <a:lnTo>
                    <a:pt x="148" y="668"/>
                  </a:lnTo>
                  <a:lnTo>
                    <a:pt x="178" y="692"/>
                  </a:lnTo>
                  <a:lnTo>
                    <a:pt x="208" y="714"/>
                  </a:lnTo>
                  <a:lnTo>
                    <a:pt x="266" y="750"/>
                  </a:lnTo>
                  <a:lnTo>
                    <a:pt x="314" y="778"/>
                  </a:lnTo>
                  <a:lnTo>
                    <a:pt x="348" y="796"/>
                  </a:lnTo>
                  <a:lnTo>
                    <a:pt x="360" y="802"/>
                  </a:lnTo>
                  <a:lnTo>
                    <a:pt x="360" y="802"/>
                  </a:lnTo>
                  <a:lnTo>
                    <a:pt x="372" y="796"/>
                  </a:lnTo>
                  <a:lnTo>
                    <a:pt x="406" y="778"/>
                  </a:lnTo>
                  <a:lnTo>
                    <a:pt x="456" y="750"/>
                  </a:lnTo>
                  <a:lnTo>
                    <a:pt x="512" y="714"/>
                  </a:lnTo>
                  <a:lnTo>
                    <a:pt x="542" y="692"/>
                  </a:lnTo>
                  <a:lnTo>
                    <a:pt x="572" y="668"/>
                  </a:lnTo>
                  <a:lnTo>
                    <a:pt x="600" y="644"/>
                  </a:lnTo>
                  <a:lnTo>
                    <a:pt x="628" y="616"/>
                  </a:lnTo>
                  <a:lnTo>
                    <a:pt x="652" y="588"/>
                  </a:lnTo>
                  <a:lnTo>
                    <a:pt x="672" y="558"/>
                  </a:lnTo>
                  <a:lnTo>
                    <a:pt x="690" y="528"/>
                  </a:lnTo>
                  <a:lnTo>
                    <a:pt x="696" y="512"/>
                  </a:lnTo>
                  <a:lnTo>
                    <a:pt x="700" y="496"/>
                  </a:lnTo>
                  <a:lnTo>
                    <a:pt x="700" y="496"/>
                  </a:lnTo>
                  <a:lnTo>
                    <a:pt x="708" y="460"/>
                  </a:lnTo>
                  <a:lnTo>
                    <a:pt x="714" y="424"/>
                  </a:lnTo>
                  <a:lnTo>
                    <a:pt x="718" y="384"/>
                  </a:lnTo>
                  <a:lnTo>
                    <a:pt x="720" y="344"/>
                  </a:lnTo>
                  <a:lnTo>
                    <a:pt x="722" y="304"/>
                  </a:lnTo>
                  <a:lnTo>
                    <a:pt x="720" y="262"/>
                  </a:lnTo>
                  <a:lnTo>
                    <a:pt x="716" y="182"/>
                  </a:lnTo>
                  <a:lnTo>
                    <a:pt x="710" y="110"/>
                  </a:lnTo>
                  <a:lnTo>
                    <a:pt x="704" y="52"/>
                  </a:lnTo>
                  <a:lnTo>
                    <a:pt x="698" y="0"/>
                  </a:lnTo>
                  <a:lnTo>
                    <a:pt x="69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1192" y="3287"/>
              <a:ext cx="290" cy="266"/>
            </a:xfrm>
            <a:custGeom>
              <a:avLst/>
              <a:gdLst>
                <a:gd name="T0" fmla="*/ 96 w 290"/>
                <a:gd name="T1" fmla="*/ 0 h 266"/>
                <a:gd name="T2" fmla="*/ 96 w 290"/>
                <a:gd name="T3" fmla="*/ 0 h 266"/>
                <a:gd name="T4" fmla="*/ 96 w 290"/>
                <a:gd name="T5" fmla="*/ 0 h 266"/>
                <a:gd name="T6" fmla="*/ 96 w 290"/>
                <a:gd name="T7" fmla="*/ 0 h 266"/>
                <a:gd name="T8" fmla="*/ 96 w 290"/>
                <a:gd name="T9" fmla="*/ 0 h 266"/>
                <a:gd name="T10" fmla="*/ 68 w 290"/>
                <a:gd name="T11" fmla="*/ 0 h 266"/>
                <a:gd name="T12" fmla="*/ 68 w 290"/>
                <a:gd name="T13" fmla="*/ 0 h 266"/>
                <a:gd name="T14" fmla="*/ 54 w 290"/>
                <a:gd name="T15" fmla="*/ 2 h 266"/>
                <a:gd name="T16" fmla="*/ 40 w 290"/>
                <a:gd name="T17" fmla="*/ 6 h 266"/>
                <a:gd name="T18" fmla="*/ 28 w 290"/>
                <a:gd name="T19" fmla="*/ 12 h 266"/>
                <a:gd name="T20" fmla="*/ 18 w 290"/>
                <a:gd name="T21" fmla="*/ 22 h 266"/>
                <a:gd name="T22" fmla="*/ 18 w 290"/>
                <a:gd name="T23" fmla="*/ 22 h 266"/>
                <a:gd name="T24" fmla="*/ 10 w 290"/>
                <a:gd name="T25" fmla="*/ 32 h 266"/>
                <a:gd name="T26" fmla="*/ 4 w 290"/>
                <a:gd name="T27" fmla="*/ 44 h 266"/>
                <a:gd name="T28" fmla="*/ 0 w 290"/>
                <a:gd name="T29" fmla="*/ 56 h 266"/>
                <a:gd name="T30" fmla="*/ 0 w 290"/>
                <a:gd name="T31" fmla="*/ 68 h 266"/>
                <a:gd name="T32" fmla="*/ 0 w 290"/>
                <a:gd name="T33" fmla="*/ 266 h 266"/>
                <a:gd name="T34" fmla="*/ 0 w 290"/>
                <a:gd name="T35" fmla="*/ 266 h 266"/>
                <a:gd name="T36" fmla="*/ 52 w 290"/>
                <a:gd name="T37" fmla="*/ 266 h 266"/>
                <a:gd name="T38" fmla="*/ 52 w 290"/>
                <a:gd name="T39" fmla="*/ 122 h 266"/>
                <a:gd name="T40" fmla="*/ 52 w 290"/>
                <a:gd name="T41" fmla="*/ 122 h 266"/>
                <a:gd name="T42" fmla="*/ 64 w 290"/>
                <a:gd name="T43" fmla="*/ 122 h 266"/>
                <a:gd name="T44" fmla="*/ 64 w 290"/>
                <a:gd name="T45" fmla="*/ 266 h 266"/>
                <a:gd name="T46" fmla="*/ 130 w 290"/>
                <a:gd name="T47" fmla="*/ 266 h 266"/>
                <a:gd name="T48" fmla="*/ 144 w 290"/>
                <a:gd name="T49" fmla="*/ 266 h 266"/>
                <a:gd name="T50" fmla="*/ 144 w 290"/>
                <a:gd name="T51" fmla="*/ 266 h 266"/>
                <a:gd name="T52" fmla="*/ 144 w 290"/>
                <a:gd name="T53" fmla="*/ 266 h 266"/>
                <a:gd name="T54" fmla="*/ 158 w 290"/>
                <a:gd name="T55" fmla="*/ 266 h 266"/>
                <a:gd name="T56" fmla="*/ 224 w 290"/>
                <a:gd name="T57" fmla="*/ 266 h 266"/>
                <a:gd name="T58" fmla="*/ 224 w 290"/>
                <a:gd name="T59" fmla="*/ 122 h 266"/>
                <a:gd name="T60" fmla="*/ 236 w 290"/>
                <a:gd name="T61" fmla="*/ 122 h 266"/>
                <a:gd name="T62" fmla="*/ 236 w 290"/>
                <a:gd name="T63" fmla="*/ 122 h 266"/>
                <a:gd name="T64" fmla="*/ 236 w 290"/>
                <a:gd name="T65" fmla="*/ 266 h 266"/>
                <a:gd name="T66" fmla="*/ 290 w 290"/>
                <a:gd name="T67" fmla="*/ 266 h 266"/>
                <a:gd name="T68" fmla="*/ 290 w 290"/>
                <a:gd name="T69" fmla="*/ 266 h 266"/>
                <a:gd name="T70" fmla="*/ 290 w 290"/>
                <a:gd name="T71" fmla="*/ 68 h 266"/>
                <a:gd name="T72" fmla="*/ 290 w 290"/>
                <a:gd name="T73" fmla="*/ 68 h 266"/>
                <a:gd name="T74" fmla="*/ 288 w 290"/>
                <a:gd name="T75" fmla="*/ 56 h 266"/>
                <a:gd name="T76" fmla="*/ 284 w 290"/>
                <a:gd name="T77" fmla="*/ 44 h 266"/>
                <a:gd name="T78" fmla="*/ 278 w 290"/>
                <a:gd name="T79" fmla="*/ 32 h 266"/>
                <a:gd name="T80" fmla="*/ 270 w 290"/>
                <a:gd name="T81" fmla="*/ 22 h 266"/>
                <a:gd name="T82" fmla="*/ 270 w 290"/>
                <a:gd name="T83" fmla="*/ 22 h 266"/>
                <a:gd name="T84" fmla="*/ 260 w 290"/>
                <a:gd name="T85" fmla="*/ 12 h 266"/>
                <a:gd name="T86" fmla="*/ 248 w 290"/>
                <a:gd name="T87" fmla="*/ 6 h 266"/>
                <a:gd name="T88" fmla="*/ 234 w 290"/>
                <a:gd name="T89" fmla="*/ 2 h 266"/>
                <a:gd name="T90" fmla="*/ 220 w 290"/>
                <a:gd name="T91" fmla="*/ 0 h 266"/>
                <a:gd name="T92" fmla="*/ 192 w 290"/>
                <a:gd name="T93" fmla="*/ 0 h 266"/>
                <a:gd name="T94" fmla="*/ 192 w 290"/>
                <a:gd name="T95" fmla="*/ 0 h 266"/>
                <a:gd name="T96" fmla="*/ 192 w 290"/>
                <a:gd name="T97" fmla="*/ 0 h 266"/>
                <a:gd name="T98" fmla="*/ 192 w 290"/>
                <a:gd name="T99" fmla="*/ 0 h 266"/>
                <a:gd name="T100" fmla="*/ 192 w 290"/>
                <a:gd name="T101" fmla="*/ 0 h 266"/>
                <a:gd name="T102" fmla="*/ 96 w 290"/>
                <a:gd name="T103"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66">
                  <a:moveTo>
                    <a:pt x="96" y="0"/>
                  </a:moveTo>
                  <a:lnTo>
                    <a:pt x="96" y="0"/>
                  </a:lnTo>
                  <a:lnTo>
                    <a:pt x="96" y="0"/>
                  </a:lnTo>
                  <a:lnTo>
                    <a:pt x="96" y="0"/>
                  </a:lnTo>
                  <a:lnTo>
                    <a:pt x="96" y="0"/>
                  </a:lnTo>
                  <a:lnTo>
                    <a:pt x="68" y="0"/>
                  </a:lnTo>
                  <a:lnTo>
                    <a:pt x="68" y="0"/>
                  </a:lnTo>
                  <a:lnTo>
                    <a:pt x="54" y="2"/>
                  </a:lnTo>
                  <a:lnTo>
                    <a:pt x="40" y="6"/>
                  </a:lnTo>
                  <a:lnTo>
                    <a:pt x="28" y="12"/>
                  </a:lnTo>
                  <a:lnTo>
                    <a:pt x="18" y="22"/>
                  </a:lnTo>
                  <a:lnTo>
                    <a:pt x="18" y="22"/>
                  </a:lnTo>
                  <a:lnTo>
                    <a:pt x="10" y="32"/>
                  </a:lnTo>
                  <a:lnTo>
                    <a:pt x="4" y="44"/>
                  </a:lnTo>
                  <a:lnTo>
                    <a:pt x="0" y="56"/>
                  </a:lnTo>
                  <a:lnTo>
                    <a:pt x="0" y="68"/>
                  </a:lnTo>
                  <a:lnTo>
                    <a:pt x="0" y="266"/>
                  </a:lnTo>
                  <a:lnTo>
                    <a:pt x="0" y="266"/>
                  </a:lnTo>
                  <a:lnTo>
                    <a:pt x="52" y="266"/>
                  </a:lnTo>
                  <a:lnTo>
                    <a:pt x="52" y="122"/>
                  </a:lnTo>
                  <a:lnTo>
                    <a:pt x="52" y="122"/>
                  </a:lnTo>
                  <a:lnTo>
                    <a:pt x="64" y="122"/>
                  </a:lnTo>
                  <a:lnTo>
                    <a:pt x="64" y="266"/>
                  </a:lnTo>
                  <a:lnTo>
                    <a:pt x="130" y="266"/>
                  </a:lnTo>
                  <a:lnTo>
                    <a:pt x="144" y="266"/>
                  </a:lnTo>
                  <a:lnTo>
                    <a:pt x="144" y="266"/>
                  </a:lnTo>
                  <a:lnTo>
                    <a:pt x="144" y="266"/>
                  </a:lnTo>
                  <a:lnTo>
                    <a:pt x="158" y="266"/>
                  </a:lnTo>
                  <a:lnTo>
                    <a:pt x="224" y="266"/>
                  </a:lnTo>
                  <a:lnTo>
                    <a:pt x="224" y="122"/>
                  </a:lnTo>
                  <a:lnTo>
                    <a:pt x="236" y="122"/>
                  </a:lnTo>
                  <a:lnTo>
                    <a:pt x="236" y="122"/>
                  </a:lnTo>
                  <a:lnTo>
                    <a:pt x="236" y="266"/>
                  </a:lnTo>
                  <a:lnTo>
                    <a:pt x="290" y="266"/>
                  </a:lnTo>
                  <a:lnTo>
                    <a:pt x="290" y="266"/>
                  </a:lnTo>
                  <a:lnTo>
                    <a:pt x="290" y="68"/>
                  </a:lnTo>
                  <a:lnTo>
                    <a:pt x="290" y="68"/>
                  </a:lnTo>
                  <a:lnTo>
                    <a:pt x="288" y="56"/>
                  </a:lnTo>
                  <a:lnTo>
                    <a:pt x="284" y="44"/>
                  </a:lnTo>
                  <a:lnTo>
                    <a:pt x="278" y="32"/>
                  </a:lnTo>
                  <a:lnTo>
                    <a:pt x="270" y="22"/>
                  </a:lnTo>
                  <a:lnTo>
                    <a:pt x="270" y="22"/>
                  </a:lnTo>
                  <a:lnTo>
                    <a:pt x="260" y="12"/>
                  </a:lnTo>
                  <a:lnTo>
                    <a:pt x="248" y="6"/>
                  </a:lnTo>
                  <a:lnTo>
                    <a:pt x="234" y="2"/>
                  </a:lnTo>
                  <a:lnTo>
                    <a:pt x="220" y="0"/>
                  </a:lnTo>
                  <a:lnTo>
                    <a:pt x="192" y="0"/>
                  </a:lnTo>
                  <a:lnTo>
                    <a:pt x="192" y="0"/>
                  </a:lnTo>
                  <a:lnTo>
                    <a:pt x="192" y="0"/>
                  </a:lnTo>
                  <a:lnTo>
                    <a:pt x="192" y="0"/>
                  </a:lnTo>
                  <a:lnTo>
                    <a:pt x="192" y="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1216" y="3065"/>
              <a:ext cx="242" cy="100"/>
            </a:xfrm>
            <a:custGeom>
              <a:avLst/>
              <a:gdLst>
                <a:gd name="T0" fmla="*/ 216 w 242"/>
                <a:gd name="T1" fmla="*/ 62 h 100"/>
                <a:gd name="T2" fmla="*/ 188 w 242"/>
                <a:gd name="T3" fmla="*/ 62 h 100"/>
                <a:gd name="T4" fmla="*/ 168 w 242"/>
                <a:gd name="T5" fmla="*/ 12 h 100"/>
                <a:gd name="T6" fmla="*/ 168 w 242"/>
                <a:gd name="T7" fmla="*/ 12 h 100"/>
                <a:gd name="T8" fmla="*/ 152 w 242"/>
                <a:gd name="T9" fmla="*/ 6 h 100"/>
                <a:gd name="T10" fmla="*/ 136 w 242"/>
                <a:gd name="T11" fmla="*/ 2 h 100"/>
                <a:gd name="T12" fmla="*/ 120 w 242"/>
                <a:gd name="T13" fmla="*/ 0 h 100"/>
                <a:gd name="T14" fmla="*/ 120 w 242"/>
                <a:gd name="T15" fmla="*/ 0 h 100"/>
                <a:gd name="T16" fmla="*/ 104 w 242"/>
                <a:gd name="T17" fmla="*/ 2 h 100"/>
                <a:gd name="T18" fmla="*/ 90 w 242"/>
                <a:gd name="T19" fmla="*/ 6 h 100"/>
                <a:gd name="T20" fmla="*/ 74 w 242"/>
                <a:gd name="T21" fmla="*/ 12 h 100"/>
                <a:gd name="T22" fmla="*/ 52 w 242"/>
                <a:gd name="T23" fmla="*/ 62 h 100"/>
                <a:gd name="T24" fmla="*/ 26 w 242"/>
                <a:gd name="T25" fmla="*/ 62 h 100"/>
                <a:gd name="T26" fmla="*/ 0 w 242"/>
                <a:gd name="T27" fmla="*/ 74 h 100"/>
                <a:gd name="T28" fmla="*/ 0 w 242"/>
                <a:gd name="T29" fmla="*/ 74 h 100"/>
                <a:gd name="T30" fmla="*/ 6 w 242"/>
                <a:gd name="T31" fmla="*/ 78 h 100"/>
                <a:gd name="T32" fmla="*/ 14 w 242"/>
                <a:gd name="T33" fmla="*/ 82 h 100"/>
                <a:gd name="T34" fmla="*/ 26 w 242"/>
                <a:gd name="T35" fmla="*/ 88 h 100"/>
                <a:gd name="T36" fmla="*/ 42 w 242"/>
                <a:gd name="T37" fmla="*/ 92 h 100"/>
                <a:gd name="T38" fmla="*/ 64 w 242"/>
                <a:gd name="T39" fmla="*/ 96 h 100"/>
                <a:gd name="T40" fmla="*/ 90 w 242"/>
                <a:gd name="T41" fmla="*/ 100 h 100"/>
                <a:gd name="T42" fmla="*/ 122 w 242"/>
                <a:gd name="T43" fmla="*/ 100 h 100"/>
                <a:gd name="T44" fmla="*/ 122 w 242"/>
                <a:gd name="T45" fmla="*/ 100 h 100"/>
                <a:gd name="T46" fmla="*/ 152 w 242"/>
                <a:gd name="T47" fmla="*/ 100 h 100"/>
                <a:gd name="T48" fmla="*/ 178 w 242"/>
                <a:gd name="T49" fmla="*/ 96 h 100"/>
                <a:gd name="T50" fmla="*/ 198 w 242"/>
                <a:gd name="T51" fmla="*/ 92 h 100"/>
                <a:gd name="T52" fmla="*/ 214 w 242"/>
                <a:gd name="T53" fmla="*/ 88 h 100"/>
                <a:gd name="T54" fmla="*/ 228 w 242"/>
                <a:gd name="T55" fmla="*/ 82 h 100"/>
                <a:gd name="T56" fmla="*/ 236 w 242"/>
                <a:gd name="T57" fmla="*/ 78 h 100"/>
                <a:gd name="T58" fmla="*/ 242 w 242"/>
                <a:gd name="T59" fmla="*/ 74 h 100"/>
                <a:gd name="T60" fmla="*/ 216 w 242"/>
                <a:gd name="T61"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2" h="100">
                  <a:moveTo>
                    <a:pt x="216" y="62"/>
                  </a:moveTo>
                  <a:lnTo>
                    <a:pt x="188" y="62"/>
                  </a:lnTo>
                  <a:lnTo>
                    <a:pt x="168" y="12"/>
                  </a:lnTo>
                  <a:lnTo>
                    <a:pt x="168" y="12"/>
                  </a:lnTo>
                  <a:lnTo>
                    <a:pt x="152" y="6"/>
                  </a:lnTo>
                  <a:lnTo>
                    <a:pt x="136" y="2"/>
                  </a:lnTo>
                  <a:lnTo>
                    <a:pt x="120" y="0"/>
                  </a:lnTo>
                  <a:lnTo>
                    <a:pt x="120" y="0"/>
                  </a:lnTo>
                  <a:lnTo>
                    <a:pt x="104" y="2"/>
                  </a:lnTo>
                  <a:lnTo>
                    <a:pt x="90" y="6"/>
                  </a:lnTo>
                  <a:lnTo>
                    <a:pt x="74" y="12"/>
                  </a:lnTo>
                  <a:lnTo>
                    <a:pt x="52" y="62"/>
                  </a:lnTo>
                  <a:lnTo>
                    <a:pt x="26" y="62"/>
                  </a:lnTo>
                  <a:lnTo>
                    <a:pt x="0" y="74"/>
                  </a:lnTo>
                  <a:lnTo>
                    <a:pt x="0" y="74"/>
                  </a:lnTo>
                  <a:lnTo>
                    <a:pt x="6" y="78"/>
                  </a:lnTo>
                  <a:lnTo>
                    <a:pt x="14" y="82"/>
                  </a:lnTo>
                  <a:lnTo>
                    <a:pt x="26" y="88"/>
                  </a:lnTo>
                  <a:lnTo>
                    <a:pt x="42" y="92"/>
                  </a:lnTo>
                  <a:lnTo>
                    <a:pt x="64" y="96"/>
                  </a:lnTo>
                  <a:lnTo>
                    <a:pt x="90" y="100"/>
                  </a:lnTo>
                  <a:lnTo>
                    <a:pt x="122" y="100"/>
                  </a:lnTo>
                  <a:lnTo>
                    <a:pt x="122" y="100"/>
                  </a:lnTo>
                  <a:lnTo>
                    <a:pt x="152" y="100"/>
                  </a:lnTo>
                  <a:lnTo>
                    <a:pt x="178" y="96"/>
                  </a:lnTo>
                  <a:lnTo>
                    <a:pt x="198" y="92"/>
                  </a:lnTo>
                  <a:lnTo>
                    <a:pt x="214" y="88"/>
                  </a:lnTo>
                  <a:lnTo>
                    <a:pt x="228" y="82"/>
                  </a:lnTo>
                  <a:lnTo>
                    <a:pt x="236" y="78"/>
                  </a:lnTo>
                  <a:lnTo>
                    <a:pt x="242" y="74"/>
                  </a:lnTo>
                  <a:lnTo>
                    <a:pt x="21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1256" y="3195"/>
              <a:ext cx="160" cy="66"/>
            </a:xfrm>
            <a:custGeom>
              <a:avLst/>
              <a:gdLst>
                <a:gd name="T0" fmla="*/ 0 w 160"/>
                <a:gd name="T1" fmla="*/ 0 h 66"/>
                <a:gd name="T2" fmla="*/ 0 w 160"/>
                <a:gd name="T3" fmla="*/ 0 h 66"/>
                <a:gd name="T4" fmla="*/ 0 w 160"/>
                <a:gd name="T5" fmla="*/ 4 h 66"/>
                <a:gd name="T6" fmla="*/ 0 w 160"/>
                <a:gd name="T7" fmla="*/ 4 h 66"/>
                <a:gd name="T8" fmla="*/ 4 w 160"/>
                <a:gd name="T9" fmla="*/ 14 h 66"/>
                <a:gd name="T10" fmla="*/ 8 w 160"/>
                <a:gd name="T11" fmla="*/ 24 h 66"/>
                <a:gd name="T12" fmla="*/ 14 w 160"/>
                <a:gd name="T13" fmla="*/ 34 h 66"/>
                <a:gd name="T14" fmla="*/ 22 w 160"/>
                <a:gd name="T15" fmla="*/ 44 h 66"/>
                <a:gd name="T16" fmla="*/ 30 w 160"/>
                <a:gd name="T17" fmla="*/ 50 h 66"/>
                <a:gd name="T18" fmla="*/ 40 w 160"/>
                <a:gd name="T19" fmla="*/ 56 h 66"/>
                <a:gd name="T20" fmla="*/ 50 w 160"/>
                <a:gd name="T21" fmla="*/ 62 h 66"/>
                <a:gd name="T22" fmla="*/ 62 w 160"/>
                <a:gd name="T23" fmla="*/ 64 h 66"/>
                <a:gd name="T24" fmla="*/ 62 w 160"/>
                <a:gd name="T25" fmla="*/ 64 h 66"/>
                <a:gd name="T26" fmla="*/ 80 w 160"/>
                <a:gd name="T27" fmla="*/ 66 h 66"/>
                <a:gd name="T28" fmla="*/ 96 w 160"/>
                <a:gd name="T29" fmla="*/ 66 h 66"/>
                <a:gd name="T30" fmla="*/ 112 w 160"/>
                <a:gd name="T31" fmla="*/ 60 h 66"/>
                <a:gd name="T32" fmla="*/ 126 w 160"/>
                <a:gd name="T33" fmla="*/ 54 h 66"/>
                <a:gd name="T34" fmla="*/ 138 w 160"/>
                <a:gd name="T35" fmla="*/ 44 h 66"/>
                <a:gd name="T36" fmla="*/ 148 w 160"/>
                <a:gd name="T37" fmla="*/ 30 h 66"/>
                <a:gd name="T38" fmla="*/ 156 w 160"/>
                <a:gd name="T39" fmla="*/ 16 h 66"/>
                <a:gd name="T40" fmla="*/ 160 w 160"/>
                <a:gd name="T41" fmla="*/ 0 h 66"/>
                <a:gd name="T42" fmla="*/ 0 w 160"/>
                <a:gd name="T4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66">
                  <a:moveTo>
                    <a:pt x="0" y="0"/>
                  </a:moveTo>
                  <a:lnTo>
                    <a:pt x="0" y="0"/>
                  </a:lnTo>
                  <a:lnTo>
                    <a:pt x="0" y="4"/>
                  </a:lnTo>
                  <a:lnTo>
                    <a:pt x="0" y="4"/>
                  </a:lnTo>
                  <a:lnTo>
                    <a:pt x="4" y="14"/>
                  </a:lnTo>
                  <a:lnTo>
                    <a:pt x="8" y="24"/>
                  </a:lnTo>
                  <a:lnTo>
                    <a:pt x="14" y="34"/>
                  </a:lnTo>
                  <a:lnTo>
                    <a:pt x="22" y="44"/>
                  </a:lnTo>
                  <a:lnTo>
                    <a:pt x="30" y="50"/>
                  </a:lnTo>
                  <a:lnTo>
                    <a:pt x="40" y="56"/>
                  </a:lnTo>
                  <a:lnTo>
                    <a:pt x="50" y="62"/>
                  </a:lnTo>
                  <a:lnTo>
                    <a:pt x="62" y="64"/>
                  </a:lnTo>
                  <a:lnTo>
                    <a:pt x="62" y="64"/>
                  </a:lnTo>
                  <a:lnTo>
                    <a:pt x="80" y="66"/>
                  </a:lnTo>
                  <a:lnTo>
                    <a:pt x="96" y="66"/>
                  </a:lnTo>
                  <a:lnTo>
                    <a:pt x="112" y="60"/>
                  </a:lnTo>
                  <a:lnTo>
                    <a:pt x="126" y="54"/>
                  </a:lnTo>
                  <a:lnTo>
                    <a:pt x="138" y="44"/>
                  </a:lnTo>
                  <a:lnTo>
                    <a:pt x="148" y="30"/>
                  </a:lnTo>
                  <a:lnTo>
                    <a:pt x="156" y="16"/>
                  </a:lnTo>
                  <a:lnTo>
                    <a:pt x="1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1286" y="3165"/>
              <a:ext cx="38" cy="26"/>
            </a:xfrm>
            <a:custGeom>
              <a:avLst/>
              <a:gdLst>
                <a:gd name="T0" fmla="*/ 38 w 38"/>
                <a:gd name="T1" fmla="*/ 14 h 26"/>
                <a:gd name="T2" fmla="*/ 38 w 38"/>
                <a:gd name="T3" fmla="*/ 14 h 26"/>
                <a:gd name="T4" fmla="*/ 34 w 38"/>
                <a:gd name="T5" fmla="*/ 20 h 26"/>
                <a:gd name="T6" fmla="*/ 28 w 38"/>
                <a:gd name="T7" fmla="*/ 24 h 26"/>
                <a:gd name="T8" fmla="*/ 22 w 38"/>
                <a:gd name="T9" fmla="*/ 26 h 26"/>
                <a:gd name="T10" fmla="*/ 14 w 38"/>
                <a:gd name="T11" fmla="*/ 24 h 26"/>
                <a:gd name="T12" fmla="*/ 14 w 38"/>
                <a:gd name="T13" fmla="*/ 24 h 26"/>
                <a:gd name="T14" fmla="*/ 8 w 38"/>
                <a:gd name="T15" fmla="*/ 20 h 26"/>
                <a:gd name="T16" fmla="*/ 2 w 38"/>
                <a:gd name="T17" fmla="*/ 16 h 26"/>
                <a:gd name="T18" fmla="*/ 0 w 38"/>
                <a:gd name="T19" fmla="*/ 8 h 26"/>
                <a:gd name="T20" fmla="*/ 0 w 38"/>
                <a:gd name="T21" fmla="*/ 0 h 26"/>
                <a:gd name="T22" fmla="*/ 38 w 38"/>
                <a:gd name="T2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6">
                  <a:moveTo>
                    <a:pt x="38" y="14"/>
                  </a:moveTo>
                  <a:lnTo>
                    <a:pt x="38" y="14"/>
                  </a:lnTo>
                  <a:lnTo>
                    <a:pt x="34" y="20"/>
                  </a:lnTo>
                  <a:lnTo>
                    <a:pt x="28" y="24"/>
                  </a:lnTo>
                  <a:lnTo>
                    <a:pt x="22" y="26"/>
                  </a:lnTo>
                  <a:lnTo>
                    <a:pt x="14" y="24"/>
                  </a:lnTo>
                  <a:lnTo>
                    <a:pt x="14" y="24"/>
                  </a:lnTo>
                  <a:lnTo>
                    <a:pt x="8" y="20"/>
                  </a:lnTo>
                  <a:lnTo>
                    <a:pt x="2" y="16"/>
                  </a:lnTo>
                  <a:lnTo>
                    <a:pt x="0" y="8"/>
                  </a:lnTo>
                  <a:lnTo>
                    <a:pt x="0" y="0"/>
                  </a:ln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1350" y="3165"/>
              <a:ext cx="36" cy="26"/>
            </a:xfrm>
            <a:custGeom>
              <a:avLst/>
              <a:gdLst>
                <a:gd name="T0" fmla="*/ 0 w 36"/>
                <a:gd name="T1" fmla="*/ 14 h 26"/>
                <a:gd name="T2" fmla="*/ 0 w 36"/>
                <a:gd name="T3" fmla="*/ 14 h 26"/>
                <a:gd name="T4" fmla="*/ 2 w 36"/>
                <a:gd name="T5" fmla="*/ 20 h 26"/>
                <a:gd name="T6" fmla="*/ 8 w 36"/>
                <a:gd name="T7" fmla="*/ 24 h 26"/>
                <a:gd name="T8" fmla="*/ 16 w 36"/>
                <a:gd name="T9" fmla="*/ 26 h 26"/>
                <a:gd name="T10" fmla="*/ 22 w 36"/>
                <a:gd name="T11" fmla="*/ 24 h 26"/>
                <a:gd name="T12" fmla="*/ 22 w 36"/>
                <a:gd name="T13" fmla="*/ 24 h 26"/>
                <a:gd name="T14" fmla="*/ 30 w 36"/>
                <a:gd name="T15" fmla="*/ 20 h 26"/>
                <a:gd name="T16" fmla="*/ 34 w 36"/>
                <a:gd name="T17" fmla="*/ 16 h 26"/>
                <a:gd name="T18" fmla="*/ 36 w 36"/>
                <a:gd name="T19" fmla="*/ 8 h 26"/>
                <a:gd name="T20" fmla="*/ 36 w 36"/>
                <a:gd name="T21" fmla="*/ 0 h 26"/>
                <a:gd name="T22" fmla="*/ 0 w 36"/>
                <a:gd name="T2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6">
                  <a:moveTo>
                    <a:pt x="0" y="14"/>
                  </a:moveTo>
                  <a:lnTo>
                    <a:pt x="0" y="14"/>
                  </a:lnTo>
                  <a:lnTo>
                    <a:pt x="2" y="20"/>
                  </a:lnTo>
                  <a:lnTo>
                    <a:pt x="8" y="24"/>
                  </a:lnTo>
                  <a:lnTo>
                    <a:pt x="16" y="26"/>
                  </a:lnTo>
                  <a:lnTo>
                    <a:pt x="22" y="24"/>
                  </a:lnTo>
                  <a:lnTo>
                    <a:pt x="22" y="24"/>
                  </a:lnTo>
                  <a:lnTo>
                    <a:pt x="30" y="20"/>
                  </a:lnTo>
                  <a:lnTo>
                    <a:pt x="34" y="16"/>
                  </a:lnTo>
                  <a:lnTo>
                    <a:pt x="36" y="8"/>
                  </a:lnTo>
                  <a:lnTo>
                    <a:pt x="3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058" y="3009"/>
              <a:ext cx="556" cy="556"/>
            </a:xfrm>
            <a:custGeom>
              <a:avLst/>
              <a:gdLst>
                <a:gd name="T0" fmla="*/ 250 w 556"/>
                <a:gd name="T1" fmla="*/ 2 h 556"/>
                <a:gd name="T2" fmla="*/ 170 w 556"/>
                <a:gd name="T3" fmla="*/ 22 h 556"/>
                <a:gd name="T4" fmla="*/ 102 w 556"/>
                <a:gd name="T5" fmla="*/ 64 h 556"/>
                <a:gd name="T6" fmla="*/ 48 w 556"/>
                <a:gd name="T7" fmla="*/ 122 h 556"/>
                <a:gd name="T8" fmla="*/ 14 w 556"/>
                <a:gd name="T9" fmla="*/ 196 h 556"/>
                <a:gd name="T10" fmla="*/ 0 w 556"/>
                <a:gd name="T11" fmla="*/ 278 h 556"/>
                <a:gd name="T12" fmla="*/ 6 w 556"/>
                <a:gd name="T13" fmla="*/ 334 h 556"/>
                <a:gd name="T14" fmla="*/ 34 w 556"/>
                <a:gd name="T15" fmla="*/ 410 h 556"/>
                <a:gd name="T16" fmla="*/ 82 w 556"/>
                <a:gd name="T17" fmla="*/ 474 h 556"/>
                <a:gd name="T18" fmla="*/ 146 w 556"/>
                <a:gd name="T19" fmla="*/ 522 h 556"/>
                <a:gd name="T20" fmla="*/ 222 w 556"/>
                <a:gd name="T21" fmla="*/ 550 h 556"/>
                <a:gd name="T22" fmla="*/ 278 w 556"/>
                <a:gd name="T23" fmla="*/ 556 h 556"/>
                <a:gd name="T24" fmla="*/ 360 w 556"/>
                <a:gd name="T25" fmla="*/ 542 h 556"/>
                <a:gd name="T26" fmla="*/ 434 w 556"/>
                <a:gd name="T27" fmla="*/ 508 h 556"/>
                <a:gd name="T28" fmla="*/ 492 w 556"/>
                <a:gd name="T29" fmla="*/ 454 h 556"/>
                <a:gd name="T30" fmla="*/ 534 w 556"/>
                <a:gd name="T31" fmla="*/ 386 h 556"/>
                <a:gd name="T32" fmla="*/ 554 w 556"/>
                <a:gd name="T33" fmla="*/ 306 h 556"/>
                <a:gd name="T34" fmla="*/ 554 w 556"/>
                <a:gd name="T35" fmla="*/ 250 h 556"/>
                <a:gd name="T36" fmla="*/ 534 w 556"/>
                <a:gd name="T37" fmla="*/ 170 h 556"/>
                <a:gd name="T38" fmla="*/ 492 w 556"/>
                <a:gd name="T39" fmla="*/ 102 h 556"/>
                <a:gd name="T40" fmla="*/ 434 w 556"/>
                <a:gd name="T41" fmla="*/ 48 h 556"/>
                <a:gd name="T42" fmla="*/ 360 w 556"/>
                <a:gd name="T43" fmla="*/ 12 h 556"/>
                <a:gd name="T44" fmla="*/ 278 w 556"/>
                <a:gd name="T45" fmla="*/ 0 h 556"/>
                <a:gd name="T46" fmla="*/ 38 w 556"/>
                <a:gd name="T47" fmla="*/ 278 h 556"/>
                <a:gd name="T48" fmla="*/ 48 w 556"/>
                <a:gd name="T49" fmla="*/ 214 h 556"/>
                <a:gd name="T50" fmla="*/ 72 w 556"/>
                <a:gd name="T51" fmla="*/ 156 h 556"/>
                <a:gd name="T52" fmla="*/ 434 w 556"/>
                <a:gd name="T53" fmla="*/ 460 h 556"/>
                <a:gd name="T54" fmla="*/ 400 w 556"/>
                <a:gd name="T55" fmla="*/ 484 h 556"/>
                <a:gd name="T56" fmla="*/ 342 w 556"/>
                <a:gd name="T57" fmla="*/ 508 h 556"/>
                <a:gd name="T58" fmla="*/ 278 w 556"/>
                <a:gd name="T59" fmla="*/ 518 h 556"/>
                <a:gd name="T60" fmla="*/ 230 w 556"/>
                <a:gd name="T61" fmla="*/ 512 h 556"/>
                <a:gd name="T62" fmla="*/ 164 w 556"/>
                <a:gd name="T63" fmla="*/ 488 h 556"/>
                <a:gd name="T64" fmla="*/ 110 w 556"/>
                <a:gd name="T65" fmla="*/ 448 h 556"/>
                <a:gd name="T66" fmla="*/ 68 w 556"/>
                <a:gd name="T67" fmla="*/ 392 h 556"/>
                <a:gd name="T68" fmla="*/ 44 w 556"/>
                <a:gd name="T69" fmla="*/ 326 h 556"/>
                <a:gd name="T70" fmla="*/ 38 w 556"/>
                <a:gd name="T71" fmla="*/ 278 h 556"/>
                <a:gd name="T72" fmla="*/ 124 w 556"/>
                <a:gd name="T73" fmla="*/ 96 h 556"/>
                <a:gd name="T74" fmla="*/ 176 w 556"/>
                <a:gd name="T75" fmla="*/ 62 h 556"/>
                <a:gd name="T76" fmla="*/ 234 w 556"/>
                <a:gd name="T77" fmla="*/ 42 h 556"/>
                <a:gd name="T78" fmla="*/ 278 w 556"/>
                <a:gd name="T79" fmla="*/ 38 h 556"/>
                <a:gd name="T80" fmla="*/ 350 w 556"/>
                <a:gd name="T81" fmla="*/ 50 h 556"/>
                <a:gd name="T82" fmla="*/ 412 w 556"/>
                <a:gd name="T83" fmla="*/ 80 h 556"/>
                <a:gd name="T84" fmla="*/ 462 w 556"/>
                <a:gd name="T85" fmla="*/ 126 h 556"/>
                <a:gd name="T86" fmla="*/ 498 w 556"/>
                <a:gd name="T87" fmla="*/ 184 h 556"/>
                <a:gd name="T88" fmla="*/ 516 w 556"/>
                <a:gd name="T89" fmla="*/ 254 h 556"/>
                <a:gd name="T90" fmla="*/ 516 w 556"/>
                <a:gd name="T91" fmla="*/ 300 h 556"/>
                <a:gd name="T92" fmla="*/ 502 w 556"/>
                <a:gd name="T93" fmla="*/ 362 h 556"/>
                <a:gd name="T94" fmla="*/ 474 w 556"/>
                <a:gd name="T95" fmla="*/ 41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6" h="556">
                  <a:moveTo>
                    <a:pt x="278" y="0"/>
                  </a:moveTo>
                  <a:lnTo>
                    <a:pt x="278" y="0"/>
                  </a:lnTo>
                  <a:lnTo>
                    <a:pt x="250" y="2"/>
                  </a:lnTo>
                  <a:lnTo>
                    <a:pt x="222" y="6"/>
                  </a:lnTo>
                  <a:lnTo>
                    <a:pt x="196" y="12"/>
                  </a:lnTo>
                  <a:lnTo>
                    <a:pt x="170" y="22"/>
                  </a:lnTo>
                  <a:lnTo>
                    <a:pt x="146" y="34"/>
                  </a:lnTo>
                  <a:lnTo>
                    <a:pt x="124" y="48"/>
                  </a:lnTo>
                  <a:lnTo>
                    <a:pt x="102" y="64"/>
                  </a:lnTo>
                  <a:lnTo>
                    <a:pt x="82" y="82"/>
                  </a:lnTo>
                  <a:lnTo>
                    <a:pt x="64" y="102"/>
                  </a:lnTo>
                  <a:lnTo>
                    <a:pt x="48" y="122"/>
                  </a:lnTo>
                  <a:lnTo>
                    <a:pt x="34" y="146"/>
                  </a:lnTo>
                  <a:lnTo>
                    <a:pt x="22" y="170"/>
                  </a:lnTo>
                  <a:lnTo>
                    <a:pt x="14" y="196"/>
                  </a:lnTo>
                  <a:lnTo>
                    <a:pt x="6" y="222"/>
                  </a:lnTo>
                  <a:lnTo>
                    <a:pt x="2" y="250"/>
                  </a:lnTo>
                  <a:lnTo>
                    <a:pt x="0" y="278"/>
                  </a:lnTo>
                  <a:lnTo>
                    <a:pt x="0" y="278"/>
                  </a:lnTo>
                  <a:lnTo>
                    <a:pt x="2" y="306"/>
                  </a:lnTo>
                  <a:lnTo>
                    <a:pt x="6" y="334"/>
                  </a:lnTo>
                  <a:lnTo>
                    <a:pt x="14" y="360"/>
                  </a:lnTo>
                  <a:lnTo>
                    <a:pt x="22" y="386"/>
                  </a:lnTo>
                  <a:lnTo>
                    <a:pt x="34" y="410"/>
                  </a:lnTo>
                  <a:lnTo>
                    <a:pt x="48" y="432"/>
                  </a:lnTo>
                  <a:lnTo>
                    <a:pt x="64" y="454"/>
                  </a:lnTo>
                  <a:lnTo>
                    <a:pt x="82" y="474"/>
                  </a:lnTo>
                  <a:lnTo>
                    <a:pt x="102" y="492"/>
                  </a:lnTo>
                  <a:lnTo>
                    <a:pt x="124" y="508"/>
                  </a:lnTo>
                  <a:lnTo>
                    <a:pt x="146" y="522"/>
                  </a:lnTo>
                  <a:lnTo>
                    <a:pt x="170" y="534"/>
                  </a:lnTo>
                  <a:lnTo>
                    <a:pt x="196" y="542"/>
                  </a:lnTo>
                  <a:lnTo>
                    <a:pt x="222" y="550"/>
                  </a:lnTo>
                  <a:lnTo>
                    <a:pt x="250" y="554"/>
                  </a:lnTo>
                  <a:lnTo>
                    <a:pt x="278" y="556"/>
                  </a:lnTo>
                  <a:lnTo>
                    <a:pt x="278" y="556"/>
                  </a:lnTo>
                  <a:lnTo>
                    <a:pt x="306" y="554"/>
                  </a:lnTo>
                  <a:lnTo>
                    <a:pt x="334" y="550"/>
                  </a:lnTo>
                  <a:lnTo>
                    <a:pt x="360" y="542"/>
                  </a:lnTo>
                  <a:lnTo>
                    <a:pt x="386" y="534"/>
                  </a:lnTo>
                  <a:lnTo>
                    <a:pt x="410" y="522"/>
                  </a:lnTo>
                  <a:lnTo>
                    <a:pt x="434" y="508"/>
                  </a:lnTo>
                  <a:lnTo>
                    <a:pt x="454" y="492"/>
                  </a:lnTo>
                  <a:lnTo>
                    <a:pt x="474" y="474"/>
                  </a:lnTo>
                  <a:lnTo>
                    <a:pt x="492" y="454"/>
                  </a:lnTo>
                  <a:lnTo>
                    <a:pt x="508" y="432"/>
                  </a:lnTo>
                  <a:lnTo>
                    <a:pt x="522" y="410"/>
                  </a:lnTo>
                  <a:lnTo>
                    <a:pt x="534" y="386"/>
                  </a:lnTo>
                  <a:lnTo>
                    <a:pt x="544" y="360"/>
                  </a:lnTo>
                  <a:lnTo>
                    <a:pt x="550" y="334"/>
                  </a:lnTo>
                  <a:lnTo>
                    <a:pt x="554" y="306"/>
                  </a:lnTo>
                  <a:lnTo>
                    <a:pt x="556" y="278"/>
                  </a:lnTo>
                  <a:lnTo>
                    <a:pt x="556" y="278"/>
                  </a:lnTo>
                  <a:lnTo>
                    <a:pt x="554" y="250"/>
                  </a:lnTo>
                  <a:lnTo>
                    <a:pt x="550" y="222"/>
                  </a:lnTo>
                  <a:lnTo>
                    <a:pt x="544" y="196"/>
                  </a:lnTo>
                  <a:lnTo>
                    <a:pt x="534" y="170"/>
                  </a:lnTo>
                  <a:lnTo>
                    <a:pt x="522" y="146"/>
                  </a:lnTo>
                  <a:lnTo>
                    <a:pt x="508" y="122"/>
                  </a:lnTo>
                  <a:lnTo>
                    <a:pt x="492" y="102"/>
                  </a:lnTo>
                  <a:lnTo>
                    <a:pt x="474" y="82"/>
                  </a:lnTo>
                  <a:lnTo>
                    <a:pt x="454" y="64"/>
                  </a:lnTo>
                  <a:lnTo>
                    <a:pt x="434" y="48"/>
                  </a:lnTo>
                  <a:lnTo>
                    <a:pt x="410" y="34"/>
                  </a:lnTo>
                  <a:lnTo>
                    <a:pt x="386" y="22"/>
                  </a:lnTo>
                  <a:lnTo>
                    <a:pt x="360" y="12"/>
                  </a:lnTo>
                  <a:lnTo>
                    <a:pt x="334" y="6"/>
                  </a:lnTo>
                  <a:lnTo>
                    <a:pt x="306" y="2"/>
                  </a:lnTo>
                  <a:lnTo>
                    <a:pt x="278" y="0"/>
                  </a:lnTo>
                  <a:lnTo>
                    <a:pt x="278" y="0"/>
                  </a:lnTo>
                  <a:close/>
                  <a:moveTo>
                    <a:pt x="38" y="278"/>
                  </a:moveTo>
                  <a:lnTo>
                    <a:pt x="38" y="278"/>
                  </a:lnTo>
                  <a:lnTo>
                    <a:pt x="40" y="256"/>
                  </a:lnTo>
                  <a:lnTo>
                    <a:pt x="42" y="234"/>
                  </a:lnTo>
                  <a:lnTo>
                    <a:pt x="48" y="214"/>
                  </a:lnTo>
                  <a:lnTo>
                    <a:pt x="54" y="194"/>
                  </a:lnTo>
                  <a:lnTo>
                    <a:pt x="62" y="174"/>
                  </a:lnTo>
                  <a:lnTo>
                    <a:pt x="72" y="156"/>
                  </a:lnTo>
                  <a:lnTo>
                    <a:pt x="84" y="138"/>
                  </a:lnTo>
                  <a:lnTo>
                    <a:pt x="96" y="122"/>
                  </a:lnTo>
                  <a:lnTo>
                    <a:pt x="434" y="460"/>
                  </a:lnTo>
                  <a:lnTo>
                    <a:pt x="434" y="460"/>
                  </a:lnTo>
                  <a:lnTo>
                    <a:pt x="418" y="472"/>
                  </a:lnTo>
                  <a:lnTo>
                    <a:pt x="400" y="484"/>
                  </a:lnTo>
                  <a:lnTo>
                    <a:pt x="382" y="494"/>
                  </a:lnTo>
                  <a:lnTo>
                    <a:pt x="362" y="502"/>
                  </a:lnTo>
                  <a:lnTo>
                    <a:pt x="342" y="508"/>
                  </a:lnTo>
                  <a:lnTo>
                    <a:pt x="322" y="514"/>
                  </a:lnTo>
                  <a:lnTo>
                    <a:pt x="300" y="516"/>
                  </a:lnTo>
                  <a:lnTo>
                    <a:pt x="278" y="518"/>
                  </a:lnTo>
                  <a:lnTo>
                    <a:pt x="278" y="518"/>
                  </a:lnTo>
                  <a:lnTo>
                    <a:pt x="254" y="516"/>
                  </a:lnTo>
                  <a:lnTo>
                    <a:pt x="230" y="512"/>
                  </a:lnTo>
                  <a:lnTo>
                    <a:pt x="208" y="506"/>
                  </a:lnTo>
                  <a:lnTo>
                    <a:pt x="186" y="498"/>
                  </a:lnTo>
                  <a:lnTo>
                    <a:pt x="164" y="488"/>
                  </a:lnTo>
                  <a:lnTo>
                    <a:pt x="144" y="476"/>
                  </a:lnTo>
                  <a:lnTo>
                    <a:pt x="126" y="462"/>
                  </a:lnTo>
                  <a:lnTo>
                    <a:pt x="110" y="448"/>
                  </a:lnTo>
                  <a:lnTo>
                    <a:pt x="94" y="430"/>
                  </a:lnTo>
                  <a:lnTo>
                    <a:pt x="80" y="412"/>
                  </a:lnTo>
                  <a:lnTo>
                    <a:pt x="68" y="392"/>
                  </a:lnTo>
                  <a:lnTo>
                    <a:pt x="58" y="370"/>
                  </a:lnTo>
                  <a:lnTo>
                    <a:pt x="50" y="348"/>
                  </a:lnTo>
                  <a:lnTo>
                    <a:pt x="44" y="326"/>
                  </a:lnTo>
                  <a:lnTo>
                    <a:pt x="40" y="302"/>
                  </a:lnTo>
                  <a:lnTo>
                    <a:pt x="38" y="278"/>
                  </a:lnTo>
                  <a:lnTo>
                    <a:pt x="38" y="278"/>
                  </a:lnTo>
                  <a:close/>
                  <a:moveTo>
                    <a:pt x="460" y="432"/>
                  </a:moveTo>
                  <a:lnTo>
                    <a:pt x="124" y="96"/>
                  </a:lnTo>
                  <a:lnTo>
                    <a:pt x="124" y="96"/>
                  </a:lnTo>
                  <a:lnTo>
                    <a:pt x="140" y="84"/>
                  </a:lnTo>
                  <a:lnTo>
                    <a:pt x="156" y="72"/>
                  </a:lnTo>
                  <a:lnTo>
                    <a:pt x="176" y="62"/>
                  </a:lnTo>
                  <a:lnTo>
                    <a:pt x="194" y="54"/>
                  </a:lnTo>
                  <a:lnTo>
                    <a:pt x="214" y="48"/>
                  </a:lnTo>
                  <a:lnTo>
                    <a:pt x="234" y="42"/>
                  </a:lnTo>
                  <a:lnTo>
                    <a:pt x="256" y="40"/>
                  </a:lnTo>
                  <a:lnTo>
                    <a:pt x="278" y="38"/>
                  </a:lnTo>
                  <a:lnTo>
                    <a:pt x="278" y="38"/>
                  </a:lnTo>
                  <a:lnTo>
                    <a:pt x="302" y="40"/>
                  </a:lnTo>
                  <a:lnTo>
                    <a:pt x="326" y="44"/>
                  </a:lnTo>
                  <a:lnTo>
                    <a:pt x="350" y="50"/>
                  </a:lnTo>
                  <a:lnTo>
                    <a:pt x="372" y="58"/>
                  </a:lnTo>
                  <a:lnTo>
                    <a:pt x="392" y="68"/>
                  </a:lnTo>
                  <a:lnTo>
                    <a:pt x="412" y="80"/>
                  </a:lnTo>
                  <a:lnTo>
                    <a:pt x="430" y="94"/>
                  </a:lnTo>
                  <a:lnTo>
                    <a:pt x="448" y="108"/>
                  </a:lnTo>
                  <a:lnTo>
                    <a:pt x="462" y="126"/>
                  </a:lnTo>
                  <a:lnTo>
                    <a:pt x="476" y="144"/>
                  </a:lnTo>
                  <a:lnTo>
                    <a:pt x="488" y="164"/>
                  </a:lnTo>
                  <a:lnTo>
                    <a:pt x="498" y="184"/>
                  </a:lnTo>
                  <a:lnTo>
                    <a:pt x="506" y="206"/>
                  </a:lnTo>
                  <a:lnTo>
                    <a:pt x="512" y="230"/>
                  </a:lnTo>
                  <a:lnTo>
                    <a:pt x="516" y="254"/>
                  </a:lnTo>
                  <a:lnTo>
                    <a:pt x="518" y="278"/>
                  </a:lnTo>
                  <a:lnTo>
                    <a:pt x="518" y="278"/>
                  </a:lnTo>
                  <a:lnTo>
                    <a:pt x="516" y="300"/>
                  </a:lnTo>
                  <a:lnTo>
                    <a:pt x="514" y="322"/>
                  </a:lnTo>
                  <a:lnTo>
                    <a:pt x="508" y="342"/>
                  </a:lnTo>
                  <a:lnTo>
                    <a:pt x="502" y="362"/>
                  </a:lnTo>
                  <a:lnTo>
                    <a:pt x="494" y="382"/>
                  </a:lnTo>
                  <a:lnTo>
                    <a:pt x="484" y="400"/>
                  </a:lnTo>
                  <a:lnTo>
                    <a:pt x="474" y="416"/>
                  </a:lnTo>
                  <a:lnTo>
                    <a:pt x="460" y="432"/>
                  </a:lnTo>
                  <a:lnTo>
                    <a:pt x="460" y="432"/>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2804898" y="2289176"/>
            <a:ext cx="1479764" cy="523220"/>
          </a:xfrm>
          <a:prstGeom prst="rect">
            <a:avLst/>
          </a:prstGeom>
          <a:noFill/>
        </p:spPr>
        <p:txBody>
          <a:bodyPr wrap="none" rtlCol="0">
            <a:spAutoFit/>
          </a:bodyPr>
          <a:lstStyle/>
          <a:p>
            <a:r>
              <a:rPr lang="en-US" sz="2800" dirty="0"/>
              <a:t>Antivirus</a:t>
            </a:r>
          </a:p>
        </p:txBody>
      </p:sp>
      <p:sp>
        <p:nvSpPr>
          <p:cNvPr id="52" name="TextBox 51"/>
          <p:cNvSpPr txBox="1"/>
          <p:nvPr/>
        </p:nvSpPr>
        <p:spPr>
          <a:xfrm>
            <a:off x="2804898" y="5026026"/>
            <a:ext cx="2105448" cy="523220"/>
          </a:xfrm>
          <a:prstGeom prst="rect">
            <a:avLst/>
          </a:prstGeom>
          <a:noFill/>
        </p:spPr>
        <p:txBody>
          <a:bodyPr wrap="none" rtlCol="0">
            <a:spAutoFit/>
          </a:bodyPr>
          <a:lstStyle/>
          <a:p>
            <a:r>
              <a:rPr lang="en-US" sz="2800" dirty="0"/>
              <a:t>Anti-spyware</a:t>
            </a:r>
          </a:p>
        </p:txBody>
      </p:sp>
      <p:sp>
        <p:nvSpPr>
          <p:cNvPr id="53" name="TextBox 52"/>
          <p:cNvSpPr txBox="1"/>
          <p:nvPr/>
        </p:nvSpPr>
        <p:spPr>
          <a:xfrm>
            <a:off x="7439440" y="2289176"/>
            <a:ext cx="1456553" cy="523220"/>
          </a:xfrm>
          <a:prstGeom prst="rect">
            <a:avLst/>
          </a:prstGeom>
          <a:noFill/>
        </p:spPr>
        <p:txBody>
          <a:bodyPr wrap="none" rtlCol="0">
            <a:spAutoFit/>
          </a:bodyPr>
          <a:lstStyle/>
          <a:p>
            <a:r>
              <a:rPr lang="en-US" sz="2800" dirty="0"/>
              <a:t>Firewalls</a:t>
            </a:r>
          </a:p>
        </p:txBody>
      </p:sp>
      <p:sp>
        <p:nvSpPr>
          <p:cNvPr id="54" name="TextBox 53"/>
          <p:cNvSpPr txBox="1"/>
          <p:nvPr/>
        </p:nvSpPr>
        <p:spPr>
          <a:xfrm>
            <a:off x="7439440" y="5026026"/>
            <a:ext cx="4203843" cy="523220"/>
          </a:xfrm>
          <a:prstGeom prst="rect">
            <a:avLst/>
          </a:prstGeom>
          <a:noFill/>
        </p:spPr>
        <p:txBody>
          <a:bodyPr wrap="none" rtlCol="0">
            <a:spAutoFit/>
          </a:bodyPr>
          <a:lstStyle/>
          <a:p>
            <a:r>
              <a:rPr lang="en-US" sz="2800" dirty="0"/>
              <a:t>Intrusion detection systems</a:t>
            </a:r>
          </a:p>
        </p:txBody>
      </p:sp>
    </p:spTree>
    <p:extLst>
      <p:ext uri="{BB962C8B-B14F-4D97-AF65-F5344CB8AC3E}">
        <p14:creationId xmlns:p14="http://schemas.microsoft.com/office/powerpoint/2010/main" val="263744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71483" y="241300"/>
            <a:ext cx="9334500" cy="1050925"/>
          </a:xfrm>
        </p:spPr>
        <p:txBody>
          <a:bodyPr/>
          <a:lstStyle/>
          <a:p>
            <a:r>
              <a:rPr lang="en-US" dirty="0"/>
              <a:t>What is social engineering?</a:t>
            </a:r>
          </a:p>
        </p:txBody>
      </p:sp>
      <p:sp>
        <p:nvSpPr>
          <p:cNvPr id="5" name="Content Placeholder 4"/>
          <p:cNvSpPr>
            <a:spLocks noGrp="1"/>
          </p:cNvSpPr>
          <p:nvPr>
            <p:ph sz="half" idx="4294967295"/>
          </p:nvPr>
        </p:nvSpPr>
        <p:spPr>
          <a:xfrm>
            <a:off x="167148" y="1682443"/>
            <a:ext cx="9304338" cy="1361768"/>
          </a:xfrm>
        </p:spPr>
        <p:txBody>
          <a:bodyPr/>
          <a:lstStyle/>
          <a:p>
            <a:pPr lvl="0"/>
            <a:r>
              <a:rPr lang="en-US" dirty="0"/>
              <a:t>Social engineering is any attempt to circumvent administrative, technical, or physical controls by </a:t>
            </a:r>
            <a:br>
              <a:rPr lang="en-US" dirty="0"/>
            </a:br>
            <a:r>
              <a:rPr lang="en-US" dirty="0"/>
              <a:t>conning humans.</a:t>
            </a:r>
          </a:p>
        </p:txBody>
      </p:sp>
    </p:spTree>
    <p:extLst>
      <p:ext uri="{BB962C8B-B14F-4D97-AF65-F5344CB8AC3E}">
        <p14:creationId xmlns:p14="http://schemas.microsoft.com/office/powerpoint/2010/main" val="132220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18968" y="127974"/>
            <a:ext cx="9334500" cy="1050925"/>
          </a:xfrm>
        </p:spPr>
        <p:txBody>
          <a:bodyPr/>
          <a:lstStyle/>
          <a:p>
            <a:r>
              <a:rPr lang="en-US" dirty="0"/>
              <a:t>Social engineering goals</a:t>
            </a:r>
          </a:p>
        </p:txBody>
      </p:sp>
      <p:sp>
        <p:nvSpPr>
          <p:cNvPr id="5" name="Content Placeholder 4"/>
          <p:cNvSpPr>
            <a:spLocks noGrp="1"/>
          </p:cNvSpPr>
          <p:nvPr>
            <p:ph sz="half" idx="4294967295"/>
          </p:nvPr>
        </p:nvSpPr>
        <p:spPr>
          <a:xfrm>
            <a:off x="0" y="1484926"/>
            <a:ext cx="9304338" cy="2674119"/>
          </a:xfrm>
        </p:spPr>
        <p:txBody>
          <a:bodyPr/>
          <a:lstStyle/>
          <a:p>
            <a:r>
              <a:rPr lang="en-US" dirty="0"/>
              <a:t>The goal of social engineering is to gain access to the following areas:</a:t>
            </a:r>
          </a:p>
          <a:p>
            <a:pPr lvl="1"/>
            <a:r>
              <a:rPr lang="en-US" dirty="0"/>
              <a:t>Sensitive company or personal data</a:t>
            </a:r>
          </a:p>
          <a:p>
            <a:pPr lvl="1"/>
            <a:r>
              <a:rPr lang="en-US" dirty="0"/>
              <a:t>Physical location or assets</a:t>
            </a:r>
          </a:p>
          <a:p>
            <a:pPr lvl="1"/>
            <a:r>
              <a:rPr lang="en-US" dirty="0"/>
              <a:t>Some system (electronic or physical)</a:t>
            </a:r>
          </a:p>
        </p:txBody>
      </p:sp>
    </p:spTree>
    <p:extLst>
      <p:ext uri="{BB962C8B-B14F-4D97-AF65-F5344CB8AC3E}">
        <p14:creationId xmlns:p14="http://schemas.microsoft.com/office/powerpoint/2010/main" val="193626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268362" y="320675"/>
            <a:ext cx="9334500" cy="1050925"/>
          </a:xfrm>
        </p:spPr>
        <p:txBody>
          <a:bodyPr>
            <a:normAutofit fontScale="90000"/>
          </a:bodyPr>
          <a:lstStyle/>
          <a:p>
            <a:r>
              <a:rPr lang="en-US" dirty="0"/>
              <a:t>What makes social engineering possible?</a:t>
            </a:r>
          </a:p>
        </p:txBody>
      </p:sp>
      <p:sp>
        <p:nvSpPr>
          <p:cNvPr id="5" name="Content Placeholder 4"/>
          <p:cNvSpPr>
            <a:spLocks noGrp="1"/>
          </p:cNvSpPr>
          <p:nvPr>
            <p:ph sz="half" idx="4294967295"/>
          </p:nvPr>
        </p:nvSpPr>
        <p:spPr>
          <a:xfrm>
            <a:off x="0" y="1371600"/>
            <a:ext cx="9304338" cy="5245100"/>
          </a:xfrm>
        </p:spPr>
        <p:txBody>
          <a:bodyPr/>
          <a:lstStyle/>
          <a:p>
            <a:r>
              <a:rPr lang="en-US" dirty="0"/>
              <a:t>Social engineering takes advantage of:</a:t>
            </a:r>
          </a:p>
          <a:p>
            <a:pPr lvl="1"/>
            <a:r>
              <a:rPr lang="en-US" dirty="0"/>
              <a:t>Bad or lazy habits that break normal security procedures</a:t>
            </a:r>
          </a:p>
          <a:p>
            <a:pPr lvl="1"/>
            <a:r>
              <a:rPr lang="en-US" dirty="0"/>
              <a:t>Lack of financial or other penalties for giving up information</a:t>
            </a:r>
          </a:p>
          <a:p>
            <a:pPr lvl="1"/>
            <a:r>
              <a:rPr lang="en-US" dirty="0"/>
              <a:t>Inability to trace security leak back to specific employee</a:t>
            </a:r>
          </a:p>
          <a:p>
            <a:pPr lvl="1"/>
            <a:r>
              <a:rPr lang="en-US" dirty="0"/>
              <a:t>Short-timer attitude among employees (I won’t be here when they investigate.)</a:t>
            </a:r>
          </a:p>
          <a:p>
            <a:pPr lvl="1"/>
            <a:r>
              <a:rPr lang="en-US" dirty="0"/>
              <a:t>Lack of enforcement of existing policies or other controls</a:t>
            </a:r>
          </a:p>
          <a:p>
            <a:pPr lvl="1"/>
            <a:r>
              <a:rPr lang="en-US" dirty="0"/>
              <a:t>Lack of maturity in training or tools to combat social engineering</a:t>
            </a:r>
          </a:p>
        </p:txBody>
      </p:sp>
    </p:spTree>
    <p:extLst>
      <p:ext uri="{BB962C8B-B14F-4D97-AF65-F5344CB8AC3E}">
        <p14:creationId xmlns:p14="http://schemas.microsoft.com/office/powerpoint/2010/main" val="922096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ChangeAspect="1"/>
          </p:cNvGrpSpPr>
          <p:nvPr/>
        </p:nvGrpSpPr>
        <p:grpSpPr bwMode="auto">
          <a:xfrm>
            <a:off x="3299279" y="2440962"/>
            <a:ext cx="5868307" cy="2569994"/>
            <a:chOff x="1724" y="1591"/>
            <a:chExt cx="4496" cy="1969"/>
          </a:xfrm>
        </p:grpSpPr>
        <p:sp>
          <p:nvSpPr>
            <p:cNvPr id="14" name="AutoShape 3"/>
            <p:cNvSpPr>
              <a:spLocks noChangeAspect="1" noChangeArrowheads="1" noTextEdit="1"/>
            </p:cNvSpPr>
            <p:nvPr/>
          </p:nvSpPr>
          <p:spPr bwMode="auto">
            <a:xfrm>
              <a:off x="1724" y="1591"/>
              <a:ext cx="4496" cy="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a:off x="3086" y="1591"/>
              <a:ext cx="1772" cy="1969"/>
            </a:xfrm>
            <a:custGeom>
              <a:avLst/>
              <a:gdLst>
                <a:gd name="T0" fmla="*/ 58 w 1772"/>
                <a:gd name="T1" fmla="*/ 0 h 1969"/>
                <a:gd name="T2" fmla="*/ 53 w 1772"/>
                <a:gd name="T3" fmla="*/ 36 h 1969"/>
                <a:gd name="T4" fmla="*/ 25 w 1772"/>
                <a:gd name="T5" fmla="*/ 273 h 1969"/>
                <a:gd name="T6" fmla="*/ 5 w 1772"/>
                <a:gd name="T7" fmla="*/ 544 h 1969"/>
                <a:gd name="T8" fmla="*/ 0 w 1772"/>
                <a:gd name="T9" fmla="*/ 746 h 1969"/>
                <a:gd name="T10" fmla="*/ 7 w 1772"/>
                <a:gd name="T11" fmla="*/ 947 h 1969"/>
                <a:gd name="T12" fmla="*/ 30 w 1772"/>
                <a:gd name="T13" fmla="*/ 1134 h 1969"/>
                <a:gd name="T14" fmla="*/ 51 w 1772"/>
                <a:gd name="T15" fmla="*/ 1218 h 1969"/>
                <a:gd name="T16" fmla="*/ 63 w 1772"/>
                <a:gd name="T17" fmla="*/ 1256 h 1969"/>
                <a:gd name="T18" fmla="*/ 97 w 1772"/>
                <a:gd name="T19" fmla="*/ 1333 h 1969"/>
                <a:gd name="T20" fmla="*/ 145 w 1772"/>
                <a:gd name="T21" fmla="*/ 1410 h 1969"/>
                <a:gd name="T22" fmla="*/ 199 w 1772"/>
                <a:gd name="T23" fmla="*/ 1479 h 1969"/>
                <a:gd name="T24" fmla="*/ 263 w 1772"/>
                <a:gd name="T25" fmla="*/ 1548 h 1969"/>
                <a:gd name="T26" fmla="*/ 365 w 1772"/>
                <a:gd name="T27" fmla="*/ 1642 h 1969"/>
                <a:gd name="T28" fmla="*/ 513 w 1772"/>
                <a:gd name="T29" fmla="*/ 1752 h 1969"/>
                <a:gd name="T30" fmla="*/ 654 w 1772"/>
                <a:gd name="T31" fmla="*/ 1844 h 1969"/>
                <a:gd name="T32" fmla="*/ 771 w 1772"/>
                <a:gd name="T33" fmla="*/ 1910 h 1969"/>
                <a:gd name="T34" fmla="*/ 886 w 1772"/>
                <a:gd name="T35" fmla="*/ 1969 h 1969"/>
                <a:gd name="T36" fmla="*/ 917 w 1772"/>
                <a:gd name="T37" fmla="*/ 1954 h 1969"/>
                <a:gd name="T38" fmla="*/ 1057 w 1772"/>
                <a:gd name="T39" fmla="*/ 1880 h 1969"/>
                <a:gd name="T40" fmla="*/ 1187 w 1772"/>
                <a:gd name="T41" fmla="*/ 1800 h 1969"/>
                <a:gd name="T42" fmla="*/ 1333 w 1772"/>
                <a:gd name="T43" fmla="*/ 1701 h 1969"/>
                <a:gd name="T44" fmla="*/ 1476 w 1772"/>
                <a:gd name="T45" fmla="*/ 1581 h 1969"/>
                <a:gd name="T46" fmla="*/ 1543 w 1772"/>
                <a:gd name="T47" fmla="*/ 1514 h 1969"/>
                <a:gd name="T48" fmla="*/ 1601 w 1772"/>
                <a:gd name="T49" fmla="*/ 1445 h 1969"/>
                <a:gd name="T50" fmla="*/ 1652 w 1772"/>
                <a:gd name="T51" fmla="*/ 1371 h 1969"/>
                <a:gd name="T52" fmla="*/ 1693 w 1772"/>
                <a:gd name="T53" fmla="*/ 1295 h 1969"/>
                <a:gd name="T54" fmla="*/ 1721 w 1772"/>
                <a:gd name="T55" fmla="*/ 1218 h 1969"/>
                <a:gd name="T56" fmla="*/ 1732 w 1772"/>
                <a:gd name="T57" fmla="*/ 1175 h 1969"/>
                <a:gd name="T58" fmla="*/ 1755 w 1772"/>
                <a:gd name="T59" fmla="*/ 1042 h 1969"/>
                <a:gd name="T60" fmla="*/ 1770 w 1772"/>
                <a:gd name="T61" fmla="*/ 848 h 1969"/>
                <a:gd name="T62" fmla="*/ 1770 w 1772"/>
                <a:gd name="T63" fmla="*/ 644 h 1969"/>
                <a:gd name="T64" fmla="*/ 1762 w 1772"/>
                <a:gd name="T65" fmla="*/ 449 h 1969"/>
                <a:gd name="T66" fmla="*/ 1732 w 1772"/>
                <a:gd name="T67" fmla="*/ 130 h 1969"/>
                <a:gd name="T68" fmla="*/ 1714 w 1772"/>
                <a:gd name="T69" fmla="*/ 0 h 1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2" h="1969">
                  <a:moveTo>
                    <a:pt x="1714" y="0"/>
                  </a:moveTo>
                  <a:lnTo>
                    <a:pt x="58" y="0"/>
                  </a:lnTo>
                  <a:lnTo>
                    <a:pt x="58" y="0"/>
                  </a:lnTo>
                  <a:lnTo>
                    <a:pt x="53" y="36"/>
                  </a:lnTo>
                  <a:lnTo>
                    <a:pt x="40" y="130"/>
                  </a:lnTo>
                  <a:lnTo>
                    <a:pt x="25" y="273"/>
                  </a:lnTo>
                  <a:lnTo>
                    <a:pt x="10" y="449"/>
                  </a:lnTo>
                  <a:lnTo>
                    <a:pt x="5" y="544"/>
                  </a:lnTo>
                  <a:lnTo>
                    <a:pt x="2" y="644"/>
                  </a:lnTo>
                  <a:lnTo>
                    <a:pt x="0" y="746"/>
                  </a:lnTo>
                  <a:lnTo>
                    <a:pt x="2" y="848"/>
                  </a:lnTo>
                  <a:lnTo>
                    <a:pt x="7" y="947"/>
                  </a:lnTo>
                  <a:lnTo>
                    <a:pt x="17" y="1042"/>
                  </a:lnTo>
                  <a:lnTo>
                    <a:pt x="30" y="1134"/>
                  </a:lnTo>
                  <a:lnTo>
                    <a:pt x="40" y="1175"/>
                  </a:lnTo>
                  <a:lnTo>
                    <a:pt x="51" y="1218"/>
                  </a:lnTo>
                  <a:lnTo>
                    <a:pt x="51" y="1218"/>
                  </a:lnTo>
                  <a:lnTo>
                    <a:pt x="63" y="1256"/>
                  </a:lnTo>
                  <a:lnTo>
                    <a:pt x="79" y="1295"/>
                  </a:lnTo>
                  <a:lnTo>
                    <a:pt x="97" y="1333"/>
                  </a:lnTo>
                  <a:lnTo>
                    <a:pt x="120" y="1371"/>
                  </a:lnTo>
                  <a:lnTo>
                    <a:pt x="145" y="1410"/>
                  </a:lnTo>
                  <a:lnTo>
                    <a:pt x="171" y="1445"/>
                  </a:lnTo>
                  <a:lnTo>
                    <a:pt x="199" y="1479"/>
                  </a:lnTo>
                  <a:lnTo>
                    <a:pt x="229" y="1514"/>
                  </a:lnTo>
                  <a:lnTo>
                    <a:pt x="263" y="1548"/>
                  </a:lnTo>
                  <a:lnTo>
                    <a:pt x="296" y="1581"/>
                  </a:lnTo>
                  <a:lnTo>
                    <a:pt x="365" y="1642"/>
                  </a:lnTo>
                  <a:lnTo>
                    <a:pt x="439" y="1701"/>
                  </a:lnTo>
                  <a:lnTo>
                    <a:pt x="513" y="1752"/>
                  </a:lnTo>
                  <a:lnTo>
                    <a:pt x="585" y="1800"/>
                  </a:lnTo>
                  <a:lnTo>
                    <a:pt x="654" y="1844"/>
                  </a:lnTo>
                  <a:lnTo>
                    <a:pt x="715" y="1880"/>
                  </a:lnTo>
                  <a:lnTo>
                    <a:pt x="771" y="1910"/>
                  </a:lnTo>
                  <a:lnTo>
                    <a:pt x="855" y="1954"/>
                  </a:lnTo>
                  <a:lnTo>
                    <a:pt x="886" y="1969"/>
                  </a:lnTo>
                  <a:lnTo>
                    <a:pt x="886" y="1969"/>
                  </a:lnTo>
                  <a:lnTo>
                    <a:pt x="917" y="1954"/>
                  </a:lnTo>
                  <a:lnTo>
                    <a:pt x="1001" y="1910"/>
                  </a:lnTo>
                  <a:lnTo>
                    <a:pt x="1057" y="1880"/>
                  </a:lnTo>
                  <a:lnTo>
                    <a:pt x="1121" y="1844"/>
                  </a:lnTo>
                  <a:lnTo>
                    <a:pt x="1187" y="1800"/>
                  </a:lnTo>
                  <a:lnTo>
                    <a:pt x="1262" y="1752"/>
                  </a:lnTo>
                  <a:lnTo>
                    <a:pt x="1333" y="1701"/>
                  </a:lnTo>
                  <a:lnTo>
                    <a:pt x="1407" y="1642"/>
                  </a:lnTo>
                  <a:lnTo>
                    <a:pt x="1476" y="1581"/>
                  </a:lnTo>
                  <a:lnTo>
                    <a:pt x="1509" y="1548"/>
                  </a:lnTo>
                  <a:lnTo>
                    <a:pt x="1543" y="1514"/>
                  </a:lnTo>
                  <a:lnTo>
                    <a:pt x="1573" y="1479"/>
                  </a:lnTo>
                  <a:lnTo>
                    <a:pt x="1601" y="1445"/>
                  </a:lnTo>
                  <a:lnTo>
                    <a:pt x="1629" y="1410"/>
                  </a:lnTo>
                  <a:lnTo>
                    <a:pt x="1652" y="1371"/>
                  </a:lnTo>
                  <a:lnTo>
                    <a:pt x="1675" y="1333"/>
                  </a:lnTo>
                  <a:lnTo>
                    <a:pt x="1693" y="1295"/>
                  </a:lnTo>
                  <a:lnTo>
                    <a:pt x="1709" y="1256"/>
                  </a:lnTo>
                  <a:lnTo>
                    <a:pt x="1721" y="1218"/>
                  </a:lnTo>
                  <a:lnTo>
                    <a:pt x="1721" y="1218"/>
                  </a:lnTo>
                  <a:lnTo>
                    <a:pt x="1732" y="1175"/>
                  </a:lnTo>
                  <a:lnTo>
                    <a:pt x="1742" y="1134"/>
                  </a:lnTo>
                  <a:lnTo>
                    <a:pt x="1755" y="1042"/>
                  </a:lnTo>
                  <a:lnTo>
                    <a:pt x="1765" y="947"/>
                  </a:lnTo>
                  <a:lnTo>
                    <a:pt x="1770" y="848"/>
                  </a:lnTo>
                  <a:lnTo>
                    <a:pt x="1772" y="746"/>
                  </a:lnTo>
                  <a:lnTo>
                    <a:pt x="1770" y="644"/>
                  </a:lnTo>
                  <a:lnTo>
                    <a:pt x="1767" y="544"/>
                  </a:lnTo>
                  <a:lnTo>
                    <a:pt x="1762" y="449"/>
                  </a:lnTo>
                  <a:lnTo>
                    <a:pt x="1747" y="273"/>
                  </a:lnTo>
                  <a:lnTo>
                    <a:pt x="1732" y="130"/>
                  </a:lnTo>
                  <a:lnTo>
                    <a:pt x="1719" y="36"/>
                  </a:lnTo>
                  <a:lnTo>
                    <a:pt x="1714" y="0"/>
                  </a:lnTo>
                  <a:lnTo>
                    <a:pt x="17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3200" dirty="0">
                  <a:solidFill>
                    <a:schemeClr val="bg2"/>
                  </a:solidFill>
                </a:rPr>
                <a:t>Corporate</a:t>
              </a:r>
            </a:p>
            <a:p>
              <a:pPr algn="ctr"/>
              <a:endParaRPr lang="en-US" sz="3200" dirty="0">
                <a:solidFill>
                  <a:schemeClr val="bg2"/>
                </a:solidFill>
              </a:endParaRPr>
            </a:p>
          </p:txBody>
        </p:sp>
        <p:sp>
          <p:nvSpPr>
            <p:cNvPr id="16" name="Line 6"/>
            <p:cNvSpPr>
              <a:spLocks noChangeShapeType="1"/>
            </p:cNvSpPr>
            <p:nvPr/>
          </p:nvSpPr>
          <p:spPr bwMode="auto">
            <a:xfrm>
              <a:off x="1724" y="1841"/>
              <a:ext cx="1208" cy="0"/>
            </a:xfrm>
            <a:prstGeom prst="line">
              <a:avLst/>
            </a:prstGeom>
            <a:noFill/>
            <a:ln w="15875">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2917" y="1790"/>
              <a:ext cx="87" cy="102"/>
            </a:xfrm>
            <a:custGeom>
              <a:avLst/>
              <a:gdLst>
                <a:gd name="T0" fmla="*/ 0 w 87"/>
                <a:gd name="T1" fmla="*/ 102 h 102"/>
                <a:gd name="T2" fmla="*/ 87 w 87"/>
                <a:gd name="T3" fmla="*/ 51 h 102"/>
                <a:gd name="T4" fmla="*/ 0 w 87"/>
                <a:gd name="T5" fmla="*/ 0 h 102"/>
                <a:gd name="T6" fmla="*/ 0 w 87"/>
                <a:gd name="T7" fmla="*/ 102 h 102"/>
              </a:gdLst>
              <a:ahLst/>
              <a:cxnLst>
                <a:cxn ang="0">
                  <a:pos x="T0" y="T1"/>
                </a:cxn>
                <a:cxn ang="0">
                  <a:pos x="T2" y="T3"/>
                </a:cxn>
                <a:cxn ang="0">
                  <a:pos x="T4" y="T5"/>
                </a:cxn>
                <a:cxn ang="0">
                  <a:pos x="T6" y="T7"/>
                </a:cxn>
              </a:cxnLst>
              <a:rect l="0" t="0" r="r" b="b"/>
              <a:pathLst>
                <a:path w="87" h="102">
                  <a:moveTo>
                    <a:pt x="0" y="102"/>
                  </a:moveTo>
                  <a:lnTo>
                    <a:pt x="87" y="51"/>
                  </a:lnTo>
                  <a:lnTo>
                    <a:pt x="0" y="0"/>
                  </a:lnTo>
                  <a:lnTo>
                    <a:pt x="0" y="102"/>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8"/>
            <p:cNvSpPr>
              <a:spLocks noChangeShapeType="1"/>
            </p:cNvSpPr>
            <p:nvPr/>
          </p:nvSpPr>
          <p:spPr bwMode="auto">
            <a:xfrm>
              <a:off x="1724" y="2577"/>
              <a:ext cx="1160" cy="0"/>
            </a:xfrm>
            <a:prstGeom prst="line">
              <a:avLst/>
            </a:prstGeom>
            <a:noFill/>
            <a:ln w="15875">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2868" y="2526"/>
              <a:ext cx="90" cy="99"/>
            </a:xfrm>
            <a:custGeom>
              <a:avLst/>
              <a:gdLst>
                <a:gd name="T0" fmla="*/ 0 w 90"/>
                <a:gd name="T1" fmla="*/ 99 h 99"/>
                <a:gd name="T2" fmla="*/ 90 w 90"/>
                <a:gd name="T3" fmla="*/ 51 h 99"/>
                <a:gd name="T4" fmla="*/ 0 w 90"/>
                <a:gd name="T5" fmla="*/ 0 h 99"/>
                <a:gd name="T6" fmla="*/ 0 w 90"/>
                <a:gd name="T7" fmla="*/ 99 h 99"/>
              </a:gdLst>
              <a:ahLst/>
              <a:cxnLst>
                <a:cxn ang="0">
                  <a:pos x="T0" y="T1"/>
                </a:cxn>
                <a:cxn ang="0">
                  <a:pos x="T2" y="T3"/>
                </a:cxn>
                <a:cxn ang="0">
                  <a:pos x="T4" y="T5"/>
                </a:cxn>
                <a:cxn ang="0">
                  <a:pos x="T6" y="T7"/>
                </a:cxn>
              </a:cxnLst>
              <a:rect l="0" t="0" r="r" b="b"/>
              <a:pathLst>
                <a:path w="90" h="99">
                  <a:moveTo>
                    <a:pt x="0" y="99"/>
                  </a:moveTo>
                  <a:lnTo>
                    <a:pt x="90" y="51"/>
                  </a:lnTo>
                  <a:lnTo>
                    <a:pt x="0" y="0"/>
                  </a:lnTo>
                  <a:lnTo>
                    <a:pt x="0" y="99"/>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0"/>
            <p:cNvSpPr>
              <a:spLocks noChangeShapeType="1"/>
            </p:cNvSpPr>
            <p:nvPr/>
          </p:nvSpPr>
          <p:spPr bwMode="auto">
            <a:xfrm>
              <a:off x="1724" y="3310"/>
              <a:ext cx="1589" cy="0"/>
            </a:xfrm>
            <a:prstGeom prst="line">
              <a:avLst/>
            </a:prstGeom>
            <a:noFill/>
            <a:ln w="15875">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3298" y="3259"/>
              <a:ext cx="89" cy="102"/>
            </a:xfrm>
            <a:custGeom>
              <a:avLst/>
              <a:gdLst>
                <a:gd name="T0" fmla="*/ 0 w 89"/>
                <a:gd name="T1" fmla="*/ 102 h 102"/>
                <a:gd name="T2" fmla="*/ 89 w 89"/>
                <a:gd name="T3" fmla="*/ 51 h 102"/>
                <a:gd name="T4" fmla="*/ 0 w 89"/>
                <a:gd name="T5" fmla="*/ 0 h 102"/>
                <a:gd name="T6" fmla="*/ 0 w 89"/>
                <a:gd name="T7" fmla="*/ 102 h 102"/>
              </a:gdLst>
              <a:ahLst/>
              <a:cxnLst>
                <a:cxn ang="0">
                  <a:pos x="T0" y="T1"/>
                </a:cxn>
                <a:cxn ang="0">
                  <a:pos x="T2" y="T3"/>
                </a:cxn>
                <a:cxn ang="0">
                  <a:pos x="T4" y="T5"/>
                </a:cxn>
                <a:cxn ang="0">
                  <a:pos x="T6" y="T7"/>
                </a:cxn>
              </a:cxnLst>
              <a:rect l="0" t="0" r="r" b="b"/>
              <a:pathLst>
                <a:path w="89" h="102">
                  <a:moveTo>
                    <a:pt x="0" y="102"/>
                  </a:moveTo>
                  <a:lnTo>
                    <a:pt x="89" y="51"/>
                  </a:lnTo>
                  <a:lnTo>
                    <a:pt x="0" y="0"/>
                  </a:lnTo>
                  <a:lnTo>
                    <a:pt x="0" y="102"/>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2"/>
            <p:cNvSpPr>
              <a:spLocks noChangeShapeType="1"/>
            </p:cNvSpPr>
            <p:nvPr/>
          </p:nvSpPr>
          <p:spPr bwMode="auto">
            <a:xfrm flipH="1">
              <a:off x="5012" y="1841"/>
              <a:ext cx="1208" cy="0"/>
            </a:xfrm>
            <a:prstGeom prst="line">
              <a:avLst/>
            </a:prstGeom>
            <a:noFill/>
            <a:ln w="15875">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p:nvSpPr>
          <p:spPr bwMode="auto">
            <a:xfrm>
              <a:off x="4940" y="1790"/>
              <a:ext cx="87" cy="102"/>
            </a:xfrm>
            <a:custGeom>
              <a:avLst/>
              <a:gdLst>
                <a:gd name="T0" fmla="*/ 87 w 87"/>
                <a:gd name="T1" fmla="*/ 0 h 102"/>
                <a:gd name="T2" fmla="*/ 0 w 87"/>
                <a:gd name="T3" fmla="*/ 51 h 102"/>
                <a:gd name="T4" fmla="*/ 87 w 87"/>
                <a:gd name="T5" fmla="*/ 102 h 102"/>
                <a:gd name="T6" fmla="*/ 87 w 87"/>
                <a:gd name="T7" fmla="*/ 0 h 102"/>
              </a:gdLst>
              <a:ahLst/>
              <a:cxnLst>
                <a:cxn ang="0">
                  <a:pos x="T0" y="T1"/>
                </a:cxn>
                <a:cxn ang="0">
                  <a:pos x="T2" y="T3"/>
                </a:cxn>
                <a:cxn ang="0">
                  <a:pos x="T4" y="T5"/>
                </a:cxn>
                <a:cxn ang="0">
                  <a:pos x="T6" y="T7"/>
                </a:cxn>
              </a:cxnLst>
              <a:rect l="0" t="0" r="r" b="b"/>
              <a:pathLst>
                <a:path w="87" h="102">
                  <a:moveTo>
                    <a:pt x="87" y="0"/>
                  </a:moveTo>
                  <a:lnTo>
                    <a:pt x="0" y="51"/>
                  </a:lnTo>
                  <a:lnTo>
                    <a:pt x="87" y="102"/>
                  </a:lnTo>
                  <a:lnTo>
                    <a:pt x="87"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14"/>
            <p:cNvSpPr>
              <a:spLocks noChangeShapeType="1"/>
            </p:cNvSpPr>
            <p:nvPr/>
          </p:nvSpPr>
          <p:spPr bwMode="auto">
            <a:xfrm flipH="1">
              <a:off x="5060" y="2577"/>
              <a:ext cx="1160" cy="0"/>
            </a:xfrm>
            <a:prstGeom prst="line">
              <a:avLst/>
            </a:prstGeom>
            <a:noFill/>
            <a:ln w="15875">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4986" y="2526"/>
              <a:ext cx="90" cy="99"/>
            </a:xfrm>
            <a:custGeom>
              <a:avLst/>
              <a:gdLst>
                <a:gd name="T0" fmla="*/ 90 w 90"/>
                <a:gd name="T1" fmla="*/ 0 h 99"/>
                <a:gd name="T2" fmla="*/ 0 w 90"/>
                <a:gd name="T3" fmla="*/ 51 h 99"/>
                <a:gd name="T4" fmla="*/ 90 w 90"/>
                <a:gd name="T5" fmla="*/ 99 h 99"/>
                <a:gd name="T6" fmla="*/ 90 w 90"/>
                <a:gd name="T7" fmla="*/ 0 h 99"/>
              </a:gdLst>
              <a:ahLst/>
              <a:cxnLst>
                <a:cxn ang="0">
                  <a:pos x="T0" y="T1"/>
                </a:cxn>
                <a:cxn ang="0">
                  <a:pos x="T2" y="T3"/>
                </a:cxn>
                <a:cxn ang="0">
                  <a:pos x="T4" y="T5"/>
                </a:cxn>
                <a:cxn ang="0">
                  <a:pos x="T6" y="T7"/>
                </a:cxn>
              </a:cxnLst>
              <a:rect l="0" t="0" r="r" b="b"/>
              <a:pathLst>
                <a:path w="90" h="99">
                  <a:moveTo>
                    <a:pt x="90" y="0"/>
                  </a:moveTo>
                  <a:lnTo>
                    <a:pt x="0" y="51"/>
                  </a:lnTo>
                  <a:lnTo>
                    <a:pt x="90" y="99"/>
                  </a:lnTo>
                  <a:lnTo>
                    <a:pt x="9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16"/>
            <p:cNvSpPr>
              <a:spLocks noChangeShapeType="1"/>
            </p:cNvSpPr>
            <p:nvPr/>
          </p:nvSpPr>
          <p:spPr bwMode="auto">
            <a:xfrm flipH="1">
              <a:off x="4631" y="3310"/>
              <a:ext cx="1589" cy="0"/>
            </a:xfrm>
            <a:prstGeom prst="line">
              <a:avLst/>
            </a:prstGeom>
            <a:noFill/>
            <a:ln w="15875">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p:nvSpPr>
          <p:spPr bwMode="auto">
            <a:xfrm>
              <a:off x="4557" y="3259"/>
              <a:ext cx="89" cy="102"/>
            </a:xfrm>
            <a:custGeom>
              <a:avLst/>
              <a:gdLst>
                <a:gd name="T0" fmla="*/ 89 w 89"/>
                <a:gd name="T1" fmla="*/ 0 h 102"/>
                <a:gd name="T2" fmla="*/ 0 w 89"/>
                <a:gd name="T3" fmla="*/ 51 h 102"/>
                <a:gd name="T4" fmla="*/ 89 w 89"/>
                <a:gd name="T5" fmla="*/ 102 h 102"/>
                <a:gd name="T6" fmla="*/ 89 w 89"/>
                <a:gd name="T7" fmla="*/ 0 h 102"/>
              </a:gdLst>
              <a:ahLst/>
              <a:cxnLst>
                <a:cxn ang="0">
                  <a:pos x="T0" y="T1"/>
                </a:cxn>
                <a:cxn ang="0">
                  <a:pos x="T2" y="T3"/>
                </a:cxn>
                <a:cxn ang="0">
                  <a:pos x="T4" y="T5"/>
                </a:cxn>
                <a:cxn ang="0">
                  <a:pos x="T6" y="T7"/>
                </a:cxn>
              </a:cxnLst>
              <a:rect l="0" t="0" r="r" b="b"/>
              <a:pathLst>
                <a:path w="89" h="102">
                  <a:moveTo>
                    <a:pt x="89" y="0"/>
                  </a:moveTo>
                  <a:lnTo>
                    <a:pt x="0" y="51"/>
                  </a:lnTo>
                  <a:lnTo>
                    <a:pt x="89" y="102"/>
                  </a:lnTo>
                  <a:lnTo>
                    <a:pt x="89"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idx="4294967295"/>
          </p:nvPr>
        </p:nvSpPr>
        <p:spPr>
          <a:xfrm>
            <a:off x="1553497" y="216118"/>
            <a:ext cx="10515600" cy="1325563"/>
          </a:xfrm>
        </p:spPr>
        <p:txBody>
          <a:bodyPr/>
          <a:lstStyle/>
          <a:p>
            <a:r>
              <a:rPr lang="en-US" dirty="0"/>
              <a:t>Social engineering targets</a:t>
            </a:r>
          </a:p>
        </p:txBody>
      </p:sp>
      <p:sp>
        <p:nvSpPr>
          <p:cNvPr id="7" name="Rectangle 6"/>
          <p:cNvSpPr/>
          <p:nvPr/>
        </p:nvSpPr>
        <p:spPr>
          <a:xfrm>
            <a:off x="904222" y="2242852"/>
            <a:ext cx="2824843"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Desk call</a:t>
            </a:r>
          </a:p>
          <a:p>
            <a:pPr algn="ctr"/>
            <a:r>
              <a:rPr lang="en-US" sz="2400" dirty="0">
                <a:solidFill>
                  <a:schemeClr val="tx1"/>
                </a:solidFill>
              </a:rPr>
              <a:t>personnel</a:t>
            </a:r>
          </a:p>
        </p:txBody>
      </p:sp>
      <p:sp>
        <p:nvSpPr>
          <p:cNvPr id="8" name="Rectangle 7"/>
          <p:cNvSpPr/>
          <p:nvPr/>
        </p:nvSpPr>
        <p:spPr>
          <a:xfrm>
            <a:off x="904222" y="3187742"/>
            <a:ext cx="2824843"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Janitorial</a:t>
            </a:r>
          </a:p>
        </p:txBody>
      </p:sp>
      <p:sp>
        <p:nvSpPr>
          <p:cNvPr id="9" name="Rectangle 8"/>
          <p:cNvSpPr/>
          <p:nvPr/>
        </p:nvSpPr>
        <p:spPr>
          <a:xfrm>
            <a:off x="904222" y="4113148"/>
            <a:ext cx="2824843"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Dumpster </a:t>
            </a:r>
          </a:p>
          <a:p>
            <a:pPr algn="ctr"/>
            <a:r>
              <a:rPr lang="en-US" sz="2400" dirty="0">
                <a:solidFill>
                  <a:schemeClr val="tx1"/>
                </a:solidFill>
              </a:rPr>
              <a:t>diving</a:t>
            </a:r>
          </a:p>
        </p:txBody>
      </p:sp>
      <p:sp>
        <p:nvSpPr>
          <p:cNvPr id="10" name="Rectangle 9"/>
          <p:cNvSpPr/>
          <p:nvPr/>
        </p:nvSpPr>
        <p:spPr>
          <a:xfrm>
            <a:off x="8930904" y="2214568"/>
            <a:ext cx="2824843"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Eagerly talkative employees</a:t>
            </a:r>
          </a:p>
        </p:txBody>
      </p:sp>
      <p:sp>
        <p:nvSpPr>
          <p:cNvPr id="11" name="Rectangle 10"/>
          <p:cNvSpPr/>
          <p:nvPr/>
        </p:nvSpPr>
        <p:spPr>
          <a:xfrm>
            <a:off x="8930904" y="3161784"/>
            <a:ext cx="2824843"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Contract staff</a:t>
            </a:r>
          </a:p>
        </p:txBody>
      </p:sp>
      <p:sp>
        <p:nvSpPr>
          <p:cNvPr id="12" name="Rectangle 11"/>
          <p:cNvSpPr/>
          <p:nvPr/>
        </p:nvSpPr>
        <p:spPr>
          <a:xfrm>
            <a:off x="8930904" y="4211650"/>
            <a:ext cx="2824843"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Delivery</a:t>
            </a:r>
          </a:p>
          <a:p>
            <a:pPr algn="ctr"/>
            <a:r>
              <a:rPr lang="en-US" sz="2400" dirty="0">
                <a:solidFill>
                  <a:schemeClr val="tx1"/>
                </a:solidFill>
              </a:rPr>
              <a:t>personnel</a:t>
            </a:r>
          </a:p>
        </p:txBody>
      </p:sp>
    </p:spTree>
    <p:extLst>
      <p:ext uri="{BB962C8B-B14F-4D97-AF65-F5344CB8AC3E}">
        <p14:creationId xmlns:p14="http://schemas.microsoft.com/office/powerpoint/2010/main" val="3027981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99431" y="274638"/>
            <a:ext cx="7726362" cy="1050925"/>
          </a:xfrm>
        </p:spPr>
        <p:txBody>
          <a:bodyPr/>
          <a:lstStyle/>
          <a:p>
            <a:r>
              <a:rPr lang="en-US" dirty="0"/>
              <a:t>Social engineering attacks</a:t>
            </a:r>
          </a:p>
        </p:txBody>
      </p:sp>
      <p:sp>
        <p:nvSpPr>
          <p:cNvPr id="2" name="Content Placeholder 1"/>
          <p:cNvSpPr>
            <a:spLocks noGrp="1"/>
          </p:cNvSpPr>
          <p:nvPr>
            <p:ph sz="half" idx="4294967295"/>
          </p:nvPr>
        </p:nvSpPr>
        <p:spPr>
          <a:xfrm>
            <a:off x="137651" y="2020529"/>
            <a:ext cx="3598863" cy="2531806"/>
          </a:xfrm>
        </p:spPr>
        <p:txBody>
          <a:bodyPr/>
          <a:lstStyle/>
          <a:p>
            <a:pPr lvl="1"/>
            <a:r>
              <a:rPr lang="en-US" dirty="0"/>
              <a:t>Social attacks are often first step in gaining access.</a:t>
            </a:r>
          </a:p>
          <a:p>
            <a:pPr lvl="1"/>
            <a:r>
              <a:rPr lang="en-US" dirty="0"/>
              <a:t>A social attack can </a:t>
            </a:r>
            <a:br>
              <a:rPr lang="en-US" dirty="0"/>
            </a:br>
            <a:r>
              <a:rPr lang="en-US" dirty="0"/>
              <a:t>be either indirect </a:t>
            </a:r>
            <a:br>
              <a:rPr lang="en-US" dirty="0"/>
            </a:br>
            <a:r>
              <a:rPr lang="en-US" dirty="0"/>
              <a:t>or direct.</a:t>
            </a:r>
          </a:p>
          <a:p>
            <a:endParaRPr lang="en-US" dirty="0"/>
          </a:p>
        </p:txBody>
      </p:sp>
      <p:pic>
        <p:nvPicPr>
          <p:cNvPr id="55" name="Content Placeholder 54"/>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3937410" y="2249487"/>
            <a:ext cx="7556500" cy="3489325"/>
          </a:xfrm>
        </p:spPr>
      </p:pic>
      <p:sp>
        <p:nvSpPr>
          <p:cNvPr id="56" name="TextBox 55"/>
          <p:cNvSpPr txBox="1"/>
          <p:nvPr/>
        </p:nvSpPr>
        <p:spPr>
          <a:xfrm>
            <a:off x="4318410" y="5784849"/>
            <a:ext cx="747512" cy="369332"/>
          </a:xfrm>
          <a:prstGeom prst="rect">
            <a:avLst/>
          </a:prstGeom>
          <a:noFill/>
        </p:spPr>
        <p:txBody>
          <a:bodyPr wrap="none" rtlCol="0">
            <a:spAutoFit/>
          </a:bodyPr>
          <a:lstStyle/>
          <a:p>
            <a:r>
              <a:rPr lang="en-US" dirty="0"/>
              <a:t>Direct</a:t>
            </a:r>
          </a:p>
        </p:txBody>
      </p:sp>
      <p:sp>
        <p:nvSpPr>
          <p:cNvPr id="57" name="TextBox 56"/>
          <p:cNvSpPr txBox="1"/>
          <p:nvPr/>
        </p:nvSpPr>
        <p:spPr>
          <a:xfrm>
            <a:off x="8612824" y="5784849"/>
            <a:ext cx="927049" cy="369332"/>
          </a:xfrm>
          <a:prstGeom prst="rect">
            <a:avLst/>
          </a:prstGeom>
          <a:noFill/>
        </p:spPr>
        <p:txBody>
          <a:bodyPr wrap="none" rtlCol="0">
            <a:spAutoFit/>
          </a:bodyPr>
          <a:lstStyle/>
          <a:p>
            <a:r>
              <a:rPr lang="en-US" dirty="0"/>
              <a:t>Indirect</a:t>
            </a:r>
          </a:p>
        </p:txBody>
      </p:sp>
    </p:spTree>
    <p:extLst>
      <p:ext uri="{BB962C8B-B14F-4D97-AF65-F5344CB8AC3E}">
        <p14:creationId xmlns:p14="http://schemas.microsoft.com/office/powerpoint/2010/main" val="263666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98276" y="282575"/>
            <a:ext cx="11163300" cy="1050925"/>
          </a:xfrm>
        </p:spPr>
        <p:txBody>
          <a:bodyPr/>
          <a:lstStyle/>
          <a:p>
            <a:r>
              <a:rPr lang="en-US" dirty="0"/>
              <a:t>Indirect social engineering</a:t>
            </a:r>
          </a:p>
        </p:txBody>
      </p:sp>
      <p:sp>
        <p:nvSpPr>
          <p:cNvPr id="16" name="Content Placeholder 15"/>
          <p:cNvSpPr>
            <a:spLocks noGrp="1"/>
          </p:cNvSpPr>
          <p:nvPr>
            <p:ph sz="half" idx="4294967295"/>
          </p:nvPr>
        </p:nvSpPr>
        <p:spPr>
          <a:xfrm>
            <a:off x="0" y="1825625"/>
            <a:ext cx="5181600" cy="4351338"/>
          </a:xfrm>
        </p:spPr>
        <p:txBody>
          <a:bodyPr/>
          <a:lstStyle/>
          <a:p>
            <a:pPr lvl="1"/>
            <a:endParaRPr lang="en-US" dirty="0"/>
          </a:p>
          <a:p>
            <a:pPr lvl="1"/>
            <a:r>
              <a:rPr lang="en-US" dirty="0"/>
              <a:t>Spam/phishing</a:t>
            </a:r>
          </a:p>
          <a:p>
            <a:pPr lvl="1"/>
            <a:r>
              <a:rPr lang="en-US" dirty="0"/>
              <a:t>Phone call </a:t>
            </a:r>
          </a:p>
          <a:p>
            <a:pPr lvl="1"/>
            <a:r>
              <a:rPr lang="en-US" dirty="0"/>
              <a:t>Technical assistance</a:t>
            </a:r>
          </a:p>
          <a:p>
            <a:pPr lvl="1"/>
            <a:r>
              <a:rPr lang="en-US" dirty="0"/>
              <a:t>Pretext</a:t>
            </a:r>
          </a:p>
          <a:p>
            <a:pPr lvl="1"/>
            <a:r>
              <a:rPr lang="en-US" dirty="0"/>
              <a:t>Trusted authority figure</a:t>
            </a:r>
          </a:p>
          <a:p>
            <a:pPr lvl="1"/>
            <a:r>
              <a:rPr lang="en-US" dirty="0"/>
              <a:t>Job board posting</a:t>
            </a:r>
          </a:p>
          <a:p>
            <a:pPr lvl="1"/>
            <a:r>
              <a:rPr lang="en-US" dirty="0"/>
              <a:t>Product demo/sample</a:t>
            </a:r>
          </a:p>
          <a:p>
            <a:pPr lvl="1"/>
            <a:endParaRPr lang="en-US" dirty="0"/>
          </a:p>
        </p:txBody>
      </p:sp>
      <p:grpSp>
        <p:nvGrpSpPr>
          <p:cNvPr id="17" name="Group 4"/>
          <p:cNvGrpSpPr>
            <a:grpSpLocks noChangeAspect="1"/>
          </p:cNvGrpSpPr>
          <p:nvPr/>
        </p:nvGrpSpPr>
        <p:grpSpPr bwMode="auto">
          <a:xfrm>
            <a:off x="7149726" y="2405756"/>
            <a:ext cx="3594100" cy="2466975"/>
            <a:chOff x="2908" y="1743"/>
            <a:chExt cx="2264" cy="1554"/>
          </a:xfrm>
        </p:grpSpPr>
        <p:sp>
          <p:nvSpPr>
            <p:cNvPr id="18" name="Freeform 5"/>
            <p:cNvSpPr>
              <a:spLocks/>
            </p:cNvSpPr>
            <p:nvPr/>
          </p:nvSpPr>
          <p:spPr bwMode="auto">
            <a:xfrm>
              <a:off x="2908" y="2445"/>
              <a:ext cx="914" cy="844"/>
            </a:xfrm>
            <a:custGeom>
              <a:avLst/>
              <a:gdLst>
                <a:gd name="T0" fmla="*/ 306 w 914"/>
                <a:gd name="T1" fmla="*/ 0 h 844"/>
                <a:gd name="T2" fmla="*/ 306 w 914"/>
                <a:gd name="T3" fmla="*/ 0 h 844"/>
                <a:gd name="T4" fmla="*/ 224 w 914"/>
                <a:gd name="T5" fmla="*/ 0 h 844"/>
                <a:gd name="T6" fmla="*/ 200 w 914"/>
                <a:gd name="T7" fmla="*/ 2 h 844"/>
                <a:gd name="T8" fmla="*/ 152 w 914"/>
                <a:gd name="T9" fmla="*/ 10 h 844"/>
                <a:gd name="T10" fmla="*/ 130 w 914"/>
                <a:gd name="T11" fmla="*/ 18 h 844"/>
                <a:gd name="T12" fmla="*/ 100 w 914"/>
                <a:gd name="T13" fmla="*/ 34 h 844"/>
                <a:gd name="T14" fmla="*/ 52 w 914"/>
                <a:gd name="T15" fmla="*/ 76 h 844"/>
                <a:gd name="T16" fmla="*/ 20 w 914"/>
                <a:gd name="T17" fmla="*/ 128 h 844"/>
                <a:gd name="T18" fmla="*/ 2 w 914"/>
                <a:gd name="T19" fmla="*/ 186 h 844"/>
                <a:gd name="T20" fmla="*/ 0 w 914"/>
                <a:gd name="T21" fmla="*/ 844 h 844"/>
                <a:gd name="T22" fmla="*/ 148 w 914"/>
                <a:gd name="T23" fmla="*/ 844 h 844"/>
                <a:gd name="T24" fmla="*/ 154 w 914"/>
                <a:gd name="T25" fmla="*/ 842 h 844"/>
                <a:gd name="T26" fmla="*/ 164 w 914"/>
                <a:gd name="T27" fmla="*/ 834 h 844"/>
                <a:gd name="T28" fmla="*/ 166 w 914"/>
                <a:gd name="T29" fmla="*/ 386 h 844"/>
                <a:gd name="T30" fmla="*/ 204 w 914"/>
                <a:gd name="T31" fmla="*/ 384 h 844"/>
                <a:gd name="T32" fmla="*/ 204 w 914"/>
                <a:gd name="T33" fmla="*/ 826 h 844"/>
                <a:gd name="T34" fmla="*/ 210 w 914"/>
                <a:gd name="T35" fmla="*/ 840 h 844"/>
                <a:gd name="T36" fmla="*/ 222 w 914"/>
                <a:gd name="T37" fmla="*/ 844 h 844"/>
                <a:gd name="T38" fmla="*/ 454 w 914"/>
                <a:gd name="T39" fmla="*/ 844 h 844"/>
                <a:gd name="T40" fmla="*/ 454 w 914"/>
                <a:gd name="T41" fmla="*/ 844 h 844"/>
                <a:gd name="T42" fmla="*/ 690 w 914"/>
                <a:gd name="T43" fmla="*/ 844 h 844"/>
                <a:gd name="T44" fmla="*/ 696 w 914"/>
                <a:gd name="T45" fmla="*/ 842 h 844"/>
                <a:gd name="T46" fmla="*/ 706 w 914"/>
                <a:gd name="T47" fmla="*/ 834 h 844"/>
                <a:gd name="T48" fmla="*/ 708 w 914"/>
                <a:gd name="T49" fmla="*/ 384 h 844"/>
                <a:gd name="T50" fmla="*/ 748 w 914"/>
                <a:gd name="T51" fmla="*/ 386 h 844"/>
                <a:gd name="T52" fmla="*/ 748 w 914"/>
                <a:gd name="T53" fmla="*/ 826 h 844"/>
                <a:gd name="T54" fmla="*/ 754 w 914"/>
                <a:gd name="T55" fmla="*/ 840 h 844"/>
                <a:gd name="T56" fmla="*/ 766 w 914"/>
                <a:gd name="T57" fmla="*/ 844 h 844"/>
                <a:gd name="T58" fmla="*/ 914 w 914"/>
                <a:gd name="T59" fmla="*/ 844 h 844"/>
                <a:gd name="T60" fmla="*/ 914 w 914"/>
                <a:gd name="T61" fmla="*/ 220 h 844"/>
                <a:gd name="T62" fmla="*/ 910 w 914"/>
                <a:gd name="T63" fmla="*/ 170 h 844"/>
                <a:gd name="T64" fmla="*/ 906 w 914"/>
                <a:gd name="T65" fmla="*/ 156 h 844"/>
                <a:gd name="T66" fmla="*/ 892 w 914"/>
                <a:gd name="T67" fmla="*/ 120 h 844"/>
                <a:gd name="T68" fmla="*/ 874 w 914"/>
                <a:gd name="T69" fmla="*/ 90 h 844"/>
                <a:gd name="T70" fmla="*/ 850 w 914"/>
                <a:gd name="T71" fmla="*/ 64 h 844"/>
                <a:gd name="T72" fmla="*/ 824 w 914"/>
                <a:gd name="T73" fmla="*/ 42 h 844"/>
                <a:gd name="T74" fmla="*/ 796 w 914"/>
                <a:gd name="T75" fmla="*/ 24 h 844"/>
                <a:gd name="T76" fmla="*/ 764 w 914"/>
                <a:gd name="T77" fmla="*/ 12 h 844"/>
                <a:gd name="T78" fmla="*/ 732 w 914"/>
                <a:gd name="T79" fmla="*/ 4 h 844"/>
                <a:gd name="T80" fmla="*/ 698 w 914"/>
                <a:gd name="T81" fmla="*/ 0 h 844"/>
                <a:gd name="T82" fmla="*/ 608 w 914"/>
                <a:gd name="T83" fmla="*/ 0 h 844"/>
                <a:gd name="T84" fmla="*/ 608 w 914"/>
                <a:gd name="T85" fmla="*/ 0 h 844"/>
                <a:gd name="T86" fmla="*/ 306 w 914"/>
                <a:gd name="T87"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44">
                  <a:moveTo>
                    <a:pt x="306" y="0"/>
                  </a:moveTo>
                  <a:lnTo>
                    <a:pt x="306" y="0"/>
                  </a:lnTo>
                  <a:lnTo>
                    <a:pt x="306" y="0"/>
                  </a:lnTo>
                  <a:lnTo>
                    <a:pt x="306" y="0"/>
                  </a:lnTo>
                  <a:lnTo>
                    <a:pt x="306" y="0"/>
                  </a:lnTo>
                  <a:lnTo>
                    <a:pt x="224" y="0"/>
                  </a:lnTo>
                  <a:lnTo>
                    <a:pt x="224" y="0"/>
                  </a:lnTo>
                  <a:lnTo>
                    <a:pt x="200" y="2"/>
                  </a:lnTo>
                  <a:lnTo>
                    <a:pt x="176" y="4"/>
                  </a:lnTo>
                  <a:lnTo>
                    <a:pt x="152" y="10"/>
                  </a:lnTo>
                  <a:lnTo>
                    <a:pt x="130" y="18"/>
                  </a:lnTo>
                  <a:lnTo>
                    <a:pt x="130" y="18"/>
                  </a:lnTo>
                  <a:lnTo>
                    <a:pt x="114" y="26"/>
                  </a:lnTo>
                  <a:lnTo>
                    <a:pt x="100" y="34"/>
                  </a:lnTo>
                  <a:lnTo>
                    <a:pt x="74" y="54"/>
                  </a:lnTo>
                  <a:lnTo>
                    <a:pt x="52" y="76"/>
                  </a:lnTo>
                  <a:lnTo>
                    <a:pt x="34" y="100"/>
                  </a:lnTo>
                  <a:lnTo>
                    <a:pt x="20" y="128"/>
                  </a:lnTo>
                  <a:lnTo>
                    <a:pt x="8" y="156"/>
                  </a:lnTo>
                  <a:lnTo>
                    <a:pt x="2" y="186"/>
                  </a:lnTo>
                  <a:lnTo>
                    <a:pt x="0" y="218"/>
                  </a:lnTo>
                  <a:lnTo>
                    <a:pt x="0" y="844"/>
                  </a:lnTo>
                  <a:lnTo>
                    <a:pt x="0" y="844"/>
                  </a:lnTo>
                  <a:lnTo>
                    <a:pt x="148" y="844"/>
                  </a:lnTo>
                  <a:lnTo>
                    <a:pt x="148" y="844"/>
                  </a:lnTo>
                  <a:lnTo>
                    <a:pt x="154" y="842"/>
                  </a:lnTo>
                  <a:lnTo>
                    <a:pt x="160" y="840"/>
                  </a:lnTo>
                  <a:lnTo>
                    <a:pt x="164" y="834"/>
                  </a:lnTo>
                  <a:lnTo>
                    <a:pt x="166" y="826"/>
                  </a:lnTo>
                  <a:lnTo>
                    <a:pt x="166" y="386"/>
                  </a:lnTo>
                  <a:lnTo>
                    <a:pt x="166" y="384"/>
                  </a:lnTo>
                  <a:lnTo>
                    <a:pt x="204" y="384"/>
                  </a:lnTo>
                  <a:lnTo>
                    <a:pt x="204" y="826"/>
                  </a:lnTo>
                  <a:lnTo>
                    <a:pt x="204" y="826"/>
                  </a:lnTo>
                  <a:lnTo>
                    <a:pt x="206" y="834"/>
                  </a:lnTo>
                  <a:lnTo>
                    <a:pt x="210" y="840"/>
                  </a:lnTo>
                  <a:lnTo>
                    <a:pt x="214" y="842"/>
                  </a:lnTo>
                  <a:lnTo>
                    <a:pt x="222" y="844"/>
                  </a:lnTo>
                  <a:lnTo>
                    <a:pt x="414" y="844"/>
                  </a:lnTo>
                  <a:lnTo>
                    <a:pt x="454" y="844"/>
                  </a:lnTo>
                  <a:lnTo>
                    <a:pt x="454" y="844"/>
                  </a:lnTo>
                  <a:lnTo>
                    <a:pt x="454" y="844"/>
                  </a:lnTo>
                  <a:lnTo>
                    <a:pt x="500" y="844"/>
                  </a:lnTo>
                  <a:lnTo>
                    <a:pt x="690" y="844"/>
                  </a:lnTo>
                  <a:lnTo>
                    <a:pt x="690" y="844"/>
                  </a:lnTo>
                  <a:lnTo>
                    <a:pt x="696" y="842"/>
                  </a:lnTo>
                  <a:lnTo>
                    <a:pt x="702" y="840"/>
                  </a:lnTo>
                  <a:lnTo>
                    <a:pt x="706" y="834"/>
                  </a:lnTo>
                  <a:lnTo>
                    <a:pt x="708" y="826"/>
                  </a:lnTo>
                  <a:lnTo>
                    <a:pt x="708" y="384"/>
                  </a:lnTo>
                  <a:lnTo>
                    <a:pt x="748" y="384"/>
                  </a:lnTo>
                  <a:lnTo>
                    <a:pt x="748" y="386"/>
                  </a:lnTo>
                  <a:lnTo>
                    <a:pt x="748" y="826"/>
                  </a:lnTo>
                  <a:lnTo>
                    <a:pt x="748" y="826"/>
                  </a:lnTo>
                  <a:lnTo>
                    <a:pt x="750" y="834"/>
                  </a:lnTo>
                  <a:lnTo>
                    <a:pt x="754" y="840"/>
                  </a:lnTo>
                  <a:lnTo>
                    <a:pt x="760" y="842"/>
                  </a:lnTo>
                  <a:lnTo>
                    <a:pt x="766" y="844"/>
                  </a:lnTo>
                  <a:lnTo>
                    <a:pt x="914" y="844"/>
                  </a:lnTo>
                  <a:lnTo>
                    <a:pt x="914" y="844"/>
                  </a:lnTo>
                  <a:lnTo>
                    <a:pt x="914" y="220"/>
                  </a:lnTo>
                  <a:lnTo>
                    <a:pt x="914" y="220"/>
                  </a:lnTo>
                  <a:lnTo>
                    <a:pt x="912" y="188"/>
                  </a:lnTo>
                  <a:lnTo>
                    <a:pt x="910" y="170"/>
                  </a:lnTo>
                  <a:lnTo>
                    <a:pt x="906" y="156"/>
                  </a:lnTo>
                  <a:lnTo>
                    <a:pt x="906" y="156"/>
                  </a:lnTo>
                  <a:lnTo>
                    <a:pt x="900" y="138"/>
                  </a:lnTo>
                  <a:lnTo>
                    <a:pt x="892" y="120"/>
                  </a:lnTo>
                  <a:lnTo>
                    <a:pt x="884" y="106"/>
                  </a:lnTo>
                  <a:lnTo>
                    <a:pt x="874" y="90"/>
                  </a:lnTo>
                  <a:lnTo>
                    <a:pt x="862" y="76"/>
                  </a:lnTo>
                  <a:lnTo>
                    <a:pt x="850" y="64"/>
                  </a:lnTo>
                  <a:lnTo>
                    <a:pt x="838" y="52"/>
                  </a:lnTo>
                  <a:lnTo>
                    <a:pt x="824" y="42"/>
                  </a:lnTo>
                  <a:lnTo>
                    <a:pt x="810" y="32"/>
                  </a:lnTo>
                  <a:lnTo>
                    <a:pt x="796" y="24"/>
                  </a:lnTo>
                  <a:lnTo>
                    <a:pt x="780" y="18"/>
                  </a:lnTo>
                  <a:lnTo>
                    <a:pt x="764" y="12"/>
                  </a:lnTo>
                  <a:lnTo>
                    <a:pt x="748" y="6"/>
                  </a:lnTo>
                  <a:lnTo>
                    <a:pt x="732" y="4"/>
                  </a:lnTo>
                  <a:lnTo>
                    <a:pt x="714" y="2"/>
                  </a:lnTo>
                  <a:lnTo>
                    <a:pt x="698" y="0"/>
                  </a:lnTo>
                  <a:lnTo>
                    <a:pt x="608" y="0"/>
                  </a:lnTo>
                  <a:lnTo>
                    <a:pt x="608" y="0"/>
                  </a:lnTo>
                  <a:lnTo>
                    <a:pt x="608" y="0"/>
                  </a:lnTo>
                  <a:lnTo>
                    <a:pt x="608" y="0"/>
                  </a:lnTo>
                  <a:lnTo>
                    <a:pt x="608" y="0"/>
                  </a:lnTo>
                  <a:lnTo>
                    <a:pt x="306"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p:cNvSpPr>
            <p:nvPr/>
          </p:nvSpPr>
          <p:spPr bwMode="auto">
            <a:xfrm>
              <a:off x="3002" y="1743"/>
              <a:ext cx="728" cy="320"/>
            </a:xfrm>
            <a:custGeom>
              <a:avLst/>
              <a:gdLst>
                <a:gd name="T0" fmla="*/ 588 w 728"/>
                <a:gd name="T1" fmla="*/ 196 h 320"/>
                <a:gd name="T2" fmla="*/ 582 w 728"/>
                <a:gd name="T3" fmla="*/ 194 h 320"/>
                <a:gd name="T4" fmla="*/ 574 w 728"/>
                <a:gd name="T5" fmla="*/ 188 h 320"/>
                <a:gd name="T6" fmla="*/ 514 w 728"/>
                <a:gd name="T7" fmla="*/ 48 h 320"/>
                <a:gd name="T8" fmla="*/ 510 w 728"/>
                <a:gd name="T9" fmla="*/ 42 h 320"/>
                <a:gd name="T10" fmla="*/ 504 w 728"/>
                <a:gd name="T11" fmla="*/ 40 h 320"/>
                <a:gd name="T12" fmla="*/ 448 w 728"/>
                <a:gd name="T13" fmla="*/ 16 h 320"/>
                <a:gd name="T14" fmla="*/ 406 w 728"/>
                <a:gd name="T15" fmla="*/ 6 h 320"/>
                <a:gd name="T16" fmla="*/ 364 w 728"/>
                <a:gd name="T17" fmla="*/ 0 h 320"/>
                <a:gd name="T18" fmla="*/ 342 w 728"/>
                <a:gd name="T19" fmla="*/ 2 h 320"/>
                <a:gd name="T20" fmla="*/ 300 w 728"/>
                <a:gd name="T21" fmla="*/ 10 h 320"/>
                <a:gd name="T22" fmla="*/ 244 w 728"/>
                <a:gd name="T23" fmla="*/ 30 h 320"/>
                <a:gd name="T24" fmla="*/ 222 w 728"/>
                <a:gd name="T25" fmla="*/ 40 h 320"/>
                <a:gd name="T26" fmla="*/ 212 w 728"/>
                <a:gd name="T27" fmla="*/ 48 h 320"/>
                <a:gd name="T28" fmla="*/ 154 w 728"/>
                <a:gd name="T29" fmla="*/ 184 h 320"/>
                <a:gd name="T30" fmla="*/ 148 w 728"/>
                <a:gd name="T31" fmla="*/ 192 h 320"/>
                <a:gd name="T32" fmla="*/ 138 w 728"/>
                <a:gd name="T33" fmla="*/ 196 h 320"/>
                <a:gd name="T34" fmla="*/ 68 w 728"/>
                <a:gd name="T35" fmla="*/ 196 h 320"/>
                <a:gd name="T36" fmla="*/ 10 w 728"/>
                <a:gd name="T37" fmla="*/ 222 h 320"/>
                <a:gd name="T38" fmla="*/ 6 w 728"/>
                <a:gd name="T39" fmla="*/ 226 h 320"/>
                <a:gd name="T40" fmla="*/ 0 w 728"/>
                <a:gd name="T41" fmla="*/ 234 h 320"/>
                <a:gd name="T42" fmla="*/ 0 w 728"/>
                <a:gd name="T43" fmla="*/ 242 h 320"/>
                <a:gd name="T44" fmla="*/ 4 w 728"/>
                <a:gd name="T45" fmla="*/ 252 h 320"/>
                <a:gd name="T46" fmla="*/ 10 w 728"/>
                <a:gd name="T47" fmla="*/ 254 h 320"/>
                <a:gd name="T48" fmla="*/ 56 w 728"/>
                <a:gd name="T49" fmla="*/ 274 h 320"/>
                <a:gd name="T50" fmla="*/ 130 w 728"/>
                <a:gd name="T51" fmla="*/ 296 h 320"/>
                <a:gd name="T52" fmla="*/ 232 w 728"/>
                <a:gd name="T53" fmla="*/ 312 h 320"/>
                <a:gd name="T54" fmla="*/ 366 w 728"/>
                <a:gd name="T55" fmla="*/ 320 h 320"/>
                <a:gd name="T56" fmla="*/ 436 w 728"/>
                <a:gd name="T57" fmla="*/ 318 h 320"/>
                <a:gd name="T58" fmla="*/ 552 w 728"/>
                <a:gd name="T59" fmla="*/ 306 h 320"/>
                <a:gd name="T60" fmla="*/ 638 w 728"/>
                <a:gd name="T61" fmla="*/ 286 h 320"/>
                <a:gd name="T62" fmla="*/ 698 w 728"/>
                <a:gd name="T63" fmla="*/ 264 h 320"/>
                <a:gd name="T64" fmla="*/ 718 w 728"/>
                <a:gd name="T65" fmla="*/ 254 h 320"/>
                <a:gd name="T66" fmla="*/ 724 w 728"/>
                <a:gd name="T67" fmla="*/ 248 h 320"/>
                <a:gd name="T68" fmla="*/ 728 w 728"/>
                <a:gd name="T69" fmla="*/ 238 h 320"/>
                <a:gd name="T70" fmla="*/ 724 w 728"/>
                <a:gd name="T71" fmla="*/ 230 h 320"/>
                <a:gd name="T72" fmla="*/ 716 w 728"/>
                <a:gd name="T73" fmla="*/ 222 h 320"/>
                <a:gd name="T74" fmla="*/ 666 w 728"/>
                <a:gd name="T75" fmla="*/ 198 h 320"/>
                <a:gd name="T76" fmla="*/ 658 w 728"/>
                <a:gd name="T77" fmla="*/ 1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8" h="320">
                  <a:moveTo>
                    <a:pt x="658" y="196"/>
                  </a:moveTo>
                  <a:lnTo>
                    <a:pt x="588" y="196"/>
                  </a:lnTo>
                  <a:lnTo>
                    <a:pt x="588" y="196"/>
                  </a:lnTo>
                  <a:lnTo>
                    <a:pt x="582" y="194"/>
                  </a:lnTo>
                  <a:lnTo>
                    <a:pt x="578" y="192"/>
                  </a:lnTo>
                  <a:lnTo>
                    <a:pt x="574" y="188"/>
                  </a:lnTo>
                  <a:lnTo>
                    <a:pt x="572" y="184"/>
                  </a:lnTo>
                  <a:lnTo>
                    <a:pt x="514" y="48"/>
                  </a:lnTo>
                  <a:lnTo>
                    <a:pt x="514" y="48"/>
                  </a:lnTo>
                  <a:lnTo>
                    <a:pt x="510" y="42"/>
                  </a:lnTo>
                  <a:lnTo>
                    <a:pt x="504" y="40"/>
                  </a:lnTo>
                  <a:lnTo>
                    <a:pt x="504" y="40"/>
                  </a:lnTo>
                  <a:lnTo>
                    <a:pt x="482" y="30"/>
                  </a:lnTo>
                  <a:lnTo>
                    <a:pt x="448" y="16"/>
                  </a:lnTo>
                  <a:lnTo>
                    <a:pt x="428" y="10"/>
                  </a:lnTo>
                  <a:lnTo>
                    <a:pt x="406" y="6"/>
                  </a:lnTo>
                  <a:lnTo>
                    <a:pt x="384" y="2"/>
                  </a:lnTo>
                  <a:lnTo>
                    <a:pt x="364" y="0"/>
                  </a:lnTo>
                  <a:lnTo>
                    <a:pt x="364" y="0"/>
                  </a:lnTo>
                  <a:lnTo>
                    <a:pt x="342" y="2"/>
                  </a:lnTo>
                  <a:lnTo>
                    <a:pt x="320" y="6"/>
                  </a:lnTo>
                  <a:lnTo>
                    <a:pt x="300" y="10"/>
                  </a:lnTo>
                  <a:lnTo>
                    <a:pt x="280" y="16"/>
                  </a:lnTo>
                  <a:lnTo>
                    <a:pt x="244" y="30"/>
                  </a:lnTo>
                  <a:lnTo>
                    <a:pt x="222" y="40"/>
                  </a:lnTo>
                  <a:lnTo>
                    <a:pt x="222" y="40"/>
                  </a:lnTo>
                  <a:lnTo>
                    <a:pt x="216" y="42"/>
                  </a:lnTo>
                  <a:lnTo>
                    <a:pt x="212" y="48"/>
                  </a:lnTo>
                  <a:lnTo>
                    <a:pt x="154" y="184"/>
                  </a:lnTo>
                  <a:lnTo>
                    <a:pt x="154" y="184"/>
                  </a:lnTo>
                  <a:lnTo>
                    <a:pt x="152" y="188"/>
                  </a:lnTo>
                  <a:lnTo>
                    <a:pt x="148" y="192"/>
                  </a:lnTo>
                  <a:lnTo>
                    <a:pt x="144" y="194"/>
                  </a:lnTo>
                  <a:lnTo>
                    <a:pt x="138" y="196"/>
                  </a:lnTo>
                  <a:lnTo>
                    <a:pt x="68" y="196"/>
                  </a:lnTo>
                  <a:lnTo>
                    <a:pt x="68" y="196"/>
                  </a:lnTo>
                  <a:lnTo>
                    <a:pt x="60" y="198"/>
                  </a:lnTo>
                  <a:lnTo>
                    <a:pt x="10" y="222"/>
                  </a:lnTo>
                  <a:lnTo>
                    <a:pt x="10" y="222"/>
                  </a:lnTo>
                  <a:lnTo>
                    <a:pt x="6" y="226"/>
                  </a:lnTo>
                  <a:lnTo>
                    <a:pt x="2" y="228"/>
                  </a:lnTo>
                  <a:lnTo>
                    <a:pt x="0" y="234"/>
                  </a:lnTo>
                  <a:lnTo>
                    <a:pt x="0" y="238"/>
                  </a:lnTo>
                  <a:lnTo>
                    <a:pt x="0" y="242"/>
                  </a:lnTo>
                  <a:lnTo>
                    <a:pt x="2" y="248"/>
                  </a:lnTo>
                  <a:lnTo>
                    <a:pt x="4" y="252"/>
                  </a:lnTo>
                  <a:lnTo>
                    <a:pt x="10" y="254"/>
                  </a:lnTo>
                  <a:lnTo>
                    <a:pt x="10" y="254"/>
                  </a:lnTo>
                  <a:lnTo>
                    <a:pt x="30" y="264"/>
                  </a:lnTo>
                  <a:lnTo>
                    <a:pt x="56" y="274"/>
                  </a:lnTo>
                  <a:lnTo>
                    <a:pt x="90" y="286"/>
                  </a:lnTo>
                  <a:lnTo>
                    <a:pt x="130" y="296"/>
                  </a:lnTo>
                  <a:lnTo>
                    <a:pt x="178" y="306"/>
                  </a:lnTo>
                  <a:lnTo>
                    <a:pt x="232" y="312"/>
                  </a:lnTo>
                  <a:lnTo>
                    <a:pt x="294" y="318"/>
                  </a:lnTo>
                  <a:lnTo>
                    <a:pt x="366" y="320"/>
                  </a:lnTo>
                  <a:lnTo>
                    <a:pt x="366" y="320"/>
                  </a:lnTo>
                  <a:lnTo>
                    <a:pt x="436" y="318"/>
                  </a:lnTo>
                  <a:lnTo>
                    <a:pt x="498" y="312"/>
                  </a:lnTo>
                  <a:lnTo>
                    <a:pt x="552" y="306"/>
                  </a:lnTo>
                  <a:lnTo>
                    <a:pt x="600" y="296"/>
                  </a:lnTo>
                  <a:lnTo>
                    <a:pt x="638" y="286"/>
                  </a:lnTo>
                  <a:lnTo>
                    <a:pt x="672" y="274"/>
                  </a:lnTo>
                  <a:lnTo>
                    <a:pt x="698" y="264"/>
                  </a:lnTo>
                  <a:lnTo>
                    <a:pt x="718" y="254"/>
                  </a:lnTo>
                  <a:lnTo>
                    <a:pt x="718" y="254"/>
                  </a:lnTo>
                  <a:lnTo>
                    <a:pt x="722" y="252"/>
                  </a:lnTo>
                  <a:lnTo>
                    <a:pt x="724" y="248"/>
                  </a:lnTo>
                  <a:lnTo>
                    <a:pt x="726" y="244"/>
                  </a:lnTo>
                  <a:lnTo>
                    <a:pt x="728" y="238"/>
                  </a:lnTo>
                  <a:lnTo>
                    <a:pt x="726" y="234"/>
                  </a:lnTo>
                  <a:lnTo>
                    <a:pt x="724" y="230"/>
                  </a:lnTo>
                  <a:lnTo>
                    <a:pt x="722" y="226"/>
                  </a:lnTo>
                  <a:lnTo>
                    <a:pt x="716" y="222"/>
                  </a:lnTo>
                  <a:lnTo>
                    <a:pt x="666" y="198"/>
                  </a:lnTo>
                  <a:lnTo>
                    <a:pt x="666" y="198"/>
                  </a:lnTo>
                  <a:lnTo>
                    <a:pt x="658" y="196"/>
                  </a:lnTo>
                  <a:lnTo>
                    <a:pt x="658" y="19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3116" y="2159"/>
              <a:ext cx="498" cy="208"/>
            </a:xfrm>
            <a:custGeom>
              <a:avLst/>
              <a:gdLst>
                <a:gd name="T0" fmla="*/ 18 w 498"/>
                <a:gd name="T1" fmla="*/ 0 h 208"/>
                <a:gd name="T2" fmla="*/ 18 w 498"/>
                <a:gd name="T3" fmla="*/ 0 h 208"/>
                <a:gd name="T4" fmla="*/ 0 w 498"/>
                <a:gd name="T5" fmla="*/ 24 h 208"/>
                <a:gd name="T6" fmla="*/ 0 w 498"/>
                <a:gd name="T7" fmla="*/ 24 h 208"/>
                <a:gd name="T8" fmla="*/ 12 w 498"/>
                <a:gd name="T9" fmla="*/ 56 h 208"/>
                <a:gd name="T10" fmla="*/ 28 w 498"/>
                <a:gd name="T11" fmla="*/ 86 h 208"/>
                <a:gd name="T12" fmla="*/ 48 w 498"/>
                <a:gd name="T13" fmla="*/ 114 h 208"/>
                <a:gd name="T14" fmla="*/ 70 w 498"/>
                <a:gd name="T15" fmla="*/ 138 h 208"/>
                <a:gd name="T16" fmla="*/ 96 w 498"/>
                <a:gd name="T17" fmla="*/ 160 h 208"/>
                <a:gd name="T18" fmla="*/ 126 w 498"/>
                <a:gd name="T19" fmla="*/ 178 h 208"/>
                <a:gd name="T20" fmla="*/ 156 w 498"/>
                <a:gd name="T21" fmla="*/ 192 h 208"/>
                <a:gd name="T22" fmla="*/ 172 w 498"/>
                <a:gd name="T23" fmla="*/ 198 h 208"/>
                <a:gd name="T24" fmla="*/ 190 w 498"/>
                <a:gd name="T25" fmla="*/ 202 h 208"/>
                <a:gd name="T26" fmla="*/ 190 w 498"/>
                <a:gd name="T27" fmla="*/ 202 h 208"/>
                <a:gd name="T28" fmla="*/ 216 w 498"/>
                <a:gd name="T29" fmla="*/ 206 h 208"/>
                <a:gd name="T30" fmla="*/ 242 w 498"/>
                <a:gd name="T31" fmla="*/ 208 h 208"/>
                <a:gd name="T32" fmla="*/ 268 w 498"/>
                <a:gd name="T33" fmla="*/ 208 h 208"/>
                <a:gd name="T34" fmla="*/ 292 w 498"/>
                <a:gd name="T35" fmla="*/ 204 h 208"/>
                <a:gd name="T36" fmla="*/ 316 w 498"/>
                <a:gd name="T37" fmla="*/ 200 h 208"/>
                <a:gd name="T38" fmla="*/ 340 w 498"/>
                <a:gd name="T39" fmla="*/ 192 h 208"/>
                <a:gd name="T40" fmla="*/ 362 w 498"/>
                <a:gd name="T41" fmla="*/ 182 h 208"/>
                <a:gd name="T42" fmla="*/ 382 w 498"/>
                <a:gd name="T43" fmla="*/ 170 h 208"/>
                <a:gd name="T44" fmla="*/ 402 w 498"/>
                <a:gd name="T45" fmla="*/ 158 h 208"/>
                <a:gd name="T46" fmla="*/ 422 w 498"/>
                <a:gd name="T47" fmla="*/ 142 h 208"/>
                <a:gd name="T48" fmla="*/ 438 w 498"/>
                <a:gd name="T49" fmla="*/ 126 h 208"/>
                <a:gd name="T50" fmla="*/ 454 w 498"/>
                <a:gd name="T51" fmla="*/ 108 h 208"/>
                <a:gd name="T52" fmla="*/ 468 w 498"/>
                <a:gd name="T53" fmla="*/ 88 h 208"/>
                <a:gd name="T54" fmla="*/ 480 w 498"/>
                <a:gd name="T55" fmla="*/ 68 h 208"/>
                <a:gd name="T56" fmla="*/ 490 w 498"/>
                <a:gd name="T57" fmla="*/ 46 h 208"/>
                <a:gd name="T58" fmla="*/ 498 w 498"/>
                <a:gd name="T59" fmla="*/ 24 h 208"/>
                <a:gd name="T60" fmla="*/ 498 w 498"/>
                <a:gd name="T61" fmla="*/ 24 h 208"/>
                <a:gd name="T62" fmla="*/ 498 w 498"/>
                <a:gd name="T63" fmla="*/ 14 h 208"/>
                <a:gd name="T64" fmla="*/ 496 w 498"/>
                <a:gd name="T65" fmla="*/ 6 h 208"/>
                <a:gd name="T66" fmla="*/ 488 w 498"/>
                <a:gd name="T67" fmla="*/ 2 h 208"/>
                <a:gd name="T68" fmla="*/ 480 w 498"/>
                <a:gd name="T69" fmla="*/ 0 h 208"/>
                <a:gd name="T70" fmla="*/ 18 w 498"/>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8" h="208">
                  <a:moveTo>
                    <a:pt x="18" y="0"/>
                  </a:moveTo>
                  <a:lnTo>
                    <a:pt x="18" y="0"/>
                  </a:lnTo>
                  <a:lnTo>
                    <a:pt x="0" y="24"/>
                  </a:lnTo>
                  <a:lnTo>
                    <a:pt x="0" y="24"/>
                  </a:lnTo>
                  <a:lnTo>
                    <a:pt x="12" y="56"/>
                  </a:lnTo>
                  <a:lnTo>
                    <a:pt x="28" y="86"/>
                  </a:lnTo>
                  <a:lnTo>
                    <a:pt x="48" y="114"/>
                  </a:lnTo>
                  <a:lnTo>
                    <a:pt x="70" y="138"/>
                  </a:lnTo>
                  <a:lnTo>
                    <a:pt x="96" y="160"/>
                  </a:lnTo>
                  <a:lnTo>
                    <a:pt x="126" y="178"/>
                  </a:lnTo>
                  <a:lnTo>
                    <a:pt x="156" y="192"/>
                  </a:lnTo>
                  <a:lnTo>
                    <a:pt x="172" y="198"/>
                  </a:lnTo>
                  <a:lnTo>
                    <a:pt x="190" y="202"/>
                  </a:lnTo>
                  <a:lnTo>
                    <a:pt x="190" y="202"/>
                  </a:lnTo>
                  <a:lnTo>
                    <a:pt x="216" y="206"/>
                  </a:lnTo>
                  <a:lnTo>
                    <a:pt x="242" y="208"/>
                  </a:lnTo>
                  <a:lnTo>
                    <a:pt x="268" y="208"/>
                  </a:lnTo>
                  <a:lnTo>
                    <a:pt x="292" y="204"/>
                  </a:lnTo>
                  <a:lnTo>
                    <a:pt x="316" y="200"/>
                  </a:lnTo>
                  <a:lnTo>
                    <a:pt x="340" y="192"/>
                  </a:lnTo>
                  <a:lnTo>
                    <a:pt x="362" y="182"/>
                  </a:lnTo>
                  <a:lnTo>
                    <a:pt x="382" y="170"/>
                  </a:lnTo>
                  <a:lnTo>
                    <a:pt x="402" y="158"/>
                  </a:lnTo>
                  <a:lnTo>
                    <a:pt x="422" y="142"/>
                  </a:lnTo>
                  <a:lnTo>
                    <a:pt x="438" y="126"/>
                  </a:lnTo>
                  <a:lnTo>
                    <a:pt x="454" y="108"/>
                  </a:lnTo>
                  <a:lnTo>
                    <a:pt x="468" y="88"/>
                  </a:lnTo>
                  <a:lnTo>
                    <a:pt x="480" y="68"/>
                  </a:lnTo>
                  <a:lnTo>
                    <a:pt x="490" y="46"/>
                  </a:lnTo>
                  <a:lnTo>
                    <a:pt x="498" y="24"/>
                  </a:lnTo>
                  <a:lnTo>
                    <a:pt x="498" y="24"/>
                  </a:lnTo>
                  <a:lnTo>
                    <a:pt x="498" y="14"/>
                  </a:lnTo>
                  <a:lnTo>
                    <a:pt x="496" y="6"/>
                  </a:lnTo>
                  <a:lnTo>
                    <a:pt x="488" y="2"/>
                  </a:lnTo>
                  <a:lnTo>
                    <a:pt x="480" y="0"/>
                  </a:lnTo>
                  <a:lnTo>
                    <a:pt x="18"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3206" y="2063"/>
              <a:ext cx="118" cy="76"/>
            </a:xfrm>
            <a:custGeom>
              <a:avLst/>
              <a:gdLst>
                <a:gd name="T0" fmla="*/ 118 w 118"/>
                <a:gd name="T1" fmla="*/ 40 h 76"/>
                <a:gd name="T2" fmla="*/ 118 w 118"/>
                <a:gd name="T3" fmla="*/ 40 h 76"/>
                <a:gd name="T4" fmla="*/ 112 w 118"/>
                <a:gd name="T5" fmla="*/ 52 h 76"/>
                <a:gd name="T6" fmla="*/ 106 w 118"/>
                <a:gd name="T7" fmla="*/ 60 h 76"/>
                <a:gd name="T8" fmla="*/ 98 w 118"/>
                <a:gd name="T9" fmla="*/ 68 h 76"/>
                <a:gd name="T10" fmla="*/ 88 w 118"/>
                <a:gd name="T11" fmla="*/ 72 h 76"/>
                <a:gd name="T12" fmla="*/ 78 w 118"/>
                <a:gd name="T13" fmla="*/ 76 h 76"/>
                <a:gd name="T14" fmla="*/ 68 w 118"/>
                <a:gd name="T15" fmla="*/ 76 h 76"/>
                <a:gd name="T16" fmla="*/ 56 w 118"/>
                <a:gd name="T17" fmla="*/ 76 h 76"/>
                <a:gd name="T18" fmla="*/ 44 w 118"/>
                <a:gd name="T19" fmla="*/ 74 h 76"/>
                <a:gd name="T20" fmla="*/ 44 w 118"/>
                <a:gd name="T21" fmla="*/ 74 h 76"/>
                <a:gd name="T22" fmla="*/ 32 w 118"/>
                <a:gd name="T23" fmla="*/ 70 h 76"/>
                <a:gd name="T24" fmla="*/ 22 w 118"/>
                <a:gd name="T25" fmla="*/ 62 h 76"/>
                <a:gd name="T26" fmla="*/ 14 w 118"/>
                <a:gd name="T27" fmla="*/ 54 h 76"/>
                <a:gd name="T28" fmla="*/ 8 w 118"/>
                <a:gd name="T29" fmla="*/ 46 h 76"/>
                <a:gd name="T30" fmla="*/ 4 w 118"/>
                <a:gd name="T31" fmla="*/ 34 h 76"/>
                <a:gd name="T32" fmla="*/ 2 w 118"/>
                <a:gd name="T33" fmla="*/ 24 h 76"/>
                <a:gd name="T34" fmla="*/ 0 w 118"/>
                <a:gd name="T35" fmla="*/ 12 h 76"/>
                <a:gd name="T36" fmla="*/ 4 w 118"/>
                <a:gd name="T37" fmla="*/ 0 h 76"/>
                <a:gd name="T38" fmla="*/ 118 w 118"/>
                <a:gd name="T39"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76">
                  <a:moveTo>
                    <a:pt x="118" y="40"/>
                  </a:moveTo>
                  <a:lnTo>
                    <a:pt x="118" y="40"/>
                  </a:lnTo>
                  <a:lnTo>
                    <a:pt x="112" y="52"/>
                  </a:lnTo>
                  <a:lnTo>
                    <a:pt x="106" y="60"/>
                  </a:lnTo>
                  <a:lnTo>
                    <a:pt x="98" y="68"/>
                  </a:lnTo>
                  <a:lnTo>
                    <a:pt x="88" y="72"/>
                  </a:lnTo>
                  <a:lnTo>
                    <a:pt x="78" y="76"/>
                  </a:lnTo>
                  <a:lnTo>
                    <a:pt x="68" y="76"/>
                  </a:lnTo>
                  <a:lnTo>
                    <a:pt x="56" y="76"/>
                  </a:lnTo>
                  <a:lnTo>
                    <a:pt x="44" y="74"/>
                  </a:lnTo>
                  <a:lnTo>
                    <a:pt x="44" y="74"/>
                  </a:lnTo>
                  <a:lnTo>
                    <a:pt x="32" y="70"/>
                  </a:lnTo>
                  <a:lnTo>
                    <a:pt x="22" y="62"/>
                  </a:lnTo>
                  <a:lnTo>
                    <a:pt x="14" y="54"/>
                  </a:lnTo>
                  <a:lnTo>
                    <a:pt x="8" y="46"/>
                  </a:lnTo>
                  <a:lnTo>
                    <a:pt x="4" y="34"/>
                  </a:lnTo>
                  <a:lnTo>
                    <a:pt x="2" y="24"/>
                  </a:lnTo>
                  <a:lnTo>
                    <a:pt x="0" y="12"/>
                  </a:lnTo>
                  <a:lnTo>
                    <a:pt x="4" y="0"/>
                  </a:lnTo>
                  <a:lnTo>
                    <a:pt x="118" y="4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3406" y="2063"/>
              <a:ext cx="118" cy="76"/>
            </a:xfrm>
            <a:custGeom>
              <a:avLst/>
              <a:gdLst>
                <a:gd name="T0" fmla="*/ 0 w 118"/>
                <a:gd name="T1" fmla="*/ 40 h 76"/>
                <a:gd name="T2" fmla="*/ 0 w 118"/>
                <a:gd name="T3" fmla="*/ 40 h 76"/>
                <a:gd name="T4" fmla="*/ 4 w 118"/>
                <a:gd name="T5" fmla="*/ 52 h 76"/>
                <a:gd name="T6" fmla="*/ 12 w 118"/>
                <a:gd name="T7" fmla="*/ 60 h 76"/>
                <a:gd name="T8" fmla="*/ 20 w 118"/>
                <a:gd name="T9" fmla="*/ 68 h 76"/>
                <a:gd name="T10" fmla="*/ 30 w 118"/>
                <a:gd name="T11" fmla="*/ 72 h 76"/>
                <a:gd name="T12" fmla="*/ 40 w 118"/>
                <a:gd name="T13" fmla="*/ 76 h 76"/>
                <a:gd name="T14" fmla="*/ 50 w 118"/>
                <a:gd name="T15" fmla="*/ 76 h 76"/>
                <a:gd name="T16" fmla="*/ 62 w 118"/>
                <a:gd name="T17" fmla="*/ 76 h 76"/>
                <a:gd name="T18" fmla="*/ 74 w 118"/>
                <a:gd name="T19" fmla="*/ 74 h 76"/>
                <a:gd name="T20" fmla="*/ 74 w 118"/>
                <a:gd name="T21" fmla="*/ 74 h 76"/>
                <a:gd name="T22" fmla="*/ 86 w 118"/>
                <a:gd name="T23" fmla="*/ 70 h 76"/>
                <a:gd name="T24" fmla="*/ 96 w 118"/>
                <a:gd name="T25" fmla="*/ 62 h 76"/>
                <a:gd name="T26" fmla="*/ 104 w 118"/>
                <a:gd name="T27" fmla="*/ 54 h 76"/>
                <a:gd name="T28" fmla="*/ 110 w 118"/>
                <a:gd name="T29" fmla="*/ 46 h 76"/>
                <a:gd name="T30" fmla="*/ 114 w 118"/>
                <a:gd name="T31" fmla="*/ 34 h 76"/>
                <a:gd name="T32" fmla="*/ 116 w 118"/>
                <a:gd name="T33" fmla="*/ 24 h 76"/>
                <a:gd name="T34" fmla="*/ 118 w 118"/>
                <a:gd name="T35" fmla="*/ 12 h 76"/>
                <a:gd name="T36" fmla="*/ 114 w 118"/>
                <a:gd name="T37" fmla="*/ 0 h 76"/>
                <a:gd name="T38" fmla="*/ 0 w 118"/>
                <a:gd name="T39"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76">
                  <a:moveTo>
                    <a:pt x="0" y="40"/>
                  </a:moveTo>
                  <a:lnTo>
                    <a:pt x="0" y="40"/>
                  </a:lnTo>
                  <a:lnTo>
                    <a:pt x="4" y="52"/>
                  </a:lnTo>
                  <a:lnTo>
                    <a:pt x="12" y="60"/>
                  </a:lnTo>
                  <a:lnTo>
                    <a:pt x="20" y="68"/>
                  </a:lnTo>
                  <a:lnTo>
                    <a:pt x="30" y="72"/>
                  </a:lnTo>
                  <a:lnTo>
                    <a:pt x="40" y="76"/>
                  </a:lnTo>
                  <a:lnTo>
                    <a:pt x="50" y="76"/>
                  </a:lnTo>
                  <a:lnTo>
                    <a:pt x="62" y="76"/>
                  </a:lnTo>
                  <a:lnTo>
                    <a:pt x="74" y="74"/>
                  </a:lnTo>
                  <a:lnTo>
                    <a:pt x="74" y="74"/>
                  </a:lnTo>
                  <a:lnTo>
                    <a:pt x="86" y="70"/>
                  </a:lnTo>
                  <a:lnTo>
                    <a:pt x="96" y="62"/>
                  </a:lnTo>
                  <a:lnTo>
                    <a:pt x="104" y="54"/>
                  </a:lnTo>
                  <a:lnTo>
                    <a:pt x="110" y="46"/>
                  </a:lnTo>
                  <a:lnTo>
                    <a:pt x="114" y="34"/>
                  </a:lnTo>
                  <a:lnTo>
                    <a:pt x="116" y="24"/>
                  </a:lnTo>
                  <a:lnTo>
                    <a:pt x="118" y="12"/>
                  </a:lnTo>
                  <a:lnTo>
                    <a:pt x="114" y="0"/>
                  </a:lnTo>
                  <a:lnTo>
                    <a:pt x="0" y="4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4042" y="2017"/>
              <a:ext cx="1108" cy="1000"/>
            </a:xfrm>
            <a:custGeom>
              <a:avLst/>
              <a:gdLst>
                <a:gd name="T0" fmla="*/ 438 w 1108"/>
                <a:gd name="T1" fmla="*/ 924 h 1000"/>
                <a:gd name="T2" fmla="*/ 434 w 1108"/>
                <a:gd name="T3" fmla="*/ 936 h 1000"/>
                <a:gd name="T4" fmla="*/ 424 w 1108"/>
                <a:gd name="T5" fmla="*/ 942 h 1000"/>
                <a:gd name="T6" fmla="*/ 246 w 1108"/>
                <a:gd name="T7" fmla="*/ 968 h 1000"/>
                <a:gd name="T8" fmla="*/ 240 w 1108"/>
                <a:gd name="T9" fmla="*/ 1000 h 1000"/>
                <a:gd name="T10" fmla="*/ 862 w 1108"/>
                <a:gd name="T11" fmla="*/ 1000 h 1000"/>
                <a:gd name="T12" fmla="*/ 868 w 1108"/>
                <a:gd name="T13" fmla="*/ 968 h 1000"/>
                <a:gd name="T14" fmla="*/ 862 w 1108"/>
                <a:gd name="T15" fmla="*/ 966 h 1000"/>
                <a:gd name="T16" fmla="*/ 684 w 1108"/>
                <a:gd name="T17" fmla="*/ 942 h 1000"/>
                <a:gd name="T18" fmla="*/ 674 w 1108"/>
                <a:gd name="T19" fmla="*/ 936 h 1000"/>
                <a:gd name="T20" fmla="*/ 670 w 1108"/>
                <a:gd name="T21" fmla="*/ 924 h 1000"/>
                <a:gd name="T22" fmla="*/ 670 w 1108"/>
                <a:gd name="T23" fmla="*/ 762 h 1000"/>
                <a:gd name="T24" fmla="*/ 674 w 1108"/>
                <a:gd name="T25" fmla="*/ 750 h 1000"/>
                <a:gd name="T26" fmla="*/ 688 w 1108"/>
                <a:gd name="T27" fmla="*/ 744 h 1000"/>
                <a:gd name="T28" fmla="*/ 1090 w 1108"/>
                <a:gd name="T29" fmla="*/ 744 h 1000"/>
                <a:gd name="T30" fmla="*/ 1096 w 1108"/>
                <a:gd name="T31" fmla="*/ 742 h 1000"/>
                <a:gd name="T32" fmla="*/ 1106 w 1108"/>
                <a:gd name="T33" fmla="*/ 732 h 1000"/>
                <a:gd name="T34" fmla="*/ 1108 w 1108"/>
                <a:gd name="T35" fmla="*/ 696 h 1000"/>
                <a:gd name="T36" fmla="*/ 1106 w 1108"/>
                <a:gd name="T37" fmla="*/ 18 h 1000"/>
                <a:gd name="T38" fmla="*/ 1102 w 1108"/>
                <a:gd name="T39" fmla="*/ 6 h 1000"/>
                <a:gd name="T40" fmla="*/ 1088 w 1108"/>
                <a:gd name="T41" fmla="*/ 0 h 1000"/>
                <a:gd name="T42" fmla="*/ 246 w 1108"/>
                <a:gd name="T43" fmla="*/ 0 h 1000"/>
                <a:gd name="T44" fmla="*/ 20 w 1108"/>
                <a:gd name="T45" fmla="*/ 0 h 1000"/>
                <a:gd name="T46" fmla="*/ 6 w 1108"/>
                <a:gd name="T47" fmla="*/ 6 h 1000"/>
                <a:gd name="T48" fmla="*/ 2 w 1108"/>
                <a:gd name="T49" fmla="*/ 18 h 1000"/>
                <a:gd name="T50" fmla="*/ 0 w 1108"/>
                <a:gd name="T51" fmla="*/ 726 h 1000"/>
                <a:gd name="T52" fmla="*/ 2 w 1108"/>
                <a:gd name="T53" fmla="*/ 732 h 1000"/>
                <a:gd name="T54" fmla="*/ 12 w 1108"/>
                <a:gd name="T55" fmla="*/ 742 h 1000"/>
                <a:gd name="T56" fmla="*/ 246 w 1108"/>
                <a:gd name="T57" fmla="*/ 744 h 1000"/>
                <a:gd name="T58" fmla="*/ 420 w 1108"/>
                <a:gd name="T59" fmla="*/ 744 h 1000"/>
                <a:gd name="T60" fmla="*/ 434 w 1108"/>
                <a:gd name="T61" fmla="*/ 750 h 1000"/>
                <a:gd name="T62" fmla="*/ 438 w 1108"/>
                <a:gd name="T63" fmla="*/ 76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8" h="1000">
                  <a:moveTo>
                    <a:pt x="438" y="924"/>
                  </a:moveTo>
                  <a:lnTo>
                    <a:pt x="438" y="924"/>
                  </a:lnTo>
                  <a:lnTo>
                    <a:pt x="438" y="932"/>
                  </a:lnTo>
                  <a:lnTo>
                    <a:pt x="434" y="936"/>
                  </a:lnTo>
                  <a:lnTo>
                    <a:pt x="430" y="940"/>
                  </a:lnTo>
                  <a:lnTo>
                    <a:pt x="424" y="942"/>
                  </a:lnTo>
                  <a:lnTo>
                    <a:pt x="246" y="966"/>
                  </a:lnTo>
                  <a:lnTo>
                    <a:pt x="246" y="968"/>
                  </a:lnTo>
                  <a:lnTo>
                    <a:pt x="240" y="968"/>
                  </a:lnTo>
                  <a:lnTo>
                    <a:pt x="240" y="1000"/>
                  </a:lnTo>
                  <a:lnTo>
                    <a:pt x="246" y="1000"/>
                  </a:lnTo>
                  <a:lnTo>
                    <a:pt x="862" y="1000"/>
                  </a:lnTo>
                  <a:lnTo>
                    <a:pt x="868" y="1000"/>
                  </a:lnTo>
                  <a:lnTo>
                    <a:pt x="868" y="968"/>
                  </a:lnTo>
                  <a:lnTo>
                    <a:pt x="862" y="968"/>
                  </a:lnTo>
                  <a:lnTo>
                    <a:pt x="862" y="966"/>
                  </a:lnTo>
                  <a:lnTo>
                    <a:pt x="684" y="942"/>
                  </a:lnTo>
                  <a:lnTo>
                    <a:pt x="684" y="942"/>
                  </a:lnTo>
                  <a:lnTo>
                    <a:pt x="678" y="940"/>
                  </a:lnTo>
                  <a:lnTo>
                    <a:pt x="674" y="936"/>
                  </a:lnTo>
                  <a:lnTo>
                    <a:pt x="670" y="932"/>
                  </a:lnTo>
                  <a:lnTo>
                    <a:pt x="670" y="924"/>
                  </a:lnTo>
                  <a:lnTo>
                    <a:pt x="670" y="762"/>
                  </a:lnTo>
                  <a:lnTo>
                    <a:pt x="670" y="762"/>
                  </a:lnTo>
                  <a:lnTo>
                    <a:pt x="670" y="754"/>
                  </a:lnTo>
                  <a:lnTo>
                    <a:pt x="674" y="750"/>
                  </a:lnTo>
                  <a:lnTo>
                    <a:pt x="680" y="746"/>
                  </a:lnTo>
                  <a:lnTo>
                    <a:pt x="688" y="744"/>
                  </a:lnTo>
                  <a:lnTo>
                    <a:pt x="862" y="744"/>
                  </a:lnTo>
                  <a:lnTo>
                    <a:pt x="1090" y="744"/>
                  </a:lnTo>
                  <a:lnTo>
                    <a:pt x="1090" y="744"/>
                  </a:lnTo>
                  <a:lnTo>
                    <a:pt x="1096" y="742"/>
                  </a:lnTo>
                  <a:lnTo>
                    <a:pt x="1102" y="738"/>
                  </a:lnTo>
                  <a:lnTo>
                    <a:pt x="1106" y="732"/>
                  </a:lnTo>
                  <a:lnTo>
                    <a:pt x="1108" y="726"/>
                  </a:lnTo>
                  <a:lnTo>
                    <a:pt x="1108" y="696"/>
                  </a:lnTo>
                  <a:lnTo>
                    <a:pt x="1106" y="18"/>
                  </a:lnTo>
                  <a:lnTo>
                    <a:pt x="1106" y="18"/>
                  </a:lnTo>
                  <a:lnTo>
                    <a:pt x="1106" y="12"/>
                  </a:lnTo>
                  <a:lnTo>
                    <a:pt x="1102" y="6"/>
                  </a:lnTo>
                  <a:lnTo>
                    <a:pt x="1096" y="2"/>
                  </a:lnTo>
                  <a:lnTo>
                    <a:pt x="1088" y="0"/>
                  </a:lnTo>
                  <a:lnTo>
                    <a:pt x="862" y="0"/>
                  </a:lnTo>
                  <a:lnTo>
                    <a:pt x="246" y="0"/>
                  </a:lnTo>
                  <a:lnTo>
                    <a:pt x="20" y="0"/>
                  </a:lnTo>
                  <a:lnTo>
                    <a:pt x="20" y="0"/>
                  </a:lnTo>
                  <a:lnTo>
                    <a:pt x="12" y="2"/>
                  </a:lnTo>
                  <a:lnTo>
                    <a:pt x="6" y="6"/>
                  </a:lnTo>
                  <a:lnTo>
                    <a:pt x="2" y="12"/>
                  </a:lnTo>
                  <a:lnTo>
                    <a:pt x="2" y="18"/>
                  </a:lnTo>
                  <a:lnTo>
                    <a:pt x="0" y="696"/>
                  </a:lnTo>
                  <a:lnTo>
                    <a:pt x="0" y="726"/>
                  </a:lnTo>
                  <a:lnTo>
                    <a:pt x="0" y="726"/>
                  </a:lnTo>
                  <a:lnTo>
                    <a:pt x="2" y="732"/>
                  </a:lnTo>
                  <a:lnTo>
                    <a:pt x="6" y="738"/>
                  </a:lnTo>
                  <a:lnTo>
                    <a:pt x="12" y="742"/>
                  </a:lnTo>
                  <a:lnTo>
                    <a:pt x="18" y="744"/>
                  </a:lnTo>
                  <a:lnTo>
                    <a:pt x="246" y="744"/>
                  </a:lnTo>
                  <a:lnTo>
                    <a:pt x="420" y="744"/>
                  </a:lnTo>
                  <a:lnTo>
                    <a:pt x="420" y="744"/>
                  </a:lnTo>
                  <a:lnTo>
                    <a:pt x="428" y="746"/>
                  </a:lnTo>
                  <a:lnTo>
                    <a:pt x="434" y="750"/>
                  </a:lnTo>
                  <a:lnTo>
                    <a:pt x="438" y="754"/>
                  </a:lnTo>
                  <a:lnTo>
                    <a:pt x="438" y="762"/>
                  </a:lnTo>
                  <a:lnTo>
                    <a:pt x="438" y="9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p:cNvSpPr>
            <p:nvPr/>
          </p:nvSpPr>
          <p:spPr bwMode="auto">
            <a:xfrm>
              <a:off x="4096" y="2069"/>
              <a:ext cx="1000" cy="638"/>
            </a:xfrm>
            <a:custGeom>
              <a:avLst/>
              <a:gdLst>
                <a:gd name="T0" fmla="*/ 1000 w 1000"/>
                <a:gd name="T1" fmla="*/ 18 h 638"/>
                <a:gd name="T2" fmla="*/ 1000 w 1000"/>
                <a:gd name="T3" fmla="*/ 620 h 638"/>
                <a:gd name="T4" fmla="*/ 1000 w 1000"/>
                <a:gd name="T5" fmla="*/ 620 h 638"/>
                <a:gd name="T6" fmla="*/ 998 w 1000"/>
                <a:gd name="T7" fmla="*/ 626 h 638"/>
                <a:gd name="T8" fmla="*/ 994 w 1000"/>
                <a:gd name="T9" fmla="*/ 632 h 638"/>
                <a:gd name="T10" fmla="*/ 988 w 1000"/>
                <a:gd name="T11" fmla="*/ 636 h 638"/>
                <a:gd name="T12" fmla="*/ 982 w 1000"/>
                <a:gd name="T13" fmla="*/ 638 h 638"/>
                <a:gd name="T14" fmla="*/ 18 w 1000"/>
                <a:gd name="T15" fmla="*/ 638 h 638"/>
                <a:gd name="T16" fmla="*/ 18 w 1000"/>
                <a:gd name="T17" fmla="*/ 638 h 638"/>
                <a:gd name="T18" fmla="*/ 12 w 1000"/>
                <a:gd name="T19" fmla="*/ 636 h 638"/>
                <a:gd name="T20" fmla="*/ 6 w 1000"/>
                <a:gd name="T21" fmla="*/ 632 h 638"/>
                <a:gd name="T22" fmla="*/ 2 w 1000"/>
                <a:gd name="T23" fmla="*/ 626 h 638"/>
                <a:gd name="T24" fmla="*/ 0 w 1000"/>
                <a:gd name="T25" fmla="*/ 620 h 638"/>
                <a:gd name="T26" fmla="*/ 0 w 1000"/>
                <a:gd name="T27" fmla="*/ 18 h 638"/>
                <a:gd name="T28" fmla="*/ 0 w 1000"/>
                <a:gd name="T29" fmla="*/ 18 h 638"/>
                <a:gd name="T30" fmla="*/ 2 w 1000"/>
                <a:gd name="T31" fmla="*/ 10 h 638"/>
                <a:gd name="T32" fmla="*/ 6 w 1000"/>
                <a:gd name="T33" fmla="*/ 4 h 638"/>
                <a:gd name="T34" fmla="*/ 12 w 1000"/>
                <a:gd name="T35" fmla="*/ 0 h 638"/>
                <a:gd name="T36" fmla="*/ 18 w 1000"/>
                <a:gd name="T37" fmla="*/ 0 h 638"/>
                <a:gd name="T38" fmla="*/ 982 w 1000"/>
                <a:gd name="T39" fmla="*/ 0 h 638"/>
                <a:gd name="T40" fmla="*/ 982 w 1000"/>
                <a:gd name="T41" fmla="*/ 0 h 638"/>
                <a:gd name="T42" fmla="*/ 988 w 1000"/>
                <a:gd name="T43" fmla="*/ 0 h 638"/>
                <a:gd name="T44" fmla="*/ 994 w 1000"/>
                <a:gd name="T45" fmla="*/ 4 h 638"/>
                <a:gd name="T46" fmla="*/ 998 w 1000"/>
                <a:gd name="T47" fmla="*/ 10 h 638"/>
                <a:gd name="T48" fmla="*/ 1000 w 1000"/>
                <a:gd name="T49" fmla="*/ 18 h 638"/>
                <a:gd name="T50" fmla="*/ 1000 w 1000"/>
                <a:gd name="T51" fmla="*/ 1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00" h="638">
                  <a:moveTo>
                    <a:pt x="1000" y="18"/>
                  </a:moveTo>
                  <a:lnTo>
                    <a:pt x="1000" y="620"/>
                  </a:lnTo>
                  <a:lnTo>
                    <a:pt x="1000" y="620"/>
                  </a:lnTo>
                  <a:lnTo>
                    <a:pt x="998" y="626"/>
                  </a:lnTo>
                  <a:lnTo>
                    <a:pt x="994" y="632"/>
                  </a:lnTo>
                  <a:lnTo>
                    <a:pt x="988" y="636"/>
                  </a:lnTo>
                  <a:lnTo>
                    <a:pt x="982" y="638"/>
                  </a:lnTo>
                  <a:lnTo>
                    <a:pt x="18" y="638"/>
                  </a:lnTo>
                  <a:lnTo>
                    <a:pt x="18" y="638"/>
                  </a:lnTo>
                  <a:lnTo>
                    <a:pt x="12" y="636"/>
                  </a:lnTo>
                  <a:lnTo>
                    <a:pt x="6" y="632"/>
                  </a:lnTo>
                  <a:lnTo>
                    <a:pt x="2" y="626"/>
                  </a:lnTo>
                  <a:lnTo>
                    <a:pt x="0" y="620"/>
                  </a:lnTo>
                  <a:lnTo>
                    <a:pt x="0" y="18"/>
                  </a:lnTo>
                  <a:lnTo>
                    <a:pt x="0" y="18"/>
                  </a:lnTo>
                  <a:lnTo>
                    <a:pt x="2" y="10"/>
                  </a:lnTo>
                  <a:lnTo>
                    <a:pt x="6" y="4"/>
                  </a:lnTo>
                  <a:lnTo>
                    <a:pt x="12" y="0"/>
                  </a:lnTo>
                  <a:lnTo>
                    <a:pt x="18" y="0"/>
                  </a:lnTo>
                  <a:lnTo>
                    <a:pt x="982" y="0"/>
                  </a:lnTo>
                  <a:lnTo>
                    <a:pt x="982" y="0"/>
                  </a:lnTo>
                  <a:lnTo>
                    <a:pt x="988" y="0"/>
                  </a:lnTo>
                  <a:lnTo>
                    <a:pt x="994" y="4"/>
                  </a:lnTo>
                  <a:lnTo>
                    <a:pt x="998" y="10"/>
                  </a:lnTo>
                  <a:lnTo>
                    <a:pt x="1000" y="18"/>
                  </a:lnTo>
                  <a:lnTo>
                    <a:pt x="100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p:cNvSpPr>
            <p:nvPr/>
          </p:nvSpPr>
          <p:spPr bwMode="auto">
            <a:xfrm>
              <a:off x="4052" y="3067"/>
              <a:ext cx="1120" cy="230"/>
            </a:xfrm>
            <a:custGeom>
              <a:avLst/>
              <a:gdLst>
                <a:gd name="T0" fmla="*/ 1102 w 1120"/>
                <a:gd name="T1" fmla="*/ 230 h 230"/>
                <a:gd name="T2" fmla="*/ 18 w 1120"/>
                <a:gd name="T3" fmla="*/ 230 h 230"/>
                <a:gd name="T4" fmla="*/ 18 w 1120"/>
                <a:gd name="T5" fmla="*/ 230 h 230"/>
                <a:gd name="T6" fmla="*/ 12 w 1120"/>
                <a:gd name="T7" fmla="*/ 230 h 230"/>
                <a:gd name="T8" fmla="*/ 8 w 1120"/>
                <a:gd name="T9" fmla="*/ 228 h 230"/>
                <a:gd name="T10" fmla="*/ 2 w 1120"/>
                <a:gd name="T11" fmla="*/ 222 h 230"/>
                <a:gd name="T12" fmla="*/ 0 w 1120"/>
                <a:gd name="T13" fmla="*/ 214 h 230"/>
                <a:gd name="T14" fmla="*/ 0 w 1120"/>
                <a:gd name="T15" fmla="*/ 210 h 230"/>
                <a:gd name="T16" fmla="*/ 0 w 1120"/>
                <a:gd name="T17" fmla="*/ 204 h 230"/>
                <a:gd name="T18" fmla="*/ 82 w 1120"/>
                <a:gd name="T19" fmla="*/ 12 h 230"/>
                <a:gd name="T20" fmla="*/ 82 w 1120"/>
                <a:gd name="T21" fmla="*/ 12 h 230"/>
                <a:gd name="T22" fmla="*/ 84 w 1120"/>
                <a:gd name="T23" fmla="*/ 8 h 230"/>
                <a:gd name="T24" fmla="*/ 88 w 1120"/>
                <a:gd name="T25" fmla="*/ 4 h 230"/>
                <a:gd name="T26" fmla="*/ 92 w 1120"/>
                <a:gd name="T27" fmla="*/ 2 h 230"/>
                <a:gd name="T28" fmla="*/ 98 w 1120"/>
                <a:gd name="T29" fmla="*/ 0 h 230"/>
                <a:gd name="T30" fmla="*/ 1022 w 1120"/>
                <a:gd name="T31" fmla="*/ 0 h 230"/>
                <a:gd name="T32" fmla="*/ 1022 w 1120"/>
                <a:gd name="T33" fmla="*/ 0 h 230"/>
                <a:gd name="T34" fmla="*/ 1028 w 1120"/>
                <a:gd name="T35" fmla="*/ 2 h 230"/>
                <a:gd name="T36" fmla="*/ 1032 w 1120"/>
                <a:gd name="T37" fmla="*/ 4 h 230"/>
                <a:gd name="T38" fmla="*/ 1036 w 1120"/>
                <a:gd name="T39" fmla="*/ 8 h 230"/>
                <a:gd name="T40" fmla="*/ 1038 w 1120"/>
                <a:gd name="T41" fmla="*/ 12 h 230"/>
                <a:gd name="T42" fmla="*/ 1120 w 1120"/>
                <a:gd name="T43" fmla="*/ 204 h 230"/>
                <a:gd name="T44" fmla="*/ 1120 w 1120"/>
                <a:gd name="T45" fmla="*/ 204 h 230"/>
                <a:gd name="T46" fmla="*/ 1120 w 1120"/>
                <a:gd name="T47" fmla="*/ 210 h 230"/>
                <a:gd name="T48" fmla="*/ 1120 w 1120"/>
                <a:gd name="T49" fmla="*/ 214 h 230"/>
                <a:gd name="T50" fmla="*/ 1118 w 1120"/>
                <a:gd name="T51" fmla="*/ 222 h 230"/>
                <a:gd name="T52" fmla="*/ 1112 w 1120"/>
                <a:gd name="T53" fmla="*/ 228 h 230"/>
                <a:gd name="T54" fmla="*/ 1108 w 1120"/>
                <a:gd name="T55" fmla="*/ 230 h 230"/>
                <a:gd name="T56" fmla="*/ 1102 w 1120"/>
                <a:gd name="T57" fmla="*/ 230 h 230"/>
                <a:gd name="T58" fmla="*/ 1102 w 1120"/>
                <a:gd name="T5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0" h="230">
                  <a:moveTo>
                    <a:pt x="1102" y="230"/>
                  </a:moveTo>
                  <a:lnTo>
                    <a:pt x="18" y="230"/>
                  </a:lnTo>
                  <a:lnTo>
                    <a:pt x="18" y="230"/>
                  </a:lnTo>
                  <a:lnTo>
                    <a:pt x="12" y="230"/>
                  </a:lnTo>
                  <a:lnTo>
                    <a:pt x="8" y="228"/>
                  </a:lnTo>
                  <a:lnTo>
                    <a:pt x="2" y="222"/>
                  </a:lnTo>
                  <a:lnTo>
                    <a:pt x="0" y="214"/>
                  </a:lnTo>
                  <a:lnTo>
                    <a:pt x="0" y="210"/>
                  </a:lnTo>
                  <a:lnTo>
                    <a:pt x="0" y="204"/>
                  </a:lnTo>
                  <a:lnTo>
                    <a:pt x="82" y="12"/>
                  </a:lnTo>
                  <a:lnTo>
                    <a:pt x="82" y="12"/>
                  </a:lnTo>
                  <a:lnTo>
                    <a:pt x="84" y="8"/>
                  </a:lnTo>
                  <a:lnTo>
                    <a:pt x="88" y="4"/>
                  </a:lnTo>
                  <a:lnTo>
                    <a:pt x="92" y="2"/>
                  </a:lnTo>
                  <a:lnTo>
                    <a:pt x="98" y="0"/>
                  </a:lnTo>
                  <a:lnTo>
                    <a:pt x="1022" y="0"/>
                  </a:lnTo>
                  <a:lnTo>
                    <a:pt x="1022" y="0"/>
                  </a:lnTo>
                  <a:lnTo>
                    <a:pt x="1028" y="2"/>
                  </a:lnTo>
                  <a:lnTo>
                    <a:pt x="1032" y="4"/>
                  </a:lnTo>
                  <a:lnTo>
                    <a:pt x="1036" y="8"/>
                  </a:lnTo>
                  <a:lnTo>
                    <a:pt x="1038" y="12"/>
                  </a:lnTo>
                  <a:lnTo>
                    <a:pt x="1120" y="204"/>
                  </a:lnTo>
                  <a:lnTo>
                    <a:pt x="1120" y="204"/>
                  </a:lnTo>
                  <a:lnTo>
                    <a:pt x="1120" y="210"/>
                  </a:lnTo>
                  <a:lnTo>
                    <a:pt x="1120" y="214"/>
                  </a:lnTo>
                  <a:lnTo>
                    <a:pt x="1118" y="222"/>
                  </a:lnTo>
                  <a:lnTo>
                    <a:pt x="1112" y="228"/>
                  </a:lnTo>
                  <a:lnTo>
                    <a:pt x="1108" y="230"/>
                  </a:lnTo>
                  <a:lnTo>
                    <a:pt x="1102" y="230"/>
                  </a:lnTo>
                  <a:lnTo>
                    <a:pt x="1102" y="2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54674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43432" y="173879"/>
            <a:ext cx="10515600" cy="1325563"/>
          </a:xfrm>
        </p:spPr>
        <p:txBody>
          <a:bodyPr/>
          <a:lstStyle/>
          <a:p>
            <a:r>
              <a:rPr lang="en-US" dirty="0"/>
              <a:t>Direct social engineering</a:t>
            </a:r>
          </a:p>
        </p:txBody>
      </p:sp>
      <p:sp>
        <p:nvSpPr>
          <p:cNvPr id="8" name="Content Placeholder 7"/>
          <p:cNvSpPr>
            <a:spLocks noGrp="1"/>
          </p:cNvSpPr>
          <p:nvPr>
            <p:ph sz="half" idx="4294967295"/>
          </p:nvPr>
        </p:nvSpPr>
        <p:spPr>
          <a:xfrm>
            <a:off x="6221506" y="1867039"/>
            <a:ext cx="5181600" cy="4351338"/>
          </a:xfrm>
        </p:spPr>
        <p:txBody>
          <a:bodyPr>
            <a:normAutofit fontScale="92500" lnSpcReduction="20000"/>
          </a:bodyPr>
          <a:lstStyle/>
          <a:p>
            <a:pPr lvl="1"/>
            <a:r>
              <a:rPr lang="en-US" dirty="0"/>
              <a:t>Delivery of food, flowers, equipment</a:t>
            </a:r>
          </a:p>
          <a:p>
            <a:pPr lvl="1"/>
            <a:r>
              <a:rPr lang="en-US" dirty="0"/>
              <a:t>Vending machine refill</a:t>
            </a:r>
          </a:p>
          <a:p>
            <a:pPr lvl="1"/>
            <a:r>
              <a:rPr lang="en-US" dirty="0"/>
              <a:t>Courier, FedEx/UPS</a:t>
            </a:r>
          </a:p>
          <a:p>
            <a:pPr lvl="1"/>
            <a:r>
              <a:rPr lang="en-US" dirty="0"/>
              <a:t>Fire marshal inspection</a:t>
            </a:r>
          </a:p>
          <a:p>
            <a:pPr lvl="1"/>
            <a:r>
              <a:rPr lang="en-US" dirty="0"/>
              <a:t>Job interview</a:t>
            </a:r>
          </a:p>
          <a:p>
            <a:pPr lvl="1"/>
            <a:r>
              <a:rPr lang="en-US" dirty="0"/>
              <a:t>Tailgating </a:t>
            </a:r>
          </a:p>
          <a:p>
            <a:pPr lvl="1"/>
            <a:r>
              <a:rPr lang="en-US" dirty="0"/>
              <a:t>Baiting</a:t>
            </a:r>
          </a:p>
          <a:p>
            <a:pPr lvl="1"/>
            <a:r>
              <a:rPr lang="en-US" dirty="0"/>
              <a:t>Dumpster diving</a:t>
            </a:r>
          </a:p>
          <a:p>
            <a:pPr lvl="1"/>
            <a:r>
              <a:rPr lang="en-US" dirty="0"/>
              <a:t>Binoculars/telephoto lens from the next building</a:t>
            </a:r>
          </a:p>
          <a:p>
            <a:pPr lvl="1"/>
            <a:r>
              <a:rPr lang="en-US" dirty="0"/>
              <a:t>Sales call</a:t>
            </a:r>
          </a:p>
          <a:p>
            <a:pPr lvl="1"/>
            <a:r>
              <a:rPr lang="en-US" dirty="0"/>
              <a:t>Creatively acquired (stolen) ID badge</a:t>
            </a:r>
          </a:p>
          <a:p>
            <a:pPr lvl="1"/>
            <a:r>
              <a:rPr lang="en-US" dirty="0"/>
              <a:t>Guilt</a:t>
            </a:r>
          </a:p>
          <a:p>
            <a:pPr lvl="1"/>
            <a:r>
              <a:rPr lang="en-US" dirty="0"/>
              <a:t>Pick up your device and walk away</a:t>
            </a:r>
          </a:p>
        </p:txBody>
      </p:sp>
      <p:grpSp>
        <p:nvGrpSpPr>
          <p:cNvPr id="5" name="Group 4"/>
          <p:cNvGrpSpPr>
            <a:grpSpLocks noChangeAspect="1"/>
          </p:cNvGrpSpPr>
          <p:nvPr/>
        </p:nvGrpSpPr>
        <p:grpSpPr bwMode="auto">
          <a:xfrm>
            <a:off x="2325781" y="1972608"/>
            <a:ext cx="2689225" cy="3505200"/>
            <a:chOff x="1386" y="1412"/>
            <a:chExt cx="1694" cy="2208"/>
          </a:xfrm>
        </p:grpSpPr>
        <p:sp>
          <p:nvSpPr>
            <p:cNvPr id="6" name="AutoShape 3"/>
            <p:cNvSpPr>
              <a:spLocks noChangeAspect="1" noChangeArrowheads="1" noTextEdit="1"/>
            </p:cNvSpPr>
            <p:nvPr/>
          </p:nvSpPr>
          <p:spPr bwMode="auto">
            <a:xfrm>
              <a:off x="1386" y="1412"/>
              <a:ext cx="1694"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170" y="3082"/>
              <a:ext cx="474" cy="444"/>
            </a:xfrm>
            <a:custGeom>
              <a:avLst/>
              <a:gdLst>
                <a:gd name="T0" fmla="*/ 190 w 474"/>
                <a:gd name="T1" fmla="*/ 6 h 444"/>
                <a:gd name="T2" fmla="*/ 190 w 474"/>
                <a:gd name="T3" fmla="*/ 4 h 444"/>
                <a:gd name="T4" fmla="*/ 190 w 474"/>
                <a:gd name="T5" fmla="*/ 4 h 444"/>
                <a:gd name="T6" fmla="*/ 190 w 474"/>
                <a:gd name="T7" fmla="*/ 4 h 444"/>
                <a:gd name="T8" fmla="*/ 190 w 474"/>
                <a:gd name="T9" fmla="*/ 4 h 444"/>
                <a:gd name="T10" fmla="*/ 146 w 474"/>
                <a:gd name="T11" fmla="*/ 0 h 444"/>
                <a:gd name="T12" fmla="*/ 146 w 474"/>
                <a:gd name="T13" fmla="*/ 0 h 444"/>
                <a:gd name="T14" fmla="*/ 124 w 474"/>
                <a:gd name="T15" fmla="*/ 0 h 444"/>
                <a:gd name="T16" fmla="*/ 104 w 474"/>
                <a:gd name="T17" fmla="*/ 6 h 444"/>
                <a:gd name="T18" fmla="*/ 84 w 474"/>
                <a:gd name="T19" fmla="*/ 14 h 444"/>
                <a:gd name="T20" fmla="*/ 66 w 474"/>
                <a:gd name="T21" fmla="*/ 26 h 444"/>
                <a:gd name="T22" fmla="*/ 66 w 474"/>
                <a:gd name="T23" fmla="*/ 26 h 444"/>
                <a:gd name="T24" fmla="*/ 52 w 474"/>
                <a:gd name="T25" fmla="*/ 40 h 444"/>
                <a:gd name="T26" fmla="*/ 42 w 474"/>
                <a:gd name="T27" fmla="*/ 58 h 444"/>
                <a:gd name="T28" fmla="*/ 34 w 474"/>
                <a:gd name="T29" fmla="*/ 76 h 444"/>
                <a:gd name="T30" fmla="*/ 30 w 474"/>
                <a:gd name="T31" fmla="*/ 94 h 444"/>
                <a:gd name="T32" fmla="*/ 0 w 474"/>
                <a:gd name="T33" fmla="*/ 398 h 444"/>
                <a:gd name="T34" fmla="*/ 0 w 474"/>
                <a:gd name="T35" fmla="*/ 398 h 444"/>
                <a:gd name="T36" fmla="*/ 80 w 474"/>
                <a:gd name="T37" fmla="*/ 406 h 444"/>
                <a:gd name="T38" fmla="*/ 104 w 474"/>
                <a:gd name="T39" fmla="*/ 184 h 444"/>
                <a:gd name="T40" fmla="*/ 104 w 474"/>
                <a:gd name="T41" fmla="*/ 184 h 444"/>
                <a:gd name="T42" fmla="*/ 122 w 474"/>
                <a:gd name="T43" fmla="*/ 186 h 444"/>
                <a:gd name="T44" fmla="*/ 98 w 474"/>
                <a:gd name="T45" fmla="*/ 408 h 444"/>
                <a:gd name="T46" fmla="*/ 200 w 474"/>
                <a:gd name="T47" fmla="*/ 418 h 444"/>
                <a:gd name="T48" fmla="*/ 220 w 474"/>
                <a:gd name="T49" fmla="*/ 420 h 444"/>
                <a:gd name="T50" fmla="*/ 220 w 474"/>
                <a:gd name="T51" fmla="*/ 420 h 444"/>
                <a:gd name="T52" fmla="*/ 220 w 474"/>
                <a:gd name="T53" fmla="*/ 420 h 444"/>
                <a:gd name="T54" fmla="*/ 242 w 474"/>
                <a:gd name="T55" fmla="*/ 424 h 444"/>
                <a:gd name="T56" fmla="*/ 342 w 474"/>
                <a:gd name="T57" fmla="*/ 434 h 444"/>
                <a:gd name="T58" fmla="*/ 366 w 474"/>
                <a:gd name="T59" fmla="*/ 210 h 444"/>
                <a:gd name="T60" fmla="*/ 384 w 474"/>
                <a:gd name="T61" fmla="*/ 212 h 444"/>
                <a:gd name="T62" fmla="*/ 386 w 474"/>
                <a:gd name="T63" fmla="*/ 214 h 444"/>
                <a:gd name="T64" fmla="*/ 362 w 474"/>
                <a:gd name="T65" fmla="*/ 436 h 444"/>
                <a:gd name="T66" fmla="*/ 442 w 474"/>
                <a:gd name="T67" fmla="*/ 444 h 444"/>
                <a:gd name="T68" fmla="*/ 442 w 474"/>
                <a:gd name="T69" fmla="*/ 444 h 444"/>
                <a:gd name="T70" fmla="*/ 474 w 474"/>
                <a:gd name="T71" fmla="*/ 140 h 444"/>
                <a:gd name="T72" fmla="*/ 474 w 474"/>
                <a:gd name="T73" fmla="*/ 140 h 444"/>
                <a:gd name="T74" fmla="*/ 474 w 474"/>
                <a:gd name="T75" fmla="*/ 120 h 444"/>
                <a:gd name="T76" fmla="*/ 470 w 474"/>
                <a:gd name="T77" fmla="*/ 100 h 444"/>
                <a:gd name="T78" fmla="*/ 464 w 474"/>
                <a:gd name="T79" fmla="*/ 82 h 444"/>
                <a:gd name="T80" fmla="*/ 454 w 474"/>
                <a:gd name="T81" fmla="*/ 66 h 444"/>
                <a:gd name="T82" fmla="*/ 454 w 474"/>
                <a:gd name="T83" fmla="*/ 66 h 444"/>
                <a:gd name="T84" fmla="*/ 438 w 474"/>
                <a:gd name="T85" fmla="*/ 50 h 444"/>
                <a:gd name="T86" fmla="*/ 420 w 474"/>
                <a:gd name="T87" fmla="*/ 38 h 444"/>
                <a:gd name="T88" fmla="*/ 400 w 474"/>
                <a:gd name="T89" fmla="*/ 28 h 444"/>
                <a:gd name="T90" fmla="*/ 380 w 474"/>
                <a:gd name="T91" fmla="*/ 24 h 444"/>
                <a:gd name="T92" fmla="*/ 336 w 474"/>
                <a:gd name="T93" fmla="*/ 20 h 444"/>
                <a:gd name="T94" fmla="*/ 336 w 474"/>
                <a:gd name="T95" fmla="*/ 20 h 444"/>
                <a:gd name="T96" fmla="*/ 336 w 474"/>
                <a:gd name="T97" fmla="*/ 20 h 444"/>
                <a:gd name="T98" fmla="*/ 336 w 474"/>
                <a:gd name="T99" fmla="*/ 20 h 444"/>
                <a:gd name="T100" fmla="*/ 336 w 474"/>
                <a:gd name="T101" fmla="*/ 20 h 444"/>
                <a:gd name="T102" fmla="*/ 190 w 474"/>
                <a:gd name="T103" fmla="*/ 6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4" h="444">
                  <a:moveTo>
                    <a:pt x="190" y="6"/>
                  </a:moveTo>
                  <a:lnTo>
                    <a:pt x="190" y="4"/>
                  </a:lnTo>
                  <a:lnTo>
                    <a:pt x="190" y="4"/>
                  </a:lnTo>
                  <a:lnTo>
                    <a:pt x="190" y="4"/>
                  </a:lnTo>
                  <a:lnTo>
                    <a:pt x="190" y="4"/>
                  </a:lnTo>
                  <a:lnTo>
                    <a:pt x="146" y="0"/>
                  </a:lnTo>
                  <a:lnTo>
                    <a:pt x="146" y="0"/>
                  </a:lnTo>
                  <a:lnTo>
                    <a:pt x="124" y="0"/>
                  </a:lnTo>
                  <a:lnTo>
                    <a:pt x="104" y="6"/>
                  </a:lnTo>
                  <a:lnTo>
                    <a:pt x="84" y="14"/>
                  </a:lnTo>
                  <a:lnTo>
                    <a:pt x="66" y="26"/>
                  </a:lnTo>
                  <a:lnTo>
                    <a:pt x="66" y="26"/>
                  </a:lnTo>
                  <a:lnTo>
                    <a:pt x="52" y="40"/>
                  </a:lnTo>
                  <a:lnTo>
                    <a:pt x="42" y="58"/>
                  </a:lnTo>
                  <a:lnTo>
                    <a:pt x="34" y="76"/>
                  </a:lnTo>
                  <a:lnTo>
                    <a:pt x="30" y="94"/>
                  </a:lnTo>
                  <a:lnTo>
                    <a:pt x="0" y="398"/>
                  </a:lnTo>
                  <a:lnTo>
                    <a:pt x="0" y="398"/>
                  </a:lnTo>
                  <a:lnTo>
                    <a:pt x="80" y="406"/>
                  </a:lnTo>
                  <a:lnTo>
                    <a:pt x="104" y="184"/>
                  </a:lnTo>
                  <a:lnTo>
                    <a:pt x="104" y="184"/>
                  </a:lnTo>
                  <a:lnTo>
                    <a:pt x="122" y="186"/>
                  </a:lnTo>
                  <a:lnTo>
                    <a:pt x="98" y="408"/>
                  </a:lnTo>
                  <a:lnTo>
                    <a:pt x="200" y="418"/>
                  </a:lnTo>
                  <a:lnTo>
                    <a:pt x="220" y="420"/>
                  </a:lnTo>
                  <a:lnTo>
                    <a:pt x="220" y="420"/>
                  </a:lnTo>
                  <a:lnTo>
                    <a:pt x="220" y="420"/>
                  </a:lnTo>
                  <a:lnTo>
                    <a:pt x="242" y="424"/>
                  </a:lnTo>
                  <a:lnTo>
                    <a:pt x="342" y="434"/>
                  </a:lnTo>
                  <a:lnTo>
                    <a:pt x="366" y="210"/>
                  </a:lnTo>
                  <a:lnTo>
                    <a:pt x="384" y="212"/>
                  </a:lnTo>
                  <a:lnTo>
                    <a:pt x="386" y="214"/>
                  </a:lnTo>
                  <a:lnTo>
                    <a:pt x="362" y="436"/>
                  </a:lnTo>
                  <a:lnTo>
                    <a:pt x="442" y="444"/>
                  </a:lnTo>
                  <a:lnTo>
                    <a:pt x="442" y="444"/>
                  </a:lnTo>
                  <a:lnTo>
                    <a:pt x="474" y="140"/>
                  </a:lnTo>
                  <a:lnTo>
                    <a:pt x="474" y="140"/>
                  </a:lnTo>
                  <a:lnTo>
                    <a:pt x="474" y="120"/>
                  </a:lnTo>
                  <a:lnTo>
                    <a:pt x="470" y="100"/>
                  </a:lnTo>
                  <a:lnTo>
                    <a:pt x="464" y="82"/>
                  </a:lnTo>
                  <a:lnTo>
                    <a:pt x="454" y="66"/>
                  </a:lnTo>
                  <a:lnTo>
                    <a:pt x="454" y="66"/>
                  </a:lnTo>
                  <a:lnTo>
                    <a:pt x="438" y="50"/>
                  </a:lnTo>
                  <a:lnTo>
                    <a:pt x="420" y="38"/>
                  </a:lnTo>
                  <a:lnTo>
                    <a:pt x="400" y="28"/>
                  </a:lnTo>
                  <a:lnTo>
                    <a:pt x="380" y="24"/>
                  </a:lnTo>
                  <a:lnTo>
                    <a:pt x="336" y="20"/>
                  </a:lnTo>
                  <a:lnTo>
                    <a:pt x="336" y="20"/>
                  </a:lnTo>
                  <a:lnTo>
                    <a:pt x="336" y="20"/>
                  </a:lnTo>
                  <a:lnTo>
                    <a:pt x="336" y="20"/>
                  </a:lnTo>
                  <a:lnTo>
                    <a:pt x="336" y="20"/>
                  </a:lnTo>
                  <a:lnTo>
                    <a:pt x="190" y="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270" y="2754"/>
              <a:ext cx="372" cy="158"/>
            </a:xfrm>
            <a:custGeom>
              <a:avLst/>
              <a:gdLst>
                <a:gd name="T0" fmla="*/ 334 w 372"/>
                <a:gd name="T1" fmla="*/ 110 h 158"/>
                <a:gd name="T2" fmla="*/ 292 w 372"/>
                <a:gd name="T3" fmla="*/ 106 h 158"/>
                <a:gd name="T4" fmla="*/ 268 w 372"/>
                <a:gd name="T5" fmla="*/ 28 h 158"/>
                <a:gd name="T6" fmla="*/ 268 w 372"/>
                <a:gd name="T7" fmla="*/ 28 h 158"/>
                <a:gd name="T8" fmla="*/ 244 w 372"/>
                <a:gd name="T9" fmla="*/ 16 h 158"/>
                <a:gd name="T10" fmla="*/ 222 w 372"/>
                <a:gd name="T11" fmla="*/ 6 h 158"/>
                <a:gd name="T12" fmla="*/ 210 w 372"/>
                <a:gd name="T13" fmla="*/ 2 h 158"/>
                <a:gd name="T14" fmla="*/ 198 w 372"/>
                <a:gd name="T15" fmla="*/ 0 h 158"/>
                <a:gd name="T16" fmla="*/ 198 w 372"/>
                <a:gd name="T17" fmla="*/ 0 h 158"/>
                <a:gd name="T18" fmla="*/ 186 w 372"/>
                <a:gd name="T19" fmla="*/ 0 h 158"/>
                <a:gd name="T20" fmla="*/ 174 w 372"/>
                <a:gd name="T21" fmla="*/ 2 h 158"/>
                <a:gd name="T22" fmla="*/ 150 w 372"/>
                <a:gd name="T23" fmla="*/ 6 h 158"/>
                <a:gd name="T24" fmla="*/ 124 w 372"/>
                <a:gd name="T25" fmla="*/ 14 h 158"/>
                <a:gd name="T26" fmla="*/ 84 w 372"/>
                <a:gd name="T27" fmla="*/ 84 h 158"/>
                <a:gd name="T28" fmla="*/ 44 w 372"/>
                <a:gd name="T29" fmla="*/ 80 h 158"/>
                <a:gd name="T30" fmla="*/ 0 w 372"/>
                <a:gd name="T31" fmla="*/ 96 h 158"/>
                <a:gd name="T32" fmla="*/ 0 w 372"/>
                <a:gd name="T33" fmla="*/ 96 h 158"/>
                <a:gd name="T34" fmla="*/ 10 w 372"/>
                <a:gd name="T35" fmla="*/ 104 h 158"/>
                <a:gd name="T36" fmla="*/ 22 w 372"/>
                <a:gd name="T37" fmla="*/ 110 h 158"/>
                <a:gd name="T38" fmla="*/ 40 w 372"/>
                <a:gd name="T39" fmla="*/ 120 h 158"/>
                <a:gd name="T40" fmla="*/ 64 w 372"/>
                <a:gd name="T41" fmla="*/ 130 h 158"/>
                <a:gd name="T42" fmla="*/ 96 w 372"/>
                <a:gd name="T43" fmla="*/ 140 h 158"/>
                <a:gd name="T44" fmla="*/ 136 w 372"/>
                <a:gd name="T45" fmla="*/ 148 h 158"/>
                <a:gd name="T46" fmla="*/ 184 w 372"/>
                <a:gd name="T47" fmla="*/ 156 h 158"/>
                <a:gd name="T48" fmla="*/ 184 w 372"/>
                <a:gd name="T49" fmla="*/ 156 h 158"/>
                <a:gd name="T50" fmla="*/ 230 w 372"/>
                <a:gd name="T51" fmla="*/ 158 h 158"/>
                <a:gd name="T52" fmla="*/ 270 w 372"/>
                <a:gd name="T53" fmla="*/ 158 h 158"/>
                <a:gd name="T54" fmla="*/ 304 w 372"/>
                <a:gd name="T55" fmla="*/ 154 h 158"/>
                <a:gd name="T56" fmla="*/ 328 w 372"/>
                <a:gd name="T57" fmla="*/ 150 h 158"/>
                <a:gd name="T58" fmla="*/ 348 w 372"/>
                <a:gd name="T59" fmla="*/ 144 h 158"/>
                <a:gd name="T60" fmla="*/ 362 w 372"/>
                <a:gd name="T61" fmla="*/ 140 h 158"/>
                <a:gd name="T62" fmla="*/ 372 w 372"/>
                <a:gd name="T63" fmla="*/ 134 h 158"/>
                <a:gd name="T64" fmla="*/ 334 w 372"/>
                <a:gd name="T65" fmla="*/ 11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2" h="158">
                  <a:moveTo>
                    <a:pt x="334" y="110"/>
                  </a:moveTo>
                  <a:lnTo>
                    <a:pt x="292" y="106"/>
                  </a:lnTo>
                  <a:lnTo>
                    <a:pt x="268" y="28"/>
                  </a:lnTo>
                  <a:lnTo>
                    <a:pt x="268" y="28"/>
                  </a:lnTo>
                  <a:lnTo>
                    <a:pt x="244" y="16"/>
                  </a:lnTo>
                  <a:lnTo>
                    <a:pt x="222" y="6"/>
                  </a:lnTo>
                  <a:lnTo>
                    <a:pt x="210" y="2"/>
                  </a:lnTo>
                  <a:lnTo>
                    <a:pt x="198" y="0"/>
                  </a:lnTo>
                  <a:lnTo>
                    <a:pt x="198" y="0"/>
                  </a:lnTo>
                  <a:lnTo>
                    <a:pt x="186" y="0"/>
                  </a:lnTo>
                  <a:lnTo>
                    <a:pt x="174" y="2"/>
                  </a:lnTo>
                  <a:lnTo>
                    <a:pt x="150" y="6"/>
                  </a:lnTo>
                  <a:lnTo>
                    <a:pt x="124" y="14"/>
                  </a:lnTo>
                  <a:lnTo>
                    <a:pt x="84" y="84"/>
                  </a:lnTo>
                  <a:lnTo>
                    <a:pt x="44" y="80"/>
                  </a:lnTo>
                  <a:lnTo>
                    <a:pt x="0" y="96"/>
                  </a:lnTo>
                  <a:lnTo>
                    <a:pt x="0" y="96"/>
                  </a:lnTo>
                  <a:lnTo>
                    <a:pt x="10" y="104"/>
                  </a:lnTo>
                  <a:lnTo>
                    <a:pt x="22" y="110"/>
                  </a:lnTo>
                  <a:lnTo>
                    <a:pt x="40" y="120"/>
                  </a:lnTo>
                  <a:lnTo>
                    <a:pt x="64" y="130"/>
                  </a:lnTo>
                  <a:lnTo>
                    <a:pt x="96" y="140"/>
                  </a:lnTo>
                  <a:lnTo>
                    <a:pt x="136" y="148"/>
                  </a:lnTo>
                  <a:lnTo>
                    <a:pt x="184" y="156"/>
                  </a:lnTo>
                  <a:lnTo>
                    <a:pt x="184" y="156"/>
                  </a:lnTo>
                  <a:lnTo>
                    <a:pt x="230" y="158"/>
                  </a:lnTo>
                  <a:lnTo>
                    <a:pt x="270" y="158"/>
                  </a:lnTo>
                  <a:lnTo>
                    <a:pt x="304" y="154"/>
                  </a:lnTo>
                  <a:lnTo>
                    <a:pt x="328" y="150"/>
                  </a:lnTo>
                  <a:lnTo>
                    <a:pt x="348" y="144"/>
                  </a:lnTo>
                  <a:lnTo>
                    <a:pt x="362" y="140"/>
                  </a:lnTo>
                  <a:lnTo>
                    <a:pt x="372" y="134"/>
                  </a:lnTo>
                  <a:lnTo>
                    <a:pt x="334" y="1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2324" y="2942"/>
              <a:ext cx="246" cy="116"/>
            </a:xfrm>
            <a:custGeom>
              <a:avLst/>
              <a:gdLst>
                <a:gd name="T0" fmla="*/ 0 w 246"/>
                <a:gd name="T1" fmla="*/ 0 h 116"/>
                <a:gd name="T2" fmla="*/ 0 w 246"/>
                <a:gd name="T3" fmla="*/ 0 h 116"/>
                <a:gd name="T4" fmla="*/ 0 w 246"/>
                <a:gd name="T5" fmla="*/ 4 h 116"/>
                <a:gd name="T6" fmla="*/ 0 w 246"/>
                <a:gd name="T7" fmla="*/ 4 h 116"/>
                <a:gd name="T8" fmla="*/ 4 w 246"/>
                <a:gd name="T9" fmla="*/ 22 h 116"/>
                <a:gd name="T10" fmla="*/ 10 w 246"/>
                <a:gd name="T11" fmla="*/ 38 h 116"/>
                <a:gd name="T12" fmla="*/ 18 w 246"/>
                <a:gd name="T13" fmla="*/ 54 h 116"/>
                <a:gd name="T14" fmla="*/ 28 w 246"/>
                <a:gd name="T15" fmla="*/ 68 h 116"/>
                <a:gd name="T16" fmla="*/ 40 w 246"/>
                <a:gd name="T17" fmla="*/ 82 h 116"/>
                <a:gd name="T18" fmla="*/ 54 w 246"/>
                <a:gd name="T19" fmla="*/ 92 h 116"/>
                <a:gd name="T20" fmla="*/ 68 w 246"/>
                <a:gd name="T21" fmla="*/ 102 h 116"/>
                <a:gd name="T22" fmla="*/ 84 w 246"/>
                <a:gd name="T23" fmla="*/ 108 h 116"/>
                <a:gd name="T24" fmla="*/ 84 w 246"/>
                <a:gd name="T25" fmla="*/ 108 h 116"/>
                <a:gd name="T26" fmla="*/ 98 w 246"/>
                <a:gd name="T27" fmla="*/ 112 h 116"/>
                <a:gd name="T28" fmla="*/ 112 w 246"/>
                <a:gd name="T29" fmla="*/ 114 h 116"/>
                <a:gd name="T30" fmla="*/ 124 w 246"/>
                <a:gd name="T31" fmla="*/ 116 h 116"/>
                <a:gd name="T32" fmla="*/ 138 w 246"/>
                <a:gd name="T33" fmla="*/ 114 h 116"/>
                <a:gd name="T34" fmla="*/ 150 w 246"/>
                <a:gd name="T35" fmla="*/ 112 h 116"/>
                <a:gd name="T36" fmla="*/ 162 w 246"/>
                <a:gd name="T37" fmla="*/ 110 h 116"/>
                <a:gd name="T38" fmla="*/ 174 w 246"/>
                <a:gd name="T39" fmla="*/ 106 h 116"/>
                <a:gd name="T40" fmla="*/ 184 w 246"/>
                <a:gd name="T41" fmla="*/ 100 h 116"/>
                <a:gd name="T42" fmla="*/ 206 w 246"/>
                <a:gd name="T43" fmla="*/ 86 h 116"/>
                <a:gd name="T44" fmla="*/ 222 w 246"/>
                <a:gd name="T45" fmla="*/ 70 h 116"/>
                <a:gd name="T46" fmla="*/ 230 w 246"/>
                <a:gd name="T47" fmla="*/ 60 h 116"/>
                <a:gd name="T48" fmla="*/ 236 w 246"/>
                <a:gd name="T49" fmla="*/ 50 h 116"/>
                <a:gd name="T50" fmla="*/ 242 w 246"/>
                <a:gd name="T51" fmla="*/ 38 h 116"/>
                <a:gd name="T52" fmla="*/ 246 w 246"/>
                <a:gd name="T53" fmla="*/ 26 h 116"/>
                <a:gd name="T54" fmla="*/ 0 w 24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116">
                  <a:moveTo>
                    <a:pt x="0" y="0"/>
                  </a:moveTo>
                  <a:lnTo>
                    <a:pt x="0" y="0"/>
                  </a:lnTo>
                  <a:lnTo>
                    <a:pt x="0" y="4"/>
                  </a:lnTo>
                  <a:lnTo>
                    <a:pt x="0" y="4"/>
                  </a:lnTo>
                  <a:lnTo>
                    <a:pt x="4" y="22"/>
                  </a:lnTo>
                  <a:lnTo>
                    <a:pt x="10" y="38"/>
                  </a:lnTo>
                  <a:lnTo>
                    <a:pt x="18" y="54"/>
                  </a:lnTo>
                  <a:lnTo>
                    <a:pt x="28" y="68"/>
                  </a:lnTo>
                  <a:lnTo>
                    <a:pt x="40" y="82"/>
                  </a:lnTo>
                  <a:lnTo>
                    <a:pt x="54" y="92"/>
                  </a:lnTo>
                  <a:lnTo>
                    <a:pt x="68" y="102"/>
                  </a:lnTo>
                  <a:lnTo>
                    <a:pt x="84" y="108"/>
                  </a:lnTo>
                  <a:lnTo>
                    <a:pt x="84" y="108"/>
                  </a:lnTo>
                  <a:lnTo>
                    <a:pt x="98" y="112"/>
                  </a:lnTo>
                  <a:lnTo>
                    <a:pt x="112" y="114"/>
                  </a:lnTo>
                  <a:lnTo>
                    <a:pt x="124" y="116"/>
                  </a:lnTo>
                  <a:lnTo>
                    <a:pt x="138" y="114"/>
                  </a:lnTo>
                  <a:lnTo>
                    <a:pt x="150" y="112"/>
                  </a:lnTo>
                  <a:lnTo>
                    <a:pt x="162" y="110"/>
                  </a:lnTo>
                  <a:lnTo>
                    <a:pt x="174" y="106"/>
                  </a:lnTo>
                  <a:lnTo>
                    <a:pt x="184" y="100"/>
                  </a:lnTo>
                  <a:lnTo>
                    <a:pt x="206" y="86"/>
                  </a:lnTo>
                  <a:lnTo>
                    <a:pt x="222" y="70"/>
                  </a:lnTo>
                  <a:lnTo>
                    <a:pt x="230" y="60"/>
                  </a:lnTo>
                  <a:lnTo>
                    <a:pt x="236" y="50"/>
                  </a:lnTo>
                  <a:lnTo>
                    <a:pt x="242" y="38"/>
                  </a:lnTo>
                  <a:lnTo>
                    <a:pt x="246" y="26"/>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374" y="2902"/>
              <a:ext cx="56" cy="40"/>
            </a:xfrm>
            <a:custGeom>
              <a:avLst/>
              <a:gdLst>
                <a:gd name="T0" fmla="*/ 56 w 56"/>
                <a:gd name="T1" fmla="*/ 24 h 40"/>
                <a:gd name="T2" fmla="*/ 56 w 56"/>
                <a:gd name="T3" fmla="*/ 24 h 40"/>
                <a:gd name="T4" fmla="*/ 54 w 56"/>
                <a:gd name="T5" fmla="*/ 30 h 40"/>
                <a:gd name="T6" fmla="*/ 50 w 56"/>
                <a:gd name="T7" fmla="*/ 34 h 40"/>
                <a:gd name="T8" fmla="*/ 40 w 56"/>
                <a:gd name="T9" fmla="*/ 38 h 40"/>
                <a:gd name="T10" fmla="*/ 30 w 56"/>
                <a:gd name="T11" fmla="*/ 40 h 40"/>
                <a:gd name="T12" fmla="*/ 18 w 56"/>
                <a:gd name="T13" fmla="*/ 38 h 40"/>
                <a:gd name="T14" fmla="*/ 18 w 56"/>
                <a:gd name="T15" fmla="*/ 38 h 40"/>
                <a:gd name="T16" fmla="*/ 8 w 56"/>
                <a:gd name="T17" fmla="*/ 30 h 40"/>
                <a:gd name="T18" fmla="*/ 2 w 56"/>
                <a:gd name="T19" fmla="*/ 22 h 40"/>
                <a:gd name="T20" fmla="*/ 0 w 56"/>
                <a:gd name="T21" fmla="*/ 10 h 40"/>
                <a:gd name="T22" fmla="*/ 2 w 56"/>
                <a:gd name="T23" fmla="*/ 0 h 40"/>
                <a:gd name="T24" fmla="*/ 56 w 56"/>
                <a:gd name="T25"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0">
                  <a:moveTo>
                    <a:pt x="56" y="24"/>
                  </a:moveTo>
                  <a:lnTo>
                    <a:pt x="56" y="24"/>
                  </a:lnTo>
                  <a:lnTo>
                    <a:pt x="54" y="30"/>
                  </a:lnTo>
                  <a:lnTo>
                    <a:pt x="50" y="34"/>
                  </a:lnTo>
                  <a:lnTo>
                    <a:pt x="40" y="38"/>
                  </a:lnTo>
                  <a:lnTo>
                    <a:pt x="30" y="40"/>
                  </a:lnTo>
                  <a:lnTo>
                    <a:pt x="18" y="38"/>
                  </a:lnTo>
                  <a:lnTo>
                    <a:pt x="18" y="38"/>
                  </a:lnTo>
                  <a:lnTo>
                    <a:pt x="8" y="30"/>
                  </a:lnTo>
                  <a:lnTo>
                    <a:pt x="2" y="22"/>
                  </a:lnTo>
                  <a:lnTo>
                    <a:pt x="0" y="10"/>
                  </a:lnTo>
                  <a:lnTo>
                    <a:pt x="2" y="0"/>
                  </a:lnTo>
                  <a:lnTo>
                    <a:pt x="56" y="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2470" y="2916"/>
              <a:ext cx="58" cy="34"/>
            </a:xfrm>
            <a:custGeom>
              <a:avLst/>
              <a:gdLst>
                <a:gd name="T0" fmla="*/ 0 w 58"/>
                <a:gd name="T1" fmla="*/ 14 h 34"/>
                <a:gd name="T2" fmla="*/ 0 w 58"/>
                <a:gd name="T3" fmla="*/ 14 h 34"/>
                <a:gd name="T4" fmla="*/ 2 w 58"/>
                <a:gd name="T5" fmla="*/ 20 h 34"/>
                <a:gd name="T6" fmla="*/ 4 w 58"/>
                <a:gd name="T7" fmla="*/ 26 h 34"/>
                <a:gd name="T8" fmla="*/ 12 w 58"/>
                <a:gd name="T9" fmla="*/ 32 h 34"/>
                <a:gd name="T10" fmla="*/ 22 w 58"/>
                <a:gd name="T11" fmla="*/ 34 h 34"/>
                <a:gd name="T12" fmla="*/ 34 w 58"/>
                <a:gd name="T13" fmla="*/ 34 h 34"/>
                <a:gd name="T14" fmla="*/ 34 w 58"/>
                <a:gd name="T15" fmla="*/ 34 h 34"/>
                <a:gd name="T16" fmla="*/ 44 w 58"/>
                <a:gd name="T17" fmla="*/ 30 h 34"/>
                <a:gd name="T18" fmla="*/ 52 w 58"/>
                <a:gd name="T19" fmla="*/ 22 h 34"/>
                <a:gd name="T20" fmla="*/ 58 w 58"/>
                <a:gd name="T21" fmla="*/ 12 h 34"/>
                <a:gd name="T22" fmla="*/ 58 w 58"/>
                <a:gd name="T23" fmla="*/ 0 h 34"/>
                <a:gd name="T24" fmla="*/ 0 w 58"/>
                <a:gd name="T25"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34">
                  <a:moveTo>
                    <a:pt x="0" y="14"/>
                  </a:moveTo>
                  <a:lnTo>
                    <a:pt x="0" y="14"/>
                  </a:lnTo>
                  <a:lnTo>
                    <a:pt x="2" y="20"/>
                  </a:lnTo>
                  <a:lnTo>
                    <a:pt x="4" y="26"/>
                  </a:lnTo>
                  <a:lnTo>
                    <a:pt x="12" y="32"/>
                  </a:lnTo>
                  <a:lnTo>
                    <a:pt x="22" y="34"/>
                  </a:lnTo>
                  <a:lnTo>
                    <a:pt x="34" y="34"/>
                  </a:lnTo>
                  <a:lnTo>
                    <a:pt x="34" y="34"/>
                  </a:lnTo>
                  <a:lnTo>
                    <a:pt x="44" y="30"/>
                  </a:lnTo>
                  <a:lnTo>
                    <a:pt x="52" y="22"/>
                  </a:lnTo>
                  <a:lnTo>
                    <a:pt x="58" y="12"/>
                  </a:lnTo>
                  <a:lnTo>
                    <a:pt x="58" y="0"/>
                  </a:lnTo>
                  <a:lnTo>
                    <a:pt x="0"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1626" y="1746"/>
              <a:ext cx="1212" cy="970"/>
            </a:xfrm>
            <a:custGeom>
              <a:avLst/>
              <a:gdLst>
                <a:gd name="T0" fmla="*/ 0 w 1212"/>
                <a:gd name="T1" fmla="*/ 0 h 970"/>
                <a:gd name="T2" fmla="*/ 0 w 1212"/>
                <a:gd name="T3" fmla="*/ 970 h 970"/>
                <a:gd name="T4" fmla="*/ 1212 w 1212"/>
                <a:gd name="T5" fmla="*/ 970 h 970"/>
                <a:gd name="T6" fmla="*/ 1212 w 1212"/>
                <a:gd name="T7" fmla="*/ 0 h 970"/>
                <a:gd name="T8" fmla="*/ 0 w 1212"/>
                <a:gd name="T9" fmla="*/ 0 h 970"/>
                <a:gd name="T10" fmla="*/ 580 w 1212"/>
                <a:gd name="T11" fmla="*/ 842 h 970"/>
                <a:gd name="T12" fmla="*/ 130 w 1212"/>
                <a:gd name="T13" fmla="*/ 842 h 970"/>
                <a:gd name="T14" fmla="*/ 130 w 1212"/>
                <a:gd name="T15" fmla="*/ 90 h 970"/>
                <a:gd name="T16" fmla="*/ 580 w 1212"/>
                <a:gd name="T17" fmla="*/ 90 h 970"/>
                <a:gd name="T18" fmla="*/ 580 w 1212"/>
                <a:gd name="T19" fmla="*/ 842 h 970"/>
                <a:gd name="T20" fmla="*/ 1084 w 1212"/>
                <a:gd name="T21" fmla="*/ 842 h 970"/>
                <a:gd name="T22" fmla="*/ 632 w 1212"/>
                <a:gd name="T23" fmla="*/ 842 h 970"/>
                <a:gd name="T24" fmla="*/ 632 w 1212"/>
                <a:gd name="T25" fmla="*/ 90 h 970"/>
                <a:gd name="T26" fmla="*/ 1084 w 1212"/>
                <a:gd name="T27" fmla="*/ 90 h 970"/>
                <a:gd name="T28" fmla="*/ 1084 w 1212"/>
                <a:gd name="T29" fmla="*/ 842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2" h="970">
                  <a:moveTo>
                    <a:pt x="0" y="0"/>
                  </a:moveTo>
                  <a:lnTo>
                    <a:pt x="0" y="970"/>
                  </a:lnTo>
                  <a:lnTo>
                    <a:pt x="1212" y="970"/>
                  </a:lnTo>
                  <a:lnTo>
                    <a:pt x="1212" y="0"/>
                  </a:lnTo>
                  <a:lnTo>
                    <a:pt x="0" y="0"/>
                  </a:lnTo>
                  <a:close/>
                  <a:moveTo>
                    <a:pt x="580" y="842"/>
                  </a:moveTo>
                  <a:lnTo>
                    <a:pt x="130" y="842"/>
                  </a:lnTo>
                  <a:lnTo>
                    <a:pt x="130" y="90"/>
                  </a:lnTo>
                  <a:lnTo>
                    <a:pt x="580" y="90"/>
                  </a:lnTo>
                  <a:lnTo>
                    <a:pt x="580" y="842"/>
                  </a:lnTo>
                  <a:close/>
                  <a:moveTo>
                    <a:pt x="1084" y="842"/>
                  </a:moveTo>
                  <a:lnTo>
                    <a:pt x="632" y="842"/>
                  </a:lnTo>
                  <a:lnTo>
                    <a:pt x="632" y="90"/>
                  </a:lnTo>
                  <a:lnTo>
                    <a:pt x="1084" y="90"/>
                  </a:lnTo>
                  <a:lnTo>
                    <a:pt x="1084" y="842"/>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1498" y="1416"/>
              <a:ext cx="1470" cy="2148"/>
            </a:xfrm>
            <a:custGeom>
              <a:avLst/>
              <a:gdLst>
                <a:gd name="T0" fmla="*/ 0 w 1470"/>
                <a:gd name="T1" fmla="*/ 2148 h 2148"/>
                <a:gd name="T2" fmla="*/ 0 w 1470"/>
                <a:gd name="T3" fmla="*/ 0 h 2148"/>
                <a:gd name="T4" fmla="*/ 1470 w 1470"/>
                <a:gd name="T5" fmla="*/ 0 h 2148"/>
                <a:gd name="T6" fmla="*/ 1470 w 1470"/>
                <a:gd name="T7" fmla="*/ 2148 h 2148"/>
                <a:gd name="T8" fmla="*/ 0 w 1470"/>
                <a:gd name="T9" fmla="*/ 2148 h 2148"/>
                <a:gd name="T10" fmla="*/ 1358 w 1470"/>
                <a:gd name="T11" fmla="*/ 2004 h 2148"/>
                <a:gd name="T12" fmla="*/ 1358 w 1470"/>
                <a:gd name="T13" fmla="*/ 100 h 2148"/>
                <a:gd name="T14" fmla="*/ 112 w 1470"/>
                <a:gd name="T15" fmla="*/ 100 h 2148"/>
                <a:gd name="T16" fmla="*/ 112 w 1470"/>
                <a:gd name="T17" fmla="*/ 2004 h 2148"/>
                <a:gd name="T18" fmla="*/ 1358 w 1470"/>
                <a:gd name="T19" fmla="*/ 2004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0" h="2148">
                  <a:moveTo>
                    <a:pt x="0" y="2148"/>
                  </a:moveTo>
                  <a:lnTo>
                    <a:pt x="0" y="0"/>
                  </a:lnTo>
                  <a:lnTo>
                    <a:pt x="1470" y="0"/>
                  </a:lnTo>
                  <a:lnTo>
                    <a:pt x="1470" y="2148"/>
                  </a:lnTo>
                  <a:lnTo>
                    <a:pt x="0" y="2148"/>
                  </a:lnTo>
                  <a:close/>
                  <a:moveTo>
                    <a:pt x="1358" y="2004"/>
                  </a:moveTo>
                  <a:lnTo>
                    <a:pt x="1358" y="100"/>
                  </a:lnTo>
                  <a:lnTo>
                    <a:pt x="112" y="100"/>
                  </a:lnTo>
                  <a:lnTo>
                    <a:pt x="112" y="2004"/>
                  </a:lnTo>
                  <a:lnTo>
                    <a:pt x="1358" y="200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1494" y="1412"/>
              <a:ext cx="1478" cy="2156"/>
            </a:xfrm>
            <a:custGeom>
              <a:avLst/>
              <a:gdLst>
                <a:gd name="T0" fmla="*/ 1470 w 1478"/>
                <a:gd name="T1" fmla="*/ 8 h 2156"/>
                <a:gd name="T2" fmla="*/ 1470 w 1478"/>
                <a:gd name="T3" fmla="*/ 2148 h 2156"/>
                <a:gd name="T4" fmla="*/ 8 w 1478"/>
                <a:gd name="T5" fmla="*/ 2148 h 2156"/>
                <a:gd name="T6" fmla="*/ 8 w 1478"/>
                <a:gd name="T7" fmla="*/ 8 h 2156"/>
                <a:gd name="T8" fmla="*/ 1470 w 1478"/>
                <a:gd name="T9" fmla="*/ 8 h 2156"/>
                <a:gd name="T10" fmla="*/ 112 w 1478"/>
                <a:gd name="T11" fmla="*/ 2012 h 2156"/>
                <a:gd name="T12" fmla="*/ 1366 w 1478"/>
                <a:gd name="T13" fmla="*/ 2012 h 2156"/>
                <a:gd name="T14" fmla="*/ 1366 w 1478"/>
                <a:gd name="T15" fmla="*/ 100 h 2156"/>
                <a:gd name="T16" fmla="*/ 112 w 1478"/>
                <a:gd name="T17" fmla="*/ 100 h 2156"/>
                <a:gd name="T18" fmla="*/ 112 w 1478"/>
                <a:gd name="T19" fmla="*/ 2012 h 2156"/>
                <a:gd name="T20" fmla="*/ 1478 w 1478"/>
                <a:gd name="T21" fmla="*/ 0 h 2156"/>
                <a:gd name="T22" fmla="*/ 1470 w 1478"/>
                <a:gd name="T23" fmla="*/ 0 h 2156"/>
                <a:gd name="T24" fmla="*/ 8 w 1478"/>
                <a:gd name="T25" fmla="*/ 0 h 2156"/>
                <a:gd name="T26" fmla="*/ 0 w 1478"/>
                <a:gd name="T27" fmla="*/ 0 h 2156"/>
                <a:gd name="T28" fmla="*/ 0 w 1478"/>
                <a:gd name="T29" fmla="*/ 8 h 2156"/>
                <a:gd name="T30" fmla="*/ 0 w 1478"/>
                <a:gd name="T31" fmla="*/ 2148 h 2156"/>
                <a:gd name="T32" fmla="*/ 0 w 1478"/>
                <a:gd name="T33" fmla="*/ 2156 h 2156"/>
                <a:gd name="T34" fmla="*/ 8 w 1478"/>
                <a:gd name="T35" fmla="*/ 2156 h 2156"/>
                <a:gd name="T36" fmla="*/ 1470 w 1478"/>
                <a:gd name="T37" fmla="*/ 2156 h 2156"/>
                <a:gd name="T38" fmla="*/ 1478 w 1478"/>
                <a:gd name="T39" fmla="*/ 2156 h 2156"/>
                <a:gd name="T40" fmla="*/ 1478 w 1478"/>
                <a:gd name="T41" fmla="*/ 2148 h 2156"/>
                <a:gd name="T42" fmla="*/ 1478 w 1478"/>
                <a:gd name="T43" fmla="*/ 8 h 2156"/>
                <a:gd name="T44" fmla="*/ 1478 w 1478"/>
                <a:gd name="T45" fmla="*/ 0 h 2156"/>
                <a:gd name="T46" fmla="*/ 1478 w 1478"/>
                <a:gd name="T47" fmla="*/ 0 h 2156"/>
                <a:gd name="T48" fmla="*/ 120 w 1478"/>
                <a:gd name="T49" fmla="*/ 108 h 2156"/>
                <a:gd name="T50" fmla="*/ 1358 w 1478"/>
                <a:gd name="T51" fmla="*/ 108 h 2156"/>
                <a:gd name="T52" fmla="*/ 1358 w 1478"/>
                <a:gd name="T53" fmla="*/ 2004 h 2156"/>
                <a:gd name="T54" fmla="*/ 120 w 1478"/>
                <a:gd name="T55" fmla="*/ 2004 h 2156"/>
                <a:gd name="T56" fmla="*/ 120 w 1478"/>
                <a:gd name="T57" fmla="*/ 108 h 2156"/>
                <a:gd name="T58" fmla="*/ 120 w 1478"/>
                <a:gd name="T59" fmla="*/ 108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8" h="2156">
                  <a:moveTo>
                    <a:pt x="1470" y="8"/>
                  </a:moveTo>
                  <a:lnTo>
                    <a:pt x="1470" y="2148"/>
                  </a:lnTo>
                  <a:lnTo>
                    <a:pt x="8" y="2148"/>
                  </a:lnTo>
                  <a:lnTo>
                    <a:pt x="8" y="8"/>
                  </a:lnTo>
                  <a:lnTo>
                    <a:pt x="1470" y="8"/>
                  </a:lnTo>
                  <a:close/>
                  <a:moveTo>
                    <a:pt x="112" y="2012"/>
                  </a:moveTo>
                  <a:lnTo>
                    <a:pt x="1366" y="2012"/>
                  </a:lnTo>
                  <a:lnTo>
                    <a:pt x="1366" y="100"/>
                  </a:lnTo>
                  <a:lnTo>
                    <a:pt x="112" y="100"/>
                  </a:lnTo>
                  <a:lnTo>
                    <a:pt x="112" y="2012"/>
                  </a:lnTo>
                  <a:close/>
                  <a:moveTo>
                    <a:pt x="1478" y="0"/>
                  </a:moveTo>
                  <a:lnTo>
                    <a:pt x="1470" y="0"/>
                  </a:lnTo>
                  <a:lnTo>
                    <a:pt x="8" y="0"/>
                  </a:lnTo>
                  <a:lnTo>
                    <a:pt x="0" y="0"/>
                  </a:lnTo>
                  <a:lnTo>
                    <a:pt x="0" y="8"/>
                  </a:lnTo>
                  <a:lnTo>
                    <a:pt x="0" y="2148"/>
                  </a:lnTo>
                  <a:lnTo>
                    <a:pt x="0" y="2156"/>
                  </a:lnTo>
                  <a:lnTo>
                    <a:pt x="8" y="2156"/>
                  </a:lnTo>
                  <a:lnTo>
                    <a:pt x="1470" y="2156"/>
                  </a:lnTo>
                  <a:lnTo>
                    <a:pt x="1478" y="2156"/>
                  </a:lnTo>
                  <a:lnTo>
                    <a:pt x="1478" y="2148"/>
                  </a:lnTo>
                  <a:lnTo>
                    <a:pt x="1478" y="8"/>
                  </a:lnTo>
                  <a:lnTo>
                    <a:pt x="1478" y="0"/>
                  </a:lnTo>
                  <a:lnTo>
                    <a:pt x="1478" y="0"/>
                  </a:lnTo>
                  <a:close/>
                  <a:moveTo>
                    <a:pt x="120" y="108"/>
                  </a:moveTo>
                  <a:lnTo>
                    <a:pt x="1358" y="108"/>
                  </a:lnTo>
                  <a:lnTo>
                    <a:pt x="1358" y="2004"/>
                  </a:lnTo>
                  <a:lnTo>
                    <a:pt x="120" y="2004"/>
                  </a:lnTo>
                  <a:lnTo>
                    <a:pt x="120" y="108"/>
                  </a:lnTo>
                  <a:lnTo>
                    <a:pt x="120"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502" y="1420"/>
              <a:ext cx="1462" cy="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1606" y="1512"/>
              <a:ext cx="1254" cy="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1494" y="1412"/>
              <a:ext cx="1478" cy="2156"/>
            </a:xfrm>
            <a:custGeom>
              <a:avLst/>
              <a:gdLst>
                <a:gd name="T0" fmla="*/ 1478 w 1478"/>
                <a:gd name="T1" fmla="*/ 0 h 2156"/>
                <a:gd name="T2" fmla="*/ 1470 w 1478"/>
                <a:gd name="T3" fmla="*/ 0 h 2156"/>
                <a:gd name="T4" fmla="*/ 8 w 1478"/>
                <a:gd name="T5" fmla="*/ 0 h 2156"/>
                <a:gd name="T6" fmla="*/ 0 w 1478"/>
                <a:gd name="T7" fmla="*/ 0 h 2156"/>
                <a:gd name="T8" fmla="*/ 0 w 1478"/>
                <a:gd name="T9" fmla="*/ 8 h 2156"/>
                <a:gd name="T10" fmla="*/ 0 w 1478"/>
                <a:gd name="T11" fmla="*/ 2148 h 2156"/>
                <a:gd name="T12" fmla="*/ 0 w 1478"/>
                <a:gd name="T13" fmla="*/ 2156 h 2156"/>
                <a:gd name="T14" fmla="*/ 8 w 1478"/>
                <a:gd name="T15" fmla="*/ 2156 h 2156"/>
                <a:gd name="T16" fmla="*/ 1470 w 1478"/>
                <a:gd name="T17" fmla="*/ 2156 h 2156"/>
                <a:gd name="T18" fmla="*/ 1478 w 1478"/>
                <a:gd name="T19" fmla="*/ 2156 h 2156"/>
                <a:gd name="T20" fmla="*/ 1478 w 1478"/>
                <a:gd name="T21" fmla="*/ 2148 h 2156"/>
                <a:gd name="T22" fmla="*/ 1478 w 1478"/>
                <a:gd name="T23" fmla="*/ 8 h 2156"/>
                <a:gd name="T24" fmla="*/ 1478 w 1478"/>
                <a:gd name="T25" fmla="*/ 0 h 2156"/>
                <a:gd name="T26" fmla="*/ 1478 w 1478"/>
                <a:gd name="T27" fmla="*/ 0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8" h="2156">
                  <a:moveTo>
                    <a:pt x="1478" y="0"/>
                  </a:moveTo>
                  <a:lnTo>
                    <a:pt x="1470" y="0"/>
                  </a:lnTo>
                  <a:lnTo>
                    <a:pt x="8" y="0"/>
                  </a:lnTo>
                  <a:lnTo>
                    <a:pt x="0" y="0"/>
                  </a:lnTo>
                  <a:lnTo>
                    <a:pt x="0" y="8"/>
                  </a:lnTo>
                  <a:lnTo>
                    <a:pt x="0" y="2148"/>
                  </a:lnTo>
                  <a:lnTo>
                    <a:pt x="0" y="2156"/>
                  </a:lnTo>
                  <a:lnTo>
                    <a:pt x="8" y="2156"/>
                  </a:lnTo>
                  <a:lnTo>
                    <a:pt x="1470" y="2156"/>
                  </a:lnTo>
                  <a:lnTo>
                    <a:pt x="1478" y="2156"/>
                  </a:lnTo>
                  <a:lnTo>
                    <a:pt x="1478" y="2148"/>
                  </a:lnTo>
                  <a:lnTo>
                    <a:pt x="1478" y="8"/>
                  </a:lnTo>
                  <a:lnTo>
                    <a:pt x="1478" y="0"/>
                  </a:lnTo>
                  <a:lnTo>
                    <a:pt x="1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1614" y="1520"/>
              <a:ext cx="1238" cy="1896"/>
            </a:xfrm>
            <a:custGeom>
              <a:avLst/>
              <a:gdLst>
                <a:gd name="T0" fmla="*/ 0 w 1238"/>
                <a:gd name="T1" fmla="*/ 0 h 1896"/>
                <a:gd name="T2" fmla="*/ 1238 w 1238"/>
                <a:gd name="T3" fmla="*/ 0 h 1896"/>
                <a:gd name="T4" fmla="*/ 1238 w 1238"/>
                <a:gd name="T5" fmla="*/ 1896 h 1896"/>
                <a:gd name="T6" fmla="*/ 0 w 1238"/>
                <a:gd name="T7" fmla="*/ 1896 h 1896"/>
                <a:gd name="T8" fmla="*/ 0 w 1238"/>
                <a:gd name="T9" fmla="*/ 0 h 1896"/>
                <a:gd name="T10" fmla="*/ 0 w 1238"/>
                <a:gd name="T11" fmla="*/ 0 h 1896"/>
              </a:gdLst>
              <a:ahLst/>
              <a:cxnLst>
                <a:cxn ang="0">
                  <a:pos x="T0" y="T1"/>
                </a:cxn>
                <a:cxn ang="0">
                  <a:pos x="T2" y="T3"/>
                </a:cxn>
                <a:cxn ang="0">
                  <a:pos x="T4" y="T5"/>
                </a:cxn>
                <a:cxn ang="0">
                  <a:pos x="T6" y="T7"/>
                </a:cxn>
                <a:cxn ang="0">
                  <a:pos x="T8" y="T9"/>
                </a:cxn>
                <a:cxn ang="0">
                  <a:pos x="T10" y="T11"/>
                </a:cxn>
              </a:cxnLst>
              <a:rect l="0" t="0" r="r" b="b"/>
              <a:pathLst>
                <a:path w="1238" h="1896">
                  <a:moveTo>
                    <a:pt x="0" y="0"/>
                  </a:moveTo>
                  <a:lnTo>
                    <a:pt x="1238" y="0"/>
                  </a:lnTo>
                  <a:lnTo>
                    <a:pt x="1238" y="1896"/>
                  </a:lnTo>
                  <a:lnTo>
                    <a:pt x="0" y="1896"/>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1626" y="1532"/>
              <a:ext cx="1212" cy="970"/>
            </a:xfrm>
            <a:custGeom>
              <a:avLst/>
              <a:gdLst>
                <a:gd name="T0" fmla="*/ 0 w 1212"/>
                <a:gd name="T1" fmla="*/ 0 h 970"/>
                <a:gd name="T2" fmla="*/ 0 w 1212"/>
                <a:gd name="T3" fmla="*/ 970 h 970"/>
                <a:gd name="T4" fmla="*/ 1212 w 1212"/>
                <a:gd name="T5" fmla="*/ 970 h 970"/>
                <a:gd name="T6" fmla="*/ 1212 w 1212"/>
                <a:gd name="T7" fmla="*/ 0 h 970"/>
                <a:gd name="T8" fmla="*/ 0 w 1212"/>
                <a:gd name="T9" fmla="*/ 0 h 970"/>
                <a:gd name="T10" fmla="*/ 580 w 1212"/>
                <a:gd name="T11" fmla="*/ 842 h 970"/>
                <a:gd name="T12" fmla="*/ 130 w 1212"/>
                <a:gd name="T13" fmla="*/ 842 h 970"/>
                <a:gd name="T14" fmla="*/ 130 w 1212"/>
                <a:gd name="T15" fmla="*/ 90 h 970"/>
                <a:gd name="T16" fmla="*/ 580 w 1212"/>
                <a:gd name="T17" fmla="*/ 90 h 970"/>
                <a:gd name="T18" fmla="*/ 580 w 1212"/>
                <a:gd name="T19" fmla="*/ 842 h 970"/>
                <a:gd name="T20" fmla="*/ 1084 w 1212"/>
                <a:gd name="T21" fmla="*/ 842 h 970"/>
                <a:gd name="T22" fmla="*/ 632 w 1212"/>
                <a:gd name="T23" fmla="*/ 842 h 970"/>
                <a:gd name="T24" fmla="*/ 632 w 1212"/>
                <a:gd name="T25" fmla="*/ 90 h 970"/>
                <a:gd name="T26" fmla="*/ 1084 w 1212"/>
                <a:gd name="T27" fmla="*/ 90 h 970"/>
                <a:gd name="T28" fmla="*/ 1084 w 1212"/>
                <a:gd name="T29" fmla="*/ 842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2" h="970">
                  <a:moveTo>
                    <a:pt x="0" y="0"/>
                  </a:moveTo>
                  <a:lnTo>
                    <a:pt x="0" y="970"/>
                  </a:lnTo>
                  <a:lnTo>
                    <a:pt x="1212" y="970"/>
                  </a:lnTo>
                  <a:lnTo>
                    <a:pt x="1212" y="0"/>
                  </a:lnTo>
                  <a:lnTo>
                    <a:pt x="0" y="0"/>
                  </a:lnTo>
                  <a:close/>
                  <a:moveTo>
                    <a:pt x="580" y="842"/>
                  </a:moveTo>
                  <a:lnTo>
                    <a:pt x="130" y="842"/>
                  </a:lnTo>
                  <a:lnTo>
                    <a:pt x="130" y="90"/>
                  </a:lnTo>
                  <a:lnTo>
                    <a:pt x="580" y="90"/>
                  </a:lnTo>
                  <a:lnTo>
                    <a:pt x="580" y="842"/>
                  </a:lnTo>
                  <a:close/>
                  <a:moveTo>
                    <a:pt x="1084" y="842"/>
                  </a:moveTo>
                  <a:lnTo>
                    <a:pt x="632" y="842"/>
                  </a:lnTo>
                  <a:lnTo>
                    <a:pt x="632" y="90"/>
                  </a:lnTo>
                  <a:lnTo>
                    <a:pt x="1084" y="90"/>
                  </a:lnTo>
                  <a:lnTo>
                    <a:pt x="1084" y="842"/>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1392" y="3446"/>
              <a:ext cx="1682" cy="170"/>
            </a:xfrm>
            <a:custGeom>
              <a:avLst/>
              <a:gdLst>
                <a:gd name="T0" fmla="*/ 1608 w 1682"/>
                <a:gd name="T1" fmla="*/ 170 h 170"/>
                <a:gd name="T2" fmla="*/ 74 w 1682"/>
                <a:gd name="T3" fmla="*/ 170 h 170"/>
                <a:gd name="T4" fmla="*/ 0 w 1682"/>
                <a:gd name="T5" fmla="*/ 0 h 170"/>
                <a:gd name="T6" fmla="*/ 1682 w 1682"/>
                <a:gd name="T7" fmla="*/ 0 h 170"/>
                <a:gd name="T8" fmla="*/ 1608 w 1682"/>
                <a:gd name="T9" fmla="*/ 170 h 170"/>
              </a:gdLst>
              <a:ahLst/>
              <a:cxnLst>
                <a:cxn ang="0">
                  <a:pos x="T0" y="T1"/>
                </a:cxn>
                <a:cxn ang="0">
                  <a:pos x="T2" y="T3"/>
                </a:cxn>
                <a:cxn ang="0">
                  <a:pos x="T4" y="T5"/>
                </a:cxn>
                <a:cxn ang="0">
                  <a:pos x="T6" y="T7"/>
                </a:cxn>
                <a:cxn ang="0">
                  <a:pos x="T8" y="T9"/>
                </a:cxn>
              </a:cxnLst>
              <a:rect l="0" t="0" r="r" b="b"/>
              <a:pathLst>
                <a:path w="1682" h="170">
                  <a:moveTo>
                    <a:pt x="1608" y="170"/>
                  </a:moveTo>
                  <a:lnTo>
                    <a:pt x="74" y="170"/>
                  </a:lnTo>
                  <a:lnTo>
                    <a:pt x="0" y="0"/>
                  </a:lnTo>
                  <a:lnTo>
                    <a:pt x="1682" y="0"/>
                  </a:lnTo>
                  <a:lnTo>
                    <a:pt x="1608" y="170"/>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25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83308" y="6097523"/>
            <a:ext cx="10919729" cy="650940"/>
          </a:xfrm>
        </p:spPr>
        <p:txBody>
          <a:bodyPr>
            <a:normAutofit fontScale="90000"/>
          </a:bodyPr>
          <a:lstStyle/>
          <a:p>
            <a:r>
              <a:rPr lang="en-US" dirty="0"/>
              <a:t>Module 10: </a:t>
            </a:r>
            <a:r>
              <a:rPr lang="en-US"/>
              <a:t>Social Engineering</a:t>
            </a:r>
            <a:endParaRPr lang="en-US" dirty="0"/>
          </a:p>
        </p:txBody>
      </p:sp>
      <p:grpSp>
        <p:nvGrpSpPr>
          <p:cNvPr id="6" name="Group 4"/>
          <p:cNvGrpSpPr>
            <a:grpSpLocks noChangeAspect="1"/>
          </p:cNvGrpSpPr>
          <p:nvPr/>
        </p:nvGrpSpPr>
        <p:grpSpPr bwMode="auto">
          <a:xfrm>
            <a:off x="890013" y="630692"/>
            <a:ext cx="10978580" cy="5047796"/>
            <a:chOff x="191" y="227"/>
            <a:chExt cx="7286" cy="3350"/>
          </a:xfrm>
        </p:grpSpPr>
        <p:sp>
          <p:nvSpPr>
            <p:cNvPr id="7"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9"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10"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11"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12"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13"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14"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15"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16"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7"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8"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19"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20"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21"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22"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23"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24"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4564970" y="1803054"/>
            <a:ext cx="4149703" cy="2585323"/>
          </a:xfrm>
          <a:prstGeom prst="rect">
            <a:avLst/>
          </a:prstGeom>
          <a:noFill/>
        </p:spPr>
        <p:txBody>
          <a:bodyPr wrap="square" rtlCol="0">
            <a:spAutoFit/>
          </a:bodyPr>
          <a:lstStyle/>
          <a:p>
            <a:r>
              <a:rPr lang="en-US" b="1" dirty="0">
                <a:solidFill>
                  <a:schemeClr val="bg2"/>
                </a:solidFill>
              </a:rPr>
              <a:t>Module lessons:</a:t>
            </a:r>
          </a:p>
          <a:p>
            <a:r>
              <a:rPr lang="en-US" sz="1600" dirty="0">
                <a:solidFill>
                  <a:schemeClr val="bg2"/>
                </a:solidFill>
              </a:rPr>
              <a:t>What is social engineering?</a:t>
            </a:r>
          </a:p>
          <a:p>
            <a:r>
              <a:rPr lang="en-US" sz="1600" dirty="0">
                <a:solidFill>
                  <a:schemeClr val="bg2"/>
                </a:solidFill>
              </a:rPr>
              <a:t>Social engineering targets</a:t>
            </a:r>
          </a:p>
          <a:p>
            <a:r>
              <a:rPr lang="en-US" sz="1600" dirty="0">
                <a:solidFill>
                  <a:schemeClr val="bg2"/>
                </a:solidFill>
              </a:rPr>
              <a:t>Social engineering attacks</a:t>
            </a:r>
          </a:p>
          <a:p>
            <a:r>
              <a:rPr lang="en-US" sz="1600" dirty="0">
                <a:solidFill>
                  <a:schemeClr val="bg2"/>
                </a:solidFill>
              </a:rPr>
              <a:t>Statistical data</a:t>
            </a:r>
          </a:p>
          <a:p>
            <a:r>
              <a:rPr lang="en-US" sz="1600" dirty="0">
                <a:solidFill>
                  <a:schemeClr val="bg2"/>
                </a:solidFill>
              </a:rPr>
              <a:t>Sources of security breaches</a:t>
            </a:r>
          </a:p>
          <a:p>
            <a:r>
              <a:rPr lang="en-US" sz="1600" dirty="0">
                <a:solidFill>
                  <a:schemeClr val="bg2"/>
                </a:solidFill>
              </a:rPr>
              <a:t>Information harvesting</a:t>
            </a:r>
          </a:p>
          <a:p>
            <a:r>
              <a:rPr lang="en-US" sz="1600" dirty="0">
                <a:solidFill>
                  <a:schemeClr val="bg2"/>
                </a:solidFill>
              </a:rPr>
              <a:t>Preventing social engineering</a:t>
            </a:r>
          </a:p>
          <a:p>
            <a:r>
              <a:rPr lang="en-US" sz="1600" dirty="0">
                <a:solidFill>
                  <a:schemeClr val="bg2"/>
                </a:solidFill>
              </a:rPr>
              <a:t>Cyber awareness: Policies and procedures</a:t>
            </a:r>
          </a:p>
          <a:p>
            <a:r>
              <a:rPr lang="en-US" sz="1600" dirty="0">
                <a:solidFill>
                  <a:schemeClr val="bg2"/>
                </a:solidFill>
              </a:rPr>
              <a:t>Social media</a:t>
            </a:r>
          </a:p>
        </p:txBody>
      </p:sp>
      <p:sp>
        <p:nvSpPr>
          <p:cNvPr id="27" name="Rectangle 26"/>
          <p:cNvSpPr/>
          <p:nvPr/>
        </p:nvSpPr>
        <p:spPr>
          <a:xfrm>
            <a:off x="3940400" y="2021858"/>
            <a:ext cx="505672" cy="400110"/>
          </a:xfrm>
          <a:prstGeom prst="rect">
            <a:avLst/>
          </a:prstGeom>
        </p:spPr>
        <p:txBody>
          <a:bodyPr wrap="square">
            <a:spAutoFit/>
          </a:bodyPr>
          <a:lstStyle/>
          <a:p>
            <a:pPr algn="ctr"/>
            <a:r>
              <a:rPr lang="en-US" sz="2000" dirty="0">
                <a:solidFill>
                  <a:srgbClr val="147CC1"/>
                </a:solidFill>
              </a:rPr>
              <a:t>10</a:t>
            </a:r>
          </a:p>
        </p:txBody>
      </p:sp>
      <p:grpSp>
        <p:nvGrpSpPr>
          <p:cNvPr id="2" name="Group 4"/>
          <p:cNvGrpSpPr>
            <a:grpSpLocks noChangeAspect="1"/>
          </p:cNvGrpSpPr>
          <p:nvPr/>
        </p:nvGrpSpPr>
        <p:grpSpPr bwMode="auto">
          <a:xfrm>
            <a:off x="890012" y="629265"/>
            <a:ext cx="10978580" cy="5050810"/>
            <a:chOff x="191" y="225"/>
            <a:chExt cx="7286" cy="3352"/>
          </a:xfrm>
        </p:grpSpPr>
        <p:sp>
          <p:nvSpPr>
            <p:cNvPr id="55" name="Freeform 8"/>
            <p:cNvSpPr>
              <a:spLocks/>
            </p:cNvSpPr>
            <p:nvPr/>
          </p:nvSpPr>
          <p:spPr bwMode="auto">
            <a:xfrm>
              <a:off x="5249" y="847"/>
              <a:ext cx="96" cy="142"/>
            </a:xfrm>
            <a:custGeom>
              <a:avLst/>
              <a:gdLst>
                <a:gd name="T0" fmla="*/ 48 w 96"/>
                <a:gd name="T1" fmla="*/ 0 h 142"/>
                <a:gd name="T2" fmla="*/ 48 w 96"/>
                <a:gd name="T3" fmla="*/ 0 h 142"/>
                <a:gd name="T4" fmla="*/ 56 w 96"/>
                <a:gd name="T5" fmla="*/ 0 h 142"/>
                <a:gd name="T6" fmla="*/ 64 w 96"/>
                <a:gd name="T7" fmla="*/ 2 h 142"/>
                <a:gd name="T8" fmla="*/ 72 w 96"/>
                <a:gd name="T9" fmla="*/ 6 h 142"/>
                <a:gd name="T10" fmla="*/ 78 w 96"/>
                <a:gd name="T11" fmla="*/ 12 h 142"/>
                <a:gd name="T12" fmla="*/ 82 w 96"/>
                <a:gd name="T13" fmla="*/ 18 h 142"/>
                <a:gd name="T14" fmla="*/ 86 w 96"/>
                <a:gd name="T15" fmla="*/ 24 h 142"/>
                <a:gd name="T16" fmla="*/ 88 w 96"/>
                <a:gd name="T17" fmla="*/ 32 h 142"/>
                <a:gd name="T18" fmla="*/ 90 w 96"/>
                <a:gd name="T19" fmla="*/ 40 h 142"/>
                <a:gd name="T20" fmla="*/ 90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2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2" y="6"/>
                  </a:lnTo>
                  <a:lnTo>
                    <a:pt x="78" y="12"/>
                  </a:lnTo>
                  <a:lnTo>
                    <a:pt x="82" y="18"/>
                  </a:lnTo>
                  <a:lnTo>
                    <a:pt x="86" y="24"/>
                  </a:lnTo>
                  <a:lnTo>
                    <a:pt x="88" y="32"/>
                  </a:lnTo>
                  <a:lnTo>
                    <a:pt x="90" y="40"/>
                  </a:lnTo>
                  <a:lnTo>
                    <a:pt x="90" y="58"/>
                  </a:lnTo>
                  <a:lnTo>
                    <a:pt x="96" y="58"/>
                  </a:lnTo>
                  <a:lnTo>
                    <a:pt x="96" y="142"/>
                  </a:lnTo>
                  <a:lnTo>
                    <a:pt x="0" y="142"/>
                  </a:lnTo>
                  <a:lnTo>
                    <a:pt x="0" y="58"/>
                  </a:lnTo>
                  <a:lnTo>
                    <a:pt x="8" y="58"/>
                  </a:lnTo>
                  <a:lnTo>
                    <a:pt x="8" y="40"/>
                  </a:lnTo>
                  <a:lnTo>
                    <a:pt x="8" y="40"/>
                  </a:lnTo>
                  <a:lnTo>
                    <a:pt x="8" y="32"/>
                  </a:lnTo>
                  <a:lnTo>
                    <a:pt x="12"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9"/>
            <p:cNvSpPr>
              <a:spLocks/>
            </p:cNvSpPr>
            <p:nvPr/>
          </p:nvSpPr>
          <p:spPr bwMode="auto">
            <a:xfrm>
              <a:off x="5273" y="863"/>
              <a:ext cx="48" cy="42"/>
            </a:xfrm>
            <a:custGeom>
              <a:avLst/>
              <a:gdLst>
                <a:gd name="T0" fmla="*/ 0 w 48"/>
                <a:gd name="T1" fmla="*/ 24 h 42"/>
                <a:gd name="T2" fmla="*/ 0 w 48"/>
                <a:gd name="T3" fmla="*/ 24 h 42"/>
                <a:gd name="T4" fmla="*/ 0 w 48"/>
                <a:gd name="T5" fmla="*/ 42 h 42"/>
                <a:gd name="T6" fmla="*/ 48 w 48"/>
                <a:gd name="T7" fmla="*/ 42 h 42"/>
                <a:gd name="T8" fmla="*/ 48 w 48"/>
                <a:gd name="T9" fmla="*/ 24 h 42"/>
                <a:gd name="T10" fmla="*/ 48 w 48"/>
                <a:gd name="T11" fmla="*/ 24 h 42"/>
                <a:gd name="T12" fmla="*/ 48 w 48"/>
                <a:gd name="T13" fmla="*/ 24 h 42"/>
                <a:gd name="T14" fmla="*/ 48 w 48"/>
                <a:gd name="T15" fmla="*/ 14 h 42"/>
                <a:gd name="T16" fmla="*/ 42 w 48"/>
                <a:gd name="T17" fmla="*/ 6 h 42"/>
                <a:gd name="T18" fmla="*/ 34 w 48"/>
                <a:gd name="T19" fmla="*/ 2 h 42"/>
                <a:gd name="T20" fmla="*/ 24 w 48"/>
                <a:gd name="T21" fmla="*/ 0 h 42"/>
                <a:gd name="T22" fmla="*/ 24 w 48"/>
                <a:gd name="T23" fmla="*/ 0 h 42"/>
                <a:gd name="T24" fmla="*/ 16 w 48"/>
                <a:gd name="T25" fmla="*/ 2 h 42"/>
                <a:gd name="T26" fmla="*/ 8 w 48"/>
                <a:gd name="T27" fmla="*/ 6 h 42"/>
                <a:gd name="T28" fmla="*/ 2 w 48"/>
                <a:gd name="T29" fmla="*/ 14 h 42"/>
                <a:gd name="T30" fmla="*/ 0 w 48"/>
                <a:gd name="T31" fmla="*/ 2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24"/>
                  </a:moveTo>
                  <a:lnTo>
                    <a:pt x="0" y="24"/>
                  </a:lnTo>
                  <a:lnTo>
                    <a:pt x="0" y="42"/>
                  </a:lnTo>
                  <a:lnTo>
                    <a:pt x="48" y="42"/>
                  </a:lnTo>
                  <a:lnTo>
                    <a:pt x="48" y="24"/>
                  </a:lnTo>
                  <a:lnTo>
                    <a:pt x="48" y="24"/>
                  </a:lnTo>
                  <a:lnTo>
                    <a:pt x="48" y="24"/>
                  </a:lnTo>
                  <a:lnTo>
                    <a:pt x="48" y="14"/>
                  </a:lnTo>
                  <a:lnTo>
                    <a:pt x="42" y="6"/>
                  </a:lnTo>
                  <a:lnTo>
                    <a:pt x="34" y="2"/>
                  </a:lnTo>
                  <a:lnTo>
                    <a:pt x="24" y="0"/>
                  </a:lnTo>
                  <a:lnTo>
                    <a:pt x="24" y="0"/>
                  </a:lnTo>
                  <a:lnTo>
                    <a:pt x="16" y="2"/>
                  </a:lnTo>
                  <a:lnTo>
                    <a:pt x="8" y="6"/>
                  </a:lnTo>
                  <a:lnTo>
                    <a:pt x="2" y="1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0"/>
            <p:cNvSpPr>
              <a:spLocks/>
            </p:cNvSpPr>
            <p:nvPr/>
          </p:nvSpPr>
          <p:spPr bwMode="auto">
            <a:xfrm>
              <a:off x="5241" y="839"/>
              <a:ext cx="112" cy="158"/>
            </a:xfrm>
            <a:custGeom>
              <a:avLst/>
              <a:gdLst>
                <a:gd name="T0" fmla="*/ 56 w 112"/>
                <a:gd name="T1" fmla="*/ 0 h 158"/>
                <a:gd name="T2" fmla="*/ 56 w 112"/>
                <a:gd name="T3" fmla="*/ 0 h 158"/>
                <a:gd name="T4" fmla="*/ 46 w 112"/>
                <a:gd name="T5" fmla="*/ 0 h 158"/>
                <a:gd name="T6" fmla="*/ 38 w 112"/>
                <a:gd name="T7" fmla="*/ 4 h 158"/>
                <a:gd name="T8" fmla="*/ 30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6 w 112"/>
                <a:gd name="T43" fmla="*/ 58 h 158"/>
                <a:gd name="T44" fmla="*/ 106 w 112"/>
                <a:gd name="T45" fmla="*/ 48 h 158"/>
                <a:gd name="T46" fmla="*/ 106 w 112"/>
                <a:gd name="T47" fmla="*/ 48 h 158"/>
                <a:gd name="T48" fmla="*/ 104 w 112"/>
                <a:gd name="T49" fmla="*/ 38 h 158"/>
                <a:gd name="T50" fmla="*/ 102 w 112"/>
                <a:gd name="T51" fmla="*/ 30 h 158"/>
                <a:gd name="T52" fmla="*/ 98 w 112"/>
                <a:gd name="T53" fmla="*/ 20 h 158"/>
                <a:gd name="T54" fmla="*/ 92 w 112"/>
                <a:gd name="T55" fmla="*/ 14 h 158"/>
                <a:gd name="T56" fmla="*/ 84 w 112"/>
                <a:gd name="T57" fmla="*/ 8 h 158"/>
                <a:gd name="T58" fmla="*/ 76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1"/>
            <p:cNvSpPr>
              <a:spLocks/>
            </p:cNvSpPr>
            <p:nvPr/>
          </p:nvSpPr>
          <p:spPr bwMode="auto">
            <a:xfrm>
              <a:off x="5281" y="871"/>
              <a:ext cx="32" cy="26"/>
            </a:xfrm>
            <a:custGeom>
              <a:avLst/>
              <a:gdLst>
                <a:gd name="T0" fmla="*/ 0 w 32"/>
                <a:gd name="T1" fmla="*/ 16 h 26"/>
                <a:gd name="T2" fmla="*/ 0 w 32"/>
                <a:gd name="T3" fmla="*/ 16 h 26"/>
                <a:gd name="T4" fmla="*/ 2 w 32"/>
                <a:gd name="T5" fmla="*/ 10 h 26"/>
                <a:gd name="T6" fmla="*/ 6 w 32"/>
                <a:gd name="T7" fmla="*/ 4 h 26"/>
                <a:gd name="T8" fmla="*/ 10 w 32"/>
                <a:gd name="T9" fmla="*/ 2 h 26"/>
                <a:gd name="T10" fmla="*/ 16 w 32"/>
                <a:gd name="T11" fmla="*/ 0 h 26"/>
                <a:gd name="T12" fmla="*/ 16 w 32"/>
                <a:gd name="T13" fmla="*/ 0 h 26"/>
                <a:gd name="T14" fmla="*/ 22 w 32"/>
                <a:gd name="T15" fmla="*/ 2 h 26"/>
                <a:gd name="T16" fmla="*/ 28 w 32"/>
                <a:gd name="T17" fmla="*/ 4 h 26"/>
                <a:gd name="T18" fmla="*/ 32 w 32"/>
                <a:gd name="T19" fmla="*/ 10 h 26"/>
                <a:gd name="T20" fmla="*/ 32 w 32"/>
                <a:gd name="T21" fmla="*/ 16 h 26"/>
                <a:gd name="T22" fmla="*/ 32 w 32"/>
                <a:gd name="T23" fmla="*/ 24 h 26"/>
                <a:gd name="T24" fmla="*/ 32 w 32"/>
                <a:gd name="T25" fmla="*/ 24 h 26"/>
                <a:gd name="T26" fmla="*/ 32 w 32"/>
                <a:gd name="T27" fmla="*/ 26 h 26"/>
                <a:gd name="T28" fmla="*/ 0 w 32"/>
                <a:gd name="T29" fmla="*/ 26 h 26"/>
                <a:gd name="T30" fmla="*/ 0 w 32"/>
                <a:gd name="T31" fmla="*/ 16 h 26"/>
                <a:gd name="T32" fmla="*/ 0 w 32"/>
                <a:gd name="T33" fmla="*/ 16 h 26"/>
                <a:gd name="T34" fmla="*/ 0 w 32"/>
                <a:gd name="T3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0" y="16"/>
                  </a:moveTo>
                  <a:lnTo>
                    <a:pt x="0" y="16"/>
                  </a:lnTo>
                  <a:lnTo>
                    <a:pt x="2" y="10"/>
                  </a:lnTo>
                  <a:lnTo>
                    <a:pt x="6" y="4"/>
                  </a:lnTo>
                  <a:lnTo>
                    <a:pt x="10" y="2"/>
                  </a:lnTo>
                  <a:lnTo>
                    <a:pt x="16" y="0"/>
                  </a:lnTo>
                  <a:lnTo>
                    <a:pt x="16" y="0"/>
                  </a:lnTo>
                  <a:lnTo>
                    <a:pt x="22" y="2"/>
                  </a:lnTo>
                  <a:lnTo>
                    <a:pt x="28" y="4"/>
                  </a:lnTo>
                  <a:lnTo>
                    <a:pt x="32" y="10"/>
                  </a:lnTo>
                  <a:lnTo>
                    <a:pt x="32" y="16"/>
                  </a:lnTo>
                  <a:lnTo>
                    <a:pt x="32" y="24"/>
                  </a:lnTo>
                  <a:lnTo>
                    <a:pt x="32" y="24"/>
                  </a:lnTo>
                  <a:lnTo>
                    <a:pt x="32" y="26"/>
                  </a:lnTo>
                  <a:lnTo>
                    <a:pt x="0" y="26"/>
                  </a:lnTo>
                  <a:lnTo>
                    <a:pt x="0" y="16"/>
                  </a:lnTo>
                  <a:lnTo>
                    <a:pt x="0" y="16"/>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13"/>
            <p:cNvSpPr>
              <a:spLocks noChangeArrowheads="1"/>
            </p:cNvSpPr>
            <p:nvPr/>
          </p:nvSpPr>
          <p:spPr bwMode="auto">
            <a:xfrm>
              <a:off x="191"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 Cybersecurity Awareness</a:t>
              </a:r>
            </a:p>
          </p:txBody>
        </p:sp>
        <p:sp>
          <p:nvSpPr>
            <p:cNvPr id="61" name="Rectangle 14"/>
            <p:cNvSpPr>
              <a:spLocks noChangeArrowheads="1"/>
            </p:cNvSpPr>
            <p:nvPr/>
          </p:nvSpPr>
          <p:spPr bwMode="auto">
            <a:xfrm>
              <a:off x="1655"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2: Network Discovery</a:t>
              </a:r>
            </a:p>
          </p:txBody>
        </p:sp>
        <p:sp>
          <p:nvSpPr>
            <p:cNvPr id="62" name="Rectangle 15"/>
            <p:cNvSpPr>
              <a:spLocks noChangeArrowheads="1"/>
            </p:cNvSpPr>
            <p:nvPr/>
          </p:nvSpPr>
          <p:spPr bwMode="auto">
            <a:xfrm>
              <a:off x="3119"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3: Systems Hardening</a:t>
              </a:r>
            </a:p>
          </p:txBody>
        </p:sp>
        <p:sp>
          <p:nvSpPr>
            <p:cNvPr id="63" name="Rectangle 16"/>
            <p:cNvSpPr>
              <a:spLocks noChangeArrowheads="1"/>
            </p:cNvSpPr>
            <p:nvPr/>
          </p:nvSpPr>
          <p:spPr bwMode="auto">
            <a:xfrm>
              <a:off x="4583"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4: Security Architecture</a:t>
              </a:r>
            </a:p>
          </p:txBody>
        </p:sp>
        <p:sp>
          <p:nvSpPr>
            <p:cNvPr id="64" name="Rectangle 17"/>
            <p:cNvSpPr>
              <a:spLocks noChangeArrowheads="1"/>
            </p:cNvSpPr>
            <p:nvPr/>
          </p:nvSpPr>
          <p:spPr bwMode="auto">
            <a:xfrm>
              <a:off x="1655" y="2987"/>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12: Environment Monitoring</a:t>
              </a:r>
            </a:p>
          </p:txBody>
        </p:sp>
        <p:sp>
          <p:nvSpPr>
            <p:cNvPr id="65" name="Rectangle 18"/>
            <p:cNvSpPr>
              <a:spLocks noChangeArrowheads="1"/>
            </p:cNvSpPr>
            <p:nvPr/>
          </p:nvSpPr>
          <p:spPr bwMode="auto">
            <a:xfrm>
              <a:off x="3119" y="2987"/>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11: Software Security</a:t>
              </a:r>
            </a:p>
          </p:txBody>
        </p:sp>
        <p:sp>
          <p:nvSpPr>
            <p:cNvPr id="66" name="Rectangle 19"/>
            <p:cNvSpPr>
              <a:spLocks noChangeArrowheads="1"/>
            </p:cNvSpPr>
            <p:nvPr/>
          </p:nvSpPr>
          <p:spPr bwMode="auto">
            <a:xfrm>
              <a:off x="6046" y="298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9: Malware</a:t>
              </a:r>
            </a:p>
          </p:txBody>
        </p:sp>
        <p:sp>
          <p:nvSpPr>
            <p:cNvPr id="67" name="Rectangle 20"/>
            <p:cNvSpPr>
              <a:spLocks noChangeArrowheads="1"/>
            </p:cNvSpPr>
            <p:nvPr/>
          </p:nvSpPr>
          <p:spPr bwMode="auto">
            <a:xfrm>
              <a:off x="6047" y="225"/>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5: Data Security</a:t>
              </a:r>
            </a:p>
          </p:txBody>
        </p:sp>
        <p:sp>
          <p:nvSpPr>
            <p:cNvPr id="68" name="Rectangle 21"/>
            <p:cNvSpPr>
              <a:spLocks noChangeArrowheads="1"/>
            </p:cNvSpPr>
            <p:nvPr/>
          </p:nvSpPr>
          <p:spPr bwMode="auto">
            <a:xfrm>
              <a:off x="6047" y="918"/>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6: Public Key Infrastructure</a:t>
              </a:r>
            </a:p>
          </p:txBody>
        </p:sp>
        <p:sp>
          <p:nvSpPr>
            <p:cNvPr id="69" name="Rectangle 22"/>
            <p:cNvSpPr>
              <a:spLocks noChangeArrowheads="1"/>
            </p:cNvSpPr>
            <p:nvPr/>
          </p:nvSpPr>
          <p:spPr bwMode="auto">
            <a:xfrm>
              <a:off x="6047" y="1608"/>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7: Identity Management</a:t>
              </a:r>
            </a:p>
          </p:txBody>
        </p:sp>
        <p:sp>
          <p:nvSpPr>
            <p:cNvPr id="70" name="Rectangle 23"/>
            <p:cNvSpPr>
              <a:spLocks noChangeArrowheads="1"/>
            </p:cNvSpPr>
            <p:nvPr/>
          </p:nvSpPr>
          <p:spPr bwMode="auto">
            <a:xfrm>
              <a:off x="6047" y="2297"/>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Mod:8 Network Hardening</a:t>
              </a:r>
            </a:p>
          </p:txBody>
        </p:sp>
        <p:sp>
          <p:nvSpPr>
            <p:cNvPr id="71" name="Rectangle 24"/>
            <p:cNvSpPr>
              <a:spLocks noChangeArrowheads="1"/>
            </p:cNvSpPr>
            <p:nvPr/>
          </p:nvSpPr>
          <p:spPr bwMode="auto">
            <a:xfrm>
              <a:off x="191" y="91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16: Trends In Cybersecurity</a:t>
              </a:r>
            </a:p>
          </p:txBody>
        </p:sp>
        <p:sp>
          <p:nvSpPr>
            <p:cNvPr id="72" name="Rectangle 25"/>
            <p:cNvSpPr>
              <a:spLocks noChangeArrowheads="1"/>
            </p:cNvSpPr>
            <p:nvPr/>
          </p:nvSpPr>
          <p:spPr bwMode="auto">
            <a:xfrm>
              <a:off x="191" y="160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15: Legal Considerations</a:t>
              </a:r>
            </a:p>
          </p:txBody>
        </p:sp>
        <p:sp>
          <p:nvSpPr>
            <p:cNvPr id="73" name="Rectangle 26"/>
            <p:cNvSpPr>
              <a:spLocks noChangeArrowheads="1"/>
            </p:cNvSpPr>
            <p:nvPr/>
          </p:nvSpPr>
          <p:spPr bwMode="auto">
            <a:xfrm>
              <a:off x="191" y="2297"/>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14: Incident Response</a:t>
              </a:r>
            </a:p>
          </p:txBody>
        </p:sp>
        <p:sp>
          <p:nvSpPr>
            <p:cNvPr id="74" name="Rectangle 27"/>
            <p:cNvSpPr>
              <a:spLocks noChangeArrowheads="1"/>
            </p:cNvSpPr>
            <p:nvPr/>
          </p:nvSpPr>
          <p:spPr bwMode="auto">
            <a:xfrm>
              <a:off x="191" y="2987"/>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13: Physical Security</a:t>
              </a:r>
            </a:p>
          </p:txBody>
        </p:sp>
      </p:grpSp>
      <p:grpSp>
        <p:nvGrpSpPr>
          <p:cNvPr id="31" name="Group 30"/>
          <p:cNvGrpSpPr/>
          <p:nvPr/>
        </p:nvGrpSpPr>
        <p:grpSpPr>
          <a:xfrm>
            <a:off x="7428858" y="4404810"/>
            <a:ext cx="167329" cy="346330"/>
            <a:chOff x="7418388" y="4386263"/>
            <a:chExt cx="177800" cy="364877"/>
          </a:xfrm>
        </p:grpSpPr>
        <p:sp>
          <p:nvSpPr>
            <p:cNvPr id="85" name="Line 5"/>
            <p:cNvSpPr>
              <a:spLocks noChangeShapeType="1"/>
            </p:cNvSpPr>
            <p:nvPr/>
          </p:nvSpPr>
          <p:spPr bwMode="auto">
            <a:xfrm flipH="1">
              <a:off x="7503319" y="4386263"/>
              <a:ext cx="3969" cy="364877"/>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
            <p:cNvSpPr>
              <a:spLocks noEditPoints="1"/>
            </p:cNvSpPr>
            <p:nvPr/>
          </p:nvSpPr>
          <p:spPr bwMode="auto">
            <a:xfrm>
              <a:off x="7424738" y="4427538"/>
              <a:ext cx="165100" cy="241300"/>
            </a:xfrm>
            <a:custGeom>
              <a:avLst/>
              <a:gdLst>
                <a:gd name="T0" fmla="*/ 0 w 104"/>
                <a:gd name="T1" fmla="*/ 152 h 152"/>
                <a:gd name="T2" fmla="*/ 0 w 104"/>
                <a:gd name="T3" fmla="*/ 60 h 152"/>
                <a:gd name="T4" fmla="*/ 8 w 104"/>
                <a:gd name="T5" fmla="*/ 60 h 152"/>
                <a:gd name="T6" fmla="*/ 8 w 104"/>
                <a:gd name="T7" fmla="*/ 46 h 152"/>
                <a:gd name="T8" fmla="*/ 8 w 104"/>
                <a:gd name="T9" fmla="*/ 46 h 152"/>
                <a:gd name="T10" fmla="*/ 8 w 104"/>
                <a:gd name="T11" fmla="*/ 36 h 152"/>
                <a:gd name="T12" fmla="*/ 10 w 104"/>
                <a:gd name="T13" fmla="*/ 28 h 152"/>
                <a:gd name="T14" fmla="*/ 14 w 104"/>
                <a:gd name="T15" fmla="*/ 20 h 152"/>
                <a:gd name="T16" fmla="*/ 20 w 104"/>
                <a:gd name="T17" fmla="*/ 14 h 152"/>
                <a:gd name="T18" fmla="*/ 26 w 104"/>
                <a:gd name="T19" fmla="*/ 8 h 152"/>
                <a:gd name="T20" fmla="*/ 34 w 104"/>
                <a:gd name="T21" fmla="*/ 4 h 152"/>
                <a:gd name="T22" fmla="*/ 42 w 104"/>
                <a:gd name="T23" fmla="*/ 2 h 152"/>
                <a:gd name="T24" fmla="*/ 52 w 104"/>
                <a:gd name="T25" fmla="*/ 0 h 152"/>
                <a:gd name="T26" fmla="*/ 52 w 104"/>
                <a:gd name="T27" fmla="*/ 0 h 152"/>
                <a:gd name="T28" fmla="*/ 62 w 104"/>
                <a:gd name="T29" fmla="*/ 2 h 152"/>
                <a:gd name="T30" fmla="*/ 70 w 104"/>
                <a:gd name="T31" fmla="*/ 4 h 152"/>
                <a:gd name="T32" fmla="*/ 78 w 104"/>
                <a:gd name="T33" fmla="*/ 8 h 152"/>
                <a:gd name="T34" fmla="*/ 84 w 104"/>
                <a:gd name="T35" fmla="*/ 14 h 152"/>
                <a:gd name="T36" fmla="*/ 90 w 104"/>
                <a:gd name="T37" fmla="*/ 20 h 152"/>
                <a:gd name="T38" fmla="*/ 94 w 104"/>
                <a:gd name="T39" fmla="*/ 28 h 152"/>
                <a:gd name="T40" fmla="*/ 96 w 104"/>
                <a:gd name="T41" fmla="*/ 36 h 152"/>
                <a:gd name="T42" fmla="*/ 96 w 104"/>
                <a:gd name="T43" fmla="*/ 46 h 152"/>
                <a:gd name="T44" fmla="*/ 96 w 104"/>
                <a:gd name="T45" fmla="*/ 60 h 152"/>
                <a:gd name="T46" fmla="*/ 104 w 104"/>
                <a:gd name="T47" fmla="*/ 60 h 152"/>
                <a:gd name="T48" fmla="*/ 104 w 104"/>
                <a:gd name="T49" fmla="*/ 152 h 152"/>
                <a:gd name="T50" fmla="*/ 0 w 104"/>
                <a:gd name="T51" fmla="*/ 152 h 152"/>
                <a:gd name="T52" fmla="*/ 72 w 104"/>
                <a:gd name="T53" fmla="*/ 60 h 152"/>
                <a:gd name="T54" fmla="*/ 72 w 104"/>
                <a:gd name="T55" fmla="*/ 46 h 152"/>
                <a:gd name="T56" fmla="*/ 72 w 104"/>
                <a:gd name="T57" fmla="*/ 46 h 152"/>
                <a:gd name="T58" fmla="*/ 70 w 104"/>
                <a:gd name="T59" fmla="*/ 38 h 152"/>
                <a:gd name="T60" fmla="*/ 66 w 104"/>
                <a:gd name="T61" fmla="*/ 32 h 152"/>
                <a:gd name="T62" fmla="*/ 60 w 104"/>
                <a:gd name="T63" fmla="*/ 26 h 152"/>
                <a:gd name="T64" fmla="*/ 52 w 104"/>
                <a:gd name="T65" fmla="*/ 26 h 152"/>
                <a:gd name="T66" fmla="*/ 52 w 104"/>
                <a:gd name="T67" fmla="*/ 26 h 152"/>
                <a:gd name="T68" fmla="*/ 44 w 104"/>
                <a:gd name="T69" fmla="*/ 26 h 152"/>
                <a:gd name="T70" fmla="*/ 38 w 104"/>
                <a:gd name="T71" fmla="*/ 32 h 152"/>
                <a:gd name="T72" fmla="*/ 34 w 104"/>
                <a:gd name="T73" fmla="*/ 38 h 152"/>
                <a:gd name="T74" fmla="*/ 32 w 104"/>
                <a:gd name="T75" fmla="*/ 46 h 152"/>
                <a:gd name="T76" fmla="*/ 32 w 104"/>
                <a:gd name="T77" fmla="*/ 60 h 152"/>
                <a:gd name="T78" fmla="*/ 72 w 104"/>
                <a:gd name="T79" fmla="*/ 6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52">
                  <a:moveTo>
                    <a:pt x="0" y="152"/>
                  </a:moveTo>
                  <a:lnTo>
                    <a:pt x="0" y="60"/>
                  </a:lnTo>
                  <a:lnTo>
                    <a:pt x="8" y="60"/>
                  </a:lnTo>
                  <a:lnTo>
                    <a:pt x="8" y="46"/>
                  </a:lnTo>
                  <a:lnTo>
                    <a:pt x="8" y="46"/>
                  </a:lnTo>
                  <a:lnTo>
                    <a:pt x="8" y="36"/>
                  </a:lnTo>
                  <a:lnTo>
                    <a:pt x="10" y="28"/>
                  </a:lnTo>
                  <a:lnTo>
                    <a:pt x="14" y="20"/>
                  </a:lnTo>
                  <a:lnTo>
                    <a:pt x="20" y="14"/>
                  </a:lnTo>
                  <a:lnTo>
                    <a:pt x="26" y="8"/>
                  </a:lnTo>
                  <a:lnTo>
                    <a:pt x="34" y="4"/>
                  </a:lnTo>
                  <a:lnTo>
                    <a:pt x="42" y="2"/>
                  </a:lnTo>
                  <a:lnTo>
                    <a:pt x="52" y="0"/>
                  </a:lnTo>
                  <a:lnTo>
                    <a:pt x="52" y="0"/>
                  </a:lnTo>
                  <a:lnTo>
                    <a:pt x="62" y="2"/>
                  </a:lnTo>
                  <a:lnTo>
                    <a:pt x="70" y="4"/>
                  </a:lnTo>
                  <a:lnTo>
                    <a:pt x="78" y="8"/>
                  </a:lnTo>
                  <a:lnTo>
                    <a:pt x="84" y="14"/>
                  </a:lnTo>
                  <a:lnTo>
                    <a:pt x="90" y="20"/>
                  </a:lnTo>
                  <a:lnTo>
                    <a:pt x="94" y="28"/>
                  </a:lnTo>
                  <a:lnTo>
                    <a:pt x="96" y="36"/>
                  </a:lnTo>
                  <a:lnTo>
                    <a:pt x="96" y="46"/>
                  </a:lnTo>
                  <a:lnTo>
                    <a:pt x="96" y="60"/>
                  </a:lnTo>
                  <a:lnTo>
                    <a:pt x="104" y="60"/>
                  </a:lnTo>
                  <a:lnTo>
                    <a:pt x="104" y="152"/>
                  </a:lnTo>
                  <a:lnTo>
                    <a:pt x="0" y="152"/>
                  </a:lnTo>
                  <a:close/>
                  <a:moveTo>
                    <a:pt x="72" y="60"/>
                  </a:moveTo>
                  <a:lnTo>
                    <a:pt x="72" y="46"/>
                  </a:lnTo>
                  <a:lnTo>
                    <a:pt x="72" y="46"/>
                  </a:lnTo>
                  <a:lnTo>
                    <a:pt x="70" y="38"/>
                  </a:lnTo>
                  <a:lnTo>
                    <a:pt x="66" y="32"/>
                  </a:lnTo>
                  <a:lnTo>
                    <a:pt x="60" y="26"/>
                  </a:lnTo>
                  <a:lnTo>
                    <a:pt x="52" y="26"/>
                  </a:lnTo>
                  <a:lnTo>
                    <a:pt x="52" y="26"/>
                  </a:lnTo>
                  <a:lnTo>
                    <a:pt x="44" y="26"/>
                  </a:lnTo>
                  <a:lnTo>
                    <a:pt x="38" y="32"/>
                  </a:lnTo>
                  <a:lnTo>
                    <a:pt x="34" y="38"/>
                  </a:lnTo>
                  <a:lnTo>
                    <a:pt x="32" y="46"/>
                  </a:lnTo>
                  <a:lnTo>
                    <a:pt x="32" y="60"/>
                  </a:lnTo>
                  <a:lnTo>
                    <a:pt x="72" y="6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p:cNvSpPr>
              <a:spLocks noEditPoints="1"/>
            </p:cNvSpPr>
            <p:nvPr/>
          </p:nvSpPr>
          <p:spPr bwMode="auto">
            <a:xfrm>
              <a:off x="7418388" y="4421188"/>
              <a:ext cx="177800" cy="254000"/>
            </a:xfrm>
            <a:custGeom>
              <a:avLst/>
              <a:gdLst>
                <a:gd name="T0" fmla="*/ 56 w 112"/>
                <a:gd name="T1" fmla="*/ 8 h 160"/>
                <a:gd name="T2" fmla="*/ 72 w 112"/>
                <a:gd name="T3" fmla="*/ 12 h 160"/>
                <a:gd name="T4" fmla="*/ 84 w 112"/>
                <a:gd name="T5" fmla="*/ 20 h 160"/>
                <a:gd name="T6" fmla="*/ 94 w 112"/>
                <a:gd name="T7" fmla="*/ 34 h 160"/>
                <a:gd name="T8" fmla="*/ 96 w 112"/>
                <a:gd name="T9" fmla="*/ 50 h 160"/>
                <a:gd name="T10" fmla="*/ 104 w 112"/>
                <a:gd name="T11" fmla="*/ 68 h 160"/>
                <a:gd name="T12" fmla="*/ 8 w 112"/>
                <a:gd name="T13" fmla="*/ 152 h 160"/>
                <a:gd name="T14" fmla="*/ 16 w 112"/>
                <a:gd name="T15" fmla="*/ 68 h 160"/>
                <a:gd name="T16" fmla="*/ 16 w 112"/>
                <a:gd name="T17" fmla="*/ 50 h 160"/>
                <a:gd name="T18" fmla="*/ 18 w 112"/>
                <a:gd name="T19" fmla="*/ 34 h 160"/>
                <a:gd name="T20" fmla="*/ 28 w 112"/>
                <a:gd name="T21" fmla="*/ 20 h 160"/>
                <a:gd name="T22" fmla="*/ 40 w 112"/>
                <a:gd name="T23" fmla="*/ 12 h 160"/>
                <a:gd name="T24" fmla="*/ 56 w 112"/>
                <a:gd name="T25" fmla="*/ 8 h 160"/>
                <a:gd name="T26" fmla="*/ 32 w 112"/>
                <a:gd name="T27" fmla="*/ 50 h 160"/>
                <a:gd name="T28" fmla="*/ 80 w 112"/>
                <a:gd name="T29" fmla="*/ 68 h 160"/>
                <a:gd name="T30" fmla="*/ 80 w 112"/>
                <a:gd name="T31" fmla="*/ 50 h 160"/>
                <a:gd name="T32" fmla="*/ 78 w 112"/>
                <a:gd name="T33" fmla="*/ 40 h 160"/>
                <a:gd name="T34" fmla="*/ 66 w 112"/>
                <a:gd name="T35" fmla="*/ 26 h 160"/>
                <a:gd name="T36" fmla="*/ 56 w 112"/>
                <a:gd name="T37" fmla="*/ 26 h 160"/>
                <a:gd name="T38" fmla="*/ 38 w 112"/>
                <a:gd name="T39" fmla="*/ 32 h 160"/>
                <a:gd name="T40" fmla="*/ 32 w 112"/>
                <a:gd name="T41" fmla="*/ 50 h 160"/>
                <a:gd name="T42" fmla="*/ 56 w 112"/>
                <a:gd name="T43" fmla="*/ 0 h 160"/>
                <a:gd name="T44" fmla="*/ 38 w 112"/>
                <a:gd name="T45" fmla="*/ 4 h 160"/>
                <a:gd name="T46" fmla="*/ 22 w 112"/>
                <a:gd name="T47" fmla="*/ 14 h 160"/>
                <a:gd name="T48" fmla="*/ 12 w 112"/>
                <a:gd name="T49" fmla="*/ 30 h 160"/>
                <a:gd name="T50" fmla="*/ 8 w 112"/>
                <a:gd name="T51" fmla="*/ 50 h 160"/>
                <a:gd name="T52" fmla="*/ 0 w 112"/>
                <a:gd name="T53" fmla="*/ 60 h 160"/>
                <a:gd name="T54" fmla="*/ 0 w 112"/>
                <a:gd name="T55" fmla="*/ 152 h 160"/>
                <a:gd name="T56" fmla="*/ 8 w 112"/>
                <a:gd name="T57" fmla="*/ 160 h 160"/>
                <a:gd name="T58" fmla="*/ 112 w 112"/>
                <a:gd name="T59" fmla="*/ 160 h 160"/>
                <a:gd name="T60" fmla="*/ 112 w 112"/>
                <a:gd name="T61" fmla="*/ 68 h 160"/>
                <a:gd name="T62" fmla="*/ 104 w 112"/>
                <a:gd name="T63" fmla="*/ 60 h 160"/>
                <a:gd name="T64" fmla="*/ 104 w 112"/>
                <a:gd name="T65" fmla="*/ 50 h 160"/>
                <a:gd name="T66" fmla="*/ 100 w 112"/>
                <a:gd name="T67" fmla="*/ 30 h 160"/>
                <a:gd name="T68" fmla="*/ 90 w 112"/>
                <a:gd name="T69" fmla="*/ 14 h 160"/>
                <a:gd name="T70" fmla="*/ 74 w 112"/>
                <a:gd name="T71" fmla="*/ 4 h 160"/>
                <a:gd name="T72" fmla="*/ 56 w 112"/>
                <a:gd name="T73" fmla="*/ 0 h 160"/>
                <a:gd name="T74" fmla="*/ 40 w 112"/>
                <a:gd name="T75" fmla="*/ 48 h 160"/>
                <a:gd name="T76" fmla="*/ 42 w 112"/>
                <a:gd name="T77" fmla="*/ 42 h 160"/>
                <a:gd name="T78" fmla="*/ 50 w 112"/>
                <a:gd name="T79" fmla="*/ 34 h 160"/>
                <a:gd name="T80" fmla="*/ 56 w 112"/>
                <a:gd name="T81" fmla="*/ 34 h 160"/>
                <a:gd name="T82" fmla="*/ 68 w 112"/>
                <a:gd name="T83" fmla="*/ 38 h 160"/>
                <a:gd name="T84" fmla="*/ 72 w 112"/>
                <a:gd name="T85" fmla="*/ 50 h 160"/>
                <a:gd name="T86" fmla="*/ 72 w 112"/>
                <a:gd name="T87" fmla="*/ 58 h 160"/>
                <a:gd name="T88" fmla="*/ 40 w 112"/>
                <a:gd name="T89" fmla="*/ 60 h 160"/>
                <a:gd name="T90" fmla="*/ 40 w 112"/>
                <a:gd name="T91" fmla="*/ 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60">
                  <a:moveTo>
                    <a:pt x="56" y="8"/>
                  </a:moveTo>
                  <a:lnTo>
                    <a:pt x="56" y="8"/>
                  </a:lnTo>
                  <a:lnTo>
                    <a:pt x="64" y="10"/>
                  </a:lnTo>
                  <a:lnTo>
                    <a:pt x="72" y="12"/>
                  </a:lnTo>
                  <a:lnTo>
                    <a:pt x="78" y="16"/>
                  </a:lnTo>
                  <a:lnTo>
                    <a:pt x="84" y="20"/>
                  </a:lnTo>
                  <a:lnTo>
                    <a:pt x="90" y="26"/>
                  </a:lnTo>
                  <a:lnTo>
                    <a:pt x="94" y="34"/>
                  </a:lnTo>
                  <a:lnTo>
                    <a:pt x="96" y="42"/>
                  </a:lnTo>
                  <a:lnTo>
                    <a:pt x="96" y="50"/>
                  </a:lnTo>
                  <a:lnTo>
                    <a:pt x="96" y="68"/>
                  </a:lnTo>
                  <a:lnTo>
                    <a:pt x="104" y="68"/>
                  </a:lnTo>
                  <a:lnTo>
                    <a:pt x="104" y="152"/>
                  </a:lnTo>
                  <a:lnTo>
                    <a:pt x="8" y="152"/>
                  </a:lnTo>
                  <a:lnTo>
                    <a:pt x="8" y="68"/>
                  </a:lnTo>
                  <a:lnTo>
                    <a:pt x="16" y="68"/>
                  </a:lnTo>
                  <a:lnTo>
                    <a:pt x="16" y="50"/>
                  </a:lnTo>
                  <a:lnTo>
                    <a:pt x="16" y="50"/>
                  </a:lnTo>
                  <a:lnTo>
                    <a:pt x="16" y="42"/>
                  </a:lnTo>
                  <a:lnTo>
                    <a:pt x="18" y="34"/>
                  </a:lnTo>
                  <a:lnTo>
                    <a:pt x="22" y="26"/>
                  </a:lnTo>
                  <a:lnTo>
                    <a:pt x="28" y="20"/>
                  </a:lnTo>
                  <a:lnTo>
                    <a:pt x="34" y="16"/>
                  </a:lnTo>
                  <a:lnTo>
                    <a:pt x="40" y="12"/>
                  </a:lnTo>
                  <a:lnTo>
                    <a:pt x="48" y="10"/>
                  </a:lnTo>
                  <a:lnTo>
                    <a:pt x="56" y="8"/>
                  </a:lnTo>
                  <a:close/>
                  <a:moveTo>
                    <a:pt x="32" y="50"/>
                  </a:moveTo>
                  <a:lnTo>
                    <a:pt x="32" y="50"/>
                  </a:lnTo>
                  <a:lnTo>
                    <a:pt x="32" y="68"/>
                  </a:lnTo>
                  <a:lnTo>
                    <a:pt x="80" y="68"/>
                  </a:lnTo>
                  <a:lnTo>
                    <a:pt x="80" y="50"/>
                  </a:lnTo>
                  <a:lnTo>
                    <a:pt x="80" y="50"/>
                  </a:lnTo>
                  <a:lnTo>
                    <a:pt x="80" y="50"/>
                  </a:lnTo>
                  <a:lnTo>
                    <a:pt x="78" y="40"/>
                  </a:lnTo>
                  <a:lnTo>
                    <a:pt x="74" y="32"/>
                  </a:lnTo>
                  <a:lnTo>
                    <a:pt x="66" y="26"/>
                  </a:lnTo>
                  <a:lnTo>
                    <a:pt x="56" y="26"/>
                  </a:lnTo>
                  <a:lnTo>
                    <a:pt x="56" y="26"/>
                  </a:lnTo>
                  <a:lnTo>
                    <a:pt x="46" y="26"/>
                  </a:lnTo>
                  <a:lnTo>
                    <a:pt x="38" y="32"/>
                  </a:lnTo>
                  <a:lnTo>
                    <a:pt x="34" y="40"/>
                  </a:lnTo>
                  <a:lnTo>
                    <a:pt x="32" y="50"/>
                  </a:lnTo>
                  <a:close/>
                  <a:moveTo>
                    <a:pt x="56" y="0"/>
                  </a:moveTo>
                  <a:lnTo>
                    <a:pt x="56" y="0"/>
                  </a:lnTo>
                  <a:lnTo>
                    <a:pt x="46" y="2"/>
                  </a:lnTo>
                  <a:lnTo>
                    <a:pt x="38" y="4"/>
                  </a:lnTo>
                  <a:lnTo>
                    <a:pt x="28" y="8"/>
                  </a:lnTo>
                  <a:lnTo>
                    <a:pt x="22" y="14"/>
                  </a:lnTo>
                  <a:lnTo>
                    <a:pt x="16" y="22"/>
                  </a:lnTo>
                  <a:lnTo>
                    <a:pt x="12" y="30"/>
                  </a:lnTo>
                  <a:lnTo>
                    <a:pt x="8" y="40"/>
                  </a:lnTo>
                  <a:lnTo>
                    <a:pt x="8" y="50"/>
                  </a:lnTo>
                  <a:lnTo>
                    <a:pt x="8" y="60"/>
                  </a:lnTo>
                  <a:lnTo>
                    <a:pt x="0" y="60"/>
                  </a:lnTo>
                  <a:lnTo>
                    <a:pt x="0" y="68"/>
                  </a:lnTo>
                  <a:lnTo>
                    <a:pt x="0" y="152"/>
                  </a:lnTo>
                  <a:lnTo>
                    <a:pt x="0" y="160"/>
                  </a:lnTo>
                  <a:lnTo>
                    <a:pt x="8" y="160"/>
                  </a:lnTo>
                  <a:lnTo>
                    <a:pt x="104" y="160"/>
                  </a:lnTo>
                  <a:lnTo>
                    <a:pt x="112" y="160"/>
                  </a:lnTo>
                  <a:lnTo>
                    <a:pt x="112" y="152"/>
                  </a:lnTo>
                  <a:lnTo>
                    <a:pt x="112" y="68"/>
                  </a:lnTo>
                  <a:lnTo>
                    <a:pt x="112" y="60"/>
                  </a:lnTo>
                  <a:lnTo>
                    <a:pt x="104" y="60"/>
                  </a:lnTo>
                  <a:lnTo>
                    <a:pt x="104" y="50"/>
                  </a:lnTo>
                  <a:lnTo>
                    <a:pt x="104" y="50"/>
                  </a:lnTo>
                  <a:lnTo>
                    <a:pt x="104" y="40"/>
                  </a:lnTo>
                  <a:lnTo>
                    <a:pt x="100" y="30"/>
                  </a:lnTo>
                  <a:lnTo>
                    <a:pt x="96" y="22"/>
                  </a:lnTo>
                  <a:lnTo>
                    <a:pt x="90" y="14"/>
                  </a:lnTo>
                  <a:lnTo>
                    <a:pt x="84" y="8"/>
                  </a:lnTo>
                  <a:lnTo>
                    <a:pt x="74" y="4"/>
                  </a:lnTo>
                  <a:lnTo>
                    <a:pt x="66" y="2"/>
                  </a:lnTo>
                  <a:lnTo>
                    <a:pt x="56" y="0"/>
                  </a:lnTo>
                  <a:lnTo>
                    <a:pt x="56" y="0"/>
                  </a:lnTo>
                  <a:close/>
                  <a:moveTo>
                    <a:pt x="40" y="48"/>
                  </a:moveTo>
                  <a:lnTo>
                    <a:pt x="40" y="48"/>
                  </a:lnTo>
                  <a:lnTo>
                    <a:pt x="42" y="42"/>
                  </a:lnTo>
                  <a:lnTo>
                    <a:pt x="44" y="38"/>
                  </a:lnTo>
                  <a:lnTo>
                    <a:pt x="50" y="34"/>
                  </a:lnTo>
                  <a:lnTo>
                    <a:pt x="56" y="34"/>
                  </a:lnTo>
                  <a:lnTo>
                    <a:pt x="56" y="34"/>
                  </a:lnTo>
                  <a:lnTo>
                    <a:pt x="62" y="34"/>
                  </a:lnTo>
                  <a:lnTo>
                    <a:pt x="68" y="38"/>
                  </a:lnTo>
                  <a:lnTo>
                    <a:pt x="72" y="44"/>
                  </a:lnTo>
                  <a:lnTo>
                    <a:pt x="72" y="50"/>
                  </a:lnTo>
                  <a:lnTo>
                    <a:pt x="72" y="58"/>
                  </a:lnTo>
                  <a:lnTo>
                    <a:pt x="72" y="58"/>
                  </a:lnTo>
                  <a:lnTo>
                    <a:pt x="72" y="60"/>
                  </a:lnTo>
                  <a:lnTo>
                    <a:pt x="40" y="60"/>
                  </a:lnTo>
                  <a:lnTo>
                    <a:pt x="40" y="50"/>
                  </a:lnTo>
                  <a:lnTo>
                    <a:pt x="40" y="48"/>
                  </a:lnTo>
                  <a:lnTo>
                    <a:pt x="4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p:cNvSpPr>
              <a:spLocks/>
            </p:cNvSpPr>
            <p:nvPr/>
          </p:nvSpPr>
          <p:spPr bwMode="auto">
            <a:xfrm>
              <a:off x="7478713" y="4560888"/>
              <a:ext cx="57150" cy="85725"/>
            </a:xfrm>
            <a:custGeom>
              <a:avLst/>
              <a:gdLst>
                <a:gd name="T0" fmla="*/ 0 w 36"/>
                <a:gd name="T1" fmla="*/ 54 h 54"/>
                <a:gd name="T2" fmla="*/ 12 w 36"/>
                <a:gd name="T3" fmla="*/ 28 h 54"/>
                <a:gd name="T4" fmla="*/ 12 w 36"/>
                <a:gd name="T5" fmla="*/ 28 h 54"/>
                <a:gd name="T6" fmla="*/ 6 w 36"/>
                <a:gd name="T7" fmla="*/ 22 h 54"/>
                <a:gd name="T8" fmla="*/ 2 w 36"/>
                <a:gd name="T9" fmla="*/ 14 h 54"/>
                <a:gd name="T10" fmla="*/ 2 w 36"/>
                <a:gd name="T11" fmla="*/ 14 h 54"/>
                <a:gd name="T12" fmla="*/ 4 w 36"/>
                <a:gd name="T13" fmla="*/ 10 h 54"/>
                <a:gd name="T14" fmla="*/ 8 w 36"/>
                <a:gd name="T15" fmla="*/ 4 h 54"/>
                <a:gd name="T16" fmla="*/ 12 w 36"/>
                <a:gd name="T17" fmla="*/ 2 h 54"/>
                <a:gd name="T18" fmla="*/ 18 w 36"/>
                <a:gd name="T19" fmla="*/ 0 h 54"/>
                <a:gd name="T20" fmla="*/ 18 w 36"/>
                <a:gd name="T21" fmla="*/ 0 h 54"/>
                <a:gd name="T22" fmla="*/ 24 w 36"/>
                <a:gd name="T23" fmla="*/ 2 h 54"/>
                <a:gd name="T24" fmla="*/ 28 w 36"/>
                <a:gd name="T25" fmla="*/ 4 h 54"/>
                <a:gd name="T26" fmla="*/ 32 w 36"/>
                <a:gd name="T27" fmla="*/ 10 h 54"/>
                <a:gd name="T28" fmla="*/ 34 w 36"/>
                <a:gd name="T29" fmla="*/ 14 h 54"/>
                <a:gd name="T30" fmla="*/ 34 w 36"/>
                <a:gd name="T31" fmla="*/ 14 h 54"/>
                <a:gd name="T32" fmla="*/ 30 w 36"/>
                <a:gd name="T33" fmla="*/ 22 h 54"/>
                <a:gd name="T34" fmla="*/ 24 w 36"/>
                <a:gd name="T35" fmla="*/ 28 h 54"/>
                <a:gd name="T36" fmla="*/ 36 w 36"/>
                <a:gd name="T37" fmla="*/ 54 h 54"/>
                <a:gd name="T38" fmla="*/ 0 w 36"/>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54">
                  <a:moveTo>
                    <a:pt x="0" y="54"/>
                  </a:moveTo>
                  <a:lnTo>
                    <a:pt x="12" y="28"/>
                  </a:lnTo>
                  <a:lnTo>
                    <a:pt x="12" y="28"/>
                  </a:lnTo>
                  <a:lnTo>
                    <a:pt x="6" y="22"/>
                  </a:lnTo>
                  <a:lnTo>
                    <a:pt x="2" y="14"/>
                  </a:lnTo>
                  <a:lnTo>
                    <a:pt x="2" y="14"/>
                  </a:lnTo>
                  <a:lnTo>
                    <a:pt x="4" y="10"/>
                  </a:lnTo>
                  <a:lnTo>
                    <a:pt x="8" y="4"/>
                  </a:lnTo>
                  <a:lnTo>
                    <a:pt x="12" y="2"/>
                  </a:lnTo>
                  <a:lnTo>
                    <a:pt x="18" y="0"/>
                  </a:lnTo>
                  <a:lnTo>
                    <a:pt x="18" y="0"/>
                  </a:lnTo>
                  <a:lnTo>
                    <a:pt x="24" y="2"/>
                  </a:lnTo>
                  <a:lnTo>
                    <a:pt x="28" y="4"/>
                  </a:lnTo>
                  <a:lnTo>
                    <a:pt x="32" y="10"/>
                  </a:lnTo>
                  <a:lnTo>
                    <a:pt x="34" y="14"/>
                  </a:lnTo>
                  <a:lnTo>
                    <a:pt x="34" y="14"/>
                  </a:lnTo>
                  <a:lnTo>
                    <a:pt x="30" y="22"/>
                  </a:lnTo>
                  <a:lnTo>
                    <a:pt x="24" y="28"/>
                  </a:lnTo>
                  <a:lnTo>
                    <a:pt x="36" y="54"/>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2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43432" y="224024"/>
            <a:ext cx="10515600" cy="1325563"/>
          </a:xfrm>
        </p:spPr>
        <p:txBody>
          <a:bodyPr/>
          <a:lstStyle/>
          <a:p>
            <a:r>
              <a:rPr lang="en-US" dirty="0"/>
              <a:t>On the phone</a:t>
            </a:r>
          </a:p>
        </p:txBody>
      </p:sp>
      <p:sp>
        <p:nvSpPr>
          <p:cNvPr id="5" name="Content Placeholder 4"/>
          <p:cNvSpPr>
            <a:spLocks noGrp="1"/>
          </p:cNvSpPr>
          <p:nvPr>
            <p:ph sz="half" idx="4294967295"/>
          </p:nvPr>
        </p:nvSpPr>
        <p:spPr>
          <a:xfrm>
            <a:off x="7010400" y="1825625"/>
            <a:ext cx="5181600" cy="4351338"/>
          </a:xfrm>
        </p:spPr>
        <p:txBody>
          <a:bodyPr/>
          <a:lstStyle/>
          <a:p>
            <a:pPr lvl="1"/>
            <a:endParaRPr lang="en-US" dirty="0"/>
          </a:p>
          <a:p>
            <a:pPr lvl="1"/>
            <a:r>
              <a:rPr lang="en-US" dirty="0"/>
              <a:t>Tech support-- offering to help</a:t>
            </a:r>
          </a:p>
          <a:p>
            <a:pPr lvl="1"/>
            <a:r>
              <a:rPr lang="en-US" dirty="0"/>
              <a:t>Survey</a:t>
            </a:r>
          </a:p>
          <a:p>
            <a:pPr lvl="1"/>
            <a:r>
              <a:rPr lang="en-US" dirty="0"/>
              <a:t>Telemarketing</a:t>
            </a:r>
          </a:p>
          <a:p>
            <a:pPr lvl="1"/>
            <a:r>
              <a:rPr lang="en-US" dirty="0"/>
              <a:t>Congratulations! You won!</a:t>
            </a:r>
          </a:p>
          <a:p>
            <a:pPr lvl="1"/>
            <a:r>
              <a:rPr lang="en-US" dirty="0"/>
              <a:t>Shipment ready for delivery</a:t>
            </a:r>
          </a:p>
          <a:p>
            <a:pPr lvl="1"/>
            <a:r>
              <a:rPr lang="en-US" dirty="0"/>
              <a:t>Stranded relative</a:t>
            </a:r>
          </a:p>
        </p:txBody>
      </p:sp>
      <p:grpSp>
        <p:nvGrpSpPr>
          <p:cNvPr id="6" name="Group 4"/>
          <p:cNvGrpSpPr>
            <a:grpSpLocks noChangeAspect="1"/>
          </p:cNvGrpSpPr>
          <p:nvPr/>
        </p:nvGrpSpPr>
        <p:grpSpPr bwMode="auto">
          <a:xfrm>
            <a:off x="1963083" y="2140137"/>
            <a:ext cx="3060700" cy="2541588"/>
            <a:chOff x="1214" y="1574"/>
            <a:chExt cx="1928" cy="1601"/>
          </a:xfrm>
        </p:grpSpPr>
        <p:sp>
          <p:nvSpPr>
            <p:cNvPr id="7" name="AutoShape 3"/>
            <p:cNvSpPr>
              <a:spLocks noChangeAspect="1" noChangeArrowheads="1" noTextEdit="1"/>
            </p:cNvSpPr>
            <p:nvPr/>
          </p:nvSpPr>
          <p:spPr bwMode="auto">
            <a:xfrm>
              <a:off x="1214" y="1574"/>
              <a:ext cx="1928" cy="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1214" y="1665"/>
              <a:ext cx="439" cy="1422"/>
            </a:xfrm>
            <a:custGeom>
              <a:avLst/>
              <a:gdLst>
                <a:gd name="T0" fmla="*/ 439 w 439"/>
                <a:gd name="T1" fmla="*/ 461 h 1422"/>
                <a:gd name="T2" fmla="*/ 439 w 439"/>
                <a:gd name="T3" fmla="*/ 0 h 1422"/>
                <a:gd name="T4" fmla="*/ 169 w 439"/>
                <a:gd name="T5" fmla="*/ 0 h 1422"/>
                <a:gd name="T6" fmla="*/ 0 w 439"/>
                <a:gd name="T7" fmla="*/ 229 h 1422"/>
                <a:gd name="T8" fmla="*/ 0 w 439"/>
                <a:gd name="T9" fmla="*/ 1192 h 1422"/>
                <a:gd name="T10" fmla="*/ 169 w 439"/>
                <a:gd name="T11" fmla="*/ 1422 h 1422"/>
                <a:gd name="T12" fmla="*/ 439 w 439"/>
                <a:gd name="T13" fmla="*/ 1422 h 1422"/>
                <a:gd name="T14" fmla="*/ 439 w 439"/>
                <a:gd name="T15" fmla="*/ 960 h 1422"/>
                <a:gd name="T16" fmla="*/ 194 w 439"/>
                <a:gd name="T17" fmla="*/ 960 h 1422"/>
                <a:gd name="T18" fmla="*/ 194 w 439"/>
                <a:gd name="T19" fmla="*/ 461 h 1422"/>
                <a:gd name="T20" fmla="*/ 439 w 439"/>
                <a:gd name="T21" fmla="*/ 461 h 1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22">
                  <a:moveTo>
                    <a:pt x="439" y="461"/>
                  </a:moveTo>
                  <a:lnTo>
                    <a:pt x="439" y="0"/>
                  </a:lnTo>
                  <a:lnTo>
                    <a:pt x="169" y="0"/>
                  </a:lnTo>
                  <a:lnTo>
                    <a:pt x="0" y="229"/>
                  </a:lnTo>
                  <a:lnTo>
                    <a:pt x="0" y="1192"/>
                  </a:lnTo>
                  <a:lnTo>
                    <a:pt x="169" y="1422"/>
                  </a:lnTo>
                  <a:lnTo>
                    <a:pt x="439" y="1422"/>
                  </a:lnTo>
                  <a:lnTo>
                    <a:pt x="439" y="960"/>
                  </a:lnTo>
                  <a:lnTo>
                    <a:pt x="194" y="960"/>
                  </a:lnTo>
                  <a:lnTo>
                    <a:pt x="194" y="461"/>
                  </a:lnTo>
                  <a:lnTo>
                    <a:pt x="439" y="46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773" y="1574"/>
              <a:ext cx="1369" cy="1601"/>
            </a:xfrm>
            <a:custGeom>
              <a:avLst/>
              <a:gdLst>
                <a:gd name="T0" fmla="*/ 0 w 1369"/>
                <a:gd name="T1" fmla="*/ 1601 h 1601"/>
                <a:gd name="T2" fmla="*/ 1369 w 1369"/>
                <a:gd name="T3" fmla="*/ 0 h 1601"/>
                <a:gd name="T4" fmla="*/ 701 w 1369"/>
                <a:gd name="T5" fmla="*/ 1382 h 1601"/>
                <a:gd name="T6" fmla="*/ 575 w 1369"/>
                <a:gd name="T7" fmla="*/ 1256 h 1601"/>
                <a:gd name="T8" fmla="*/ 701 w 1369"/>
                <a:gd name="T9" fmla="*/ 1382 h 1601"/>
                <a:gd name="T10" fmla="*/ 575 w 1369"/>
                <a:gd name="T11" fmla="*/ 1208 h 1601"/>
                <a:gd name="T12" fmla="*/ 701 w 1369"/>
                <a:gd name="T13" fmla="*/ 1082 h 1601"/>
                <a:gd name="T14" fmla="*/ 701 w 1369"/>
                <a:gd name="T15" fmla="*/ 1034 h 1601"/>
                <a:gd name="T16" fmla="*/ 575 w 1369"/>
                <a:gd name="T17" fmla="*/ 908 h 1601"/>
                <a:gd name="T18" fmla="*/ 701 w 1369"/>
                <a:gd name="T19" fmla="*/ 1034 h 1601"/>
                <a:gd name="T20" fmla="*/ 575 w 1369"/>
                <a:gd name="T21" fmla="*/ 857 h 1601"/>
                <a:gd name="T22" fmla="*/ 701 w 1369"/>
                <a:gd name="T23" fmla="*/ 731 h 1601"/>
                <a:gd name="T24" fmla="*/ 893 w 1369"/>
                <a:gd name="T25" fmla="*/ 1382 h 1601"/>
                <a:gd name="T26" fmla="*/ 767 w 1369"/>
                <a:gd name="T27" fmla="*/ 1256 h 1601"/>
                <a:gd name="T28" fmla="*/ 893 w 1369"/>
                <a:gd name="T29" fmla="*/ 1382 h 1601"/>
                <a:gd name="T30" fmla="*/ 767 w 1369"/>
                <a:gd name="T31" fmla="*/ 1208 h 1601"/>
                <a:gd name="T32" fmla="*/ 893 w 1369"/>
                <a:gd name="T33" fmla="*/ 1082 h 1601"/>
                <a:gd name="T34" fmla="*/ 893 w 1369"/>
                <a:gd name="T35" fmla="*/ 1034 h 1601"/>
                <a:gd name="T36" fmla="*/ 767 w 1369"/>
                <a:gd name="T37" fmla="*/ 908 h 1601"/>
                <a:gd name="T38" fmla="*/ 893 w 1369"/>
                <a:gd name="T39" fmla="*/ 1034 h 1601"/>
                <a:gd name="T40" fmla="*/ 767 w 1369"/>
                <a:gd name="T41" fmla="*/ 857 h 1601"/>
                <a:gd name="T42" fmla="*/ 893 w 1369"/>
                <a:gd name="T43" fmla="*/ 731 h 1601"/>
                <a:gd name="T44" fmla="*/ 1084 w 1369"/>
                <a:gd name="T45" fmla="*/ 1382 h 1601"/>
                <a:gd name="T46" fmla="*/ 958 w 1369"/>
                <a:gd name="T47" fmla="*/ 1256 h 1601"/>
                <a:gd name="T48" fmla="*/ 1084 w 1369"/>
                <a:gd name="T49" fmla="*/ 1382 h 1601"/>
                <a:gd name="T50" fmla="*/ 958 w 1369"/>
                <a:gd name="T51" fmla="*/ 1208 h 1601"/>
                <a:gd name="T52" fmla="*/ 1084 w 1369"/>
                <a:gd name="T53" fmla="*/ 1082 h 1601"/>
                <a:gd name="T54" fmla="*/ 1084 w 1369"/>
                <a:gd name="T55" fmla="*/ 1034 h 1601"/>
                <a:gd name="T56" fmla="*/ 958 w 1369"/>
                <a:gd name="T57" fmla="*/ 908 h 1601"/>
                <a:gd name="T58" fmla="*/ 1084 w 1369"/>
                <a:gd name="T59" fmla="*/ 1034 h 1601"/>
                <a:gd name="T60" fmla="*/ 958 w 1369"/>
                <a:gd name="T61" fmla="*/ 857 h 1601"/>
                <a:gd name="T62" fmla="*/ 1084 w 1369"/>
                <a:gd name="T63" fmla="*/ 731 h 1601"/>
                <a:gd name="T64" fmla="*/ 1303 w 1369"/>
                <a:gd name="T65" fmla="*/ 1382 h 1601"/>
                <a:gd name="T66" fmla="*/ 1140 w 1369"/>
                <a:gd name="T67" fmla="*/ 492 h 1601"/>
                <a:gd name="T68" fmla="*/ 1303 w 1369"/>
                <a:gd name="T69" fmla="*/ 1382 h 1601"/>
                <a:gd name="T70" fmla="*/ 575 w 1369"/>
                <a:gd name="T71" fmla="*/ 411 h 1601"/>
                <a:gd name="T72" fmla="*/ 1303 w 1369"/>
                <a:gd name="T73" fmla="*/ 96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9" h="1601">
                  <a:moveTo>
                    <a:pt x="0" y="0"/>
                  </a:moveTo>
                  <a:lnTo>
                    <a:pt x="0" y="1601"/>
                  </a:lnTo>
                  <a:lnTo>
                    <a:pt x="1369" y="1601"/>
                  </a:lnTo>
                  <a:lnTo>
                    <a:pt x="1369" y="0"/>
                  </a:lnTo>
                  <a:lnTo>
                    <a:pt x="0" y="0"/>
                  </a:lnTo>
                  <a:close/>
                  <a:moveTo>
                    <a:pt x="701" y="1382"/>
                  </a:moveTo>
                  <a:lnTo>
                    <a:pt x="575" y="1382"/>
                  </a:lnTo>
                  <a:lnTo>
                    <a:pt x="575" y="1256"/>
                  </a:lnTo>
                  <a:lnTo>
                    <a:pt x="701" y="1256"/>
                  </a:lnTo>
                  <a:lnTo>
                    <a:pt x="701" y="1382"/>
                  </a:lnTo>
                  <a:close/>
                  <a:moveTo>
                    <a:pt x="701" y="1208"/>
                  </a:moveTo>
                  <a:lnTo>
                    <a:pt x="575" y="1208"/>
                  </a:lnTo>
                  <a:lnTo>
                    <a:pt x="575" y="1082"/>
                  </a:lnTo>
                  <a:lnTo>
                    <a:pt x="701" y="1082"/>
                  </a:lnTo>
                  <a:lnTo>
                    <a:pt x="701" y="1208"/>
                  </a:lnTo>
                  <a:close/>
                  <a:moveTo>
                    <a:pt x="701" y="1034"/>
                  </a:moveTo>
                  <a:lnTo>
                    <a:pt x="575" y="1034"/>
                  </a:lnTo>
                  <a:lnTo>
                    <a:pt x="575" y="908"/>
                  </a:lnTo>
                  <a:lnTo>
                    <a:pt x="701" y="908"/>
                  </a:lnTo>
                  <a:lnTo>
                    <a:pt x="701" y="1034"/>
                  </a:lnTo>
                  <a:close/>
                  <a:moveTo>
                    <a:pt x="701" y="857"/>
                  </a:moveTo>
                  <a:lnTo>
                    <a:pt x="575" y="857"/>
                  </a:lnTo>
                  <a:lnTo>
                    <a:pt x="575" y="731"/>
                  </a:lnTo>
                  <a:lnTo>
                    <a:pt x="701" y="731"/>
                  </a:lnTo>
                  <a:lnTo>
                    <a:pt x="701" y="857"/>
                  </a:lnTo>
                  <a:close/>
                  <a:moveTo>
                    <a:pt x="893" y="1382"/>
                  </a:moveTo>
                  <a:lnTo>
                    <a:pt x="767" y="1382"/>
                  </a:lnTo>
                  <a:lnTo>
                    <a:pt x="767" y="1256"/>
                  </a:lnTo>
                  <a:lnTo>
                    <a:pt x="893" y="1256"/>
                  </a:lnTo>
                  <a:lnTo>
                    <a:pt x="893" y="1382"/>
                  </a:lnTo>
                  <a:close/>
                  <a:moveTo>
                    <a:pt x="893" y="1208"/>
                  </a:moveTo>
                  <a:lnTo>
                    <a:pt x="767" y="1208"/>
                  </a:lnTo>
                  <a:lnTo>
                    <a:pt x="767" y="1082"/>
                  </a:lnTo>
                  <a:lnTo>
                    <a:pt x="893" y="1082"/>
                  </a:lnTo>
                  <a:lnTo>
                    <a:pt x="893" y="1208"/>
                  </a:lnTo>
                  <a:close/>
                  <a:moveTo>
                    <a:pt x="893" y="1034"/>
                  </a:moveTo>
                  <a:lnTo>
                    <a:pt x="767" y="1034"/>
                  </a:lnTo>
                  <a:lnTo>
                    <a:pt x="767" y="908"/>
                  </a:lnTo>
                  <a:lnTo>
                    <a:pt x="893" y="908"/>
                  </a:lnTo>
                  <a:lnTo>
                    <a:pt x="893" y="1034"/>
                  </a:lnTo>
                  <a:close/>
                  <a:moveTo>
                    <a:pt x="893" y="857"/>
                  </a:moveTo>
                  <a:lnTo>
                    <a:pt x="767" y="857"/>
                  </a:lnTo>
                  <a:lnTo>
                    <a:pt x="767" y="731"/>
                  </a:lnTo>
                  <a:lnTo>
                    <a:pt x="893" y="731"/>
                  </a:lnTo>
                  <a:lnTo>
                    <a:pt x="893" y="857"/>
                  </a:lnTo>
                  <a:close/>
                  <a:moveTo>
                    <a:pt x="1084" y="1382"/>
                  </a:moveTo>
                  <a:lnTo>
                    <a:pt x="958" y="1382"/>
                  </a:lnTo>
                  <a:lnTo>
                    <a:pt x="958" y="1256"/>
                  </a:lnTo>
                  <a:lnTo>
                    <a:pt x="1084" y="1256"/>
                  </a:lnTo>
                  <a:lnTo>
                    <a:pt x="1084" y="1382"/>
                  </a:lnTo>
                  <a:close/>
                  <a:moveTo>
                    <a:pt x="1084" y="1208"/>
                  </a:moveTo>
                  <a:lnTo>
                    <a:pt x="958" y="1208"/>
                  </a:lnTo>
                  <a:lnTo>
                    <a:pt x="958" y="1082"/>
                  </a:lnTo>
                  <a:lnTo>
                    <a:pt x="1084" y="1082"/>
                  </a:lnTo>
                  <a:lnTo>
                    <a:pt x="1084" y="1208"/>
                  </a:lnTo>
                  <a:close/>
                  <a:moveTo>
                    <a:pt x="1084" y="1034"/>
                  </a:moveTo>
                  <a:lnTo>
                    <a:pt x="958" y="1034"/>
                  </a:lnTo>
                  <a:lnTo>
                    <a:pt x="958" y="908"/>
                  </a:lnTo>
                  <a:lnTo>
                    <a:pt x="1084" y="908"/>
                  </a:lnTo>
                  <a:lnTo>
                    <a:pt x="1084" y="1034"/>
                  </a:lnTo>
                  <a:close/>
                  <a:moveTo>
                    <a:pt x="1084" y="857"/>
                  </a:moveTo>
                  <a:lnTo>
                    <a:pt x="958" y="857"/>
                  </a:lnTo>
                  <a:lnTo>
                    <a:pt x="958" y="731"/>
                  </a:lnTo>
                  <a:lnTo>
                    <a:pt x="1084" y="731"/>
                  </a:lnTo>
                  <a:lnTo>
                    <a:pt x="1084" y="857"/>
                  </a:lnTo>
                  <a:close/>
                  <a:moveTo>
                    <a:pt x="1303" y="1382"/>
                  </a:moveTo>
                  <a:lnTo>
                    <a:pt x="1140" y="1382"/>
                  </a:lnTo>
                  <a:lnTo>
                    <a:pt x="1140" y="492"/>
                  </a:lnTo>
                  <a:lnTo>
                    <a:pt x="1303" y="492"/>
                  </a:lnTo>
                  <a:lnTo>
                    <a:pt x="1303" y="1382"/>
                  </a:lnTo>
                  <a:close/>
                  <a:moveTo>
                    <a:pt x="1303" y="411"/>
                  </a:moveTo>
                  <a:lnTo>
                    <a:pt x="575" y="411"/>
                  </a:lnTo>
                  <a:lnTo>
                    <a:pt x="575" y="96"/>
                  </a:lnTo>
                  <a:lnTo>
                    <a:pt x="1303" y="96"/>
                  </a:lnTo>
                  <a:lnTo>
                    <a:pt x="1303" y="41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879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utoShape 213"/>
          <p:cNvSpPr>
            <a:spLocks noChangeAspect="1" noChangeArrowheads="1" noTextEdit="1"/>
          </p:cNvSpPr>
          <p:nvPr/>
        </p:nvSpPr>
        <p:spPr bwMode="auto">
          <a:xfrm>
            <a:off x="4525963" y="2843213"/>
            <a:ext cx="70072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Line 215"/>
          <p:cNvSpPr>
            <a:spLocks noChangeShapeType="1"/>
          </p:cNvSpPr>
          <p:nvPr/>
        </p:nvSpPr>
        <p:spPr bwMode="auto">
          <a:xfrm flipV="1">
            <a:off x="6764338" y="3913766"/>
            <a:ext cx="1498600" cy="3175"/>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216"/>
          <p:cNvSpPr>
            <a:spLocks/>
          </p:cNvSpPr>
          <p:nvPr/>
        </p:nvSpPr>
        <p:spPr bwMode="auto">
          <a:xfrm>
            <a:off x="8270876" y="3862966"/>
            <a:ext cx="107950" cy="12700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17"/>
          <p:cNvSpPr>
            <a:spLocks/>
          </p:cNvSpPr>
          <p:nvPr/>
        </p:nvSpPr>
        <p:spPr bwMode="auto">
          <a:xfrm>
            <a:off x="4525963" y="3732213"/>
            <a:ext cx="1158875" cy="1069975"/>
          </a:xfrm>
          <a:custGeom>
            <a:avLst/>
            <a:gdLst>
              <a:gd name="T0" fmla="*/ 244 w 730"/>
              <a:gd name="T1" fmla="*/ 0 h 674"/>
              <a:gd name="T2" fmla="*/ 244 w 730"/>
              <a:gd name="T3" fmla="*/ 0 h 674"/>
              <a:gd name="T4" fmla="*/ 172 w 730"/>
              <a:gd name="T5" fmla="*/ 0 h 674"/>
              <a:gd name="T6" fmla="*/ 154 w 730"/>
              <a:gd name="T7" fmla="*/ 2 h 674"/>
              <a:gd name="T8" fmla="*/ 120 w 730"/>
              <a:gd name="T9" fmla="*/ 8 h 674"/>
              <a:gd name="T10" fmla="*/ 88 w 730"/>
              <a:gd name="T11" fmla="*/ 22 h 674"/>
              <a:gd name="T12" fmla="*/ 58 w 730"/>
              <a:gd name="T13" fmla="*/ 42 h 674"/>
              <a:gd name="T14" fmla="*/ 46 w 730"/>
              <a:gd name="T15" fmla="*/ 56 h 674"/>
              <a:gd name="T16" fmla="*/ 26 w 730"/>
              <a:gd name="T17" fmla="*/ 80 h 674"/>
              <a:gd name="T18" fmla="*/ 12 w 730"/>
              <a:gd name="T19" fmla="*/ 110 h 674"/>
              <a:gd name="T20" fmla="*/ 2 w 730"/>
              <a:gd name="T21" fmla="*/ 140 h 674"/>
              <a:gd name="T22" fmla="*/ 0 w 730"/>
              <a:gd name="T23" fmla="*/ 174 h 674"/>
              <a:gd name="T24" fmla="*/ 0 w 730"/>
              <a:gd name="T25" fmla="*/ 674 h 674"/>
              <a:gd name="T26" fmla="*/ 132 w 730"/>
              <a:gd name="T27" fmla="*/ 308 h 674"/>
              <a:gd name="T28" fmla="*/ 162 w 730"/>
              <a:gd name="T29" fmla="*/ 306 h 674"/>
              <a:gd name="T30" fmla="*/ 330 w 730"/>
              <a:gd name="T31" fmla="*/ 674 h 674"/>
              <a:gd name="T32" fmla="*/ 362 w 730"/>
              <a:gd name="T33" fmla="*/ 674 h 674"/>
              <a:gd name="T34" fmla="*/ 398 w 730"/>
              <a:gd name="T35" fmla="*/ 674 h 674"/>
              <a:gd name="T36" fmla="*/ 564 w 730"/>
              <a:gd name="T37" fmla="*/ 306 h 674"/>
              <a:gd name="T38" fmla="*/ 596 w 730"/>
              <a:gd name="T39" fmla="*/ 308 h 674"/>
              <a:gd name="T40" fmla="*/ 730 w 730"/>
              <a:gd name="T41" fmla="*/ 674 h 674"/>
              <a:gd name="T42" fmla="*/ 730 w 730"/>
              <a:gd name="T43" fmla="*/ 174 h 674"/>
              <a:gd name="T44" fmla="*/ 728 w 730"/>
              <a:gd name="T45" fmla="*/ 156 h 674"/>
              <a:gd name="T46" fmla="*/ 722 w 730"/>
              <a:gd name="T47" fmla="*/ 126 h 674"/>
              <a:gd name="T48" fmla="*/ 710 w 730"/>
              <a:gd name="T49" fmla="*/ 96 h 674"/>
              <a:gd name="T50" fmla="*/ 694 w 730"/>
              <a:gd name="T51" fmla="*/ 68 h 674"/>
              <a:gd name="T52" fmla="*/ 682 w 730"/>
              <a:gd name="T53" fmla="*/ 56 h 674"/>
              <a:gd name="T54" fmla="*/ 656 w 730"/>
              <a:gd name="T55" fmla="*/ 32 h 674"/>
              <a:gd name="T56" fmla="*/ 626 w 730"/>
              <a:gd name="T57" fmla="*/ 14 h 674"/>
              <a:gd name="T58" fmla="*/ 592 w 730"/>
              <a:gd name="T59" fmla="*/ 4 h 674"/>
              <a:gd name="T60" fmla="*/ 556 w 730"/>
              <a:gd name="T61" fmla="*/ 0 h 674"/>
              <a:gd name="T62" fmla="*/ 484 w 730"/>
              <a:gd name="T63" fmla="*/ 0 h 674"/>
              <a:gd name="T64" fmla="*/ 484 w 730"/>
              <a:gd name="T65" fmla="*/ 0 h 674"/>
              <a:gd name="T66" fmla="*/ 244 w 730"/>
              <a:gd name="T6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0" h="674">
                <a:moveTo>
                  <a:pt x="244" y="0"/>
                </a:moveTo>
                <a:lnTo>
                  <a:pt x="244" y="0"/>
                </a:lnTo>
                <a:lnTo>
                  <a:pt x="244" y="0"/>
                </a:lnTo>
                <a:lnTo>
                  <a:pt x="244" y="0"/>
                </a:lnTo>
                <a:lnTo>
                  <a:pt x="244" y="0"/>
                </a:lnTo>
                <a:lnTo>
                  <a:pt x="172" y="0"/>
                </a:lnTo>
                <a:lnTo>
                  <a:pt x="172" y="0"/>
                </a:lnTo>
                <a:lnTo>
                  <a:pt x="154" y="2"/>
                </a:lnTo>
                <a:lnTo>
                  <a:pt x="136" y="4"/>
                </a:lnTo>
                <a:lnTo>
                  <a:pt x="120" y="8"/>
                </a:lnTo>
                <a:lnTo>
                  <a:pt x="104" y="14"/>
                </a:lnTo>
                <a:lnTo>
                  <a:pt x="88" y="22"/>
                </a:lnTo>
                <a:lnTo>
                  <a:pt x="72" y="32"/>
                </a:lnTo>
                <a:lnTo>
                  <a:pt x="58" y="42"/>
                </a:lnTo>
                <a:lnTo>
                  <a:pt x="46" y="56"/>
                </a:lnTo>
                <a:lnTo>
                  <a:pt x="46" y="56"/>
                </a:lnTo>
                <a:lnTo>
                  <a:pt x="36" y="68"/>
                </a:lnTo>
                <a:lnTo>
                  <a:pt x="26" y="80"/>
                </a:lnTo>
                <a:lnTo>
                  <a:pt x="18" y="96"/>
                </a:lnTo>
                <a:lnTo>
                  <a:pt x="12" y="110"/>
                </a:lnTo>
                <a:lnTo>
                  <a:pt x="6" y="126"/>
                </a:lnTo>
                <a:lnTo>
                  <a:pt x="2" y="140"/>
                </a:lnTo>
                <a:lnTo>
                  <a:pt x="0" y="156"/>
                </a:lnTo>
                <a:lnTo>
                  <a:pt x="0" y="174"/>
                </a:lnTo>
                <a:lnTo>
                  <a:pt x="0" y="674"/>
                </a:lnTo>
                <a:lnTo>
                  <a:pt x="0" y="674"/>
                </a:lnTo>
                <a:lnTo>
                  <a:pt x="132" y="674"/>
                </a:lnTo>
                <a:lnTo>
                  <a:pt x="132" y="308"/>
                </a:lnTo>
                <a:lnTo>
                  <a:pt x="132" y="306"/>
                </a:lnTo>
                <a:lnTo>
                  <a:pt x="162" y="306"/>
                </a:lnTo>
                <a:lnTo>
                  <a:pt x="162" y="674"/>
                </a:lnTo>
                <a:lnTo>
                  <a:pt x="330" y="674"/>
                </a:lnTo>
                <a:lnTo>
                  <a:pt x="362" y="674"/>
                </a:lnTo>
                <a:lnTo>
                  <a:pt x="362" y="674"/>
                </a:lnTo>
                <a:lnTo>
                  <a:pt x="362" y="674"/>
                </a:lnTo>
                <a:lnTo>
                  <a:pt x="398" y="674"/>
                </a:lnTo>
                <a:lnTo>
                  <a:pt x="564" y="674"/>
                </a:lnTo>
                <a:lnTo>
                  <a:pt x="564" y="306"/>
                </a:lnTo>
                <a:lnTo>
                  <a:pt x="596" y="306"/>
                </a:lnTo>
                <a:lnTo>
                  <a:pt x="596" y="308"/>
                </a:lnTo>
                <a:lnTo>
                  <a:pt x="596" y="674"/>
                </a:lnTo>
                <a:lnTo>
                  <a:pt x="730" y="674"/>
                </a:lnTo>
                <a:lnTo>
                  <a:pt x="730" y="674"/>
                </a:lnTo>
                <a:lnTo>
                  <a:pt x="730" y="174"/>
                </a:lnTo>
                <a:lnTo>
                  <a:pt x="730" y="174"/>
                </a:lnTo>
                <a:lnTo>
                  <a:pt x="728" y="156"/>
                </a:lnTo>
                <a:lnTo>
                  <a:pt x="726" y="140"/>
                </a:lnTo>
                <a:lnTo>
                  <a:pt x="722" y="126"/>
                </a:lnTo>
                <a:lnTo>
                  <a:pt x="716" y="110"/>
                </a:lnTo>
                <a:lnTo>
                  <a:pt x="710" y="96"/>
                </a:lnTo>
                <a:lnTo>
                  <a:pt x="702" y="80"/>
                </a:lnTo>
                <a:lnTo>
                  <a:pt x="694" y="68"/>
                </a:lnTo>
                <a:lnTo>
                  <a:pt x="682" y="56"/>
                </a:lnTo>
                <a:lnTo>
                  <a:pt x="682" y="56"/>
                </a:lnTo>
                <a:lnTo>
                  <a:pt x="670" y="42"/>
                </a:lnTo>
                <a:lnTo>
                  <a:pt x="656" y="32"/>
                </a:lnTo>
                <a:lnTo>
                  <a:pt x="640" y="22"/>
                </a:lnTo>
                <a:lnTo>
                  <a:pt x="626" y="14"/>
                </a:lnTo>
                <a:lnTo>
                  <a:pt x="608" y="8"/>
                </a:lnTo>
                <a:lnTo>
                  <a:pt x="592" y="4"/>
                </a:lnTo>
                <a:lnTo>
                  <a:pt x="574" y="2"/>
                </a:lnTo>
                <a:lnTo>
                  <a:pt x="556" y="0"/>
                </a:lnTo>
                <a:lnTo>
                  <a:pt x="484" y="0"/>
                </a:lnTo>
                <a:lnTo>
                  <a:pt x="484" y="0"/>
                </a:lnTo>
                <a:lnTo>
                  <a:pt x="484" y="0"/>
                </a:lnTo>
                <a:lnTo>
                  <a:pt x="484" y="0"/>
                </a:lnTo>
                <a:lnTo>
                  <a:pt x="484" y="0"/>
                </a:lnTo>
                <a:lnTo>
                  <a:pt x="24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18"/>
          <p:cNvSpPr>
            <a:spLocks/>
          </p:cNvSpPr>
          <p:nvPr/>
        </p:nvSpPr>
        <p:spPr bwMode="auto">
          <a:xfrm>
            <a:off x="4618038" y="2843213"/>
            <a:ext cx="971550" cy="403225"/>
          </a:xfrm>
          <a:custGeom>
            <a:avLst/>
            <a:gdLst>
              <a:gd name="T0" fmla="*/ 546 w 612"/>
              <a:gd name="T1" fmla="*/ 156 h 254"/>
              <a:gd name="T2" fmla="*/ 476 w 612"/>
              <a:gd name="T3" fmla="*/ 156 h 254"/>
              <a:gd name="T4" fmla="*/ 424 w 612"/>
              <a:gd name="T5" fmla="*/ 34 h 254"/>
              <a:gd name="T6" fmla="*/ 424 w 612"/>
              <a:gd name="T7" fmla="*/ 34 h 254"/>
              <a:gd name="T8" fmla="*/ 414 w 612"/>
              <a:gd name="T9" fmla="*/ 28 h 254"/>
              <a:gd name="T10" fmla="*/ 386 w 612"/>
              <a:gd name="T11" fmla="*/ 16 h 254"/>
              <a:gd name="T12" fmla="*/ 368 w 612"/>
              <a:gd name="T13" fmla="*/ 10 h 254"/>
              <a:gd name="T14" fmla="*/ 348 w 612"/>
              <a:gd name="T15" fmla="*/ 6 h 254"/>
              <a:gd name="T16" fmla="*/ 326 w 612"/>
              <a:gd name="T17" fmla="*/ 2 h 254"/>
              <a:gd name="T18" fmla="*/ 306 w 612"/>
              <a:gd name="T19" fmla="*/ 0 h 254"/>
              <a:gd name="T20" fmla="*/ 306 w 612"/>
              <a:gd name="T21" fmla="*/ 0 h 254"/>
              <a:gd name="T22" fmla="*/ 286 w 612"/>
              <a:gd name="T23" fmla="*/ 2 h 254"/>
              <a:gd name="T24" fmla="*/ 266 w 612"/>
              <a:gd name="T25" fmla="*/ 6 h 254"/>
              <a:gd name="T26" fmla="*/ 246 w 612"/>
              <a:gd name="T27" fmla="*/ 10 h 254"/>
              <a:gd name="T28" fmla="*/ 228 w 612"/>
              <a:gd name="T29" fmla="*/ 16 h 254"/>
              <a:gd name="T30" fmla="*/ 200 w 612"/>
              <a:gd name="T31" fmla="*/ 28 h 254"/>
              <a:gd name="T32" fmla="*/ 188 w 612"/>
              <a:gd name="T33" fmla="*/ 34 h 254"/>
              <a:gd name="T34" fmla="*/ 136 w 612"/>
              <a:gd name="T35" fmla="*/ 156 h 254"/>
              <a:gd name="T36" fmla="*/ 68 w 612"/>
              <a:gd name="T37" fmla="*/ 156 h 254"/>
              <a:gd name="T38" fmla="*/ 0 w 612"/>
              <a:gd name="T39" fmla="*/ 188 h 254"/>
              <a:gd name="T40" fmla="*/ 0 w 612"/>
              <a:gd name="T41" fmla="*/ 188 h 254"/>
              <a:gd name="T42" fmla="*/ 18 w 612"/>
              <a:gd name="T43" fmla="*/ 198 h 254"/>
              <a:gd name="T44" fmla="*/ 38 w 612"/>
              <a:gd name="T45" fmla="*/ 210 h 254"/>
              <a:gd name="T46" fmla="*/ 70 w 612"/>
              <a:gd name="T47" fmla="*/ 222 h 254"/>
              <a:gd name="T48" fmla="*/ 112 w 612"/>
              <a:gd name="T49" fmla="*/ 234 h 254"/>
              <a:gd name="T50" fmla="*/ 136 w 612"/>
              <a:gd name="T51" fmla="*/ 240 h 254"/>
              <a:gd name="T52" fmla="*/ 164 w 612"/>
              <a:gd name="T53" fmla="*/ 244 h 254"/>
              <a:gd name="T54" fmla="*/ 196 w 612"/>
              <a:gd name="T55" fmla="*/ 248 h 254"/>
              <a:gd name="T56" fmla="*/ 230 w 612"/>
              <a:gd name="T57" fmla="*/ 252 h 254"/>
              <a:gd name="T58" fmla="*/ 268 w 612"/>
              <a:gd name="T59" fmla="*/ 254 h 254"/>
              <a:gd name="T60" fmla="*/ 308 w 612"/>
              <a:gd name="T61" fmla="*/ 254 h 254"/>
              <a:gd name="T62" fmla="*/ 308 w 612"/>
              <a:gd name="T63" fmla="*/ 254 h 254"/>
              <a:gd name="T64" fmla="*/ 348 w 612"/>
              <a:gd name="T65" fmla="*/ 254 h 254"/>
              <a:gd name="T66" fmla="*/ 386 w 612"/>
              <a:gd name="T67" fmla="*/ 252 h 254"/>
              <a:gd name="T68" fmla="*/ 420 w 612"/>
              <a:gd name="T69" fmla="*/ 248 h 254"/>
              <a:gd name="T70" fmla="*/ 452 w 612"/>
              <a:gd name="T71" fmla="*/ 244 h 254"/>
              <a:gd name="T72" fmla="*/ 478 w 612"/>
              <a:gd name="T73" fmla="*/ 240 h 254"/>
              <a:gd name="T74" fmla="*/ 504 w 612"/>
              <a:gd name="T75" fmla="*/ 234 h 254"/>
              <a:gd name="T76" fmla="*/ 544 w 612"/>
              <a:gd name="T77" fmla="*/ 222 h 254"/>
              <a:gd name="T78" fmla="*/ 576 w 612"/>
              <a:gd name="T79" fmla="*/ 210 h 254"/>
              <a:gd name="T80" fmla="*/ 596 w 612"/>
              <a:gd name="T81" fmla="*/ 198 h 254"/>
              <a:gd name="T82" fmla="*/ 612 w 612"/>
              <a:gd name="T83" fmla="*/ 188 h 254"/>
              <a:gd name="T84" fmla="*/ 546 w 612"/>
              <a:gd name="T85" fmla="*/ 15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2" h="254">
                <a:moveTo>
                  <a:pt x="546" y="156"/>
                </a:moveTo>
                <a:lnTo>
                  <a:pt x="476" y="156"/>
                </a:lnTo>
                <a:lnTo>
                  <a:pt x="424" y="34"/>
                </a:lnTo>
                <a:lnTo>
                  <a:pt x="424" y="34"/>
                </a:lnTo>
                <a:lnTo>
                  <a:pt x="414" y="28"/>
                </a:lnTo>
                <a:lnTo>
                  <a:pt x="386" y="16"/>
                </a:lnTo>
                <a:lnTo>
                  <a:pt x="368" y="10"/>
                </a:lnTo>
                <a:lnTo>
                  <a:pt x="348" y="6"/>
                </a:lnTo>
                <a:lnTo>
                  <a:pt x="326" y="2"/>
                </a:lnTo>
                <a:lnTo>
                  <a:pt x="306" y="0"/>
                </a:lnTo>
                <a:lnTo>
                  <a:pt x="306" y="0"/>
                </a:lnTo>
                <a:lnTo>
                  <a:pt x="286" y="2"/>
                </a:lnTo>
                <a:lnTo>
                  <a:pt x="266" y="6"/>
                </a:lnTo>
                <a:lnTo>
                  <a:pt x="246" y="10"/>
                </a:lnTo>
                <a:lnTo>
                  <a:pt x="228" y="16"/>
                </a:lnTo>
                <a:lnTo>
                  <a:pt x="200" y="28"/>
                </a:lnTo>
                <a:lnTo>
                  <a:pt x="188" y="34"/>
                </a:lnTo>
                <a:lnTo>
                  <a:pt x="136" y="156"/>
                </a:lnTo>
                <a:lnTo>
                  <a:pt x="68" y="156"/>
                </a:lnTo>
                <a:lnTo>
                  <a:pt x="0" y="188"/>
                </a:lnTo>
                <a:lnTo>
                  <a:pt x="0" y="188"/>
                </a:lnTo>
                <a:lnTo>
                  <a:pt x="18" y="198"/>
                </a:lnTo>
                <a:lnTo>
                  <a:pt x="38" y="210"/>
                </a:lnTo>
                <a:lnTo>
                  <a:pt x="70" y="222"/>
                </a:lnTo>
                <a:lnTo>
                  <a:pt x="112" y="234"/>
                </a:lnTo>
                <a:lnTo>
                  <a:pt x="136" y="240"/>
                </a:lnTo>
                <a:lnTo>
                  <a:pt x="164" y="244"/>
                </a:lnTo>
                <a:lnTo>
                  <a:pt x="196" y="248"/>
                </a:lnTo>
                <a:lnTo>
                  <a:pt x="230" y="252"/>
                </a:lnTo>
                <a:lnTo>
                  <a:pt x="268" y="254"/>
                </a:lnTo>
                <a:lnTo>
                  <a:pt x="308" y="254"/>
                </a:lnTo>
                <a:lnTo>
                  <a:pt x="308" y="254"/>
                </a:lnTo>
                <a:lnTo>
                  <a:pt x="348" y="254"/>
                </a:lnTo>
                <a:lnTo>
                  <a:pt x="386" y="252"/>
                </a:lnTo>
                <a:lnTo>
                  <a:pt x="420" y="248"/>
                </a:lnTo>
                <a:lnTo>
                  <a:pt x="452" y="244"/>
                </a:lnTo>
                <a:lnTo>
                  <a:pt x="478" y="240"/>
                </a:lnTo>
                <a:lnTo>
                  <a:pt x="504" y="234"/>
                </a:lnTo>
                <a:lnTo>
                  <a:pt x="544" y="222"/>
                </a:lnTo>
                <a:lnTo>
                  <a:pt x="576" y="210"/>
                </a:lnTo>
                <a:lnTo>
                  <a:pt x="596" y="198"/>
                </a:lnTo>
                <a:lnTo>
                  <a:pt x="612" y="188"/>
                </a:lnTo>
                <a:lnTo>
                  <a:pt x="546" y="1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19"/>
          <p:cNvSpPr>
            <a:spLocks/>
          </p:cNvSpPr>
          <p:nvPr/>
        </p:nvSpPr>
        <p:spPr bwMode="auto">
          <a:xfrm>
            <a:off x="4783138" y="3370263"/>
            <a:ext cx="644525" cy="263525"/>
          </a:xfrm>
          <a:custGeom>
            <a:avLst/>
            <a:gdLst>
              <a:gd name="T0" fmla="*/ 0 w 406"/>
              <a:gd name="T1" fmla="*/ 0 h 166"/>
              <a:gd name="T2" fmla="*/ 0 w 406"/>
              <a:gd name="T3" fmla="*/ 0 h 166"/>
              <a:gd name="T4" fmla="*/ 0 w 406"/>
              <a:gd name="T5" fmla="*/ 6 h 166"/>
              <a:gd name="T6" fmla="*/ 0 w 406"/>
              <a:gd name="T7" fmla="*/ 6 h 166"/>
              <a:gd name="T8" fmla="*/ 8 w 406"/>
              <a:gd name="T9" fmla="*/ 34 h 166"/>
              <a:gd name="T10" fmla="*/ 20 w 406"/>
              <a:gd name="T11" fmla="*/ 60 h 166"/>
              <a:gd name="T12" fmla="*/ 36 w 406"/>
              <a:gd name="T13" fmla="*/ 84 h 166"/>
              <a:gd name="T14" fmla="*/ 56 w 406"/>
              <a:gd name="T15" fmla="*/ 106 h 166"/>
              <a:gd name="T16" fmla="*/ 76 w 406"/>
              <a:gd name="T17" fmla="*/ 124 h 166"/>
              <a:gd name="T18" fmla="*/ 100 w 406"/>
              <a:gd name="T19" fmla="*/ 140 h 166"/>
              <a:gd name="T20" fmla="*/ 126 w 406"/>
              <a:gd name="T21" fmla="*/ 152 h 166"/>
              <a:gd name="T22" fmla="*/ 154 w 406"/>
              <a:gd name="T23" fmla="*/ 160 h 166"/>
              <a:gd name="T24" fmla="*/ 154 w 406"/>
              <a:gd name="T25" fmla="*/ 160 h 166"/>
              <a:gd name="T26" fmla="*/ 178 w 406"/>
              <a:gd name="T27" fmla="*/ 164 h 166"/>
              <a:gd name="T28" fmla="*/ 200 w 406"/>
              <a:gd name="T29" fmla="*/ 166 h 166"/>
              <a:gd name="T30" fmla="*/ 220 w 406"/>
              <a:gd name="T31" fmla="*/ 164 h 166"/>
              <a:gd name="T32" fmla="*/ 242 w 406"/>
              <a:gd name="T33" fmla="*/ 162 h 166"/>
              <a:gd name="T34" fmla="*/ 262 w 406"/>
              <a:gd name="T35" fmla="*/ 156 h 166"/>
              <a:gd name="T36" fmla="*/ 282 w 406"/>
              <a:gd name="T37" fmla="*/ 150 h 166"/>
              <a:gd name="T38" fmla="*/ 300 w 406"/>
              <a:gd name="T39" fmla="*/ 142 h 166"/>
              <a:gd name="T40" fmla="*/ 318 w 406"/>
              <a:gd name="T41" fmla="*/ 130 h 166"/>
              <a:gd name="T42" fmla="*/ 334 w 406"/>
              <a:gd name="T43" fmla="*/ 118 h 166"/>
              <a:gd name="T44" fmla="*/ 348 w 406"/>
              <a:gd name="T45" fmla="*/ 106 h 166"/>
              <a:gd name="T46" fmla="*/ 362 w 406"/>
              <a:gd name="T47" fmla="*/ 90 h 166"/>
              <a:gd name="T48" fmla="*/ 374 w 406"/>
              <a:gd name="T49" fmla="*/ 74 h 166"/>
              <a:gd name="T50" fmla="*/ 384 w 406"/>
              <a:gd name="T51" fmla="*/ 56 h 166"/>
              <a:gd name="T52" fmla="*/ 394 w 406"/>
              <a:gd name="T53" fmla="*/ 38 h 166"/>
              <a:gd name="T54" fmla="*/ 400 w 406"/>
              <a:gd name="T55" fmla="*/ 20 h 166"/>
              <a:gd name="T56" fmla="*/ 406 w 406"/>
              <a:gd name="T57" fmla="*/ 0 h 166"/>
              <a:gd name="T58" fmla="*/ 0 w 406"/>
              <a:gd name="T5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6" h="166">
                <a:moveTo>
                  <a:pt x="0" y="0"/>
                </a:moveTo>
                <a:lnTo>
                  <a:pt x="0" y="0"/>
                </a:lnTo>
                <a:lnTo>
                  <a:pt x="0" y="6"/>
                </a:lnTo>
                <a:lnTo>
                  <a:pt x="0" y="6"/>
                </a:lnTo>
                <a:lnTo>
                  <a:pt x="8" y="34"/>
                </a:lnTo>
                <a:lnTo>
                  <a:pt x="20" y="60"/>
                </a:lnTo>
                <a:lnTo>
                  <a:pt x="36" y="84"/>
                </a:lnTo>
                <a:lnTo>
                  <a:pt x="56" y="106"/>
                </a:lnTo>
                <a:lnTo>
                  <a:pt x="76" y="124"/>
                </a:lnTo>
                <a:lnTo>
                  <a:pt x="100" y="140"/>
                </a:lnTo>
                <a:lnTo>
                  <a:pt x="126" y="152"/>
                </a:lnTo>
                <a:lnTo>
                  <a:pt x="154" y="160"/>
                </a:lnTo>
                <a:lnTo>
                  <a:pt x="154" y="160"/>
                </a:lnTo>
                <a:lnTo>
                  <a:pt x="178" y="164"/>
                </a:lnTo>
                <a:lnTo>
                  <a:pt x="200" y="166"/>
                </a:lnTo>
                <a:lnTo>
                  <a:pt x="220" y="164"/>
                </a:lnTo>
                <a:lnTo>
                  <a:pt x="242" y="162"/>
                </a:lnTo>
                <a:lnTo>
                  <a:pt x="262" y="156"/>
                </a:lnTo>
                <a:lnTo>
                  <a:pt x="282" y="150"/>
                </a:lnTo>
                <a:lnTo>
                  <a:pt x="300" y="142"/>
                </a:lnTo>
                <a:lnTo>
                  <a:pt x="318" y="130"/>
                </a:lnTo>
                <a:lnTo>
                  <a:pt x="334" y="118"/>
                </a:lnTo>
                <a:lnTo>
                  <a:pt x="348" y="106"/>
                </a:lnTo>
                <a:lnTo>
                  <a:pt x="362" y="90"/>
                </a:lnTo>
                <a:lnTo>
                  <a:pt x="374" y="74"/>
                </a:lnTo>
                <a:lnTo>
                  <a:pt x="384" y="56"/>
                </a:lnTo>
                <a:lnTo>
                  <a:pt x="394" y="38"/>
                </a:lnTo>
                <a:lnTo>
                  <a:pt x="400" y="20"/>
                </a:lnTo>
                <a:lnTo>
                  <a:pt x="406"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20"/>
          <p:cNvSpPr>
            <a:spLocks/>
          </p:cNvSpPr>
          <p:nvPr/>
        </p:nvSpPr>
        <p:spPr bwMode="auto">
          <a:xfrm>
            <a:off x="4903788" y="3246438"/>
            <a:ext cx="149225" cy="98425"/>
          </a:xfrm>
          <a:custGeom>
            <a:avLst/>
            <a:gdLst>
              <a:gd name="T0" fmla="*/ 94 w 94"/>
              <a:gd name="T1" fmla="*/ 34 h 62"/>
              <a:gd name="T2" fmla="*/ 94 w 94"/>
              <a:gd name="T3" fmla="*/ 34 h 62"/>
              <a:gd name="T4" fmla="*/ 90 w 94"/>
              <a:gd name="T5" fmla="*/ 42 h 62"/>
              <a:gd name="T6" fmla="*/ 84 w 94"/>
              <a:gd name="T7" fmla="*/ 50 h 62"/>
              <a:gd name="T8" fmla="*/ 78 w 94"/>
              <a:gd name="T9" fmla="*/ 54 h 62"/>
              <a:gd name="T10" fmla="*/ 70 w 94"/>
              <a:gd name="T11" fmla="*/ 58 h 62"/>
              <a:gd name="T12" fmla="*/ 62 w 94"/>
              <a:gd name="T13" fmla="*/ 62 h 62"/>
              <a:gd name="T14" fmla="*/ 52 w 94"/>
              <a:gd name="T15" fmla="*/ 62 h 62"/>
              <a:gd name="T16" fmla="*/ 44 w 94"/>
              <a:gd name="T17" fmla="*/ 62 h 62"/>
              <a:gd name="T18" fmla="*/ 34 w 94"/>
              <a:gd name="T19" fmla="*/ 60 h 62"/>
              <a:gd name="T20" fmla="*/ 34 w 94"/>
              <a:gd name="T21" fmla="*/ 60 h 62"/>
              <a:gd name="T22" fmla="*/ 26 w 94"/>
              <a:gd name="T23" fmla="*/ 56 h 62"/>
              <a:gd name="T24" fmla="*/ 18 w 94"/>
              <a:gd name="T25" fmla="*/ 50 h 62"/>
              <a:gd name="T26" fmla="*/ 10 w 94"/>
              <a:gd name="T27" fmla="*/ 44 h 62"/>
              <a:gd name="T28" fmla="*/ 6 w 94"/>
              <a:gd name="T29" fmla="*/ 36 h 62"/>
              <a:gd name="T30" fmla="*/ 2 w 94"/>
              <a:gd name="T31" fmla="*/ 28 h 62"/>
              <a:gd name="T32" fmla="*/ 0 w 94"/>
              <a:gd name="T33" fmla="*/ 20 h 62"/>
              <a:gd name="T34" fmla="*/ 0 w 94"/>
              <a:gd name="T35" fmla="*/ 10 h 62"/>
              <a:gd name="T36" fmla="*/ 2 w 94"/>
              <a:gd name="T37" fmla="*/ 0 h 62"/>
              <a:gd name="T38" fmla="*/ 94 w 94"/>
              <a:gd name="T39"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62">
                <a:moveTo>
                  <a:pt x="94" y="34"/>
                </a:moveTo>
                <a:lnTo>
                  <a:pt x="94" y="34"/>
                </a:lnTo>
                <a:lnTo>
                  <a:pt x="90" y="42"/>
                </a:lnTo>
                <a:lnTo>
                  <a:pt x="84" y="50"/>
                </a:lnTo>
                <a:lnTo>
                  <a:pt x="78" y="54"/>
                </a:lnTo>
                <a:lnTo>
                  <a:pt x="70" y="58"/>
                </a:lnTo>
                <a:lnTo>
                  <a:pt x="62" y="62"/>
                </a:lnTo>
                <a:lnTo>
                  <a:pt x="52" y="62"/>
                </a:lnTo>
                <a:lnTo>
                  <a:pt x="44" y="62"/>
                </a:lnTo>
                <a:lnTo>
                  <a:pt x="34" y="60"/>
                </a:lnTo>
                <a:lnTo>
                  <a:pt x="34" y="60"/>
                </a:lnTo>
                <a:lnTo>
                  <a:pt x="26" y="56"/>
                </a:lnTo>
                <a:lnTo>
                  <a:pt x="18" y="50"/>
                </a:lnTo>
                <a:lnTo>
                  <a:pt x="10" y="44"/>
                </a:lnTo>
                <a:lnTo>
                  <a:pt x="6" y="36"/>
                </a:lnTo>
                <a:lnTo>
                  <a:pt x="2" y="28"/>
                </a:lnTo>
                <a:lnTo>
                  <a:pt x="0" y="20"/>
                </a:lnTo>
                <a:lnTo>
                  <a:pt x="0" y="10"/>
                </a:lnTo>
                <a:lnTo>
                  <a:pt x="2" y="0"/>
                </a:lnTo>
                <a:lnTo>
                  <a:pt x="94"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21"/>
          <p:cNvSpPr>
            <a:spLocks/>
          </p:cNvSpPr>
          <p:nvPr/>
        </p:nvSpPr>
        <p:spPr bwMode="auto">
          <a:xfrm>
            <a:off x="5157788" y="3246438"/>
            <a:ext cx="146050" cy="98425"/>
          </a:xfrm>
          <a:custGeom>
            <a:avLst/>
            <a:gdLst>
              <a:gd name="T0" fmla="*/ 0 w 92"/>
              <a:gd name="T1" fmla="*/ 34 h 62"/>
              <a:gd name="T2" fmla="*/ 0 w 92"/>
              <a:gd name="T3" fmla="*/ 34 h 62"/>
              <a:gd name="T4" fmla="*/ 2 w 92"/>
              <a:gd name="T5" fmla="*/ 42 h 62"/>
              <a:gd name="T6" fmla="*/ 8 w 92"/>
              <a:gd name="T7" fmla="*/ 50 h 62"/>
              <a:gd name="T8" fmla="*/ 14 w 92"/>
              <a:gd name="T9" fmla="*/ 54 h 62"/>
              <a:gd name="T10" fmla="*/ 22 w 92"/>
              <a:gd name="T11" fmla="*/ 58 h 62"/>
              <a:gd name="T12" fmla="*/ 30 w 92"/>
              <a:gd name="T13" fmla="*/ 62 h 62"/>
              <a:gd name="T14" fmla="*/ 40 w 92"/>
              <a:gd name="T15" fmla="*/ 62 h 62"/>
              <a:gd name="T16" fmla="*/ 48 w 92"/>
              <a:gd name="T17" fmla="*/ 62 h 62"/>
              <a:gd name="T18" fmla="*/ 58 w 92"/>
              <a:gd name="T19" fmla="*/ 60 h 62"/>
              <a:gd name="T20" fmla="*/ 58 w 92"/>
              <a:gd name="T21" fmla="*/ 60 h 62"/>
              <a:gd name="T22" fmla="*/ 68 w 92"/>
              <a:gd name="T23" fmla="*/ 56 h 62"/>
              <a:gd name="T24" fmla="*/ 74 w 92"/>
              <a:gd name="T25" fmla="*/ 50 h 62"/>
              <a:gd name="T26" fmla="*/ 82 w 92"/>
              <a:gd name="T27" fmla="*/ 44 h 62"/>
              <a:gd name="T28" fmla="*/ 86 w 92"/>
              <a:gd name="T29" fmla="*/ 36 h 62"/>
              <a:gd name="T30" fmla="*/ 90 w 92"/>
              <a:gd name="T31" fmla="*/ 28 h 62"/>
              <a:gd name="T32" fmla="*/ 92 w 92"/>
              <a:gd name="T33" fmla="*/ 20 h 62"/>
              <a:gd name="T34" fmla="*/ 92 w 92"/>
              <a:gd name="T35" fmla="*/ 10 h 62"/>
              <a:gd name="T36" fmla="*/ 90 w 92"/>
              <a:gd name="T37" fmla="*/ 0 h 62"/>
              <a:gd name="T38" fmla="*/ 0 w 92"/>
              <a:gd name="T39"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62">
                <a:moveTo>
                  <a:pt x="0" y="34"/>
                </a:moveTo>
                <a:lnTo>
                  <a:pt x="0" y="34"/>
                </a:lnTo>
                <a:lnTo>
                  <a:pt x="2" y="42"/>
                </a:lnTo>
                <a:lnTo>
                  <a:pt x="8" y="50"/>
                </a:lnTo>
                <a:lnTo>
                  <a:pt x="14" y="54"/>
                </a:lnTo>
                <a:lnTo>
                  <a:pt x="22" y="58"/>
                </a:lnTo>
                <a:lnTo>
                  <a:pt x="30" y="62"/>
                </a:lnTo>
                <a:lnTo>
                  <a:pt x="40" y="62"/>
                </a:lnTo>
                <a:lnTo>
                  <a:pt x="48" y="62"/>
                </a:lnTo>
                <a:lnTo>
                  <a:pt x="58" y="60"/>
                </a:lnTo>
                <a:lnTo>
                  <a:pt x="58" y="60"/>
                </a:lnTo>
                <a:lnTo>
                  <a:pt x="68" y="56"/>
                </a:lnTo>
                <a:lnTo>
                  <a:pt x="74" y="50"/>
                </a:lnTo>
                <a:lnTo>
                  <a:pt x="82" y="44"/>
                </a:lnTo>
                <a:lnTo>
                  <a:pt x="86" y="36"/>
                </a:lnTo>
                <a:lnTo>
                  <a:pt x="90" y="28"/>
                </a:lnTo>
                <a:lnTo>
                  <a:pt x="92" y="20"/>
                </a:lnTo>
                <a:lnTo>
                  <a:pt x="92" y="10"/>
                </a:lnTo>
                <a:lnTo>
                  <a:pt x="90" y="0"/>
                </a:lnTo>
                <a:lnTo>
                  <a:pt x="0"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22"/>
          <p:cNvSpPr>
            <a:spLocks/>
          </p:cNvSpPr>
          <p:nvPr/>
        </p:nvSpPr>
        <p:spPr bwMode="auto">
          <a:xfrm>
            <a:off x="5776913" y="3630613"/>
            <a:ext cx="1012825" cy="914400"/>
          </a:xfrm>
          <a:custGeom>
            <a:avLst/>
            <a:gdLst>
              <a:gd name="T0" fmla="*/ 252 w 638"/>
              <a:gd name="T1" fmla="*/ 542 h 576"/>
              <a:gd name="T2" fmla="*/ 140 w 638"/>
              <a:gd name="T3" fmla="*/ 556 h 576"/>
              <a:gd name="T4" fmla="*/ 140 w 638"/>
              <a:gd name="T5" fmla="*/ 556 h 576"/>
              <a:gd name="T6" fmla="*/ 138 w 638"/>
              <a:gd name="T7" fmla="*/ 558 h 576"/>
              <a:gd name="T8" fmla="*/ 138 w 638"/>
              <a:gd name="T9" fmla="*/ 576 h 576"/>
              <a:gd name="T10" fmla="*/ 140 w 638"/>
              <a:gd name="T11" fmla="*/ 576 h 576"/>
              <a:gd name="T12" fmla="*/ 496 w 638"/>
              <a:gd name="T13" fmla="*/ 576 h 576"/>
              <a:gd name="T14" fmla="*/ 500 w 638"/>
              <a:gd name="T15" fmla="*/ 576 h 576"/>
              <a:gd name="T16" fmla="*/ 500 w 638"/>
              <a:gd name="T17" fmla="*/ 558 h 576"/>
              <a:gd name="T18" fmla="*/ 496 w 638"/>
              <a:gd name="T19" fmla="*/ 556 h 576"/>
              <a:gd name="T20" fmla="*/ 496 w 638"/>
              <a:gd name="T21" fmla="*/ 556 h 576"/>
              <a:gd name="T22" fmla="*/ 384 w 638"/>
              <a:gd name="T23" fmla="*/ 542 h 576"/>
              <a:gd name="T24" fmla="*/ 384 w 638"/>
              <a:gd name="T25" fmla="*/ 428 h 576"/>
              <a:gd name="T26" fmla="*/ 496 w 638"/>
              <a:gd name="T27" fmla="*/ 428 h 576"/>
              <a:gd name="T28" fmla="*/ 638 w 638"/>
              <a:gd name="T29" fmla="*/ 428 h 576"/>
              <a:gd name="T30" fmla="*/ 638 w 638"/>
              <a:gd name="T31" fmla="*/ 400 h 576"/>
              <a:gd name="T32" fmla="*/ 636 w 638"/>
              <a:gd name="T33" fmla="*/ 0 h 576"/>
              <a:gd name="T34" fmla="*/ 496 w 638"/>
              <a:gd name="T35" fmla="*/ 0 h 576"/>
              <a:gd name="T36" fmla="*/ 140 w 638"/>
              <a:gd name="T37" fmla="*/ 0 h 576"/>
              <a:gd name="T38" fmla="*/ 0 w 638"/>
              <a:gd name="T39" fmla="*/ 0 h 576"/>
              <a:gd name="T40" fmla="*/ 0 w 638"/>
              <a:gd name="T41" fmla="*/ 400 h 576"/>
              <a:gd name="T42" fmla="*/ 0 w 638"/>
              <a:gd name="T43" fmla="*/ 428 h 576"/>
              <a:gd name="T44" fmla="*/ 140 w 638"/>
              <a:gd name="T45" fmla="*/ 428 h 576"/>
              <a:gd name="T46" fmla="*/ 252 w 638"/>
              <a:gd name="T47" fmla="*/ 428 h 576"/>
              <a:gd name="T48" fmla="*/ 252 w 638"/>
              <a:gd name="T49" fmla="*/ 54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8" h="576">
                <a:moveTo>
                  <a:pt x="252" y="542"/>
                </a:moveTo>
                <a:lnTo>
                  <a:pt x="140" y="556"/>
                </a:lnTo>
                <a:lnTo>
                  <a:pt x="140" y="556"/>
                </a:lnTo>
                <a:lnTo>
                  <a:pt x="138" y="558"/>
                </a:lnTo>
                <a:lnTo>
                  <a:pt x="138" y="576"/>
                </a:lnTo>
                <a:lnTo>
                  <a:pt x="140" y="576"/>
                </a:lnTo>
                <a:lnTo>
                  <a:pt x="496" y="576"/>
                </a:lnTo>
                <a:lnTo>
                  <a:pt x="500" y="576"/>
                </a:lnTo>
                <a:lnTo>
                  <a:pt x="500" y="558"/>
                </a:lnTo>
                <a:lnTo>
                  <a:pt x="496" y="556"/>
                </a:lnTo>
                <a:lnTo>
                  <a:pt x="496" y="556"/>
                </a:lnTo>
                <a:lnTo>
                  <a:pt x="384" y="542"/>
                </a:lnTo>
                <a:lnTo>
                  <a:pt x="384" y="428"/>
                </a:lnTo>
                <a:lnTo>
                  <a:pt x="496" y="428"/>
                </a:lnTo>
                <a:lnTo>
                  <a:pt x="638" y="428"/>
                </a:lnTo>
                <a:lnTo>
                  <a:pt x="638" y="400"/>
                </a:lnTo>
                <a:lnTo>
                  <a:pt x="636" y="0"/>
                </a:lnTo>
                <a:lnTo>
                  <a:pt x="496" y="0"/>
                </a:lnTo>
                <a:lnTo>
                  <a:pt x="140" y="0"/>
                </a:lnTo>
                <a:lnTo>
                  <a:pt x="0" y="0"/>
                </a:lnTo>
                <a:lnTo>
                  <a:pt x="0" y="400"/>
                </a:lnTo>
                <a:lnTo>
                  <a:pt x="0" y="428"/>
                </a:lnTo>
                <a:lnTo>
                  <a:pt x="140" y="428"/>
                </a:lnTo>
                <a:lnTo>
                  <a:pt x="252" y="428"/>
                </a:lnTo>
                <a:lnTo>
                  <a:pt x="252" y="5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24"/>
          <p:cNvSpPr>
            <a:spLocks/>
          </p:cNvSpPr>
          <p:nvPr/>
        </p:nvSpPr>
        <p:spPr bwMode="auto">
          <a:xfrm>
            <a:off x="5776913" y="4592638"/>
            <a:ext cx="1041400" cy="209550"/>
          </a:xfrm>
          <a:custGeom>
            <a:avLst/>
            <a:gdLst>
              <a:gd name="T0" fmla="*/ 656 w 656"/>
              <a:gd name="T1" fmla="*/ 132 h 132"/>
              <a:gd name="T2" fmla="*/ 0 w 656"/>
              <a:gd name="T3" fmla="*/ 132 h 132"/>
              <a:gd name="T4" fmla="*/ 54 w 656"/>
              <a:gd name="T5" fmla="*/ 0 h 132"/>
              <a:gd name="T6" fmla="*/ 600 w 656"/>
              <a:gd name="T7" fmla="*/ 0 h 132"/>
              <a:gd name="T8" fmla="*/ 656 w 656"/>
              <a:gd name="T9" fmla="*/ 132 h 132"/>
            </a:gdLst>
            <a:ahLst/>
            <a:cxnLst>
              <a:cxn ang="0">
                <a:pos x="T0" y="T1"/>
              </a:cxn>
              <a:cxn ang="0">
                <a:pos x="T2" y="T3"/>
              </a:cxn>
              <a:cxn ang="0">
                <a:pos x="T4" y="T5"/>
              </a:cxn>
              <a:cxn ang="0">
                <a:pos x="T6" y="T7"/>
              </a:cxn>
              <a:cxn ang="0">
                <a:pos x="T8" y="T9"/>
              </a:cxn>
            </a:cxnLst>
            <a:rect l="0" t="0" r="r" b="b"/>
            <a:pathLst>
              <a:path w="656" h="132">
                <a:moveTo>
                  <a:pt x="656" y="132"/>
                </a:moveTo>
                <a:lnTo>
                  <a:pt x="0" y="132"/>
                </a:lnTo>
                <a:lnTo>
                  <a:pt x="54" y="0"/>
                </a:lnTo>
                <a:lnTo>
                  <a:pt x="600" y="0"/>
                </a:lnTo>
                <a:lnTo>
                  <a:pt x="656" y="1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25"/>
          <p:cNvSpPr>
            <a:spLocks/>
          </p:cNvSpPr>
          <p:nvPr/>
        </p:nvSpPr>
        <p:spPr bwMode="auto">
          <a:xfrm>
            <a:off x="10491788" y="3630613"/>
            <a:ext cx="1012825" cy="914400"/>
          </a:xfrm>
          <a:custGeom>
            <a:avLst/>
            <a:gdLst>
              <a:gd name="T0" fmla="*/ 252 w 638"/>
              <a:gd name="T1" fmla="*/ 542 h 576"/>
              <a:gd name="T2" fmla="*/ 140 w 638"/>
              <a:gd name="T3" fmla="*/ 556 h 576"/>
              <a:gd name="T4" fmla="*/ 140 w 638"/>
              <a:gd name="T5" fmla="*/ 556 h 576"/>
              <a:gd name="T6" fmla="*/ 138 w 638"/>
              <a:gd name="T7" fmla="*/ 558 h 576"/>
              <a:gd name="T8" fmla="*/ 138 w 638"/>
              <a:gd name="T9" fmla="*/ 576 h 576"/>
              <a:gd name="T10" fmla="*/ 140 w 638"/>
              <a:gd name="T11" fmla="*/ 576 h 576"/>
              <a:gd name="T12" fmla="*/ 496 w 638"/>
              <a:gd name="T13" fmla="*/ 576 h 576"/>
              <a:gd name="T14" fmla="*/ 500 w 638"/>
              <a:gd name="T15" fmla="*/ 576 h 576"/>
              <a:gd name="T16" fmla="*/ 500 w 638"/>
              <a:gd name="T17" fmla="*/ 558 h 576"/>
              <a:gd name="T18" fmla="*/ 496 w 638"/>
              <a:gd name="T19" fmla="*/ 556 h 576"/>
              <a:gd name="T20" fmla="*/ 496 w 638"/>
              <a:gd name="T21" fmla="*/ 556 h 576"/>
              <a:gd name="T22" fmla="*/ 384 w 638"/>
              <a:gd name="T23" fmla="*/ 542 h 576"/>
              <a:gd name="T24" fmla="*/ 384 w 638"/>
              <a:gd name="T25" fmla="*/ 428 h 576"/>
              <a:gd name="T26" fmla="*/ 496 w 638"/>
              <a:gd name="T27" fmla="*/ 428 h 576"/>
              <a:gd name="T28" fmla="*/ 638 w 638"/>
              <a:gd name="T29" fmla="*/ 428 h 576"/>
              <a:gd name="T30" fmla="*/ 638 w 638"/>
              <a:gd name="T31" fmla="*/ 400 h 576"/>
              <a:gd name="T32" fmla="*/ 636 w 638"/>
              <a:gd name="T33" fmla="*/ 0 h 576"/>
              <a:gd name="T34" fmla="*/ 496 w 638"/>
              <a:gd name="T35" fmla="*/ 0 h 576"/>
              <a:gd name="T36" fmla="*/ 140 w 638"/>
              <a:gd name="T37" fmla="*/ 0 h 576"/>
              <a:gd name="T38" fmla="*/ 0 w 638"/>
              <a:gd name="T39" fmla="*/ 0 h 576"/>
              <a:gd name="T40" fmla="*/ 0 w 638"/>
              <a:gd name="T41" fmla="*/ 400 h 576"/>
              <a:gd name="T42" fmla="*/ 0 w 638"/>
              <a:gd name="T43" fmla="*/ 428 h 576"/>
              <a:gd name="T44" fmla="*/ 140 w 638"/>
              <a:gd name="T45" fmla="*/ 428 h 576"/>
              <a:gd name="T46" fmla="*/ 252 w 638"/>
              <a:gd name="T47" fmla="*/ 428 h 576"/>
              <a:gd name="T48" fmla="*/ 252 w 638"/>
              <a:gd name="T49" fmla="*/ 54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8" h="576">
                <a:moveTo>
                  <a:pt x="252" y="542"/>
                </a:moveTo>
                <a:lnTo>
                  <a:pt x="140" y="556"/>
                </a:lnTo>
                <a:lnTo>
                  <a:pt x="140" y="556"/>
                </a:lnTo>
                <a:lnTo>
                  <a:pt x="138" y="558"/>
                </a:lnTo>
                <a:lnTo>
                  <a:pt x="138" y="576"/>
                </a:lnTo>
                <a:lnTo>
                  <a:pt x="140" y="576"/>
                </a:lnTo>
                <a:lnTo>
                  <a:pt x="496" y="576"/>
                </a:lnTo>
                <a:lnTo>
                  <a:pt x="500" y="576"/>
                </a:lnTo>
                <a:lnTo>
                  <a:pt x="500" y="558"/>
                </a:lnTo>
                <a:lnTo>
                  <a:pt x="496" y="556"/>
                </a:lnTo>
                <a:lnTo>
                  <a:pt x="496" y="556"/>
                </a:lnTo>
                <a:lnTo>
                  <a:pt x="384" y="542"/>
                </a:lnTo>
                <a:lnTo>
                  <a:pt x="384" y="428"/>
                </a:lnTo>
                <a:lnTo>
                  <a:pt x="496" y="428"/>
                </a:lnTo>
                <a:lnTo>
                  <a:pt x="638" y="428"/>
                </a:lnTo>
                <a:lnTo>
                  <a:pt x="638" y="400"/>
                </a:lnTo>
                <a:lnTo>
                  <a:pt x="636" y="0"/>
                </a:lnTo>
                <a:lnTo>
                  <a:pt x="496" y="0"/>
                </a:lnTo>
                <a:lnTo>
                  <a:pt x="140" y="0"/>
                </a:lnTo>
                <a:lnTo>
                  <a:pt x="0" y="0"/>
                </a:lnTo>
                <a:lnTo>
                  <a:pt x="0" y="400"/>
                </a:lnTo>
                <a:lnTo>
                  <a:pt x="0" y="428"/>
                </a:lnTo>
                <a:lnTo>
                  <a:pt x="140" y="428"/>
                </a:lnTo>
                <a:lnTo>
                  <a:pt x="252" y="428"/>
                </a:lnTo>
                <a:lnTo>
                  <a:pt x="252" y="5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226"/>
          <p:cNvSpPr>
            <a:spLocks noChangeArrowheads="1"/>
          </p:cNvSpPr>
          <p:nvPr/>
        </p:nvSpPr>
        <p:spPr bwMode="auto">
          <a:xfrm>
            <a:off x="10539413" y="3675063"/>
            <a:ext cx="914400"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27"/>
          <p:cNvSpPr>
            <a:spLocks/>
          </p:cNvSpPr>
          <p:nvPr/>
        </p:nvSpPr>
        <p:spPr bwMode="auto">
          <a:xfrm>
            <a:off x="10491788" y="4592638"/>
            <a:ext cx="1041400" cy="209550"/>
          </a:xfrm>
          <a:custGeom>
            <a:avLst/>
            <a:gdLst>
              <a:gd name="T0" fmla="*/ 656 w 656"/>
              <a:gd name="T1" fmla="*/ 132 h 132"/>
              <a:gd name="T2" fmla="*/ 0 w 656"/>
              <a:gd name="T3" fmla="*/ 132 h 132"/>
              <a:gd name="T4" fmla="*/ 54 w 656"/>
              <a:gd name="T5" fmla="*/ 0 h 132"/>
              <a:gd name="T6" fmla="*/ 600 w 656"/>
              <a:gd name="T7" fmla="*/ 0 h 132"/>
              <a:gd name="T8" fmla="*/ 656 w 656"/>
              <a:gd name="T9" fmla="*/ 132 h 132"/>
            </a:gdLst>
            <a:ahLst/>
            <a:cxnLst>
              <a:cxn ang="0">
                <a:pos x="T0" y="T1"/>
              </a:cxn>
              <a:cxn ang="0">
                <a:pos x="T2" y="T3"/>
              </a:cxn>
              <a:cxn ang="0">
                <a:pos x="T4" y="T5"/>
              </a:cxn>
              <a:cxn ang="0">
                <a:pos x="T6" y="T7"/>
              </a:cxn>
              <a:cxn ang="0">
                <a:pos x="T8" y="T9"/>
              </a:cxn>
            </a:cxnLst>
            <a:rect l="0" t="0" r="r" b="b"/>
            <a:pathLst>
              <a:path w="656" h="132">
                <a:moveTo>
                  <a:pt x="656" y="132"/>
                </a:moveTo>
                <a:lnTo>
                  <a:pt x="0" y="132"/>
                </a:lnTo>
                <a:lnTo>
                  <a:pt x="54" y="0"/>
                </a:lnTo>
                <a:lnTo>
                  <a:pt x="600" y="0"/>
                </a:lnTo>
                <a:lnTo>
                  <a:pt x="656" y="1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Line 228"/>
          <p:cNvSpPr>
            <a:spLocks noChangeShapeType="1"/>
          </p:cNvSpPr>
          <p:nvPr/>
        </p:nvSpPr>
        <p:spPr bwMode="auto">
          <a:xfrm>
            <a:off x="6789738" y="4030663"/>
            <a:ext cx="3749675"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29"/>
          <p:cNvSpPr>
            <a:spLocks noChangeArrowheads="1"/>
          </p:cNvSpPr>
          <p:nvPr/>
        </p:nvSpPr>
        <p:spPr bwMode="auto">
          <a:xfrm>
            <a:off x="8812213" y="3976688"/>
            <a:ext cx="215900"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30"/>
          <p:cNvSpPr>
            <a:spLocks noEditPoints="1"/>
          </p:cNvSpPr>
          <p:nvPr/>
        </p:nvSpPr>
        <p:spPr bwMode="auto">
          <a:xfrm>
            <a:off x="8805863" y="3970338"/>
            <a:ext cx="228600" cy="127000"/>
          </a:xfrm>
          <a:custGeom>
            <a:avLst/>
            <a:gdLst>
              <a:gd name="T0" fmla="*/ 136 w 144"/>
              <a:gd name="T1" fmla="*/ 8 h 80"/>
              <a:gd name="T2" fmla="*/ 136 w 144"/>
              <a:gd name="T3" fmla="*/ 72 h 80"/>
              <a:gd name="T4" fmla="*/ 8 w 144"/>
              <a:gd name="T5" fmla="*/ 72 h 80"/>
              <a:gd name="T6" fmla="*/ 8 w 144"/>
              <a:gd name="T7" fmla="*/ 8 h 80"/>
              <a:gd name="T8" fmla="*/ 136 w 144"/>
              <a:gd name="T9" fmla="*/ 8 h 80"/>
              <a:gd name="T10" fmla="*/ 144 w 144"/>
              <a:gd name="T11" fmla="*/ 0 h 80"/>
              <a:gd name="T12" fmla="*/ 136 w 144"/>
              <a:gd name="T13" fmla="*/ 0 h 80"/>
              <a:gd name="T14" fmla="*/ 8 w 144"/>
              <a:gd name="T15" fmla="*/ 0 h 80"/>
              <a:gd name="T16" fmla="*/ 0 w 144"/>
              <a:gd name="T17" fmla="*/ 0 h 80"/>
              <a:gd name="T18" fmla="*/ 0 w 144"/>
              <a:gd name="T19" fmla="*/ 8 h 80"/>
              <a:gd name="T20" fmla="*/ 0 w 144"/>
              <a:gd name="T21" fmla="*/ 72 h 80"/>
              <a:gd name="T22" fmla="*/ 0 w 144"/>
              <a:gd name="T23" fmla="*/ 80 h 80"/>
              <a:gd name="T24" fmla="*/ 8 w 144"/>
              <a:gd name="T25" fmla="*/ 80 h 80"/>
              <a:gd name="T26" fmla="*/ 136 w 144"/>
              <a:gd name="T27" fmla="*/ 80 h 80"/>
              <a:gd name="T28" fmla="*/ 144 w 144"/>
              <a:gd name="T29" fmla="*/ 80 h 80"/>
              <a:gd name="T30" fmla="*/ 144 w 144"/>
              <a:gd name="T31" fmla="*/ 72 h 80"/>
              <a:gd name="T32" fmla="*/ 144 w 144"/>
              <a:gd name="T33" fmla="*/ 8 h 80"/>
              <a:gd name="T34" fmla="*/ 144 w 144"/>
              <a:gd name="T35" fmla="*/ 0 h 80"/>
              <a:gd name="T36" fmla="*/ 144 w 144"/>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0">
                <a:moveTo>
                  <a:pt x="136" y="8"/>
                </a:moveTo>
                <a:lnTo>
                  <a:pt x="136" y="72"/>
                </a:lnTo>
                <a:lnTo>
                  <a:pt x="8" y="72"/>
                </a:lnTo>
                <a:lnTo>
                  <a:pt x="8" y="8"/>
                </a:lnTo>
                <a:lnTo>
                  <a:pt x="136" y="8"/>
                </a:lnTo>
                <a:close/>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231"/>
          <p:cNvSpPr>
            <a:spLocks noChangeArrowheads="1"/>
          </p:cNvSpPr>
          <p:nvPr/>
        </p:nvSpPr>
        <p:spPr bwMode="auto">
          <a:xfrm>
            <a:off x="8818563" y="3983038"/>
            <a:ext cx="2032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32"/>
          <p:cNvSpPr>
            <a:spLocks/>
          </p:cNvSpPr>
          <p:nvPr/>
        </p:nvSpPr>
        <p:spPr bwMode="auto">
          <a:xfrm>
            <a:off x="8805863" y="3970338"/>
            <a:ext cx="228600" cy="127000"/>
          </a:xfrm>
          <a:custGeom>
            <a:avLst/>
            <a:gdLst>
              <a:gd name="T0" fmla="*/ 144 w 144"/>
              <a:gd name="T1" fmla="*/ 0 h 80"/>
              <a:gd name="T2" fmla="*/ 136 w 144"/>
              <a:gd name="T3" fmla="*/ 0 h 80"/>
              <a:gd name="T4" fmla="*/ 8 w 144"/>
              <a:gd name="T5" fmla="*/ 0 h 80"/>
              <a:gd name="T6" fmla="*/ 0 w 144"/>
              <a:gd name="T7" fmla="*/ 0 h 80"/>
              <a:gd name="T8" fmla="*/ 0 w 144"/>
              <a:gd name="T9" fmla="*/ 8 h 80"/>
              <a:gd name="T10" fmla="*/ 0 w 144"/>
              <a:gd name="T11" fmla="*/ 72 h 80"/>
              <a:gd name="T12" fmla="*/ 0 w 144"/>
              <a:gd name="T13" fmla="*/ 80 h 80"/>
              <a:gd name="T14" fmla="*/ 8 w 144"/>
              <a:gd name="T15" fmla="*/ 80 h 80"/>
              <a:gd name="T16" fmla="*/ 136 w 144"/>
              <a:gd name="T17" fmla="*/ 80 h 80"/>
              <a:gd name="T18" fmla="*/ 144 w 144"/>
              <a:gd name="T19" fmla="*/ 80 h 80"/>
              <a:gd name="T20" fmla="*/ 144 w 144"/>
              <a:gd name="T21" fmla="*/ 72 h 80"/>
              <a:gd name="T22" fmla="*/ 144 w 144"/>
              <a:gd name="T23" fmla="*/ 8 h 80"/>
              <a:gd name="T24" fmla="*/ 144 w 144"/>
              <a:gd name="T25" fmla="*/ 0 h 80"/>
              <a:gd name="T26" fmla="*/ 144 w 14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0">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233"/>
          <p:cNvSpPr>
            <a:spLocks noChangeArrowheads="1"/>
          </p:cNvSpPr>
          <p:nvPr/>
        </p:nvSpPr>
        <p:spPr bwMode="auto">
          <a:xfrm>
            <a:off x="8926513" y="4103688"/>
            <a:ext cx="215900"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34"/>
          <p:cNvSpPr>
            <a:spLocks noEditPoints="1"/>
          </p:cNvSpPr>
          <p:nvPr/>
        </p:nvSpPr>
        <p:spPr bwMode="auto">
          <a:xfrm>
            <a:off x="8920163" y="4097338"/>
            <a:ext cx="228600" cy="123825"/>
          </a:xfrm>
          <a:custGeom>
            <a:avLst/>
            <a:gdLst>
              <a:gd name="T0" fmla="*/ 136 w 144"/>
              <a:gd name="T1" fmla="*/ 8 h 78"/>
              <a:gd name="T2" fmla="*/ 136 w 144"/>
              <a:gd name="T3" fmla="*/ 70 h 78"/>
              <a:gd name="T4" fmla="*/ 8 w 144"/>
              <a:gd name="T5" fmla="*/ 70 h 78"/>
              <a:gd name="T6" fmla="*/ 8 w 144"/>
              <a:gd name="T7" fmla="*/ 8 h 78"/>
              <a:gd name="T8" fmla="*/ 136 w 144"/>
              <a:gd name="T9" fmla="*/ 8 h 78"/>
              <a:gd name="T10" fmla="*/ 144 w 144"/>
              <a:gd name="T11" fmla="*/ 0 h 78"/>
              <a:gd name="T12" fmla="*/ 136 w 144"/>
              <a:gd name="T13" fmla="*/ 0 h 78"/>
              <a:gd name="T14" fmla="*/ 8 w 144"/>
              <a:gd name="T15" fmla="*/ 0 h 78"/>
              <a:gd name="T16" fmla="*/ 0 w 144"/>
              <a:gd name="T17" fmla="*/ 0 h 78"/>
              <a:gd name="T18" fmla="*/ 0 w 144"/>
              <a:gd name="T19" fmla="*/ 8 h 78"/>
              <a:gd name="T20" fmla="*/ 0 w 144"/>
              <a:gd name="T21" fmla="*/ 70 h 78"/>
              <a:gd name="T22" fmla="*/ 0 w 144"/>
              <a:gd name="T23" fmla="*/ 78 h 78"/>
              <a:gd name="T24" fmla="*/ 8 w 144"/>
              <a:gd name="T25" fmla="*/ 78 h 78"/>
              <a:gd name="T26" fmla="*/ 136 w 144"/>
              <a:gd name="T27" fmla="*/ 78 h 78"/>
              <a:gd name="T28" fmla="*/ 144 w 144"/>
              <a:gd name="T29" fmla="*/ 78 h 78"/>
              <a:gd name="T30" fmla="*/ 144 w 144"/>
              <a:gd name="T31" fmla="*/ 70 h 78"/>
              <a:gd name="T32" fmla="*/ 144 w 144"/>
              <a:gd name="T33" fmla="*/ 8 h 78"/>
              <a:gd name="T34" fmla="*/ 144 w 144"/>
              <a:gd name="T35" fmla="*/ 0 h 78"/>
              <a:gd name="T36" fmla="*/ 144 w 144"/>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78">
                <a:moveTo>
                  <a:pt x="136" y="8"/>
                </a:moveTo>
                <a:lnTo>
                  <a:pt x="136" y="70"/>
                </a:lnTo>
                <a:lnTo>
                  <a:pt x="8" y="70"/>
                </a:lnTo>
                <a:lnTo>
                  <a:pt x="8" y="8"/>
                </a:lnTo>
                <a:lnTo>
                  <a:pt x="136" y="8"/>
                </a:lnTo>
                <a:close/>
                <a:moveTo>
                  <a:pt x="144" y="0"/>
                </a:moveTo>
                <a:lnTo>
                  <a:pt x="136" y="0"/>
                </a:lnTo>
                <a:lnTo>
                  <a:pt x="8" y="0"/>
                </a:lnTo>
                <a:lnTo>
                  <a:pt x="0" y="0"/>
                </a:lnTo>
                <a:lnTo>
                  <a:pt x="0" y="8"/>
                </a:lnTo>
                <a:lnTo>
                  <a:pt x="0" y="70"/>
                </a:lnTo>
                <a:lnTo>
                  <a:pt x="0" y="78"/>
                </a:lnTo>
                <a:lnTo>
                  <a:pt x="8" y="78"/>
                </a:lnTo>
                <a:lnTo>
                  <a:pt x="136" y="78"/>
                </a:lnTo>
                <a:lnTo>
                  <a:pt x="144" y="78"/>
                </a:lnTo>
                <a:lnTo>
                  <a:pt x="144" y="70"/>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35"/>
          <p:cNvSpPr>
            <a:spLocks noChangeArrowheads="1"/>
          </p:cNvSpPr>
          <p:nvPr/>
        </p:nvSpPr>
        <p:spPr bwMode="auto">
          <a:xfrm>
            <a:off x="8932863" y="4110038"/>
            <a:ext cx="2032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236"/>
          <p:cNvSpPr>
            <a:spLocks/>
          </p:cNvSpPr>
          <p:nvPr/>
        </p:nvSpPr>
        <p:spPr bwMode="auto">
          <a:xfrm>
            <a:off x="8920163" y="4097338"/>
            <a:ext cx="228600" cy="123825"/>
          </a:xfrm>
          <a:custGeom>
            <a:avLst/>
            <a:gdLst>
              <a:gd name="T0" fmla="*/ 144 w 144"/>
              <a:gd name="T1" fmla="*/ 0 h 78"/>
              <a:gd name="T2" fmla="*/ 136 w 144"/>
              <a:gd name="T3" fmla="*/ 0 h 78"/>
              <a:gd name="T4" fmla="*/ 8 w 144"/>
              <a:gd name="T5" fmla="*/ 0 h 78"/>
              <a:gd name="T6" fmla="*/ 0 w 144"/>
              <a:gd name="T7" fmla="*/ 0 h 78"/>
              <a:gd name="T8" fmla="*/ 0 w 144"/>
              <a:gd name="T9" fmla="*/ 8 h 78"/>
              <a:gd name="T10" fmla="*/ 0 w 144"/>
              <a:gd name="T11" fmla="*/ 70 h 78"/>
              <a:gd name="T12" fmla="*/ 0 w 144"/>
              <a:gd name="T13" fmla="*/ 78 h 78"/>
              <a:gd name="T14" fmla="*/ 8 w 144"/>
              <a:gd name="T15" fmla="*/ 78 h 78"/>
              <a:gd name="T16" fmla="*/ 136 w 144"/>
              <a:gd name="T17" fmla="*/ 78 h 78"/>
              <a:gd name="T18" fmla="*/ 144 w 144"/>
              <a:gd name="T19" fmla="*/ 78 h 78"/>
              <a:gd name="T20" fmla="*/ 144 w 144"/>
              <a:gd name="T21" fmla="*/ 70 h 78"/>
              <a:gd name="T22" fmla="*/ 144 w 144"/>
              <a:gd name="T23" fmla="*/ 8 h 78"/>
              <a:gd name="T24" fmla="*/ 144 w 144"/>
              <a:gd name="T25" fmla="*/ 0 h 78"/>
              <a:gd name="T26" fmla="*/ 144 w 144"/>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78">
                <a:moveTo>
                  <a:pt x="144" y="0"/>
                </a:moveTo>
                <a:lnTo>
                  <a:pt x="136" y="0"/>
                </a:lnTo>
                <a:lnTo>
                  <a:pt x="8" y="0"/>
                </a:lnTo>
                <a:lnTo>
                  <a:pt x="0" y="0"/>
                </a:lnTo>
                <a:lnTo>
                  <a:pt x="0" y="8"/>
                </a:lnTo>
                <a:lnTo>
                  <a:pt x="0" y="70"/>
                </a:lnTo>
                <a:lnTo>
                  <a:pt x="0" y="78"/>
                </a:lnTo>
                <a:lnTo>
                  <a:pt x="8" y="78"/>
                </a:lnTo>
                <a:lnTo>
                  <a:pt x="136" y="78"/>
                </a:lnTo>
                <a:lnTo>
                  <a:pt x="144" y="78"/>
                </a:lnTo>
                <a:lnTo>
                  <a:pt x="144" y="70"/>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237"/>
          <p:cNvSpPr>
            <a:spLocks noChangeArrowheads="1"/>
          </p:cNvSpPr>
          <p:nvPr/>
        </p:nvSpPr>
        <p:spPr bwMode="auto">
          <a:xfrm>
            <a:off x="8926513" y="3852863"/>
            <a:ext cx="215900"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238"/>
          <p:cNvSpPr>
            <a:spLocks noEditPoints="1"/>
          </p:cNvSpPr>
          <p:nvPr/>
        </p:nvSpPr>
        <p:spPr bwMode="auto">
          <a:xfrm>
            <a:off x="8920163" y="3846513"/>
            <a:ext cx="228600" cy="123825"/>
          </a:xfrm>
          <a:custGeom>
            <a:avLst/>
            <a:gdLst>
              <a:gd name="T0" fmla="*/ 136 w 144"/>
              <a:gd name="T1" fmla="*/ 8 h 78"/>
              <a:gd name="T2" fmla="*/ 136 w 144"/>
              <a:gd name="T3" fmla="*/ 70 h 78"/>
              <a:gd name="T4" fmla="*/ 8 w 144"/>
              <a:gd name="T5" fmla="*/ 70 h 78"/>
              <a:gd name="T6" fmla="*/ 8 w 144"/>
              <a:gd name="T7" fmla="*/ 8 h 78"/>
              <a:gd name="T8" fmla="*/ 136 w 144"/>
              <a:gd name="T9" fmla="*/ 8 h 78"/>
              <a:gd name="T10" fmla="*/ 144 w 144"/>
              <a:gd name="T11" fmla="*/ 0 h 78"/>
              <a:gd name="T12" fmla="*/ 136 w 144"/>
              <a:gd name="T13" fmla="*/ 0 h 78"/>
              <a:gd name="T14" fmla="*/ 8 w 144"/>
              <a:gd name="T15" fmla="*/ 0 h 78"/>
              <a:gd name="T16" fmla="*/ 0 w 144"/>
              <a:gd name="T17" fmla="*/ 0 h 78"/>
              <a:gd name="T18" fmla="*/ 0 w 144"/>
              <a:gd name="T19" fmla="*/ 8 h 78"/>
              <a:gd name="T20" fmla="*/ 0 w 144"/>
              <a:gd name="T21" fmla="*/ 70 h 78"/>
              <a:gd name="T22" fmla="*/ 0 w 144"/>
              <a:gd name="T23" fmla="*/ 78 h 78"/>
              <a:gd name="T24" fmla="*/ 8 w 144"/>
              <a:gd name="T25" fmla="*/ 78 h 78"/>
              <a:gd name="T26" fmla="*/ 136 w 144"/>
              <a:gd name="T27" fmla="*/ 78 h 78"/>
              <a:gd name="T28" fmla="*/ 144 w 144"/>
              <a:gd name="T29" fmla="*/ 78 h 78"/>
              <a:gd name="T30" fmla="*/ 144 w 144"/>
              <a:gd name="T31" fmla="*/ 70 h 78"/>
              <a:gd name="T32" fmla="*/ 144 w 144"/>
              <a:gd name="T33" fmla="*/ 8 h 78"/>
              <a:gd name="T34" fmla="*/ 144 w 144"/>
              <a:gd name="T35" fmla="*/ 0 h 78"/>
              <a:gd name="T36" fmla="*/ 144 w 144"/>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78">
                <a:moveTo>
                  <a:pt x="136" y="8"/>
                </a:moveTo>
                <a:lnTo>
                  <a:pt x="136" y="70"/>
                </a:lnTo>
                <a:lnTo>
                  <a:pt x="8" y="70"/>
                </a:lnTo>
                <a:lnTo>
                  <a:pt x="8" y="8"/>
                </a:lnTo>
                <a:lnTo>
                  <a:pt x="136" y="8"/>
                </a:lnTo>
                <a:close/>
                <a:moveTo>
                  <a:pt x="144" y="0"/>
                </a:moveTo>
                <a:lnTo>
                  <a:pt x="136" y="0"/>
                </a:lnTo>
                <a:lnTo>
                  <a:pt x="8" y="0"/>
                </a:lnTo>
                <a:lnTo>
                  <a:pt x="0" y="0"/>
                </a:lnTo>
                <a:lnTo>
                  <a:pt x="0" y="8"/>
                </a:lnTo>
                <a:lnTo>
                  <a:pt x="0" y="70"/>
                </a:lnTo>
                <a:lnTo>
                  <a:pt x="0" y="78"/>
                </a:lnTo>
                <a:lnTo>
                  <a:pt x="8" y="78"/>
                </a:lnTo>
                <a:lnTo>
                  <a:pt x="136" y="78"/>
                </a:lnTo>
                <a:lnTo>
                  <a:pt x="144" y="78"/>
                </a:lnTo>
                <a:lnTo>
                  <a:pt x="144" y="70"/>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239"/>
          <p:cNvSpPr>
            <a:spLocks noChangeArrowheads="1"/>
          </p:cNvSpPr>
          <p:nvPr/>
        </p:nvSpPr>
        <p:spPr bwMode="auto">
          <a:xfrm>
            <a:off x="8932863" y="3859213"/>
            <a:ext cx="2032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240"/>
          <p:cNvSpPr>
            <a:spLocks/>
          </p:cNvSpPr>
          <p:nvPr/>
        </p:nvSpPr>
        <p:spPr bwMode="auto">
          <a:xfrm>
            <a:off x="8920163" y="3846513"/>
            <a:ext cx="228600" cy="123825"/>
          </a:xfrm>
          <a:custGeom>
            <a:avLst/>
            <a:gdLst>
              <a:gd name="T0" fmla="*/ 144 w 144"/>
              <a:gd name="T1" fmla="*/ 0 h 78"/>
              <a:gd name="T2" fmla="*/ 136 w 144"/>
              <a:gd name="T3" fmla="*/ 0 h 78"/>
              <a:gd name="T4" fmla="*/ 8 w 144"/>
              <a:gd name="T5" fmla="*/ 0 h 78"/>
              <a:gd name="T6" fmla="*/ 0 w 144"/>
              <a:gd name="T7" fmla="*/ 0 h 78"/>
              <a:gd name="T8" fmla="*/ 0 w 144"/>
              <a:gd name="T9" fmla="*/ 8 h 78"/>
              <a:gd name="T10" fmla="*/ 0 w 144"/>
              <a:gd name="T11" fmla="*/ 70 h 78"/>
              <a:gd name="T12" fmla="*/ 0 w 144"/>
              <a:gd name="T13" fmla="*/ 78 h 78"/>
              <a:gd name="T14" fmla="*/ 8 w 144"/>
              <a:gd name="T15" fmla="*/ 78 h 78"/>
              <a:gd name="T16" fmla="*/ 136 w 144"/>
              <a:gd name="T17" fmla="*/ 78 h 78"/>
              <a:gd name="T18" fmla="*/ 144 w 144"/>
              <a:gd name="T19" fmla="*/ 78 h 78"/>
              <a:gd name="T20" fmla="*/ 144 w 144"/>
              <a:gd name="T21" fmla="*/ 70 h 78"/>
              <a:gd name="T22" fmla="*/ 144 w 144"/>
              <a:gd name="T23" fmla="*/ 8 h 78"/>
              <a:gd name="T24" fmla="*/ 144 w 144"/>
              <a:gd name="T25" fmla="*/ 0 h 78"/>
              <a:gd name="T26" fmla="*/ 144 w 144"/>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78">
                <a:moveTo>
                  <a:pt x="144" y="0"/>
                </a:moveTo>
                <a:lnTo>
                  <a:pt x="136" y="0"/>
                </a:lnTo>
                <a:lnTo>
                  <a:pt x="8" y="0"/>
                </a:lnTo>
                <a:lnTo>
                  <a:pt x="0" y="0"/>
                </a:lnTo>
                <a:lnTo>
                  <a:pt x="0" y="8"/>
                </a:lnTo>
                <a:lnTo>
                  <a:pt x="0" y="70"/>
                </a:lnTo>
                <a:lnTo>
                  <a:pt x="0" y="78"/>
                </a:lnTo>
                <a:lnTo>
                  <a:pt x="8" y="78"/>
                </a:lnTo>
                <a:lnTo>
                  <a:pt x="136" y="78"/>
                </a:lnTo>
                <a:lnTo>
                  <a:pt x="144" y="78"/>
                </a:lnTo>
                <a:lnTo>
                  <a:pt x="144" y="70"/>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241"/>
          <p:cNvSpPr>
            <a:spLocks noChangeArrowheads="1"/>
          </p:cNvSpPr>
          <p:nvPr/>
        </p:nvSpPr>
        <p:spPr bwMode="auto">
          <a:xfrm>
            <a:off x="9155113" y="3852863"/>
            <a:ext cx="2127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42"/>
          <p:cNvSpPr>
            <a:spLocks noEditPoints="1"/>
          </p:cNvSpPr>
          <p:nvPr/>
        </p:nvSpPr>
        <p:spPr bwMode="auto">
          <a:xfrm>
            <a:off x="9148763" y="3846513"/>
            <a:ext cx="225425" cy="123825"/>
          </a:xfrm>
          <a:custGeom>
            <a:avLst/>
            <a:gdLst>
              <a:gd name="T0" fmla="*/ 134 w 142"/>
              <a:gd name="T1" fmla="*/ 8 h 78"/>
              <a:gd name="T2" fmla="*/ 134 w 142"/>
              <a:gd name="T3" fmla="*/ 70 h 78"/>
              <a:gd name="T4" fmla="*/ 8 w 142"/>
              <a:gd name="T5" fmla="*/ 70 h 78"/>
              <a:gd name="T6" fmla="*/ 8 w 142"/>
              <a:gd name="T7" fmla="*/ 8 h 78"/>
              <a:gd name="T8" fmla="*/ 134 w 142"/>
              <a:gd name="T9" fmla="*/ 8 h 78"/>
              <a:gd name="T10" fmla="*/ 142 w 142"/>
              <a:gd name="T11" fmla="*/ 0 h 78"/>
              <a:gd name="T12" fmla="*/ 134 w 142"/>
              <a:gd name="T13" fmla="*/ 0 h 78"/>
              <a:gd name="T14" fmla="*/ 8 w 142"/>
              <a:gd name="T15" fmla="*/ 0 h 78"/>
              <a:gd name="T16" fmla="*/ 0 w 142"/>
              <a:gd name="T17" fmla="*/ 0 h 78"/>
              <a:gd name="T18" fmla="*/ 0 w 142"/>
              <a:gd name="T19" fmla="*/ 8 h 78"/>
              <a:gd name="T20" fmla="*/ 0 w 142"/>
              <a:gd name="T21" fmla="*/ 70 h 78"/>
              <a:gd name="T22" fmla="*/ 0 w 142"/>
              <a:gd name="T23" fmla="*/ 78 h 78"/>
              <a:gd name="T24" fmla="*/ 8 w 142"/>
              <a:gd name="T25" fmla="*/ 78 h 78"/>
              <a:gd name="T26" fmla="*/ 134 w 142"/>
              <a:gd name="T27" fmla="*/ 78 h 78"/>
              <a:gd name="T28" fmla="*/ 142 w 142"/>
              <a:gd name="T29" fmla="*/ 78 h 78"/>
              <a:gd name="T30" fmla="*/ 142 w 142"/>
              <a:gd name="T31" fmla="*/ 70 h 78"/>
              <a:gd name="T32" fmla="*/ 142 w 142"/>
              <a:gd name="T33" fmla="*/ 8 h 78"/>
              <a:gd name="T34" fmla="*/ 142 w 142"/>
              <a:gd name="T35" fmla="*/ 0 h 78"/>
              <a:gd name="T36" fmla="*/ 142 w 142"/>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78">
                <a:moveTo>
                  <a:pt x="134" y="8"/>
                </a:moveTo>
                <a:lnTo>
                  <a:pt x="134" y="70"/>
                </a:lnTo>
                <a:lnTo>
                  <a:pt x="8" y="70"/>
                </a:lnTo>
                <a:lnTo>
                  <a:pt x="8" y="8"/>
                </a:lnTo>
                <a:lnTo>
                  <a:pt x="134" y="8"/>
                </a:lnTo>
                <a:close/>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243"/>
          <p:cNvSpPr>
            <a:spLocks noChangeArrowheads="1"/>
          </p:cNvSpPr>
          <p:nvPr/>
        </p:nvSpPr>
        <p:spPr bwMode="auto">
          <a:xfrm>
            <a:off x="9161463" y="3859213"/>
            <a:ext cx="2000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44"/>
          <p:cNvSpPr>
            <a:spLocks/>
          </p:cNvSpPr>
          <p:nvPr/>
        </p:nvSpPr>
        <p:spPr bwMode="auto">
          <a:xfrm>
            <a:off x="9148763" y="3846513"/>
            <a:ext cx="225425" cy="123825"/>
          </a:xfrm>
          <a:custGeom>
            <a:avLst/>
            <a:gdLst>
              <a:gd name="T0" fmla="*/ 142 w 142"/>
              <a:gd name="T1" fmla="*/ 0 h 78"/>
              <a:gd name="T2" fmla="*/ 134 w 142"/>
              <a:gd name="T3" fmla="*/ 0 h 78"/>
              <a:gd name="T4" fmla="*/ 8 w 142"/>
              <a:gd name="T5" fmla="*/ 0 h 78"/>
              <a:gd name="T6" fmla="*/ 0 w 142"/>
              <a:gd name="T7" fmla="*/ 0 h 78"/>
              <a:gd name="T8" fmla="*/ 0 w 142"/>
              <a:gd name="T9" fmla="*/ 8 h 78"/>
              <a:gd name="T10" fmla="*/ 0 w 142"/>
              <a:gd name="T11" fmla="*/ 70 h 78"/>
              <a:gd name="T12" fmla="*/ 0 w 142"/>
              <a:gd name="T13" fmla="*/ 78 h 78"/>
              <a:gd name="T14" fmla="*/ 8 w 142"/>
              <a:gd name="T15" fmla="*/ 78 h 78"/>
              <a:gd name="T16" fmla="*/ 134 w 142"/>
              <a:gd name="T17" fmla="*/ 78 h 78"/>
              <a:gd name="T18" fmla="*/ 142 w 142"/>
              <a:gd name="T19" fmla="*/ 78 h 78"/>
              <a:gd name="T20" fmla="*/ 142 w 142"/>
              <a:gd name="T21" fmla="*/ 70 h 78"/>
              <a:gd name="T22" fmla="*/ 142 w 142"/>
              <a:gd name="T23" fmla="*/ 8 h 78"/>
              <a:gd name="T24" fmla="*/ 142 w 142"/>
              <a:gd name="T25" fmla="*/ 0 h 78"/>
              <a:gd name="T26" fmla="*/ 142 w 142"/>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78">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245"/>
          <p:cNvSpPr>
            <a:spLocks noChangeArrowheads="1"/>
          </p:cNvSpPr>
          <p:nvPr/>
        </p:nvSpPr>
        <p:spPr bwMode="auto">
          <a:xfrm>
            <a:off x="9040813" y="3976688"/>
            <a:ext cx="215900"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46"/>
          <p:cNvSpPr>
            <a:spLocks noEditPoints="1"/>
          </p:cNvSpPr>
          <p:nvPr/>
        </p:nvSpPr>
        <p:spPr bwMode="auto">
          <a:xfrm>
            <a:off x="9034463" y="3970338"/>
            <a:ext cx="228600" cy="127000"/>
          </a:xfrm>
          <a:custGeom>
            <a:avLst/>
            <a:gdLst>
              <a:gd name="T0" fmla="*/ 136 w 144"/>
              <a:gd name="T1" fmla="*/ 8 h 80"/>
              <a:gd name="T2" fmla="*/ 136 w 144"/>
              <a:gd name="T3" fmla="*/ 72 h 80"/>
              <a:gd name="T4" fmla="*/ 8 w 144"/>
              <a:gd name="T5" fmla="*/ 72 h 80"/>
              <a:gd name="T6" fmla="*/ 8 w 144"/>
              <a:gd name="T7" fmla="*/ 8 h 80"/>
              <a:gd name="T8" fmla="*/ 136 w 144"/>
              <a:gd name="T9" fmla="*/ 8 h 80"/>
              <a:gd name="T10" fmla="*/ 144 w 144"/>
              <a:gd name="T11" fmla="*/ 0 h 80"/>
              <a:gd name="T12" fmla="*/ 136 w 144"/>
              <a:gd name="T13" fmla="*/ 0 h 80"/>
              <a:gd name="T14" fmla="*/ 8 w 144"/>
              <a:gd name="T15" fmla="*/ 0 h 80"/>
              <a:gd name="T16" fmla="*/ 0 w 144"/>
              <a:gd name="T17" fmla="*/ 0 h 80"/>
              <a:gd name="T18" fmla="*/ 0 w 144"/>
              <a:gd name="T19" fmla="*/ 8 h 80"/>
              <a:gd name="T20" fmla="*/ 0 w 144"/>
              <a:gd name="T21" fmla="*/ 72 h 80"/>
              <a:gd name="T22" fmla="*/ 0 w 144"/>
              <a:gd name="T23" fmla="*/ 80 h 80"/>
              <a:gd name="T24" fmla="*/ 8 w 144"/>
              <a:gd name="T25" fmla="*/ 80 h 80"/>
              <a:gd name="T26" fmla="*/ 136 w 144"/>
              <a:gd name="T27" fmla="*/ 80 h 80"/>
              <a:gd name="T28" fmla="*/ 144 w 144"/>
              <a:gd name="T29" fmla="*/ 80 h 80"/>
              <a:gd name="T30" fmla="*/ 144 w 144"/>
              <a:gd name="T31" fmla="*/ 72 h 80"/>
              <a:gd name="T32" fmla="*/ 144 w 144"/>
              <a:gd name="T33" fmla="*/ 8 h 80"/>
              <a:gd name="T34" fmla="*/ 144 w 144"/>
              <a:gd name="T35" fmla="*/ 0 h 80"/>
              <a:gd name="T36" fmla="*/ 144 w 144"/>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0">
                <a:moveTo>
                  <a:pt x="136" y="8"/>
                </a:moveTo>
                <a:lnTo>
                  <a:pt x="136" y="72"/>
                </a:lnTo>
                <a:lnTo>
                  <a:pt x="8" y="72"/>
                </a:lnTo>
                <a:lnTo>
                  <a:pt x="8" y="8"/>
                </a:lnTo>
                <a:lnTo>
                  <a:pt x="136" y="8"/>
                </a:lnTo>
                <a:close/>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247"/>
          <p:cNvSpPr>
            <a:spLocks noChangeArrowheads="1"/>
          </p:cNvSpPr>
          <p:nvPr/>
        </p:nvSpPr>
        <p:spPr bwMode="auto">
          <a:xfrm>
            <a:off x="9047163" y="3983038"/>
            <a:ext cx="2032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48"/>
          <p:cNvSpPr>
            <a:spLocks/>
          </p:cNvSpPr>
          <p:nvPr/>
        </p:nvSpPr>
        <p:spPr bwMode="auto">
          <a:xfrm>
            <a:off x="9034463" y="3970338"/>
            <a:ext cx="228600" cy="127000"/>
          </a:xfrm>
          <a:custGeom>
            <a:avLst/>
            <a:gdLst>
              <a:gd name="T0" fmla="*/ 144 w 144"/>
              <a:gd name="T1" fmla="*/ 0 h 80"/>
              <a:gd name="T2" fmla="*/ 136 w 144"/>
              <a:gd name="T3" fmla="*/ 0 h 80"/>
              <a:gd name="T4" fmla="*/ 8 w 144"/>
              <a:gd name="T5" fmla="*/ 0 h 80"/>
              <a:gd name="T6" fmla="*/ 0 w 144"/>
              <a:gd name="T7" fmla="*/ 0 h 80"/>
              <a:gd name="T8" fmla="*/ 0 w 144"/>
              <a:gd name="T9" fmla="*/ 8 h 80"/>
              <a:gd name="T10" fmla="*/ 0 w 144"/>
              <a:gd name="T11" fmla="*/ 72 h 80"/>
              <a:gd name="T12" fmla="*/ 0 w 144"/>
              <a:gd name="T13" fmla="*/ 80 h 80"/>
              <a:gd name="T14" fmla="*/ 8 w 144"/>
              <a:gd name="T15" fmla="*/ 80 h 80"/>
              <a:gd name="T16" fmla="*/ 136 w 144"/>
              <a:gd name="T17" fmla="*/ 80 h 80"/>
              <a:gd name="T18" fmla="*/ 144 w 144"/>
              <a:gd name="T19" fmla="*/ 80 h 80"/>
              <a:gd name="T20" fmla="*/ 144 w 144"/>
              <a:gd name="T21" fmla="*/ 72 h 80"/>
              <a:gd name="T22" fmla="*/ 144 w 144"/>
              <a:gd name="T23" fmla="*/ 8 h 80"/>
              <a:gd name="T24" fmla="*/ 144 w 144"/>
              <a:gd name="T25" fmla="*/ 0 h 80"/>
              <a:gd name="T26" fmla="*/ 144 w 14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0">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249"/>
          <p:cNvSpPr>
            <a:spLocks noChangeArrowheads="1"/>
          </p:cNvSpPr>
          <p:nvPr/>
        </p:nvSpPr>
        <p:spPr bwMode="auto">
          <a:xfrm>
            <a:off x="9155113" y="4103688"/>
            <a:ext cx="2127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250"/>
          <p:cNvSpPr>
            <a:spLocks noEditPoints="1"/>
          </p:cNvSpPr>
          <p:nvPr/>
        </p:nvSpPr>
        <p:spPr bwMode="auto">
          <a:xfrm>
            <a:off x="9148763" y="4097338"/>
            <a:ext cx="225425" cy="123825"/>
          </a:xfrm>
          <a:custGeom>
            <a:avLst/>
            <a:gdLst>
              <a:gd name="T0" fmla="*/ 134 w 142"/>
              <a:gd name="T1" fmla="*/ 8 h 78"/>
              <a:gd name="T2" fmla="*/ 134 w 142"/>
              <a:gd name="T3" fmla="*/ 70 h 78"/>
              <a:gd name="T4" fmla="*/ 8 w 142"/>
              <a:gd name="T5" fmla="*/ 70 h 78"/>
              <a:gd name="T6" fmla="*/ 8 w 142"/>
              <a:gd name="T7" fmla="*/ 8 h 78"/>
              <a:gd name="T8" fmla="*/ 134 w 142"/>
              <a:gd name="T9" fmla="*/ 8 h 78"/>
              <a:gd name="T10" fmla="*/ 142 w 142"/>
              <a:gd name="T11" fmla="*/ 0 h 78"/>
              <a:gd name="T12" fmla="*/ 134 w 142"/>
              <a:gd name="T13" fmla="*/ 0 h 78"/>
              <a:gd name="T14" fmla="*/ 8 w 142"/>
              <a:gd name="T15" fmla="*/ 0 h 78"/>
              <a:gd name="T16" fmla="*/ 0 w 142"/>
              <a:gd name="T17" fmla="*/ 0 h 78"/>
              <a:gd name="T18" fmla="*/ 0 w 142"/>
              <a:gd name="T19" fmla="*/ 8 h 78"/>
              <a:gd name="T20" fmla="*/ 0 w 142"/>
              <a:gd name="T21" fmla="*/ 70 h 78"/>
              <a:gd name="T22" fmla="*/ 0 w 142"/>
              <a:gd name="T23" fmla="*/ 78 h 78"/>
              <a:gd name="T24" fmla="*/ 8 w 142"/>
              <a:gd name="T25" fmla="*/ 78 h 78"/>
              <a:gd name="T26" fmla="*/ 134 w 142"/>
              <a:gd name="T27" fmla="*/ 78 h 78"/>
              <a:gd name="T28" fmla="*/ 142 w 142"/>
              <a:gd name="T29" fmla="*/ 78 h 78"/>
              <a:gd name="T30" fmla="*/ 142 w 142"/>
              <a:gd name="T31" fmla="*/ 70 h 78"/>
              <a:gd name="T32" fmla="*/ 142 w 142"/>
              <a:gd name="T33" fmla="*/ 8 h 78"/>
              <a:gd name="T34" fmla="*/ 142 w 142"/>
              <a:gd name="T35" fmla="*/ 0 h 78"/>
              <a:gd name="T36" fmla="*/ 142 w 142"/>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78">
                <a:moveTo>
                  <a:pt x="134" y="8"/>
                </a:moveTo>
                <a:lnTo>
                  <a:pt x="134" y="70"/>
                </a:lnTo>
                <a:lnTo>
                  <a:pt x="8" y="70"/>
                </a:lnTo>
                <a:lnTo>
                  <a:pt x="8" y="8"/>
                </a:lnTo>
                <a:lnTo>
                  <a:pt x="134" y="8"/>
                </a:lnTo>
                <a:close/>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251"/>
          <p:cNvSpPr>
            <a:spLocks noChangeArrowheads="1"/>
          </p:cNvSpPr>
          <p:nvPr/>
        </p:nvSpPr>
        <p:spPr bwMode="auto">
          <a:xfrm>
            <a:off x="9161463" y="4110038"/>
            <a:ext cx="2000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52"/>
          <p:cNvSpPr>
            <a:spLocks/>
          </p:cNvSpPr>
          <p:nvPr/>
        </p:nvSpPr>
        <p:spPr bwMode="auto">
          <a:xfrm>
            <a:off x="9148763" y="4097338"/>
            <a:ext cx="225425" cy="123825"/>
          </a:xfrm>
          <a:custGeom>
            <a:avLst/>
            <a:gdLst>
              <a:gd name="T0" fmla="*/ 142 w 142"/>
              <a:gd name="T1" fmla="*/ 0 h 78"/>
              <a:gd name="T2" fmla="*/ 134 w 142"/>
              <a:gd name="T3" fmla="*/ 0 h 78"/>
              <a:gd name="T4" fmla="*/ 8 w 142"/>
              <a:gd name="T5" fmla="*/ 0 h 78"/>
              <a:gd name="T6" fmla="*/ 0 w 142"/>
              <a:gd name="T7" fmla="*/ 0 h 78"/>
              <a:gd name="T8" fmla="*/ 0 w 142"/>
              <a:gd name="T9" fmla="*/ 8 h 78"/>
              <a:gd name="T10" fmla="*/ 0 w 142"/>
              <a:gd name="T11" fmla="*/ 70 h 78"/>
              <a:gd name="T12" fmla="*/ 0 w 142"/>
              <a:gd name="T13" fmla="*/ 78 h 78"/>
              <a:gd name="T14" fmla="*/ 8 w 142"/>
              <a:gd name="T15" fmla="*/ 78 h 78"/>
              <a:gd name="T16" fmla="*/ 134 w 142"/>
              <a:gd name="T17" fmla="*/ 78 h 78"/>
              <a:gd name="T18" fmla="*/ 142 w 142"/>
              <a:gd name="T19" fmla="*/ 78 h 78"/>
              <a:gd name="T20" fmla="*/ 142 w 142"/>
              <a:gd name="T21" fmla="*/ 70 h 78"/>
              <a:gd name="T22" fmla="*/ 142 w 142"/>
              <a:gd name="T23" fmla="*/ 8 h 78"/>
              <a:gd name="T24" fmla="*/ 142 w 142"/>
              <a:gd name="T25" fmla="*/ 0 h 78"/>
              <a:gd name="T26" fmla="*/ 142 w 142"/>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78">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53"/>
          <p:cNvSpPr>
            <a:spLocks noChangeArrowheads="1"/>
          </p:cNvSpPr>
          <p:nvPr/>
        </p:nvSpPr>
        <p:spPr bwMode="auto">
          <a:xfrm>
            <a:off x="8640763" y="4103688"/>
            <a:ext cx="476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254"/>
          <p:cNvSpPr>
            <a:spLocks noEditPoints="1"/>
          </p:cNvSpPr>
          <p:nvPr/>
        </p:nvSpPr>
        <p:spPr bwMode="auto">
          <a:xfrm>
            <a:off x="8634413" y="4097338"/>
            <a:ext cx="60325" cy="123825"/>
          </a:xfrm>
          <a:custGeom>
            <a:avLst/>
            <a:gdLst>
              <a:gd name="T0" fmla="*/ 30 w 38"/>
              <a:gd name="T1" fmla="*/ 8 h 78"/>
              <a:gd name="T2" fmla="*/ 30 w 38"/>
              <a:gd name="T3" fmla="*/ 70 h 78"/>
              <a:gd name="T4" fmla="*/ 8 w 38"/>
              <a:gd name="T5" fmla="*/ 70 h 78"/>
              <a:gd name="T6" fmla="*/ 8 w 38"/>
              <a:gd name="T7" fmla="*/ 8 h 78"/>
              <a:gd name="T8" fmla="*/ 30 w 38"/>
              <a:gd name="T9" fmla="*/ 8 h 78"/>
              <a:gd name="T10" fmla="*/ 38 w 38"/>
              <a:gd name="T11" fmla="*/ 0 h 78"/>
              <a:gd name="T12" fmla="*/ 30 w 38"/>
              <a:gd name="T13" fmla="*/ 0 h 78"/>
              <a:gd name="T14" fmla="*/ 8 w 38"/>
              <a:gd name="T15" fmla="*/ 0 h 78"/>
              <a:gd name="T16" fmla="*/ 0 w 38"/>
              <a:gd name="T17" fmla="*/ 0 h 78"/>
              <a:gd name="T18" fmla="*/ 0 w 38"/>
              <a:gd name="T19" fmla="*/ 8 h 78"/>
              <a:gd name="T20" fmla="*/ 0 w 38"/>
              <a:gd name="T21" fmla="*/ 70 h 78"/>
              <a:gd name="T22" fmla="*/ 0 w 38"/>
              <a:gd name="T23" fmla="*/ 78 h 78"/>
              <a:gd name="T24" fmla="*/ 8 w 38"/>
              <a:gd name="T25" fmla="*/ 78 h 78"/>
              <a:gd name="T26" fmla="*/ 30 w 38"/>
              <a:gd name="T27" fmla="*/ 78 h 78"/>
              <a:gd name="T28" fmla="*/ 38 w 38"/>
              <a:gd name="T29" fmla="*/ 78 h 78"/>
              <a:gd name="T30" fmla="*/ 38 w 38"/>
              <a:gd name="T31" fmla="*/ 70 h 78"/>
              <a:gd name="T32" fmla="*/ 38 w 38"/>
              <a:gd name="T33" fmla="*/ 8 h 78"/>
              <a:gd name="T34" fmla="*/ 38 w 38"/>
              <a:gd name="T35" fmla="*/ 0 h 78"/>
              <a:gd name="T36" fmla="*/ 38 w 38"/>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78">
                <a:moveTo>
                  <a:pt x="30" y="8"/>
                </a:moveTo>
                <a:lnTo>
                  <a:pt x="30" y="70"/>
                </a:lnTo>
                <a:lnTo>
                  <a:pt x="8" y="70"/>
                </a:lnTo>
                <a:lnTo>
                  <a:pt x="8" y="8"/>
                </a:lnTo>
                <a:lnTo>
                  <a:pt x="30" y="8"/>
                </a:lnTo>
                <a:close/>
                <a:moveTo>
                  <a:pt x="38" y="0"/>
                </a:moveTo>
                <a:lnTo>
                  <a:pt x="30" y="0"/>
                </a:lnTo>
                <a:lnTo>
                  <a:pt x="8" y="0"/>
                </a:lnTo>
                <a:lnTo>
                  <a:pt x="0" y="0"/>
                </a:lnTo>
                <a:lnTo>
                  <a:pt x="0" y="8"/>
                </a:lnTo>
                <a:lnTo>
                  <a:pt x="0" y="70"/>
                </a:lnTo>
                <a:lnTo>
                  <a:pt x="0" y="78"/>
                </a:lnTo>
                <a:lnTo>
                  <a:pt x="8" y="78"/>
                </a:lnTo>
                <a:lnTo>
                  <a:pt x="30" y="78"/>
                </a:lnTo>
                <a:lnTo>
                  <a:pt x="38" y="78"/>
                </a:lnTo>
                <a:lnTo>
                  <a:pt x="38" y="70"/>
                </a:lnTo>
                <a:lnTo>
                  <a:pt x="38" y="8"/>
                </a:lnTo>
                <a:lnTo>
                  <a:pt x="38" y="0"/>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255"/>
          <p:cNvSpPr>
            <a:spLocks noChangeArrowheads="1"/>
          </p:cNvSpPr>
          <p:nvPr/>
        </p:nvSpPr>
        <p:spPr bwMode="auto">
          <a:xfrm>
            <a:off x="8647113" y="4110038"/>
            <a:ext cx="349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256"/>
          <p:cNvSpPr>
            <a:spLocks/>
          </p:cNvSpPr>
          <p:nvPr/>
        </p:nvSpPr>
        <p:spPr bwMode="auto">
          <a:xfrm>
            <a:off x="8634413" y="4097338"/>
            <a:ext cx="60325" cy="123825"/>
          </a:xfrm>
          <a:custGeom>
            <a:avLst/>
            <a:gdLst>
              <a:gd name="T0" fmla="*/ 38 w 38"/>
              <a:gd name="T1" fmla="*/ 0 h 78"/>
              <a:gd name="T2" fmla="*/ 30 w 38"/>
              <a:gd name="T3" fmla="*/ 0 h 78"/>
              <a:gd name="T4" fmla="*/ 8 w 38"/>
              <a:gd name="T5" fmla="*/ 0 h 78"/>
              <a:gd name="T6" fmla="*/ 0 w 38"/>
              <a:gd name="T7" fmla="*/ 0 h 78"/>
              <a:gd name="T8" fmla="*/ 0 w 38"/>
              <a:gd name="T9" fmla="*/ 8 h 78"/>
              <a:gd name="T10" fmla="*/ 0 w 38"/>
              <a:gd name="T11" fmla="*/ 70 h 78"/>
              <a:gd name="T12" fmla="*/ 0 w 38"/>
              <a:gd name="T13" fmla="*/ 78 h 78"/>
              <a:gd name="T14" fmla="*/ 8 w 38"/>
              <a:gd name="T15" fmla="*/ 78 h 78"/>
              <a:gd name="T16" fmla="*/ 30 w 38"/>
              <a:gd name="T17" fmla="*/ 78 h 78"/>
              <a:gd name="T18" fmla="*/ 38 w 38"/>
              <a:gd name="T19" fmla="*/ 78 h 78"/>
              <a:gd name="T20" fmla="*/ 38 w 38"/>
              <a:gd name="T21" fmla="*/ 70 h 78"/>
              <a:gd name="T22" fmla="*/ 38 w 38"/>
              <a:gd name="T23" fmla="*/ 8 h 78"/>
              <a:gd name="T24" fmla="*/ 38 w 38"/>
              <a:gd name="T25" fmla="*/ 0 h 78"/>
              <a:gd name="T26" fmla="*/ 38 w 38"/>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8">
                <a:moveTo>
                  <a:pt x="38" y="0"/>
                </a:moveTo>
                <a:lnTo>
                  <a:pt x="30" y="0"/>
                </a:lnTo>
                <a:lnTo>
                  <a:pt x="8" y="0"/>
                </a:lnTo>
                <a:lnTo>
                  <a:pt x="0" y="0"/>
                </a:lnTo>
                <a:lnTo>
                  <a:pt x="0" y="8"/>
                </a:lnTo>
                <a:lnTo>
                  <a:pt x="0" y="70"/>
                </a:lnTo>
                <a:lnTo>
                  <a:pt x="0" y="78"/>
                </a:lnTo>
                <a:lnTo>
                  <a:pt x="8" y="78"/>
                </a:lnTo>
                <a:lnTo>
                  <a:pt x="30" y="78"/>
                </a:lnTo>
                <a:lnTo>
                  <a:pt x="38" y="78"/>
                </a:lnTo>
                <a:lnTo>
                  <a:pt x="38" y="70"/>
                </a:lnTo>
                <a:lnTo>
                  <a:pt x="38" y="8"/>
                </a:lnTo>
                <a:lnTo>
                  <a:pt x="3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257"/>
          <p:cNvSpPr>
            <a:spLocks noChangeArrowheads="1"/>
          </p:cNvSpPr>
          <p:nvPr/>
        </p:nvSpPr>
        <p:spPr bwMode="auto">
          <a:xfrm>
            <a:off x="9266238" y="4227513"/>
            <a:ext cx="215900" cy="1206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258"/>
          <p:cNvSpPr>
            <a:spLocks noEditPoints="1"/>
          </p:cNvSpPr>
          <p:nvPr/>
        </p:nvSpPr>
        <p:spPr bwMode="auto">
          <a:xfrm>
            <a:off x="9259888" y="4221163"/>
            <a:ext cx="228600" cy="133350"/>
          </a:xfrm>
          <a:custGeom>
            <a:avLst/>
            <a:gdLst>
              <a:gd name="T0" fmla="*/ 136 w 144"/>
              <a:gd name="T1" fmla="*/ 8 h 84"/>
              <a:gd name="T2" fmla="*/ 136 w 144"/>
              <a:gd name="T3" fmla="*/ 76 h 84"/>
              <a:gd name="T4" fmla="*/ 8 w 144"/>
              <a:gd name="T5" fmla="*/ 76 h 84"/>
              <a:gd name="T6" fmla="*/ 8 w 144"/>
              <a:gd name="T7" fmla="*/ 8 h 84"/>
              <a:gd name="T8" fmla="*/ 136 w 144"/>
              <a:gd name="T9" fmla="*/ 8 h 84"/>
              <a:gd name="T10" fmla="*/ 144 w 144"/>
              <a:gd name="T11" fmla="*/ 0 h 84"/>
              <a:gd name="T12" fmla="*/ 136 w 144"/>
              <a:gd name="T13" fmla="*/ 0 h 84"/>
              <a:gd name="T14" fmla="*/ 8 w 144"/>
              <a:gd name="T15" fmla="*/ 0 h 84"/>
              <a:gd name="T16" fmla="*/ 0 w 144"/>
              <a:gd name="T17" fmla="*/ 0 h 84"/>
              <a:gd name="T18" fmla="*/ 0 w 144"/>
              <a:gd name="T19" fmla="*/ 8 h 84"/>
              <a:gd name="T20" fmla="*/ 0 w 144"/>
              <a:gd name="T21" fmla="*/ 76 h 84"/>
              <a:gd name="T22" fmla="*/ 0 w 144"/>
              <a:gd name="T23" fmla="*/ 84 h 84"/>
              <a:gd name="T24" fmla="*/ 8 w 144"/>
              <a:gd name="T25" fmla="*/ 84 h 84"/>
              <a:gd name="T26" fmla="*/ 136 w 144"/>
              <a:gd name="T27" fmla="*/ 84 h 84"/>
              <a:gd name="T28" fmla="*/ 144 w 144"/>
              <a:gd name="T29" fmla="*/ 84 h 84"/>
              <a:gd name="T30" fmla="*/ 144 w 144"/>
              <a:gd name="T31" fmla="*/ 76 h 84"/>
              <a:gd name="T32" fmla="*/ 144 w 144"/>
              <a:gd name="T33" fmla="*/ 8 h 84"/>
              <a:gd name="T34" fmla="*/ 144 w 144"/>
              <a:gd name="T35" fmla="*/ 0 h 84"/>
              <a:gd name="T36" fmla="*/ 144 w 144"/>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4">
                <a:moveTo>
                  <a:pt x="136" y="8"/>
                </a:moveTo>
                <a:lnTo>
                  <a:pt x="136" y="76"/>
                </a:lnTo>
                <a:lnTo>
                  <a:pt x="8" y="76"/>
                </a:lnTo>
                <a:lnTo>
                  <a:pt x="8" y="8"/>
                </a:lnTo>
                <a:lnTo>
                  <a:pt x="136" y="8"/>
                </a:lnTo>
                <a:close/>
                <a:moveTo>
                  <a:pt x="144" y="0"/>
                </a:moveTo>
                <a:lnTo>
                  <a:pt x="136" y="0"/>
                </a:lnTo>
                <a:lnTo>
                  <a:pt x="8" y="0"/>
                </a:lnTo>
                <a:lnTo>
                  <a:pt x="0" y="0"/>
                </a:lnTo>
                <a:lnTo>
                  <a:pt x="0" y="8"/>
                </a:lnTo>
                <a:lnTo>
                  <a:pt x="0" y="76"/>
                </a:lnTo>
                <a:lnTo>
                  <a:pt x="0" y="84"/>
                </a:lnTo>
                <a:lnTo>
                  <a:pt x="8" y="84"/>
                </a:lnTo>
                <a:lnTo>
                  <a:pt x="136" y="84"/>
                </a:lnTo>
                <a:lnTo>
                  <a:pt x="144" y="84"/>
                </a:lnTo>
                <a:lnTo>
                  <a:pt x="144" y="76"/>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259"/>
          <p:cNvSpPr>
            <a:spLocks noChangeArrowheads="1"/>
          </p:cNvSpPr>
          <p:nvPr/>
        </p:nvSpPr>
        <p:spPr bwMode="auto">
          <a:xfrm>
            <a:off x="9272588" y="4233863"/>
            <a:ext cx="2032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260"/>
          <p:cNvSpPr>
            <a:spLocks/>
          </p:cNvSpPr>
          <p:nvPr/>
        </p:nvSpPr>
        <p:spPr bwMode="auto">
          <a:xfrm>
            <a:off x="9259888" y="4221163"/>
            <a:ext cx="228600" cy="133350"/>
          </a:xfrm>
          <a:custGeom>
            <a:avLst/>
            <a:gdLst>
              <a:gd name="T0" fmla="*/ 144 w 144"/>
              <a:gd name="T1" fmla="*/ 0 h 84"/>
              <a:gd name="T2" fmla="*/ 136 w 144"/>
              <a:gd name="T3" fmla="*/ 0 h 84"/>
              <a:gd name="T4" fmla="*/ 8 w 144"/>
              <a:gd name="T5" fmla="*/ 0 h 84"/>
              <a:gd name="T6" fmla="*/ 0 w 144"/>
              <a:gd name="T7" fmla="*/ 0 h 84"/>
              <a:gd name="T8" fmla="*/ 0 w 144"/>
              <a:gd name="T9" fmla="*/ 8 h 84"/>
              <a:gd name="T10" fmla="*/ 0 w 144"/>
              <a:gd name="T11" fmla="*/ 76 h 84"/>
              <a:gd name="T12" fmla="*/ 0 w 144"/>
              <a:gd name="T13" fmla="*/ 84 h 84"/>
              <a:gd name="T14" fmla="*/ 8 w 144"/>
              <a:gd name="T15" fmla="*/ 84 h 84"/>
              <a:gd name="T16" fmla="*/ 136 w 144"/>
              <a:gd name="T17" fmla="*/ 84 h 84"/>
              <a:gd name="T18" fmla="*/ 144 w 144"/>
              <a:gd name="T19" fmla="*/ 84 h 84"/>
              <a:gd name="T20" fmla="*/ 144 w 144"/>
              <a:gd name="T21" fmla="*/ 76 h 84"/>
              <a:gd name="T22" fmla="*/ 144 w 144"/>
              <a:gd name="T23" fmla="*/ 8 h 84"/>
              <a:gd name="T24" fmla="*/ 144 w 144"/>
              <a:gd name="T25" fmla="*/ 0 h 84"/>
              <a:gd name="T26" fmla="*/ 144 w 144"/>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4">
                <a:moveTo>
                  <a:pt x="144" y="0"/>
                </a:moveTo>
                <a:lnTo>
                  <a:pt x="136" y="0"/>
                </a:lnTo>
                <a:lnTo>
                  <a:pt x="8" y="0"/>
                </a:lnTo>
                <a:lnTo>
                  <a:pt x="0" y="0"/>
                </a:lnTo>
                <a:lnTo>
                  <a:pt x="0" y="8"/>
                </a:lnTo>
                <a:lnTo>
                  <a:pt x="0" y="76"/>
                </a:lnTo>
                <a:lnTo>
                  <a:pt x="0" y="84"/>
                </a:lnTo>
                <a:lnTo>
                  <a:pt x="8" y="84"/>
                </a:lnTo>
                <a:lnTo>
                  <a:pt x="136" y="84"/>
                </a:lnTo>
                <a:lnTo>
                  <a:pt x="144" y="84"/>
                </a:lnTo>
                <a:lnTo>
                  <a:pt x="144" y="76"/>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261"/>
          <p:cNvSpPr>
            <a:spLocks noChangeArrowheads="1"/>
          </p:cNvSpPr>
          <p:nvPr/>
        </p:nvSpPr>
        <p:spPr bwMode="auto">
          <a:xfrm>
            <a:off x="8640763" y="3976688"/>
            <a:ext cx="161925"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62"/>
          <p:cNvSpPr>
            <a:spLocks noEditPoints="1"/>
          </p:cNvSpPr>
          <p:nvPr/>
        </p:nvSpPr>
        <p:spPr bwMode="auto">
          <a:xfrm>
            <a:off x="8634413" y="3970338"/>
            <a:ext cx="174625" cy="127000"/>
          </a:xfrm>
          <a:custGeom>
            <a:avLst/>
            <a:gdLst>
              <a:gd name="T0" fmla="*/ 102 w 110"/>
              <a:gd name="T1" fmla="*/ 8 h 80"/>
              <a:gd name="T2" fmla="*/ 102 w 110"/>
              <a:gd name="T3" fmla="*/ 72 h 80"/>
              <a:gd name="T4" fmla="*/ 8 w 110"/>
              <a:gd name="T5" fmla="*/ 72 h 80"/>
              <a:gd name="T6" fmla="*/ 8 w 110"/>
              <a:gd name="T7" fmla="*/ 8 h 80"/>
              <a:gd name="T8" fmla="*/ 102 w 110"/>
              <a:gd name="T9" fmla="*/ 8 h 80"/>
              <a:gd name="T10" fmla="*/ 110 w 110"/>
              <a:gd name="T11" fmla="*/ 0 h 80"/>
              <a:gd name="T12" fmla="*/ 102 w 110"/>
              <a:gd name="T13" fmla="*/ 0 h 80"/>
              <a:gd name="T14" fmla="*/ 8 w 110"/>
              <a:gd name="T15" fmla="*/ 0 h 80"/>
              <a:gd name="T16" fmla="*/ 0 w 110"/>
              <a:gd name="T17" fmla="*/ 0 h 80"/>
              <a:gd name="T18" fmla="*/ 0 w 110"/>
              <a:gd name="T19" fmla="*/ 8 h 80"/>
              <a:gd name="T20" fmla="*/ 0 w 110"/>
              <a:gd name="T21" fmla="*/ 72 h 80"/>
              <a:gd name="T22" fmla="*/ 0 w 110"/>
              <a:gd name="T23" fmla="*/ 80 h 80"/>
              <a:gd name="T24" fmla="*/ 8 w 110"/>
              <a:gd name="T25" fmla="*/ 80 h 80"/>
              <a:gd name="T26" fmla="*/ 102 w 110"/>
              <a:gd name="T27" fmla="*/ 80 h 80"/>
              <a:gd name="T28" fmla="*/ 110 w 110"/>
              <a:gd name="T29" fmla="*/ 80 h 80"/>
              <a:gd name="T30" fmla="*/ 110 w 110"/>
              <a:gd name="T31" fmla="*/ 72 h 80"/>
              <a:gd name="T32" fmla="*/ 110 w 110"/>
              <a:gd name="T33" fmla="*/ 8 h 80"/>
              <a:gd name="T34" fmla="*/ 110 w 110"/>
              <a:gd name="T35" fmla="*/ 0 h 80"/>
              <a:gd name="T36" fmla="*/ 110 w 110"/>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80">
                <a:moveTo>
                  <a:pt x="102" y="8"/>
                </a:moveTo>
                <a:lnTo>
                  <a:pt x="102" y="72"/>
                </a:lnTo>
                <a:lnTo>
                  <a:pt x="8" y="72"/>
                </a:lnTo>
                <a:lnTo>
                  <a:pt x="8" y="8"/>
                </a:lnTo>
                <a:lnTo>
                  <a:pt x="102" y="8"/>
                </a:lnTo>
                <a:close/>
                <a:moveTo>
                  <a:pt x="110" y="0"/>
                </a:moveTo>
                <a:lnTo>
                  <a:pt x="102" y="0"/>
                </a:lnTo>
                <a:lnTo>
                  <a:pt x="8" y="0"/>
                </a:lnTo>
                <a:lnTo>
                  <a:pt x="0" y="0"/>
                </a:lnTo>
                <a:lnTo>
                  <a:pt x="0" y="8"/>
                </a:lnTo>
                <a:lnTo>
                  <a:pt x="0" y="72"/>
                </a:lnTo>
                <a:lnTo>
                  <a:pt x="0" y="80"/>
                </a:lnTo>
                <a:lnTo>
                  <a:pt x="8" y="80"/>
                </a:lnTo>
                <a:lnTo>
                  <a:pt x="102" y="80"/>
                </a:lnTo>
                <a:lnTo>
                  <a:pt x="110" y="80"/>
                </a:lnTo>
                <a:lnTo>
                  <a:pt x="110" y="72"/>
                </a:lnTo>
                <a:lnTo>
                  <a:pt x="110" y="8"/>
                </a:lnTo>
                <a:lnTo>
                  <a:pt x="110" y="0"/>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263"/>
          <p:cNvSpPr>
            <a:spLocks noChangeArrowheads="1"/>
          </p:cNvSpPr>
          <p:nvPr/>
        </p:nvSpPr>
        <p:spPr bwMode="auto">
          <a:xfrm>
            <a:off x="8647113" y="3983038"/>
            <a:ext cx="149225"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64"/>
          <p:cNvSpPr>
            <a:spLocks/>
          </p:cNvSpPr>
          <p:nvPr/>
        </p:nvSpPr>
        <p:spPr bwMode="auto">
          <a:xfrm>
            <a:off x="8634413" y="3970338"/>
            <a:ext cx="174625" cy="127000"/>
          </a:xfrm>
          <a:custGeom>
            <a:avLst/>
            <a:gdLst>
              <a:gd name="T0" fmla="*/ 110 w 110"/>
              <a:gd name="T1" fmla="*/ 0 h 80"/>
              <a:gd name="T2" fmla="*/ 102 w 110"/>
              <a:gd name="T3" fmla="*/ 0 h 80"/>
              <a:gd name="T4" fmla="*/ 8 w 110"/>
              <a:gd name="T5" fmla="*/ 0 h 80"/>
              <a:gd name="T6" fmla="*/ 0 w 110"/>
              <a:gd name="T7" fmla="*/ 0 h 80"/>
              <a:gd name="T8" fmla="*/ 0 w 110"/>
              <a:gd name="T9" fmla="*/ 8 h 80"/>
              <a:gd name="T10" fmla="*/ 0 w 110"/>
              <a:gd name="T11" fmla="*/ 72 h 80"/>
              <a:gd name="T12" fmla="*/ 0 w 110"/>
              <a:gd name="T13" fmla="*/ 80 h 80"/>
              <a:gd name="T14" fmla="*/ 8 w 110"/>
              <a:gd name="T15" fmla="*/ 80 h 80"/>
              <a:gd name="T16" fmla="*/ 102 w 110"/>
              <a:gd name="T17" fmla="*/ 80 h 80"/>
              <a:gd name="T18" fmla="*/ 110 w 110"/>
              <a:gd name="T19" fmla="*/ 80 h 80"/>
              <a:gd name="T20" fmla="*/ 110 w 110"/>
              <a:gd name="T21" fmla="*/ 72 h 80"/>
              <a:gd name="T22" fmla="*/ 110 w 110"/>
              <a:gd name="T23" fmla="*/ 8 h 80"/>
              <a:gd name="T24" fmla="*/ 110 w 110"/>
              <a:gd name="T25" fmla="*/ 0 h 80"/>
              <a:gd name="T26" fmla="*/ 110 w 110"/>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0">
                <a:moveTo>
                  <a:pt x="110" y="0"/>
                </a:moveTo>
                <a:lnTo>
                  <a:pt x="102" y="0"/>
                </a:lnTo>
                <a:lnTo>
                  <a:pt x="8" y="0"/>
                </a:lnTo>
                <a:lnTo>
                  <a:pt x="0" y="0"/>
                </a:lnTo>
                <a:lnTo>
                  <a:pt x="0" y="8"/>
                </a:lnTo>
                <a:lnTo>
                  <a:pt x="0" y="72"/>
                </a:lnTo>
                <a:lnTo>
                  <a:pt x="0" y="80"/>
                </a:lnTo>
                <a:lnTo>
                  <a:pt x="8" y="80"/>
                </a:lnTo>
                <a:lnTo>
                  <a:pt x="102" y="80"/>
                </a:lnTo>
                <a:lnTo>
                  <a:pt x="110" y="80"/>
                </a:lnTo>
                <a:lnTo>
                  <a:pt x="110" y="72"/>
                </a:lnTo>
                <a:lnTo>
                  <a:pt x="110" y="8"/>
                </a:lnTo>
                <a:lnTo>
                  <a:pt x="110" y="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265"/>
          <p:cNvSpPr>
            <a:spLocks noChangeArrowheads="1"/>
          </p:cNvSpPr>
          <p:nvPr/>
        </p:nvSpPr>
        <p:spPr bwMode="auto">
          <a:xfrm>
            <a:off x="8812213" y="3725863"/>
            <a:ext cx="215900"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66"/>
          <p:cNvSpPr>
            <a:spLocks noEditPoints="1"/>
          </p:cNvSpPr>
          <p:nvPr/>
        </p:nvSpPr>
        <p:spPr bwMode="auto">
          <a:xfrm>
            <a:off x="8805863" y="3719513"/>
            <a:ext cx="228600" cy="127000"/>
          </a:xfrm>
          <a:custGeom>
            <a:avLst/>
            <a:gdLst>
              <a:gd name="T0" fmla="*/ 136 w 144"/>
              <a:gd name="T1" fmla="*/ 8 h 80"/>
              <a:gd name="T2" fmla="*/ 136 w 144"/>
              <a:gd name="T3" fmla="*/ 72 h 80"/>
              <a:gd name="T4" fmla="*/ 8 w 144"/>
              <a:gd name="T5" fmla="*/ 72 h 80"/>
              <a:gd name="T6" fmla="*/ 8 w 144"/>
              <a:gd name="T7" fmla="*/ 8 h 80"/>
              <a:gd name="T8" fmla="*/ 136 w 144"/>
              <a:gd name="T9" fmla="*/ 8 h 80"/>
              <a:gd name="T10" fmla="*/ 144 w 144"/>
              <a:gd name="T11" fmla="*/ 0 h 80"/>
              <a:gd name="T12" fmla="*/ 136 w 144"/>
              <a:gd name="T13" fmla="*/ 0 h 80"/>
              <a:gd name="T14" fmla="*/ 8 w 144"/>
              <a:gd name="T15" fmla="*/ 0 h 80"/>
              <a:gd name="T16" fmla="*/ 0 w 144"/>
              <a:gd name="T17" fmla="*/ 0 h 80"/>
              <a:gd name="T18" fmla="*/ 0 w 144"/>
              <a:gd name="T19" fmla="*/ 8 h 80"/>
              <a:gd name="T20" fmla="*/ 0 w 144"/>
              <a:gd name="T21" fmla="*/ 72 h 80"/>
              <a:gd name="T22" fmla="*/ 0 w 144"/>
              <a:gd name="T23" fmla="*/ 80 h 80"/>
              <a:gd name="T24" fmla="*/ 8 w 144"/>
              <a:gd name="T25" fmla="*/ 80 h 80"/>
              <a:gd name="T26" fmla="*/ 136 w 144"/>
              <a:gd name="T27" fmla="*/ 80 h 80"/>
              <a:gd name="T28" fmla="*/ 144 w 144"/>
              <a:gd name="T29" fmla="*/ 80 h 80"/>
              <a:gd name="T30" fmla="*/ 144 w 144"/>
              <a:gd name="T31" fmla="*/ 72 h 80"/>
              <a:gd name="T32" fmla="*/ 144 w 144"/>
              <a:gd name="T33" fmla="*/ 8 h 80"/>
              <a:gd name="T34" fmla="*/ 144 w 144"/>
              <a:gd name="T35" fmla="*/ 0 h 80"/>
              <a:gd name="T36" fmla="*/ 144 w 144"/>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0">
                <a:moveTo>
                  <a:pt x="136" y="8"/>
                </a:moveTo>
                <a:lnTo>
                  <a:pt x="136" y="72"/>
                </a:lnTo>
                <a:lnTo>
                  <a:pt x="8" y="72"/>
                </a:lnTo>
                <a:lnTo>
                  <a:pt x="8" y="8"/>
                </a:lnTo>
                <a:lnTo>
                  <a:pt x="136" y="8"/>
                </a:lnTo>
                <a:close/>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267"/>
          <p:cNvSpPr>
            <a:spLocks noChangeArrowheads="1"/>
          </p:cNvSpPr>
          <p:nvPr/>
        </p:nvSpPr>
        <p:spPr bwMode="auto">
          <a:xfrm>
            <a:off x="8818563" y="3732213"/>
            <a:ext cx="2032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268"/>
          <p:cNvSpPr>
            <a:spLocks/>
          </p:cNvSpPr>
          <p:nvPr/>
        </p:nvSpPr>
        <p:spPr bwMode="auto">
          <a:xfrm>
            <a:off x="8805863" y="3719513"/>
            <a:ext cx="228600" cy="127000"/>
          </a:xfrm>
          <a:custGeom>
            <a:avLst/>
            <a:gdLst>
              <a:gd name="T0" fmla="*/ 144 w 144"/>
              <a:gd name="T1" fmla="*/ 0 h 80"/>
              <a:gd name="T2" fmla="*/ 136 w 144"/>
              <a:gd name="T3" fmla="*/ 0 h 80"/>
              <a:gd name="T4" fmla="*/ 8 w 144"/>
              <a:gd name="T5" fmla="*/ 0 h 80"/>
              <a:gd name="T6" fmla="*/ 0 w 144"/>
              <a:gd name="T7" fmla="*/ 0 h 80"/>
              <a:gd name="T8" fmla="*/ 0 w 144"/>
              <a:gd name="T9" fmla="*/ 8 h 80"/>
              <a:gd name="T10" fmla="*/ 0 w 144"/>
              <a:gd name="T11" fmla="*/ 72 h 80"/>
              <a:gd name="T12" fmla="*/ 0 w 144"/>
              <a:gd name="T13" fmla="*/ 80 h 80"/>
              <a:gd name="T14" fmla="*/ 8 w 144"/>
              <a:gd name="T15" fmla="*/ 80 h 80"/>
              <a:gd name="T16" fmla="*/ 136 w 144"/>
              <a:gd name="T17" fmla="*/ 80 h 80"/>
              <a:gd name="T18" fmla="*/ 144 w 144"/>
              <a:gd name="T19" fmla="*/ 80 h 80"/>
              <a:gd name="T20" fmla="*/ 144 w 144"/>
              <a:gd name="T21" fmla="*/ 72 h 80"/>
              <a:gd name="T22" fmla="*/ 144 w 144"/>
              <a:gd name="T23" fmla="*/ 8 h 80"/>
              <a:gd name="T24" fmla="*/ 144 w 144"/>
              <a:gd name="T25" fmla="*/ 0 h 80"/>
              <a:gd name="T26" fmla="*/ 144 w 14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0">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269"/>
          <p:cNvSpPr>
            <a:spLocks noChangeArrowheads="1"/>
          </p:cNvSpPr>
          <p:nvPr/>
        </p:nvSpPr>
        <p:spPr bwMode="auto">
          <a:xfrm>
            <a:off x="8640763" y="3852863"/>
            <a:ext cx="476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270"/>
          <p:cNvSpPr>
            <a:spLocks noEditPoints="1"/>
          </p:cNvSpPr>
          <p:nvPr/>
        </p:nvSpPr>
        <p:spPr bwMode="auto">
          <a:xfrm>
            <a:off x="8634413" y="3846513"/>
            <a:ext cx="60325" cy="123825"/>
          </a:xfrm>
          <a:custGeom>
            <a:avLst/>
            <a:gdLst>
              <a:gd name="T0" fmla="*/ 30 w 38"/>
              <a:gd name="T1" fmla="*/ 8 h 78"/>
              <a:gd name="T2" fmla="*/ 30 w 38"/>
              <a:gd name="T3" fmla="*/ 70 h 78"/>
              <a:gd name="T4" fmla="*/ 8 w 38"/>
              <a:gd name="T5" fmla="*/ 70 h 78"/>
              <a:gd name="T6" fmla="*/ 8 w 38"/>
              <a:gd name="T7" fmla="*/ 8 h 78"/>
              <a:gd name="T8" fmla="*/ 30 w 38"/>
              <a:gd name="T9" fmla="*/ 8 h 78"/>
              <a:gd name="T10" fmla="*/ 38 w 38"/>
              <a:gd name="T11" fmla="*/ 0 h 78"/>
              <a:gd name="T12" fmla="*/ 30 w 38"/>
              <a:gd name="T13" fmla="*/ 0 h 78"/>
              <a:gd name="T14" fmla="*/ 8 w 38"/>
              <a:gd name="T15" fmla="*/ 0 h 78"/>
              <a:gd name="T16" fmla="*/ 0 w 38"/>
              <a:gd name="T17" fmla="*/ 0 h 78"/>
              <a:gd name="T18" fmla="*/ 0 w 38"/>
              <a:gd name="T19" fmla="*/ 8 h 78"/>
              <a:gd name="T20" fmla="*/ 0 w 38"/>
              <a:gd name="T21" fmla="*/ 70 h 78"/>
              <a:gd name="T22" fmla="*/ 0 w 38"/>
              <a:gd name="T23" fmla="*/ 78 h 78"/>
              <a:gd name="T24" fmla="*/ 8 w 38"/>
              <a:gd name="T25" fmla="*/ 78 h 78"/>
              <a:gd name="T26" fmla="*/ 30 w 38"/>
              <a:gd name="T27" fmla="*/ 78 h 78"/>
              <a:gd name="T28" fmla="*/ 38 w 38"/>
              <a:gd name="T29" fmla="*/ 78 h 78"/>
              <a:gd name="T30" fmla="*/ 38 w 38"/>
              <a:gd name="T31" fmla="*/ 70 h 78"/>
              <a:gd name="T32" fmla="*/ 38 w 38"/>
              <a:gd name="T33" fmla="*/ 8 h 78"/>
              <a:gd name="T34" fmla="*/ 38 w 38"/>
              <a:gd name="T35" fmla="*/ 0 h 78"/>
              <a:gd name="T36" fmla="*/ 38 w 38"/>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78">
                <a:moveTo>
                  <a:pt x="30" y="8"/>
                </a:moveTo>
                <a:lnTo>
                  <a:pt x="30" y="70"/>
                </a:lnTo>
                <a:lnTo>
                  <a:pt x="8" y="70"/>
                </a:lnTo>
                <a:lnTo>
                  <a:pt x="8" y="8"/>
                </a:lnTo>
                <a:lnTo>
                  <a:pt x="30" y="8"/>
                </a:lnTo>
                <a:close/>
                <a:moveTo>
                  <a:pt x="38" y="0"/>
                </a:moveTo>
                <a:lnTo>
                  <a:pt x="30" y="0"/>
                </a:lnTo>
                <a:lnTo>
                  <a:pt x="8" y="0"/>
                </a:lnTo>
                <a:lnTo>
                  <a:pt x="0" y="0"/>
                </a:lnTo>
                <a:lnTo>
                  <a:pt x="0" y="8"/>
                </a:lnTo>
                <a:lnTo>
                  <a:pt x="0" y="70"/>
                </a:lnTo>
                <a:lnTo>
                  <a:pt x="0" y="78"/>
                </a:lnTo>
                <a:lnTo>
                  <a:pt x="8" y="78"/>
                </a:lnTo>
                <a:lnTo>
                  <a:pt x="30" y="78"/>
                </a:lnTo>
                <a:lnTo>
                  <a:pt x="38" y="78"/>
                </a:lnTo>
                <a:lnTo>
                  <a:pt x="38" y="70"/>
                </a:lnTo>
                <a:lnTo>
                  <a:pt x="38" y="8"/>
                </a:lnTo>
                <a:lnTo>
                  <a:pt x="38" y="0"/>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271"/>
          <p:cNvSpPr>
            <a:spLocks noChangeArrowheads="1"/>
          </p:cNvSpPr>
          <p:nvPr/>
        </p:nvSpPr>
        <p:spPr bwMode="auto">
          <a:xfrm>
            <a:off x="8647113" y="3859213"/>
            <a:ext cx="349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272"/>
          <p:cNvSpPr>
            <a:spLocks/>
          </p:cNvSpPr>
          <p:nvPr/>
        </p:nvSpPr>
        <p:spPr bwMode="auto">
          <a:xfrm>
            <a:off x="8634413" y="3846513"/>
            <a:ext cx="60325" cy="123825"/>
          </a:xfrm>
          <a:custGeom>
            <a:avLst/>
            <a:gdLst>
              <a:gd name="T0" fmla="*/ 38 w 38"/>
              <a:gd name="T1" fmla="*/ 0 h 78"/>
              <a:gd name="T2" fmla="*/ 30 w 38"/>
              <a:gd name="T3" fmla="*/ 0 h 78"/>
              <a:gd name="T4" fmla="*/ 8 w 38"/>
              <a:gd name="T5" fmla="*/ 0 h 78"/>
              <a:gd name="T6" fmla="*/ 0 w 38"/>
              <a:gd name="T7" fmla="*/ 0 h 78"/>
              <a:gd name="T8" fmla="*/ 0 w 38"/>
              <a:gd name="T9" fmla="*/ 8 h 78"/>
              <a:gd name="T10" fmla="*/ 0 w 38"/>
              <a:gd name="T11" fmla="*/ 70 h 78"/>
              <a:gd name="T12" fmla="*/ 0 w 38"/>
              <a:gd name="T13" fmla="*/ 78 h 78"/>
              <a:gd name="T14" fmla="*/ 8 w 38"/>
              <a:gd name="T15" fmla="*/ 78 h 78"/>
              <a:gd name="T16" fmla="*/ 30 w 38"/>
              <a:gd name="T17" fmla="*/ 78 h 78"/>
              <a:gd name="T18" fmla="*/ 38 w 38"/>
              <a:gd name="T19" fmla="*/ 78 h 78"/>
              <a:gd name="T20" fmla="*/ 38 w 38"/>
              <a:gd name="T21" fmla="*/ 70 h 78"/>
              <a:gd name="T22" fmla="*/ 38 w 38"/>
              <a:gd name="T23" fmla="*/ 8 h 78"/>
              <a:gd name="T24" fmla="*/ 38 w 38"/>
              <a:gd name="T25" fmla="*/ 0 h 78"/>
              <a:gd name="T26" fmla="*/ 38 w 38"/>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8">
                <a:moveTo>
                  <a:pt x="38" y="0"/>
                </a:moveTo>
                <a:lnTo>
                  <a:pt x="30" y="0"/>
                </a:lnTo>
                <a:lnTo>
                  <a:pt x="8" y="0"/>
                </a:lnTo>
                <a:lnTo>
                  <a:pt x="0" y="0"/>
                </a:lnTo>
                <a:lnTo>
                  <a:pt x="0" y="8"/>
                </a:lnTo>
                <a:lnTo>
                  <a:pt x="0" y="70"/>
                </a:lnTo>
                <a:lnTo>
                  <a:pt x="0" y="78"/>
                </a:lnTo>
                <a:lnTo>
                  <a:pt x="8" y="78"/>
                </a:lnTo>
                <a:lnTo>
                  <a:pt x="30" y="78"/>
                </a:lnTo>
                <a:lnTo>
                  <a:pt x="38" y="78"/>
                </a:lnTo>
                <a:lnTo>
                  <a:pt x="38" y="70"/>
                </a:lnTo>
                <a:lnTo>
                  <a:pt x="38" y="8"/>
                </a:lnTo>
                <a:lnTo>
                  <a:pt x="3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273"/>
          <p:cNvSpPr>
            <a:spLocks noChangeArrowheads="1"/>
          </p:cNvSpPr>
          <p:nvPr/>
        </p:nvSpPr>
        <p:spPr bwMode="auto">
          <a:xfrm>
            <a:off x="9380538" y="3852863"/>
            <a:ext cx="1619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74"/>
          <p:cNvSpPr>
            <a:spLocks noEditPoints="1"/>
          </p:cNvSpPr>
          <p:nvPr/>
        </p:nvSpPr>
        <p:spPr bwMode="auto">
          <a:xfrm>
            <a:off x="9374188" y="3846513"/>
            <a:ext cx="174625" cy="123825"/>
          </a:xfrm>
          <a:custGeom>
            <a:avLst/>
            <a:gdLst>
              <a:gd name="T0" fmla="*/ 102 w 110"/>
              <a:gd name="T1" fmla="*/ 8 h 78"/>
              <a:gd name="T2" fmla="*/ 102 w 110"/>
              <a:gd name="T3" fmla="*/ 70 h 78"/>
              <a:gd name="T4" fmla="*/ 8 w 110"/>
              <a:gd name="T5" fmla="*/ 70 h 78"/>
              <a:gd name="T6" fmla="*/ 8 w 110"/>
              <a:gd name="T7" fmla="*/ 8 h 78"/>
              <a:gd name="T8" fmla="*/ 102 w 110"/>
              <a:gd name="T9" fmla="*/ 8 h 78"/>
              <a:gd name="T10" fmla="*/ 110 w 110"/>
              <a:gd name="T11" fmla="*/ 0 h 78"/>
              <a:gd name="T12" fmla="*/ 102 w 110"/>
              <a:gd name="T13" fmla="*/ 0 h 78"/>
              <a:gd name="T14" fmla="*/ 8 w 110"/>
              <a:gd name="T15" fmla="*/ 0 h 78"/>
              <a:gd name="T16" fmla="*/ 0 w 110"/>
              <a:gd name="T17" fmla="*/ 0 h 78"/>
              <a:gd name="T18" fmla="*/ 0 w 110"/>
              <a:gd name="T19" fmla="*/ 8 h 78"/>
              <a:gd name="T20" fmla="*/ 0 w 110"/>
              <a:gd name="T21" fmla="*/ 70 h 78"/>
              <a:gd name="T22" fmla="*/ 0 w 110"/>
              <a:gd name="T23" fmla="*/ 78 h 78"/>
              <a:gd name="T24" fmla="*/ 8 w 110"/>
              <a:gd name="T25" fmla="*/ 78 h 78"/>
              <a:gd name="T26" fmla="*/ 102 w 110"/>
              <a:gd name="T27" fmla="*/ 78 h 78"/>
              <a:gd name="T28" fmla="*/ 110 w 110"/>
              <a:gd name="T29" fmla="*/ 78 h 78"/>
              <a:gd name="T30" fmla="*/ 110 w 110"/>
              <a:gd name="T31" fmla="*/ 70 h 78"/>
              <a:gd name="T32" fmla="*/ 110 w 110"/>
              <a:gd name="T33" fmla="*/ 8 h 78"/>
              <a:gd name="T34" fmla="*/ 110 w 110"/>
              <a:gd name="T35" fmla="*/ 0 h 78"/>
              <a:gd name="T36" fmla="*/ 110 w 110"/>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78">
                <a:moveTo>
                  <a:pt x="102" y="8"/>
                </a:moveTo>
                <a:lnTo>
                  <a:pt x="102" y="70"/>
                </a:lnTo>
                <a:lnTo>
                  <a:pt x="8" y="70"/>
                </a:lnTo>
                <a:lnTo>
                  <a:pt x="8" y="8"/>
                </a:lnTo>
                <a:lnTo>
                  <a:pt x="102" y="8"/>
                </a:lnTo>
                <a:close/>
                <a:moveTo>
                  <a:pt x="110" y="0"/>
                </a:moveTo>
                <a:lnTo>
                  <a:pt x="102" y="0"/>
                </a:lnTo>
                <a:lnTo>
                  <a:pt x="8" y="0"/>
                </a:lnTo>
                <a:lnTo>
                  <a:pt x="0" y="0"/>
                </a:lnTo>
                <a:lnTo>
                  <a:pt x="0" y="8"/>
                </a:lnTo>
                <a:lnTo>
                  <a:pt x="0" y="70"/>
                </a:lnTo>
                <a:lnTo>
                  <a:pt x="0" y="78"/>
                </a:lnTo>
                <a:lnTo>
                  <a:pt x="8" y="78"/>
                </a:lnTo>
                <a:lnTo>
                  <a:pt x="102" y="78"/>
                </a:lnTo>
                <a:lnTo>
                  <a:pt x="110" y="78"/>
                </a:lnTo>
                <a:lnTo>
                  <a:pt x="110" y="70"/>
                </a:lnTo>
                <a:lnTo>
                  <a:pt x="110" y="8"/>
                </a:lnTo>
                <a:lnTo>
                  <a:pt x="110" y="0"/>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275"/>
          <p:cNvSpPr>
            <a:spLocks noChangeArrowheads="1"/>
          </p:cNvSpPr>
          <p:nvPr/>
        </p:nvSpPr>
        <p:spPr bwMode="auto">
          <a:xfrm>
            <a:off x="9386888" y="3859213"/>
            <a:ext cx="1492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76"/>
          <p:cNvSpPr>
            <a:spLocks/>
          </p:cNvSpPr>
          <p:nvPr/>
        </p:nvSpPr>
        <p:spPr bwMode="auto">
          <a:xfrm>
            <a:off x="9374188" y="3846513"/>
            <a:ext cx="174625" cy="123825"/>
          </a:xfrm>
          <a:custGeom>
            <a:avLst/>
            <a:gdLst>
              <a:gd name="T0" fmla="*/ 110 w 110"/>
              <a:gd name="T1" fmla="*/ 0 h 78"/>
              <a:gd name="T2" fmla="*/ 102 w 110"/>
              <a:gd name="T3" fmla="*/ 0 h 78"/>
              <a:gd name="T4" fmla="*/ 8 w 110"/>
              <a:gd name="T5" fmla="*/ 0 h 78"/>
              <a:gd name="T6" fmla="*/ 0 w 110"/>
              <a:gd name="T7" fmla="*/ 0 h 78"/>
              <a:gd name="T8" fmla="*/ 0 w 110"/>
              <a:gd name="T9" fmla="*/ 8 h 78"/>
              <a:gd name="T10" fmla="*/ 0 w 110"/>
              <a:gd name="T11" fmla="*/ 70 h 78"/>
              <a:gd name="T12" fmla="*/ 0 w 110"/>
              <a:gd name="T13" fmla="*/ 78 h 78"/>
              <a:gd name="T14" fmla="*/ 8 w 110"/>
              <a:gd name="T15" fmla="*/ 78 h 78"/>
              <a:gd name="T16" fmla="*/ 102 w 110"/>
              <a:gd name="T17" fmla="*/ 78 h 78"/>
              <a:gd name="T18" fmla="*/ 110 w 110"/>
              <a:gd name="T19" fmla="*/ 78 h 78"/>
              <a:gd name="T20" fmla="*/ 110 w 110"/>
              <a:gd name="T21" fmla="*/ 70 h 78"/>
              <a:gd name="T22" fmla="*/ 110 w 110"/>
              <a:gd name="T23" fmla="*/ 8 h 78"/>
              <a:gd name="T24" fmla="*/ 110 w 110"/>
              <a:gd name="T25" fmla="*/ 0 h 78"/>
              <a:gd name="T26" fmla="*/ 110 w 110"/>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78">
                <a:moveTo>
                  <a:pt x="110" y="0"/>
                </a:moveTo>
                <a:lnTo>
                  <a:pt x="102" y="0"/>
                </a:lnTo>
                <a:lnTo>
                  <a:pt x="8" y="0"/>
                </a:lnTo>
                <a:lnTo>
                  <a:pt x="0" y="0"/>
                </a:lnTo>
                <a:lnTo>
                  <a:pt x="0" y="8"/>
                </a:lnTo>
                <a:lnTo>
                  <a:pt x="0" y="70"/>
                </a:lnTo>
                <a:lnTo>
                  <a:pt x="0" y="78"/>
                </a:lnTo>
                <a:lnTo>
                  <a:pt x="8" y="78"/>
                </a:lnTo>
                <a:lnTo>
                  <a:pt x="102" y="78"/>
                </a:lnTo>
                <a:lnTo>
                  <a:pt x="110" y="78"/>
                </a:lnTo>
                <a:lnTo>
                  <a:pt x="110" y="70"/>
                </a:lnTo>
                <a:lnTo>
                  <a:pt x="110" y="8"/>
                </a:lnTo>
                <a:lnTo>
                  <a:pt x="110" y="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277"/>
          <p:cNvSpPr>
            <a:spLocks noChangeArrowheads="1"/>
          </p:cNvSpPr>
          <p:nvPr/>
        </p:nvSpPr>
        <p:spPr bwMode="auto">
          <a:xfrm>
            <a:off x="9040813" y="4227513"/>
            <a:ext cx="215900" cy="1206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278"/>
          <p:cNvSpPr>
            <a:spLocks noEditPoints="1"/>
          </p:cNvSpPr>
          <p:nvPr/>
        </p:nvSpPr>
        <p:spPr bwMode="auto">
          <a:xfrm>
            <a:off x="9034463" y="4221163"/>
            <a:ext cx="228600" cy="133350"/>
          </a:xfrm>
          <a:custGeom>
            <a:avLst/>
            <a:gdLst>
              <a:gd name="T0" fmla="*/ 136 w 144"/>
              <a:gd name="T1" fmla="*/ 8 h 84"/>
              <a:gd name="T2" fmla="*/ 136 w 144"/>
              <a:gd name="T3" fmla="*/ 76 h 84"/>
              <a:gd name="T4" fmla="*/ 8 w 144"/>
              <a:gd name="T5" fmla="*/ 76 h 84"/>
              <a:gd name="T6" fmla="*/ 8 w 144"/>
              <a:gd name="T7" fmla="*/ 8 h 84"/>
              <a:gd name="T8" fmla="*/ 136 w 144"/>
              <a:gd name="T9" fmla="*/ 8 h 84"/>
              <a:gd name="T10" fmla="*/ 144 w 144"/>
              <a:gd name="T11" fmla="*/ 0 h 84"/>
              <a:gd name="T12" fmla="*/ 136 w 144"/>
              <a:gd name="T13" fmla="*/ 0 h 84"/>
              <a:gd name="T14" fmla="*/ 8 w 144"/>
              <a:gd name="T15" fmla="*/ 0 h 84"/>
              <a:gd name="T16" fmla="*/ 0 w 144"/>
              <a:gd name="T17" fmla="*/ 0 h 84"/>
              <a:gd name="T18" fmla="*/ 0 w 144"/>
              <a:gd name="T19" fmla="*/ 8 h 84"/>
              <a:gd name="T20" fmla="*/ 0 w 144"/>
              <a:gd name="T21" fmla="*/ 76 h 84"/>
              <a:gd name="T22" fmla="*/ 0 w 144"/>
              <a:gd name="T23" fmla="*/ 84 h 84"/>
              <a:gd name="T24" fmla="*/ 8 w 144"/>
              <a:gd name="T25" fmla="*/ 84 h 84"/>
              <a:gd name="T26" fmla="*/ 136 w 144"/>
              <a:gd name="T27" fmla="*/ 84 h 84"/>
              <a:gd name="T28" fmla="*/ 144 w 144"/>
              <a:gd name="T29" fmla="*/ 84 h 84"/>
              <a:gd name="T30" fmla="*/ 144 w 144"/>
              <a:gd name="T31" fmla="*/ 76 h 84"/>
              <a:gd name="T32" fmla="*/ 144 w 144"/>
              <a:gd name="T33" fmla="*/ 8 h 84"/>
              <a:gd name="T34" fmla="*/ 144 w 144"/>
              <a:gd name="T35" fmla="*/ 0 h 84"/>
              <a:gd name="T36" fmla="*/ 144 w 144"/>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4">
                <a:moveTo>
                  <a:pt x="136" y="8"/>
                </a:moveTo>
                <a:lnTo>
                  <a:pt x="136" y="76"/>
                </a:lnTo>
                <a:lnTo>
                  <a:pt x="8" y="76"/>
                </a:lnTo>
                <a:lnTo>
                  <a:pt x="8" y="8"/>
                </a:lnTo>
                <a:lnTo>
                  <a:pt x="136" y="8"/>
                </a:lnTo>
                <a:close/>
                <a:moveTo>
                  <a:pt x="144" y="0"/>
                </a:moveTo>
                <a:lnTo>
                  <a:pt x="136" y="0"/>
                </a:lnTo>
                <a:lnTo>
                  <a:pt x="8" y="0"/>
                </a:lnTo>
                <a:lnTo>
                  <a:pt x="0" y="0"/>
                </a:lnTo>
                <a:lnTo>
                  <a:pt x="0" y="8"/>
                </a:lnTo>
                <a:lnTo>
                  <a:pt x="0" y="76"/>
                </a:lnTo>
                <a:lnTo>
                  <a:pt x="0" y="84"/>
                </a:lnTo>
                <a:lnTo>
                  <a:pt x="8" y="84"/>
                </a:lnTo>
                <a:lnTo>
                  <a:pt x="136" y="84"/>
                </a:lnTo>
                <a:lnTo>
                  <a:pt x="144" y="84"/>
                </a:lnTo>
                <a:lnTo>
                  <a:pt x="144" y="76"/>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279"/>
          <p:cNvSpPr>
            <a:spLocks noChangeArrowheads="1"/>
          </p:cNvSpPr>
          <p:nvPr/>
        </p:nvSpPr>
        <p:spPr bwMode="auto">
          <a:xfrm>
            <a:off x="9047163" y="4233863"/>
            <a:ext cx="2032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280"/>
          <p:cNvSpPr>
            <a:spLocks/>
          </p:cNvSpPr>
          <p:nvPr/>
        </p:nvSpPr>
        <p:spPr bwMode="auto">
          <a:xfrm>
            <a:off x="9034463" y="4221163"/>
            <a:ext cx="228600" cy="133350"/>
          </a:xfrm>
          <a:custGeom>
            <a:avLst/>
            <a:gdLst>
              <a:gd name="T0" fmla="*/ 144 w 144"/>
              <a:gd name="T1" fmla="*/ 0 h 84"/>
              <a:gd name="T2" fmla="*/ 136 w 144"/>
              <a:gd name="T3" fmla="*/ 0 h 84"/>
              <a:gd name="T4" fmla="*/ 8 w 144"/>
              <a:gd name="T5" fmla="*/ 0 h 84"/>
              <a:gd name="T6" fmla="*/ 0 w 144"/>
              <a:gd name="T7" fmla="*/ 0 h 84"/>
              <a:gd name="T8" fmla="*/ 0 w 144"/>
              <a:gd name="T9" fmla="*/ 8 h 84"/>
              <a:gd name="T10" fmla="*/ 0 w 144"/>
              <a:gd name="T11" fmla="*/ 76 h 84"/>
              <a:gd name="T12" fmla="*/ 0 w 144"/>
              <a:gd name="T13" fmla="*/ 84 h 84"/>
              <a:gd name="T14" fmla="*/ 8 w 144"/>
              <a:gd name="T15" fmla="*/ 84 h 84"/>
              <a:gd name="T16" fmla="*/ 136 w 144"/>
              <a:gd name="T17" fmla="*/ 84 h 84"/>
              <a:gd name="T18" fmla="*/ 144 w 144"/>
              <a:gd name="T19" fmla="*/ 84 h 84"/>
              <a:gd name="T20" fmla="*/ 144 w 144"/>
              <a:gd name="T21" fmla="*/ 76 h 84"/>
              <a:gd name="T22" fmla="*/ 144 w 144"/>
              <a:gd name="T23" fmla="*/ 8 h 84"/>
              <a:gd name="T24" fmla="*/ 144 w 144"/>
              <a:gd name="T25" fmla="*/ 0 h 84"/>
              <a:gd name="T26" fmla="*/ 144 w 144"/>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4">
                <a:moveTo>
                  <a:pt x="144" y="0"/>
                </a:moveTo>
                <a:lnTo>
                  <a:pt x="136" y="0"/>
                </a:lnTo>
                <a:lnTo>
                  <a:pt x="8" y="0"/>
                </a:lnTo>
                <a:lnTo>
                  <a:pt x="0" y="0"/>
                </a:lnTo>
                <a:lnTo>
                  <a:pt x="0" y="8"/>
                </a:lnTo>
                <a:lnTo>
                  <a:pt x="0" y="76"/>
                </a:lnTo>
                <a:lnTo>
                  <a:pt x="0" y="84"/>
                </a:lnTo>
                <a:lnTo>
                  <a:pt x="8" y="84"/>
                </a:lnTo>
                <a:lnTo>
                  <a:pt x="136" y="84"/>
                </a:lnTo>
                <a:lnTo>
                  <a:pt x="144" y="84"/>
                </a:lnTo>
                <a:lnTo>
                  <a:pt x="144" y="76"/>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81"/>
          <p:cNvSpPr>
            <a:spLocks noChangeArrowheads="1"/>
          </p:cNvSpPr>
          <p:nvPr/>
        </p:nvSpPr>
        <p:spPr bwMode="auto">
          <a:xfrm>
            <a:off x="9494838" y="3725863"/>
            <a:ext cx="47625"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282"/>
          <p:cNvSpPr>
            <a:spLocks noEditPoints="1"/>
          </p:cNvSpPr>
          <p:nvPr/>
        </p:nvSpPr>
        <p:spPr bwMode="auto">
          <a:xfrm>
            <a:off x="9488488" y="3719513"/>
            <a:ext cx="60325" cy="127000"/>
          </a:xfrm>
          <a:custGeom>
            <a:avLst/>
            <a:gdLst>
              <a:gd name="T0" fmla="*/ 30 w 38"/>
              <a:gd name="T1" fmla="*/ 8 h 80"/>
              <a:gd name="T2" fmla="*/ 30 w 38"/>
              <a:gd name="T3" fmla="*/ 72 h 80"/>
              <a:gd name="T4" fmla="*/ 8 w 38"/>
              <a:gd name="T5" fmla="*/ 72 h 80"/>
              <a:gd name="T6" fmla="*/ 8 w 38"/>
              <a:gd name="T7" fmla="*/ 8 h 80"/>
              <a:gd name="T8" fmla="*/ 30 w 38"/>
              <a:gd name="T9" fmla="*/ 8 h 80"/>
              <a:gd name="T10" fmla="*/ 38 w 38"/>
              <a:gd name="T11" fmla="*/ 0 h 80"/>
              <a:gd name="T12" fmla="*/ 30 w 38"/>
              <a:gd name="T13" fmla="*/ 0 h 80"/>
              <a:gd name="T14" fmla="*/ 8 w 38"/>
              <a:gd name="T15" fmla="*/ 0 h 80"/>
              <a:gd name="T16" fmla="*/ 0 w 38"/>
              <a:gd name="T17" fmla="*/ 0 h 80"/>
              <a:gd name="T18" fmla="*/ 0 w 38"/>
              <a:gd name="T19" fmla="*/ 8 h 80"/>
              <a:gd name="T20" fmla="*/ 0 w 38"/>
              <a:gd name="T21" fmla="*/ 72 h 80"/>
              <a:gd name="T22" fmla="*/ 0 w 38"/>
              <a:gd name="T23" fmla="*/ 80 h 80"/>
              <a:gd name="T24" fmla="*/ 8 w 38"/>
              <a:gd name="T25" fmla="*/ 80 h 80"/>
              <a:gd name="T26" fmla="*/ 30 w 38"/>
              <a:gd name="T27" fmla="*/ 80 h 80"/>
              <a:gd name="T28" fmla="*/ 38 w 38"/>
              <a:gd name="T29" fmla="*/ 80 h 80"/>
              <a:gd name="T30" fmla="*/ 38 w 38"/>
              <a:gd name="T31" fmla="*/ 72 h 80"/>
              <a:gd name="T32" fmla="*/ 38 w 38"/>
              <a:gd name="T33" fmla="*/ 8 h 80"/>
              <a:gd name="T34" fmla="*/ 38 w 38"/>
              <a:gd name="T35" fmla="*/ 0 h 80"/>
              <a:gd name="T36" fmla="*/ 38 w 38"/>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80">
                <a:moveTo>
                  <a:pt x="30" y="8"/>
                </a:moveTo>
                <a:lnTo>
                  <a:pt x="30" y="72"/>
                </a:lnTo>
                <a:lnTo>
                  <a:pt x="8" y="72"/>
                </a:lnTo>
                <a:lnTo>
                  <a:pt x="8" y="8"/>
                </a:lnTo>
                <a:lnTo>
                  <a:pt x="30" y="8"/>
                </a:lnTo>
                <a:close/>
                <a:moveTo>
                  <a:pt x="38" y="0"/>
                </a:moveTo>
                <a:lnTo>
                  <a:pt x="30" y="0"/>
                </a:lnTo>
                <a:lnTo>
                  <a:pt x="8" y="0"/>
                </a:lnTo>
                <a:lnTo>
                  <a:pt x="0" y="0"/>
                </a:lnTo>
                <a:lnTo>
                  <a:pt x="0" y="8"/>
                </a:lnTo>
                <a:lnTo>
                  <a:pt x="0" y="72"/>
                </a:lnTo>
                <a:lnTo>
                  <a:pt x="0" y="80"/>
                </a:lnTo>
                <a:lnTo>
                  <a:pt x="8" y="80"/>
                </a:lnTo>
                <a:lnTo>
                  <a:pt x="30" y="80"/>
                </a:lnTo>
                <a:lnTo>
                  <a:pt x="38" y="80"/>
                </a:lnTo>
                <a:lnTo>
                  <a:pt x="38" y="72"/>
                </a:lnTo>
                <a:lnTo>
                  <a:pt x="38" y="8"/>
                </a:lnTo>
                <a:lnTo>
                  <a:pt x="38" y="0"/>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83"/>
          <p:cNvSpPr>
            <a:spLocks noChangeArrowheads="1"/>
          </p:cNvSpPr>
          <p:nvPr/>
        </p:nvSpPr>
        <p:spPr bwMode="auto">
          <a:xfrm>
            <a:off x="9501188" y="3732213"/>
            <a:ext cx="34925"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284"/>
          <p:cNvSpPr>
            <a:spLocks/>
          </p:cNvSpPr>
          <p:nvPr/>
        </p:nvSpPr>
        <p:spPr bwMode="auto">
          <a:xfrm>
            <a:off x="9488488" y="3719513"/>
            <a:ext cx="60325" cy="127000"/>
          </a:xfrm>
          <a:custGeom>
            <a:avLst/>
            <a:gdLst>
              <a:gd name="T0" fmla="*/ 38 w 38"/>
              <a:gd name="T1" fmla="*/ 0 h 80"/>
              <a:gd name="T2" fmla="*/ 30 w 38"/>
              <a:gd name="T3" fmla="*/ 0 h 80"/>
              <a:gd name="T4" fmla="*/ 8 w 38"/>
              <a:gd name="T5" fmla="*/ 0 h 80"/>
              <a:gd name="T6" fmla="*/ 0 w 38"/>
              <a:gd name="T7" fmla="*/ 0 h 80"/>
              <a:gd name="T8" fmla="*/ 0 w 38"/>
              <a:gd name="T9" fmla="*/ 8 h 80"/>
              <a:gd name="T10" fmla="*/ 0 w 38"/>
              <a:gd name="T11" fmla="*/ 72 h 80"/>
              <a:gd name="T12" fmla="*/ 0 w 38"/>
              <a:gd name="T13" fmla="*/ 80 h 80"/>
              <a:gd name="T14" fmla="*/ 8 w 38"/>
              <a:gd name="T15" fmla="*/ 80 h 80"/>
              <a:gd name="T16" fmla="*/ 30 w 38"/>
              <a:gd name="T17" fmla="*/ 80 h 80"/>
              <a:gd name="T18" fmla="*/ 38 w 38"/>
              <a:gd name="T19" fmla="*/ 80 h 80"/>
              <a:gd name="T20" fmla="*/ 38 w 38"/>
              <a:gd name="T21" fmla="*/ 72 h 80"/>
              <a:gd name="T22" fmla="*/ 38 w 38"/>
              <a:gd name="T23" fmla="*/ 8 h 80"/>
              <a:gd name="T24" fmla="*/ 38 w 38"/>
              <a:gd name="T25" fmla="*/ 0 h 80"/>
              <a:gd name="T26" fmla="*/ 38 w 38"/>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80">
                <a:moveTo>
                  <a:pt x="38" y="0"/>
                </a:moveTo>
                <a:lnTo>
                  <a:pt x="30" y="0"/>
                </a:lnTo>
                <a:lnTo>
                  <a:pt x="8" y="0"/>
                </a:lnTo>
                <a:lnTo>
                  <a:pt x="0" y="0"/>
                </a:lnTo>
                <a:lnTo>
                  <a:pt x="0" y="8"/>
                </a:lnTo>
                <a:lnTo>
                  <a:pt x="0" y="72"/>
                </a:lnTo>
                <a:lnTo>
                  <a:pt x="0" y="80"/>
                </a:lnTo>
                <a:lnTo>
                  <a:pt x="8" y="80"/>
                </a:lnTo>
                <a:lnTo>
                  <a:pt x="30" y="80"/>
                </a:lnTo>
                <a:lnTo>
                  <a:pt x="38" y="80"/>
                </a:lnTo>
                <a:lnTo>
                  <a:pt x="38" y="72"/>
                </a:lnTo>
                <a:lnTo>
                  <a:pt x="38" y="8"/>
                </a:lnTo>
                <a:lnTo>
                  <a:pt x="3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85"/>
          <p:cNvSpPr>
            <a:spLocks noChangeArrowheads="1"/>
          </p:cNvSpPr>
          <p:nvPr/>
        </p:nvSpPr>
        <p:spPr bwMode="auto">
          <a:xfrm>
            <a:off x="8640763" y="3725863"/>
            <a:ext cx="161925"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286"/>
          <p:cNvSpPr>
            <a:spLocks noEditPoints="1"/>
          </p:cNvSpPr>
          <p:nvPr/>
        </p:nvSpPr>
        <p:spPr bwMode="auto">
          <a:xfrm>
            <a:off x="8634413" y="3719513"/>
            <a:ext cx="174625" cy="127000"/>
          </a:xfrm>
          <a:custGeom>
            <a:avLst/>
            <a:gdLst>
              <a:gd name="T0" fmla="*/ 102 w 110"/>
              <a:gd name="T1" fmla="*/ 8 h 80"/>
              <a:gd name="T2" fmla="*/ 102 w 110"/>
              <a:gd name="T3" fmla="*/ 72 h 80"/>
              <a:gd name="T4" fmla="*/ 8 w 110"/>
              <a:gd name="T5" fmla="*/ 72 h 80"/>
              <a:gd name="T6" fmla="*/ 8 w 110"/>
              <a:gd name="T7" fmla="*/ 8 h 80"/>
              <a:gd name="T8" fmla="*/ 102 w 110"/>
              <a:gd name="T9" fmla="*/ 8 h 80"/>
              <a:gd name="T10" fmla="*/ 110 w 110"/>
              <a:gd name="T11" fmla="*/ 0 h 80"/>
              <a:gd name="T12" fmla="*/ 102 w 110"/>
              <a:gd name="T13" fmla="*/ 0 h 80"/>
              <a:gd name="T14" fmla="*/ 8 w 110"/>
              <a:gd name="T15" fmla="*/ 0 h 80"/>
              <a:gd name="T16" fmla="*/ 0 w 110"/>
              <a:gd name="T17" fmla="*/ 0 h 80"/>
              <a:gd name="T18" fmla="*/ 0 w 110"/>
              <a:gd name="T19" fmla="*/ 8 h 80"/>
              <a:gd name="T20" fmla="*/ 0 w 110"/>
              <a:gd name="T21" fmla="*/ 72 h 80"/>
              <a:gd name="T22" fmla="*/ 0 w 110"/>
              <a:gd name="T23" fmla="*/ 80 h 80"/>
              <a:gd name="T24" fmla="*/ 8 w 110"/>
              <a:gd name="T25" fmla="*/ 80 h 80"/>
              <a:gd name="T26" fmla="*/ 102 w 110"/>
              <a:gd name="T27" fmla="*/ 80 h 80"/>
              <a:gd name="T28" fmla="*/ 110 w 110"/>
              <a:gd name="T29" fmla="*/ 80 h 80"/>
              <a:gd name="T30" fmla="*/ 110 w 110"/>
              <a:gd name="T31" fmla="*/ 72 h 80"/>
              <a:gd name="T32" fmla="*/ 110 w 110"/>
              <a:gd name="T33" fmla="*/ 8 h 80"/>
              <a:gd name="T34" fmla="*/ 110 w 110"/>
              <a:gd name="T35" fmla="*/ 0 h 80"/>
              <a:gd name="T36" fmla="*/ 110 w 110"/>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80">
                <a:moveTo>
                  <a:pt x="102" y="8"/>
                </a:moveTo>
                <a:lnTo>
                  <a:pt x="102" y="72"/>
                </a:lnTo>
                <a:lnTo>
                  <a:pt x="8" y="72"/>
                </a:lnTo>
                <a:lnTo>
                  <a:pt x="8" y="8"/>
                </a:lnTo>
                <a:lnTo>
                  <a:pt x="102" y="8"/>
                </a:lnTo>
                <a:close/>
                <a:moveTo>
                  <a:pt x="110" y="0"/>
                </a:moveTo>
                <a:lnTo>
                  <a:pt x="102" y="0"/>
                </a:lnTo>
                <a:lnTo>
                  <a:pt x="8" y="0"/>
                </a:lnTo>
                <a:lnTo>
                  <a:pt x="0" y="0"/>
                </a:lnTo>
                <a:lnTo>
                  <a:pt x="0" y="8"/>
                </a:lnTo>
                <a:lnTo>
                  <a:pt x="0" y="72"/>
                </a:lnTo>
                <a:lnTo>
                  <a:pt x="0" y="80"/>
                </a:lnTo>
                <a:lnTo>
                  <a:pt x="8" y="80"/>
                </a:lnTo>
                <a:lnTo>
                  <a:pt x="102" y="80"/>
                </a:lnTo>
                <a:lnTo>
                  <a:pt x="110" y="80"/>
                </a:lnTo>
                <a:lnTo>
                  <a:pt x="110" y="72"/>
                </a:lnTo>
                <a:lnTo>
                  <a:pt x="110" y="8"/>
                </a:lnTo>
                <a:lnTo>
                  <a:pt x="110" y="0"/>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287"/>
          <p:cNvSpPr>
            <a:spLocks noChangeArrowheads="1"/>
          </p:cNvSpPr>
          <p:nvPr/>
        </p:nvSpPr>
        <p:spPr bwMode="auto">
          <a:xfrm>
            <a:off x="8647113" y="3732213"/>
            <a:ext cx="149225"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288"/>
          <p:cNvSpPr>
            <a:spLocks/>
          </p:cNvSpPr>
          <p:nvPr/>
        </p:nvSpPr>
        <p:spPr bwMode="auto">
          <a:xfrm>
            <a:off x="8634413" y="3719513"/>
            <a:ext cx="174625" cy="127000"/>
          </a:xfrm>
          <a:custGeom>
            <a:avLst/>
            <a:gdLst>
              <a:gd name="T0" fmla="*/ 110 w 110"/>
              <a:gd name="T1" fmla="*/ 0 h 80"/>
              <a:gd name="T2" fmla="*/ 102 w 110"/>
              <a:gd name="T3" fmla="*/ 0 h 80"/>
              <a:gd name="T4" fmla="*/ 8 w 110"/>
              <a:gd name="T5" fmla="*/ 0 h 80"/>
              <a:gd name="T6" fmla="*/ 0 w 110"/>
              <a:gd name="T7" fmla="*/ 0 h 80"/>
              <a:gd name="T8" fmla="*/ 0 w 110"/>
              <a:gd name="T9" fmla="*/ 8 h 80"/>
              <a:gd name="T10" fmla="*/ 0 w 110"/>
              <a:gd name="T11" fmla="*/ 72 h 80"/>
              <a:gd name="T12" fmla="*/ 0 w 110"/>
              <a:gd name="T13" fmla="*/ 80 h 80"/>
              <a:gd name="T14" fmla="*/ 8 w 110"/>
              <a:gd name="T15" fmla="*/ 80 h 80"/>
              <a:gd name="T16" fmla="*/ 102 w 110"/>
              <a:gd name="T17" fmla="*/ 80 h 80"/>
              <a:gd name="T18" fmla="*/ 110 w 110"/>
              <a:gd name="T19" fmla="*/ 80 h 80"/>
              <a:gd name="T20" fmla="*/ 110 w 110"/>
              <a:gd name="T21" fmla="*/ 72 h 80"/>
              <a:gd name="T22" fmla="*/ 110 w 110"/>
              <a:gd name="T23" fmla="*/ 8 h 80"/>
              <a:gd name="T24" fmla="*/ 110 w 110"/>
              <a:gd name="T25" fmla="*/ 0 h 80"/>
              <a:gd name="T26" fmla="*/ 110 w 110"/>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0">
                <a:moveTo>
                  <a:pt x="110" y="0"/>
                </a:moveTo>
                <a:lnTo>
                  <a:pt x="102" y="0"/>
                </a:lnTo>
                <a:lnTo>
                  <a:pt x="8" y="0"/>
                </a:lnTo>
                <a:lnTo>
                  <a:pt x="0" y="0"/>
                </a:lnTo>
                <a:lnTo>
                  <a:pt x="0" y="8"/>
                </a:lnTo>
                <a:lnTo>
                  <a:pt x="0" y="72"/>
                </a:lnTo>
                <a:lnTo>
                  <a:pt x="0" y="80"/>
                </a:lnTo>
                <a:lnTo>
                  <a:pt x="8" y="80"/>
                </a:lnTo>
                <a:lnTo>
                  <a:pt x="102" y="80"/>
                </a:lnTo>
                <a:lnTo>
                  <a:pt x="110" y="80"/>
                </a:lnTo>
                <a:lnTo>
                  <a:pt x="110" y="72"/>
                </a:lnTo>
                <a:lnTo>
                  <a:pt x="110" y="8"/>
                </a:lnTo>
                <a:lnTo>
                  <a:pt x="110" y="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289"/>
          <p:cNvSpPr>
            <a:spLocks noChangeArrowheads="1"/>
          </p:cNvSpPr>
          <p:nvPr/>
        </p:nvSpPr>
        <p:spPr bwMode="auto">
          <a:xfrm>
            <a:off x="9494838" y="3976688"/>
            <a:ext cx="47625"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290"/>
          <p:cNvSpPr>
            <a:spLocks noEditPoints="1"/>
          </p:cNvSpPr>
          <p:nvPr/>
        </p:nvSpPr>
        <p:spPr bwMode="auto">
          <a:xfrm>
            <a:off x="9488488" y="3970338"/>
            <a:ext cx="60325" cy="127000"/>
          </a:xfrm>
          <a:custGeom>
            <a:avLst/>
            <a:gdLst>
              <a:gd name="T0" fmla="*/ 30 w 38"/>
              <a:gd name="T1" fmla="*/ 8 h 80"/>
              <a:gd name="T2" fmla="*/ 30 w 38"/>
              <a:gd name="T3" fmla="*/ 72 h 80"/>
              <a:gd name="T4" fmla="*/ 8 w 38"/>
              <a:gd name="T5" fmla="*/ 72 h 80"/>
              <a:gd name="T6" fmla="*/ 8 w 38"/>
              <a:gd name="T7" fmla="*/ 8 h 80"/>
              <a:gd name="T8" fmla="*/ 30 w 38"/>
              <a:gd name="T9" fmla="*/ 8 h 80"/>
              <a:gd name="T10" fmla="*/ 38 w 38"/>
              <a:gd name="T11" fmla="*/ 0 h 80"/>
              <a:gd name="T12" fmla="*/ 30 w 38"/>
              <a:gd name="T13" fmla="*/ 0 h 80"/>
              <a:gd name="T14" fmla="*/ 8 w 38"/>
              <a:gd name="T15" fmla="*/ 0 h 80"/>
              <a:gd name="T16" fmla="*/ 0 w 38"/>
              <a:gd name="T17" fmla="*/ 0 h 80"/>
              <a:gd name="T18" fmla="*/ 0 w 38"/>
              <a:gd name="T19" fmla="*/ 8 h 80"/>
              <a:gd name="T20" fmla="*/ 0 w 38"/>
              <a:gd name="T21" fmla="*/ 72 h 80"/>
              <a:gd name="T22" fmla="*/ 0 w 38"/>
              <a:gd name="T23" fmla="*/ 80 h 80"/>
              <a:gd name="T24" fmla="*/ 8 w 38"/>
              <a:gd name="T25" fmla="*/ 80 h 80"/>
              <a:gd name="T26" fmla="*/ 30 w 38"/>
              <a:gd name="T27" fmla="*/ 80 h 80"/>
              <a:gd name="T28" fmla="*/ 38 w 38"/>
              <a:gd name="T29" fmla="*/ 80 h 80"/>
              <a:gd name="T30" fmla="*/ 38 w 38"/>
              <a:gd name="T31" fmla="*/ 72 h 80"/>
              <a:gd name="T32" fmla="*/ 38 w 38"/>
              <a:gd name="T33" fmla="*/ 8 h 80"/>
              <a:gd name="T34" fmla="*/ 38 w 38"/>
              <a:gd name="T35" fmla="*/ 0 h 80"/>
              <a:gd name="T36" fmla="*/ 38 w 38"/>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80">
                <a:moveTo>
                  <a:pt x="30" y="8"/>
                </a:moveTo>
                <a:lnTo>
                  <a:pt x="30" y="72"/>
                </a:lnTo>
                <a:lnTo>
                  <a:pt x="8" y="72"/>
                </a:lnTo>
                <a:lnTo>
                  <a:pt x="8" y="8"/>
                </a:lnTo>
                <a:lnTo>
                  <a:pt x="30" y="8"/>
                </a:lnTo>
                <a:close/>
                <a:moveTo>
                  <a:pt x="38" y="0"/>
                </a:moveTo>
                <a:lnTo>
                  <a:pt x="30" y="0"/>
                </a:lnTo>
                <a:lnTo>
                  <a:pt x="8" y="0"/>
                </a:lnTo>
                <a:lnTo>
                  <a:pt x="0" y="0"/>
                </a:lnTo>
                <a:lnTo>
                  <a:pt x="0" y="8"/>
                </a:lnTo>
                <a:lnTo>
                  <a:pt x="0" y="72"/>
                </a:lnTo>
                <a:lnTo>
                  <a:pt x="0" y="80"/>
                </a:lnTo>
                <a:lnTo>
                  <a:pt x="8" y="80"/>
                </a:lnTo>
                <a:lnTo>
                  <a:pt x="30" y="80"/>
                </a:lnTo>
                <a:lnTo>
                  <a:pt x="38" y="80"/>
                </a:lnTo>
                <a:lnTo>
                  <a:pt x="38" y="72"/>
                </a:lnTo>
                <a:lnTo>
                  <a:pt x="38" y="8"/>
                </a:lnTo>
                <a:lnTo>
                  <a:pt x="38" y="0"/>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291"/>
          <p:cNvSpPr>
            <a:spLocks noChangeArrowheads="1"/>
          </p:cNvSpPr>
          <p:nvPr/>
        </p:nvSpPr>
        <p:spPr bwMode="auto">
          <a:xfrm>
            <a:off x="9501188" y="3983038"/>
            <a:ext cx="34925"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292"/>
          <p:cNvSpPr>
            <a:spLocks/>
          </p:cNvSpPr>
          <p:nvPr/>
        </p:nvSpPr>
        <p:spPr bwMode="auto">
          <a:xfrm>
            <a:off x="9488488" y="3970338"/>
            <a:ext cx="60325" cy="127000"/>
          </a:xfrm>
          <a:custGeom>
            <a:avLst/>
            <a:gdLst>
              <a:gd name="T0" fmla="*/ 38 w 38"/>
              <a:gd name="T1" fmla="*/ 0 h 80"/>
              <a:gd name="T2" fmla="*/ 30 w 38"/>
              <a:gd name="T3" fmla="*/ 0 h 80"/>
              <a:gd name="T4" fmla="*/ 8 w 38"/>
              <a:gd name="T5" fmla="*/ 0 h 80"/>
              <a:gd name="T6" fmla="*/ 0 w 38"/>
              <a:gd name="T7" fmla="*/ 0 h 80"/>
              <a:gd name="T8" fmla="*/ 0 w 38"/>
              <a:gd name="T9" fmla="*/ 8 h 80"/>
              <a:gd name="T10" fmla="*/ 0 w 38"/>
              <a:gd name="T11" fmla="*/ 72 h 80"/>
              <a:gd name="T12" fmla="*/ 0 w 38"/>
              <a:gd name="T13" fmla="*/ 80 h 80"/>
              <a:gd name="T14" fmla="*/ 8 w 38"/>
              <a:gd name="T15" fmla="*/ 80 h 80"/>
              <a:gd name="T16" fmla="*/ 30 w 38"/>
              <a:gd name="T17" fmla="*/ 80 h 80"/>
              <a:gd name="T18" fmla="*/ 38 w 38"/>
              <a:gd name="T19" fmla="*/ 80 h 80"/>
              <a:gd name="T20" fmla="*/ 38 w 38"/>
              <a:gd name="T21" fmla="*/ 72 h 80"/>
              <a:gd name="T22" fmla="*/ 38 w 38"/>
              <a:gd name="T23" fmla="*/ 8 h 80"/>
              <a:gd name="T24" fmla="*/ 38 w 38"/>
              <a:gd name="T25" fmla="*/ 0 h 80"/>
              <a:gd name="T26" fmla="*/ 38 w 38"/>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80">
                <a:moveTo>
                  <a:pt x="38" y="0"/>
                </a:moveTo>
                <a:lnTo>
                  <a:pt x="30" y="0"/>
                </a:lnTo>
                <a:lnTo>
                  <a:pt x="8" y="0"/>
                </a:lnTo>
                <a:lnTo>
                  <a:pt x="0" y="0"/>
                </a:lnTo>
                <a:lnTo>
                  <a:pt x="0" y="8"/>
                </a:lnTo>
                <a:lnTo>
                  <a:pt x="0" y="72"/>
                </a:lnTo>
                <a:lnTo>
                  <a:pt x="0" y="80"/>
                </a:lnTo>
                <a:lnTo>
                  <a:pt x="8" y="80"/>
                </a:lnTo>
                <a:lnTo>
                  <a:pt x="30" y="80"/>
                </a:lnTo>
                <a:lnTo>
                  <a:pt x="38" y="80"/>
                </a:lnTo>
                <a:lnTo>
                  <a:pt x="38" y="72"/>
                </a:lnTo>
                <a:lnTo>
                  <a:pt x="38" y="8"/>
                </a:lnTo>
                <a:lnTo>
                  <a:pt x="3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293"/>
          <p:cNvSpPr>
            <a:spLocks noChangeArrowheads="1"/>
          </p:cNvSpPr>
          <p:nvPr/>
        </p:nvSpPr>
        <p:spPr bwMode="auto">
          <a:xfrm>
            <a:off x="9494838" y="4227513"/>
            <a:ext cx="47625" cy="1206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294"/>
          <p:cNvSpPr>
            <a:spLocks noEditPoints="1"/>
          </p:cNvSpPr>
          <p:nvPr/>
        </p:nvSpPr>
        <p:spPr bwMode="auto">
          <a:xfrm>
            <a:off x="9488488" y="4221163"/>
            <a:ext cx="60325" cy="133350"/>
          </a:xfrm>
          <a:custGeom>
            <a:avLst/>
            <a:gdLst>
              <a:gd name="T0" fmla="*/ 30 w 38"/>
              <a:gd name="T1" fmla="*/ 8 h 84"/>
              <a:gd name="T2" fmla="*/ 30 w 38"/>
              <a:gd name="T3" fmla="*/ 76 h 84"/>
              <a:gd name="T4" fmla="*/ 8 w 38"/>
              <a:gd name="T5" fmla="*/ 76 h 84"/>
              <a:gd name="T6" fmla="*/ 8 w 38"/>
              <a:gd name="T7" fmla="*/ 8 h 84"/>
              <a:gd name="T8" fmla="*/ 30 w 38"/>
              <a:gd name="T9" fmla="*/ 8 h 84"/>
              <a:gd name="T10" fmla="*/ 38 w 38"/>
              <a:gd name="T11" fmla="*/ 0 h 84"/>
              <a:gd name="T12" fmla="*/ 30 w 38"/>
              <a:gd name="T13" fmla="*/ 0 h 84"/>
              <a:gd name="T14" fmla="*/ 8 w 38"/>
              <a:gd name="T15" fmla="*/ 0 h 84"/>
              <a:gd name="T16" fmla="*/ 0 w 38"/>
              <a:gd name="T17" fmla="*/ 0 h 84"/>
              <a:gd name="T18" fmla="*/ 0 w 38"/>
              <a:gd name="T19" fmla="*/ 8 h 84"/>
              <a:gd name="T20" fmla="*/ 0 w 38"/>
              <a:gd name="T21" fmla="*/ 76 h 84"/>
              <a:gd name="T22" fmla="*/ 0 w 38"/>
              <a:gd name="T23" fmla="*/ 84 h 84"/>
              <a:gd name="T24" fmla="*/ 8 w 38"/>
              <a:gd name="T25" fmla="*/ 84 h 84"/>
              <a:gd name="T26" fmla="*/ 30 w 38"/>
              <a:gd name="T27" fmla="*/ 84 h 84"/>
              <a:gd name="T28" fmla="*/ 38 w 38"/>
              <a:gd name="T29" fmla="*/ 84 h 84"/>
              <a:gd name="T30" fmla="*/ 38 w 38"/>
              <a:gd name="T31" fmla="*/ 76 h 84"/>
              <a:gd name="T32" fmla="*/ 38 w 38"/>
              <a:gd name="T33" fmla="*/ 8 h 84"/>
              <a:gd name="T34" fmla="*/ 38 w 38"/>
              <a:gd name="T35" fmla="*/ 0 h 84"/>
              <a:gd name="T36" fmla="*/ 38 w 38"/>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84">
                <a:moveTo>
                  <a:pt x="30" y="8"/>
                </a:moveTo>
                <a:lnTo>
                  <a:pt x="30" y="76"/>
                </a:lnTo>
                <a:lnTo>
                  <a:pt x="8" y="76"/>
                </a:lnTo>
                <a:lnTo>
                  <a:pt x="8" y="8"/>
                </a:lnTo>
                <a:lnTo>
                  <a:pt x="30" y="8"/>
                </a:lnTo>
                <a:close/>
                <a:moveTo>
                  <a:pt x="38" y="0"/>
                </a:moveTo>
                <a:lnTo>
                  <a:pt x="30" y="0"/>
                </a:lnTo>
                <a:lnTo>
                  <a:pt x="8" y="0"/>
                </a:lnTo>
                <a:lnTo>
                  <a:pt x="0" y="0"/>
                </a:lnTo>
                <a:lnTo>
                  <a:pt x="0" y="8"/>
                </a:lnTo>
                <a:lnTo>
                  <a:pt x="0" y="76"/>
                </a:lnTo>
                <a:lnTo>
                  <a:pt x="0" y="84"/>
                </a:lnTo>
                <a:lnTo>
                  <a:pt x="8" y="84"/>
                </a:lnTo>
                <a:lnTo>
                  <a:pt x="30" y="84"/>
                </a:lnTo>
                <a:lnTo>
                  <a:pt x="38" y="84"/>
                </a:lnTo>
                <a:lnTo>
                  <a:pt x="38" y="76"/>
                </a:lnTo>
                <a:lnTo>
                  <a:pt x="38" y="8"/>
                </a:lnTo>
                <a:lnTo>
                  <a:pt x="38" y="0"/>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295"/>
          <p:cNvSpPr>
            <a:spLocks noChangeArrowheads="1"/>
          </p:cNvSpPr>
          <p:nvPr/>
        </p:nvSpPr>
        <p:spPr bwMode="auto">
          <a:xfrm>
            <a:off x="9501188" y="4233863"/>
            <a:ext cx="349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296"/>
          <p:cNvSpPr>
            <a:spLocks/>
          </p:cNvSpPr>
          <p:nvPr/>
        </p:nvSpPr>
        <p:spPr bwMode="auto">
          <a:xfrm>
            <a:off x="9488488" y="4221163"/>
            <a:ext cx="60325" cy="133350"/>
          </a:xfrm>
          <a:custGeom>
            <a:avLst/>
            <a:gdLst>
              <a:gd name="T0" fmla="*/ 38 w 38"/>
              <a:gd name="T1" fmla="*/ 0 h 84"/>
              <a:gd name="T2" fmla="*/ 30 w 38"/>
              <a:gd name="T3" fmla="*/ 0 h 84"/>
              <a:gd name="T4" fmla="*/ 8 w 38"/>
              <a:gd name="T5" fmla="*/ 0 h 84"/>
              <a:gd name="T6" fmla="*/ 0 w 38"/>
              <a:gd name="T7" fmla="*/ 0 h 84"/>
              <a:gd name="T8" fmla="*/ 0 w 38"/>
              <a:gd name="T9" fmla="*/ 8 h 84"/>
              <a:gd name="T10" fmla="*/ 0 w 38"/>
              <a:gd name="T11" fmla="*/ 76 h 84"/>
              <a:gd name="T12" fmla="*/ 0 w 38"/>
              <a:gd name="T13" fmla="*/ 84 h 84"/>
              <a:gd name="T14" fmla="*/ 8 w 38"/>
              <a:gd name="T15" fmla="*/ 84 h 84"/>
              <a:gd name="T16" fmla="*/ 30 w 38"/>
              <a:gd name="T17" fmla="*/ 84 h 84"/>
              <a:gd name="T18" fmla="*/ 38 w 38"/>
              <a:gd name="T19" fmla="*/ 84 h 84"/>
              <a:gd name="T20" fmla="*/ 38 w 38"/>
              <a:gd name="T21" fmla="*/ 76 h 84"/>
              <a:gd name="T22" fmla="*/ 38 w 38"/>
              <a:gd name="T23" fmla="*/ 8 h 84"/>
              <a:gd name="T24" fmla="*/ 38 w 38"/>
              <a:gd name="T25" fmla="*/ 0 h 84"/>
              <a:gd name="T26" fmla="*/ 38 w 38"/>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84">
                <a:moveTo>
                  <a:pt x="38" y="0"/>
                </a:moveTo>
                <a:lnTo>
                  <a:pt x="30" y="0"/>
                </a:lnTo>
                <a:lnTo>
                  <a:pt x="8" y="0"/>
                </a:lnTo>
                <a:lnTo>
                  <a:pt x="0" y="0"/>
                </a:lnTo>
                <a:lnTo>
                  <a:pt x="0" y="8"/>
                </a:lnTo>
                <a:lnTo>
                  <a:pt x="0" y="76"/>
                </a:lnTo>
                <a:lnTo>
                  <a:pt x="0" y="84"/>
                </a:lnTo>
                <a:lnTo>
                  <a:pt x="8" y="84"/>
                </a:lnTo>
                <a:lnTo>
                  <a:pt x="30" y="84"/>
                </a:lnTo>
                <a:lnTo>
                  <a:pt x="38" y="84"/>
                </a:lnTo>
                <a:lnTo>
                  <a:pt x="38" y="76"/>
                </a:lnTo>
                <a:lnTo>
                  <a:pt x="38" y="8"/>
                </a:lnTo>
                <a:lnTo>
                  <a:pt x="3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297"/>
          <p:cNvSpPr>
            <a:spLocks noChangeArrowheads="1"/>
          </p:cNvSpPr>
          <p:nvPr/>
        </p:nvSpPr>
        <p:spPr bwMode="auto">
          <a:xfrm>
            <a:off x="9380538" y="4103688"/>
            <a:ext cx="1619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298"/>
          <p:cNvSpPr>
            <a:spLocks noEditPoints="1"/>
          </p:cNvSpPr>
          <p:nvPr/>
        </p:nvSpPr>
        <p:spPr bwMode="auto">
          <a:xfrm>
            <a:off x="9374188" y="4097338"/>
            <a:ext cx="174625" cy="123825"/>
          </a:xfrm>
          <a:custGeom>
            <a:avLst/>
            <a:gdLst>
              <a:gd name="T0" fmla="*/ 102 w 110"/>
              <a:gd name="T1" fmla="*/ 8 h 78"/>
              <a:gd name="T2" fmla="*/ 102 w 110"/>
              <a:gd name="T3" fmla="*/ 70 h 78"/>
              <a:gd name="T4" fmla="*/ 8 w 110"/>
              <a:gd name="T5" fmla="*/ 70 h 78"/>
              <a:gd name="T6" fmla="*/ 8 w 110"/>
              <a:gd name="T7" fmla="*/ 8 h 78"/>
              <a:gd name="T8" fmla="*/ 102 w 110"/>
              <a:gd name="T9" fmla="*/ 8 h 78"/>
              <a:gd name="T10" fmla="*/ 110 w 110"/>
              <a:gd name="T11" fmla="*/ 0 h 78"/>
              <a:gd name="T12" fmla="*/ 102 w 110"/>
              <a:gd name="T13" fmla="*/ 0 h 78"/>
              <a:gd name="T14" fmla="*/ 8 w 110"/>
              <a:gd name="T15" fmla="*/ 0 h 78"/>
              <a:gd name="T16" fmla="*/ 0 w 110"/>
              <a:gd name="T17" fmla="*/ 0 h 78"/>
              <a:gd name="T18" fmla="*/ 0 w 110"/>
              <a:gd name="T19" fmla="*/ 8 h 78"/>
              <a:gd name="T20" fmla="*/ 0 w 110"/>
              <a:gd name="T21" fmla="*/ 70 h 78"/>
              <a:gd name="T22" fmla="*/ 0 w 110"/>
              <a:gd name="T23" fmla="*/ 78 h 78"/>
              <a:gd name="T24" fmla="*/ 8 w 110"/>
              <a:gd name="T25" fmla="*/ 78 h 78"/>
              <a:gd name="T26" fmla="*/ 102 w 110"/>
              <a:gd name="T27" fmla="*/ 78 h 78"/>
              <a:gd name="T28" fmla="*/ 110 w 110"/>
              <a:gd name="T29" fmla="*/ 78 h 78"/>
              <a:gd name="T30" fmla="*/ 110 w 110"/>
              <a:gd name="T31" fmla="*/ 70 h 78"/>
              <a:gd name="T32" fmla="*/ 110 w 110"/>
              <a:gd name="T33" fmla="*/ 8 h 78"/>
              <a:gd name="T34" fmla="*/ 110 w 110"/>
              <a:gd name="T35" fmla="*/ 0 h 78"/>
              <a:gd name="T36" fmla="*/ 110 w 110"/>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78">
                <a:moveTo>
                  <a:pt x="102" y="8"/>
                </a:moveTo>
                <a:lnTo>
                  <a:pt x="102" y="70"/>
                </a:lnTo>
                <a:lnTo>
                  <a:pt x="8" y="70"/>
                </a:lnTo>
                <a:lnTo>
                  <a:pt x="8" y="8"/>
                </a:lnTo>
                <a:lnTo>
                  <a:pt x="102" y="8"/>
                </a:lnTo>
                <a:close/>
                <a:moveTo>
                  <a:pt x="110" y="0"/>
                </a:moveTo>
                <a:lnTo>
                  <a:pt x="102" y="0"/>
                </a:lnTo>
                <a:lnTo>
                  <a:pt x="8" y="0"/>
                </a:lnTo>
                <a:lnTo>
                  <a:pt x="0" y="0"/>
                </a:lnTo>
                <a:lnTo>
                  <a:pt x="0" y="8"/>
                </a:lnTo>
                <a:lnTo>
                  <a:pt x="0" y="70"/>
                </a:lnTo>
                <a:lnTo>
                  <a:pt x="0" y="78"/>
                </a:lnTo>
                <a:lnTo>
                  <a:pt x="8" y="78"/>
                </a:lnTo>
                <a:lnTo>
                  <a:pt x="102" y="78"/>
                </a:lnTo>
                <a:lnTo>
                  <a:pt x="110" y="78"/>
                </a:lnTo>
                <a:lnTo>
                  <a:pt x="110" y="70"/>
                </a:lnTo>
                <a:lnTo>
                  <a:pt x="110" y="8"/>
                </a:lnTo>
                <a:lnTo>
                  <a:pt x="110" y="0"/>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299"/>
          <p:cNvSpPr>
            <a:spLocks noChangeArrowheads="1"/>
          </p:cNvSpPr>
          <p:nvPr/>
        </p:nvSpPr>
        <p:spPr bwMode="auto">
          <a:xfrm>
            <a:off x="9386888" y="4110038"/>
            <a:ext cx="1492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300"/>
          <p:cNvSpPr>
            <a:spLocks/>
          </p:cNvSpPr>
          <p:nvPr/>
        </p:nvSpPr>
        <p:spPr bwMode="auto">
          <a:xfrm>
            <a:off x="9374188" y="4097338"/>
            <a:ext cx="174625" cy="123825"/>
          </a:xfrm>
          <a:custGeom>
            <a:avLst/>
            <a:gdLst>
              <a:gd name="T0" fmla="*/ 110 w 110"/>
              <a:gd name="T1" fmla="*/ 0 h 78"/>
              <a:gd name="T2" fmla="*/ 102 w 110"/>
              <a:gd name="T3" fmla="*/ 0 h 78"/>
              <a:gd name="T4" fmla="*/ 8 w 110"/>
              <a:gd name="T5" fmla="*/ 0 h 78"/>
              <a:gd name="T6" fmla="*/ 0 w 110"/>
              <a:gd name="T7" fmla="*/ 0 h 78"/>
              <a:gd name="T8" fmla="*/ 0 w 110"/>
              <a:gd name="T9" fmla="*/ 8 h 78"/>
              <a:gd name="T10" fmla="*/ 0 w 110"/>
              <a:gd name="T11" fmla="*/ 70 h 78"/>
              <a:gd name="T12" fmla="*/ 0 w 110"/>
              <a:gd name="T13" fmla="*/ 78 h 78"/>
              <a:gd name="T14" fmla="*/ 8 w 110"/>
              <a:gd name="T15" fmla="*/ 78 h 78"/>
              <a:gd name="T16" fmla="*/ 102 w 110"/>
              <a:gd name="T17" fmla="*/ 78 h 78"/>
              <a:gd name="T18" fmla="*/ 110 w 110"/>
              <a:gd name="T19" fmla="*/ 78 h 78"/>
              <a:gd name="T20" fmla="*/ 110 w 110"/>
              <a:gd name="T21" fmla="*/ 70 h 78"/>
              <a:gd name="T22" fmla="*/ 110 w 110"/>
              <a:gd name="T23" fmla="*/ 8 h 78"/>
              <a:gd name="T24" fmla="*/ 110 w 110"/>
              <a:gd name="T25" fmla="*/ 0 h 78"/>
              <a:gd name="T26" fmla="*/ 110 w 110"/>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78">
                <a:moveTo>
                  <a:pt x="110" y="0"/>
                </a:moveTo>
                <a:lnTo>
                  <a:pt x="102" y="0"/>
                </a:lnTo>
                <a:lnTo>
                  <a:pt x="8" y="0"/>
                </a:lnTo>
                <a:lnTo>
                  <a:pt x="0" y="0"/>
                </a:lnTo>
                <a:lnTo>
                  <a:pt x="0" y="8"/>
                </a:lnTo>
                <a:lnTo>
                  <a:pt x="0" y="70"/>
                </a:lnTo>
                <a:lnTo>
                  <a:pt x="0" y="78"/>
                </a:lnTo>
                <a:lnTo>
                  <a:pt x="8" y="78"/>
                </a:lnTo>
                <a:lnTo>
                  <a:pt x="102" y="78"/>
                </a:lnTo>
                <a:lnTo>
                  <a:pt x="110" y="78"/>
                </a:lnTo>
                <a:lnTo>
                  <a:pt x="110" y="70"/>
                </a:lnTo>
                <a:lnTo>
                  <a:pt x="110" y="8"/>
                </a:lnTo>
                <a:lnTo>
                  <a:pt x="110" y="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301"/>
          <p:cNvSpPr>
            <a:spLocks noChangeArrowheads="1"/>
          </p:cNvSpPr>
          <p:nvPr/>
        </p:nvSpPr>
        <p:spPr bwMode="auto">
          <a:xfrm>
            <a:off x="8640763" y="4227513"/>
            <a:ext cx="161925" cy="1206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02"/>
          <p:cNvSpPr>
            <a:spLocks noEditPoints="1"/>
          </p:cNvSpPr>
          <p:nvPr/>
        </p:nvSpPr>
        <p:spPr bwMode="auto">
          <a:xfrm>
            <a:off x="8634413" y="4221163"/>
            <a:ext cx="174625" cy="133350"/>
          </a:xfrm>
          <a:custGeom>
            <a:avLst/>
            <a:gdLst>
              <a:gd name="T0" fmla="*/ 102 w 110"/>
              <a:gd name="T1" fmla="*/ 8 h 84"/>
              <a:gd name="T2" fmla="*/ 102 w 110"/>
              <a:gd name="T3" fmla="*/ 76 h 84"/>
              <a:gd name="T4" fmla="*/ 8 w 110"/>
              <a:gd name="T5" fmla="*/ 76 h 84"/>
              <a:gd name="T6" fmla="*/ 8 w 110"/>
              <a:gd name="T7" fmla="*/ 8 h 84"/>
              <a:gd name="T8" fmla="*/ 102 w 110"/>
              <a:gd name="T9" fmla="*/ 8 h 84"/>
              <a:gd name="T10" fmla="*/ 110 w 110"/>
              <a:gd name="T11" fmla="*/ 0 h 84"/>
              <a:gd name="T12" fmla="*/ 102 w 110"/>
              <a:gd name="T13" fmla="*/ 0 h 84"/>
              <a:gd name="T14" fmla="*/ 8 w 110"/>
              <a:gd name="T15" fmla="*/ 0 h 84"/>
              <a:gd name="T16" fmla="*/ 0 w 110"/>
              <a:gd name="T17" fmla="*/ 0 h 84"/>
              <a:gd name="T18" fmla="*/ 0 w 110"/>
              <a:gd name="T19" fmla="*/ 8 h 84"/>
              <a:gd name="T20" fmla="*/ 0 w 110"/>
              <a:gd name="T21" fmla="*/ 76 h 84"/>
              <a:gd name="T22" fmla="*/ 0 w 110"/>
              <a:gd name="T23" fmla="*/ 84 h 84"/>
              <a:gd name="T24" fmla="*/ 8 w 110"/>
              <a:gd name="T25" fmla="*/ 84 h 84"/>
              <a:gd name="T26" fmla="*/ 102 w 110"/>
              <a:gd name="T27" fmla="*/ 84 h 84"/>
              <a:gd name="T28" fmla="*/ 110 w 110"/>
              <a:gd name="T29" fmla="*/ 84 h 84"/>
              <a:gd name="T30" fmla="*/ 110 w 110"/>
              <a:gd name="T31" fmla="*/ 76 h 84"/>
              <a:gd name="T32" fmla="*/ 110 w 110"/>
              <a:gd name="T33" fmla="*/ 8 h 84"/>
              <a:gd name="T34" fmla="*/ 110 w 110"/>
              <a:gd name="T35" fmla="*/ 0 h 84"/>
              <a:gd name="T36" fmla="*/ 110 w 110"/>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84">
                <a:moveTo>
                  <a:pt x="102" y="8"/>
                </a:moveTo>
                <a:lnTo>
                  <a:pt x="102" y="76"/>
                </a:lnTo>
                <a:lnTo>
                  <a:pt x="8" y="76"/>
                </a:lnTo>
                <a:lnTo>
                  <a:pt x="8" y="8"/>
                </a:lnTo>
                <a:lnTo>
                  <a:pt x="102" y="8"/>
                </a:lnTo>
                <a:close/>
                <a:moveTo>
                  <a:pt x="110" y="0"/>
                </a:moveTo>
                <a:lnTo>
                  <a:pt x="102" y="0"/>
                </a:lnTo>
                <a:lnTo>
                  <a:pt x="8" y="0"/>
                </a:lnTo>
                <a:lnTo>
                  <a:pt x="0" y="0"/>
                </a:lnTo>
                <a:lnTo>
                  <a:pt x="0" y="8"/>
                </a:lnTo>
                <a:lnTo>
                  <a:pt x="0" y="76"/>
                </a:lnTo>
                <a:lnTo>
                  <a:pt x="0" y="84"/>
                </a:lnTo>
                <a:lnTo>
                  <a:pt x="8" y="84"/>
                </a:lnTo>
                <a:lnTo>
                  <a:pt x="102" y="84"/>
                </a:lnTo>
                <a:lnTo>
                  <a:pt x="110" y="84"/>
                </a:lnTo>
                <a:lnTo>
                  <a:pt x="110" y="76"/>
                </a:lnTo>
                <a:lnTo>
                  <a:pt x="110" y="8"/>
                </a:lnTo>
                <a:lnTo>
                  <a:pt x="110" y="0"/>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303"/>
          <p:cNvSpPr>
            <a:spLocks noChangeArrowheads="1"/>
          </p:cNvSpPr>
          <p:nvPr/>
        </p:nvSpPr>
        <p:spPr bwMode="auto">
          <a:xfrm>
            <a:off x="8647113" y="4233863"/>
            <a:ext cx="1492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04"/>
          <p:cNvSpPr>
            <a:spLocks/>
          </p:cNvSpPr>
          <p:nvPr/>
        </p:nvSpPr>
        <p:spPr bwMode="auto">
          <a:xfrm>
            <a:off x="8634413" y="4221163"/>
            <a:ext cx="174625" cy="133350"/>
          </a:xfrm>
          <a:custGeom>
            <a:avLst/>
            <a:gdLst>
              <a:gd name="T0" fmla="*/ 110 w 110"/>
              <a:gd name="T1" fmla="*/ 0 h 84"/>
              <a:gd name="T2" fmla="*/ 102 w 110"/>
              <a:gd name="T3" fmla="*/ 0 h 84"/>
              <a:gd name="T4" fmla="*/ 8 w 110"/>
              <a:gd name="T5" fmla="*/ 0 h 84"/>
              <a:gd name="T6" fmla="*/ 0 w 110"/>
              <a:gd name="T7" fmla="*/ 0 h 84"/>
              <a:gd name="T8" fmla="*/ 0 w 110"/>
              <a:gd name="T9" fmla="*/ 8 h 84"/>
              <a:gd name="T10" fmla="*/ 0 w 110"/>
              <a:gd name="T11" fmla="*/ 76 h 84"/>
              <a:gd name="T12" fmla="*/ 0 w 110"/>
              <a:gd name="T13" fmla="*/ 84 h 84"/>
              <a:gd name="T14" fmla="*/ 8 w 110"/>
              <a:gd name="T15" fmla="*/ 84 h 84"/>
              <a:gd name="T16" fmla="*/ 102 w 110"/>
              <a:gd name="T17" fmla="*/ 84 h 84"/>
              <a:gd name="T18" fmla="*/ 110 w 110"/>
              <a:gd name="T19" fmla="*/ 84 h 84"/>
              <a:gd name="T20" fmla="*/ 110 w 110"/>
              <a:gd name="T21" fmla="*/ 76 h 84"/>
              <a:gd name="T22" fmla="*/ 110 w 110"/>
              <a:gd name="T23" fmla="*/ 8 h 84"/>
              <a:gd name="T24" fmla="*/ 110 w 110"/>
              <a:gd name="T25" fmla="*/ 0 h 84"/>
              <a:gd name="T26" fmla="*/ 110 w 11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4">
                <a:moveTo>
                  <a:pt x="110" y="0"/>
                </a:moveTo>
                <a:lnTo>
                  <a:pt x="102" y="0"/>
                </a:lnTo>
                <a:lnTo>
                  <a:pt x="8" y="0"/>
                </a:lnTo>
                <a:lnTo>
                  <a:pt x="0" y="0"/>
                </a:lnTo>
                <a:lnTo>
                  <a:pt x="0" y="8"/>
                </a:lnTo>
                <a:lnTo>
                  <a:pt x="0" y="76"/>
                </a:lnTo>
                <a:lnTo>
                  <a:pt x="0" y="84"/>
                </a:lnTo>
                <a:lnTo>
                  <a:pt x="8" y="84"/>
                </a:lnTo>
                <a:lnTo>
                  <a:pt x="102" y="84"/>
                </a:lnTo>
                <a:lnTo>
                  <a:pt x="110" y="84"/>
                </a:lnTo>
                <a:lnTo>
                  <a:pt x="110" y="76"/>
                </a:lnTo>
                <a:lnTo>
                  <a:pt x="110" y="8"/>
                </a:lnTo>
                <a:lnTo>
                  <a:pt x="110" y="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305"/>
          <p:cNvSpPr>
            <a:spLocks noChangeArrowheads="1"/>
          </p:cNvSpPr>
          <p:nvPr/>
        </p:nvSpPr>
        <p:spPr bwMode="auto">
          <a:xfrm>
            <a:off x="9266238" y="3976688"/>
            <a:ext cx="215900"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306"/>
          <p:cNvSpPr>
            <a:spLocks noEditPoints="1"/>
          </p:cNvSpPr>
          <p:nvPr/>
        </p:nvSpPr>
        <p:spPr bwMode="auto">
          <a:xfrm>
            <a:off x="9259888" y="3970338"/>
            <a:ext cx="228600" cy="127000"/>
          </a:xfrm>
          <a:custGeom>
            <a:avLst/>
            <a:gdLst>
              <a:gd name="T0" fmla="*/ 136 w 144"/>
              <a:gd name="T1" fmla="*/ 8 h 80"/>
              <a:gd name="T2" fmla="*/ 136 w 144"/>
              <a:gd name="T3" fmla="*/ 72 h 80"/>
              <a:gd name="T4" fmla="*/ 8 w 144"/>
              <a:gd name="T5" fmla="*/ 72 h 80"/>
              <a:gd name="T6" fmla="*/ 8 w 144"/>
              <a:gd name="T7" fmla="*/ 8 h 80"/>
              <a:gd name="T8" fmla="*/ 136 w 144"/>
              <a:gd name="T9" fmla="*/ 8 h 80"/>
              <a:gd name="T10" fmla="*/ 144 w 144"/>
              <a:gd name="T11" fmla="*/ 0 h 80"/>
              <a:gd name="T12" fmla="*/ 136 w 144"/>
              <a:gd name="T13" fmla="*/ 0 h 80"/>
              <a:gd name="T14" fmla="*/ 8 w 144"/>
              <a:gd name="T15" fmla="*/ 0 h 80"/>
              <a:gd name="T16" fmla="*/ 0 w 144"/>
              <a:gd name="T17" fmla="*/ 0 h 80"/>
              <a:gd name="T18" fmla="*/ 0 w 144"/>
              <a:gd name="T19" fmla="*/ 8 h 80"/>
              <a:gd name="T20" fmla="*/ 0 w 144"/>
              <a:gd name="T21" fmla="*/ 72 h 80"/>
              <a:gd name="T22" fmla="*/ 0 w 144"/>
              <a:gd name="T23" fmla="*/ 80 h 80"/>
              <a:gd name="T24" fmla="*/ 8 w 144"/>
              <a:gd name="T25" fmla="*/ 80 h 80"/>
              <a:gd name="T26" fmla="*/ 136 w 144"/>
              <a:gd name="T27" fmla="*/ 80 h 80"/>
              <a:gd name="T28" fmla="*/ 144 w 144"/>
              <a:gd name="T29" fmla="*/ 80 h 80"/>
              <a:gd name="T30" fmla="*/ 144 w 144"/>
              <a:gd name="T31" fmla="*/ 72 h 80"/>
              <a:gd name="T32" fmla="*/ 144 w 144"/>
              <a:gd name="T33" fmla="*/ 8 h 80"/>
              <a:gd name="T34" fmla="*/ 144 w 144"/>
              <a:gd name="T35" fmla="*/ 0 h 80"/>
              <a:gd name="T36" fmla="*/ 144 w 144"/>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0">
                <a:moveTo>
                  <a:pt x="136" y="8"/>
                </a:moveTo>
                <a:lnTo>
                  <a:pt x="136" y="72"/>
                </a:lnTo>
                <a:lnTo>
                  <a:pt x="8" y="72"/>
                </a:lnTo>
                <a:lnTo>
                  <a:pt x="8" y="8"/>
                </a:lnTo>
                <a:lnTo>
                  <a:pt x="136" y="8"/>
                </a:lnTo>
                <a:close/>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07"/>
          <p:cNvSpPr>
            <a:spLocks noChangeArrowheads="1"/>
          </p:cNvSpPr>
          <p:nvPr/>
        </p:nvSpPr>
        <p:spPr bwMode="auto">
          <a:xfrm>
            <a:off x="9272588" y="3983038"/>
            <a:ext cx="2032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308"/>
          <p:cNvSpPr>
            <a:spLocks/>
          </p:cNvSpPr>
          <p:nvPr/>
        </p:nvSpPr>
        <p:spPr bwMode="auto">
          <a:xfrm>
            <a:off x="9259888" y="3970338"/>
            <a:ext cx="228600" cy="127000"/>
          </a:xfrm>
          <a:custGeom>
            <a:avLst/>
            <a:gdLst>
              <a:gd name="T0" fmla="*/ 144 w 144"/>
              <a:gd name="T1" fmla="*/ 0 h 80"/>
              <a:gd name="T2" fmla="*/ 136 w 144"/>
              <a:gd name="T3" fmla="*/ 0 h 80"/>
              <a:gd name="T4" fmla="*/ 8 w 144"/>
              <a:gd name="T5" fmla="*/ 0 h 80"/>
              <a:gd name="T6" fmla="*/ 0 w 144"/>
              <a:gd name="T7" fmla="*/ 0 h 80"/>
              <a:gd name="T8" fmla="*/ 0 w 144"/>
              <a:gd name="T9" fmla="*/ 8 h 80"/>
              <a:gd name="T10" fmla="*/ 0 w 144"/>
              <a:gd name="T11" fmla="*/ 72 h 80"/>
              <a:gd name="T12" fmla="*/ 0 w 144"/>
              <a:gd name="T13" fmla="*/ 80 h 80"/>
              <a:gd name="T14" fmla="*/ 8 w 144"/>
              <a:gd name="T15" fmla="*/ 80 h 80"/>
              <a:gd name="T16" fmla="*/ 136 w 144"/>
              <a:gd name="T17" fmla="*/ 80 h 80"/>
              <a:gd name="T18" fmla="*/ 144 w 144"/>
              <a:gd name="T19" fmla="*/ 80 h 80"/>
              <a:gd name="T20" fmla="*/ 144 w 144"/>
              <a:gd name="T21" fmla="*/ 72 h 80"/>
              <a:gd name="T22" fmla="*/ 144 w 144"/>
              <a:gd name="T23" fmla="*/ 8 h 80"/>
              <a:gd name="T24" fmla="*/ 144 w 144"/>
              <a:gd name="T25" fmla="*/ 0 h 80"/>
              <a:gd name="T26" fmla="*/ 144 w 14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0">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09"/>
          <p:cNvSpPr>
            <a:spLocks noChangeArrowheads="1"/>
          </p:cNvSpPr>
          <p:nvPr/>
        </p:nvSpPr>
        <p:spPr bwMode="auto">
          <a:xfrm>
            <a:off x="9040813" y="3725863"/>
            <a:ext cx="215900"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310"/>
          <p:cNvSpPr>
            <a:spLocks noEditPoints="1"/>
          </p:cNvSpPr>
          <p:nvPr/>
        </p:nvSpPr>
        <p:spPr bwMode="auto">
          <a:xfrm>
            <a:off x="9034463" y="3719513"/>
            <a:ext cx="228600" cy="127000"/>
          </a:xfrm>
          <a:custGeom>
            <a:avLst/>
            <a:gdLst>
              <a:gd name="T0" fmla="*/ 136 w 144"/>
              <a:gd name="T1" fmla="*/ 8 h 80"/>
              <a:gd name="T2" fmla="*/ 136 w 144"/>
              <a:gd name="T3" fmla="*/ 72 h 80"/>
              <a:gd name="T4" fmla="*/ 8 w 144"/>
              <a:gd name="T5" fmla="*/ 72 h 80"/>
              <a:gd name="T6" fmla="*/ 8 w 144"/>
              <a:gd name="T7" fmla="*/ 8 h 80"/>
              <a:gd name="T8" fmla="*/ 136 w 144"/>
              <a:gd name="T9" fmla="*/ 8 h 80"/>
              <a:gd name="T10" fmla="*/ 144 w 144"/>
              <a:gd name="T11" fmla="*/ 0 h 80"/>
              <a:gd name="T12" fmla="*/ 136 w 144"/>
              <a:gd name="T13" fmla="*/ 0 h 80"/>
              <a:gd name="T14" fmla="*/ 8 w 144"/>
              <a:gd name="T15" fmla="*/ 0 h 80"/>
              <a:gd name="T16" fmla="*/ 0 w 144"/>
              <a:gd name="T17" fmla="*/ 0 h 80"/>
              <a:gd name="T18" fmla="*/ 0 w 144"/>
              <a:gd name="T19" fmla="*/ 8 h 80"/>
              <a:gd name="T20" fmla="*/ 0 w 144"/>
              <a:gd name="T21" fmla="*/ 72 h 80"/>
              <a:gd name="T22" fmla="*/ 0 w 144"/>
              <a:gd name="T23" fmla="*/ 80 h 80"/>
              <a:gd name="T24" fmla="*/ 8 w 144"/>
              <a:gd name="T25" fmla="*/ 80 h 80"/>
              <a:gd name="T26" fmla="*/ 136 w 144"/>
              <a:gd name="T27" fmla="*/ 80 h 80"/>
              <a:gd name="T28" fmla="*/ 144 w 144"/>
              <a:gd name="T29" fmla="*/ 80 h 80"/>
              <a:gd name="T30" fmla="*/ 144 w 144"/>
              <a:gd name="T31" fmla="*/ 72 h 80"/>
              <a:gd name="T32" fmla="*/ 144 w 144"/>
              <a:gd name="T33" fmla="*/ 8 h 80"/>
              <a:gd name="T34" fmla="*/ 144 w 144"/>
              <a:gd name="T35" fmla="*/ 0 h 80"/>
              <a:gd name="T36" fmla="*/ 144 w 144"/>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0">
                <a:moveTo>
                  <a:pt x="136" y="8"/>
                </a:moveTo>
                <a:lnTo>
                  <a:pt x="136" y="72"/>
                </a:lnTo>
                <a:lnTo>
                  <a:pt x="8" y="72"/>
                </a:lnTo>
                <a:lnTo>
                  <a:pt x="8" y="8"/>
                </a:lnTo>
                <a:lnTo>
                  <a:pt x="136" y="8"/>
                </a:lnTo>
                <a:close/>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11"/>
          <p:cNvSpPr>
            <a:spLocks noChangeArrowheads="1"/>
          </p:cNvSpPr>
          <p:nvPr/>
        </p:nvSpPr>
        <p:spPr bwMode="auto">
          <a:xfrm>
            <a:off x="9047163" y="3732213"/>
            <a:ext cx="2032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312"/>
          <p:cNvSpPr>
            <a:spLocks/>
          </p:cNvSpPr>
          <p:nvPr/>
        </p:nvSpPr>
        <p:spPr bwMode="auto">
          <a:xfrm>
            <a:off x="9034463" y="3719513"/>
            <a:ext cx="228600" cy="127000"/>
          </a:xfrm>
          <a:custGeom>
            <a:avLst/>
            <a:gdLst>
              <a:gd name="T0" fmla="*/ 144 w 144"/>
              <a:gd name="T1" fmla="*/ 0 h 80"/>
              <a:gd name="T2" fmla="*/ 136 w 144"/>
              <a:gd name="T3" fmla="*/ 0 h 80"/>
              <a:gd name="T4" fmla="*/ 8 w 144"/>
              <a:gd name="T5" fmla="*/ 0 h 80"/>
              <a:gd name="T6" fmla="*/ 0 w 144"/>
              <a:gd name="T7" fmla="*/ 0 h 80"/>
              <a:gd name="T8" fmla="*/ 0 w 144"/>
              <a:gd name="T9" fmla="*/ 8 h 80"/>
              <a:gd name="T10" fmla="*/ 0 w 144"/>
              <a:gd name="T11" fmla="*/ 72 h 80"/>
              <a:gd name="T12" fmla="*/ 0 w 144"/>
              <a:gd name="T13" fmla="*/ 80 h 80"/>
              <a:gd name="T14" fmla="*/ 8 w 144"/>
              <a:gd name="T15" fmla="*/ 80 h 80"/>
              <a:gd name="T16" fmla="*/ 136 w 144"/>
              <a:gd name="T17" fmla="*/ 80 h 80"/>
              <a:gd name="T18" fmla="*/ 144 w 144"/>
              <a:gd name="T19" fmla="*/ 80 h 80"/>
              <a:gd name="T20" fmla="*/ 144 w 144"/>
              <a:gd name="T21" fmla="*/ 72 h 80"/>
              <a:gd name="T22" fmla="*/ 144 w 144"/>
              <a:gd name="T23" fmla="*/ 8 h 80"/>
              <a:gd name="T24" fmla="*/ 144 w 144"/>
              <a:gd name="T25" fmla="*/ 0 h 80"/>
              <a:gd name="T26" fmla="*/ 144 w 14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0">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13"/>
          <p:cNvSpPr>
            <a:spLocks noChangeArrowheads="1"/>
          </p:cNvSpPr>
          <p:nvPr/>
        </p:nvSpPr>
        <p:spPr bwMode="auto">
          <a:xfrm>
            <a:off x="9266238" y="3725863"/>
            <a:ext cx="215900" cy="1143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14"/>
          <p:cNvSpPr>
            <a:spLocks noEditPoints="1"/>
          </p:cNvSpPr>
          <p:nvPr/>
        </p:nvSpPr>
        <p:spPr bwMode="auto">
          <a:xfrm>
            <a:off x="9259888" y="3719513"/>
            <a:ext cx="228600" cy="127000"/>
          </a:xfrm>
          <a:custGeom>
            <a:avLst/>
            <a:gdLst>
              <a:gd name="T0" fmla="*/ 136 w 144"/>
              <a:gd name="T1" fmla="*/ 8 h 80"/>
              <a:gd name="T2" fmla="*/ 136 w 144"/>
              <a:gd name="T3" fmla="*/ 72 h 80"/>
              <a:gd name="T4" fmla="*/ 8 w 144"/>
              <a:gd name="T5" fmla="*/ 72 h 80"/>
              <a:gd name="T6" fmla="*/ 8 w 144"/>
              <a:gd name="T7" fmla="*/ 8 h 80"/>
              <a:gd name="T8" fmla="*/ 136 w 144"/>
              <a:gd name="T9" fmla="*/ 8 h 80"/>
              <a:gd name="T10" fmla="*/ 144 w 144"/>
              <a:gd name="T11" fmla="*/ 0 h 80"/>
              <a:gd name="T12" fmla="*/ 136 w 144"/>
              <a:gd name="T13" fmla="*/ 0 h 80"/>
              <a:gd name="T14" fmla="*/ 8 w 144"/>
              <a:gd name="T15" fmla="*/ 0 h 80"/>
              <a:gd name="T16" fmla="*/ 0 w 144"/>
              <a:gd name="T17" fmla="*/ 0 h 80"/>
              <a:gd name="T18" fmla="*/ 0 w 144"/>
              <a:gd name="T19" fmla="*/ 8 h 80"/>
              <a:gd name="T20" fmla="*/ 0 w 144"/>
              <a:gd name="T21" fmla="*/ 72 h 80"/>
              <a:gd name="T22" fmla="*/ 0 w 144"/>
              <a:gd name="T23" fmla="*/ 80 h 80"/>
              <a:gd name="T24" fmla="*/ 8 w 144"/>
              <a:gd name="T25" fmla="*/ 80 h 80"/>
              <a:gd name="T26" fmla="*/ 136 w 144"/>
              <a:gd name="T27" fmla="*/ 80 h 80"/>
              <a:gd name="T28" fmla="*/ 144 w 144"/>
              <a:gd name="T29" fmla="*/ 80 h 80"/>
              <a:gd name="T30" fmla="*/ 144 w 144"/>
              <a:gd name="T31" fmla="*/ 72 h 80"/>
              <a:gd name="T32" fmla="*/ 144 w 144"/>
              <a:gd name="T33" fmla="*/ 8 h 80"/>
              <a:gd name="T34" fmla="*/ 144 w 144"/>
              <a:gd name="T35" fmla="*/ 0 h 80"/>
              <a:gd name="T36" fmla="*/ 144 w 144"/>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0">
                <a:moveTo>
                  <a:pt x="136" y="8"/>
                </a:moveTo>
                <a:lnTo>
                  <a:pt x="136" y="72"/>
                </a:lnTo>
                <a:lnTo>
                  <a:pt x="8" y="72"/>
                </a:lnTo>
                <a:lnTo>
                  <a:pt x="8" y="8"/>
                </a:lnTo>
                <a:lnTo>
                  <a:pt x="136" y="8"/>
                </a:lnTo>
                <a:close/>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315"/>
          <p:cNvSpPr>
            <a:spLocks noChangeArrowheads="1"/>
          </p:cNvSpPr>
          <p:nvPr/>
        </p:nvSpPr>
        <p:spPr bwMode="auto">
          <a:xfrm>
            <a:off x="9272588" y="3732213"/>
            <a:ext cx="2032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316"/>
          <p:cNvSpPr>
            <a:spLocks/>
          </p:cNvSpPr>
          <p:nvPr/>
        </p:nvSpPr>
        <p:spPr bwMode="auto">
          <a:xfrm>
            <a:off x="9259888" y="3719513"/>
            <a:ext cx="228600" cy="127000"/>
          </a:xfrm>
          <a:custGeom>
            <a:avLst/>
            <a:gdLst>
              <a:gd name="T0" fmla="*/ 144 w 144"/>
              <a:gd name="T1" fmla="*/ 0 h 80"/>
              <a:gd name="T2" fmla="*/ 136 w 144"/>
              <a:gd name="T3" fmla="*/ 0 h 80"/>
              <a:gd name="T4" fmla="*/ 8 w 144"/>
              <a:gd name="T5" fmla="*/ 0 h 80"/>
              <a:gd name="T6" fmla="*/ 0 w 144"/>
              <a:gd name="T7" fmla="*/ 0 h 80"/>
              <a:gd name="T8" fmla="*/ 0 w 144"/>
              <a:gd name="T9" fmla="*/ 8 h 80"/>
              <a:gd name="T10" fmla="*/ 0 w 144"/>
              <a:gd name="T11" fmla="*/ 72 h 80"/>
              <a:gd name="T12" fmla="*/ 0 w 144"/>
              <a:gd name="T13" fmla="*/ 80 h 80"/>
              <a:gd name="T14" fmla="*/ 8 w 144"/>
              <a:gd name="T15" fmla="*/ 80 h 80"/>
              <a:gd name="T16" fmla="*/ 136 w 144"/>
              <a:gd name="T17" fmla="*/ 80 h 80"/>
              <a:gd name="T18" fmla="*/ 144 w 144"/>
              <a:gd name="T19" fmla="*/ 80 h 80"/>
              <a:gd name="T20" fmla="*/ 144 w 144"/>
              <a:gd name="T21" fmla="*/ 72 h 80"/>
              <a:gd name="T22" fmla="*/ 144 w 144"/>
              <a:gd name="T23" fmla="*/ 8 h 80"/>
              <a:gd name="T24" fmla="*/ 144 w 144"/>
              <a:gd name="T25" fmla="*/ 0 h 80"/>
              <a:gd name="T26" fmla="*/ 144 w 144"/>
              <a:gd name="T2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0">
                <a:moveTo>
                  <a:pt x="144" y="0"/>
                </a:moveTo>
                <a:lnTo>
                  <a:pt x="136" y="0"/>
                </a:lnTo>
                <a:lnTo>
                  <a:pt x="8" y="0"/>
                </a:lnTo>
                <a:lnTo>
                  <a:pt x="0" y="0"/>
                </a:lnTo>
                <a:lnTo>
                  <a:pt x="0" y="8"/>
                </a:lnTo>
                <a:lnTo>
                  <a:pt x="0" y="72"/>
                </a:lnTo>
                <a:lnTo>
                  <a:pt x="0" y="80"/>
                </a:lnTo>
                <a:lnTo>
                  <a:pt x="8" y="80"/>
                </a:lnTo>
                <a:lnTo>
                  <a:pt x="136" y="80"/>
                </a:lnTo>
                <a:lnTo>
                  <a:pt x="144" y="80"/>
                </a:lnTo>
                <a:lnTo>
                  <a:pt x="144" y="72"/>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317"/>
          <p:cNvSpPr>
            <a:spLocks noChangeArrowheads="1"/>
          </p:cNvSpPr>
          <p:nvPr/>
        </p:nvSpPr>
        <p:spPr bwMode="auto">
          <a:xfrm>
            <a:off x="8701088" y="3852863"/>
            <a:ext cx="2127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318"/>
          <p:cNvSpPr>
            <a:spLocks noEditPoints="1"/>
          </p:cNvSpPr>
          <p:nvPr/>
        </p:nvSpPr>
        <p:spPr bwMode="auto">
          <a:xfrm>
            <a:off x="8694738" y="3846513"/>
            <a:ext cx="225425" cy="123825"/>
          </a:xfrm>
          <a:custGeom>
            <a:avLst/>
            <a:gdLst>
              <a:gd name="T0" fmla="*/ 134 w 142"/>
              <a:gd name="T1" fmla="*/ 8 h 78"/>
              <a:gd name="T2" fmla="*/ 134 w 142"/>
              <a:gd name="T3" fmla="*/ 70 h 78"/>
              <a:gd name="T4" fmla="*/ 8 w 142"/>
              <a:gd name="T5" fmla="*/ 70 h 78"/>
              <a:gd name="T6" fmla="*/ 8 w 142"/>
              <a:gd name="T7" fmla="*/ 8 h 78"/>
              <a:gd name="T8" fmla="*/ 134 w 142"/>
              <a:gd name="T9" fmla="*/ 8 h 78"/>
              <a:gd name="T10" fmla="*/ 142 w 142"/>
              <a:gd name="T11" fmla="*/ 0 h 78"/>
              <a:gd name="T12" fmla="*/ 134 w 142"/>
              <a:gd name="T13" fmla="*/ 0 h 78"/>
              <a:gd name="T14" fmla="*/ 8 w 142"/>
              <a:gd name="T15" fmla="*/ 0 h 78"/>
              <a:gd name="T16" fmla="*/ 0 w 142"/>
              <a:gd name="T17" fmla="*/ 0 h 78"/>
              <a:gd name="T18" fmla="*/ 0 w 142"/>
              <a:gd name="T19" fmla="*/ 8 h 78"/>
              <a:gd name="T20" fmla="*/ 0 w 142"/>
              <a:gd name="T21" fmla="*/ 70 h 78"/>
              <a:gd name="T22" fmla="*/ 0 w 142"/>
              <a:gd name="T23" fmla="*/ 78 h 78"/>
              <a:gd name="T24" fmla="*/ 8 w 142"/>
              <a:gd name="T25" fmla="*/ 78 h 78"/>
              <a:gd name="T26" fmla="*/ 134 w 142"/>
              <a:gd name="T27" fmla="*/ 78 h 78"/>
              <a:gd name="T28" fmla="*/ 142 w 142"/>
              <a:gd name="T29" fmla="*/ 78 h 78"/>
              <a:gd name="T30" fmla="*/ 142 w 142"/>
              <a:gd name="T31" fmla="*/ 70 h 78"/>
              <a:gd name="T32" fmla="*/ 142 w 142"/>
              <a:gd name="T33" fmla="*/ 8 h 78"/>
              <a:gd name="T34" fmla="*/ 142 w 142"/>
              <a:gd name="T35" fmla="*/ 0 h 78"/>
              <a:gd name="T36" fmla="*/ 142 w 142"/>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78">
                <a:moveTo>
                  <a:pt x="134" y="8"/>
                </a:moveTo>
                <a:lnTo>
                  <a:pt x="134" y="70"/>
                </a:lnTo>
                <a:lnTo>
                  <a:pt x="8" y="70"/>
                </a:lnTo>
                <a:lnTo>
                  <a:pt x="8" y="8"/>
                </a:lnTo>
                <a:lnTo>
                  <a:pt x="134" y="8"/>
                </a:lnTo>
                <a:close/>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Rectangle 319"/>
          <p:cNvSpPr>
            <a:spLocks noChangeArrowheads="1"/>
          </p:cNvSpPr>
          <p:nvPr/>
        </p:nvSpPr>
        <p:spPr bwMode="auto">
          <a:xfrm>
            <a:off x="8707438" y="3859213"/>
            <a:ext cx="2000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320"/>
          <p:cNvSpPr>
            <a:spLocks/>
          </p:cNvSpPr>
          <p:nvPr/>
        </p:nvSpPr>
        <p:spPr bwMode="auto">
          <a:xfrm>
            <a:off x="8694738" y="3846513"/>
            <a:ext cx="225425" cy="123825"/>
          </a:xfrm>
          <a:custGeom>
            <a:avLst/>
            <a:gdLst>
              <a:gd name="T0" fmla="*/ 142 w 142"/>
              <a:gd name="T1" fmla="*/ 0 h 78"/>
              <a:gd name="T2" fmla="*/ 134 w 142"/>
              <a:gd name="T3" fmla="*/ 0 h 78"/>
              <a:gd name="T4" fmla="*/ 8 w 142"/>
              <a:gd name="T5" fmla="*/ 0 h 78"/>
              <a:gd name="T6" fmla="*/ 0 w 142"/>
              <a:gd name="T7" fmla="*/ 0 h 78"/>
              <a:gd name="T8" fmla="*/ 0 w 142"/>
              <a:gd name="T9" fmla="*/ 8 h 78"/>
              <a:gd name="T10" fmla="*/ 0 w 142"/>
              <a:gd name="T11" fmla="*/ 70 h 78"/>
              <a:gd name="T12" fmla="*/ 0 w 142"/>
              <a:gd name="T13" fmla="*/ 78 h 78"/>
              <a:gd name="T14" fmla="*/ 8 w 142"/>
              <a:gd name="T15" fmla="*/ 78 h 78"/>
              <a:gd name="T16" fmla="*/ 134 w 142"/>
              <a:gd name="T17" fmla="*/ 78 h 78"/>
              <a:gd name="T18" fmla="*/ 142 w 142"/>
              <a:gd name="T19" fmla="*/ 78 h 78"/>
              <a:gd name="T20" fmla="*/ 142 w 142"/>
              <a:gd name="T21" fmla="*/ 70 h 78"/>
              <a:gd name="T22" fmla="*/ 142 w 142"/>
              <a:gd name="T23" fmla="*/ 8 h 78"/>
              <a:gd name="T24" fmla="*/ 142 w 142"/>
              <a:gd name="T25" fmla="*/ 0 h 78"/>
              <a:gd name="T26" fmla="*/ 142 w 142"/>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78">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Rectangle 321"/>
          <p:cNvSpPr>
            <a:spLocks noChangeArrowheads="1"/>
          </p:cNvSpPr>
          <p:nvPr/>
        </p:nvSpPr>
        <p:spPr bwMode="auto">
          <a:xfrm>
            <a:off x="8812213" y="4227513"/>
            <a:ext cx="215900" cy="1206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22"/>
          <p:cNvSpPr>
            <a:spLocks noEditPoints="1"/>
          </p:cNvSpPr>
          <p:nvPr/>
        </p:nvSpPr>
        <p:spPr bwMode="auto">
          <a:xfrm>
            <a:off x="8805863" y="4221163"/>
            <a:ext cx="228600" cy="133350"/>
          </a:xfrm>
          <a:custGeom>
            <a:avLst/>
            <a:gdLst>
              <a:gd name="T0" fmla="*/ 136 w 144"/>
              <a:gd name="T1" fmla="*/ 8 h 84"/>
              <a:gd name="T2" fmla="*/ 136 w 144"/>
              <a:gd name="T3" fmla="*/ 76 h 84"/>
              <a:gd name="T4" fmla="*/ 8 w 144"/>
              <a:gd name="T5" fmla="*/ 76 h 84"/>
              <a:gd name="T6" fmla="*/ 8 w 144"/>
              <a:gd name="T7" fmla="*/ 8 h 84"/>
              <a:gd name="T8" fmla="*/ 136 w 144"/>
              <a:gd name="T9" fmla="*/ 8 h 84"/>
              <a:gd name="T10" fmla="*/ 144 w 144"/>
              <a:gd name="T11" fmla="*/ 0 h 84"/>
              <a:gd name="T12" fmla="*/ 136 w 144"/>
              <a:gd name="T13" fmla="*/ 0 h 84"/>
              <a:gd name="T14" fmla="*/ 8 w 144"/>
              <a:gd name="T15" fmla="*/ 0 h 84"/>
              <a:gd name="T16" fmla="*/ 0 w 144"/>
              <a:gd name="T17" fmla="*/ 0 h 84"/>
              <a:gd name="T18" fmla="*/ 0 w 144"/>
              <a:gd name="T19" fmla="*/ 8 h 84"/>
              <a:gd name="T20" fmla="*/ 0 w 144"/>
              <a:gd name="T21" fmla="*/ 76 h 84"/>
              <a:gd name="T22" fmla="*/ 0 w 144"/>
              <a:gd name="T23" fmla="*/ 84 h 84"/>
              <a:gd name="T24" fmla="*/ 8 w 144"/>
              <a:gd name="T25" fmla="*/ 84 h 84"/>
              <a:gd name="T26" fmla="*/ 136 w 144"/>
              <a:gd name="T27" fmla="*/ 84 h 84"/>
              <a:gd name="T28" fmla="*/ 144 w 144"/>
              <a:gd name="T29" fmla="*/ 84 h 84"/>
              <a:gd name="T30" fmla="*/ 144 w 144"/>
              <a:gd name="T31" fmla="*/ 76 h 84"/>
              <a:gd name="T32" fmla="*/ 144 w 144"/>
              <a:gd name="T33" fmla="*/ 8 h 84"/>
              <a:gd name="T34" fmla="*/ 144 w 144"/>
              <a:gd name="T35" fmla="*/ 0 h 84"/>
              <a:gd name="T36" fmla="*/ 144 w 144"/>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4">
                <a:moveTo>
                  <a:pt x="136" y="8"/>
                </a:moveTo>
                <a:lnTo>
                  <a:pt x="136" y="76"/>
                </a:lnTo>
                <a:lnTo>
                  <a:pt x="8" y="76"/>
                </a:lnTo>
                <a:lnTo>
                  <a:pt x="8" y="8"/>
                </a:lnTo>
                <a:lnTo>
                  <a:pt x="136" y="8"/>
                </a:lnTo>
                <a:close/>
                <a:moveTo>
                  <a:pt x="144" y="0"/>
                </a:moveTo>
                <a:lnTo>
                  <a:pt x="136" y="0"/>
                </a:lnTo>
                <a:lnTo>
                  <a:pt x="8" y="0"/>
                </a:lnTo>
                <a:lnTo>
                  <a:pt x="0" y="0"/>
                </a:lnTo>
                <a:lnTo>
                  <a:pt x="0" y="8"/>
                </a:lnTo>
                <a:lnTo>
                  <a:pt x="0" y="76"/>
                </a:lnTo>
                <a:lnTo>
                  <a:pt x="0" y="84"/>
                </a:lnTo>
                <a:lnTo>
                  <a:pt x="8" y="84"/>
                </a:lnTo>
                <a:lnTo>
                  <a:pt x="136" y="84"/>
                </a:lnTo>
                <a:lnTo>
                  <a:pt x="144" y="84"/>
                </a:lnTo>
                <a:lnTo>
                  <a:pt x="144" y="76"/>
                </a:lnTo>
                <a:lnTo>
                  <a:pt x="144" y="8"/>
                </a:lnTo>
                <a:lnTo>
                  <a:pt x="144" y="0"/>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323"/>
          <p:cNvSpPr>
            <a:spLocks noChangeArrowheads="1"/>
          </p:cNvSpPr>
          <p:nvPr/>
        </p:nvSpPr>
        <p:spPr bwMode="auto">
          <a:xfrm>
            <a:off x="8818563" y="4233863"/>
            <a:ext cx="2032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24"/>
          <p:cNvSpPr>
            <a:spLocks/>
          </p:cNvSpPr>
          <p:nvPr/>
        </p:nvSpPr>
        <p:spPr bwMode="auto">
          <a:xfrm>
            <a:off x="8805863" y="4221163"/>
            <a:ext cx="228600" cy="133350"/>
          </a:xfrm>
          <a:custGeom>
            <a:avLst/>
            <a:gdLst>
              <a:gd name="T0" fmla="*/ 144 w 144"/>
              <a:gd name="T1" fmla="*/ 0 h 84"/>
              <a:gd name="T2" fmla="*/ 136 w 144"/>
              <a:gd name="T3" fmla="*/ 0 h 84"/>
              <a:gd name="T4" fmla="*/ 8 w 144"/>
              <a:gd name="T5" fmla="*/ 0 h 84"/>
              <a:gd name="T6" fmla="*/ 0 w 144"/>
              <a:gd name="T7" fmla="*/ 0 h 84"/>
              <a:gd name="T8" fmla="*/ 0 w 144"/>
              <a:gd name="T9" fmla="*/ 8 h 84"/>
              <a:gd name="T10" fmla="*/ 0 w 144"/>
              <a:gd name="T11" fmla="*/ 76 h 84"/>
              <a:gd name="T12" fmla="*/ 0 w 144"/>
              <a:gd name="T13" fmla="*/ 84 h 84"/>
              <a:gd name="T14" fmla="*/ 8 w 144"/>
              <a:gd name="T15" fmla="*/ 84 h 84"/>
              <a:gd name="T16" fmla="*/ 136 w 144"/>
              <a:gd name="T17" fmla="*/ 84 h 84"/>
              <a:gd name="T18" fmla="*/ 144 w 144"/>
              <a:gd name="T19" fmla="*/ 84 h 84"/>
              <a:gd name="T20" fmla="*/ 144 w 144"/>
              <a:gd name="T21" fmla="*/ 76 h 84"/>
              <a:gd name="T22" fmla="*/ 144 w 144"/>
              <a:gd name="T23" fmla="*/ 8 h 84"/>
              <a:gd name="T24" fmla="*/ 144 w 144"/>
              <a:gd name="T25" fmla="*/ 0 h 84"/>
              <a:gd name="T26" fmla="*/ 144 w 144"/>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4">
                <a:moveTo>
                  <a:pt x="144" y="0"/>
                </a:moveTo>
                <a:lnTo>
                  <a:pt x="136" y="0"/>
                </a:lnTo>
                <a:lnTo>
                  <a:pt x="8" y="0"/>
                </a:lnTo>
                <a:lnTo>
                  <a:pt x="0" y="0"/>
                </a:lnTo>
                <a:lnTo>
                  <a:pt x="0" y="8"/>
                </a:lnTo>
                <a:lnTo>
                  <a:pt x="0" y="76"/>
                </a:lnTo>
                <a:lnTo>
                  <a:pt x="0" y="84"/>
                </a:lnTo>
                <a:lnTo>
                  <a:pt x="8" y="84"/>
                </a:lnTo>
                <a:lnTo>
                  <a:pt x="136" y="84"/>
                </a:lnTo>
                <a:lnTo>
                  <a:pt x="144" y="84"/>
                </a:lnTo>
                <a:lnTo>
                  <a:pt x="144" y="76"/>
                </a:lnTo>
                <a:lnTo>
                  <a:pt x="144" y="8"/>
                </a:lnTo>
                <a:lnTo>
                  <a:pt x="144" y="0"/>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Rectangle 325"/>
          <p:cNvSpPr>
            <a:spLocks noChangeArrowheads="1"/>
          </p:cNvSpPr>
          <p:nvPr/>
        </p:nvSpPr>
        <p:spPr bwMode="auto">
          <a:xfrm>
            <a:off x="8701088" y="4103688"/>
            <a:ext cx="212725" cy="1111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326"/>
          <p:cNvSpPr>
            <a:spLocks noEditPoints="1"/>
          </p:cNvSpPr>
          <p:nvPr/>
        </p:nvSpPr>
        <p:spPr bwMode="auto">
          <a:xfrm>
            <a:off x="8694738" y="4097338"/>
            <a:ext cx="225425" cy="123825"/>
          </a:xfrm>
          <a:custGeom>
            <a:avLst/>
            <a:gdLst>
              <a:gd name="T0" fmla="*/ 134 w 142"/>
              <a:gd name="T1" fmla="*/ 8 h 78"/>
              <a:gd name="T2" fmla="*/ 134 w 142"/>
              <a:gd name="T3" fmla="*/ 70 h 78"/>
              <a:gd name="T4" fmla="*/ 8 w 142"/>
              <a:gd name="T5" fmla="*/ 70 h 78"/>
              <a:gd name="T6" fmla="*/ 8 w 142"/>
              <a:gd name="T7" fmla="*/ 8 h 78"/>
              <a:gd name="T8" fmla="*/ 134 w 142"/>
              <a:gd name="T9" fmla="*/ 8 h 78"/>
              <a:gd name="T10" fmla="*/ 142 w 142"/>
              <a:gd name="T11" fmla="*/ 0 h 78"/>
              <a:gd name="T12" fmla="*/ 134 w 142"/>
              <a:gd name="T13" fmla="*/ 0 h 78"/>
              <a:gd name="T14" fmla="*/ 8 w 142"/>
              <a:gd name="T15" fmla="*/ 0 h 78"/>
              <a:gd name="T16" fmla="*/ 0 w 142"/>
              <a:gd name="T17" fmla="*/ 0 h 78"/>
              <a:gd name="T18" fmla="*/ 0 w 142"/>
              <a:gd name="T19" fmla="*/ 8 h 78"/>
              <a:gd name="T20" fmla="*/ 0 w 142"/>
              <a:gd name="T21" fmla="*/ 70 h 78"/>
              <a:gd name="T22" fmla="*/ 0 w 142"/>
              <a:gd name="T23" fmla="*/ 78 h 78"/>
              <a:gd name="T24" fmla="*/ 8 w 142"/>
              <a:gd name="T25" fmla="*/ 78 h 78"/>
              <a:gd name="T26" fmla="*/ 134 w 142"/>
              <a:gd name="T27" fmla="*/ 78 h 78"/>
              <a:gd name="T28" fmla="*/ 142 w 142"/>
              <a:gd name="T29" fmla="*/ 78 h 78"/>
              <a:gd name="T30" fmla="*/ 142 w 142"/>
              <a:gd name="T31" fmla="*/ 70 h 78"/>
              <a:gd name="T32" fmla="*/ 142 w 142"/>
              <a:gd name="T33" fmla="*/ 8 h 78"/>
              <a:gd name="T34" fmla="*/ 142 w 142"/>
              <a:gd name="T35" fmla="*/ 0 h 78"/>
              <a:gd name="T36" fmla="*/ 142 w 142"/>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78">
                <a:moveTo>
                  <a:pt x="134" y="8"/>
                </a:moveTo>
                <a:lnTo>
                  <a:pt x="134" y="70"/>
                </a:lnTo>
                <a:lnTo>
                  <a:pt x="8" y="70"/>
                </a:lnTo>
                <a:lnTo>
                  <a:pt x="8" y="8"/>
                </a:lnTo>
                <a:lnTo>
                  <a:pt x="134" y="8"/>
                </a:lnTo>
                <a:close/>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Rectangle 327"/>
          <p:cNvSpPr>
            <a:spLocks noChangeArrowheads="1"/>
          </p:cNvSpPr>
          <p:nvPr/>
        </p:nvSpPr>
        <p:spPr bwMode="auto">
          <a:xfrm>
            <a:off x="8707438" y="4110038"/>
            <a:ext cx="2000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28"/>
          <p:cNvSpPr>
            <a:spLocks/>
          </p:cNvSpPr>
          <p:nvPr/>
        </p:nvSpPr>
        <p:spPr bwMode="auto">
          <a:xfrm>
            <a:off x="8694738" y="4097338"/>
            <a:ext cx="225425" cy="123825"/>
          </a:xfrm>
          <a:custGeom>
            <a:avLst/>
            <a:gdLst>
              <a:gd name="T0" fmla="*/ 142 w 142"/>
              <a:gd name="T1" fmla="*/ 0 h 78"/>
              <a:gd name="T2" fmla="*/ 134 w 142"/>
              <a:gd name="T3" fmla="*/ 0 h 78"/>
              <a:gd name="T4" fmla="*/ 8 w 142"/>
              <a:gd name="T5" fmla="*/ 0 h 78"/>
              <a:gd name="T6" fmla="*/ 0 w 142"/>
              <a:gd name="T7" fmla="*/ 0 h 78"/>
              <a:gd name="T8" fmla="*/ 0 w 142"/>
              <a:gd name="T9" fmla="*/ 8 h 78"/>
              <a:gd name="T10" fmla="*/ 0 w 142"/>
              <a:gd name="T11" fmla="*/ 70 h 78"/>
              <a:gd name="T12" fmla="*/ 0 w 142"/>
              <a:gd name="T13" fmla="*/ 78 h 78"/>
              <a:gd name="T14" fmla="*/ 8 w 142"/>
              <a:gd name="T15" fmla="*/ 78 h 78"/>
              <a:gd name="T16" fmla="*/ 134 w 142"/>
              <a:gd name="T17" fmla="*/ 78 h 78"/>
              <a:gd name="T18" fmla="*/ 142 w 142"/>
              <a:gd name="T19" fmla="*/ 78 h 78"/>
              <a:gd name="T20" fmla="*/ 142 w 142"/>
              <a:gd name="T21" fmla="*/ 70 h 78"/>
              <a:gd name="T22" fmla="*/ 142 w 142"/>
              <a:gd name="T23" fmla="*/ 8 h 78"/>
              <a:gd name="T24" fmla="*/ 142 w 142"/>
              <a:gd name="T25" fmla="*/ 0 h 78"/>
              <a:gd name="T26" fmla="*/ 142 w 142"/>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78">
                <a:moveTo>
                  <a:pt x="142" y="0"/>
                </a:moveTo>
                <a:lnTo>
                  <a:pt x="134" y="0"/>
                </a:lnTo>
                <a:lnTo>
                  <a:pt x="8" y="0"/>
                </a:lnTo>
                <a:lnTo>
                  <a:pt x="0" y="0"/>
                </a:lnTo>
                <a:lnTo>
                  <a:pt x="0" y="8"/>
                </a:lnTo>
                <a:lnTo>
                  <a:pt x="0" y="70"/>
                </a:lnTo>
                <a:lnTo>
                  <a:pt x="0" y="78"/>
                </a:lnTo>
                <a:lnTo>
                  <a:pt x="8" y="78"/>
                </a:lnTo>
                <a:lnTo>
                  <a:pt x="134" y="78"/>
                </a:lnTo>
                <a:lnTo>
                  <a:pt x="142" y="78"/>
                </a:lnTo>
                <a:lnTo>
                  <a:pt x="142" y="70"/>
                </a:lnTo>
                <a:lnTo>
                  <a:pt x="142" y="8"/>
                </a:lnTo>
                <a:lnTo>
                  <a:pt x="142" y="0"/>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329"/>
          <p:cNvSpPr>
            <a:spLocks/>
          </p:cNvSpPr>
          <p:nvPr/>
        </p:nvSpPr>
        <p:spPr bwMode="auto">
          <a:xfrm>
            <a:off x="6738938" y="3440113"/>
            <a:ext cx="1549400" cy="361950"/>
          </a:xfrm>
          <a:custGeom>
            <a:avLst/>
            <a:gdLst>
              <a:gd name="T0" fmla="*/ 0 w 976"/>
              <a:gd name="T1" fmla="*/ 228 h 228"/>
              <a:gd name="T2" fmla="*/ 130 w 976"/>
              <a:gd name="T3" fmla="*/ 228 h 228"/>
              <a:gd name="T4" fmla="*/ 130 w 976"/>
              <a:gd name="T5" fmla="*/ 0 h 228"/>
              <a:gd name="T6" fmla="*/ 976 w 976"/>
              <a:gd name="T7" fmla="*/ 0 h 228"/>
            </a:gdLst>
            <a:ahLst/>
            <a:cxnLst>
              <a:cxn ang="0">
                <a:pos x="T0" y="T1"/>
              </a:cxn>
              <a:cxn ang="0">
                <a:pos x="T2" y="T3"/>
              </a:cxn>
              <a:cxn ang="0">
                <a:pos x="T4" y="T5"/>
              </a:cxn>
              <a:cxn ang="0">
                <a:pos x="T6" y="T7"/>
              </a:cxn>
            </a:cxnLst>
            <a:rect l="0" t="0" r="r" b="b"/>
            <a:pathLst>
              <a:path w="976" h="228">
                <a:moveTo>
                  <a:pt x="0" y="228"/>
                </a:moveTo>
                <a:lnTo>
                  <a:pt x="130" y="228"/>
                </a:lnTo>
                <a:lnTo>
                  <a:pt x="130" y="0"/>
                </a:lnTo>
                <a:lnTo>
                  <a:pt x="976"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Freeform 330"/>
          <p:cNvSpPr>
            <a:spLocks/>
          </p:cNvSpPr>
          <p:nvPr/>
        </p:nvSpPr>
        <p:spPr bwMode="auto">
          <a:xfrm>
            <a:off x="8269288" y="3376613"/>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331"/>
          <p:cNvSpPr>
            <a:spLocks/>
          </p:cNvSpPr>
          <p:nvPr/>
        </p:nvSpPr>
        <p:spPr bwMode="auto">
          <a:xfrm>
            <a:off x="6443663" y="4233863"/>
            <a:ext cx="4006850" cy="349250"/>
          </a:xfrm>
          <a:custGeom>
            <a:avLst/>
            <a:gdLst>
              <a:gd name="T0" fmla="*/ 0 w 976"/>
              <a:gd name="T1" fmla="*/ 0 h 220"/>
              <a:gd name="T2" fmla="*/ 130 w 976"/>
              <a:gd name="T3" fmla="*/ 0 h 220"/>
              <a:gd name="T4" fmla="*/ 130 w 976"/>
              <a:gd name="T5" fmla="*/ 220 h 220"/>
              <a:gd name="T6" fmla="*/ 976 w 976"/>
              <a:gd name="T7" fmla="*/ 220 h 220"/>
            </a:gdLst>
            <a:ahLst/>
            <a:cxnLst>
              <a:cxn ang="0">
                <a:pos x="T0" y="T1"/>
              </a:cxn>
              <a:cxn ang="0">
                <a:pos x="T2" y="T3"/>
              </a:cxn>
              <a:cxn ang="0">
                <a:pos x="T4" y="T5"/>
              </a:cxn>
              <a:cxn ang="0">
                <a:pos x="T6" y="T7"/>
              </a:cxn>
            </a:cxnLst>
            <a:rect l="0" t="0" r="r" b="b"/>
            <a:pathLst>
              <a:path w="976" h="220">
                <a:moveTo>
                  <a:pt x="0" y="0"/>
                </a:moveTo>
                <a:lnTo>
                  <a:pt x="130" y="0"/>
                </a:lnTo>
                <a:lnTo>
                  <a:pt x="130" y="220"/>
                </a:lnTo>
                <a:lnTo>
                  <a:pt x="976" y="22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Freeform 332"/>
          <p:cNvSpPr>
            <a:spLocks/>
          </p:cNvSpPr>
          <p:nvPr/>
        </p:nvSpPr>
        <p:spPr bwMode="auto">
          <a:xfrm>
            <a:off x="10382251" y="4529138"/>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333"/>
          <p:cNvSpPr>
            <a:spLocks/>
          </p:cNvSpPr>
          <p:nvPr/>
        </p:nvSpPr>
        <p:spPr bwMode="auto">
          <a:xfrm>
            <a:off x="8316913" y="3335338"/>
            <a:ext cx="209550" cy="209550"/>
          </a:xfrm>
          <a:custGeom>
            <a:avLst/>
            <a:gdLst>
              <a:gd name="T0" fmla="*/ 132 w 132"/>
              <a:gd name="T1" fmla="*/ 116 h 132"/>
              <a:gd name="T2" fmla="*/ 80 w 132"/>
              <a:gd name="T3" fmla="*/ 66 h 132"/>
              <a:gd name="T4" fmla="*/ 132 w 132"/>
              <a:gd name="T5" fmla="*/ 14 h 132"/>
              <a:gd name="T6" fmla="*/ 116 w 132"/>
              <a:gd name="T7" fmla="*/ 0 h 132"/>
              <a:gd name="T8" fmla="*/ 66 w 132"/>
              <a:gd name="T9" fmla="*/ 50 h 132"/>
              <a:gd name="T10" fmla="*/ 14 w 132"/>
              <a:gd name="T11" fmla="*/ 0 h 132"/>
              <a:gd name="T12" fmla="*/ 0 w 132"/>
              <a:gd name="T13" fmla="*/ 14 h 132"/>
              <a:gd name="T14" fmla="*/ 50 w 132"/>
              <a:gd name="T15" fmla="*/ 66 h 132"/>
              <a:gd name="T16" fmla="*/ 0 w 132"/>
              <a:gd name="T17" fmla="*/ 116 h 132"/>
              <a:gd name="T18" fmla="*/ 14 w 132"/>
              <a:gd name="T19" fmla="*/ 132 h 132"/>
              <a:gd name="T20" fmla="*/ 66 w 132"/>
              <a:gd name="T21" fmla="*/ 80 h 132"/>
              <a:gd name="T22" fmla="*/ 116 w 132"/>
              <a:gd name="T23" fmla="*/ 132 h 132"/>
              <a:gd name="T24" fmla="*/ 132 w 132"/>
              <a:gd name="T25"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32">
                <a:moveTo>
                  <a:pt x="132" y="116"/>
                </a:moveTo>
                <a:lnTo>
                  <a:pt x="80" y="66"/>
                </a:lnTo>
                <a:lnTo>
                  <a:pt x="132" y="14"/>
                </a:lnTo>
                <a:lnTo>
                  <a:pt x="116" y="0"/>
                </a:lnTo>
                <a:lnTo>
                  <a:pt x="66" y="50"/>
                </a:lnTo>
                <a:lnTo>
                  <a:pt x="14" y="0"/>
                </a:lnTo>
                <a:lnTo>
                  <a:pt x="0" y="14"/>
                </a:lnTo>
                <a:lnTo>
                  <a:pt x="50" y="66"/>
                </a:lnTo>
                <a:lnTo>
                  <a:pt x="0" y="116"/>
                </a:lnTo>
                <a:lnTo>
                  <a:pt x="14" y="132"/>
                </a:lnTo>
                <a:lnTo>
                  <a:pt x="66" y="80"/>
                </a:lnTo>
                <a:lnTo>
                  <a:pt x="116" y="132"/>
                </a:lnTo>
                <a:lnTo>
                  <a:pt x="132" y="116"/>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334"/>
          <p:cNvSpPr>
            <a:spLocks/>
          </p:cNvSpPr>
          <p:nvPr/>
        </p:nvSpPr>
        <p:spPr bwMode="auto">
          <a:xfrm>
            <a:off x="8353426" y="3813465"/>
            <a:ext cx="209550" cy="209550"/>
          </a:xfrm>
          <a:custGeom>
            <a:avLst/>
            <a:gdLst>
              <a:gd name="T0" fmla="*/ 132 w 132"/>
              <a:gd name="T1" fmla="*/ 116 h 132"/>
              <a:gd name="T2" fmla="*/ 80 w 132"/>
              <a:gd name="T3" fmla="*/ 66 h 132"/>
              <a:gd name="T4" fmla="*/ 132 w 132"/>
              <a:gd name="T5" fmla="*/ 14 h 132"/>
              <a:gd name="T6" fmla="*/ 116 w 132"/>
              <a:gd name="T7" fmla="*/ 0 h 132"/>
              <a:gd name="T8" fmla="*/ 66 w 132"/>
              <a:gd name="T9" fmla="*/ 50 h 132"/>
              <a:gd name="T10" fmla="*/ 14 w 132"/>
              <a:gd name="T11" fmla="*/ 0 h 132"/>
              <a:gd name="T12" fmla="*/ 0 w 132"/>
              <a:gd name="T13" fmla="*/ 14 h 132"/>
              <a:gd name="T14" fmla="*/ 50 w 132"/>
              <a:gd name="T15" fmla="*/ 66 h 132"/>
              <a:gd name="T16" fmla="*/ 0 w 132"/>
              <a:gd name="T17" fmla="*/ 116 h 132"/>
              <a:gd name="T18" fmla="*/ 14 w 132"/>
              <a:gd name="T19" fmla="*/ 132 h 132"/>
              <a:gd name="T20" fmla="*/ 66 w 132"/>
              <a:gd name="T21" fmla="*/ 80 h 132"/>
              <a:gd name="T22" fmla="*/ 116 w 132"/>
              <a:gd name="T23" fmla="*/ 132 h 132"/>
              <a:gd name="T24" fmla="*/ 132 w 132"/>
              <a:gd name="T25"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32">
                <a:moveTo>
                  <a:pt x="132" y="116"/>
                </a:moveTo>
                <a:lnTo>
                  <a:pt x="80" y="66"/>
                </a:lnTo>
                <a:lnTo>
                  <a:pt x="132" y="14"/>
                </a:lnTo>
                <a:lnTo>
                  <a:pt x="116" y="0"/>
                </a:lnTo>
                <a:lnTo>
                  <a:pt x="66" y="50"/>
                </a:lnTo>
                <a:lnTo>
                  <a:pt x="14" y="0"/>
                </a:lnTo>
                <a:lnTo>
                  <a:pt x="0" y="14"/>
                </a:lnTo>
                <a:lnTo>
                  <a:pt x="50" y="66"/>
                </a:lnTo>
                <a:lnTo>
                  <a:pt x="0" y="116"/>
                </a:lnTo>
                <a:lnTo>
                  <a:pt x="14" y="132"/>
                </a:lnTo>
                <a:lnTo>
                  <a:pt x="66" y="80"/>
                </a:lnTo>
                <a:lnTo>
                  <a:pt x="116" y="132"/>
                </a:lnTo>
                <a:lnTo>
                  <a:pt x="132" y="116"/>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7764463" y="3197372"/>
            <a:ext cx="450850" cy="374650"/>
            <a:chOff x="7764463" y="3252788"/>
            <a:chExt cx="450850" cy="374650"/>
          </a:xfrm>
        </p:grpSpPr>
        <p:sp>
          <p:nvSpPr>
            <p:cNvPr id="348" name="Freeform 335"/>
            <p:cNvSpPr>
              <a:spLocks noEditPoints="1"/>
            </p:cNvSpPr>
            <p:nvPr/>
          </p:nvSpPr>
          <p:spPr bwMode="auto">
            <a:xfrm>
              <a:off x="7926388" y="3446463"/>
              <a:ext cx="127000" cy="133350"/>
            </a:xfrm>
            <a:custGeom>
              <a:avLst/>
              <a:gdLst>
                <a:gd name="T0" fmla="*/ 38 w 80"/>
                <a:gd name="T1" fmla="*/ 62 h 84"/>
                <a:gd name="T2" fmla="*/ 30 w 80"/>
                <a:gd name="T3" fmla="*/ 64 h 84"/>
                <a:gd name="T4" fmla="*/ 20 w 80"/>
                <a:gd name="T5" fmla="*/ 60 h 84"/>
                <a:gd name="T6" fmla="*/ 16 w 80"/>
                <a:gd name="T7" fmla="*/ 46 h 84"/>
                <a:gd name="T8" fmla="*/ 18 w 80"/>
                <a:gd name="T9" fmla="*/ 32 h 84"/>
                <a:gd name="T10" fmla="*/ 28 w 80"/>
                <a:gd name="T11" fmla="*/ 22 h 84"/>
                <a:gd name="T12" fmla="*/ 38 w 80"/>
                <a:gd name="T13" fmla="*/ 18 h 84"/>
                <a:gd name="T14" fmla="*/ 44 w 80"/>
                <a:gd name="T15" fmla="*/ 20 h 84"/>
                <a:gd name="T16" fmla="*/ 60 w 80"/>
                <a:gd name="T17" fmla="*/ 20 h 84"/>
                <a:gd name="T18" fmla="*/ 52 w 80"/>
                <a:gd name="T19" fmla="*/ 54 h 84"/>
                <a:gd name="T20" fmla="*/ 54 w 80"/>
                <a:gd name="T21" fmla="*/ 56 h 84"/>
                <a:gd name="T22" fmla="*/ 62 w 80"/>
                <a:gd name="T23" fmla="*/ 56 h 84"/>
                <a:gd name="T24" fmla="*/ 70 w 80"/>
                <a:gd name="T25" fmla="*/ 46 h 84"/>
                <a:gd name="T26" fmla="*/ 72 w 80"/>
                <a:gd name="T27" fmla="*/ 34 h 84"/>
                <a:gd name="T28" fmla="*/ 68 w 80"/>
                <a:gd name="T29" fmla="*/ 20 h 84"/>
                <a:gd name="T30" fmla="*/ 58 w 80"/>
                <a:gd name="T31" fmla="*/ 10 h 84"/>
                <a:gd name="T32" fmla="*/ 42 w 80"/>
                <a:gd name="T33" fmla="*/ 6 h 84"/>
                <a:gd name="T34" fmla="*/ 22 w 80"/>
                <a:gd name="T35" fmla="*/ 12 h 84"/>
                <a:gd name="T36" fmla="*/ 10 w 80"/>
                <a:gd name="T37" fmla="*/ 26 h 84"/>
                <a:gd name="T38" fmla="*/ 6 w 80"/>
                <a:gd name="T39" fmla="*/ 44 h 84"/>
                <a:gd name="T40" fmla="*/ 10 w 80"/>
                <a:gd name="T41" fmla="*/ 62 h 84"/>
                <a:gd name="T42" fmla="*/ 24 w 80"/>
                <a:gd name="T43" fmla="*/ 74 h 84"/>
                <a:gd name="T44" fmla="*/ 42 w 80"/>
                <a:gd name="T45" fmla="*/ 76 h 84"/>
                <a:gd name="T46" fmla="*/ 62 w 80"/>
                <a:gd name="T47" fmla="*/ 74 h 84"/>
                <a:gd name="T48" fmla="*/ 72 w 80"/>
                <a:gd name="T49" fmla="*/ 64 h 84"/>
                <a:gd name="T50" fmla="*/ 72 w 80"/>
                <a:gd name="T51" fmla="*/ 74 h 84"/>
                <a:gd name="T52" fmla="*/ 60 w 80"/>
                <a:gd name="T53" fmla="*/ 80 h 84"/>
                <a:gd name="T54" fmla="*/ 42 w 80"/>
                <a:gd name="T55" fmla="*/ 84 h 84"/>
                <a:gd name="T56" fmla="*/ 24 w 80"/>
                <a:gd name="T57" fmla="*/ 80 h 84"/>
                <a:gd name="T58" fmla="*/ 12 w 80"/>
                <a:gd name="T59" fmla="*/ 74 h 84"/>
                <a:gd name="T60" fmla="*/ 2 w 80"/>
                <a:gd name="T61" fmla="*/ 62 h 84"/>
                <a:gd name="T62" fmla="*/ 0 w 80"/>
                <a:gd name="T63" fmla="*/ 44 h 84"/>
                <a:gd name="T64" fmla="*/ 4 w 80"/>
                <a:gd name="T65" fmla="*/ 24 h 84"/>
                <a:gd name="T66" fmla="*/ 18 w 80"/>
                <a:gd name="T67" fmla="*/ 6 h 84"/>
                <a:gd name="T68" fmla="*/ 42 w 80"/>
                <a:gd name="T69" fmla="*/ 0 h 84"/>
                <a:gd name="T70" fmla="*/ 60 w 80"/>
                <a:gd name="T71" fmla="*/ 4 h 84"/>
                <a:gd name="T72" fmla="*/ 74 w 80"/>
                <a:gd name="T73" fmla="*/ 18 h 84"/>
                <a:gd name="T74" fmla="*/ 78 w 80"/>
                <a:gd name="T75" fmla="*/ 34 h 84"/>
                <a:gd name="T76" fmla="*/ 70 w 80"/>
                <a:gd name="T77" fmla="*/ 56 h 84"/>
                <a:gd name="T78" fmla="*/ 52 w 80"/>
                <a:gd name="T79" fmla="*/ 64 h 84"/>
                <a:gd name="T80" fmla="*/ 48 w 80"/>
                <a:gd name="T81" fmla="*/ 64 h 84"/>
                <a:gd name="T82" fmla="*/ 44 w 80"/>
                <a:gd name="T83" fmla="*/ 58 h 84"/>
                <a:gd name="T84" fmla="*/ 24 w 80"/>
                <a:gd name="T85" fmla="*/ 46 h 84"/>
                <a:gd name="T86" fmla="*/ 26 w 80"/>
                <a:gd name="T87" fmla="*/ 56 h 84"/>
                <a:gd name="T88" fmla="*/ 32 w 80"/>
                <a:gd name="T89" fmla="*/ 58 h 84"/>
                <a:gd name="T90" fmla="*/ 42 w 80"/>
                <a:gd name="T91" fmla="*/ 52 h 84"/>
                <a:gd name="T92" fmla="*/ 46 w 80"/>
                <a:gd name="T93" fmla="*/ 46 h 84"/>
                <a:gd name="T94" fmla="*/ 48 w 80"/>
                <a:gd name="T95" fmla="*/ 32 h 84"/>
                <a:gd name="T96" fmla="*/ 42 w 80"/>
                <a:gd name="T97" fmla="*/ 26 h 84"/>
                <a:gd name="T98" fmla="*/ 34 w 80"/>
                <a:gd name="T99" fmla="*/ 26 h 84"/>
                <a:gd name="T100" fmla="*/ 28 w 80"/>
                <a:gd name="T101" fmla="*/ 30 h 84"/>
                <a:gd name="T102" fmla="*/ 24 w 80"/>
                <a:gd name="T103" fmla="*/ 4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84">
                  <a:moveTo>
                    <a:pt x="44" y="58"/>
                  </a:moveTo>
                  <a:lnTo>
                    <a:pt x="44" y="58"/>
                  </a:lnTo>
                  <a:lnTo>
                    <a:pt x="38" y="62"/>
                  </a:lnTo>
                  <a:lnTo>
                    <a:pt x="38" y="62"/>
                  </a:lnTo>
                  <a:lnTo>
                    <a:pt x="30" y="64"/>
                  </a:lnTo>
                  <a:lnTo>
                    <a:pt x="30" y="64"/>
                  </a:lnTo>
                  <a:lnTo>
                    <a:pt x="24" y="62"/>
                  </a:lnTo>
                  <a:lnTo>
                    <a:pt x="24" y="62"/>
                  </a:lnTo>
                  <a:lnTo>
                    <a:pt x="20" y="60"/>
                  </a:lnTo>
                  <a:lnTo>
                    <a:pt x="18" y="56"/>
                  </a:lnTo>
                  <a:lnTo>
                    <a:pt x="18" y="56"/>
                  </a:lnTo>
                  <a:lnTo>
                    <a:pt x="16" y="46"/>
                  </a:lnTo>
                  <a:lnTo>
                    <a:pt x="16" y="46"/>
                  </a:lnTo>
                  <a:lnTo>
                    <a:pt x="16" y="38"/>
                  </a:lnTo>
                  <a:lnTo>
                    <a:pt x="18" y="32"/>
                  </a:lnTo>
                  <a:lnTo>
                    <a:pt x="18" y="32"/>
                  </a:lnTo>
                  <a:lnTo>
                    <a:pt x="22" y="26"/>
                  </a:lnTo>
                  <a:lnTo>
                    <a:pt x="28" y="22"/>
                  </a:lnTo>
                  <a:lnTo>
                    <a:pt x="28" y="22"/>
                  </a:lnTo>
                  <a:lnTo>
                    <a:pt x="32" y="20"/>
                  </a:lnTo>
                  <a:lnTo>
                    <a:pt x="38" y="18"/>
                  </a:lnTo>
                  <a:lnTo>
                    <a:pt x="38" y="18"/>
                  </a:lnTo>
                  <a:lnTo>
                    <a:pt x="44" y="20"/>
                  </a:lnTo>
                  <a:lnTo>
                    <a:pt x="44" y="20"/>
                  </a:lnTo>
                  <a:lnTo>
                    <a:pt x="50" y="26"/>
                  </a:lnTo>
                  <a:lnTo>
                    <a:pt x="52" y="20"/>
                  </a:lnTo>
                  <a:lnTo>
                    <a:pt x="60" y="20"/>
                  </a:lnTo>
                  <a:lnTo>
                    <a:pt x="54" y="48"/>
                  </a:lnTo>
                  <a:lnTo>
                    <a:pt x="54" y="48"/>
                  </a:lnTo>
                  <a:lnTo>
                    <a:pt x="52" y="54"/>
                  </a:lnTo>
                  <a:lnTo>
                    <a:pt x="52" y="54"/>
                  </a:lnTo>
                  <a:lnTo>
                    <a:pt x="54" y="56"/>
                  </a:lnTo>
                  <a:lnTo>
                    <a:pt x="54" y="56"/>
                  </a:lnTo>
                  <a:lnTo>
                    <a:pt x="56" y="58"/>
                  </a:lnTo>
                  <a:lnTo>
                    <a:pt x="56" y="58"/>
                  </a:lnTo>
                  <a:lnTo>
                    <a:pt x="62" y="56"/>
                  </a:lnTo>
                  <a:lnTo>
                    <a:pt x="62" y="56"/>
                  </a:lnTo>
                  <a:lnTo>
                    <a:pt x="66" y="52"/>
                  </a:lnTo>
                  <a:lnTo>
                    <a:pt x="70" y="46"/>
                  </a:lnTo>
                  <a:lnTo>
                    <a:pt x="70" y="46"/>
                  </a:lnTo>
                  <a:lnTo>
                    <a:pt x="72" y="40"/>
                  </a:lnTo>
                  <a:lnTo>
                    <a:pt x="72" y="34"/>
                  </a:lnTo>
                  <a:lnTo>
                    <a:pt x="72" y="34"/>
                  </a:lnTo>
                  <a:lnTo>
                    <a:pt x="70" y="28"/>
                  </a:lnTo>
                  <a:lnTo>
                    <a:pt x="68" y="20"/>
                  </a:lnTo>
                  <a:lnTo>
                    <a:pt x="68" y="20"/>
                  </a:lnTo>
                  <a:lnTo>
                    <a:pt x="64" y="14"/>
                  </a:lnTo>
                  <a:lnTo>
                    <a:pt x="58" y="10"/>
                  </a:lnTo>
                  <a:lnTo>
                    <a:pt x="58" y="10"/>
                  </a:lnTo>
                  <a:lnTo>
                    <a:pt x="50" y="8"/>
                  </a:lnTo>
                  <a:lnTo>
                    <a:pt x="42" y="6"/>
                  </a:lnTo>
                  <a:lnTo>
                    <a:pt x="42" y="6"/>
                  </a:lnTo>
                  <a:lnTo>
                    <a:pt x="32" y="8"/>
                  </a:lnTo>
                  <a:lnTo>
                    <a:pt x="22" y="12"/>
                  </a:lnTo>
                  <a:lnTo>
                    <a:pt x="22" y="12"/>
                  </a:lnTo>
                  <a:lnTo>
                    <a:pt x="16" y="18"/>
                  </a:lnTo>
                  <a:lnTo>
                    <a:pt x="10" y="26"/>
                  </a:lnTo>
                  <a:lnTo>
                    <a:pt x="10" y="26"/>
                  </a:lnTo>
                  <a:lnTo>
                    <a:pt x="6" y="34"/>
                  </a:lnTo>
                  <a:lnTo>
                    <a:pt x="6" y="44"/>
                  </a:lnTo>
                  <a:lnTo>
                    <a:pt x="6" y="44"/>
                  </a:lnTo>
                  <a:lnTo>
                    <a:pt x="6" y="54"/>
                  </a:lnTo>
                  <a:lnTo>
                    <a:pt x="10" y="62"/>
                  </a:lnTo>
                  <a:lnTo>
                    <a:pt x="10" y="62"/>
                  </a:lnTo>
                  <a:lnTo>
                    <a:pt x="16" y="68"/>
                  </a:lnTo>
                  <a:lnTo>
                    <a:pt x="24" y="74"/>
                  </a:lnTo>
                  <a:lnTo>
                    <a:pt x="24" y="74"/>
                  </a:lnTo>
                  <a:lnTo>
                    <a:pt x="32" y="76"/>
                  </a:lnTo>
                  <a:lnTo>
                    <a:pt x="42" y="76"/>
                  </a:lnTo>
                  <a:lnTo>
                    <a:pt x="42" y="76"/>
                  </a:lnTo>
                  <a:lnTo>
                    <a:pt x="52" y="76"/>
                  </a:lnTo>
                  <a:lnTo>
                    <a:pt x="62" y="74"/>
                  </a:lnTo>
                  <a:lnTo>
                    <a:pt x="62" y="74"/>
                  </a:lnTo>
                  <a:lnTo>
                    <a:pt x="68" y="68"/>
                  </a:lnTo>
                  <a:lnTo>
                    <a:pt x="72" y="64"/>
                  </a:lnTo>
                  <a:lnTo>
                    <a:pt x="80" y="64"/>
                  </a:lnTo>
                  <a:lnTo>
                    <a:pt x="80" y="64"/>
                  </a:lnTo>
                  <a:lnTo>
                    <a:pt x="72" y="74"/>
                  </a:lnTo>
                  <a:lnTo>
                    <a:pt x="72" y="74"/>
                  </a:lnTo>
                  <a:lnTo>
                    <a:pt x="68" y="78"/>
                  </a:lnTo>
                  <a:lnTo>
                    <a:pt x="60" y="80"/>
                  </a:lnTo>
                  <a:lnTo>
                    <a:pt x="60" y="80"/>
                  </a:lnTo>
                  <a:lnTo>
                    <a:pt x="52" y="82"/>
                  </a:lnTo>
                  <a:lnTo>
                    <a:pt x="42" y="84"/>
                  </a:lnTo>
                  <a:lnTo>
                    <a:pt x="42" y="84"/>
                  </a:lnTo>
                  <a:lnTo>
                    <a:pt x="34" y="82"/>
                  </a:lnTo>
                  <a:lnTo>
                    <a:pt x="24" y="80"/>
                  </a:lnTo>
                  <a:lnTo>
                    <a:pt x="24" y="80"/>
                  </a:lnTo>
                  <a:lnTo>
                    <a:pt x="18" y="78"/>
                  </a:lnTo>
                  <a:lnTo>
                    <a:pt x="12" y="74"/>
                  </a:lnTo>
                  <a:lnTo>
                    <a:pt x="12" y="74"/>
                  </a:lnTo>
                  <a:lnTo>
                    <a:pt x="6" y="68"/>
                  </a:lnTo>
                  <a:lnTo>
                    <a:pt x="2" y="62"/>
                  </a:lnTo>
                  <a:lnTo>
                    <a:pt x="2" y="62"/>
                  </a:lnTo>
                  <a:lnTo>
                    <a:pt x="0" y="54"/>
                  </a:lnTo>
                  <a:lnTo>
                    <a:pt x="0" y="44"/>
                  </a:lnTo>
                  <a:lnTo>
                    <a:pt x="0" y="44"/>
                  </a:lnTo>
                  <a:lnTo>
                    <a:pt x="0" y="34"/>
                  </a:lnTo>
                  <a:lnTo>
                    <a:pt x="4" y="24"/>
                  </a:lnTo>
                  <a:lnTo>
                    <a:pt x="4" y="24"/>
                  </a:lnTo>
                  <a:lnTo>
                    <a:pt x="10" y="14"/>
                  </a:lnTo>
                  <a:lnTo>
                    <a:pt x="18" y="6"/>
                  </a:lnTo>
                  <a:lnTo>
                    <a:pt x="18" y="6"/>
                  </a:lnTo>
                  <a:lnTo>
                    <a:pt x="28" y="2"/>
                  </a:lnTo>
                  <a:lnTo>
                    <a:pt x="42" y="0"/>
                  </a:lnTo>
                  <a:lnTo>
                    <a:pt x="42" y="0"/>
                  </a:lnTo>
                  <a:lnTo>
                    <a:pt x="52" y="2"/>
                  </a:lnTo>
                  <a:lnTo>
                    <a:pt x="60" y="4"/>
                  </a:lnTo>
                  <a:lnTo>
                    <a:pt x="60" y="4"/>
                  </a:lnTo>
                  <a:lnTo>
                    <a:pt x="68" y="10"/>
                  </a:lnTo>
                  <a:lnTo>
                    <a:pt x="74" y="18"/>
                  </a:lnTo>
                  <a:lnTo>
                    <a:pt x="74" y="18"/>
                  </a:lnTo>
                  <a:lnTo>
                    <a:pt x="78" y="26"/>
                  </a:lnTo>
                  <a:lnTo>
                    <a:pt x="78" y="34"/>
                  </a:lnTo>
                  <a:lnTo>
                    <a:pt x="78" y="34"/>
                  </a:lnTo>
                  <a:lnTo>
                    <a:pt x="76" y="46"/>
                  </a:lnTo>
                  <a:lnTo>
                    <a:pt x="70" y="56"/>
                  </a:lnTo>
                  <a:lnTo>
                    <a:pt x="70" y="56"/>
                  </a:lnTo>
                  <a:lnTo>
                    <a:pt x="62" y="62"/>
                  </a:lnTo>
                  <a:lnTo>
                    <a:pt x="52" y="64"/>
                  </a:lnTo>
                  <a:lnTo>
                    <a:pt x="52" y="64"/>
                  </a:lnTo>
                  <a:lnTo>
                    <a:pt x="48" y="64"/>
                  </a:lnTo>
                  <a:lnTo>
                    <a:pt x="48" y="64"/>
                  </a:lnTo>
                  <a:lnTo>
                    <a:pt x="44" y="62"/>
                  </a:lnTo>
                  <a:lnTo>
                    <a:pt x="44" y="62"/>
                  </a:lnTo>
                  <a:lnTo>
                    <a:pt x="44" y="58"/>
                  </a:lnTo>
                  <a:lnTo>
                    <a:pt x="44" y="58"/>
                  </a:lnTo>
                  <a:close/>
                  <a:moveTo>
                    <a:pt x="24" y="46"/>
                  </a:moveTo>
                  <a:lnTo>
                    <a:pt x="24" y="46"/>
                  </a:lnTo>
                  <a:lnTo>
                    <a:pt x="24" y="52"/>
                  </a:lnTo>
                  <a:lnTo>
                    <a:pt x="26" y="56"/>
                  </a:lnTo>
                  <a:lnTo>
                    <a:pt x="26" y="56"/>
                  </a:lnTo>
                  <a:lnTo>
                    <a:pt x="30" y="58"/>
                  </a:lnTo>
                  <a:lnTo>
                    <a:pt x="32" y="58"/>
                  </a:lnTo>
                  <a:lnTo>
                    <a:pt x="32" y="58"/>
                  </a:lnTo>
                  <a:lnTo>
                    <a:pt x="38" y="56"/>
                  </a:lnTo>
                  <a:lnTo>
                    <a:pt x="38" y="56"/>
                  </a:lnTo>
                  <a:lnTo>
                    <a:pt x="42" y="52"/>
                  </a:lnTo>
                  <a:lnTo>
                    <a:pt x="42" y="52"/>
                  </a:lnTo>
                  <a:lnTo>
                    <a:pt x="46" y="46"/>
                  </a:lnTo>
                  <a:lnTo>
                    <a:pt x="46" y="46"/>
                  </a:lnTo>
                  <a:lnTo>
                    <a:pt x="48" y="36"/>
                  </a:lnTo>
                  <a:lnTo>
                    <a:pt x="48" y="36"/>
                  </a:lnTo>
                  <a:lnTo>
                    <a:pt x="48" y="32"/>
                  </a:lnTo>
                  <a:lnTo>
                    <a:pt x="46" y="28"/>
                  </a:lnTo>
                  <a:lnTo>
                    <a:pt x="46" y="28"/>
                  </a:lnTo>
                  <a:lnTo>
                    <a:pt x="42" y="26"/>
                  </a:lnTo>
                  <a:lnTo>
                    <a:pt x="38" y="24"/>
                  </a:lnTo>
                  <a:lnTo>
                    <a:pt x="38" y="24"/>
                  </a:lnTo>
                  <a:lnTo>
                    <a:pt x="34" y="26"/>
                  </a:lnTo>
                  <a:lnTo>
                    <a:pt x="34" y="26"/>
                  </a:lnTo>
                  <a:lnTo>
                    <a:pt x="28" y="30"/>
                  </a:lnTo>
                  <a:lnTo>
                    <a:pt x="28" y="30"/>
                  </a:lnTo>
                  <a:lnTo>
                    <a:pt x="24" y="38"/>
                  </a:lnTo>
                  <a:lnTo>
                    <a:pt x="24" y="38"/>
                  </a:lnTo>
                  <a:lnTo>
                    <a:pt x="24" y="46"/>
                  </a:lnTo>
                  <a:lnTo>
                    <a:pt x="24" y="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Rectangle 336"/>
            <p:cNvSpPr>
              <a:spLocks noChangeArrowheads="1"/>
            </p:cNvSpPr>
            <p:nvPr/>
          </p:nvSpPr>
          <p:spPr bwMode="auto">
            <a:xfrm>
              <a:off x="7923213" y="3481388"/>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337"/>
            <p:cNvSpPr>
              <a:spLocks/>
            </p:cNvSpPr>
            <p:nvPr/>
          </p:nvSpPr>
          <p:spPr bwMode="auto">
            <a:xfrm>
              <a:off x="7989888" y="3548063"/>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338"/>
            <p:cNvSpPr>
              <a:spLocks/>
            </p:cNvSpPr>
            <p:nvPr/>
          </p:nvSpPr>
          <p:spPr bwMode="auto">
            <a:xfrm>
              <a:off x="7999413" y="346868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339"/>
            <p:cNvSpPr>
              <a:spLocks/>
            </p:cNvSpPr>
            <p:nvPr/>
          </p:nvSpPr>
          <p:spPr bwMode="auto">
            <a:xfrm>
              <a:off x="8047038" y="3408363"/>
              <a:ext cx="139700" cy="203200"/>
            </a:xfrm>
            <a:custGeom>
              <a:avLst/>
              <a:gdLst>
                <a:gd name="T0" fmla="*/ 0 w 88"/>
                <a:gd name="T1" fmla="*/ 74 h 128"/>
                <a:gd name="T2" fmla="*/ 2 w 88"/>
                <a:gd name="T3" fmla="*/ 72 h 128"/>
                <a:gd name="T4" fmla="*/ 2 w 88"/>
                <a:gd name="T5" fmla="*/ 72 h 128"/>
                <a:gd name="T6" fmla="*/ 4 w 88"/>
                <a:gd name="T7" fmla="*/ 64 h 128"/>
                <a:gd name="T8" fmla="*/ 4 w 88"/>
                <a:gd name="T9" fmla="*/ 58 h 128"/>
                <a:gd name="T10" fmla="*/ 4 w 88"/>
                <a:gd name="T11" fmla="*/ 58 h 128"/>
                <a:gd name="T12" fmla="*/ 4 w 88"/>
                <a:gd name="T13" fmla="*/ 54 h 128"/>
                <a:gd name="T14" fmla="*/ 2 w 88"/>
                <a:gd name="T15" fmla="*/ 38 h 128"/>
                <a:gd name="T16" fmla="*/ 10 w 88"/>
                <a:gd name="T17" fmla="*/ 48 h 128"/>
                <a:gd name="T18" fmla="*/ 88 w 88"/>
                <a:gd name="T19" fmla="*/ 0 h 128"/>
                <a:gd name="T20" fmla="*/ 88 w 88"/>
                <a:gd name="T21" fmla="*/ 128 h 128"/>
                <a:gd name="T22" fmla="*/ 0 w 88"/>
                <a:gd name="T2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28">
                  <a:moveTo>
                    <a:pt x="0" y="74"/>
                  </a:moveTo>
                  <a:lnTo>
                    <a:pt x="2" y="72"/>
                  </a:lnTo>
                  <a:lnTo>
                    <a:pt x="2" y="72"/>
                  </a:lnTo>
                  <a:lnTo>
                    <a:pt x="4" y="64"/>
                  </a:lnTo>
                  <a:lnTo>
                    <a:pt x="4" y="58"/>
                  </a:lnTo>
                  <a:lnTo>
                    <a:pt x="4" y="58"/>
                  </a:lnTo>
                  <a:lnTo>
                    <a:pt x="4" y="54"/>
                  </a:lnTo>
                  <a:lnTo>
                    <a:pt x="2" y="38"/>
                  </a:lnTo>
                  <a:lnTo>
                    <a:pt x="10" y="48"/>
                  </a:lnTo>
                  <a:lnTo>
                    <a:pt x="88" y="0"/>
                  </a:lnTo>
                  <a:lnTo>
                    <a:pt x="88" y="128"/>
                  </a:lnTo>
                  <a:lnTo>
                    <a:pt x="0" y="7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340"/>
            <p:cNvSpPr>
              <a:spLocks noEditPoints="1"/>
            </p:cNvSpPr>
            <p:nvPr/>
          </p:nvSpPr>
          <p:spPr bwMode="auto">
            <a:xfrm>
              <a:off x="8037513" y="3398838"/>
              <a:ext cx="155575" cy="225425"/>
            </a:xfrm>
            <a:custGeom>
              <a:avLst/>
              <a:gdLst>
                <a:gd name="T0" fmla="*/ 90 w 98"/>
                <a:gd name="T1" fmla="*/ 14 h 142"/>
                <a:gd name="T2" fmla="*/ 90 w 98"/>
                <a:gd name="T3" fmla="*/ 128 h 142"/>
                <a:gd name="T4" fmla="*/ 12 w 98"/>
                <a:gd name="T5" fmla="*/ 80 h 142"/>
                <a:gd name="T6" fmla="*/ 12 w 98"/>
                <a:gd name="T7" fmla="*/ 80 h 142"/>
                <a:gd name="T8" fmla="*/ 14 w 98"/>
                <a:gd name="T9" fmla="*/ 72 h 142"/>
                <a:gd name="T10" fmla="*/ 14 w 98"/>
                <a:gd name="T11" fmla="*/ 64 h 142"/>
                <a:gd name="T12" fmla="*/ 14 w 98"/>
                <a:gd name="T13" fmla="*/ 64 h 142"/>
                <a:gd name="T14" fmla="*/ 14 w 98"/>
                <a:gd name="T15" fmla="*/ 60 h 142"/>
                <a:gd name="T16" fmla="*/ 14 w 98"/>
                <a:gd name="T17" fmla="*/ 60 h 142"/>
                <a:gd name="T18" fmla="*/ 90 w 98"/>
                <a:gd name="T19" fmla="*/ 14 h 142"/>
                <a:gd name="T20" fmla="*/ 98 w 98"/>
                <a:gd name="T21" fmla="*/ 0 h 142"/>
                <a:gd name="T22" fmla="*/ 86 w 98"/>
                <a:gd name="T23" fmla="*/ 8 h 142"/>
                <a:gd name="T24" fmla="*/ 18 w 98"/>
                <a:gd name="T25" fmla="*/ 50 h 142"/>
                <a:gd name="T26" fmla="*/ 4 w 98"/>
                <a:gd name="T27" fmla="*/ 28 h 142"/>
                <a:gd name="T28" fmla="*/ 6 w 98"/>
                <a:gd name="T29" fmla="*/ 60 h 142"/>
                <a:gd name="T30" fmla="*/ 6 w 98"/>
                <a:gd name="T31" fmla="*/ 62 h 142"/>
                <a:gd name="T32" fmla="*/ 6 w 98"/>
                <a:gd name="T33" fmla="*/ 62 h 142"/>
                <a:gd name="T34" fmla="*/ 6 w 98"/>
                <a:gd name="T35" fmla="*/ 64 h 142"/>
                <a:gd name="T36" fmla="*/ 6 w 98"/>
                <a:gd name="T37" fmla="*/ 64 h 142"/>
                <a:gd name="T38" fmla="*/ 6 w 98"/>
                <a:gd name="T39" fmla="*/ 70 h 142"/>
                <a:gd name="T40" fmla="*/ 4 w 98"/>
                <a:gd name="T41" fmla="*/ 76 h 142"/>
                <a:gd name="T42" fmla="*/ 0 w 98"/>
                <a:gd name="T43" fmla="*/ 82 h 142"/>
                <a:gd name="T44" fmla="*/ 6 w 98"/>
                <a:gd name="T45" fmla="*/ 86 h 142"/>
                <a:gd name="T46" fmla="*/ 86 w 98"/>
                <a:gd name="T47" fmla="*/ 134 h 142"/>
                <a:gd name="T48" fmla="*/ 98 w 98"/>
                <a:gd name="T49" fmla="*/ 142 h 142"/>
                <a:gd name="T50" fmla="*/ 98 w 98"/>
                <a:gd name="T51" fmla="*/ 128 h 142"/>
                <a:gd name="T52" fmla="*/ 98 w 98"/>
                <a:gd name="T53" fmla="*/ 14 h 142"/>
                <a:gd name="T54" fmla="*/ 98 w 98"/>
                <a:gd name="T55" fmla="*/ 0 h 142"/>
                <a:gd name="T56" fmla="*/ 98 w 98"/>
                <a:gd name="T5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42">
                  <a:moveTo>
                    <a:pt x="90" y="14"/>
                  </a:moveTo>
                  <a:lnTo>
                    <a:pt x="90" y="128"/>
                  </a:lnTo>
                  <a:lnTo>
                    <a:pt x="12" y="80"/>
                  </a:lnTo>
                  <a:lnTo>
                    <a:pt x="12" y="80"/>
                  </a:lnTo>
                  <a:lnTo>
                    <a:pt x="14" y="72"/>
                  </a:lnTo>
                  <a:lnTo>
                    <a:pt x="14" y="64"/>
                  </a:lnTo>
                  <a:lnTo>
                    <a:pt x="14" y="64"/>
                  </a:lnTo>
                  <a:lnTo>
                    <a:pt x="14" y="60"/>
                  </a:lnTo>
                  <a:lnTo>
                    <a:pt x="14" y="60"/>
                  </a:lnTo>
                  <a:lnTo>
                    <a:pt x="90" y="14"/>
                  </a:lnTo>
                  <a:close/>
                  <a:moveTo>
                    <a:pt x="98" y="0"/>
                  </a:moveTo>
                  <a:lnTo>
                    <a:pt x="86" y="8"/>
                  </a:lnTo>
                  <a:lnTo>
                    <a:pt x="18" y="50"/>
                  </a:lnTo>
                  <a:lnTo>
                    <a:pt x="4" y="28"/>
                  </a:lnTo>
                  <a:lnTo>
                    <a:pt x="6" y="60"/>
                  </a:lnTo>
                  <a:lnTo>
                    <a:pt x="6" y="62"/>
                  </a:lnTo>
                  <a:lnTo>
                    <a:pt x="6" y="62"/>
                  </a:lnTo>
                  <a:lnTo>
                    <a:pt x="6" y="64"/>
                  </a:lnTo>
                  <a:lnTo>
                    <a:pt x="6" y="64"/>
                  </a:lnTo>
                  <a:lnTo>
                    <a:pt x="6" y="70"/>
                  </a:lnTo>
                  <a:lnTo>
                    <a:pt x="4" y="76"/>
                  </a:lnTo>
                  <a:lnTo>
                    <a:pt x="0" y="82"/>
                  </a:lnTo>
                  <a:lnTo>
                    <a:pt x="6" y="86"/>
                  </a:lnTo>
                  <a:lnTo>
                    <a:pt x="86" y="134"/>
                  </a:lnTo>
                  <a:lnTo>
                    <a:pt x="98" y="142"/>
                  </a:lnTo>
                  <a:lnTo>
                    <a:pt x="98" y="128"/>
                  </a:lnTo>
                  <a:lnTo>
                    <a:pt x="98" y="14"/>
                  </a:lnTo>
                  <a:lnTo>
                    <a:pt x="98" y="0"/>
                  </a:lnTo>
                  <a:lnTo>
                    <a:pt x="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341"/>
            <p:cNvSpPr>
              <a:spLocks/>
            </p:cNvSpPr>
            <p:nvPr/>
          </p:nvSpPr>
          <p:spPr bwMode="auto">
            <a:xfrm>
              <a:off x="8056563" y="3421063"/>
              <a:ext cx="123825" cy="180975"/>
            </a:xfrm>
            <a:custGeom>
              <a:avLst/>
              <a:gdLst>
                <a:gd name="T0" fmla="*/ 78 w 78"/>
                <a:gd name="T1" fmla="*/ 0 h 114"/>
                <a:gd name="T2" fmla="*/ 78 w 78"/>
                <a:gd name="T3" fmla="*/ 114 h 114"/>
                <a:gd name="T4" fmla="*/ 0 w 78"/>
                <a:gd name="T5" fmla="*/ 66 h 114"/>
                <a:gd name="T6" fmla="*/ 0 w 78"/>
                <a:gd name="T7" fmla="*/ 66 h 114"/>
                <a:gd name="T8" fmla="*/ 2 w 78"/>
                <a:gd name="T9" fmla="*/ 58 h 114"/>
                <a:gd name="T10" fmla="*/ 2 w 78"/>
                <a:gd name="T11" fmla="*/ 50 h 114"/>
                <a:gd name="T12" fmla="*/ 2 w 78"/>
                <a:gd name="T13" fmla="*/ 50 h 114"/>
                <a:gd name="T14" fmla="*/ 2 w 78"/>
                <a:gd name="T15" fmla="*/ 46 h 114"/>
                <a:gd name="T16" fmla="*/ 2 w 78"/>
                <a:gd name="T17" fmla="*/ 46 h 114"/>
                <a:gd name="T18" fmla="*/ 78 w 78"/>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14">
                  <a:moveTo>
                    <a:pt x="78" y="0"/>
                  </a:moveTo>
                  <a:lnTo>
                    <a:pt x="78" y="114"/>
                  </a:lnTo>
                  <a:lnTo>
                    <a:pt x="0" y="66"/>
                  </a:lnTo>
                  <a:lnTo>
                    <a:pt x="0" y="66"/>
                  </a:lnTo>
                  <a:lnTo>
                    <a:pt x="2" y="58"/>
                  </a:lnTo>
                  <a:lnTo>
                    <a:pt x="2" y="50"/>
                  </a:lnTo>
                  <a:lnTo>
                    <a:pt x="2" y="50"/>
                  </a:lnTo>
                  <a:lnTo>
                    <a:pt x="2" y="46"/>
                  </a:lnTo>
                  <a:lnTo>
                    <a:pt x="2" y="4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342"/>
            <p:cNvSpPr>
              <a:spLocks/>
            </p:cNvSpPr>
            <p:nvPr/>
          </p:nvSpPr>
          <p:spPr bwMode="auto">
            <a:xfrm>
              <a:off x="8037513" y="3398838"/>
              <a:ext cx="155575" cy="225425"/>
            </a:xfrm>
            <a:custGeom>
              <a:avLst/>
              <a:gdLst>
                <a:gd name="T0" fmla="*/ 98 w 98"/>
                <a:gd name="T1" fmla="*/ 0 h 142"/>
                <a:gd name="T2" fmla="*/ 86 w 98"/>
                <a:gd name="T3" fmla="*/ 8 h 142"/>
                <a:gd name="T4" fmla="*/ 18 w 98"/>
                <a:gd name="T5" fmla="*/ 50 h 142"/>
                <a:gd name="T6" fmla="*/ 4 w 98"/>
                <a:gd name="T7" fmla="*/ 28 h 142"/>
                <a:gd name="T8" fmla="*/ 6 w 98"/>
                <a:gd name="T9" fmla="*/ 60 h 142"/>
                <a:gd name="T10" fmla="*/ 6 w 98"/>
                <a:gd name="T11" fmla="*/ 62 h 142"/>
                <a:gd name="T12" fmla="*/ 6 w 98"/>
                <a:gd name="T13" fmla="*/ 62 h 142"/>
                <a:gd name="T14" fmla="*/ 6 w 98"/>
                <a:gd name="T15" fmla="*/ 64 h 142"/>
                <a:gd name="T16" fmla="*/ 6 w 98"/>
                <a:gd name="T17" fmla="*/ 64 h 142"/>
                <a:gd name="T18" fmla="*/ 6 w 98"/>
                <a:gd name="T19" fmla="*/ 70 h 142"/>
                <a:gd name="T20" fmla="*/ 4 w 98"/>
                <a:gd name="T21" fmla="*/ 76 h 142"/>
                <a:gd name="T22" fmla="*/ 0 w 98"/>
                <a:gd name="T23" fmla="*/ 82 h 142"/>
                <a:gd name="T24" fmla="*/ 6 w 98"/>
                <a:gd name="T25" fmla="*/ 86 h 142"/>
                <a:gd name="T26" fmla="*/ 86 w 98"/>
                <a:gd name="T27" fmla="*/ 134 h 142"/>
                <a:gd name="T28" fmla="*/ 98 w 98"/>
                <a:gd name="T29" fmla="*/ 142 h 142"/>
                <a:gd name="T30" fmla="*/ 98 w 98"/>
                <a:gd name="T31" fmla="*/ 128 h 142"/>
                <a:gd name="T32" fmla="*/ 98 w 98"/>
                <a:gd name="T33" fmla="*/ 14 h 142"/>
                <a:gd name="T34" fmla="*/ 98 w 98"/>
                <a:gd name="T35" fmla="*/ 0 h 142"/>
                <a:gd name="T36" fmla="*/ 98 w 98"/>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2">
                  <a:moveTo>
                    <a:pt x="98" y="0"/>
                  </a:moveTo>
                  <a:lnTo>
                    <a:pt x="86" y="8"/>
                  </a:lnTo>
                  <a:lnTo>
                    <a:pt x="18" y="50"/>
                  </a:lnTo>
                  <a:lnTo>
                    <a:pt x="4" y="28"/>
                  </a:lnTo>
                  <a:lnTo>
                    <a:pt x="6" y="60"/>
                  </a:lnTo>
                  <a:lnTo>
                    <a:pt x="6" y="62"/>
                  </a:lnTo>
                  <a:lnTo>
                    <a:pt x="6" y="62"/>
                  </a:lnTo>
                  <a:lnTo>
                    <a:pt x="6" y="64"/>
                  </a:lnTo>
                  <a:lnTo>
                    <a:pt x="6" y="64"/>
                  </a:lnTo>
                  <a:lnTo>
                    <a:pt x="6" y="70"/>
                  </a:lnTo>
                  <a:lnTo>
                    <a:pt x="4" y="76"/>
                  </a:lnTo>
                  <a:lnTo>
                    <a:pt x="0" y="82"/>
                  </a:lnTo>
                  <a:lnTo>
                    <a:pt x="6" y="86"/>
                  </a:lnTo>
                  <a:lnTo>
                    <a:pt x="86" y="134"/>
                  </a:lnTo>
                  <a:lnTo>
                    <a:pt x="98" y="142"/>
                  </a:lnTo>
                  <a:lnTo>
                    <a:pt x="98" y="128"/>
                  </a:lnTo>
                  <a:lnTo>
                    <a:pt x="98" y="14"/>
                  </a:lnTo>
                  <a:lnTo>
                    <a:pt x="98" y="0"/>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343"/>
            <p:cNvSpPr>
              <a:spLocks/>
            </p:cNvSpPr>
            <p:nvPr/>
          </p:nvSpPr>
          <p:spPr bwMode="auto">
            <a:xfrm>
              <a:off x="7786688" y="3535363"/>
              <a:ext cx="406400" cy="85725"/>
            </a:xfrm>
            <a:custGeom>
              <a:avLst/>
              <a:gdLst>
                <a:gd name="T0" fmla="*/ 0 w 256"/>
                <a:gd name="T1" fmla="*/ 54 h 54"/>
                <a:gd name="T2" fmla="*/ 86 w 256"/>
                <a:gd name="T3" fmla="*/ 0 h 54"/>
                <a:gd name="T4" fmla="*/ 86 w 256"/>
                <a:gd name="T5" fmla="*/ 0 h 54"/>
                <a:gd name="T6" fmla="*/ 88 w 256"/>
                <a:gd name="T7" fmla="*/ 6 h 54"/>
                <a:gd name="T8" fmla="*/ 88 w 256"/>
                <a:gd name="T9" fmla="*/ 6 h 54"/>
                <a:gd name="T10" fmla="*/ 92 w 256"/>
                <a:gd name="T11" fmla="*/ 12 h 54"/>
                <a:gd name="T12" fmla="*/ 98 w 256"/>
                <a:gd name="T13" fmla="*/ 18 h 54"/>
                <a:gd name="T14" fmla="*/ 98 w 256"/>
                <a:gd name="T15" fmla="*/ 18 h 54"/>
                <a:gd name="T16" fmla="*/ 104 w 256"/>
                <a:gd name="T17" fmla="*/ 24 h 54"/>
                <a:gd name="T18" fmla="*/ 112 w 256"/>
                <a:gd name="T19" fmla="*/ 26 h 54"/>
                <a:gd name="T20" fmla="*/ 112 w 256"/>
                <a:gd name="T21" fmla="*/ 26 h 54"/>
                <a:gd name="T22" fmla="*/ 120 w 256"/>
                <a:gd name="T23" fmla="*/ 28 h 54"/>
                <a:gd name="T24" fmla="*/ 130 w 256"/>
                <a:gd name="T25" fmla="*/ 28 h 54"/>
                <a:gd name="T26" fmla="*/ 130 w 256"/>
                <a:gd name="T27" fmla="*/ 28 h 54"/>
                <a:gd name="T28" fmla="*/ 140 w 256"/>
                <a:gd name="T29" fmla="*/ 28 h 54"/>
                <a:gd name="T30" fmla="*/ 150 w 256"/>
                <a:gd name="T31" fmla="*/ 26 h 54"/>
                <a:gd name="T32" fmla="*/ 150 w 256"/>
                <a:gd name="T33" fmla="*/ 26 h 54"/>
                <a:gd name="T34" fmla="*/ 156 w 256"/>
                <a:gd name="T35" fmla="*/ 22 h 54"/>
                <a:gd name="T36" fmla="*/ 162 w 256"/>
                <a:gd name="T37" fmla="*/ 18 h 54"/>
                <a:gd name="T38" fmla="*/ 162 w 256"/>
                <a:gd name="T39" fmla="*/ 18 h 54"/>
                <a:gd name="T40" fmla="*/ 168 w 256"/>
                <a:gd name="T41" fmla="*/ 14 h 54"/>
                <a:gd name="T42" fmla="*/ 170 w 256"/>
                <a:gd name="T43" fmla="*/ 8 h 54"/>
                <a:gd name="T44" fmla="*/ 174 w 256"/>
                <a:gd name="T45" fmla="*/ 2 h 54"/>
                <a:gd name="T46" fmla="*/ 256 w 256"/>
                <a:gd name="T47" fmla="*/ 54 h 54"/>
                <a:gd name="T48" fmla="*/ 0 w 256"/>
                <a:gd name="T4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54">
                  <a:moveTo>
                    <a:pt x="0" y="54"/>
                  </a:moveTo>
                  <a:lnTo>
                    <a:pt x="86" y="0"/>
                  </a:lnTo>
                  <a:lnTo>
                    <a:pt x="86" y="0"/>
                  </a:lnTo>
                  <a:lnTo>
                    <a:pt x="88" y="6"/>
                  </a:lnTo>
                  <a:lnTo>
                    <a:pt x="88" y="6"/>
                  </a:lnTo>
                  <a:lnTo>
                    <a:pt x="92" y="12"/>
                  </a:lnTo>
                  <a:lnTo>
                    <a:pt x="98" y="18"/>
                  </a:lnTo>
                  <a:lnTo>
                    <a:pt x="98" y="18"/>
                  </a:lnTo>
                  <a:lnTo>
                    <a:pt x="104" y="24"/>
                  </a:lnTo>
                  <a:lnTo>
                    <a:pt x="112" y="26"/>
                  </a:lnTo>
                  <a:lnTo>
                    <a:pt x="112" y="26"/>
                  </a:lnTo>
                  <a:lnTo>
                    <a:pt x="120" y="28"/>
                  </a:lnTo>
                  <a:lnTo>
                    <a:pt x="130" y="28"/>
                  </a:lnTo>
                  <a:lnTo>
                    <a:pt x="130" y="28"/>
                  </a:lnTo>
                  <a:lnTo>
                    <a:pt x="140" y="28"/>
                  </a:lnTo>
                  <a:lnTo>
                    <a:pt x="150" y="26"/>
                  </a:lnTo>
                  <a:lnTo>
                    <a:pt x="150" y="26"/>
                  </a:lnTo>
                  <a:lnTo>
                    <a:pt x="156" y="22"/>
                  </a:lnTo>
                  <a:lnTo>
                    <a:pt x="162" y="18"/>
                  </a:lnTo>
                  <a:lnTo>
                    <a:pt x="162" y="18"/>
                  </a:lnTo>
                  <a:lnTo>
                    <a:pt x="168" y="14"/>
                  </a:lnTo>
                  <a:lnTo>
                    <a:pt x="170" y="8"/>
                  </a:lnTo>
                  <a:lnTo>
                    <a:pt x="174" y="2"/>
                  </a:lnTo>
                  <a:lnTo>
                    <a:pt x="256" y="54"/>
                  </a:lnTo>
                  <a:lnTo>
                    <a:pt x="0"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344"/>
            <p:cNvSpPr>
              <a:spLocks noEditPoints="1"/>
            </p:cNvSpPr>
            <p:nvPr/>
          </p:nvSpPr>
          <p:spPr bwMode="auto">
            <a:xfrm>
              <a:off x="7764463" y="3525838"/>
              <a:ext cx="450850" cy="101600"/>
            </a:xfrm>
            <a:custGeom>
              <a:avLst/>
              <a:gdLst>
                <a:gd name="T0" fmla="*/ 98 w 284"/>
                <a:gd name="T1" fmla="*/ 12 h 64"/>
                <a:gd name="T2" fmla="*/ 98 w 284"/>
                <a:gd name="T3" fmla="*/ 14 h 64"/>
                <a:gd name="T4" fmla="*/ 98 w 284"/>
                <a:gd name="T5" fmla="*/ 14 h 64"/>
                <a:gd name="T6" fmla="*/ 98 w 284"/>
                <a:gd name="T7" fmla="*/ 14 h 64"/>
                <a:gd name="T8" fmla="*/ 110 w 284"/>
                <a:gd name="T9" fmla="*/ 28 h 64"/>
                <a:gd name="T10" fmla="*/ 116 w 284"/>
                <a:gd name="T11" fmla="*/ 32 h 64"/>
                <a:gd name="T12" fmla="*/ 126 w 284"/>
                <a:gd name="T13" fmla="*/ 36 h 64"/>
                <a:gd name="T14" fmla="*/ 144 w 284"/>
                <a:gd name="T15" fmla="*/ 38 h 64"/>
                <a:gd name="T16" fmla="*/ 144 w 284"/>
                <a:gd name="T17" fmla="*/ 38 h 64"/>
                <a:gd name="T18" fmla="*/ 156 w 284"/>
                <a:gd name="T19" fmla="*/ 38 h 64"/>
                <a:gd name="T20" fmla="*/ 164 w 284"/>
                <a:gd name="T21" fmla="*/ 36 h 64"/>
                <a:gd name="T22" fmla="*/ 180 w 284"/>
                <a:gd name="T23" fmla="*/ 28 h 64"/>
                <a:gd name="T24" fmla="*/ 184 w 284"/>
                <a:gd name="T25" fmla="*/ 22 h 64"/>
                <a:gd name="T26" fmla="*/ 190 w 284"/>
                <a:gd name="T27" fmla="*/ 14 h 64"/>
                <a:gd name="T28" fmla="*/ 28 w 284"/>
                <a:gd name="T29" fmla="*/ 56 h 64"/>
                <a:gd name="T30" fmla="*/ 102 w 284"/>
                <a:gd name="T31" fmla="*/ 0 h 64"/>
                <a:gd name="T32" fmla="*/ 24 w 284"/>
                <a:gd name="T33" fmla="*/ 48 h 64"/>
                <a:gd name="T34" fmla="*/ 28 w 284"/>
                <a:gd name="T35" fmla="*/ 64 h 64"/>
                <a:gd name="T36" fmla="*/ 284 w 284"/>
                <a:gd name="T37" fmla="*/ 64 h 64"/>
                <a:gd name="T38" fmla="*/ 194 w 284"/>
                <a:gd name="T39" fmla="*/ 8 h 64"/>
                <a:gd name="T40" fmla="*/ 182 w 284"/>
                <a:gd name="T41" fmla="*/ 10 h 64"/>
                <a:gd name="T42" fmla="*/ 180 w 284"/>
                <a:gd name="T43" fmla="*/ 12 h 64"/>
                <a:gd name="T44" fmla="*/ 174 w 284"/>
                <a:gd name="T45" fmla="*/ 22 h 64"/>
                <a:gd name="T46" fmla="*/ 162 w 284"/>
                <a:gd name="T47" fmla="*/ 28 h 64"/>
                <a:gd name="T48" fmla="*/ 154 w 284"/>
                <a:gd name="T49" fmla="*/ 30 h 64"/>
                <a:gd name="T50" fmla="*/ 144 w 284"/>
                <a:gd name="T51" fmla="*/ 30 h 64"/>
                <a:gd name="T52" fmla="*/ 128 w 284"/>
                <a:gd name="T53" fmla="*/ 28 h 64"/>
                <a:gd name="T54" fmla="*/ 120 w 284"/>
                <a:gd name="T55" fmla="*/ 26 h 64"/>
                <a:gd name="T56" fmla="*/ 114 w 284"/>
                <a:gd name="T57" fmla="*/ 22 h 64"/>
                <a:gd name="T58" fmla="*/ 106 w 284"/>
                <a:gd name="T59" fmla="*/ 10 h 64"/>
                <a:gd name="T60" fmla="*/ 106 w 284"/>
                <a:gd name="T61" fmla="*/ 10 h 64"/>
                <a:gd name="T62" fmla="*/ 102 w 284"/>
                <a:gd name="T6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64">
                  <a:moveTo>
                    <a:pt x="98" y="12"/>
                  </a:moveTo>
                  <a:lnTo>
                    <a:pt x="98" y="12"/>
                  </a:lnTo>
                  <a:lnTo>
                    <a:pt x="98" y="14"/>
                  </a:lnTo>
                  <a:lnTo>
                    <a:pt x="98" y="14"/>
                  </a:lnTo>
                  <a:lnTo>
                    <a:pt x="98" y="14"/>
                  </a:lnTo>
                  <a:lnTo>
                    <a:pt x="98" y="14"/>
                  </a:lnTo>
                  <a:lnTo>
                    <a:pt x="98" y="14"/>
                  </a:lnTo>
                  <a:lnTo>
                    <a:pt x="98" y="14"/>
                  </a:lnTo>
                  <a:lnTo>
                    <a:pt x="104" y="22"/>
                  </a:lnTo>
                  <a:lnTo>
                    <a:pt x="110" y="28"/>
                  </a:lnTo>
                  <a:lnTo>
                    <a:pt x="110" y="28"/>
                  </a:lnTo>
                  <a:lnTo>
                    <a:pt x="116" y="32"/>
                  </a:lnTo>
                  <a:lnTo>
                    <a:pt x="126" y="36"/>
                  </a:lnTo>
                  <a:lnTo>
                    <a:pt x="126" y="36"/>
                  </a:lnTo>
                  <a:lnTo>
                    <a:pt x="134" y="38"/>
                  </a:lnTo>
                  <a:lnTo>
                    <a:pt x="144" y="38"/>
                  </a:lnTo>
                  <a:lnTo>
                    <a:pt x="144" y="38"/>
                  </a:lnTo>
                  <a:lnTo>
                    <a:pt x="144" y="38"/>
                  </a:lnTo>
                  <a:lnTo>
                    <a:pt x="144" y="38"/>
                  </a:lnTo>
                  <a:lnTo>
                    <a:pt x="156" y="38"/>
                  </a:lnTo>
                  <a:lnTo>
                    <a:pt x="164" y="36"/>
                  </a:lnTo>
                  <a:lnTo>
                    <a:pt x="164" y="36"/>
                  </a:lnTo>
                  <a:lnTo>
                    <a:pt x="172" y="32"/>
                  </a:lnTo>
                  <a:lnTo>
                    <a:pt x="180" y="28"/>
                  </a:lnTo>
                  <a:lnTo>
                    <a:pt x="180" y="28"/>
                  </a:lnTo>
                  <a:lnTo>
                    <a:pt x="184" y="22"/>
                  </a:lnTo>
                  <a:lnTo>
                    <a:pt x="188" y="16"/>
                  </a:lnTo>
                  <a:lnTo>
                    <a:pt x="190" y="14"/>
                  </a:lnTo>
                  <a:lnTo>
                    <a:pt x="256" y="56"/>
                  </a:lnTo>
                  <a:lnTo>
                    <a:pt x="28" y="56"/>
                  </a:lnTo>
                  <a:lnTo>
                    <a:pt x="98" y="12"/>
                  </a:lnTo>
                  <a:close/>
                  <a:moveTo>
                    <a:pt x="102" y="0"/>
                  </a:moveTo>
                  <a:lnTo>
                    <a:pt x="94" y="6"/>
                  </a:lnTo>
                  <a:lnTo>
                    <a:pt x="24" y="48"/>
                  </a:lnTo>
                  <a:lnTo>
                    <a:pt x="0" y="64"/>
                  </a:lnTo>
                  <a:lnTo>
                    <a:pt x="28" y="64"/>
                  </a:lnTo>
                  <a:lnTo>
                    <a:pt x="256" y="64"/>
                  </a:lnTo>
                  <a:lnTo>
                    <a:pt x="284" y="64"/>
                  </a:lnTo>
                  <a:lnTo>
                    <a:pt x="260" y="48"/>
                  </a:lnTo>
                  <a:lnTo>
                    <a:pt x="194" y="8"/>
                  </a:lnTo>
                  <a:lnTo>
                    <a:pt x="186" y="2"/>
                  </a:lnTo>
                  <a:lnTo>
                    <a:pt x="182" y="10"/>
                  </a:lnTo>
                  <a:lnTo>
                    <a:pt x="180" y="12"/>
                  </a:lnTo>
                  <a:lnTo>
                    <a:pt x="180" y="12"/>
                  </a:lnTo>
                  <a:lnTo>
                    <a:pt x="174" y="22"/>
                  </a:lnTo>
                  <a:lnTo>
                    <a:pt x="174" y="22"/>
                  </a:lnTo>
                  <a:lnTo>
                    <a:pt x="168" y="26"/>
                  </a:lnTo>
                  <a:lnTo>
                    <a:pt x="162" y="28"/>
                  </a:lnTo>
                  <a:lnTo>
                    <a:pt x="162" y="28"/>
                  </a:lnTo>
                  <a:lnTo>
                    <a:pt x="154" y="30"/>
                  </a:lnTo>
                  <a:lnTo>
                    <a:pt x="144" y="30"/>
                  </a:lnTo>
                  <a:lnTo>
                    <a:pt x="144" y="30"/>
                  </a:lnTo>
                  <a:lnTo>
                    <a:pt x="136" y="30"/>
                  </a:lnTo>
                  <a:lnTo>
                    <a:pt x="128" y="28"/>
                  </a:lnTo>
                  <a:lnTo>
                    <a:pt x="128" y="28"/>
                  </a:lnTo>
                  <a:lnTo>
                    <a:pt x="120" y="26"/>
                  </a:lnTo>
                  <a:lnTo>
                    <a:pt x="114" y="22"/>
                  </a:lnTo>
                  <a:lnTo>
                    <a:pt x="114" y="22"/>
                  </a:lnTo>
                  <a:lnTo>
                    <a:pt x="110" y="16"/>
                  </a:lnTo>
                  <a:lnTo>
                    <a:pt x="106" y="10"/>
                  </a:lnTo>
                  <a:lnTo>
                    <a:pt x="106" y="10"/>
                  </a:lnTo>
                  <a:lnTo>
                    <a:pt x="106" y="10"/>
                  </a:lnTo>
                  <a:lnTo>
                    <a:pt x="106" y="8"/>
                  </a:lnTo>
                  <a:lnTo>
                    <a:pt x="102"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345"/>
            <p:cNvSpPr>
              <a:spLocks/>
            </p:cNvSpPr>
            <p:nvPr/>
          </p:nvSpPr>
          <p:spPr bwMode="auto">
            <a:xfrm>
              <a:off x="7808913" y="3544888"/>
              <a:ext cx="361950" cy="69850"/>
            </a:xfrm>
            <a:custGeom>
              <a:avLst/>
              <a:gdLst>
                <a:gd name="T0" fmla="*/ 70 w 228"/>
                <a:gd name="T1" fmla="*/ 0 h 44"/>
                <a:gd name="T2" fmla="*/ 70 w 228"/>
                <a:gd name="T3" fmla="*/ 0 h 44"/>
                <a:gd name="T4" fmla="*/ 70 w 228"/>
                <a:gd name="T5" fmla="*/ 2 h 44"/>
                <a:gd name="T6" fmla="*/ 70 w 228"/>
                <a:gd name="T7" fmla="*/ 2 h 44"/>
                <a:gd name="T8" fmla="*/ 70 w 228"/>
                <a:gd name="T9" fmla="*/ 2 h 44"/>
                <a:gd name="T10" fmla="*/ 70 w 228"/>
                <a:gd name="T11" fmla="*/ 2 h 44"/>
                <a:gd name="T12" fmla="*/ 70 w 228"/>
                <a:gd name="T13" fmla="*/ 2 h 44"/>
                <a:gd name="T14" fmla="*/ 70 w 228"/>
                <a:gd name="T15" fmla="*/ 2 h 44"/>
                <a:gd name="T16" fmla="*/ 76 w 228"/>
                <a:gd name="T17" fmla="*/ 10 h 44"/>
                <a:gd name="T18" fmla="*/ 82 w 228"/>
                <a:gd name="T19" fmla="*/ 16 h 44"/>
                <a:gd name="T20" fmla="*/ 82 w 228"/>
                <a:gd name="T21" fmla="*/ 16 h 44"/>
                <a:gd name="T22" fmla="*/ 88 w 228"/>
                <a:gd name="T23" fmla="*/ 20 h 44"/>
                <a:gd name="T24" fmla="*/ 98 w 228"/>
                <a:gd name="T25" fmla="*/ 24 h 44"/>
                <a:gd name="T26" fmla="*/ 98 w 228"/>
                <a:gd name="T27" fmla="*/ 24 h 44"/>
                <a:gd name="T28" fmla="*/ 106 w 228"/>
                <a:gd name="T29" fmla="*/ 26 h 44"/>
                <a:gd name="T30" fmla="*/ 116 w 228"/>
                <a:gd name="T31" fmla="*/ 26 h 44"/>
                <a:gd name="T32" fmla="*/ 116 w 228"/>
                <a:gd name="T33" fmla="*/ 26 h 44"/>
                <a:gd name="T34" fmla="*/ 116 w 228"/>
                <a:gd name="T35" fmla="*/ 26 h 44"/>
                <a:gd name="T36" fmla="*/ 116 w 228"/>
                <a:gd name="T37" fmla="*/ 26 h 44"/>
                <a:gd name="T38" fmla="*/ 128 w 228"/>
                <a:gd name="T39" fmla="*/ 26 h 44"/>
                <a:gd name="T40" fmla="*/ 136 w 228"/>
                <a:gd name="T41" fmla="*/ 24 h 44"/>
                <a:gd name="T42" fmla="*/ 136 w 228"/>
                <a:gd name="T43" fmla="*/ 24 h 44"/>
                <a:gd name="T44" fmla="*/ 144 w 228"/>
                <a:gd name="T45" fmla="*/ 20 h 44"/>
                <a:gd name="T46" fmla="*/ 152 w 228"/>
                <a:gd name="T47" fmla="*/ 16 h 44"/>
                <a:gd name="T48" fmla="*/ 152 w 228"/>
                <a:gd name="T49" fmla="*/ 16 h 44"/>
                <a:gd name="T50" fmla="*/ 156 w 228"/>
                <a:gd name="T51" fmla="*/ 10 h 44"/>
                <a:gd name="T52" fmla="*/ 160 w 228"/>
                <a:gd name="T53" fmla="*/ 4 h 44"/>
                <a:gd name="T54" fmla="*/ 162 w 228"/>
                <a:gd name="T55" fmla="*/ 2 h 44"/>
                <a:gd name="T56" fmla="*/ 228 w 228"/>
                <a:gd name="T57" fmla="*/ 44 h 44"/>
                <a:gd name="T58" fmla="*/ 0 w 228"/>
                <a:gd name="T59" fmla="*/ 44 h 44"/>
                <a:gd name="T60" fmla="*/ 70 w 228"/>
                <a:gd name="T6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44">
                  <a:moveTo>
                    <a:pt x="70" y="0"/>
                  </a:moveTo>
                  <a:lnTo>
                    <a:pt x="70" y="0"/>
                  </a:lnTo>
                  <a:lnTo>
                    <a:pt x="70" y="2"/>
                  </a:lnTo>
                  <a:lnTo>
                    <a:pt x="70" y="2"/>
                  </a:lnTo>
                  <a:lnTo>
                    <a:pt x="70" y="2"/>
                  </a:lnTo>
                  <a:lnTo>
                    <a:pt x="70" y="2"/>
                  </a:lnTo>
                  <a:lnTo>
                    <a:pt x="70" y="2"/>
                  </a:lnTo>
                  <a:lnTo>
                    <a:pt x="70" y="2"/>
                  </a:lnTo>
                  <a:lnTo>
                    <a:pt x="76" y="10"/>
                  </a:lnTo>
                  <a:lnTo>
                    <a:pt x="82" y="16"/>
                  </a:lnTo>
                  <a:lnTo>
                    <a:pt x="82" y="16"/>
                  </a:lnTo>
                  <a:lnTo>
                    <a:pt x="88" y="20"/>
                  </a:lnTo>
                  <a:lnTo>
                    <a:pt x="98" y="24"/>
                  </a:lnTo>
                  <a:lnTo>
                    <a:pt x="98" y="24"/>
                  </a:lnTo>
                  <a:lnTo>
                    <a:pt x="106" y="26"/>
                  </a:lnTo>
                  <a:lnTo>
                    <a:pt x="116" y="26"/>
                  </a:lnTo>
                  <a:lnTo>
                    <a:pt x="116" y="26"/>
                  </a:lnTo>
                  <a:lnTo>
                    <a:pt x="116" y="26"/>
                  </a:lnTo>
                  <a:lnTo>
                    <a:pt x="116" y="26"/>
                  </a:lnTo>
                  <a:lnTo>
                    <a:pt x="128" y="26"/>
                  </a:lnTo>
                  <a:lnTo>
                    <a:pt x="136" y="24"/>
                  </a:lnTo>
                  <a:lnTo>
                    <a:pt x="136" y="24"/>
                  </a:lnTo>
                  <a:lnTo>
                    <a:pt x="144" y="20"/>
                  </a:lnTo>
                  <a:lnTo>
                    <a:pt x="152" y="16"/>
                  </a:lnTo>
                  <a:lnTo>
                    <a:pt x="152" y="16"/>
                  </a:lnTo>
                  <a:lnTo>
                    <a:pt x="156" y="10"/>
                  </a:lnTo>
                  <a:lnTo>
                    <a:pt x="160" y="4"/>
                  </a:lnTo>
                  <a:lnTo>
                    <a:pt x="162" y="2"/>
                  </a:lnTo>
                  <a:lnTo>
                    <a:pt x="228" y="44"/>
                  </a:lnTo>
                  <a:lnTo>
                    <a:pt x="0" y="44"/>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46"/>
            <p:cNvSpPr>
              <a:spLocks/>
            </p:cNvSpPr>
            <p:nvPr/>
          </p:nvSpPr>
          <p:spPr bwMode="auto">
            <a:xfrm>
              <a:off x="7764463" y="3525838"/>
              <a:ext cx="450850" cy="101600"/>
            </a:xfrm>
            <a:custGeom>
              <a:avLst/>
              <a:gdLst>
                <a:gd name="T0" fmla="*/ 102 w 284"/>
                <a:gd name="T1" fmla="*/ 0 h 64"/>
                <a:gd name="T2" fmla="*/ 94 w 284"/>
                <a:gd name="T3" fmla="*/ 6 h 64"/>
                <a:gd name="T4" fmla="*/ 24 w 284"/>
                <a:gd name="T5" fmla="*/ 48 h 64"/>
                <a:gd name="T6" fmla="*/ 0 w 284"/>
                <a:gd name="T7" fmla="*/ 64 h 64"/>
                <a:gd name="T8" fmla="*/ 28 w 284"/>
                <a:gd name="T9" fmla="*/ 64 h 64"/>
                <a:gd name="T10" fmla="*/ 256 w 284"/>
                <a:gd name="T11" fmla="*/ 64 h 64"/>
                <a:gd name="T12" fmla="*/ 284 w 284"/>
                <a:gd name="T13" fmla="*/ 64 h 64"/>
                <a:gd name="T14" fmla="*/ 260 w 284"/>
                <a:gd name="T15" fmla="*/ 48 h 64"/>
                <a:gd name="T16" fmla="*/ 194 w 284"/>
                <a:gd name="T17" fmla="*/ 8 h 64"/>
                <a:gd name="T18" fmla="*/ 186 w 284"/>
                <a:gd name="T19" fmla="*/ 2 h 64"/>
                <a:gd name="T20" fmla="*/ 182 w 284"/>
                <a:gd name="T21" fmla="*/ 10 h 64"/>
                <a:gd name="T22" fmla="*/ 180 w 284"/>
                <a:gd name="T23" fmla="*/ 12 h 64"/>
                <a:gd name="T24" fmla="*/ 180 w 284"/>
                <a:gd name="T25" fmla="*/ 12 h 64"/>
                <a:gd name="T26" fmla="*/ 174 w 284"/>
                <a:gd name="T27" fmla="*/ 22 h 64"/>
                <a:gd name="T28" fmla="*/ 174 w 284"/>
                <a:gd name="T29" fmla="*/ 22 h 64"/>
                <a:gd name="T30" fmla="*/ 168 w 284"/>
                <a:gd name="T31" fmla="*/ 26 h 64"/>
                <a:gd name="T32" fmla="*/ 162 w 284"/>
                <a:gd name="T33" fmla="*/ 28 h 64"/>
                <a:gd name="T34" fmla="*/ 162 w 284"/>
                <a:gd name="T35" fmla="*/ 28 h 64"/>
                <a:gd name="T36" fmla="*/ 154 w 284"/>
                <a:gd name="T37" fmla="*/ 30 h 64"/>
                <a:gd name="T38" fmla="*/ 144 w 284"/>
                <a:gd name="T39" fmla="*/ 30 h 64"/>
                <a:gd name="T40" fmla="*/ 144 w 284"/>
                <a:gd name="T41" fmla="*/ 30 h 64"/>
                <a:gd name="T42" fmla="*/ 136 w 284"/>
                <a:gd name="T43" fmla="*/ 30 h 64"/>
                <a:gd name="T44" fmla="*/ 128 w 284"/>
                <a:gd name="T45" fmla="*/ 28 h 64"/>
                <a:gd name="T46" fmla="*/ 128 w 284"/>
                <a:gd name="T47" fmla="*/ 28 h 64"/>
                <a:gd name="T48" fmla="*/ 120 w 284"/>
                <a:gd name="T49" fmla="*/ 26 h 64"/>
                <a:gd name="T50" fmla="*/ 114 w 284"/>
                <a:gd name="T51" fmla="*/ 22 h 64"/>
                <a:gd name="T52" fmla="*/ 114 w 284"/>
                <a:gd name="T53" fmla="*/ 22 h 64"/>
                <a:gd name="T54" fmla="*/ 110 w 284"/>
                <a:gd name="T55" fmla="*/ 16 h 64"/>
                <a:gd name="T56" fmla="*/ 106 w 284"/>
                <a:gd name="T57" fmla="*/ 10 h 64"/>
                <a:gd name="T58" fmla="*/ 106 w 284"/>
                <a:gd name="T59" fmla="*/ 10 h 64"/>
                <a:gd name="T60" fmla="*/ 106 w 284"/>
                <a:gd name="T61" fmla="*/ 10 h 64"/>
                <a:gd name="T62" fmla="*/ 106 w 284"/>
                <a:gd name="T63" fmla="*/ 8 h 64"/>
                <a:gd name="T64" fmla="*/ 102 w 284"/>
                <a:gd name="T65" fmla="*/ 0 h 64"/>
                <a:gd name="T66" fmla="*/ 102 w 284"/>
                <a:gd name="T6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64">
                  <a:moveTo>
                    <a:pt x="102" y="0"/>
                  </a:moveTo>
                  <a:lnTo>
                    <a:pt x="94" y="6"/>
                  </a:lnTo>
                  <a:lnTo>
                    <a:pt x="24" y="48"/>
                  </a:lnTo>
                  <a:lnTo>
                    <a:pt x="0" y="64"/>
                  </a:lnTo>
                  <a:lnTo>
                    <a:pt x="28" y="64"/>
                  </a:lnTo>
                  <a:lnTo>
                    <a:pt x="256" y="64"/>
                  </a:lnTo>
                  <a:lnTo>
                    <a:pt x="284" y="64"/>
                  </a:lnTo>
                  <a:lnTo>
                    <a:pt x="260" y="48"/>
                  </a:lnTo>
                  <a:lnTo>
                    <a:pt x="194" y="8"/>
                  </a:lnTo>
                  <a:lnTo>
                    <a:pt x="186" y="2"/>
                  </a:lnTo>
                  <a:lnTo>
                    <a:pt x="182" y="10"/>
                  </a:lnTo>
                  <a:lnTo>
                    <a:pt x="180" y="12"/>
                  </a:lnTo>
                  <a:lnTo>
                    <a:pt x="180" y="12"/>
                  </a:lnTo>
                  <a:lnTo>
                    <a:pt x="174" y="22"/>
                  </a:lnTo>
                  <a:lnTo>
                    <a:pt x="174" y="22"/>
                  </a:lnTo>
                  <a:lnTo>
                    <a:pt x="168" y="26"/>
                  </a:lnTo>
                  <a:lnTo>
                    <a:pt x="162" y="28"/>
                  </a:lnTo>
                  <a:lnTo>
                    <a:pt x="162" y="28"/>
                  </a:lnTo>
                  <a:lnTo>
                    <a:pt x="154" y="30"/>
                  </a:lnTo>
                  <a:lnTo>
                    <a:pt x="144" y="30"/>
                  </a:lnTo>
                  <a:lnTo>
                    <a:pt x="144" y="30"/>
                  </a:lnTo>
                  <a:lnTo>
                    <a:pt x="136" y="30"/>
                  </a:lnTo>
                  <a:lnTo>
                    <a:pt x="128" y="28"/>
                  </a:lnTo>
                  <a:lnTo>
                    <a:pt x="128" y="28"/>
                  </a:lnTo>
                  <a:lnTo>
                    <a:pt x="120" y="26"/>
                  </a:lnTo>
                  <a:lnTo>
                    <a:pt x="114" y="22"/>
                  </a:lnTo>
                  <a:lnTo>
                    <a:pt x="114" y="22"/>
                  </a:lnTo>
                  <a:lnTo>
                    <a:pt x="110" y="16"/>
                  </a:lnTo>
                  <a:lnTo>
                    <a:pt x="106" y="10"/>
                  </a:lnTo>
                  <a:lnTo>
                    <a:pt x="106" y="10"/>
                  </a:lnTo>
                  <a:lnTo>
                    <a:pt x="106" y="10"/>
                  </a:lnTo>
                  <a:lnTo>
                    <a:pt x="106" y="8"/>
                  </a:lnTo>
                  <a:lnTo>
                    <a:pt x="102" y="0"/>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47"/>
            <p:cNvSpPr>
              <a:spLocks/>
            </p:cNvSpPr>
            <p:nvPr/>
          </p:nvSpPr>
          <p:spPr bwMode="auto">
            <a:xfrm>
              <a:off x="7793038" y="3411538"/>
              <a:ext cx="130175" cy="200025"/>
            </a:xfrm>
            <a:custGeom>
              <a:avLst/>
              <a:gdLst>
                <a:gd name="T0" fmla="*/ 0 w 82"/>
                <a:gd name="T1" fmla="*/ 0 h 126"/>
                <a:gd name="T2" fmla="*/ 82 w 82"/>
                <a:gd name="T3" fmla="*/ 52 h 126"/>
                <a:gd name="T4" fmla="*/ 82 w 82"/>
                <a:gd name="T5" fmla="*/ 54 h 126"/>
                <a:gd name="T6" fmla="*/ 82 w 82"/>
                <a:gd name="T7" fmla="*/ 54 h 126"/>
                <a:gd name="T8" fmla="*/ 80 w 82"/>
                <a:gd name="T9" fmla="*/ 66 h 126"/>
                <a:gd name="T10" fmla="*/ 80 w 82"/>
                <a:gd name="T11" fmla="*/ 66 h 126"/>
                <a:gd name="T12" fmla="*/ 82 w 82"/>
                <a:gd name="T13" fmla="*/ 74 h 126"/>
                <a:gd name="T14" fmla="*/ 82 w 82"/>
                <a:gd name="T15" fmla="*/ 76 h 126"/>
                <a:gd name="T16" fmla="*/ 0 w 82"/>
                <a:gd name="T17" fmla="*/ 126 h 126"/>
                <a:gd name="T18" fmla="*/ 0 w 8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26">
                  <a:moveTo>
                    <a:pt x="0" y="0"/>
                  </a:moveTo>
                  <a:lnTo>
                    <a:pt x="82" y="52"/>
                  </a:lnTo>
                  <a:lnTo>
                    <a:pt x="82" y="54"/>
                  </a:lnTo>
                  <a:lnTo>
                    <a:pt x="82" y="54"/>
                  </a:lnTo>
                  <a:lnTo>
                    <a:pt x="80" y="66"/>
                  </a:lnTo>
                  <a:lnTo>
                    <a:pt x="80" y="66"/>
                  </a:lnTo>
                  <a:lnTo>
                    <a:pt x="82" y="74"/>
                  </a:lnTo>
                  <a:lnTo>
                    <a:pt x="82" y="76"/>
                  </a:lnTo>
                  <a:lnTo>
                    <a:pt x="0" y="126"/>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48"/>
            <p:cNvSpPr>
              <a:spLocks noEditPoints="1"/>
            </p:cNvSpPr>
            <p:nvPr/>
          </p:nvSpPr>
          <p:spPr bwMode="auto">
            <a:xfrm>
              <a:off x="7786688" y="3398838"/>
              <a:ext cx="146050" cy="225425"/>
            </a:xfrm>
            <a:custGeom>
              <a:avLst/>
              <a:gdLst>
                <a:gd name="T0" fmla="*/ 8 w 92"/>
                <a:gd name="T1" fmla="*/ 16 h 142"/>
                <a:gd name="T2" fmla="*/ 82 w 92"/>
                <a:gd name="T3" fmla="*/ 62 h 142"/>
                <a:gd name="T4" fmla="*/ 82 w 92"/>
                <a:gd name="T5" fmla="*/ 62 h 142"/>
                <a:gd name="T6" fmla="*/ 80 w 92"/>
                <a:gd name="T7" fmla="*/ 74 h 142"/>
                <a:gd name="T8" fmla="*/ 80 w 92"/>
                <a:gd name="T9" fmla="*/ 74 h 142"/>
                <a:gd name="T10" fmla="*/ 82 w 92"/>
                <a:gd name="T11" fmla="*/ 82 h 142"/>
                <a:gd name="T12" fmla="*/ 8 w 92"/>
                <a:gd name="T13" fmla="*/ 128 h 142"/>
                <a:gd name="T14" fmla="*/ 8 w 92"/>
                <a:gd name="T15" fmla="*/ 16 h 142"/>
                <a:gd name="T16" fmla="*/ 0 w 92"/>
                <a:gd name="T17" fmla="*/ 0 h 142"/>
                <a:gd name="T18" fmla="*/ 0 w 92"/>
                <a:gd name="T19" fmla="*/ 16 h 142"/>
                <a:gd name="T20" fmla="*/ 0 w 92"/>
                <a:gd name="T21" fmla="*/ 128 h 142"/>
                <a:gd name="T22" fmla="*/ 0 w 92"/>
                <a:gd name="T23" fmla="*/ 142 h 142"/>
                <a:gd name="T24" fmla="*/ 12 w 92"/>
                <a:gd name="T25" fmla="*/ 134 h 142"/>
                <a:gd name="T26" fmla="*/ 86 w 92"/>
                <a:gd name="T27" fmla="*/ 88 h 142"/>
                <a:gd name="T28" fmla="*/ 90 w 92"/>
                <a:gd name="T29" fmla="*/ 86 h 142"/>
                <a:gd name="T30" fmla="*/ 90 w 92"/>
                <a:gd name="T31" fmla="*/ 80 h 142"/>
                <a:gd name="T32" fmla="*/ 90 w 92"/>
                <a:gd name="T33" fmla="*/ 80 h 142"/>
                <a:gd name="T34" fmla="*/ 88 w 92"/>
                <a:gd name="T35" fmla="*/ 74 h 142"/>
                <a:gd name="T36" fmla="*/ 88 w 92"/>
                <a:gd name="T37" fmla="*/ 74 h 142"/>
                <a:gd name="T38" fmla="*/ 90 w 92"/>
                <a:gd name="T39" fmla="*/ 64 h 142"/>
                <a:gd name="T40" fmla="*/ 92 w 92"/>
                <a:gd name="T41" fmla="*/ 58 h 142"/>
                <a:gd name="T42" fmla="*/ 86 w 92"/>
                <a:gd name="T43" fmla="*/ 54 h 142"/>
                <a:gd name="T44" fmla="*/ 12 w 92"/>
                <a:gd name="T45" fmla="*/ 8 h 142"/>
                <a:gd name="T46" fmla="*/ 0 w 92"/>
                <a:gd name="T47" fmla="*/ 0 h 142"/>
                <a:gd name="T48" fmla="*/ 0 w 92"/>
                <a:gd name="T4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42">
                  <a:moveTo>
                    <a:pt x="8" y="16"/>
                  </a:moveTo>
                  <a:lnTo>
                    <a:pt x="82" y="62"/>
                  </a:lnTo>
                  <a:lnTo>
                    <a:pt x="82" y="62"/>
                  </a:lnTo>
                  <a:lnTo>
                    <a:pt x="80" y="74"/>
                  </a:lnTo>
                  <a:lnTo>
                    <a:pt x="80" y="74"/>
                  </a:lnTo>
                  <a:lnTo>
                    <a:pt x="82" y="82"/>
                  </a:lnTo>
                  <a:lnTo>
                    <a:pt x="8" y="128"/>
                  </a:lnTo>
                  <a:lnTo>
                    <a:pt x="8" y="16"/>
                  </a:lnTo>
                  <a:close/>
                  <a:moveTo>
                    <a:pt x="0" y="0"/>
                  </a:moveTo>
                  <a:lnTo>
                    <a:pt x="0" y="16"/>
                  </a:lnTo>
                  <a:lnTo>
                    <a:pt x="0" y="128"/>
                  </a:lnTo>
                  <a:lnTo>
                    <a:pt x="0" y="142"/>
                  </a:lnTo>
                  <a:lnTo>
                    <a:pt x="12" y="134"/>
                  </a:lnTo>
                  <a:lnTo>
                    <a:pt x="86" y="88"/>
                  </a:lnTo>
                  <a:lnTo>
                    <a:pt x="90" y="86"/>
                  </a:lnTo>
                  <a:lnTo>
                    <a:pt x="90" y="80"/>
                  </a:lnTo>
                  <a:lnTo>
                    <a:pt x="90" y="80"/>
                  </a:lnTo>
                  <a:lnTo>
                    <a:pt x="88" y="74"/>
                  </a:lnTo>
                  <a:lnTo>
                    <a:pt x="88" y="74"/>
                  </a:lnTo>
                  <a:lnTo>
                    <a:pt x="90" y="64"/>
                  </a:lnTo>
                  <a:lnTo>
                    <a:pt x="92" y="58"/>
                  </a:lnTo>
                  <a:lnTo>
                    <a:pt x="86" y="54"/>
                  </a:lnTo>
                  <a:lnTo>
                    <a:pt x="12"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49"/>
            <p:cNvSpPr>
              <a:spLocks/>
            </p:cNvSpPr>
            <p:nvPr/>
          </p:nvSpPr>
          <p:spPr bwMode="auto">
            <a:xfrm>
              <a:off x="7799388" y="3424238"/>
              <a:ext cx="117475" cy="177800"/>
            </a:xfrm>
            <a:custGeom>
              <a:avLst/>
              <a:gdLst>
                <a:gd name="T0" fmla="*/ 0 w 74"/>
                <a:gd name="T1" fmla="*/ 0 h 112"/>
                <a:gd name="T2" fmla="*/ 74 w 74"/>
                <a:gd name="T3" fmla="*/ 46 h 112"/>
                <a:gd name="T4" fmla="*/ 74 w 74"/>
                <a:gd name="T5" fmla="*/ 46 h 112"/>
                <a:gd name="T6" fmla="*/ 72 w 74"/>
                <a:gd name="T7" fmla="*/ 58 h 112"/>
                <a:gd name="T8" fmla="*/ 72 w 74"/>
                <a:gd name="T9" fmla="*/ 58 h 112"/>
                <a:gd name="T10" fmla="*/ 74 w 74"/>
                <a:gd name="T11" fmla="*/ 66 h 112"/>
                <a:gd name="T12" fmla="*/ 0 w 74"/>
                <a:gd name="T13" fmla="*/ 112 h 112"/>
                <a:gd name="T14" fmla="*/ 0 w 7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2">
                  <a:moveTo>
                    <a:pt x="0" y="0"/>
                  </a:moveTo>
                  <a:lnTo>
                    <a:pt x="74" y="46"/>
                  </a:lnTo>
                  <a:lnTo>
                    <a:pt x="74" y="46"/>
                  </a:lnTo>
                  <a:lnTo>
                    <a:pt x="72" y="58"/>
                  </a:lnTo>
                  <a:lnTo>
                    <a:pt x="72" y="58"/>
                  </a:lnTo>
                  <a:lnTo>
                    <a:pt x="74" y="66"/>
                  </a:lnTo>
                  <a:lnTo>
                    <a:pt x="0"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50"/>
            <p:cNvSpPr>
              <a:spLocks/>
            </p:cNvSpPr>
            <p:nvPr/>
          </p:nvSpPr>
          <p:spPr bwMode="auto">
            <a:xfrm>
              <a:off x="7786688" y="3398838"/>
              <a:ext cx="146050" cy="225425"/>
            </a:xfrm>
            <a:custGeom>
              <a:avLst/>
              <a:gdLst>
                <a:gd name="T0" fmla="*/ 0 w 92"/>
                <a:gd name="T1" fmla="*/ 0 h 142"/>
                <a:gd name="T2" fmla="*/ 0 w 92"/>
                <a:gd name="T3" fmla="*/ 16 h 142"/>
                <a:gd name="T4" fmla="*/ 0 w 92"/>
                <a:gd name="T5" fmla="*/ 128 h 142"/>
                <a:gd name="T6" fmla="*/ 0 w 92"/>
                <a:gd name="T7" fmla="*/ 142 h 142"/>
                <a:gd name="T8" fmla="*/ 12 w 92"/>
                <a:gd name="T9" fmla="*/ 134 h 142"/>
                <a:gd name="T10" fmla="*/ 86 w 92"/>
                <a:gd name="T11" fmla="*/ 88 h 142"/>
                <a:gd name="T12" fmla="*/ 90 w 92"/>
                <a:gd name="T13" fmla="*/ 86 h 142"/>
                <a:gd name="T14" fmla="*/ 90 w 92"/>
                <a:gd name="T15" fmla="*/ 80 h 142"/>
                <a:gd name="T16" fmla="*/ 90 w 92"/>
                <a:gd name="T17" fmla="*/ 80 h 142"/>
                <a:gd name="T18" fmla="*/ 88 w 92"/>
                <a:gd name="T19" fmla="*/ 74 h 142"/>
                <a:gd name="T20" fmla="*/ 88 w 92"/>
                <a:gd name="T21" fmla="*/ 74 h 142"/>
                <a:gd name="T22" fmla="*/ 90 w 92"/>
                <a:gd name="T23" fmla="*/ 64 h 142"/>
                <a:gd name="T24" fmla="*/ 92 w 92"/>
                <a:gd name="T25" fmla="*/ 58 h 142"/>
                <a:gd name="T26" fmla="*/ 86 w 92"/>
                <a:gd name="T27" fmla="*/ 54 h 142"/>
                <a:gd name="T28" fmla="*/ 12 w 92"/>
                <a:gd name="T29" fmla="*/ 8 h 142"/>
                <a:gd name="T30" fmla="*/ 0 w 92"/>
                <a:gd name="T31" fmla="*/ 0 h 142"/>
                <a:gd name="T32" fmla="*/ 0 w 92"/>
                <a:gd name="T3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42">
                  <a:moveTo>
                    <a:pt x="0" y="0"/>
                  </a:moveTo>
                  <a:lnTo>
                    <a:pt x="0" y="16"/>
                  </a:lnTo>
                  <a:lnTo>
                    <a:pt x="0" y="128"/>
                  </a:lnTo>
                  <a:lnTo>
                    <a:pt x="0" y="142"/>
                  </a:lnTo>
                  <a:lnTo>
                    <a:pt x="12" y="134"/>
                  </a:lnTo>
                  <a:lnTo>
                    <a:pt x="86" y="88"/>
                  </a:lnTo>
                  <a:lnTo>
                    <a:pt x="90" y="86"/>
                  </a:lnTo>
                  <a:lnTo>
                    <a:pt x="90" y="80"/>
                  </a:lnTo>
                  <a:lnTo>
                    <a:pt x="90" y="80"/>
                  </a:lnTo>
                  <a:lnTo>
                    <a:pt x="88" y="74"/>
                  </a:lnTo>
                  <a:lnTo>
                    <a:pt x="88" y="74"/>
                  </a:lnTo>
                  <a:lnTo>
                    <a:pt x="90" y="64"/>
                  </a:lnTo>
                  <a:lnTo>
                    <a:pt x="92" y="58"/>
                  </a:lnTo>
                  <a:lnTo>
                    <a:pt x="86" y="54"/>
                  </a:lnTo>
                  <a:lnTo>
                    <a:pt x="12"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Rectangle 351"/>
            <p:cNvSpPr>
              <a:spLocks noChangeArrowheads="1"/>
            </p:cNvSpPr>
            <p:nvPr/>
          </p:nvSpPr>
          <p:spPr bwMode="auto">
            <a:xfrm>
              <a:off x="8043863" y="3541713"/>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52"/>
            <p:cNvSpPr>
              <a:spLocks/>
            </p:cNvSpPr>
            <p:nvPr/>
          </p:nvSpPr>
          <p:spPr bwMode="auto">
            <a:xfrm>
              <a:off x="7799388" y="3262313"/>
              <a:ext cx="387350" cy="228600"/>
            </a:xfrm>
            <a:custGeom>
              <a:avLst/>
              <a:gdLst>
                <a:gd name="T0" fmla="*/ 76 w 244"/>
                <a:gd name="T1" fmla="*/ 142 h 144"/>
                <a:gd name="T2" fmla="*/ 0 w 244"/>
                <a:gd name="T3" fmla="*/ 94 h 144"/>
                <a:gd name="T4" fmla="*/ 118 w 244"/>
                <a:gd name="T5" fmla="*/ 0 h 144"/>
                <a:gd name="T6" fmla="*/ 232 w 244"/>
                <a:gd name="T7" fmla="*/ 90 h 144"/>
                <a:gd name="T8" fmla="*/ 244 w 244"/>
                <a:gd name="T9" fmla="*/ 90 h 144"/>
                <a:gd name="T10" fmla="*/ 232 w 244"/>
                <a:gd name="T11" fmla="*/ 98 h 144"/>
                <a:gd name="T12" fmla="*/ 160 w 244"/>
                <a:gd name="T13" fmla="*/ 142 h 144"/>
                <a:gd name="T14" fmla="*/ 158 w 244"/>
                <a:gd name="T15" fmla="*/ 138 h 144"/>
                <a:gd name="T16" fmla="*/ 158 w 244"/>
                <a:gd name="T17" fmla="*/ 138 h 144"/>
                <a:gd name="T18" fmla="*/ 156 w 244"/>
                <a:gd name="T19" fmla="*/ 132 h 144"/>
                <a:gd name="T20" fmla="*/ 156 w 244"/>
                <a:gd name="T21" fmla="*/ 132 h 144"/>
                <a:gd name="T22" fmla="*/ 150 w 244"/>
                <a:gd name="T23" fmla="*/ 124 h 144"/>
                <a:gd name="T24" fmla="*/ 142 w 244"/>
                <a:gd name="T25" fmla="*/ 118 h 144"/>
                <a:gd name="T26" fmla="*/ 142 w 244"/>
                <a:gd name="T27" fmla="*/ 118 h 144"/>
                <a:gd name="T28" fmla="*/ 132 w 244"/>
                <a:gd name="T29" fmla="*/ 114 h 144"/>
                <a:gd name="T30" fmla="*/ 122 w 244"/>
                <a:gd name="T31" fmla="*/ 114 h 144"/>
                <a:gd name="T32" fmla="*/ 122 w 244"/>
                <a:gd name="T33" fmla="*/ 114 h 144"/>
                <a:gd name="T34" fmla="*/ 108 w 244"/>
                <a:gd name="T35" fmla="*/ 116 h 144"/>
                <a:gd name="T36" fmla="*/ 96 w 244"/>
                <a:gd name="T37" fmla="*/ 120 h 144"/>
                <a:gd name="T38" fmla="*/ 96 w 244"/>
                <a:gd name="T39" fmla="*/ 120 h 144"/>
                <a:gd name="T40" fmla="*/ 88 w 244"/>
                <a:gd name="T41" fmla="*/ 128 h 144"/>
                <a:gd name="T42" fmla="*/ 82 w 244"/>
                <a:gd name="T43" fmla="*/ 138 h 144"/>
                <a:gd name="T44" fmla="*/ 80 w 244"/>
                <a:gd name="T45" fmla="*/ 144 h 144"/>
                <a:gd name="T46" fmla="*/ 76 w 244"/>
                <a:gd name="T47" fmla="*/ 1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144">
                  <a:moveTo>
                    <a:pt x="76" y="142"/>
                  </a:moveTo>
                  <a:lnTo>
                    <a:pt x="0" y="94"/>
                  </a:lnTo>
                  <a:lnTo>
                    <a:pt x="118" y="0"/>
                  </a:lnTo>
                  <a:lnTo>
                    <a:pt x="232" y="90"/>
                  </a:lnTo>
                  <a:lnTo>
                    <a:pt x="244" y="90"/>
                  </a:lnTo>
                  <a:lnTo>
                    <a:pt x="232" y="98"/>
                  </a:lnTo>
                  <a:lnTo>
                    <a:pt x="160" y="142"/>
                  </a:lnTo>
                  <a:lnTo>
                    <a:pt x="158" y="138"/>
                  </a:lnTo>
                  <a:lnTo>
                    <a:pt x="158" y="138"/>
                  </a:lnTo>
                  <a:lnTo>
                    <a:pt x="156" y="132"/>
                  </a:lnTo>
                  <a:lnTo>
                    <a:pt x="156" y="132"/>
                  </a:lnTo>
                  <a:lnTo>
                    <a:pt x="150" y="124"/>
                  </a:lnTo>
                  <a:lnTo>
                    <a:pt x="142" y="118"/>
                  </a:lnTo>
                  <a:lnTo>
                    <a:pt x="142" y="118"/>
                  </a:lnTo>
                  <a:lnTo>
                    <a:pt x="132" y="114"/>
                  </a:lnTo>
                  <a:lnTo>
                    <a:pt x="122" y="114"/>
                  </a:lnTo>
                  <a:lnTo>
                    <a:pt x="122" y="114"/>
                  </a:lnTo>
                  <a:lnTo>
                    <a:pt x="108" y="116"/>
                  </a:lnTo>
                  <a:lnTo>
                    <a:pt x="96" y="120"/>
                  </a:lnTo>
                  <a:lnTo>
                    <a:pt x="96" y="120"/>
                  </a:lnTo>
                  <a:lnTo>
                    <a:pt x="88" y="128"/>
                  </a:lnTo>
                  <a:lnTo>
                    <a:pt x="82" y="138"/>
                  </a:lnTo>
                  <a:lnTo>
                    <a:pt x="80" y="144"/>
                  </a:lnTo>
                  <a:lnTo>
                    <a:pt x="76" y="1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53"/>
            <p:cNvSpPr>
              <a:spLocks noEditPoints="1"/>
            </p:cNvSpPr>
            <p:nvPr/>
          </p:nvSpPr>
          <p:spPr bwMode="auto">
            <a:xfrm>
              <a:off x="7789863" y="3252788"/>
              <a:ext cx="419100" cy="247650"/>
            </a:xfrm>
            <a:custGeom>
              <a:avLst/>
              <a:gdLst>
                <a:gd name="T0" fmla="*/ 236 w 264"/>
                <a:gd name="T1" fmla="*/ 100 h 156"/>
                <a:gd name="T2" fmla="*/ 168 w 264"/>
                <a:gd name="T3" fmla="*/ 142 h 156"/>
                <a:gd name="T4" fmla="*/ 166 w 264"/>
                <a:gd name="T5" fmla="*/ 136 h 156"/>
                <a:gd name="T6" fmla="*/ 166 w 264"/>
                <a:gd name="T7" fmla="*/ 136 h 156"/>
                <a:gd name="T8" fmla="*/ 158 w 264"/>
                <a:gd name="T9" fmla="*/ 128 h 156"/>
                <a:gd name="T10" fmla="*/ 150 w 264"/>
                <a:gd name="T11" fmla="*/ 120 h 156"/>
                <a:gd name="T12" fmla="*/ 128 w 264"/>
                <a:gd name="T13" fmla="*/ 116 h 156"/>
                <a:gd name="T14" fmla="*/ 128 w 264"/>
                <a:gd name="T15" fmla="*/ 116 h 156"/>
                <a:gd name="T16" fmla="*/ 128 w 264"/>
                <a:gd name="T17" fmla="*/ 116 h 156"/>
                <a:gd name="T18" fmla="*/ 114 w 264"/>
                <a:gd name="T19" fmla="*/ 118 h 156"/>
                <a:gd name="T20" fmla="*/ 100 w 264"/>
                <a:gd name="T21" fmla="*/ 122 h 156"/>
                <a:gd name="T22" fmla="*/ 84 w 264"/>
                <a:gd name="T23" fmla="*/ 144 h 156"/>
                <a:gd name="T24" fmla="*/ 84 w 264"/>
                <a:gd name="T25" fmla="*/ 144 h 156"/>
                <a:gd name="T26" fmla="*/ 84 w 264"/>
                <a:gd name="T27" fmla="*/ 144 h 156"/>
                <a:gd name="T28" fmla="*/ 14 w 264"/>
                <a:gd name="T29" fmla="*/ 100 h 156"/>
                <a:gd name="T30" fmla="*/ 124 w 264"/>
                <a:gd name="T31" fmla="*/ 0 h 156"/>
                <a:gd name="T32" fmla="*/ 8 w 264"/>
                <a:gd name="T33" fmla="*/ 94 h 156"/>
                <a:gd name="T34" fmla="*/ 8 w 264"/>
                <a:gd name="T35" fmla="*/ 108 h 156"/>
                <a:gd name="T36" fmla="*/ 86 w 264"/>
                <a:gd name="T37" fmla="*/ 156 h 156"/>
                <a:gd name="T38" fmla="*/ 90 w 264"/>
                <a:gd name="T39" fmla="*/ 146 h 156"/>
                <a:gd name="T40" fmla="*/ 90 w 264"/>
                <a:gd name="T41" fmla="*/ 146 h 156"/>
                <a:gd name="T42" fmla="*/ 90 w 264"/>
                <a:gd name="T43" fmla="*/ 146 h 156"/>
                <a:gd name="T44" fmla="*/ 106 w 264"/>
                <a:gd name="T45" fmla="*/ 130 h 156"/>
                <a:gd name="T46" fmla="*/ 116 w 264"/>
                <a:gd name="T47" fmla="*/ 126 h 156"/>
                <a:gd name="T48" fmla="*/ 128 w 264"/>
                <a:gd name="T49" fmla="*/ 124 h 156"/>
                <a:gd name="T50" fmla="*/ 146 w 264"/>
                <a:gd name="T51" fmla="*/ 128 h 156"/>
                <a:gd name="T52" fmla="*/ 154 w 264"/>
                <a:gd name="T53" fmla="*/ 132 h 156"/>
                <a:gd name="T54" fmla="*/ 158 w 264"/>
                <a:gd name="T55" fmla="*/ 140 h 156"/>
                <a:gd name="T56" fmla="*/ 164 w 264"/>
                <a:gd name="T57" fmla="*/ 154 h 156"/>
                <a:gd name="T58" fmla="*/ 240 w 264"/>
                <a:gd name="T59" fmla="*/ 108 h 156"/>
                <a:gd name="T60" fmla="*/ 240 w 264"/>
                <a:gd name="T61" fmla="*/ 92 h 156"/>
                <a:gd name="T62" fmla="*/ 124 w 264"/>
                <a:gd name="T6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4" h="156">
                  <a:moveTo>
                    <a:pt x="124" y="10"/>
                  </a:moveTo>
                  <a:lnTo>
                    <a:pt x="236" y="100"/>
                  </a:lnTo>
                  <a:lnTo>
                    <a:pt x="236" y="100"/>
                  </a:lnTo>
                  <a:lnTo>
                    <a:pt x="168" y="142"/>
                  </a:lnTo>
                  <a:lnTo>
                    <a:pt x="168" y="142"/>
                  </a:lnTo>
                  <a:lnTo>
                    <a:pt x="166" y="136"/>
                  </a:lnTo>
                  <a:lnTo>
                    <a:pt x="166" y="136"/>
                  </a:lnTo>
                  <a:lnTo>
                    <a:pt x="166" y="136"/>
                  </a:lnTo>
                  <a:lnTo>
                    <a:pt x="166" y="136"/>
                  </a:lnTo>
                  <a:lnTo>
                    <a:pt x="158" y="128"/>
                  </a:lnTo>
                  <a:lnTo>
                    <a:pt x="150" y="120"/>
                  </a:lnTo>
                  <a:lnTo>
                    <a:pt x="150" y="120"/>
                  </a:lnTo>
                  <a:lnTo>
                    <a:pt x="140" y="116"/>
                  </a:lnTo>
                  <a:lnTo>
                    <a:pt x="128" y="116"/>
                  </a:lnTo>
                  <a:lnTo>
                    <a:pt x="128" y="116"/>
                  </a:lnTo>
                  <a:lnTo>
                    <a:pt x="128" y="116"/>
                  </a:lnTo>
                  <a:lnTo>
                    <a:pt x="128" y="116"/>
                  </a:lnTo>
                  <a:lnTo>
                    <a:pt x="128" y="116"/>
                  </a:lnTo>
                  <a:lnTo>
                    <a:pt x="128" y="116"/>
                  </a:lnTo>
                  <a:lnTo>
                    <a:pt x="114" y="118"/>
                  </a:lnTo>
                  <a:lnTo>
                    <a:pt x="100" y="122"/>
                  </a:lnTo>
                  <a:lnTo>
                    <a:pt x="100" y="122"/>
                  </a:lnTo>
                  <a:lnTo>
                    <a:pt x="90" y="132"/>
                  </a:lnTo>
                  <a:lnTo>
                    <a:pt x="84" y="144"/>
                  </a:lnTo>
                  <a:lnTo>
                    <a:pt x="84" y="144"/>
                  </a:lnTo>
                  <a:lnTo>
                    <a:pt x="84" y="144"/>
                  </a:lnTo>
                  <a:lnTo>
                    <a:pt x="84" y="144"/>
                  </a:lnTo>
                  <a:lnTo>
                    <a:pt x="84" y="144"/>
                  </a:lnTo>
                  <a:lnTo>
                    <a:pt x="84" y="144"/>
                  </a:lnTo>
                  <a:lnTo>
                    <a:pt x="14" y="100"/>
                  </a:lnTo>
                  <a:lnTo>
                    <a:pt x="124" y="10"/>
                  </a:lnTo>
                  <a:close/>
                  <a:moveTo>
                    <a:pt x="124" y="0"/>
                  </a:moveTo>
                  <a:lnTo>
                    <a:pt x="120" y="4"/>
                  </a:lnTo>
                  <a:lnTo>
                    <a:pt x="8" y="94"/>
                  </a:lnTo>
                  <a:lnTo>
                    <a:pt x="0" y="102"/>
                  </a:lnTo>
                  <a:lnTo>
                    <a:pt x="8" y="108"/>
                  </a:lnTo>
                  <a:lnTo>
                    <a:pt x="80" y="150"/>
                  </a:lnTo>
                  <a:lnTo>
                    <a:pt x="86" y="156"/>
                  </a:lnTo>
                  <a:lnTo>
                    <a:pt x="90" y="148"/>
                  </a:lnTo>
                  <a:lnTo>
                    <a:pt x="90" y="146"/>
                  </a:lnTo>
                  <a:lnTo>
                    <a:pt x="90" y="146"/>
                  </a:lnTo>
                  <a:lnTo>
                    <a:pt x="90" y="146"/>
                  </a:lnTo>
                  <a:lnTo>
                    <a:pt x="90" y="146"/>
                  </a:lnTo>
                  <a:lnTo>
                    <a:pt x="90" y="146"/>
                  </a:lnTo>
                  <a:lnTo>
                    <a:pt x="98" y="136"/>
                  </a:lnTo>
                  <a:lnTo>
                    <a:pt x="106" y="130"/>
                  </a:lnTo>
                  <a:lnTo>
                    <a:pt x="106" y="130"/>
                  </a:lnTo>
                  <a:lnTo>
                    <a:pt x="116" y="126"/>
                  </a:lnTo>
                  <a:lnTo>
                    <a:pt x="128" y="124"/>
                  </a:lnTo>
                  <a:lnTo>
                    <a:pt x="128" y="124"/>
                  </a:lnTo>
                  <a:lnTo>
                    <a:pt x="138" y="124"/>
                  </a:lnTo>
                  <a:lnTo>
                    <a:pt x="146" y="128"/>
                  </a:lnTo>
                  <a:lnTo>
                    <a:pt x="146" y="128"/>
                  </a:lnTo>
                  <a:lnTo>
                    <a:pt x="154" y="132"/>
                  </a:lnTo>
                  <a:lnTo>
                    <a:pt x="158" y="140"/>
                  </a:lnTo>
                  <a:lnTo>
                    <a:pt x="158" y="140"/>
                  </a:lnTo>
                  <a:lnTo>
                    <a:pt x="160" y="146"/>
                  </a:lnTo>
                  <a:lnTo>
                    <a:pt x="164" y="154"/>
                  </a:lnTo>
                  <a:lnTo>
                    <a:pt x="172" y="150"/>
                  </a:lnTo>
                  <a:lnTo>
                    <a:pt x="240" y="108"/>
                  </a:lnTo>
                  <a:lnTo>
                    <a:pt x="264" y="92"/>
                  </a:lnTo>
                  <a:lnTo>
                    <a:pt x="240" y="92"/>
                  </a:lnTo>
                  <a:lnTo>
                    <a:pt x="130" y="4"/>
                  </a:lnTo>
                  <a:lnTo>
                    <a:pt x="124" y="0"/>
                  </a:lnTo>
                  <a:lnTo>
                    <a:pt x="1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54"/>
            <p:cNvSpPr>
              <a:spLocks/>
            </p:cNvSpPr>
            <p:nvPr/>
          </p:nvSpPr>
          <p:spPr bwMode="auto">
            <a:xfrm>
              <a:off x="7812088" y="3268663"/>
              <a:ext cx="352425" cy="212725"/>
            </a:xfrm>
            <a:custGeom>
              <a:avLst/>
              <a:gdLst>
                <a:gd name="T0" fmla="*/ 110 w 222"/>
                <a:gd name="T1" fmla="*/ 0 h 134"/>
                <a:gd name="T2" fmla="*/ 222 w 222"/>
                <a:gd name="T3" fmla="*/ 90 h 134"/>
                <a:gd name="T4" fmla="*/ 222 w 222"/>
                <a:gd name="T5" fmla="*/ 90 h 134"/>
                <a:gd name="T6" fmla="*/ 154 w 222"/>
                <a:gd name="T7" fmla="*/ 132 h 134"/>
                <a:gd name="T8" fmla="*/ 154 w 222"/>
                <a:gd name="T9" fmla="*/ 132 h 134"/>
                <a:gd name="T10" fmla="*/ 152 w 222"/>
                <a:gd name="T11" fmla="*/ 126 h 134"/>
                <a:gd name="T12" fmla="*/ 152 w 222"/>
                <a:gd name="T13" fmla="*/ 126 h 134"/>
                <a:gd name="T14" fmla="*/ 152 w 222"/>
                <a:gd name="T15" fmla="*/ 126 h 134"/>
                <a:gd name="T16" fmla="*/ 152 w 222"/>
                <a:gd name="T17" fmla="*/ 126 h 134"/>
                <a:gd name="T18" fmla="*/ 144 w 222"/>
                <a:gd name="T19" fmla="*/ 118 h 134"/>
                <a:gd name="T20" fmla="*/ 136 w 222"/>
                <a:gd name="T21" fmla="*/ 110 h 134"/>
                <a:gd name="T22" fmla="*/ 136 w 222"/>
                <a:gd name="T23" fmla="*/ 110 h 134"/>
                <a:gd name="T24" fmla="*/ 126 w 222"/>
                <a:gd name="T25" fmla="*/ 106 h 134"/>
                <a:gd name="T26" fmla="*/ 114 w 222"/>
                <a:gd name="T27" fmla="*/ 106 h 134"/>
                <a:gd name="T28" fmla="*/ 114 w 222"/>
                <a:gd name="T29" fmla="*/ 106 h 134"/>
                <a:gd name="T30" fmla="*/ 114 w 222"/>
                <a:gd name="T31" fmla="*/ 106 h 134"/>
                <a:gd name="T32" fmla="*/ 114 w 222"/>
                <a:gd name="T33" fmla="*/ 106 h 134"/>
                <a:gd name="T34" fmla="*/ 114 w 222"/>
                <a:gd name="T35" fmla="*/ 106 h 134"/>
                <a:gd name="T36" fmla="*/ 114 w 222"/>
                <a:gd name="T37" fmla="*/ 106 h 134"/>
                <a:gd name="T38" fmla="*/ 100 w 222"/>
                <a:gd name="T39" fmla="*/ 108 h 134"/>
                <a:gd name="T40" fmla="*/ 86 w 222"/>
                <a:gd name="T41" fmla="*/ 112 h 134"/>
                <a:gd name="T42" fmla="*/ 86 w 222"/>
                <a:gd name="T43" fmla="*/ 112 h 134"/>
                <a:gd name="T44" fmla="*/ 76 w 222"/>
                <a:gd name="T45" fmla="*/ 122 h 134"/>
                <a:gd name="T46" fmla="*/ 70 w 222"/>
                <a:gd name="T47" fmla="*/ 134 h 134"/>
                <a:gd name="T48" fmla="*/ 70 w 222"/>
                <a:gd name="T49" fmla="*/ 134 h 134"/>
                <a:gd name="T50" fmla="*/ 70 w 222"/>
                <a:gd name="T51" fmla="*/ 134 h 134"/>
                <a:gd name="T52" fmla="*/ 70 w 222"/>
                <a:gd name="T53" fmla="*/ 134 h 134"/>
                <a:gd name="T54" fmla="*/ 70 w 222"/>
                <a:gd name="T55" fmla="*/ 134 h 134"/>
                <a:gd name="T56" fmla="*/ 70 w 222"/>
                <a:gd name="T57" fmla="*/ 134 h 134"/>
                <a:gd name="T58" fmla="*/ 0 w 222"/>
                <a:gd name="T59" fmla="*/ 90 h 134"/>
                <a:gd name="T60" fmla="*/ 110 w 222"/>
                <a:gd name="T6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2" h="134">
                  <a:moveTo>
                    <a:pt x="110" y="0"/>
                  </a:moveTo>
                  <a:lnTo>
                    <a:pt x="222" y="90"/>
                  </a:lnTo>
                  <a:lnTo>
                    <a:pt x="222" y="90"/>
                  </a:lnTo>
                  <a:lnTo>
                    <a:pt x="154" y="132"/>
                  </a:lnTo>
                  <a:lnTo>
                    <a:pt x="154" y="132"/>
                  </a:lnTo>
                  <a:lnTo>
                    <a:pt x="152" y="126"/>
                  </a:lnTo>
                  <a:lnTo>
                    <a:pt x="152" y="126"/>
                  </a:lnTo>
                  <a:lnTo>
                    <a:pt x="152" y="126"/>
                  </a:lnTo>
                  <a:lnTo>
                    <a:pt x="152" y="126"/>
                  </a:lnTo>
                  <a:lnTo>
                    <a:pt x="144" y="118"/>
                  </a:lnTo>
                  <a:lnTo>
                    <a:pt x="136" y="110"/>
                  </a:lnTo>
                  <a:lnTo>
                    <a:pt x="136" y="110"/>
                  </a:lnTo>
                  <a:lnTo>
                    <a:pt x="126" y="106"/>
                  </a:lnTo>
                  <a:lnTo>
                    <a:pt x="114" y="106"/>
                  </a:lnTo>
                  <a:lnTo>
                    <a:pt x="114" y="106"/>
                  </a:lnTo>
                  <a:lnTo>
                    <a:pt x="114" y="106"/>
                  </a:lnTo>
                  <a:lnTo>
                    <a:pt x="114" y="106"/>
                  </a:lnTo>
                  <a:lnTo>
                    <a:pt x="114" y="106"/>
                  </a:lnTo>
                  <a:lnTo>
                    <a:pt x="114" y="106"/>
                  </a:lnTo>
                  <a:lnTo>
                    <a:pt x="100" y="108"/>
                  </a:lnTo>
                  <a:lnTo>
                    <a:pt x="86" y="112"/>
                  </a:lnTo>
                  <a:lnTo>
                    <a:pt x="86" y="112"/>
                  </a:lnTo>
                  <a:lnTo>
                    <a:pt x="76" y="122"/>
                  </a:lnTo>
                  <a:lnTo>
                    <a:pt x="70" y="134"/>
                  </a:lnTo>
                  <a:lnTo>
                    <a:pt x="70" y="134"/>
                  </a:lnTo>
                  <a:lnTo>
                    <a:pt x="70" y="134"/>
                  </a:lnTo>
                  <a:lnTo>
                    <a:pt x="70" y="134"/>
                  </a:lnTo>
                  <a:lnTo>
                    <a:pt x="70" y="134"/>
                  </a:lnTo>
                  <a:lnTo>
                    <a:pt x="70" y="134"/>
                  </a:lnTo>
                  <a:lnTo>
                    <a:pt x="0" y="9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55"/>
            <p:cNvSpPr>
              <a:spLocks/>
            </p:cNvSpPr>
            <p:nvPr/>
          </p:nvSpPr>
          <p:spPr bwMode="auto">
            <a:xfrm>
              <a:off x="7789863" y="3252788"/>
              <a:ext cx="419100" cy="247650"/>
            </a:xfrm>
            <a:custGeom>
              <a:avLst/>
              <a:gdLst>
                <a:gd name="T0" fmla="*/ 124 w 264"/>
                <a:gd name="T1" fmla="*/ 0 h 156"/>
                <a:gd name="T2" fmla="*/ 120 w 264"/>
                <a:gd name="T3" fmla="*/ 4 h 156"/>
                <a:gd name="T4" fmla="*/ 8 w 264"/>
                <a:gd name="T5" fmla="*/ 94 h 156"/>
                <a:gd name="T6" fmla="*/ 0 w 264"/>
                <a:gd name="T7" fmla="*/ 102 h 156"/>
                <a:gd name="T8" fmla="*/ 8 w 264"/>
                <a:gd name="T9" fmla="*/ 108 h 156"/>
                <a:gd name="T10" fmla="*/ 80 w 264"/>
                <a:gd name="T11" fmla="*/ 150 h 156"/>
                <a:gd name="T12" fmla="*/ 86 w 264"/>
                <a:gd name="T13" fmla="*/ 156 h 156"/>
                <a:gd name="T14" fmla="*/ 90 w 264"/>
                <a:gd name="T15" fmla="*/ 148 h 156"/>
                <a:gd name="T16" fmla="*/ 90 w 264"/>
                <a:gd name="T17" fmla="*/ 146 h 156"/>
                <a:gd name="T18" fmla="*/ 90 w 264"/>
                <a:gd name="T19" fmla="*/ 146 h 156"/>
                <a:gd name="T20" fmla="*/ 90 w 264"/>
                <a:gd name="T21" fmla="*/ 146 h 156"/>
                <a:gd name="T22" fmla="*/ 90 w 264"/>
                <a:gd name="T23" fmla="*/ 146 h 156"/>
                <a:gd name="T24" fmla="*/ 90 w 264"/>
                <a:gd name="T25" fmla="*/ 146 h 156"/>
                <a:gd name="T26" fmla="*/ 98 w 264"/>
                <a:gd name="T27" fmla="*/ 136 h 156"/>
                <a:gd name="T28" fmla="*/ 106 w 264"/>
                <a:gd name="T29" fmla="*/ 130 h 156"/>
                <a:gd name="T30" fmla="*/ 106 w 264"/>
                <a:gd name="T31" fmla="*/ 130 h 156"/>
                <a:gd name="T32" fmla="*/ 116 w 264"/>
                <a:gd name="T33" fmla="*/ 126 h 156"/>
                <a:gd name="T34" fmla="*/ 128 w 264"/>
                <a:gd name="T35" fmla="*/ 124 h 156"/>
                <a:gd name="T36" fmla="*/ 128 w 264"/>
                <a:gd name="T37" fmla="*/ 124 h 156"/>
                <a:gd name="T38" fmla="*/ 138 w 264"/>
                <a:gd name="T39" fmla="*/ 124 h 156"/>
                <a:gd name="T40" fmla="*/ 146 w 264"/>
                <a:gd name="T41" fmla="*/ 128 h 156"/>
                <a:gd name="T42" fmla="*/ 146 w 264"/>
                <a:gd name="T43" fmla="*/ 128 h 156"/>
                <a:gd name="T44" fmla="*/ 154 w 264"/>
                <a:gd name="T45" fmla="*/ 132 h 156"/>
                <a:gd name="T46" fmla="*/ 158 w 264"/>
                <a:gd name="T47" fmla="*/ 140 h 156"/>
                <a:gd name="T48" fmla="*/ 158 w 264"/>
                <a:gd name="T49" fmla="*/ 140 h 156"/>
                <a:gd name="T50" fmla="*/ 160 w 264"/>
                <a:gd name="T51" fmla="*/ 146 h 156"/>
                <a:gd name="T52" fmla="*/ 164 w 264"/>
                <a:gd name="T53" fmla="*/ 154 h 156"/>
                <a:gd name="T54" fmla="*/ 172 w 264"/>
                <a:gd name="T55" fmla="*/ 150 h 156"/>
                <a:gd name="T56" fmla="*/ 240 w 264"/>
                <a:gd name="T57" fmla="*/ 108 h 156"/>
                <a:gd name="T58" fmla="*/ 264 w 264"/>
                <a:gd name="T59" fmla="*/ 92 h 156"/>
                <a:gd name="T60" fmla="*/ 240 w 264"/>
                <a:gd name="T61" fmla="*/ 92 h 156"/>
                <a:gd name="T62" fmla="*/ 130 w 264"/>
                <a:gd name="T63" fmla="*/ 4 h 156"/>
                <a:gd name="T64" fmla="*/ 124 w 264"/>
                <a:gd name="T65" fmla="*/ 0 h 156"/>
                <a:gd name="T66" fmla="*/ 124 w 264"/>
                <a:gd name="T6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156">
                  <a:moveTo>
                    <a:pt x="124" y="0"/>
                  </a:moveTo>
                  <a:lnTo>
                    <a:pt x="120" y="4"/>
                  </a:lnTo>
                  <a:lnTo>
                    <a:pt x="8" y="94"/>
                  </a:lnTo>
                  <a:lnTo>
                    <a:pt x="0" y="102"/>
                  </a:lnTo>
                  <a:lnTo>
                    <a:pt x="8" y="108"/>
                  </a:lnTo>
                  <a:lnTo>
                    <a:pt x="80" y="150"/>
                  </a:lnTo>
                  <a:lnTo>
                    <a:pt x="86" y="156"/>
                  </a:lnTo>
                  <a:lnTo>
                    <a:pt x="90" y="148"/>
                  </a:lnTo>
                  <a:lnTo>
                    <a:pt x="90" y="146"/>
                  </a:lnTo>
                  <a:lnTo>
                    <a:pt x="90" y="146"/>
                  </a:lnTo>
                  <a:lnTo>
                    <a:pt x="90" y="146"/>
                  </a:lnTo>
                  <a:lnTo>
                    <a:pt x="90" y="146"/>
                  </a:lnTo>
                  <a:lnTo>
                    <a:pt x="90" y="146"/>
                  </a:lnTo>
                  <a:lnTo>
                    <a:pt x="98" y="136"/>
                  </a:lnTo>
                  <a:lnTo>
                    <a:pt x="106" y="130"/>
                  </a:lnTo>
                  <a:lnTo>
                    <a:pt x="106" y="130"/>
                  </a:lnTo>
                  <a:lnTo>
                    <a:pt x="116" y="126"/>
                  </a:lnTo>
                  <a:lnTo>
                    <a:pt x="128" y="124"/>
                  </a:lnTo>
                  <a:lnTo>
                    <a:pt x="128" y="124"/>
                  </a:lnTo>
                  <a:lnTo>
                    <a:pt x="138" y="124"/>
                  </a:lnTo>
                  <a:lnTo>
                    <a:pt x="146" y="128"/>
                  </a:lnTo>
                  <a:lnTo>
                    <a:pt x="146" y="128"/>
                  </a:lnTo>
                  <a:lnTo>
                    <a:pt x="154" y="132"/>
                  </a:lnTo>
                  <a:lnTo>
                    <a:pt x="158" y="140"/>
                  </a:lnTo>
                  <a:lnTo>
                    <a:pt x="158" y="140"/>
                  </a:lnTo>
                  <a:lnTo>
                    <a:pt x="160" y="146"/>
                  </a:lnTo>
                  <a:lnTo>
                    <a:pt x="164" y="154"/>
                  </a:lnTo>
                  <a:lnTo>
                    <a:pt x="172" y="150"/>
                  </a:lnTo>
                  <a:lnTo>
                    <a:pt x="240" y="108"/>
                  </a:lnTo>
                  <a:lnTo>
                    <a:pt x="264" y="92"/>
                  </a:lnTo>
                  <a:lnTo>
                    <a:pt x="240" y="92"/>
                  </a:lnTo>
                  <a:lnTo>
                    <a:pt x="130" y="4"/>
                  </a:lnTo>
                  <a:lnTo>
                    <a:pt x="124" y="0"/>
                  </a:lnTo>
                  <a:lnTo>
                    <a:pt x="1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7764463" y="4328250"/>
            <a:ext cx="450850" cy="374650"/>
            <a:chOff x="7764463" y="4402138"/>
            <a:chExt cx="450850" cy="374650"/>
          </a:xfrm>
        </p:grpSpPr>
        <p:sp>
          <p:nvSpPr>
            <p:cNvPr id="369" name="Freeform 356"/>
            <p:cNvSpPr>
              <a:spLocks noEditPoints="1"/>
            </p:cNvSpPr>
            <p:nvPr/>
          </p:nvSpPr>
          <p:spPr bwMode="auto">
            <a:xfrm>
              <a:off x="7926388" y="4595813"/>
              <a:ext cx="127000" cy="133350"/>
            </a:xfrm>
            <a:custGeom>
              <a:avLst/>
              <a:gdLst>
                <a:gd name="T0" fmla="*/ 38 w 80"/>
                <a:gd name="T1" fmla="*/ 64 h 84"/>
                <a:gd name="T2" fmla="*/ 30 w 80"/>
                <a:gd name="T3" fmla="*/ 66 h 84"/>
                <a:gd name="T4" fmla="*/ 20 w 80"/>
                <a:gd name="T5" fmla="*/ 60 h 84"/>
                <a:gd name="T6" fmla="*/ 16 w 80"/>
                <a:gd name="T7" fmla="*/ 46 h 84"/>
                <a:gd name="T8" fmla="*/ 18 w 80"/>
                <a:gd name="T9" fmla="*/ 32 h 84"/>
                <a:gd name="T10" fmla="*/ 28 w 80"/>
                <a:gd name="T11" fmla="*/ 22 h 84"/>
                <a:gd name="T12" fmla="*/ 38 w 80"/>
                <a:gd name="T13" fmla="*/ 18 h 84"/>
                <a:gd name="T14" fmla="*/ 44 w 80"/>
                <a:gd name="T15" fmla="*/ 20 h 84"/>
                <a:gd name="T16" fmla="*/ 60 w 80"/>
                <a:gd name="T17" fmla="*/ 20 h 84"/>
                <a:gd name="T18" fmla="*/ 52 w 80"/>
                <a:gd name="T19" fmla="*/ 56 h 84"/>
                <a:gd name="T20" fmla="*/ 54 w 80"/>
                <a:gd name="T21" fmla="*/ 58 h 84"/>
                <a:gd name="T22" fmla="*/ 62 w 80"/>
                <a:gd name="T23" fmla="*/ 56 h 84"/>
                <a:gd name="T24" fmla="*/ 70 w 80"/>
                <a:gd name="T25" fmla="*/ 46 h 84"/>
                <a:gd name="T26" fmla="*/ 72 w 80"/>
                <a:gd name="T27" fmla="*/ 34 h 84"/>
                <a:gd name="T28" fmla="*/ 68 w 80"/>
                <a:gd name="T29" fmla="*/ 20 h 84"/>
                <a:gd name="T30" fmla="*/ 58 w 80"/>
                <a:gd name="T31" fmla="*/ 10 h 84"/>
                <a:gd name="T32" fmla="*/ 42 w 80"/>
                <a:gd name="T33" fmla="*/ 8 h 84"/>
                <a:gd name="T34" fmla="*/ 22 w 80"/>
                <a:gd name="T35" fmla="*/ 12 h 84"/>
                <a:gd name="T36" fmla="*/ 10 w 80"/>
                <a:gd name="T37" fmla="*/ 26 h 84"/>
                <a:gd name="T38" fmla="*/ 6 w 80"/>
                <a:gd name="T39" fmla="*/ 44 h 84"/>
                <a:gd name="T40" fmla="*/ 10 w 80"/>
                <a:gd name="T41" fmla="*/ 62 h 84"/>
                <a:gd name="T42" fmla="*/ 24 w 80"/>
                <a:gd name="T43" fmla="*/ 74 h 84"/>
                <a:gd name="T44" fmla="*/ 42 w 80"/>
                <a:gd name="T45" fmla="*/ 78 h 84"/>
                <a:gd name="T46" fmla="*/ 62 w 80"/>
                <a:gd name="T47" fmla="*/ 74 h 84"/>
                <a:gd name="T48" fmla="*/ 72 w 80"/>
                <a:gd name="T49" fmla="*/ 64 h 84"/>
                <a:gd name="T50" fmla="*/ 72 w 80"/>
                <a:gd name="T51" fmla="*/ 74 h 84"/>
                <a:gd name="T52" fmla="*/ 60 w 80"/>
                <a:gd name="T53" fmla="*/ 80 h 84"/>
                <a:gd name="T54" fmla="*/ 42 w 80"/>
                <a:gd name="T55" fmla="*/ 84 h 84"/>
                <a:gd name="T56" fmla="*/ 24 w 80"/>
                <a:gd name="T57" fmla="*/ 80 h 84"/>
                <a:gd name="T58" fmla="*/ 12 w 80"/>
                <a:gd name="T59" fmla="*/ 74 h 84"/>
                <a:gd name="T60" fmla="*/ 2 w 80"/>
                <a:gd name="T61" fmla="*/ 62 h 84"/>
                <a:gd name="T62" fmla="*/ 0 w 80"/>
                <a:gd name="T63" fmla="*/ 44 h 84"/>
                <a:gd name="T64" fmla="*/ 4 w 80"/>
                <a:gd name="T65" fmla="*/ 24 h 84"/>
                <a:gd name="T66" fmla="*/ 18 w 80"/>
                <a:gd name="T67" fmla="*/ 8 h 84"/>
                <a:gd name="T68" fmla="*/ 42 w 80"/>
                <a:gd name="T69" fmla="*/ 0 h 84"/>
                <a:gd name="T70" fmla="*/ 60 w 80"/>
                <a:gd name="T71" fmla="*/ 6 h 84"/>
                <a:gd name="T72" fmla="*/ 74 w 80"/>
                <a:gd name="T73" fmla="*/ 18 h 84"/>
                <a:gd name="T74" fmla="*/ 78 w 80"/>
                <a:gd name="T75" fmla="*/ 34 h 84"/>
                <a:gd name="T76" fmla="*/ 70 w 80"/>
                <a:gd name="T77" fmla="*/ 56 h 84"/>
                <a:gd name="T78" fmla="*/ 52 w 80"/>
                <a:gd name="T79" fmla="*/ 66 h 84"/>
                <a:gd name="T80" fmla="*/ 48 w 80"/>
                <a:gd name="T81" fmla="*/ 64 h 84"/>
                <a:gd name="T82" fmla="*/ 44 w 80"/>
                <a:gd name="T83" fmla="*/ 58 h 84"/>
                <a:gd name="T84" fmla="*/ 24 w 80"/>
                <a:gd name="T85" fmla="*/ 46 h 84"/>
                <a:gd name="T86" fmla="*/ 26 w 80"/>
                <a:gd name="T87" fmla="*/ 56 h 84"/>
                <a:gd name="T88" fmla="*/ 32 w 80"/>
                <a:gd name="T89" fmla="*/ 58 h 84"/>
                <a:gd name="T90" fmla="*/ 42 w 80"/>
                <a:gd name="T91" fmla="*/ 52 h 84"/>
                <a:gd name="T92" fmla="*/ 46 w 80"/>
                <a:gd name="T93" fmla="*/ 46 h 84"/>
                <a:gd name="T94" fmla="*/ 48 w 80"/>
                <a:gd name="T95" fmla="*/ 32 h 84"/>
                <a:gd name="T96" fmla="*/ 42 w 80"/>
                <a:gd name="T97" fmla="*/ 26 h 84"/>
                <a:gd name="T98" fmla="*/ 34 w 80"/>
                <a:gd name="T99" fmla="*/ 26 h 84"/>
                <a:gd name="T100" fmla="*/ 28 w 80"/>
                <a:gd name="T101" fmla="*/ 30 h 84"/>
                <a:gd name="T102" fmla="*/ 24 w 80"/>
                <a:gd name="T103" fmla="*/ 4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84">
                  <a:moveTo>
                    <a:pt x="44" y="58"/>
                  </a:moveTo>
                  <a:lnTo>
                    <a:pt x="44" y="58"/>
                  </a:lnTo>
                  <a:lnTo>
                    <a:pt x="38" y="64"/>
                  </a:lnTo>
                  <a:lnTo>
                    <a:pt x="38" y="64"/>
                  </a:lnTo>
                  <a:lnTo>
                    <a:pt x="30" y="66"/>
                  </a:lnTo>
                  <a:lnTo>
                    <a:pt x="30" y="66"/>
                  </a:lnTo>
                  <a:lnTo>
                    <a:pt x="24" y="62"/>
                  </a:lnTo>
                  <a:lnTo>
                    <a:pt x="24" y="62"/>
                  </a:lnTo>
                  <a:lnTo>
                    <a:pt x="20" y="60"/>
                  </a:lnTo>
                  <a:lnTo>
                    <a:pt x="18" y="56"/>
                  </a:lnTo>
                  <a:lnTo>
                    <a:pt x="18" y="56"/>
                  </a:lnTo>
                  <a:lnTo>
                    <a:pt x="16" y="46"/>
                  </a:lnTo>
                  <a:lnTo>
                    <a:pt x="16" y="46"/>
                  </a:lnTo>
                  <a:lnTo>
                    <a:pt x="16" y="38"/>
                  </a:lnTo>
                  <a:lnTo>
                    <a:pt x="18" y="32"/>
                  </a:lnTo>
                  <a:lnTo>
                    <a:pt x="18" y="32"/>
                  </a:lnTo>
                  <a:lnTo>
                    <a:pt x="22" y="26"/>
                  </a:lnTo>
                  <a:lnTo>
                    <a:pt x="28" y="22"/>
                  </a:lnTo>
                  <a:lnTo>
                    <a:pt x="28" y="22"/>
                  </a:lnTo>
                  <a:lnTo>
                    <a:pt x="32" y="20"/>
                  </a:lnTo>
                  <a:lnTo>
                    <a:pt x="38" y="18"/>
                  </a:lnTo>
                  <a:lnTo>
                    <a:pt x="38" y="18"/>
                  </a:lnTo>
                  <a:lnTo>
                    <a:pt x="44" y="20"/>
                  </a:lnTo>
                  <a:lnTo>
                    <a:pt x="44" y="20"/>
                  </a:lnTo>
                  <a:lnTo>
                    <a:pt x="50" y="26"/>
                  </a:lnTo>
                  <a:lnTo>
                    <a:pt x="52" y="20"/>
                  </a:lnTo>
                  <a:lnTo>
                    <a:pt x="60" y="20"/>
                  </a:lnTo>
                  <a:lnTo>
                    <a:pt x="54" y="48"/>
                  </a:lnTo>
                  <a:lnTo>
                    <a:pt x="54" y="48"/>
                  </a:lnTo>
                  <a:lnTo>
                    <a:pt x="52" y="56"/>
                  </a:lnTo>
                  <a:lnTo>
                    <a:pt x="52" y="56"/>
                  </a:lnTo>
                  <a:lnTo>
                    <a:pt x="54" y="58"/>
                  </a:lnTo>
                  <a:lnTo>
                    <a:pt x="54" y="58"/>
                  </a:lnTo>
                  <a:lnTo>
                    <a:pt x="56" y="58"/>
                  </a:lnTo>
                  <a:lnTo>
                    <a:pt x="56" y="58"/>
                  </a:lnTo>
                  <a:lnTo>
                    <a:pt x="62" y="56"/>
                  </a:lnTo>
                  <a:lnTo>
                    <a:pt x="62" y="56"/>
                  </a:lnTo>
                  <a:lnTo>
                    <a:pt x="66" y="52"/>
                  </a:lnTo>
                  <a:lnTo>
                    <a:pt x="70" y="46"/>
                  </a:lnTo>
                  <a:lnTo>
                    <a:pt x="70" y="46"/>
                  </a:lnTo>
                  <a:lnTo>
                    <a:pt x="72" y="40"/>
                  </a:lnTo>
                  <a:lnTo>
                    <a:pt x="72" y="34"/>
                  </a:lnTo>
                  <a:lnTo>
                    <a:pt x="72" y="34"/>
                  </a:lnTo>
                  <a:lnTo>
                    <a:pt x="70" y="28"/>
                  </a:lnTo>
                  <a:lnTo>
                    <a:pt x="68" y="20"/>
                  </a:lnTo>
                  <a:lnTo>
                    <a:pt x="68" y="20"/>
                  </a:lnTo>
                  <a:lnTo>
                    <a:pt x="64" y="16"/>
                  </a:lnTo>
                  <a:lnTo>
                    <a:pt x="58" y="10"/>
                  </a:lnTo>
                  <a:lnTo>
                    <a:pt x="58" y="10"/>
                  </a:lnTo>
                  <a:lnTo>
                    <a:pt x="50" y="8"/>
                  </a:lnTo>
                  <a:lnTo>
                    <a:pt x="42" y="8"/>
                  </a:lnTo>
                  <a:lnTo>
                    <a:pt x="42" y="8"/>
                  </a:lnTo>
                  <a:lnTo>
                    <a:pt x="32" y="8"/>
                  </a:lnTo>
                  <a:lnTo>
                    <a:pt x="22" y="12"/>
                  </a:lnTo>
                  <a:lnTo>
                    <a:pt x="22" y="12"/>
                  </a:lnTo>
                  <a:lnTo>
                    <a:pt x="16" y="18"/>
                  </a:lnTo>
                  <a:lnTo>
                    <a:pt x="10" y="26"/>
                  </a:lnTo>
                  <a:lnTo>
                    <a:pt x="10" y="26"/>
                  </a:lnTo>
                  <a:lnTo>
                    <a:pt x="6" y="34"/>
                  </a:lnTo>
                  <a:lnTo>
                    <a:pt x="6" y="44"/>
                  </a:lnTo>
                  <a:lnTo>
                    <a:pt x="6" y="44"/>
                  </a:lnTo>
                  <a:lnTo>
                    <a:pt x="6" y="54"/>
                  </a:lnTo>
                  <a:lnTo>
                    <a:pt x="10" y="62"/>
                  </a:lnTo>
                  <a:lnTo>
                    <a:pt x="10" y="62"/>
                  </a:lnTo>
                  <a:lnTo>
                    <a:pt x="16" y="68"/>
                  </a:lnTo>
                  <a:lnTo>
                    <a:pt x="24" y="74"/>
                  </a:lnTo>
                  <a:lnTo>
                    <a:pt x="24" y="74"/>
                  </a:lnTo>
                  <a:lnTo>
                    <a:pt x="32" y="76"/>
                  </a:lnTo>
                  <a:lnTo>
                    <a:pt x="42" y="78"/>
                  </a:lnTo>
                  <a:lnTo>
                    <a:pt x="42" y="78"/>
                  </a:lnTo>
                  <a:lnTo>
                    <a:pt x="52" y="76"/>
                  </a:lnTo>
                  <a:lnTo>
                    <a:pt x="62" y="74"/>
                  </a:lnTo>
                  <a:lnTo>
                    <a:pt x="62" y="74"/>
                  </a:lnTo>
                  <a:lnTo>
                    <a:pt x="68" y="70"/>
                  </a:lnTo>
                  <a:lnTo>
                    <a:pt x="72" y="64"/>
                  </a:lnTo>
                  <a:lnTo>
                    <a:pt x="80" y="64"/>
                  </a:lnTo>
                  <a:lnTo>
                    <a:pt x="80" y="64"/>
                  </a:lnTo>
                  <a:lnTo>
                    <a:pt x="72" y="74"/>
                  </a:lnTo>
                  <a:lnTo>
                    <a:pt x="72" y="74"/>
                  </a:lnTo>
                  <a:lnTo>
                    <a:pt x="68" y="78"/>
                  </a:lnTo>
                  <a:lnTo>
                    <a:pt x="60" y="80"/>
                  </a:lnTo>
                  <a:lnTo>
                    <a:pt x="60" y="80"/>
                  </a:lnTo>
                  <a:lnTo>
                    <a:pt x="52" y="82"/>
                  </a:lnTo>
                  <a:lnTo>
                    <a:pt x="42" y="84"/>
                  </a:lnTo>
                  <a:lnTo>
                    <a:pt x="42" y="84"/>
                  </a:lnTo>
                  <a:lnTo>
                    <a:pt x="34" y="82"/>
                  </a:lnTo>
                  <a:lnTo>
                    <a:pt x="24" y="80"/>
                  </a:lnTo>
                  <a:lnTo>
                    <a:pt x="24" y="80"/>
                  </a:lnTo>
                  <a:lnTo>
                    <a:pt x="18" y="78"/>
                  </a:lnTo>
                  <a:lnTo>
                    <a:pt x="12" y="74"/>
                  </a:lnTo>
                  <a:lnTo>
                    <a:pt x="12" y="74"/>
                  </a:lnTo>
                  <a:lnTo>
                    <a:pt x="6" y="68"/>
                  </a:lnTo>
                  <a:lnTo>
                    <a:pt x="2" y="62"/>
                  </a:lnTo>
                  <a:lnTo>
                    <a:pt x="2" y="62"/>
                  </a:lnTo>
                  <a:lnTo>
                    <a:pt x="0" y="54"/>
                  </a:lnTo>
                  <a:lnTo>
                    <a:pt x="0" y="44"/>
                  </a:lnTo>
                  <a:lnTo>
                    <a:pt x="0" y="44"/>
                  </a:lnTo>
                  <a:lnTo>
                    <a:pt x="0" y="34"/>
                  </a:lnTo>
                  <a:lnTo>
                    <a:pt x="4" y="24"/>
                  </a:lnTo>
                  <a:lnTo>
                    <a:pt x="4" y="24"/>
                  </a:lnTo>
                  <a:lnTo>
                    <a:pt x="10" y="14"/>
                  </a:lnTo>
                  <a:lnTo>
                    <a:pt x="18" y="8"/>
                  </a:lnTo>
                  <a:lnTo>
                    <a:pt x="18" y="8"/>
                  </a:lnTo>
                  <a:lnTo>
                    <a:pt x="28" y="2"/>
                  </a:lnTo>
                  <a:lnTo>
                    <a:pt x="42" y="0"/>
                  </a:lnTo>
                  <a:lnTo>
                    <a:pt x="42" y="0"/>
                  </a:lnTo>
                  <a:lnTo>
                    <a:pt x="52" y="2"/>
                  </a:lnTo>
                  <a:lnTo>
                    <a:pt x="60" y="6"/>
                  </a:lnTo>
                  <a:lnTo>
                    <a:pt x="60" y="6"/>
                  </a:lnTo>
                  <a:lnTo>
                    <a:pt x="68" y="10"/>
                  </a:lnTo>
                  <a:lnTo>
                    <a:pt x="74" y="18"/>
                  </a:lnTo>
                  <a:lnTo>
                    <a:pt x="74" y="18"/>
                  </a:lnTo>
                  <a:lnTo>
                    <a:pt x="78" y="26"/>
                  </a:lnTo>
                  <a:lnTo>
                    <a:pt x="78" y="34"/>
                  </a:lnTo>
                  <a:lnTo>
                    <a:pt x="78" y="34"/>
                  </a:lnTo>
                  <a:lnTo>
                    <a:pt x="76" y="46"/>
                  </a:lnTo>
                  <a:lnTo>
                    <a:pt x="70" y="56"/>
                  </a:lnTo>
                  <a:lnTo>
                    <a:pt x="70" y="56"/>
                  </a:lnTo>
                  <a:lnTo>
                    <a:pt x="62" y="62"/>
                  </a:lnTo>
                  <a:lnTo>
                    <a:pt x="52" y="66"/>
                  </a:lnTo>
                  <a:lnTo>
                    <a:pt x="52" y="66"/>
                  </a:lnTo>
                  <a:lnTo>
                    <a:pt x="48" y="64"/>
                  </a:lnTo>
                  <a:lnTo>
                    <a:pt x="48" y="64"/>
                  </a:lnTo>
                  <a:lnTo>
                    <a:pt x="44" y="62"/>
                  </a:lnTo>
                  <a:lnTo>
                    <a:pt x="44" y="62"/>
                  </a:lnTo>
                  <a:lnTo>
                    <a:pt x="44" y="58"/>
                  </a:lnTo>
                  <a:lnTo>
                    <a:pt x="44" y="58"/>
                  </a:lnTo>
                  <a:close/>
                  <a:moveTo>
                    <a:pt x="24" y="46"/>
                  </a:moveTo>
                  <a:lnTo>
                    <a:pt x="24" y="46"/>
                  </a:lnTo>
                  <a:lnTo>
                    <a:pt x="24" y="52"/>
                  </a:lnTo>
                  <a:lnTo>
                    <a:pt x="26" y="56"/>
                  </a:lnTo>
                  <a:lnTo>
                    <a:pt x="26" y="56"/>
                  </a:lnTo>
                  <a:lnTo>
                    <a:pt x="30" y="58"/>
                  </a:lnTo>
                  <a:lnTo>
                    <a:pt x="32" y="58"/>
                  </a:lnTo>
                  <a:lnTo>
                    <a:pt x="32" y="58"/>
                  </a:lnTo>
                  <a:lnTo>
                    <a:pt x="38" y="58"/>
                  </a:lnTo>
                  <a:lnTo>
                    <a:pt x="38" y="58"/>
                  </a:lnTo>
                  <a:lnTo>
                    <a:pt x="42" y="52"/>
                  </a:lnTo>
                  <a:lnTo>
                    <a:pt x="42" y="52"/>
                  </a:lnTo>
                  <a:lnTo>
                    <a:pt x="46" y="46"/>
                  </a:lnTo>
                  <a:lnTo>
                    <a:pt x="46" y="46"/>
                  </a:lnTo>
                  <a:lnTo>
                    <a:pt x="48" y="38"/>
                  </a:lnTo>
                  <a:lnTo>
                    <a:pt x="48" y="38"/>
                  </a:lnTo>
                  <a:lnTo>
                    <a:pt x="48" y="32"/>
                  </a:lnTo>
                  <a:lnTo>
                    <a:pt x="46" y="28"/>
                  </a:lnTo>
                  <a:lnTo>
                    <a:pt x="46" y="28"/>
                  </a:lnTo>
                  <a:lnTo>
                    <a:pt x="42" y="26"/>
                  </a:lnTo>
                  <a:lnTo>
                    <a:pt x="38" y="24"/>
                  </a:lnTo>
                  <a:lnTo>
                    <a:pt x="38" y="24"/>
                  </a:lnTo>
                  <a:lnTo>
                    <a:pt x="34" y="26"/>
                  </a:lnTo>
                  <a:lnTo>
                    <a:pt x="34" y="26"/>
                  </a:lnTo>
                  <a:lnTo>
                    <a:pt x="28" y="30"/>
                  </a:lnTo>
                  <a:lnTo>
                    <a:pt x="28" y="30"/>
                  </a:lnTo>
                  <a:lnTo>
                    <a:pt x="24" y="38"/>
                  </a:lnTo>
                  <a:lnTo>
                    <a:pt x="24" y="38"/>
                  </a:lnTo>
                  <a:lnTo>
                    <a:pt x="24" y="46"/>
                  </a:lnTo>
                  <a:lnTo>
                    <a:pt x="24" y="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Rectangle 357"/>
            <p:cNvSpPr>
              <a:spLocks noChangeArrowheads="1"/>
            </p:cNvSpPr>
            <p:nvPr/>
          </p:nvSpPr>
          <p:spPr bwMode="auto">
            <a:xfrm>
              <a:off x="7923213" y="4630738"/>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358"/>
            <p:cNvSpPr>
              <a:spLocks/>
            </p:cNvSpPr>
            <p:nvPr/>
          </p:nvSpPr>
          <p:spPr bwMode="auto">
            <a:xfrm>
              <a:off x="7989888" y="4697413"/>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359"/>
            <p:cNvSpPr>
              <a:spLocks/>
            </p:cNvSpPr>
            <p:nvPr/>
          </p:nvSpPr>
          <p:spPr bwMode="auto">
            <a:xfrm>
              <a:off x="7999413" y="46180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360"/>
            <p:cNvSpPr>
              <a:spLocks/>
            </p:cNvSpPr>
            <p:nvPr/>
          </p:nvSpPr>
          <p:spPr bwMode="auto">
            <a:xfrm>
              <a:off x="8047038" y="4557713"/>
              <a:ext cx="139700" cy="206375"/>
            </a:xfrm>
            <a:custGeom>
              <a:avLst/>
              <a:gdLst>
                <a:gd name="T0" fmla="*/ 0 w 88"/>
                <a:gd name="T1" fmla="*/ 74 h 130"/>
                <a:gd name="T2" fmla="*/ 2 w 88"/>
                <a:gd name="T3" fmla="*/ 72 h 130"/>
                <a:gd name="T4" fmla="*/ 2 w 88"/>
                <a:gd name="T5" fmla="*/ 72 h 130"/>
                <a:gd name="T6" fmla="*/ 4 w 88"/>
                <a:gd name="T7" fmla="*/ 64 h 130"/>
                <a:gd name="T8" fmla="*/ 4 w 88"/>
                <a:gd name="T9" fmla="*/ 58 h 130"/>
                <a:gd name="T10" fmla="*/ 4 w 88"/>
                <a:gd name="T11" fmla="*/ 58 h 130"/>
                <a:gd name="T12" fmla="*/ 4 w 88"/>
                <a:gd name="T13" fmla="*/ 54 h 130"/>
                <a:gd name="T14" fmla="*/ 2 w 88"/>
                <a:gd name="T15" fmla="*/ 38 h 130"/>
                <a:gd name="T16" fmla="*/ 10 w 88"/>
                <a:gd name="T17" fmla="*/ 50 h 130"/>
                <a:gd name="T18" fmla="*/ 88 w 88"/>
                <a:gd name="T19" fmla="*/ 0 h 130"/>
                <a:gd name="T20" fmla="*/ 88 w 88"/>
                <a:gd name="T21" fmla="*/ 130 h 130"/>
                <a:gd name="T22" fmla="*/ 0 w 88"/>
                <a:gd name="T23" fmla="*/ 7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30">
                  <a:moveTo>
                    <a:pt x="0" y="74"/>
                  </a:moveTo>
                  <a:lnTo>
                    <a:pt x="2" y="72"/>
                  </a:lnTo>
                  <a:lnTo>
                    <a:pt x="2" y="72"/>
                  </a:lnTo>
                  <a:lnTo>
                    <a:pt x="4" y="64"/>
                  </a:lnTo>
                  <a:lnTo>
                    <a:pt x="4" y="58"/>
                  </a:lnTo>
                  <a:lnTo>
                    <a:pt x="4" y="58"/>
                  </a:lnTo>
                  <a:lnTo>
                    <a:pt x="4" y="54"/>
                  </a:lnTo>
                  <a:lnTo>
                    <a:pt x="2" y="38"/>
                  </a:lnTo>
                  <a:lnTo>
                    <a:pt x="10" y="50"/>
                  </a:lnTo>
                  <a:lnTo>
                    <a:pt x="88" y="0"/>
                  </a:lnTo>
                  <a:lnTo>
                    <a:pt x="88" y="130"/>
                  </a:lnTo>
                  <a:lnTo>
                    <a:pt x="0" y="7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361"/>
            <p:cNvSpPr>
              <a:spLocks noEditPoints="1"/>
            </p:cNvSpPr>
            <p:nvPr/>
          </p:nvSpPr>
          <p:spPr bwMode="auto">
            <a:xfrm>
              <a:off x="8037513" y="4548188"/>
              <a:ext cx="155575" cy="225425"/>
            </a:xfrm>
            <a:custGeom>
              <a:avLst/>
              <a:gdLst>
                <a:gd name="T0" fmla="*/ 90 w 98"/>
                <a:gd name="T1" fmla="*/ 14 h 142"/>
                <a:gd name="T2" fmla="*/ 90 w 98"/>
                <a:gd name="T3" fmla="*/ 128 h 142"/>
                <a:gd name="T4" fmla="*/ 12 w 98"/>
                <a:gd name="T5" fmla="*/ 80 h 142"/>
                <a:gd name="T6" fmla="*/ 12 w 98"/>
                <a:gd name="T7" fmla="*/ 80 h 142"/>
                <a:gd name="T8" fmla="*/ 14 w 98"/>
                <a:gd name="T9" fmla="*/ 72 h 142"/>
                <a:gd name="T10" fmla="*/ 14 w 98"/>
                <a:gd name="T11" fmla="*/ 64 h 142"/>
                <a:gd name="T12" fmla="*/ 14 w 98"/>
                <a:gd name="T13" fmla="*/ 64 h 142"/>
                <a:gd name="T14" fmla="*/ 14 w 98"/>
                <a:gd name="T15" fmla="*/ 60 h 142"/>
                <a:gd name="T16" fmla="*/ 14 w 98"/>
                <a:gd name="T17" fmla="*/ 60 h 142"/>
                <a:gd name="T18" fmla="*/ 90 w 98"/>
                <a:gd name="T19" fmla="*/ 14 h 142"/>
                <a:gd name="T20" fmla="*/ 98 w 98"/>
                <a:gd name="T21" fmla="*/ 0 h 142"/>
                <a:gd name="T22" fmla="*/ 86 w 98"/>
                <a:gd name="T23" fmla="*/ 8 h 142"/>
                <a:gd name="T24" fmla="*/ 18 w 98"/>
                <a:gd name="T25" fmla="*/ 50 h 142"/>
                <a:gd name="T26" fmla="*/ 4 w 98"/>
                <a:gd name="T27" fmla="*/ 28 h 142"/>
                <a:gd name="T28" fmla="*/ 6 w 98"/>
                <a:gd name="T29" fmla="*/ 60 h 142"/>
                <a:gd name="T30" fmla="*/ 6 w 98"/>
                <a:gd name="T31" fmla="*/ 62 h 142"/>
                <a:gd name="T32" fmla="*/ 6 w 98"/>
                <a:gd name="T33" fmla="*/ 62 h 142"/>
                <a:gd name="T34" fmla="*/ 6 w 98"/>
                <a:gd name="T35" fmla="*/ 64 h 142"/>
                <a:gd name="T36" fmla="*/ 6 w 98"/>
                <a:gd name="T37" fmla="*/ 64 h 142"/>
                <a:gd name="T38" fmla="*/ 6 w 98"/>
                <a:gd name="T39" fmla="*/ 70 h 142"/>
                <a:gd name="T40" fmla="*/ 4 w 98"/>
                <a:gd name="T41" fmla="*/ 76 h 142"/>
                <a:gd name="T42" fmla="*/ 0 w 98"/>
                <a:gd name="T43" fmla="*/ 82 h 142"/>
                <a:gd name="T44" fmla="*/ 6 w 98"/>
                <a:gd name="T45" fmla="*/ 86 h 142"/>
                <a:gd name="T46" fmla="*/ 86 w 98"/>
                <a:gd name="T47" fmla="*/ 134 h 142"/>
                <a:gd name="T48" fmla="*/ 98 w 98"/>
                <a:gd name="T49" fmla="*/ 142 h 142"/>
                <a:gd name="T50" fmla="*/ 98 w 98"/>
                <a:gd name="T51" fmla="*/ 128 h 142"/>
                <a:gd name="T52" fmla="*/ 98 w 98"/>
                <a:gd name="T53" fmla="*/ 14 h 142"/>
                <a:gd name="T54" fmla="*/ 98 w 98"/>
                <a:gd name="T55" fmla="*/ 0 h 142"/>
                <a:gd name="T56" fmla="*/ 98 w 98"/>
                <a:gd name="T5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42">
                  <a:moveTo>
                    <a:pt x="90" y="14"/>
                  </a:moveTo>
                  <a:lnTo>
                    <a:pt x="90" y="128"/>
                  </a:lnTo>
                  <a:lnTo>
                    <a:pt x="12" y="80"/>
                  </a:lnTo>
                  <a:lnTo>
                    <a:pt x="12" y="80"/>
                  </a:lnTo>
                  <a:lnTo>
                    <a:pt x="14" y="72"/>
                  </a:lnTo>
                  <a:lnTo>
                    <a:pt x="14" y="64"/>
                  </a:lnTo>
                  <a:lnTo>
                    <a:pt x="14" y="64"/>
                  </a:lnTo>
                  <a:lnTo>
                    <a:pt x="14" y="60"/>
                  </a:lnTo>
                  <a:lnTo>
                    <a:pt x="14" y="60"/>
                  </a:lnTo>
                  <a:lnTo>
                    <a:pt x="90" y="14"/>
                  </a:lnTo>
                  <a:close/>
                  <a:moveTo>
                    <a:pt x="98" y="0"/>
                  </a:moveTo>
                  <a:lnTo>
                    <a:pt x="86" y="8"/>
                  </a:lnTo>
                  <a:lnTo>
                    <a:pt x="18" y="50"/>
                  </a:lnTo>
                  <a:lnTo>
                    <a:pt x="4" y="28"/>
                  </a:lnTo>
                  <a:lnTo>
                    <a:pt x="6" y="60"/>
                  </a:lnTo>
                  <a:lnTo>
                    <a:pt x="6" y="62"/>
                  </a:lnTo>
                  <a:lnTo>
                    <a:pt x="6" y="62"/>
                  </a:lnTo>
                  <a:lnTo>
                    <a:pt x="6" y="64"/>
                  </a:lnTo>
                  <a:lnTo>
                    <a:pt x="6" y="64"/>
                  </a:lnTo>
                  <a:lnTo>
                    <a:pt x="6" y="70"/>
                  </a:lnTo>
                  <a:lnTo>
                    <a:pt x="4" y="76"/>
                  </a:lnTo>
                  <a:lnTo>
                    <a:pt x="0" y="82"/>
                  </a:lnTo>
                  <a:lnTo>
                    <a:pt x="6" y="86"/>
                  </a:lnTo>
                  <a:lnTo>
                    <a:pt x="86" y="134"/>
                  </a:lnTo>
                  <a:lnTo>
                    <a:pt x="98" y="142"/>
                  </a:lnTo>
                  <a:lnTo>
                    <a:pt x="98" y="128"/>
                  </a:lnTo>
                  <a:lnTo>
                    <a:pt x="98" y="14"/>
                  </a:lnTo>
                  <a:lnTo>
                    <a:pt x="98" y="0"/>
                  </a:lnTo>
                  <a:lnTo>
                    <a:pt x="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362"/>
            <p:cNvSpPr>
              <a:spLocks/>
            </p:cNvSpPr>
            <p:nvPr/>
          </p:nvSpPr>
          <p:spPr bwMode="auto">
            <a:xfrm>
              <a:off x="8056563" y="4570413"/>
              <a:ext cx="123825" cy="180975"/>
            </a:xfrm>
            <a:custGeom>
              <a:avLst/>
              <a:gdLst>
                <a:gd name="T0" fmla="*/ 78 w 78"/>
                <a:gd name="T1" fmla="*/ 0 h 114"/>
                <a:gd name="T2" fmla="*/ 78 w 78"/>
                <a:gd name="T3" fmla="*/ 114 h 114"/>
                <a:gd name="T4" fmla="*/ 0 w 78"/>
                <a:gd name="T5" fmla="*/ 66 h 114"/>
                <a:gd name="T6" fmla="*/ 0 w 78"/>
                <a:gd name="T7" fmla="*/ 66 h 114"/>
                <a:gd name="T8" fmla="*/ 2 w 78"/>
                <a:gd name="T9" fmla="*/ 58 h 114"/>
                <a:gd name="T10" fmla="*/ 2 w 78"/>
                <a:gd name="T11" fmla="*/ 50 h 114"/>
                <a:gd name="T12" fmla="*/ 2 w 78"/>
                <a:gd name="T13" fmla="*/ 50 h 114"/>
                <a:gd name="T14" fmla="*/ 2 w 78"/>
                <a:gd name="T15" fmla="*/ 46 h 114"/>
                <a:gd name="T16" fmla="*/ 2 w 78"/>
                <a:gd name="T17" fmla="*/ 46 h 114"/>
                <a:gd name="T18" fmla="*/ 78 w 78"/>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14">
                  <a:moveTo>
                    <a:pt x="78" y="0"/>
                  </a:moveTo>
                  <a:lnTo>
                    <a:pt x="78" y="114"/>
                  </a:lnTo>
                  <a:lnTo>
                    <a:pt x="0" y="66"/>
                  </a:lnTo>
                  <a:lnTo>
                    <a:pt x="0" y="66"/>
                  </a:lnTo>
                  <a:lnTo>
                    <a:pt x="2" y="58"/>
                  </a:lnTo>
                  <a:lnTo>
                    <a:pt x="2" y="50"/>
                  </a:lnTo>
                  <a:lnTo>
                    <a:pt x="2" y="50"/>
                  </a:lnTo>
                  <a:lnTo>
                    <a:pt x="2" y="46"/>
                  </a:lnTo>
                  <a:lnTo>
                    <a:pt x="2" y="4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363"/>
            <p:cNvSpPr>
              <a:spLocks/>
            </p:cNvSpPr>
            <p:nvPr/>
          </p:nvSpPr>
          <p:spPr bwMode="auto">
            <a:xfrm>
              <a:off x="8037513" y="4548188"/>
              <a:ext cx="155575" cy="225425"/>
            </a:xfrm>
            <a:custGeom>
              <a:avLst/>
              <a:gdLst>
                <a:gd name="T0" fmla="*/ 98 w 98"/>
                <a:gd name="T1" fmla="*/ 0 h 142"/>
                <a:gd name="T2" fmla="*/ 86 w 98"/>
                <a:gd name="T3" fmla="*/ 8 h 142"/>
                <a:gd name="T4" fmla="*/ 18 w 98"/>
                <a:gd name="T5" fmla="*/ 50 h 142"/>
                <a:gd name="T6" fmla="*/ 4 w 98"/>
                <a:gd name="T7" fmla="*/ 28 h 142"/>
                <a:gd name="T8" fmla="*/ 6 w 98"/>
                <a:gd name="T9" fmla="*/ 60 h 142"/>
                <a:gd name="T10" fmla="*/ 6 w 98"/>
                <a:gd name="T11" fmla="*/ 62 h 142"/>
                <a:gd name="T12" fmla="*/ 6 w 98"/>
                <a:gd name="T13" fmla="*/ 62 h 142"/>
                <a:gd name="T14" fmla="*/ 6 w 98"/>
                <a:gd name="T15" fmla="*/ 64 h 142"/>
                <a:gd name="T16" fmla="*/ 6 w 98"/>
                <a:gd name="T17" fmla="*/ 64 h 142"/>
                <a:gd name="T18" fmla="*/ 6 w 98"/>
                <a:gd name="T19" fmla="*/ 70 h 142"/>
                <a:gd name="T20" fmla="*/ 4 w 98"/>
                <a:gd name="T21" fmla="*/ 76 h 142"/>
                <a:gd name="T22" fmla="*/ 0 w 98"/>
                <a:gd name="T23" fmla="*/ 82 h 142"/>
                <a:gd name="T24" fmla="*/ 6 w 98"/>
                <a:gd name="T25" fmla="*/ 86 h 142"/>
                <a:gd name="T26" fmla="*/ 86 w 98"/>
                <a:gd name="T27" fmla="*/ 134 h 142"/>
                <a:gd name="T28" fmla="*/ 98 w 98"/>
                <a:gd name="T29" fmla="*/ 142 h 142"/>
                <a:gd name="T30" fmla="*/ 98 w 98"/>
                <a:gd name="T31" fmla="*/ 128 h 142"/>
                <a:gd name="T32" fmla="*/ 98 w 98"/>
                <a:gd name="T33" fmla="*/ 14 h 142"/>
                <a:gd name="T34" fmla="*/ 98 w 98"/>
                <a:gd name="T35" fmla="*/ 0 h 142"/>
                <a:gd name="T36" fmla="*/ 98 w 98"/>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42">
                  <a:moveTo>
                    <a:pt x="98" y="0"/>
                  </a:moveTo>
                  <a:lnTo>
                    <a:pt x="86" y="8"/>
                  </a:lnTo>
                  <a:lnTo>
                    <a:pt x="18" y="50"/>
                  </a:lnTo>
                  <a:lnTo>
                    <a:pt x="4" y="28"/>
                  </a:lnTo>
                  <a:lnTo>
                    <a:pt x="6" y="60"/>
                  </a:lnTo>
                  <a:lnTo>
                    <a:pt x="6" y="62"/>
                  </a:lnTo>
                  <a:lnTo>
                    <a:pt x="6" y="62"/>
                  </a:lnTo>
                  <a:lnTo>
                    <a:pt x="6" y="64"/>
                  </a:lnTo>
                  <a:lnTo>
                    <a:pt x="6" y="64"/>
                  </a:lnTo>
                  <a:lnTo>
                    <a:pt x="6" y="70"/>
                  </a:lnTo>
                  <a:lnTo>
                    <a:pt x="4" y="76"/>
                  </a:lnTo>
                  <a:lnTo>
                    <a:pt x="0" y="82"/>
                  </a:lnTo>
                  <a:lnTo>
                    <a:pt x="6" y="86"/>
                  </a:lnTo>
                  <a:lnTo>
                    <a:pt x="86" y="134"/>
                  </a:lnTo>
                  <a:lnTo>
                    <a:pt x="98" y="142"/>
                  </a:lnTo>
                  <a:lnTo>
                    <a:pt x="98" y="128"/>
                  </a:lnTo>
                  <a:lnTo>
                    <a:pt x="98" y="14"/>
                  </a:lnTo>
                  <a:lnTo>
                    <a:pt x="98" y="0"/>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364"/>
            <p:cNvSpPr>
              <a:spLocks/>
            </p:cNvSpPr>
            <p:nvPr/>
          </p:nvSpPr>
          <p:spPr bwMode="auto">
            <a:xfrm>
              <a:off x="7786688" y="4684713"/>
              <a:ext cx="406400" cy="85725"/>
            </a:xfrm>
            <a:custGeom>
              <a:avLst/>
              <a:gdLst>
                <a:gd name="T0" fmla="*/ 0 w 256"/>
                <a:gd name="T1" fmla="*/ 54 h 54"/>
                <a:gd name="T2" fmla="*/ 86 w 256"/>
                <a:gd name="T3" fmla="*/ 0 h 54"/>
                <a:gd name="T4" fmla="*/ 86 w 256"/>
                <a:gd name="T5" fmla="*/ 0 h 54"/>
                <a:gd name="T6" fmla="*/ 88 w 256"/>
                <a:gd name="T7" fmla="*/ 6 h 54"/>
                <a:gd name="T8" fmla="*/ 88 w 256"/>
                <a:gd name="T9" fmla="*/ 6 h 54"/>
                <a:gd name="T10" fmla="*/ 92 w 256"/>
                <a:gd name="T11" fmla="*/ 14 h 54"/>
                <a:gd name="T12" fmla="*/ 98 w 256"/>
                <a:gd name="T13" fmla="*/ 18 h 54"/>
                <a:gd name="T14" fmla="*/ 98 w 256"/>
                <a:gd name="T15" fmla="*/ 18 h 54"/>
                <a:gd name="T16" fmla="*/ 104 w 256"/>
                <a:gd name="T17" fmla="*/ 24 h 54"/>
                <a:gd name="T18" fmla="*/ 112 w 256"/>
                <a:gd name="T19" fmla="*/ 26 h 54"/>
                <a:gd name="T20" fmla="*/ 112 w 256"/>
                <a:gd name="T21" fmla="*/ 26 h 54"/>
                <a:gd name="T22" fmla="*/ 120 w 256"/>
                <a:gd name="T23" fmla="*/ 28 h 54"/>
                <a:gd name="T24" fmla="*/ 130 w 256"/>
                <a:gd name="T25" fmla="*/ 30 h 54"/>
                <a:gd name="T26" fmla="*/ 130 w 256"/>
                <a:gd name="T27" fmla="*/ 30 h 54"/>
                <a:gd name="T28" fmla="*/ 140 w 256"/>
                <a:gd name="T29" fmla="*/ 28 h 54"/>
                <a:gd name="T30" fmla="*/ 150 w 256"/>
                <a:gd name="T31" fmla="*/ 26 h 54"/>
                <a:gd name="T32" fmla="*/ 150 w 256"/>
                <a:gd name="T33" fmla="*/ 26 h 54"/>
                <a:gd name="T34" fmla="*/ 156 w 256"/>
                <a:gd name="T35" fmla="*/ 22 h 54"/>
                <a:gd name="T36" fmla="*/ 162 w 256"/>
                <a:gd name="T37" fmla="*/ 18 h 54"/>
                <a:gd name="T38" fmla="*/ 162 w 256"/>
                <a:gd name="T39" fmla="*/ 18 h 54"/>
                <a:gd name="T40" fmla="*/ 168 w 256"/>
                <a:gd name="T41" fmla="*/ 14 h 54"/>
                <a:gd name="T42" fmla="*/ 170 w 256"/>
                <a:gd name="T43" fmla="*/ 8 h 54"/>
                <a:gd name="T44" fmla="*/ 174 w 256"/>
                <a:gd name="T45" fmla="*/ 2 h 54"/>
                <a:gd name="T46" fmla="*/ 256 w 256"/>
                <a:gd name="T47" fmla="*/ 54 h 54"/>
                <a:gd name="T48" fmla="*/ 0 w 256"/>
                <a:gd name="T4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54">
                  <a:moveTo>
                    <a:pt x="0" y="54"/>
                  </a:moveTo>
                  <a:lnTo>
                    <a:pt x="86" y="0"/>
                  </a:lnTo>
                  <a:lnTo>
                    <a:pt x="86" y="0"/>
                  </a:lnTo>
                  <a:lnTo>
                    <a:pt x="88" y="6"/>
                  </a:lnTo>
                  <a:lnTo>
                    <a:pt x="88" y="6"/>
                  </a:lnTo>
                  <a:lnTo>
                    <a:pt x="92" y="14"/>
                  </a:lnTo>
                  <a:lnTo>
                    <a:pt x="98" y="18"/>
                  </a:lnTo>
                  <a:lnTo>
                    <a:pt x="98" y="18"/>
                  </a:lnTo>
                  <a:lnTo>
                    <a:pt x="104" y="24"/>
                  </a:lnTo>
                  <a:lnTo>
                    <a:pt x="112" y="26"/>
                  </a:lnTo>
                  <a:lnTo>
                    <a:pt x="112" y="26"/>
                  </a:lnTo>
                  <a:lnTo>
                    <a:pt x="120" y="28"/>
                  </a:lnTo>
                  <a:lnTo>
                    <a:pt x="130" y="30"/>
                  </a:lnTo>
                  <a:lnTo>
                    <a:pt x="130" y="30"/>
                  </a:lnTo>
                  <a:lnTo>
                    <a:pt x="140" y="28"/>
                  </a:lnTo>
                  <a:lnTo>
                    <a:pt x="150" y="26"/>
                  </a:lnTo>
                  <a:lnTo>
                    <a:pt x="150" y="26"/>
                  </a:lnTo>
                  <a:lnTo>
                    <a:pt x="156" y="22"/>
                  </a:lnTo>
                  <a:lnTo>
                    <a:pt x="162" y="18"/>
                  </a:lnTo>
                  <a:lnTo>
                    <a:pt x="162" y="18"/>
                  </a:lnTo>
                  <a:lnTo>
                    <a:pt x="168" y="14"/>
                  </a:lnTo>
                  <a:lnTo>
                    <a:pt x="170" y="8"/>
                  </a:lnTo>
                  <a:lnTo>
                    <a:pt x="174" y="2"/>
                  </a:lnTo>
                  <a:lnTo>
                    <a:pt x="256" y="54"/>
                  </a:lnTo>
                  <a:lnTo>
                    <a:pt x="0"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365"/>
            <p:cNvSpPr>
              <a:spLocks noEditPoints="1"/>
            </p:cNvSpPr>
            <p:nvPr/>
          </p:nvSpPr>
          <p:spPr bwMode="auto">
            <a:xfrm>
              <a:off x="7764463" y="4675188"/>
              <a:ext cx="450850" cy="101600"/>
            </a:xfrm>
            <a:custGeom>
              <a:avLst/>
              <a:gdLst>
                <a:gd name="T0" fmla="*/ 98 w 284"/>
                <a:gd name="T1" fmla="*/ 12 h 64"/>
                <a:gd name="T2" fmla="*/ 98 w 284"/>
                <a:gd name="T3" fmla="*/ 14 h 64"/>
                <a:gd name="T4" fmla="*/ 98 w 284"/>
                <a:gd name="T5" fmla="*/ 14 h 64"/>
                <a:gd name="T6" fmla="*/ 98 w 284"/>
                <a:gd name="T7" fmla="*/ 14 h 64"/>
                <a:gd name="T8" fmla="*/ 110 w 284"/>
                <a:gd name="T9" fmla="*/ 28 h 64"/>
                <a:gd name="T10" fmla="*/ 116 w 284"/>
                <a:gd name="T11" fmla="*/ 32 h 64"/>
                <a:gd name="T12" fmla="*/ 126 w 284"/>
                <a:gd name="T13" fmla="*/ 36 h 64"/>
                <a:gd name="T14" fmla="*/ 144 w 284"/>
                <a:gd name="T15" fmla="*/ 40 h 64"/>
                <a:gd name="T16" fmla="*/ 144 w 284"/>
                <a:gd name="T17" fmla="*/ 40 h 64"/>
                <a:gd name="T18" fmla="*/ 156 w 284"/>
                <a:gd name="T19" fmla="*/ 38 h 64"/>
                <a:gd name="T20" fmla="*/ 164 w 284"/>
                <a:gd name="T21" fmla="*/ 36 h 64"/>
                <a:gd name="T22" fmla="*/ 180 w 284"/>
                <a:gd name="T23" fmla="*/ 28 h 64"/>
                <a:gd name="T24" fmla="*/ 184 w 284"/>
                <a:gd name="T25" fmla="*/ 22 h 64"/>
                <a:gd name="T26" fmla="*/ 190 w 284"/>
                <a:gd name="T27" fmla="*/ 14 h 64"/>
                <a:gd name="T28" fmla="*/ 28 w 284"/>
                <a:gd name="T29" fmla="*/ 56 h 64"/>
                <a:gd name="T30" fmla="*/ 102 w 284"/>
                <a:gd name="T31" fmla="*/ 0 h 64"/>
                <a:gd name="T32" fmla="*/ 24 w 284"/>
                <a:gd name="T33" fmla="*/ 48 h 64"/>
                <a:gd name="T34" fmla="*/ 28 w 284"/>
                <a:gd name="T35" fmla="*/ 64 h 64"/>
                <a:gd name="T36" fmla="*/ 284 w 284"/>
                <a:gd name="T37" fmla="*/ 64 h 64"/>
                <a:gd name="T38" fmla="*/ 194 w 284"/>
                <a:gd name="T39" fmla="*/ 8 h 64"/>
                <a:gd name="T40" fmla="*/ 182 w 284"/>
                <a:gd name="T41" fmla="*/ 10 h 64"/>
                <a:gd name="T42" fmla="*/ 180 w 284"/>
                <a:gd name="T43" fmla="*/ 12 h 64"/>
                <a:gd name="T44" fmla="*/ 174 w 284"/>
                <a:gd name="T45" fmla="*/ 22 h 64"/>
                <a:gd name="T46" fmla="*/ 162 w 284"/>
                <a:gd name="T47" fmla="*/ 28 h 64"/>
                <a:gd name="T48" fmla="*/ 154 w 284"/>
                <a:gd name="T49" fmla="*/ 30 h 64"/>
                <a:gd name="T50" fmla="*/ 144 w 284"/>
                <a:gd name="T51" fmla="*/ 32 h 64"/>
                <a:gd name="T52" fmla="*/ 128 w 284"/>
                <a:gd name="T53" fmla="*/ 28 h 64"/>
                <a:gd name="T54" fmla="*/ 120 w 284"/>
                <a:gd name="T55" fmla="*/ 26 h 64"/>
                <a:gd name="T56" fmla="*/ 114 w 284"/>
                <a:gd name="T57" fmla="*/ 22 h 64"/>
                <a:gd name="T58" fmla="*/ 106 w 284"/>
                <a:gd name="T59" fmla="*/ 12 h 64"/>
                <a:gd name="T60" fmla="*/ 106 w 284"/>
                <a:gd name="T61" fmla="*/ 10 h 64"/>
                <a:gd name="T62" fmla="*/ 102 w 284"/>
                <a:gd name="T6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64">
                  <a:moveTo>
                    <a:pt x="98" y="12"/>
                  </a:moveTo>
                  <a:lnTo>
                    <a:pt x="98" y="12"/>
                  </a:lnTo>
                  <a:lnTo>
                    <a:pt x="98" y="14"/>
                  </a:lnTo>
                  <a:lnTo>
                    <a:pt x="98" y="14"/>
                  </a:lnTo>
                  <a:lnTo>
                    <a:pt x="98" y="14"/>
                  </a:lnTo>
                  <a:lnTo>
                    <a:pt x="98" y="14"/>
                  </a:lnTo>
                  <a:lnTo>
                    <a:pt x="98" y="14"/>
                  </a:lnTo>
                  <a:lnTo>
                    <a:pt x="98" y="14"/>
                  </a:lnTo>
                  <a:lnTo>
                    <a:pt x="104" y="22"/>
                  </a:lnTo>
                  <a:lnTo>
                    <a:pt x="110" y="28"/>
                  </a:lnTo>
                  <a:lnTo>
                    <a:pt x="110" y="28"/>
                  </a:lnTo>
                  <a:lnTo>
                    <a:pt x="116" y="32"/>
                  </a:lnTo>
                  <a:lnTo>
                    <a:pt x="126" y="36"/>
                  </a:lnTo>
                  <a:lnTo>
                    <a:pt x="126" y="36"/>
                  </a:lnTo>
                  <a:lnTo>
                    <a:pt x="134" y="38"/>
                  </a:lnTo>
                  <a:lnTo>
                    <a:pt x="144" y="40"/>
                  </a:lnTo>
                  <a:lnTo>
                    <a:pt x="144" y="40"/>
                  </a:lnTo>
                  <a:lnTo>
                    <a:pt x="144" y="40"/>
                  </a:lnTo>
                  <a:lnTo>
                    <a:pt x="144" y="40"/>
                  </a:lnTo>
                  <a:lnTo>
                    <a:pt x="156" y="38"/>
                  </a:lnTo>
                  <a:lnTo>
                    <a:pt x="164" y="36"/>
                  </a:lnTo>
                  <a:lnTo>
                    <a:pt x="164" y="36"/>
                  </a:lnTo>
                  <a:lnTo>
                    <a:pt x="172" y="32"/>
                  </a:lnTo>
                  <a:lnTo>
                    <a:pt x="180" y="28"/>
                  </a:lnTo>
                  <a:lnTo>
                    <a:pt x="180" y="28"/>
                  </a:lnTo>
                  <a:lnTo>
                    <a:pt x="184" y="22"/>
                  </a:lnTo>
                  <a:lnTo>
                    <a:pt x="188" y="16"/>
                  </a:lnTo>
                  <a:lnTo>
                    <a:pt x="190" y="14"/>
                  </a:lnTo>
                  <a:lnTo>
                    <a:pt x="256" y="56"/>
                  </a:lnTo>
                  <a:lnTo>
                    <a:pt x="28" y="56"/>
                  </a:lnTo>
                  <a:lnTo>
                    <a:pt x="98" y="12"/>
                  </a:lnTo>
                  <a:close/>
                  <a:moveTo>
                    <a:pt x="102" y="0"/>
                  </a:moveTo>
                  <a:lnTo>
                    <a:pt x="94" y="6"/>
                  </a:lnTo>
                  <a:lnTo>
                    <a:pt x="24" y="48"/>
                  </a:lnTo>
                  <a:lnTo>
                    <a:pt x="0" y="64"/>
                  </a:lnTo>
                  <a:lnTo>
                    <a:pt x="28" y="64"/>
                  </a:lnTo>
                  <a:lnTo>
                    <a:pt x="256" y="64"/>
                  </a:lnTo>
                  <a:lnTo>
                    <a:pt x="284" y="64"/>
                  </a:lnTo>
                  <a:lnTo>
                    <a:pt x="260" y="48"/>
                  </a:lnTo>
                  <a:lnTo>
                    <a:pt x="194" y="8"/>
                  </a:lnTo>
                  <a:lnTo>
                    <a:pt x="186" y="2"/>
                  </a:lnTo>
                  <a:lnTo>
                    <a:pt x="182" y="10"/>
                  </a:lnTo>
                  <a:lnTo>
                    <a:pt x="180" y="12"/>
                  </a:lnTo>
                  <a:lnTo>
                    <a:pt x="180" y="12"/>
                  </a:lnTo>
                  <a:lnTo>
                    <a:pt x="174" y="22"/>
                  </a:lnTo>
                  <a:lnTo>
                    <a:pt x="174" y="22"/>
                  </a:lnTo>
                  <a:lnTo>
                    <a:pt x="168" y="26"/>
                  </a:lnTo>
                  <a:lnTo>
                    <a:pt x="162" y="28"/>
                  </a:lnTo>
                  <a:lnTo>
                    <a:pt x="162" y="28"/>
                  </a:lnTo>
                  <a:lnTo>
                    <a:pt x="154" y="30"/>
                  </a:lnTo>
                  <a:lnTo>
                    <a:pt x="144" y="32"/>
                  </a:lnTo>
                  <a:lnTo>
                    <a:pt x="144" y="32"/>
                  </a:lnTo>
                  <a:lnTo>
                    <a:pt x="136" y="30"/>
                  </a:lnTo>
                  <a:lnTo>
                    <a:pt x="128" y="28"/>
                  </a:lnTo>
                  <a:lnTo>
                    <a:pt x="128" y="28"/>
                  </a:lnTo>
                  <a:lnTo>
                    <a:pt x="120" y="26"/>
                  </a:lnTo>
                  <a:lnTo>
                    <a:pt x="114" y="22"/>
                  </a:lnTo>
                  <a:lnTo>
                    <a:pt x="114" y="22"/>
                  </a:lnTo>
                  <a:lnTo>
                    <a:pt x="110" y="16"/>
                  </a:lnTo>
                  <a:lnTo>
                    <a:pt x="106" y="12"/>
                  </a:lnTo>
                  <a:lnTo>
                    <a:pt x="106" y="12"/>
                  </a:lnTo>
                  <a:lnTo>
                    <a:pt x="106" y="10"/>
                  </a:lnTo>
                  <a:lnTo>
                    <a:pt x="106" y="10"/>
                  </a:lnTo>
                  <a:lnTo>
                    <a:pt x="102"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366"/>
            <p:cNvSpPr>
              <a:spLocks/>
            </p:cNvSpPr>
            <p:nvPr/>
          </p:nvSpPr>
          <p:spPr bwMode="auto">
            <a:xfrm>
              <a:off x="7808913" y="4694238"/>
              <a:ext cx="361950" cy="69850"/>
            </a:xfrm>
            <a:custGeom>
              <a:avLst/>
              <a:gdLst>
                <a:gd name="T0" fmla="*/ 70 w 228"/>
                <a:gd name="T1" fmla="*/ 0 h 44"/>
                <a:gd name="T2" fmla="*/ 70 w 228"/>
                <a:gd name="T3" fmla="*/ 0 h 44"/>
                <a:gd name="T4" fmla="*/ 70 w 228"/>
                <a:gd name="T5" fmla="*/ 2 h 44"/>
                <a:gd name="T6" fmla="*/ 70 w 228"/>
                <a:gd name="T7" fmla="*/ 2 h 44"/>
                <a:gd name="T8" fmla="*/ 70 w 228"/>
                <a:gd name="T9" fmla="*/ 2 h 44"/>
                <a:gd name="T10" fmla="*/ 70 w 228"/>
                <a:gd name="T11" fmla="*/ 2 h 44"/>
                <a:gd name="T12" fmla="*/ 70 w 228"/>
                <a:gd name="T13" fmla="*/ 2 h 44"/>
                <a:gd name="T14" fmla="*/ 70 w 228"/>
                <a:gd name="T15" fmla="*/ 2 h 44"/>
                <a:gd name="T16" fmla="*/ 76 w 228"/>
                <a:gd name="T17" fmla="*/ 10 h 44"/>
                <a:gd name="T18" fmla="*/ 82 w 228"/>
                <a:gd name="T19" fmla="*/ 16 h 44"/>
                <a:gd name="T20" fmla="*/ 82 w 228"/>
                <a:gd name="T21" fmla="*/ 16 h 44"/>
                <a:gd name="T22" fmla="*/ 88 w 228"/>
                <a:gd name="T23" fmla="*/ 20 h 44"/>
                <a:gd name="T24" fmla="*/ 98 w 228"/>
                <a:gd name="T25" fmla="*/ 24 h 44"/>
                <a:gd name="T26" fmla="*/ 98 w 228"/>
                <a:gd name="T27" fmla="*/ 24 h 44"/>
                <a:gd name="T28" fmla="*/ 106 w 228"/>
                <a:gd name="T29" fmla="*/ 26 h 44"/>
                <a:gd name="T30" fmla="*/ 116 w 228"/>
                <a:gd name="T31" fmla="*/ 28 h 44"/>
                <a:gd name="T32" fmla="*/ 116 w 228"/>
                <a:gd name="T33" fmla="*/ 28 h 44"/>
                <a:gd name="T34" fmla="*/ 116 w 228"/>
                <a:gd name="T35" fmla="*/ 28 h 44"/>
                <a:gd name="T36" fmla="*/ 116 w 228"/>
                <a:gd name="T37" fmla="*/ 28 h 44"/>
                <a:gd name="T38" fmla="*/ 128 w 228"/>
                <a:gd name="T39" fmla="*/ 26 h 44"/>
                <a:gd name="T40" fmla="*/ 136 w 228"/>
                <a:gd name="T41" fmla="*/ 24 h 44"/>
                <a:gd name="T42" fmla="*/ 136 w 228"/>
                <a:gd name="T43" fmla="*/ 24 h 44"/>
                <a:gd name="T44" fmla="*/ 144 w 228"/>
                <a:gd name="T45" fmla="*/ 20 h 44"/>
                <a:gd name="T46" fmla="*/ 152 w 228"/>
                <a:gd name="T47" fmla="*/ 16 h 44"/>
                <a:gd name="T48" fmla="*/ 152 w 228"/>
                <a:gd name="T49" fmla="*/ 16 h 44"/>
                <a:gd name="T50" fmla="*/ 156 w 228"/>
                <a:gd name="T51" fmla="*/ 10 h 44"/>
                <a:gd name="T52" fmla="*/ 160 w 228"/>
                <a:gd name="T53" fmla="*/ 4 h 44"/>
                <a:gd name="T54" fmla="*/ 162 w 228"/>
                <a:gd name="T55" fmla="*/ 2 h 44"/>
                <a:gd name="T56" fmla="*/ 228 w 228"/>
                <a:gd name="T57" fmla="*/ 44 h 44"/>
                <a:gd name="T58" fmla="*/ 0 w 228"/>
                <a:gd name="T59" fmla="*/ 44 h 44"/>
                <a:gd name="T60" fmla="*/ 70 w 228"/>
                <a:gd name="T6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44">
                  <a:moveTo>
                    <a:pt x="70" y="0"/>
                  </a:moveTo>
                  <a:lnTo>
                    <a:pt x="70" y="0"/>
                  </a:lnTo>
                  <a:lnTo>
                    <a:pt x="70" y="2"/>
                  </a:lnTo>
                  <a:lnTo>
                    <a:pt x="70" y="2"/>
                  </a:lnTo>
                  <a:lnTo>
                    <a:pt x="70" y="2"/>
                  </a:lnTo>
                  <a:lnTo>
                    <a:pt x="70" y="2"/>
                  </a:lnTo>
                  <a:lnTo>
                    <a:pt x="70" y="2"/>
                  </a:lnTo>
                  <a:lnTo>
                    <a:pt x="70" y="2"/>
                  </a:lnTo>
                  <a:lnTo>
                    <a:pt x="76" y="10"/>
                  </a:lnTo>
                  <a:lnTo>
                    <a:pt x="82" y="16"/>
                  </a:lnTo>
                  <a:lnTo>
                    <a:pt x="82" y="16"/>
                  </a:lnTo>
                  <a:lnTo>
                    <a:pt x="88" y="20"/>
                  </a:lnTo>
                  <a:lnTo>
                    <a:pt x="98" y="24"/>
                  </a:lnTo>
                  <a:lnTo>
                    <a:pt x="98" y="24"/>
                  </a:lnTo>
                  <a:lnTo>
                    <a:pt x="106" y="26"/>
                  </a:lnTo>
                  <a:lnTo>
                    <a:pt x="116" y="28"/>
                  </a:lnTo>
                  <a:lnTo>
                    <a:pt x="116" y="28"/>
                  </a:lnTo>
                  <a:lnTo>
                    <a:pt x="116" y="28"/>
                  </a:lnTo>
                  <a:lnTo>
                    <a:pt x="116" y="28"/>
                  </a:lnTo>
                  <a:lnTo>
                    <a:pt x="128" y="26"/>
                  </a:lnTo>
                  <a:lnTo>
                    <a:pt x="136" y="24"/>
                  </a:lnTo>
                  <a:lnTo>
                    <a:pt x="136" y="24"/>
                  </a:lnTo>
                  <a:lnTo>
                    <a:pt x="144" y="20"/>
                  </a:lnTo>
                  <a:lnTo>
                    <a:pt x="152" y="16"/>
                  </a:lnTo>
                  <a:lnTo>
                    <a:pt x="152" y="16"/>
                  </a:lnTo>
                  <a:lnTo>
                    <a:pt x="156" y="10"/>
                  </a:lnTo>
                  <a:lnTo>
                    <a:pt x="160" y="4"/>
                  </a:lnTo>
                  <a:lnTo>
                    <a:pt x="162" y="2"/>
                  </a:lnTo>
                  <a:lnTo>
                    <a:pt x="228" y="44"/>
                  </a:lnTo>
                  <a:lnTo>
                    <a:pt x="0" y="44"/>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367"/>
            <p:cNvSpPr>
              <a:spLocks/>
            </p:cNvSpPr>
            <p:nvPr/>
          </p:nvSpPr>
          <p:spPr bwMode="auto">
            <a:xfrm>
              <a:off x="7764463" y="4675188"/>
              <a:ext cx="450850" cy="101600"/>
            </a:xfrm>
            <a:custGeom>
              <a:avLst/>
              <a:gdLst>
                <a:gd name="T0" fmla="*/ 102 w 284"/>
                <a:gd name="T1" fmla="*/ 0 h 64"/>
                <a:gd name="T2" fmla="*/ 94 w 284"/>
                <a:gd name="T3" fmla="*/ 6 h 64"/>
                <a:gd name="T4" fmla="*/ 24 w 284"/>
                <a:gd name="T5" fmla="*/ 48 h 64"/>
                <a:gd name="T6" fmla="*/ 0 w 284"/>
                <a:gd name="T7" fmla="*/ 64 h 64"/>
                <a:gd name="T8" fmla="*/ 28 w 284"/>
                <a:gd name="T9" fmla="*/ 64 h 64"/>
                <a:gd name="T10" fmla="*/ 256 w 284"/>
                <a:gd name="T11" fmla="*/ 64 h 64"/>
                <a:gd name="T12" fmla="*/ 284 w 284"/>
                <a:gd name="T13" fmla="*/ 64 h 64"/>
                <a:gd name="T14" fmla="*/ 260 w 284"/>
                <a:gd name="T15" fmla="*/ 48 h 64"/>
                <a:gd name="T16" fmla="*/ 194 w 284"/>
                <a:gd name="T17" fmla="*/ 8 h 64"/>
                <a:gd name="T18" fmla="*/ 186 w 284"/>
                <a:gd name="T19" fmla="*/ 2 h 64"/>
                <a:gd name="T20" fmla="*/ 182 w 284"/>
                <a:gd name="T21" fmla="*/ 10 h 64"/>
                <a:gd name="T22" fmla="*/ 180 w 284"/>
                <a:gd name="T23" fmla="*/ 12 h 64"/>
                <a:gd name="T24" fmla="*/ 180 w 284"/>
                <a:gd name="T25" fmla="*/ 12 h 64"/>
                <a:gd name="T26" fmla="*/ 174 w 284"/>
                <a:gd name="T27" fmla="*/ 22 h 64"/>
                <a:gd name="T28" fmla="*/ 174 w 284"/>
                <a:gd name="T29" fmla="*/ 22 h 64"/>
                <a:gd name="T30" fmla="*/ 168 w 284"/>
                <a:gd name="T31" fmla="*/ 26 h 64"/>
                <a:gd name="T32" fmla="*/ 162 w 284"/>
                <a:gd name="T33" fmla="*/ 28 h 64"/>
                <a:gd name="T34" fmla="*/ 162 w 284"/>
                <a:gd name="T35" fmla="*/ 28 h 64"/>
                <a:gd name="T36" fmla="*/ 154 w 284"/>
                <a:gd name="T37" fmla="*/ 30 h 64"/>
                <a:gd name="T38" fmla="*/ 144 w 284"/>
                <a:gd name="T39" fmla="*/ 32 h 64"/>
                <a:gd name="T40" fmla="*/ 144 w 284"/>
                <a:gd name="T41" fmla="*/ 32 h 64"/>
                <a:gd name="T42" fmla="*/ 136 w 284"/>
                <a:gd name="T43" fmla="*/ 30 h 64"/>
                <a:gd name="T44" fmla="*/ 128 w 284"/>
                <a:gd name="T45" fmla="*/ 28 h 64"/>
                <a:gd name="T46" fmla="*/ 128 w 284"/>
                <a:gd name="T47" fmla="*/ 28 h 64"/>
                <a:gd name="T48" fmla="*/ 120 w 284"/>
                <a:gd name="T49" fmla="*/ 26 h 64"/>
                <a:gd name="T50" fmla="*/ 114 w 284"/>
                <a:gd name="T51" fmla="*/ 22 h 64"/>
                <a:gd name="T52" fmla="*/ 114 w 284"/>
                <a:gd name="T53" fmla="*/ 22 h 64"/>
                <a:gd name="T54" fmla="*/ 110 w 284"/>
                <a:gd name="T55" fmla="*/ 16 h 64"/>
                <a:gd name="T56" fmla="*/ 106 w 284"/>
                <a:gd name="T57" fmla="*/ 12 h 64"/>
                <a:gd name="T58" fmla="*/ 106 w 284"/>
                <a:gd name="T59" fmla="*/ 12 h 64"/>
                <a:gd name="T60" fmla="*/ 106 w 284"/>
                <a:gd name="T61" fmla="*/ 10 h 64"/>
                <a:gd name="T62" fmla="*/ 106 w 284"/>
                <a:gd name="T63" fmla="*/ 10 h 64"/>
                <a:gd name="T64" fmla="*/ 102 w 284"/>
                <a:gd name="T65" fmla="*/ 0 h 64"/>
                <a:gd name="T66" fmla="*/ 102 w 284"/>
                <a:gd name="T6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64">
                  <a:moveTo>
                    <a:pt x="102" y="0"/>
                  </a:moveTo>
                  <a:lnTo>
                    <a:pt x="94" y="6"/>
                  </a:lnTo>
                  <a:lnTo>
                    <a:pt x="24" y="48"/>
                  </a:lnTo>
                  <a:lnTo>
                    <a:pt x="0" y="64"/>
                  </a:lnTo>
                  <a:lnTo>
                    <a:pt x="28" y="64"/>
                  </a:lnTo>
                  <a:lnTo>
                    <a:pt x="256" y="64"/>
                  </a:lnTo>
                  <a:lnTo>
                    <a:pt x="284" y="64"/>
                  </a:lnTo>
                  <a:lnTo>
                    <a:pt x="260" y="48"/>
                  </a:lnTo>
                  <a:lnTo>
                    <a:pt x="194" y="8"/>
                  </a:lnTo>
                  <a:lnTo>
                    <a:pt x="186" y="2"/>
                  </a:lnTo>
                  <a:lnTo>
                    <a:pt x="182" y="10"/>
                  </a:lnTo>
                  <a:lnTo>
                    <a:pt x="180" y="12"/>
                  </a:lnTo>
                  <a:lnTo>
                    <a:pt x="180" y="12"/>
                  </a:lnTo>
                  <a:lnTo>
                    <a:pt x="174" y="22"/>
                  </a:lnTo>
                  <a:lnTo>
                    <a:pt x="174" y="22"/>
                  </a:lnTo>
                  <a:lnTo>
                    <a:pt x="168" y="26"/>
                  </a:lnTo>
                  <a:lnTo>
                    <a:pt x="162" y="28"/>
                  </a:lnTo>
                  <a:lnTo>
                    <a:pt x="162" y="28"/>
                  </a:lnTo>
                  <a:lnTo>
                    <a:pt x="154" y="30"/>
                  </a:lnTo>
                  <a:lnTo>
                    <a:pt x="144" y="32"/>
                  </a:lnTo>
                  <a:lnTo>
                    <a:pt x="144" y="32"/>
                  </a:lnTo>
                  <a:lnTo>
                    <a:pt x="136" y="30"/>
                  </a:lnTo>
                  <a:lnTo>
                    <a:pt x="128" y="28"/>
                  </a:lnTo>
                  <a:lnTo>
                    <a:pt x="128" y="28"/>
                  </a:lnTo>
                  <a:lnTo>
                    <a:pt x="120" y="26"/>
                  </a:lnTo>
                  <a:lnTo>
                    <a:pt x="114" y="22"/>
                  </a:lnTo>
                  <a:lnTo>
                    <a:pt x="114" y="22"/>
                  </a:lnTo>
                  <a:lnTo>
                    <a:pt x="110" y="16"/>
                  </a:lnTo>
                  <a:lnTo>
                    <a:pt x="106" y="12"/>
                  </a:lnTo>
                  <a:lnTo>
                    <a:pt x="106" y="12"/>
                  </a:lnTo>
                  <a:lnTo>
                    <a:pt x="106" y="10"/>
                  </a:lnTo>
                  <a:lnTo>
                    <a:pt x="106" y="10"/>
                  </a:lnTo>
                  <a:lnTo>
                    <a:pt x="102" y="0"/>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368"/>
            <p:cNvSpPr>
              <a:spLocks/>
            </p:cNvSpPr>
            <p:nvPr/>
          </p:nvSpPr>
          <p:spPr bwMode="auto">
            <a:xfrm>
              <a:off x="7793038" y="4560888"/>
              <a:ext cx="130175" cy="203200"/>
            </a:xfrm>
            <a:custGeom>
              <a:avLst/>
              <a:gdLst>
                <a:gd name="T0" fmla="*/ 0 w 82"/>
                <a:gd name="T1" fmla="*/ 0 h 128"/>
                <a:gd name="T2" fmla="*/ 82 w 82"/>
                <a:gd name="T3" fmla="*/ 52 h 128"/>
                <a:gd name="T4" fmla="*/ 82 w 82"/>
                <a:gd name="T5" fmla="*/ 54 h 128"/>
                <a:gd name="T6" fmla="*/ 82 w 82"/>
                <a:gd name="T7" fmla="*/ 54 h 128"/>
                <a:gd name="T8" fmla="*/ 80 w 82"/>
                <a:gd name="T9" fmla="*/ 66 h 128"/>
                <a:gd name="T10" fmla="*/ 80 w 82"/>
                <a:gd name="T11" fmla="*/ 66 h 128"/>
                <a:gd name="T12" fmla="*/ 82 w 82"/>
                <a:gd name="T13" fmla="*/ 74 h 128"/>
                <a:gd name="T14" fmla="*/ 82 w 82"/>
                <a:gd name="T15" fmla="*/ 76 h 128"/>
                <a:gd name="T16" fmla="*/ 0 w 82"/>
                <a:gd name="T17" fmla="*/ 128 h 128"/>
                <a:gd name="T18" fmla="*/ 0 w 82"/>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28">
                  <a:moveTo>
                    <a:pt x="0" y="0"/>
                  </a:moveTo>
                  <a:lnTo>
                    <a:pt x="82" y="52"/>
                  </a:lnTo>
                  <a:lnTo>
                    <a:pt x="82" y="54"/>
                  </a:lnTo>
                  <a:lnTo>
                    <a:pt x="82" y="54"/>
                  </a:lnTo>
                  <a:lnTo>
                    <a:pt x="80" y="66"/>
                  </a:lnTo>
                  <a:lnTo>
                    <a:pt x="80" y="66"/>
                  </a:lnTo>
                  <a:lnTo>
                    <a:pt x="82" y="74"/>
                  </a:lnTo>
                  <a:lnTo>
                    <a:pt x="82" y="76"/>
                  </a:lnTo>
                  <a:lnTo>
                    <a:pt x="0" y="128"/>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369"/>
            <p:cNvSpPr>
              <a:spLocks noEditPoints="1"/>
            </p:cNvSpPr>
            <p:nvPr/>
          </p:nvSpPr>
          <p:spPr bwMode="auto">
            <a:xfrm>
              <a:off x="7786688" y="4548188"/>
              <a:ext cx="146050" cy="225425"/>
            </a:xfrm>
            <a:custGeom>
              <a:avLst/>
              <a:gdLst>
                <a:gd name="T0" fmla="*/ 8 w 92"/>
                <a:gd name="T1" fmla="*/ 16 h 142"/>
                <a:gd name="T2" fmla="*/ 82 w 92"/>
                <a:gd name="T3" fmla="*/ 62 h 142"/>
                <a:gd name="T4" fmla="*/ 82 w 92"/>
                <a:gd name="T5" fmla="*/ 62 h 142"/>
                <a:gd name="T6" fmla="*/ 80 w 92"/>
                <a:gd name="T7" fmla="*/ 74 h 142"/>
                <a:gd name="T8" fmla="*/ 80 w 92"/>
                <a:gd name="T9" fmla="*/ 74 h 142"/>
                <a:gd name="T10" fmla="*/ 82 w 92"/>
                <a:gd name="T11" fmla="*/ 82 h 142"/>
                <a:gd name="T12" fmla="*/ 8 w 92"/>
                <a:gd name="T13" fmla="*/ 128 h 142"/>
                <a:gd name="T14" fmla="*/ 8 w 92"/>
                <a:gd name="T15" fmla="*/ 16 h 142"/>
                <a:gd name="T16" fmla="*/ 0 w 92"/>
                <a:gd name="T17" fmla="*/ 0 h 142"/>
                <a:gd name="T18" fmla="*/ 0 w 92"/>
                <a:gd name="T19" fmla="*/ 16 h 142"/>
                <a:gd name="T20" fmla="*/ 0 w 92"/>
                <a:gd name="T21" fmla="*/ 128 h 142"/>
                <a:gd name="T22" fmla="*/ 0 w 92"/>
                <a:gd name="T23" fmla="*/ 142 h 142"/>
                <a:gd name="T24" fmla="*/ 12 w 92"/>
                <a:gd name="T25" fmla="*/ 134 h 142"/>
                <a:gd name="T26" fmla="*/ 86 w 92"/>
                <a:gd name="T27" fmla="*/ 90 h 142"/>
                <a:gd name="T28" fmla="*/ 90 w 92"/>
                <a:gd name="T29" fmla="*/ 86 h 142"/>
                <a:gd name="T30" fmla="*/ 90 w 92"/>
                <a:gd name="T31" fmla="*/ 82 h 142"/>
                <a:gd name="T32" fmla="*/ 90 w 92"/>
                <a:gd name="T33" fmla="*/ 82 h 142"/>
                <a:gd name="T34" fmla="*/ 88 w 92"/>
                <a:gd name="T35" fmla="*/ 74 h 142"/>
                <a:gd name="T36" fmla="*/ 88 w 92"/>
                <a:gd name="T37" fmla="*/ 74 h 142"/>
                <a:gd name="T38" fmla="*/ 90 w 92"/>
                <a:gd name="T39" fmla="*/ 64 h 142"/>
                <a:gd name="T40" fmla="*/ 92 w 92"/>
                <a:gd name="T41" fmla="*/ 58 h 142"/>
                <a:gd name="T42" fmla="*/ 86 w 92"/>
                <a:gd name="T43" fmla="*/ 54 h 142"/>
                <a:gd name="T44" fmla="*/ 12 w 92"/>
                <a:gd name="T45" fmla="*/ 8 h 142"/>
                <a:gd name="T46" fmla="*/ 0 w 92"/>
                <a:gd name="T47" fmla="*/ 0 h 142"/>
                <a:gd name="T48" fmla="*/ 0 w 92"/>
                <a:gd name="T4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42">
                  <a:moveTo>
                    <a:pt x="8" y="16"/>
                  </a:moveTo>
                  <a:lnTo>
                    <a:pt x="82" y="62"/>
                  </a:lnTo>
                  <a:lnTo>
                    <a:pt x="82" y="62"/>
                  </a:lnTo>
                  <a:lnTo>
                    <a:pt x="80" y="74"/>
                  </a:lnTo>
                  <a:lnTo>
                    <a:pt x="80" y="74"/>
                  </a:lnTo>
                  <a:lnTo>
                    <a:pt x="82" y="82"/>
                  </a:lnTo>
                  <a:lnTo>
                    <a:pt x="8" y="128"/>
                  </a:lnTo>
                  <a:lnTo>
                    <a:pt x="8" y="16"/>
                  </a:lnTo>
                  <a:close/>
                  <a:moveTo>
                    <a:pt x="0" y="0"/>
                  </a:moveTo>
                  <a:lnTo>
                    <a:pt x="0" y="16"/>
                  </a:lnTo>
                  <a:lnTo>
                    <a:pt x="0" y="128"/>
                  </a:lnTo>
                  <a:lnTo>
                    <a:pt x="0" y="142"/>
                  </a:lnTo>
                  <a:lnTo>
                    <a:pt x="12" y="134"/>
                  </a:lnTo>
                  <a:lnTo>
                    <a:pt x="86" y="90"/>
                  </a:lnTo>
                  <a:lnTo>
                    <a:pt x="90" y="86"/>
                  </a:lnTo>
                  <a:lnTo>
                    <a:pt x="90" y="82"/>
                  </a:lnTo>
                  <a:lnTo>
                    <a:pt x="90" y="82"/>
                  </a:lnTo>
                  <a:lnTo>
                    <a:pt x="88" y="74"/>
                  </a:lnTo>
                  <a:lnTo>
                    <a:pt x="88" y="74"/>
                  </a:lnTo>
                  <a:lnTo>
                    <a:pt x="90" y="64"/>
                  </a:lnTo>
                  <a:lnTo>
                    <a:pt x="92" y="58"/>
                  </a:lnTo>
                  <a:lnTo>
                    <a:pt x="86" y="54"/>
                  </a:lnTo>
                  <a:lnTo>
                    <a:pt x="12"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370"/>
            <p:cNvSpPr>
              <a:spLocks/>
            </p:cNvSpPr>
            <p:nvPr/>
          </p:nvSpPr>
          <p:spPr bwMode="auto">
            <a:xfrm>
              <a:off x="7799388" y="4573588"/>
              <a:ext cx="117475" cy="177800"/>
            </a:xfrm>
            <a:custGeom>
              <a:avLst/>
              <a:gdLst>
                <a:gd name="T0" fmla="*/ 0 w 74"/>
                <a:gd name="T1" fmla="*/ 0 h 112"/>
                <a:gd name="T2" fmla="*/ 74 w 74"/>
                <a:gd name="T3" fmla="*/ 46 h 112"/>
                <a:gd name="T4" fmla="*/ 74 w 74"/>
                <a:gd name="T5" fmla="*/ 46 h 112"/>
                <a:gd name="T6" fmla="*/ 72 w 74"/>
                <a:gd name="T7" fmla="*/ 58 h 112"/>
                <a:gd name="T8" fmla="*/ 72 w 74"/>
                <a:gd name="T9" fmla="*/ 58 h 112"/>
                <a:gd name="T10" fmla="*/ 74 w 74"/>
                <a:gd name="T11" fmla="*/ 66 h 112"/>
                <a:gd name="T12" fmla="*/ 0 w 74"/>
                <a:gd name="T13" fmla="*/ 112 h 112"/>
                <a:gd name="T14" fmla="*/ 0 w 7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2">
                  <a:moveTo>
                    <a:pt x="0" y="0"/>
                  </a:moveTo>
                  <a:lnTo>
                    <a:pt x="74" y="46"/>
                  </a:lnTo>
                  <a:lnTo>
                    <a:pt x="74" y="46"/>
                  </a:lnTo>
                  <a:lnTo>
                    <a:pt x="72" y="58"/>
                  </a:lnTo>
                  <a:lnTo>
                    <a:pt x="72" y="58"/>
                  </a:lnTo>
                  <a:lnTo>
                    <a:pt x="74" y="66"/>
                  </a:lnTo>
                  <a:lnTo>
                    <a:pt x="0"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371"/>
            <p:cNvSpPr>
              <a:spLocks/>
            </p:cNvSpPr>
            <p:nvPr/>
          </p:nvSpPr>
          <p:spPr bwMode="auto">
            <a:xfrm>
              <a:off x="7786688" y="4548188"/>
              <a:ext cx="146050" cy="225425"/>
            </a:xfrm>
            <a:custGeom>
              <a:avLst/>
              <a:gdLst>
                <a:gd name="T0" fmla="*/ 0 w 92"/>
                <a:gd name="T1" fmla="*/ 0 h 142"/>
                <a:gd name="T2" fmla="*/ 0 w 92"/>
                <a:gd name="T3" fmla="*/ 16 h 142"/>
                <a:gd name="T4" fmla="*/ 0 w 92"/>
                <a:gd name="T5" fmla="*/ 128 h 142"/>
                <a:gd name="T6" fmla="*/ 0 w 92"/>
                <a:gd name="T7" fmla="*/ 142 h 142"/>
                <a:gd name="T8" fmla="*/ 12 w 92"/>
                <a:gd name="T9" fmla="*/ 134 h 142"/>
                <a:gd name="T10" fmla="*/ 86 w 92"/>
                <a:gd name="T11" fmla="*/ 90 h 142"/>
                <a:gd name="T12" fmla="*/ 90 w 92"/>
                <a:gd name="T13" fmla="*/ 86 h 142"/>
                <a:gd name="T14" fmla="*/ 90 w 92"/>
                <a:gd name="T15" fmla="*/ 82 h 142"/>
                <a:gd name="T16" fmla="*/ 90 w 92"/>
                <a:gd name="T17" fmla="*/ 82 h 142"/>
                <a:gd name="T18" fmla="*/ 88 w 92"/>
                <a:gd name="T19" fmla="*/ 74 h 142"/>
                <a:gd name="T20" fmla="*/ 88 w 92"/>
                <a:gd name="T21" fmla="*/ 74 h 142"/>
                <a:gd name="T22" fmla="*/ 90 w 92"/>
                <a:gd name="T23" fmla="*/ 64 h 142"/>
                <a:gd name="T24" fmla="*/ 92 w 92"/>
                <a:gd name="T25" fmla="*/ 58 h 142"/>
                <a:gd name="T26" fmla="*/ 86 w 92"/>
                <a:gd name="T27" fmla="*/ 54 h 142"/>
                <a:gd name="T28" fmla="*/ 12 w 92"/>
                <a:gd name="T29" fmla="*/ 8 h 142"/>
                <a:gd name="T30" fmla="*/ 0 w 92"/>
                <a:gd name="T31" fmla="*/ 0 h 142"/>
                <a:gd name="T32" fmla="*/ 0 w 92"/>
                <a:gd name="T3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42">
                  <a:moveTo>
                    <a:pt x="0" y="0"/>
                  </a:moveTo>
                  <a:lnTo>
                    <a:pt x="0" y="16"/>
                  </a:lnTo>
                  <a:lnTo>
                    <a:pt x="0" y="128"/>
                  </a:lnTo>
                  <a:lnTo>
                    <a:pt x="0" y="142"/>
                  </a:lnTo>
                  <a:lnTo>
                    <a:pt x="12" y="134"/>
                  </a:lnTo>
                  <a:lnTo>
                    <a:pt x="86" y="90"/>
                  </a:lnTo>
                  <a:lnTo>
                    <a:pt x="90" y="86"/>
                  </a:lnTo>
                  <a:lnTo>
                    <a:pt x="90" y="82"/>
                  </a:lnTo>
                  <a:lnTo>
                    <a:pt x="90" y="82"/>
                  </a:lnTo>
                  <a:lnTo>
                    <a:pt x="88" y="74"/>
                  </a:lnTo>
                  <a:lnTo>
                    <a:pt x="88" y="74"/>
                  </a:lnTo>
                  <a:lnTo>
                    <a:pt x="90" y="64"/>
                  </a:lnTo>
                  <a:lnTo>
                    <a:pt x="92" y="58"/>
                  </a:lnTo>
                  <a:lnTo>
                    <a:pt x="86" y="54"/>
                  </a:lnTo>
                  <a:lnTo>
                    <a:pt x="12"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Rectangle 372"/>
            <p:cNvSpPr>
              <a:spLocks noChangeArrowheads="1"/>
            </p:cNvSpPr>
            <p:nvPr/>
          </p:nvSpPr>
          <p:spPr bwMode="auto">
            <a:xfrm>
              <a:off x="8043863" y="4691063"/>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373"/>
            <p:cNvSpPr>
              <a:spLocks/>
            </p:cNvSpPr>
            <p:nvPr/>
          </p:nvSpPr>
          <p:spPr bwMode="auto">
            <a:xfrm>
              <a:off x="7799388" y="4411663"/>
              <a:ext cx="387350" cy="228600"/>
            </a:xfrm>
            <a:custGeom>
              <a:avLst/>
              <a:gdLst>
                <a:gd name="T0" fmla="*/ 76 w 244"/>
                <a:gd name="T1" fmla="*/ 142 h 144"/>
                <a:gd name="T2" fmla="*/ 0 w 244"/>
                <a:gd name="T3" fmla="*/ 94 h 144"/>
                <a:gd name="T4" fmla="*/ 118 w 244"/>
                <a:gd name="T5" fmla="*/ 0 h 144"/>
                <a:gd name="T6" fmla="*/ 232 w 244"/>
                <a:gd name="T7" fmla="*/ 90 h 144"/>
                <a:gd name="T8" fmla="*/ 244 w 244"/>
                <a:gd name="T9" fmla="*/ 90 h 144"/>
                <a:gd name="T10" fmla="*/ 232 w 244"/>
                <a:gd name="T11" fmla="*/ 98 h 144"/>
                <a:gd name="T12" fmla="*/ 160 w 244"/>
                <a:gd name="T13" fmla="*/ 142 h 144"/>
                <a:gd name="T14" fmla="*/ 158 w 244"/>
                <a:gd name="T15" fmla="*/ 138 h 144"/>
                <a:gd name="T16" fmla="*/ 158 w 244"/>
                <a:gd name="T17" fmla="*/ 138 h 144"/>
                <a:gd name="T18" fmla="*/ 156 w 244"/>
                <a:gd name="T19" fmla="*/ 132 h 144"/>
                <a:gd name="T20" fmla="*/ 156 w 244"/>
                <a:gd name="T21" fmla="*/ 132 h 144"/>
                <a:gd name="T22" fmla="*/ 150 w 244"/>
                <a:gd name="T23" fmla="*/ 124 h 144"/>
                <a:gd name="T24" fmla="*/ 142 w 244"/>
                <a:gd name="T25" fmla="*/ 118 h 144"/>
                <a:gd name="T26" fmla="*/ 142 w 244"/>
                <a:gd name="T27" fmla="*/ 118 h 144"/>
                <a:gd name="T28" fmla="*/ 132 w 244"/>
                <a:gd name="T29" fmla="*/ 116 h 144"/>
                <a:gd name="T30" fmla="*/ 122 w 244"/>
                <a:gd name="T31" fmla="*/ 114 h 144"/>
                <a:gd name="T32" fmla="*/ 122 w 244"/>
                <a:gd name="T33" fmla="*/ 114 h 144"/>
                <a:gd name="T34" fmla="*/ 108 w 244"/>
                <a:gd name="T35" fmla="*/ 116 h 144"/>
                <a:gd name="T36" fmla="*/ 96 w 244"/>
                <a:gd name="T37" fmla="*/ 120 h 144"/>
                <a:gd name="T38" fmla="*/ 96 w 244"/>
                <a:gd name="T39" fmla="*/ 120 h 144"/>
                <a:gd name="T40" fmla="*/ 88 w 244"/>
                <a:gd name="T41" fmla="*/ 128 h 144"/>
                <a:gd name="T42" fmla="*/ 82 w 244"/>
                <a:gd name="T43" fmla="*/ 140 h 144"/>
                <a:gd name="T44" fmla="*/ 80 w 244"/>
                <a:gd name="T45" fmla="*/ 144 h 144"/>
                <a:gd name="T46" fmla="*/ 76 w 244"/>
                <a:gd name="T47" fmla="*/ 1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144">
                  <a:moveTo>
                    <a:pt x="76" y="142"/>
                  </a:moveTo>
                  <a:lnTo>
                    <a:pt x="0" y="94"/>
                  </a:lnTo>
                  <a:lnTo>
                    <a:pt x="118" y="0"/>
                  </a:lnTo>
                  <a:lnTo>
                    <a:pt x="232" y="90"/>
                  </a:lnTo>
                  <a:lnTo>
                    <a:pt x="244" y="90"/>
                  </a:lnTo>
                  <a:lnTo>
                    <a:pt x="232" y="98"/>
                  </a:lnTo>
                  <a:lnTo>
                    <a:pt x="160" y="142"/>
                  </a:lnTo>
                  <a:lnTo>
                    <a:pt x="158" y="138"/>
                  </a:lnTo>
                  <a:lnTo>
                    <a:pt x="158" y="138"/>
                  </a:lnTo>
                  <a:lnTo>
                    <a:pt x="156" y="132"/>
                  </a:lnTo>
                  <a:lnTo>
                    <a:pt x="156" y="132"/>
                  </a:lnTo>
                  <a:lnTo>
                    <a:pt x="150" y="124"/>
                  </a:lnTo>
                  <a:lnTo>
                    <a:pt x="142" y="118"/>
                  </a:lnTo>
                  <a:lnTo>
                    <a:pt x="142" y="118"/>
                  </a:lnTo>
                  <a:lnTo>
                    <a:pt x="132" y="116"/>
                  </a:lnTo>
                  <a:lnTo>
                    <a:pt x="122" y="114"/>
                  </a:lnTo>
                  <a:lnTo>
                    <a:pt x="122" y="114"/>
                  </a:lnTo>
                  <a:lnTo>
                    <a:pt x="108" y="116"/>
                  </a:lnTo>
                  <a:lnTo>
                    <a:pt x="96" y="120"/>
                  </a:lnTo>
                  <a:lnTo>
                    <a:pt x="96" y="120"/>
                  </a:lnTo>
                  <a:lnTo>
                    <a:pt x="88" y="128"/>
                  </a:lnTo>
                  <a:lnTo>
                    <a:pt x="82" y="140"/>
                  </a:lnTo>
                  <a:lnTo>
                    <a:pt x="80" y="144"/>
                  </a:lnTo>
                  <a:lnTo>
                    <a:pt x="76" y="1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374"/>
            <p:cNvSpPr>
              <a:spLocks noEditPoints="1"/>
            </p:cNvSpPr>
            <p:nvPr/>
          </p:nvSpPr>
          <p:spPr bwMode="auto">
            <a:xfrm>
              <a:off x="7789863" y="4402138"/>
              <a:ext cx="419100" cy="247650"/>
            </a:xfrm>
            <a:custGeom>
              <a:avLst/>
              <a:gdLst>
                <a:gd name="T0" fmla="*/ 236 w 264"/>
                <a:gd name="T1" fmla="*/ 100 h 156"/>
                <a:gd name="T2" fmla="*/ 168 w 264"/>
                <a:gd name="T3" fmla="*/ 142 h 156"/>
                <a:gd name="T4" fmla="*/ 166 w 264"/>
                <a:gd name="T5" fmla="*/ 136 h 156"/>
                <a:gd name="T6" fmla="*/ 166 w 264"/>
                <a:gd name="T7" fmla="*/ 136 h 156"/>
                <a:gd name="T8" fmla="*/ 158 w 264"/>
                <a:gd name="T9" fmla="*/ 128 h 156"/>
                <a:gd name="T10" fmla="*/ 150 w 264"/>
                <a:gd name="T11" fmla="*/ 120 h 156"/>
                <a:gd name="T12" fmla="*/ 128 w 264"/>
                <a:gd name="T13" fmla="*/ 116 h 156"/>
                <a:gd name="T14" fmla="*/ 128 w 264"/>
                <a:gd name="T15" fmla="*/ 116 h 156"/>
                <a:gd name="T16" fmla="*/ 128 w 264"/>
                <a:gd name="T17" fmla="*/ 116 h 156"/>
                <a:gd name="T18" fmla="*/ 114 w 264"/>
                <a:gd name="T19" fmla="*/ 118 h 156"/>
                <a:gd name="T20" fmla="*/ 100 w 264"/>
                <a:gd name="T21" fmla="*/ 124 h 156"/>
                <a:gd name="T22" fmla="*/ 84 w 264"/>
                <a:gd name="T23" fmla="*/ 144 h 156"/>
                <a:gd name="T24" fmla="*/ 84 w 264"/>
                <a:gd name="T25" fmla="*/ 144 h 156"/>
                <a:gd name="T26" fmla="*/ 84 w 264"/>
                <a:gd name="T27" fmla="*/ 144 h 156"/>
                <a:gd name="T28" fmla="*/ 14 w 264"/>
                <a:gd name="T29" fmla="*/ 100 h 156"/>
                <a:gd name="T30" fmla="*/ 124 w 264"/>
                <a:gd name="T31" fmla="*/ 0 h 156"/>
                <a:gd name="T32" fmla="*/ 8 w 264"/>
                <a:gd name="T33" fmla="*/ 94 h 156"/>
                <a:gd name="T34" fmla="*/ 8 w 264"/>
                <a:gd name="T35" fmla="*/ 108 h 156"/>
                <a:gd name="T36" fmla="*/ 86 w 264"/>
                <a:gd name="T37" fmla="*/ 156 h 156"/>
                <a:gd name="T38" fmla="*/ 90 w 264"/>
                <a:gd name="T39" fmla="*/ 148 h 156"/>
                <a:gd name="T40" fmla="*/ 90 w 264"/>
                <a:gd name="T41" fmla="*/ 146 h 156"/>
                <a:gd name="T42" fmla="*/ 90 w 264"/>
                <a:gd name="T43" fmla="*/ 146 h 156"/>
                <a:gd name="T44" fmla="*/ 106 w 264"/>
                <a:gd name="T45" fmla="*/ 130 h 156"/>
                <a:gd name="T46" fmla="*/ 116 w 264"/>
                <a:gd name="T47" fmla="*/ 126 h 156"/>
                <a:gd name="T48" fmla="*/ 128 w 264"/>
                <a:gd name="T49" fmla="*/ 124 h 156"/>
                <a:gd name="T50" fmla="*/ 146 w 264"/>
                <a:gd name="T51" fmla="*/ 128 h 156"/>
                <a:gd name="T52" fmla="*/ 154 w 264"/>
                <a:gd name="T53" fmla="*/ 134 h 156"/>
                <a:gd name="T54" fmla="*/ 158 w 264"/>
                <a:gd name="T55" fmla="*/ 140 h 156"/>
                <a:gd name="T56" fmla="*/ 164 w 264"/>
                <a:gd name="T57" fmla="*/ 154 h 156"/>
                <a:gd name="T58" fmla="*/ 240 w 264"/>
                <a:gd name="T59" fmla="*/ 108 h 156"/>
                <a:gd name="T60" fmla="*/ 240 w 264"/>
                <a:gd name="T61" fmla="*/ 92 h 156"/>
                <a:gd name="T62" fmla="*/ 124 w 264"/>
                <a:gd name="T6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4" h="156">
                  <a:moveTo>
                    <a:pt x="124" y="10"/>
                  </a:moveTo>
                  <a:lnTo>
                    <a:pt x="236" y="100"/>
                  </a:lnTo>
                  <a:lnTo>
                    <a:pt x="236" y="100"/>
                  </a:lnTo>
                  <a:lnTo>
                    <a:pt x="168" y="142"/>
                  </a:lnTo>
                  <a:lnTo>
                    <a:pt x="168" y="142"/>
                  </a:lnTo>
                  <a:lnTo>
                    <a:pt x="166" y="136"/>
                  </a:lnTo>
                  <a:lnTo>
                    <a:pt x="166" y="136"/>
                  </a:lnTo>
                  <a:lnTo>
                    <a:pt x="166" y="136"/>
                  </a:lnTo>
                  <a:lnTo>
                    <a:pt x="166" y="136"/>
                  </a:lnTo>
                  <a:lnTo>
                    <a:pt x="158" y="128"/>
                  </a:lnTo>
                  <a:lnTo>
                    <a:pt x="150" y="120"/>
                  </a:lnTo>
                  <a:lnTo>
                    <a:pt x="150" y="120"/>
                  </a:lnTo>
                  <a:lnTo>
                    <a:pt x="140" y="118"/>
                  </a:lnTo>
                  <a:lnTo>
                    <a:pt x="128" y="116"/>
                  </a:lnTo>
                  <a:lnTo>
                    <a:pt x="128" y="116"/>
                  </a:lnTo>
                  <a:lnTo>
                    <a:pt x="128" y="116"/>
                  </a:lnTo>
                  <a:lnTo>
                    <a:pt x="128" y="116"/>
                  </a:lnTo>
                  <a:lnTo>
                    <a:pt x="128" y="116"/>
                  </a:lnTo>
                  <a:lnTo>
                    <a:pt x="128" y="116"/>
                  </a:lnTo>
                  <a:lnTo>
                    <a:pt x="114" y="118"/>
                  </a:lnTo>
                  <a:lnTo>
                    <a:pt x="100" y="124"/>
                  </a:lnTo>
                  <a:lnTo>
                    <a:pt x="100" y="124"/>
                  </a:lnTo>
                  <a:lnTo>
                    <a:pt x="90" y="132"/>
                  </a:lnTo>
                  <a:lnTo>
                    <a:pt x="84" y="144"/>
                  </a:lnTo>
                  <a:lnTo>
                    <a:pt x="84" y="144"/>
                  </a:lnTo>
                  <a:lnTo>
                    <a:pt x="84" y="144"/>
                  </a:lnTo>
                  <a:lnTo>
                    <a:pt x="84" y="144"/>
                  </a:lnTo>
                  <a:lnTo>
                    <a:pt x="84" y="144"/>
                  </a:lnTo>
                  <a:lnTo>
                    <a:pt x="84" y="144"/>
                  </a:lnTo>
                  <a:lnTo>
                    <a:pt x="14" y="100"/>
                  </a:lnTo>
                  <a:lnTo>
                    <a:pt x="124" y="10"/>
                  </a:lnTo>
                  <a:close/>
                  <a:moveTo>
                    <a:pt x="124" y="0"/>
                  </a:moveTo>
                  <a:lnTo>
                    <a:pt x="120" y="4"/>
                  </a:lnTo>
                  <a:lnTo>
                    <a:pt x="8" y="94"/>
                  </a:lnTo>
                  <a:lnTo>
                    <a:pt x="0" y="102"/>
                  </a:lnTo>
                  <a:lnTo>
                    <a:pt x="8" y="108"/>
                  </a:lnTo>
                  <a:lnTo>
                    <a:pt x="80" y="150"/>
                  </a:lnTo>
                  <a:lnTo>
                    <a:pt x="86" y="156"/>
                  </a:lnTo>
                  <a:lnTo>
                    <a:pt x="90" y="148"/>
                  </a:lnTo>
                  <a:lnTo>
                    <a:pt x="90" y="148"/>
                  </a:lnTo>
                  <a:lnTo>
                    <a:pt x="90" y="146"/>
                  </a:lnTo>
                  <a:lnTo>
                    <a:pt x="90" y="146"/>
                  </a:lnTo>
                  <a:lnTo>
                    <a:pt x="90" y="146"/>
                  </a:lnTo>
                  <a:lnTo>
                    <a:pt x="90" y="146"/>
                  </a:lnTo>
                  <a:lnTo>
                    <a:pt x="98" y="136"/>
                  </a:lnTo>
                  <a:lnTo>
                    <a:pt x="106" y="130"/>
                  </a:lnTo>
                  <a:lnTo>
                    <a:pt x="106" y="130"/>
                  </a:lnTo>
                  <a:lnTo>
                    <a:pt x="116" y="126"/>
                  </a:lnTo>
                  <a:lnTo>
                    <a:pt x="128" y="124"/>
                  </a:lnTo>
                  <a:lnTo>
                    <a:pt x="128" y="124"/>
                  </a:lnTo>
                  <a:lnTo>
                    <a:pt x="138" y="124"/>
                  </a:lnTo>
                  <a:lnTo>
                    <a:pt x="146" y="128"/>
                  </a:lnTo>
                  <a:lnTo>
                    <a:pt x="146" y="128"/>
                  </a:lnTo>
                  <a:lnTo>
                    <a:pt x="154" y="134"/>
                  </a:lnTo>
                  <a:lnTo>
                    <a:pt x="158" y="140"/>
                  </a:lnTo>
                  <a:lnTo>
                    <a:pt x="158" y="140"/>
                  </a:lnTo>
                  <a:lnTo>
                    <a:pt x="160" y="146"/>
                  </a:lnTo>
                  <a:lnTo>
                    <a:pt x="164" y="154"/>
                  </a:lnTo>
                  <a:lnTo>
                    <a:pt x="172" y="150"/>
                  </a:lnTo>
                  <a:lnTo>
                    <a:pt x="240" y="108"/>
                  </a:lnTo>
                  <a:lnTo>
                    <a:pt x="264" y="92"/>
                  </a:lnTo>
                  <a:lnTo>
                    <a:pt x="240" y="92"/>
                  </a:lnTo>
                  <a:lnTo>
                    <a:pt x="130" y="4"/>
                  </a:lnTo>
                  <a:lnTo>
                    <a:pt x="124" y="0"/>
                  </a:lnTo>
                  <a:lnTo>
                    <a:pt x="1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375"/>
            <p:cNvSpPr>
              <a:spLocks/>
            </p:cNvSpPr>
            <p:nvPr/>
          </p:nvSpPr>
          <p:spPr bwMode="auto">
            <a:xfrm>
              <a:off x="7812088" y="4418013"/>
              <a:ext cx="352425" cy="212725"/>
            </a:xfrm>
            <a:custGeom>
              <a:avLst/>
              <a:gdLst>
                <a:gd name="T0" fmla="*/ 110 w 222"/>
                <a:gd name="T1" fmla="*/ 0 h 134"/>
                <a:gd name="T2" fmla="*/ 222 w 222"/>
                <a:gd name="T3" fmla="*/ 90 h 134"/>
                <a:gd name="T4" fmla="*/ 222 w 222"/>
                <a:gd name="T5" fmla="*/ 90 h 134"/>
                <a:gd name="T6" fmla="*/ 154 w 222"/>
                <a:gd name="T7" fmla="*/ 132 h 134"/>
                <a:gd name="T8" fmla="*/ 154 w 222"/>
                <a:gd name="T9" fmla="*/ 132 h 134"/>
                <a:gd name="T10" fmla="*/ 152 w 222"/>
                <a:gd name="T11" fmla="*/ 126 h 134"/>
                <a:gd name="T12" fmla="*/ 152 w 222"/>
                <a:gd name="T13" fmla="*/ 126 h 134"/>
                <a:gd name="T14" fmla="*/ 152 w 222"/>
                <a:gd name="T15" fmla="*/ 126 h 134"/>
                <a:gd name="T16" fmla="*/ 152 w 222"/>
                <a:gd name="T17" fmla="*/ 126 h 134"/>
                <a:gd name="T18" fmla="*/ 144 w 222"/>
                <a:gd name="T19" fmla="*/ 118 h 134"/>
                <a:gd name="T20" fmla="*/ 136 w 222"/>
                <a:gd name="T21" fmla="*/ 110 h 134"/>
                <a:gd name="T22" fmla="*/ 136 w 222"/>
                <a:gd name="T23" fmla="*/ 110 h 134"/>
                <a:gd name="T24" fmla="*/ 126 w 222"/>
                <a:gd name="T25" fmla="*/ 108 h 134"/>
                <a:gd name="T26" fmla="*/ 114 w 222"/>
                <a:gd name="T27" fmla="*/ 106 h 134"/>
                <a:gd name="T28" fmla="*/ 114 w 222"/>
                <a:gd name="T29" fmla="*/ 106 h 134"/>
                <a:gd name="T30" fmla="*/ 114 w 222"/>
                <a:gd name="T31" fmla="*/ 106 h 134"/>
                <a:gd name="T32" fmla="*/ 114 w 222"/>
                <a:gd name="T33" fmla="*/ 106 h 134"/>
                <a:gd name="T34" fmla="*/ 114 w 222"/>
                <a:gd name="T35" fmla="*/ 106 h 134"/>
                <a:gd name="T36" fmla="*/ 114 w 222"/>
                <a:gd name="T37" fmla="*/ 106 h 134"/>
                <a:gd name="T38" fmla="*/ 100 w 222"/>
                <a:gd name="T39" fmla="*/ 108 h 134"/>
                <a:gd name="T40" fmla="*/ 86 w 222"/>
                <a:gd name="T41" fmla="*/ 114 h 134"/>
                <a:gd name="T42" fmla="*/ 86 w 222"/>
                <a:gd name="T43" fmla="*/ 114 h 134"/>
                <a:gd name="T44" fmla="*/ 76 w 222"/>
                <a:gd name="T45" fmla="*/ 122 h 134"/>
                <a:gd name="T46" fmla="*/ 70 w 222"/>
                <a:gd name="T47" fmla="*/ 134 h 134"/>
                <a:gd name="T48" fmla="*/ 70 w 222"/>
                <a:gd name="T49" fmla="*/ 134 h 134"/>
                <a:gd name="T50" fmla="*/ 70 w 222"/>
                <a:gd name="T51" fmla="*/ 134 h 134"/>
                <a:gd name="T52" fmla="*/ 70 w 222"/>
                <a:gd name="T53" fmla="*/ 134 h 134"/>
                <a:gd name="T54" fmla="*/ 70 w 222"/>
                <a:gd name="T55" fmla="*/ 134 h 134"/>
                <a:gd name="T56" fmla="*/ 70 w 222"/>
                <a:gd name="T57" fmla="*/ 134 h 134"/>
                <a:gd name="T58" fmla="*/ 0 w 222"/>
                <a:gd name="T59" fmla="*/ 90 h 134"/>
                <a:gd name="T60" fmla="*/ 110 w 222"/>
                <a:gd name="T6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2" h="134">
                  <a:moveTo>
                    <a:pt x="110" y="0"/>
                  </a:moveTo>
                  <a:lnTo>
                    <a:pt x="222" y="90"/>
                  </a:lnTo>
                  <a:lnTo>
                    <a:pt x="222" y="90"/>
                  </a:lnTo>
                  <a:lnTo>
                    <a:pt x="154" y="132"/>
                  </a:lnTo>
                  <a:lnTo>
                    <a:pt x="154" y="132"/>
                  </a:lnTo>
                  <a:lnTo>
                    <a:pt x="152" y="126"/>
                  </a:lnTo>
                  <a:lnTo>
                    <a:pt x="152" y="126"/>
                  </a:lnTo>
                  <a:lnTo>
                    <a:pt x="152" y="126"/>
                  </a:lnTo>
                  <a:lnTo>
                    <a:pt x="152" y="126"/>
                  </a:lnTo>
                  <a:lnTo>
                    <a:pt x="144" y="118"/>
                  </a:lnTo>
                  <a:lnTo>
                    <a:pt x="136" y="110"/>
                  </a:lnTo>
                  <a:lnTo>
                    <a:pt x="136" y="110"/>
                  </a:lnTo>
                  <a:lnTo>
                    <a:pt x="126" y="108"/>
                  </a:lnTo>
                  <a:lnTo>
                    <a:pt x="114" y="106"/>
                  </a:lnTo>
                  <a:lnTo>
                    <a:pt x="114" y="106"/>
                  </a:lnTo>
                  <a:lnTo>
                    <a:pt x="114" y="106"/>
                  </a:lnTo>
                  <a:lnTo>
                    <a:pt x="114" y="106"/>
                  </a:lnTo>
                  <a:lnTo>
                    <a:pt x="114" y="106"/>
                  </a:lnTo>
                  <a:lnTo>
                    <a:pt x="114" y="106"/>
                  </a:lnTo>
                  <a:lnTo>
                    <a:pt x="100" y="108"/>
                  </a:lnTo>
                  <a:lnTo>
                    <a:pt x="86" y="114"/>
                  </a:lnTo>
                  <a:lnTo>
                    <a:pt x="86" y="114"/>
                  </a:lnTo>
                  <a:lnTo>
                    <a:pt x="76" y="122"/>
                  </a:lnTo>
                  <a:lnTo>
                    <a:pt x="70" y="134"/>
                  </a:lnTo>
                  <a:lnTo>
                    <a:pt x="70" y="134"/>
                  </a:lnTo>
                  <a:lnTo>
                    <a:pt x="70" y="134"/>
                  </a:lnTo>
                  <a:lnTo>
                    <a:pt x="70" y="134"/>
                  </a:lnTo>
                  <a:lnTo>
                    <a:pt x="70" y="134"/>
                  </a:lnTo>
                  <a:lnTo>
                    <a:pt x="70" y="134"/>
                  </a:lnTo>
                  <a:lnTo>
                    <a:pt x="0" y="90"/>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376"/>
            <p:cNvSpPr>
              <a:spLocks/>
            </p:cNvSpPr>
            <p:nvPr/>
          </p:nvSpPr>
          <p:spPr bwMode="auto">
            <a:xfrm>
              <a:off x="7789863" y="4402138"/>
              <a:ext cx="419100" cy="247650"/>
            </a:xfrm>
            <a:custGeom>
              <a:avLst/>
              <a:gdLst>
                <a:gd name="T0" fmla="*/ 124 w 264"/>
                <a:gd name="T1" fmla="*/ 0 h 156"/>
                <a:gd name="T2" fmla="*/ 120 w 264"/>
                <a:gd name="T3" fmla="*/ 4 h 156"/>
                <a:gd name="T4" fmla="*/ 8 w 264"/>
                <a:gd name="T5" fmla="*/ 94 h 156"/>
                <a:gd name="T6" fmla="*/ 0 w 264"/>
                <a:gd name="T7" fmla="*/ 102 h 156"/>
                <a:gd name="T8" fmla="*/ 8 w 264"/>
                <a:gd name="T9" fmla="*/ 108 h 156"/>
                <a:gd name="T10" fmla="*/ 80 w 264"/>
                <a:gd name="T11" fmla="*/ 150 h 156"/>
                <a:gd name="T12" fmla="*/ 86 w 264"/>
                <a:gd name="T13" fmla="*/ 156 h 156"/>
                <a:gd name="T14" fmla="*/ 90 w 264"/>
                <a:gd name="T15" fmla="*/ 148 h 156"/>
                <a:gd name="T16" fmla="*/ 90 w 264"/>
                <a:gd name="T17" fmla="*/ 148 h 156"/>
                <a:gd name="T18" fmla="*/ 90 w 264"/>
                <a:gd name="T19" fmla="*/ 146 h 156"/>
                <a:gd name="T20" fmla="*/ 90 w 264"/>
                <a:gd name="T21" fmla="*/ 146 h 156"/>
                <a:gd name="T22" fmla="*/ 90 w 264"/>
                <a:gd name="T23" fmla="*/ 146 h 156"/>
                <a:gd name="T24" fmla="*/ 90 w 264"/>
                <a:gd name="T25" fmla="*/ 146 h 156"/>
                <a:gd name="T26" fmla="*/ 98 w 264"/>
                <a:gd name="T27" fmla="*/ 136 h 156"/>
                <a:gd name="T28" fmla="*/ 106 w 264"/>
                <a:gd name="T29" fmla="*/ 130 h 156"/>
                <a:gd name="T30" fmla="*/ 106 w 264"/>
                <a:gd name="T31" fmla="*/ 130 h 156"/>
                <a:gd name="T32" fmla="*/ 116 w 264"/>
                <a:gd name="T33" fmla="*/ 126 h 156"/>
                <a:gd name="T34" fmla="*/ 128 w 264"/>
                <a:gd name="T35" fmla="*/ 124 h 156"/>
                <a:gd name="T36" fmla="*/ 128 w 264"/>
                <a:gd name="T37" fmla="*/ 124 h 156"/>
                <a:gd name="T38" fmla="*/ 138 w 264"/>
                <a:gd name="T39" fmla="*/ 124 h 156"/>
                <a:gd name="T40" fmla="*/ 146 w 264"/>
                <a:gd name="T41" fmla="*/ 128 h 156"/>
                <a:gd name="T42" fmla="*/ 146 w 264"/>
                <a:gd name="T43" fmla="*/ 128 h 156"/>
                <a:gd name="T44" fmla="*/ 154 w 264"/>
                <a:gd name="T45" fmla="*/ 134 h 156"/>
                <a:gd name="T46" fmla="*/ 158 w 264"/>
                <a:gd name="T47" fmla="*/ 140 h 156"/>
                <a:gd name="T48" fmla="*/ 158 w 264"/>
                <a:gd name="T49" fmla="*/ 140 h 156"/>
                <a:gd name="T50" fmla="*/ 160 w 264"/>
                <a:gd name="T51" fmla="*/ 146 h 156"/>
                <a:gd name="T52" fmla="*/ 164 w 264"/>
                <a:gd name="T53" fmla="*/ 154 h 156"/>
                <a:gd name="T54" fmla="*/ 172 w 264"/>
                <a:gd name="T55" fmla="*/ 150 h 156"/>
                <a:gd name="T56" fmla="*/ 240 w 264"/>
                <a:gd name="T57" fmla="*/ 108 h 156"/>
                <a:gd name="T58" fmla="*/ 264 w 264"/>
                <a:gd name="T59" fmla="*/ 92 h 156"/>
                <a:gd name="T60" fmla="*/ 240 w 264"/>
                <a:gd name="T61" fmla="*/ 92 h 156"/>
                <a:gd name="T62" fmla="*/ 130 w 264"/>
                <a:gd name="T63" fmla="*/ 4 h 156"/>
                <a:gd name="T64" fmla="*/ 124 w 264"/>
                <a:gd name="T65" fmla="*/ 0 h 156"/>
                <a:gd name="T66" fmla="*/ 124 w 264"/>
                <a:gd name="T6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156">
                  <a:moveTo>
                    <a:pt x="124" y="0"/>
                  </a:moveTo>
                  <a:lnTo>
                    <a:pt x="120" y="4"/>
                  </a:lnTo>
                  <a:lnTo>
                    <a:pt x="8" y="94"/>
                  </a:lnTo>
                  <a:lnTo>
                    <a:pt x="0" y="102"/>
                  </a:lnTo>
                  <a:lnTo>
                    <a:pt x="8" y="108"/>
                  </a:lnTo>
                  <a:lnTo>
                    <a:pt x="80" y="150"/>
                  </a:lnTo>
                  <a:lnTo>
                    <a:pt x="86" y="156"/>
                  </a:lnTo>
                  <a:lnTo>
                    <a:pt x="90" y="148"/>
                  </a:lnTo>
                  <a:lnTo>
                    <a:pt x="90" y="148"/>
                  </a:lnTo>
                  <a:lnTo>
                    <a:pt x="90" y="146"/>
                  </a:lnTo>
                  <a:lnTo>
                    <a:pt x="90" y="146"/>
                  </a:lnTo>
                  <a:lnTo>
                    <a:pt x="90" y="146"/>
                  </a:lnTo>
                  <a:lnTo>
                    <a:pt x="90" y="146"/>
                  </a:lnTo>
                  <a:lnTo>
                    <a:pt x="98" y="136"/>
                  </a:lnTo>
                  <a:lnTo>
                    <a:pt x="106" y="130"/>
                  </a:lnTo>
                  <a:lnTo>
                    <a:pt x="106" y="130"/>
                  </a:lnTo>
                  <a:lnTo>
                    <a:pt x="116" y="126"/>
                  </a:lnTo>
                  <a:lnTo>
                    <a:pt x="128" y="124"/>
                  </a:lnTo>
                  <a:lnTo>
                    <a:pt x="128" y="124"/>
                  </a:lnTo>
                  <a:lnTo>
                    <a:pt x="138" y="124"/>
                  </a:lnTo>
                  <a:lnTo>
                    <a:pt x="146" y="128"/>
                  </a:lnTo>
                  <a:lnTo>
                    <a:pt x="146" y="128"/>
                  </a:lnTo>
                  <a:lnTo>
                    <a:pt x="154" y="134"/>
                  </a:lnTo>
                  <a:lnTo>
                    <a:pt x="158" y="140"/>
                  </a:lnTo>
                  <a:lnTo>
                    <a:pt x="158" y="140"/>
                  </a:lnTo>
                  <a:lnTo>
                    <a:pt x="160" y="146"/>
                  </a:lnTo>
                  <a:lnTo>
                    <a:pt x="164" y="154"/>
                  </a:lnTo>
                  <a:lnTo>
                    <a:pt x="172" y="150"/>
                  </a:lnTo>
                  <a:lnTo>
                    <a:pt x="240" y="108"/>
                  </a:lnTo>
                  <a:lnTo>
                    <a:pt x="264" y="92"/>
                  </a:lnTo>
                  <a:lnTo>
                    <a:pt x="240" y="92"/>
                  </a:lnTo>
                  <a:lnTo>
                    <a:pt x="130" y="4"/>
                  </a:lnTo>
                  <a:lnTo>
                    <a:pt x="124" y="0"/>
                  </a:lnTo>
                  <a:lnTo>
                    <a:pt x="1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7771825" y="3634079"/>
            <a:ext cx="450850" cy="374650"/>
            <a:chOff x="9609138" y="3643313"/>
            <a:chExt cx="450850" cy="374650"/>
          </a:xfrm>
        </p:grpSpPr>
        <p:sp>
          <p:nvSpPr>
            <p:cNvPr id="390" name="Freeform 377"/>
            <p:cNvSpPr>
              <a:spLocks noEditPoints="1"/>
            </p:cNvSpPr>
            <p:nvPr/>
          </p:nvSpPr>
          <p:spPr bwMode="auto">
            <a:xfrm>
              <a:off x="9771063" y="3840163"/>
              <a:ext cx="127000" cy="130175"/>
            </a:xfrm>
            <a:custGeom>
              <a:avLst/>
              <a:gdLst>
                <a:gd name="T0" fmla="*/ 38 w 80"/>
                <a:gd name="T1" fmla="*/ 62 h 82"/>
                <a:gd name="T2" fmla="*/ 32 w 80"/>
                <a:gd name="T3" fmla="*/ 64 h 82"/>
                <a:gd name="T4" fmla="*/ 20 w 80"/>
                <a:gd name="T5" fmla="*/ 58 h 82"/>
                <a:gd name="T6" fmla="*/ 16 w 80"/>
                <a:gd name="T7" fmla="*/ 44 h 82"/>
                <a:gd name="T8" fmla="*/ 20 w 80"/>
                <a:gd name="T9" fmla="*/ 30 h 82"/>
                <a:gd name="T10" fmla="*/ 28 w 80"/>
                <a:gd name="T11" fmla="*/ 20 h 82"/>
                <a:gd name="T12" fmla="*/ 38 w 80"/>
                <a:gd name="T13" fmla="*/ 16 h 82"/>
                <a:gd name="T14" fmla="*/ 46 w 80"/>
                <a:gd name="T15" fmla="*/ 18 h 82"/>
                <a:gd name="T16" fmla="*/ 60 w 80"/>
                <a:gd name="T17" fmla="*/ 18 h 82"/>
                <a:gd name="T18" fmla="*/ 52 w 80"/>
                <a:gd name="T19" fmla="*/ 54 h 82"/>
                <a:gd name="T20" fmla="*/ 54 w 80"/>
                <a:gd name="T21" fmla="*/ 56 h 82"/>
                <a:gd name="T22" fmla="*/ 62 w 80"/>
                <a:gd name="T23" fmla="*/ 54 h 82"/>
                <a:gd name="T24" fmla="*/ 70 w 80"/>
                <a:gd name="T25" fmla="*/ 44 h 82"/>
                <a:gd name="T26" fmla="*/ 72 w 80"/>
                <a:gd name="T27" fmla="*/ 32 h 82"/>
                <a:gd name="T28" fmla="*/ 68 w 80"/>
                <a:gd name="T29" fmla="*/ 20 h 82"/>
                <a:gd name="T30" fmla="*/ 58 w 80"/>
                <a:gd name="T31" fmla="*/ 10 h 82"/>
                <a:gd name="T32" fmla="*/ 42 w 80"/>
                <a:gd name="T33" fmla="*/ 6 h 82"/>
                <a:gd name="T34" fmla="*/ 24 w 80"/>
                <a:gd name="T35" fmla="*/ 10 h 82"/>
                <a:gd name="T36" fmla="*/ 10 w 80"/>
                <a:gd name="T37" fmla="*/ 24 h 82"/>
                <a:gd name="T38" fmla="*/ 6 w 80"/>
                <a:gd name="T39" fmla="*/ 42 h 82"/>
                <a:gd name="T40" fmla="*/ 10 w 80"/>
                <a:gd name="T41" fmla="*/ 60 h 82"/>
                <a:gd name="T42" fmla="*/ 24 w 80"/>
                <a:gd name="T43" fmla="*/ 72 h 82"/>
                <a:gd name="T44" fmla="*/ 42 w 80"/>
                <a:gd name="T45" fmla="*/ 76 h 82"/>
                <a:gd name="T46" fmla="*/ 62 w 80"/>
                <a:gd name="T47" fmla="*/ 72 h 82"/>
                <a:gd name="T48" fmla="*/ 74 w 80"/>
                <a:gd name="T49" fmla="*/ 62 h 82"/>
                <a:gd name="T50" fmla="*/ 74 w 80"/>
                <a:gd name="T51" fmla="*/ 72 h 82"/>
                <a:gd name="T52" fmla="*/ 60 w 80"/>
                <a:gd name="T53" fmla="*/ 80 h 82"/>
                <a:gd name="T54" fmla="*/ 44 w 80"/>
                <a:gd name="T55" fmla="*/ 82 h 82"/>
                <a:gd name="T56" fmla="*/ 26 w 80"/>
                <a:gd name="T57" fmla="*/ 80 h 82"/>
                <a:gd name="T58" fmla="*/ 12 w 80"/>
                <a:gd name="T59" fmla="*/ 72 h 82"/>
                <a:gd name="T60" fmla="*/ 4 w 80"/>
                <a:gd name="T61" fmla="*/ 60 h 82"/>
                <a:gd name="T62" fmla="*/ 0 w 80"/>
                <a:gd name="T63" fmla="*/ 44 h 82"/>
                <a:gd name="T64" fmla="*/ 4 w 80"/>
                <a:gd name="T65" fmla="*/ 24 h 82"/>
                <a:gd name="T66" fmla="*/ 18 w 80"/>
                <a:gd name="T67" fmla="*/ 6 h 82"/>
                <a:gd name="T68" fmla="*/ 42 w 80"/>
                <a:gd name="T69" fmla="*/ 0 h 82"/>
                <a:gd name="T70" fmla="*/ 62 w 80"/>
                <a:gd name="T71" fmla="*/ 4 h 82"/>
                <a:gd name="T72" fmla="*/ 74 w 80"/>
                <a:gd name="T73" fmla="*/ 16 h 82"/>
                <a:gd name="T74" fmla="*/ 78 w 80"/>
                <a:gd name="T75" fmla="*/ 32 h 82"/>
                <a:gd name="T76" fmla="*/ 70 w 80"/>
                <a:gd name="T77" fmla="*/ 54 h 82"/>
                <a:gd name="T78" fmla="*/ 52 w 80"/>
                <a:gd name="T79" fmla="*/ 64 h 82"/>
                <a:gd name="T80" fmla="*/ 48 w 80"/>
                <a:gd name="T81" fmla="*/ 62 h 82"/>
                <a:gd name="T82" fmla="*/ 44 w 80"/>
                <a:gd name="T83" fmla="*/ 56 h 82"/>
                <a:gd name="T84" fmla="*/ 24 w 80"/>
                <a:gd name="T85" fmla="*/ 44 h 82"/>
                <a:gd name="T86" fmla="*/ 26 w 80"/>
                <a:gd name="T87" fmla="*/ 54 h 82"/>
                <a:gd name="T88" fmla="*/ 34 w 80"/>
                <a:gd name="T89" fmla="*/ 58 h 82"/>
                <a:gd name="T90" fmla="*/ 44 w 80"/>
                <a:gd name="T91" fmla="*/ 52 h 82"/>
                <a:gd name="T92" fmla="*/ 48 w 80"/>
                <a:gd name="T93" fmla="*/ 44 h 82"/>
                <a:gd name="T94" fmla="*/ 48 w 80"/>
                <a:gd name="T95" fmla="*/ 30 h 82"/>
                <a:gd name="T96" fmla="*/ 42 w 80"/>
                <a:gd name="T97" fmla="*/ 24 h 82"/>
                <a:gd name="T98" fmla="*/ 34 w 80"/>
                <a:gd name="T99" fmla="*/ 24 h 82"/>
                <a:gd name="T100" fmla="*/ 28 w 80"/>
                <a:gd name="T101" fmla="*/ 30 h 82"/>
                <a:gd name="T102" fmla="*/ 24 w 80"/>
                <a:gd name="T10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82">
                  <a:moveTo>
                    <a:pt x="44" y="56"/>
                  </a:moveTo>
                  <a:lnTo>
                    <a:pt x="44" y="56"/>
                  </a:lnTo>
                  <a:lnTo>
                    <a:pt x="38" y="62"/>
                  </a:lnTo>
                  <a:lnTo>
                    <a:pt x="38" y="62"/>
                  </a:lnTo>
                  <a:lnTo>
                    <a:pt x="32" y="64"/>
                  </a:lnTo>
                  <a:lnTo>
                    <a:pt x="32" y="64"/>
                  </a:lnTo>
                  <a:lnTo>
                    <a:pt x="24" y="62"/>
                  </a:lnTo>
                  <a:lnTo>
                    <a:pt x="24" y="62"/>
                  </a:lnTo>
                  <a:lnTo>
                    <a:pt x="20" y="58"/>
                  </a:lnTo>
                  <a:lnTo>
                    <a:pt x="18" y="54"/>
                  </a:lnTo>
                  <a:lnTo>
                    <a:pt x="18" y="54"/>
                  </a:lnTo>
                  <a:lnTo>
                    <a:pt x="16" y="44"/>
                  </a:lnTo>
                  <a:lnTo>
                    <a:pt x="16" y="44"/>
                  </a:lnTo>
                  <a:lnTo>
                    <a:pt x="16" y="38"/>
                  </a:lnTo>
                  <a:lnTo>
                    <a:pt x="20" y="30"/>
                  </a:lnTo>
                  <a:lnTo>
                    <a:pt x="20" y="30"/>
                  </a:lnTo>
                  <a:lnTo>
                    <a:pt x="24" y="24"/>
                  </a:lnTo>
                  <a:lnTo>
                    <a:pt x="28" y="20"/>
                  </a:lnTo>
                  <a:lnTo>
                    <a:pt x="28" y="20"/>
                  </a:lnTo>
                  <a:lnTo>
                    <a:pt x="34" y="18"/>
                  </a:lnTo>
                  <a:lnTo>
                    <a:pt x="38" y="16"/>
                  </a:lnTo>
                  <a:lnTo>
                    <a:pt x="38" y="16"/>
                  </a:lnTo>
                  <a:lnTo>
                    <a:pt x="46" y="18"/>
                  </a:lnTo>
                  <a:lnTo>
                    <a:pt x="46" y="18"/>
                  </a:lnTo>
                  <a:lnTo>
                    <a:pt x="52" y="24"/>
                  </a:lnTo>
                  <a:lnTo>
                    <a:pt x="52" y="18"/>
                  </a:lnTo>
                  <a:lnTo>
                    <a:pt x="60" y="18"/>
                  </a:lnTo>
                  <a:lnTo>
                    <a:pt x="54" y="46"/>
                  </a:lnTo>
                  <a:lnTo>
                    <a:pt x="54" y="46"/>
                  </a:lnTo>
                  <a:lnTo>
                    <a:pt x="52" y="54"/>
                  </a:lnTo>
                  <a:lnTo>
                    <a:pt x="52" y="54"/>
                  </a:lnTo>
                  <a:lnTo>
                    <a:pt x="54" y="56"/>
                  </a:lnTo>
                  <a:lnTo>
                    <a:pt x="54" y="56"/>
                  </a:lnTo>
                  <a:lnTo>
                    <a:pt x="56" y="56"/>
                  </a:lnTo>
                  <a:lnTo>
                    <a:pt x="56" y="56"/>
                  </a:lnTo>
                  <a:lnTo>
                    <a:pt x="62" y="54"/>
                  </a:lnTo>
                  <a:lnTo>
                    <a:pt x="62" y="54"/>
                  </a:lnTo>
                  <a:lnTo>
                    <a:pt x="66" y="50"/>
                  </a:lnTo>
                  <a:lnTo>
                    <a:pt x="70" y="44"/>
                  </a:lnTo>
                  <a:lnTo>
                    <a:pt x="70" y="44"/>
                  </a:lnTo>
                  <a:lnTo>
                    <a:pt x="72" y="38"/>
                  </a:lnTo>
                  <a:lnTo>
                    <a:pt x="72" y="32"/>
                  </a:lnTo>
                  <a:lnTo>
                    <a:pt x="72" y="32"/>
                  </a:lnTo>
                  <a:lnTo>
                    <a:pt x="72" y="26"/>
                  </a:lnTo>
                  <a:lnTo>
                    <a:pt x="68" y="20"/>
                  </a:lnTo>
                  <a:lnTo>
                    <a:pt x="68" y="20"/>
                  </a:lnTo>
                  <a:lnTo>
                    <a:pt x="64" y="14"/>
                  </a:lnTo>
                  <a:lnTo>
                    <a:pt x="58" y="10"/>
                  </a:lnTo>
                  <a:lnTo>
                    <a:pt x="58" y="10"/>
                  </a:lnTo>
                  <a:lnTo>
                    <a:pt x="50" y="6"/>
                  </a:lnTo>
                  <a:lnTo>
                    <a:pt x="42" y="6"/>
                  </a:lnTo>
                  <a:lnTo>
                    <a:pt x="42" y="6"/>
                  </a:lnTo>
                  <a:lnTo>
                    <a:pt x="32" y="6"/>
                  </a:lnTo>
                  <a:lnTo>
                    <a:pt x="24" y="10"/>
                  </a:lnTo>
                  <a:lnTo>
                    <a:pt x="24" y="10"/>
                  </a:lnTo>
                  <a:lnTo>
                    <a:pt x="16" y="16"/>
                  </a:lnTo>
                  <a:lnTo>
                    <a:pt x="10" y="24"/>
                  </a:lnTo>
                  <a:lnTo>
                    <a:pt x="10" y="24"/>
                  </a:lnTo>
                  <a:lnTo>
                    <a:pt x="8" y="32"/>
                  </a:lnTo>
                  <a:lnTo>
                    <a:pt x="6" y="42"/>
                  </a:lnTo>
                  <a:lnTo>
                    <a:pt x="6" y="42"/>
                  </a:lnTo>
                  <a:lnTo>
                    <a:pt x="8" y="52"/>
                  </a:lnTo>
                  <a:lnTo>
                    <a:pt x="10" y="60"/>
                  </a:lnTo>
                  <a:lnTo>
                    <a:pt x="10" y="60"/>
                  </a:lnTo>
                  <a:lnTo>
                    <a:pt x="16" y="68"/>
                  </a:lnTo>
                  <a:lnTo>
                    <a:pt x="24" y="72"/>
                  </a:lnTo>
                  <a:lnTo>
                    <a:pt x="24" y="72"/>
                  </a:lnTo>
                  <a:lnTo>
                    <a:pt x="32" y="74"/>
                  </a:lnTo>
                  <a:lnTo>
                    <a:pt x="42" y="76"/>
                  </a:lnTo>
                  <a:lnTo>
                    <a:pt x="42" y="76"/>
                  </a:lnTo>
                  <a:lnTo>
                    <a:pt x="54" y="74"/>
                  </a:lnTo>
                  <a:lnTo>
                    <a:pt x="62" y="72"/>
                  </a:lnTo>
                  <a:lnTo>
                    <a:pt x="62" y="72"/>
                  </a:lnTo>
                  <a:lnTo>
                    <a:pt x="68" y="68"/>
                  </a:lnTo>
                  <a:lnTo>
                    <a:pt x="74" y="62"/>
                  </a:lnTo>
                  <a:lnTo>
                    <a:pt x="80" y="62"/>
                  </a:lnTo>
                  <a:lnTo>
                    <a:pt x="80" y="62"/>
                  </a:lnTo>
                  <a:lnTo>
                    <a:pt x="74" y="72"/>
                  </a:lnTo>
                  <a:lnTo>
                    <a:pt x="74" y="72"/>
                  </a:lnTo>
                  <a:lnTo>
                    <a:pt x="68" y="76"/>
                  </a:lnTo>
                  <a:lnTo>
                    <a:pt x="60" y="80"/>
                  </a:lnTo>
                  <a:lnTo>
                    <a:pt x="60" y="80"/>
                  </a:lnTo>
                  <a:lnTo>
                    <a:pt x="52" y="82"/>
                  </a:lnTo>
                  <a:lnTo>
                    <a:pt x="44" y="82"/>
                  </a:lnTo>
                  <a:lnTo>
                    <a:pt x="44" y="82"/>
                  </a:lnTo>
                  <a:lnTo>
                    <a:pt x="34" y="82"/>
                  </a:lnTo>
                  <a:lnTo>
                    <a:pt x="26" y="80"/>
                  </a:lnTo>
                  <a:lnTo>
                    <a:pt x="26" y="80"/>
                  </a:lnTo>
                  <a:lnTo>
                    <a:pt x="18" y="76"/>
                  </a:lnTo>
                  <a:lnTo>
                    <a:pt x="12" y="72"/>
                  </a:lnTo>
                  <a:lnTo>
                    <a:pt x="12" y="72"/>
                  </a:lnTo>
                  <a:lnTo>
                    <a:pt x="6" y="66"/>
                  </a:lnTo>
                  <a:lnTo>
                    <a:pt x="4" y="60"/>
                  </a:lnTo>
                  <a:lnTo>
                    <a:pt x="4" y="60"/>
                  </a:lnTo>
                  <a:lnTo>
                    <a:pt x="0" y="52"/>
                  </a:lnTo>
                  <a:lnTo>
                    <a:pt x="0" y="44"/>
                  </a:lnTo>
                  <a:lnTo>
                    <a:pt x="0" y="44"/>
                  </a:lnTo>
                  <a:lnTo>
                    <a:pt x="0" y="32"/>
                  </a:lnTo>
                  <a:lnTo>
                    <a:pt x="4" y="24"/>
                  </a:lnTo>
                  <a:lnTo>
                    <a:pt x="4" y="24"/>
                  </a:lnTo>
                  <a:lnTo>
                    <a:pt x="10" y="12"/>
                  </a:lnTo>
                  <a:lnTo>
                    <a:pt x="18" y="6"/>
                  </a:lnTo>
                  <a:lnTo>
                    <a:pt x="18" y="6"/>
                  </a:lnTo>
                  <a:lnTo>
                    <a:pt x="30" y="0"/>
                  </a:lnTo>
                  <a:lnTo>
                    <a:pt x="42" y="0"/>
                  </a:lnTo>
                  <a:lnTo>
                    <a:pt x="42" y="0"/>
                  </a:lnTo>
                  <a:lnTo>
                    <a:pt x="52" y="0"/>
                  </a:lnTo>
                  <a:lnTo>
                    <a:pt x="62" y="4"/>
                  </a:lnTo>
                  <a:lnTo>
                    <a:pt x="62" y="4"/>
                  </a:lnTo>
                  <a:lnTo>
                    <a:pt x="68" y="10"/>
                  </a:lnTo>
                  <a:lnTo>
                    <a:pt x="74" y="16"/>
                  </a:lnTo>
                  <a:lnTo>
                    <a:pt x="74" y="16"/>
                  </a:lnTo>
                  <a:lnTo>
                    <a:pt x="78" y="24"/>
                  </a:lnTo>
                  <a:lnTo>
                    <a:pt x="78" y="32"/>
                  </a:lnTo>
                  <a:lnTo>
                    <a:pt x="78" y="32"/>
                  </a:lnTo>
                  <a:lnTo>
                    <a:pt x="76" y="44"/>
                  </a:lnTo>
                  <a:lnTo>
                    <a:pt x="70" y="54"/>
                  </a:lnTo>
                  <a:lnTo>
                    <a:pt x="70" y="54"/>
                  </a:lnTo>
                  <a:lnTo>
                    <a:pt x="62" y="62"/>
                  </a:lnTo>
                  <a:lnTo>
                    <a:pt x="52" y="64"/>
                  </a:lnTo>
                  <a:lnTo>
                    <a:pt x="52" y="64"/>
                  </a:lnTo>
                  <a:lnTo>
                    <a:pt x="48" y="62"/>
                  </a:lnTo>
                  <a:lnTo>
                    <a:pt x="48" y="62"/>
                  </a:lnTo>
                  <a:lnTo>
                    <a:pt x="46" y="60"/>
                  </a:lnTo>
                  <a:lnTo>
                    <a:pt x="46" y="60"/>
                  </a:lnTo>
                  <a:lnTo>
                    <a:pt x="44" y="56"/>
                  </a:lnTo>
                  <a:lnTo>
                    <a:pt x="44" y="56"/>
                  </a:lnTo>
                  <a:close/>
                  <a:moveTo>
                    <a:pt x="24" y="44"/>
                  </a:moveTo>
                  <a:lnTo>
                    <a:pt x="24" y="44"/>
                  </a:lnTo>
                  <a:lnTo>
                    <a:pt x="24" y="50"/>
                  </a:lnTo>
                  <a:lnTo>
                    <a:pt x="26" y="54"/>
                  </a:lnTo>
                  <a:lnTo>
                    <a:pt x="26" y="54"/>
                  </a:lnTo>
                  <a:lnTo>
                    <a:pt x="30" y="56"/>
                  </a:lnTo>
                  <a:lnTo>
                    <a:pt x="34" y="58"/>
                  </a:lnTo>
                  <a:lnTo>
                    <a:pt x="34" y="58"/>
                  </a:lnTo>
                  <a:lnTo>
                    <a:pt x="38" y="56"/>
                  </a:lnTo>
                  <a:lnTo>
                    <a:pt x="38" y="56"/>
                  </a:lnTo>
                  <a:lnTo>
                    <a:pt x="44" y="52"/>
                  </a:lnTo>
                  <a:lnTo>
                    <a:pt x="44" y="52"/>
                  </a:lnTo>
                  <a:lnTo>
                    <a:pt x="48" y="44"/>
                  </a:lnTo>
                  <a:lnTo>
                    <a:pt x="48" y="44"/>
                  </a:lnTo>
                  <a:lnTo>
                    <a:pt x="48" y="36"/>
                  </a:lnTo>
                  <a:lnTo>
                    <a:pt x="48" y="36"/>
                  </a:lnTo>
                  <a:lnTo>
                    <a:pt x="48" y="30"/>
                  </a:lnTo>
                  <a:lnTo>
                    <a:pt x="46" y="26"/>
                  </a:lnTo>
                  <a:lnTo>
                    <a:pt x="46" y="26"/>
                  </a:lnTo>
                  <a:lnTo>
                    <a:pt x="42" y="24"/>
                  </a:lnTo>
                  <a:lnTo>
                    <a:pt x="38" y="24"/>
                  </a:lnTo>
                  <a:lnTo>
                    <a:pt x="38" y="24"/>
                  </a:lnTo>
                  <a:lnTo>
                    <a:pt x="34" y="24"/>
                  </a:lnTo>
                  <a:lnTo>
                    <a:pt x="34" y="24"/>
                  </a:lnTo>
                  <a:lnTo>
                    <a:pt x="28" y="30"/>
                  </a:lnTo>
                  <a:lnTo>
                    <a:pt x="28" y="30"/>
                  </a:lnTo>
                  <a:lnTo>
                    <a:pt x="26" y="36"/>
                  </a:lnTo>
                  <a:lnTo>
                    <a:pt x="26" y="36"/>
                  </a:lnTo>
                  <a:lnTo>
                    <a:pt x="24" y="44"/>
                  </a:lnTo>
                  <a:lnTo>
                    <a:pt x="24" y="4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378"/>
            <p:cNvSpPr>
              <a:spLocks noChangeArrowheads="1"/>
            </p:cNvSpPr>
            <p:nvPr/>
          </p:nvSpPr>
          <p:spPr bwMode="auto">
            <a:xfrm>
              <a:off x="9767888" y="3871913"/>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379"/>
            <p:cNvSpPr>
              <a:spLocks/>
            </p:cNvSpPr>
            <p:nvPr/>
          </p:nvSpPr>
          <p:spPr bwMode="auto">
            <a:xfrm>
              <a:off x="9834563" y="393858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380"/>
            <p:cNvSpPr>
              <a:spLocks/>
            </p:cNvSpPr>
            <p:nvPr/>
          </p:nvSpPr>
          <p:spPr bwMode="auto">
            <a:xfrm>
              <a:off x="9844088" y="3859213"/>
              <a:ext cx="3175" cy="0"/>
            </a:xfrm>
            <a:custGeom>
              <a:avLst/>
              <a:gdLst>
                <a:gd name="T0" fmla="*/ 2 w 2"/>
                <a:gd name="T1" fmla="*/ 2 w 2"/>
                <a:gd name="T2" fmla="*/ 2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2" y="0"/>
                  </a:lnTo>
                  <a:lnTo>
                    <a:pt x="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381"/>
            <p:cNvSpPr>
              <a:spLocks/>
            </p:cNvSpPr>
            <p:nvPr/>
          </p:nvSpPr>
          <p:spPr bwMode="auto">
            <a:xfrm>
              <a:off x="9891713" y="3802063"/>
              <a:ext cx="139700" cy="203200"/>
            </a:xfrm>
            <a:custGeom>
              <a:avLst/>
              <a:gdLst>
                <a:gd name="T0" fmla="*/ 0 w 88"/>
                <a:gd name="T1" fmla="*/ 74 h 128"/>
                <a:gd name="T2" fmla="*/ 2 w 88"/>
                <a:gd name="T3" fmla="*/ 70 h 128"/>
                <a:gd name="T4" fmla="*/ 2 w 88"/>
                <a:gd name="T5" fmla="*/ 70 h 128"/>
                <a:gd name="T6" fmla="*/ 4 w 88"/>
                <a:gd name="T7" fmla="*/ 64 h 128"/>
                <a:gd name="T8" fmla="*/ 6 w 88"/>
                <a:gd name="T9" fmla="*/ 56 h 128"/>
                <a:gd name="T10" fmla="*/ 6 w 88"/>
                <a:gd name="T11" fmla="*/ 56 h 128"/>
                <a:gd name="T12" fmla="*/ 4 w 88"/>
                <a:gd name="T13" fmla="*/ 54 h 128"/>
                <a:gd name="T14" fmla="*/ 4 w 88"/>
                <a:gd name="T15" fmla="*/ 36 h 128"/>
                <a:gd name="T16" fmla="*/ 10 w 88"/>
                <a:gd name="T17" fmla="*/ 48 h 128"/>
                <a:gd name="T18" fmla="*/ 88 w 88"/>
                <a:gd name="T19" fmla="*/ 0 h 128"/>
                <a:gd name="T20" fmla="*/ 88 w 88"/>
                <a:gd name="T21" fmla="*/ 128 h 128"/>
                <a:gd name="T22" fmla="*/ 0 w 88"/>
                <a:gd name="T2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28">
                  <a:moveTo>
                    <a:pt x="0" y="74"/>
                  </a:moveTo>
                  <a:lnTo>
                    <a:pt x="2" y="70"/>
                  </a:lnTo>
                  <a:lnTo>
                    <a:pt x="2" y="70"/>
                  </a:lnTo>
                  <a:lnTo>
                    <a:pt x="4" y="64"/>
                  </a:lnTo>
                  <a:lnTo>
                    <a:pt x="6" y="56"/>
                  </a:lnTo>
                  <a:lnTo>
                    <a:pt x="6" y="56"/>
                  </a:lnTo>
                  <a:lnTo>
                    <a:pt x="4" y="54"/>
                  </a:lnTo>
                  <a:lnTo>
                    <a:pt x="4" y="36"/>
                  </a:lnTo>
                  <a:lnTo>
                    <a:pt x="10" y="48"/>
                  </a:lnTo>
                  <a:lnTo>
                    <a:pt x="88" y="0"/>
                  </a:lnTo>
                  <a:lnTo>
                    <a:pt x="88" y="128"/>
                  </a:lnTo>
                  <a:lnTo>
                    <a:pt x="0" y="7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382"/>
            <p:cNvSpPr>
              <a:spLocks noEditPoints="1"/>
            </p:cNvSpPr>
            <p:nvPr/>
          </p:nvSpPr>
          <p:spPr bwMode="auto">
            <a:xfrm>
              <a:off x="9885363" y="3789363"/>
              <a:ext cx="152400" cy="225425"/>
            </a:xfrm>
            <a:custGeom>
              <a:avLst/>
              <a:gdLst>
                <a:gd name="T0" fmla="*/ 88 w 96"/>
                <a:gd name="T1" fmla="*/ 14 h 142"/>
                <a:gd name="T2" fmla="*/ 88 w 96"/>
                <a:gd name="T3" fmla="*/ 128 h 142"/>
                <a:gd name="T4" fmla="*/ 10 w 96"/>
                <a:gd name="T5" fmla="*/ 80 h 142"/>
                <a:gd name="T6" fmla="*/ 10 w 96"/>
                <a:gd name="T7" fmla="*/ 80 h 142"/>
                <a:gd name="T8" fmla="*/ 12 w 96"/>
                <a:gd name="T9" fmla="*/ 72 h 142"/>
                <a:gd name="T10" fmla="*/ 14 w 96"/>
                <a:gd name="T11" fmla="*/ 64 h 142"/>
                <a:gd name="T12" fmla="*/ 14 w 96"/>
                <a:gd name="T13" fmla="*/ 64 h 142"/>
                <a:gd name="T14" fmla="*/ 12 w 96"/>
                <a:gd name="T15" fmla="*/ 60 h 142"/>
                <a:gd name="T16" fmla="*/ 14 w 96"/>
                <a:gd name="T17" fmla="*/ 60 h 142"/>
                <a:gd name="T18" fmla="*/ 88 w 96"/>
                <a:gd name="T19" fmla="*/ 14 h 142"/>
                <a:gd name="T20" fmla="*/ 96 w 96"/>
                <a:gd name="T21" fmla="*/ 0 h 142"/>
                <a:gd name="T22" fmla="*/ 84 w 96"/>
                <a:gd name="T23" fmla="*/ 8 h 142"/>
                <a:gd name="T24" fmla="*/ 16 w 96"/>
                <a:gd name="T25" fmla="*/ 50 h 142"/>
                <a:gd name="T26" fmla="*/ 2 w 96"/>
                <a:gd name="T27" fmla="*/ 28 h 142"/>
                <a:gd name="T28" fmla="*/ 4 w 96"/>
                <a:gd name="T29" fmla="*/ 62 h 142"/>
                <a:gd name="T30" fmla="*/ 4 w 96"/>
                <a:gd name="T31" fmla="*/ 62 h 142"/>
                <a:gd name="T32" fmla="*/ 4 w 96"/>
                <a:gd name="T33" fmla="*/ 62 h 142"/>
                <a:gd name="T34" fmla="*/ 6 w 96"/>
                <a:gd name="T35" fmla="*/ 64 h 142"/>
                <a:gd name="T36" fmla="*/ 6 w 96"/>
                <a:gd name="T37" fmla="*/ 64 h 142"/>
                <a:gd name="T38" fmla="*/ 4 w 96"/>
                <a:gd name="T39" fmla="*/ 70 h 142"/>
                <a:gd name="T40" fmla="*/ 2 w 96"/>
                <a:gd name="T41" fmla="*/ 76 h 142"/>
                <a:gd name="T42" fmla="*/ 0 w 96"/>
                <a:gd name="T43" fmla="*/ 82 h 142"/>
                <a:gd name="T44" fmla="*/ 6 w 96"/>
                <a:gd name="T45" fmla="*/ 86 h 142"/>
                <a:gd name="T46" fmla="*/ 84 w 96"/>
                <a:gd name="T47" fmla="*/ 136 h 142"/>
                <a:gd name="T48" fmla="*/ 96 w 96"/>
                <a:gd name="T49" fmla="*/ 142 h 142"/>
                <a:gd name="T50" fmla="*/ 96 w 96"/>
                <a:gd name="T51" fmla="*/ 128 h 142"/>
                <a:gd name="T52" fmla="*/ 96 w 96"/>
                <a:gd name="T53" fmla="*/ 14 h 142"/>
                <a:gd name="T54" fmla="*/ 96 w 96"/>
                <a:gd name="T55" fmla="*/ 0 h 142"/>
                <a:gd name="T56" fmla="*/ 96 w 96"/>
                <a:gd name="T5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42">
                  <a:moveTo>
                    <a:pt x="88" y="14"/>
                  </a:moveTo>
                  <a:lnTo>
                    <a:pt x="88" y="128"/>
                  </a:lnTo>
                  <a:lnTo>
                    <a:pt x="10" y="80"/>
                  </a:lnTo>
                  <a:lnTo>
                    <a:pt x="10" y="80"/>
                  </a:lnTo>
                  <a:lnTo>
                    <a:pt x="12" y="72"/>
                  </a:lnTo>
                  <a:lnTo>
                    <a:pt x="14" y="64"/>
                  </a:lnTo>
                  <a:lnTo>
                    <a:pt x="14" y="64"/>
                  </a:lnTo>
                  <a:lnTo>
                    <a:pt x="12" y="60"/>
                  </a:lnTo>
                  <a:lnTo>
                    <a:pt x="14" y="60"/>
                  </a:lnTo>
                  <a:lnTo>
                    <a:pt x="88" y="14"/>
                  </a:lnTo>
                  <a:close/>
                  <a:moveTo>
                    <a:pt x="96" y="0"/>
                  </a:moveTo>
                  <a:lnTo>
                    <a:pt x="84" y="8"/>
                  </a:lnTo>
                  <a:lnTo>
                    <a:pt x="16" y="50"/>
                  </a:lnTo>
                  <a:lnTo>
                    <a:pt x="2" y="28"/>
                  </a:lnTo>
                  <a:lnTo>
                    <a:pt x="4" y="62"/>
                  </a:lnTo>
                  <a:lnTo>
                    <a:pt x="4" y="62"/>
                  </a:lnTo>
                  <a:lnTo>
                    <a:pt x="4" y="62"/>
                  </a:lnTo>
                  <a:lnTo>
                    <a:pt x="6" y="64"/>
                  </a:lnTo>
                  <a:lnTo>
                    <a:pt x="6" y="64"/>
                  </a:lnTo>
                  <a:lnTo>
                    <a:pt x="4" y="70"/>
                  </a:lnTo>
                  <a:lnTo>
                    <a:pt x="2" y="76"/>
                  </a:lnTo>
                  <a:lnTo>
                    <a:pt x="0" y="82"/>
                  </a:lnTo>
                  <a:lnTo>
                    <a:pt x="6" y="86"/>
                  </a:lnTo>
                  <a:lnTo>
                    <a:pt x="84" y="136"/>
                  </a:lnTo>
                  <a:lnTo>
                    <a:pt x="96" y="142"/>
                  </a:lnTo>
                  <a:lnTo>
                    <a:pt x="96" y="128"/>
                  </a:lnTo>
                  <a:lnTo>
                    <a:pt x="96" y="14"/>
                  </a:lnTo>
                  <a:lnTo>
                    <a:pt x="96" y="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383"/>
            <p:cNvSpPr>
              <a:spLocks/>
            </p:cNvSpPr>
            <p:nvPr/>
          </p:nvSpPr>
          <p:spPr bwMode="auto">
            <a:xfrm>
              <a:off x="9901238" y="3811588"/>
              <a:ext cx="123825" cy="180975"/>
            </a:xfrm>
            <a:custGeom>
              <a:avLst/>
              <a:gdLst>
                <a:gd name="T0" fmla="*/ 78 w 78"/>
                <a:gd name="T1" fmla="*/ 0 h 114"/>
                <a:gd name="T2" fmla="*/ 78 w 78"/>
                <a:gd name="T3" fmla="*/ 114 h 114"/>
                <a:gd name="T4" fmla="*/ 0 w 78"/>
                <a:gd name="T5" fmla="*/ 66 h 114"/>
                <a:gd name="T6" fmla="*/ 0 w 78"/>
                <a:gd name="T7" fmla="*/ 66 h 114"/>
                <a:gd name="T8" fmla="*/ 2 w 78"/>
                <a:gd name="T9" fmla="*/ 58 h 114"/>
                <a:gd name="T10" fmla="*/ 4 w 78"/>
                <a:gd name="T11" fmla="*/ 50 h 114"/>
                <a:gd name="T12" fmla="*/ 4 w 78"/>
                <a:gd name="T13" fmla="*/ 50 h 114"/>
                <a:gd name="T14" fmla="*/ 2 w 78"/>
                <a:gd name="T15" fmla="*/ 46 h 114"/>
                <a:gd name="T16" fmla="*/ 4 w 78"/>
                <a:gd name="T17" fmla="*/ 46 h 114"/>
                <a:gd name="T18" fmla="*/ 78 w 78"/>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14">
                  <a:moveTo>
                    <a:pt x="78" y="0"/>
                  </a:moveTo>
                  <a:lnTo>
                    <a:pt x="78" y="114"/>
                  </a:lnTo>
                  <a:lnTo>
                    <a:pt x="0" y="66"/>
                  </a:lnTo>
                  <a:lnTo>
                    <a:pt x="0" y="66"/>
                  </a:lnTo>
                  <a:lnTo>
                    <a:pt x="2" y="58"/>
                  </a:lnTo>
                  <a:lnTo>
                    <a:pt x="4" y="50"/>
                  </a:lnTo>
                  <a:lnTo>
                    <a:pt x="4" y="50"/>
                  </a:lnTo>
                  <a:lnTo>
                    <a:pt x="2" y="46"/>
                  </a:lnTo>
                  <a:lnTo>
                    <a:pt x="4" y="4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384"/>
            <p:cNvSpPr>
              <a:spLocks/>
            </p:cNvSpPr>
            <p:nvPr/>
          </p:nvSpPr>
          <p:spPr bwMode="auto">
            <a:xfrm>
              <a:off x="9885363" y="3789363"/>
              <a:ext cx="152400" cy="225425"/>
            </a:xfrm>
            <a:custGeom>
              <a:avLst/>
              <a:gdLst>
                <a:gd name="T0" fmla="*/ 96 w 96"/>
                <a:gd name="T1" fmla="*/ 0 h 142"/>
                <a:gd name="T2" fmla="*/ 84 w 96"/>
                <a:gd name="T3" fmla="*/ 8 h 142"/>
                <a:gd name="T4" fmla="*/ 16 w 96"/>
                <a:gd name="T5" fmla="*/ 50 h 142"/>
                <a:gd name="T6" fmla="*/ 2 w 96"/>
                <a:gd name="T7" fmla="*/ 28 h 142"/>
                <a:gd name="T8" fmla="*/ 4 w 96"/>
                <a:gd name="T9" fmla="*/ 62 h 142"/>
                <a:gd name="T10" fmla="*/ 4 w 96"/>
                <a:gd name="T11" fmla="*/ 62 h 142"/>
                <a:gd name="T12" fmla="*/ 4 w 96"/>
                <a:gd name="T13" fmla="*/ 62 h 142"/>
                <a:gd name="T14" fmla="*/ 6 w 96"/>
                <a:gd name="T15" fmla="*/ 64 h 142"/>
                <a:gd name="T16" fmla="*/ 6 w 96"/>
                <a:gd name="T17" fmla="*/ 64 h 142"/>
                <a:gd name="T18" fmla="*/ 4 w 96"/>
                <a:gd name="T19" fmla="*/ 70 h 142"/>
                <a:gd name="T20" fmla="*/ 2 w 96"/>
                <a:gd name="T21" fmla="*/ 76 h 142"/>
                <a:gd name="T22" fmla="*/ 0 w 96"/>
                <a:gd name="T23" fmla="*/ 82 h 142"/>
                <a:gd name="T24" fmla="*/ 6 w 96"/>
                <a:gd name="T25" fmla="*/ 86 h 142"/>
                <a:gd name="T26" fmla="*/ 84 w 96"/>
                <a:gd name="T27" fmla="*/ 136 h 142"/>
                <a:gd name="T28" fmla="*/ 96 w 96"/>
                <a:gd name="T29" fmla="*/ 142 h 142"/>
                <a:gd name="T30" fmla="*/ 96 w 96"/>
                <a:gd name="T31" fmla="*/ 128 h 142"/>
                <a:gd name="T32" fmla="*/ 96 w 96"/>
                <a:gd name="T33" fmla="*/ 14 h 142"/>
                <a:gd name="T34" fmla="*/ 96 w 96"/>
                <a:gd name="T35" fmla="*/ 0 h 142"/>
                <a:gd name="T36" fmla="*/ 96 w 96"/>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2">
                  <a:moveTo>
                    <a:pt x="96" y="0"/>
                  </a:moveTo>
                  <a:lnTo>
                    <a:pt x="84" y="8"/>
                  </a:lnTo>
                  <a:lnTo>
                    <a:pt x="16" y="50"/>
                  </a:lnTo>
                  <a:lnTo>
                    <a:pt x="2" y="28"/>
                  </a:lnTo>
                  <a:lnTo>
                    <a:pt x="4" y="62"/>
                  </a:lnTo>
                  <a:lnTo>
                    <a:pt x="4" y="62"/>
                  </a:lnTo>
                  <a:lnTo>
                    <a:pt x="4" y="62"/>
                  </a:lnTo>
                  <a:lnTo>
                    <a:pt x="6" y="64"/>
                  </a:lnTo>
                  <a:lnTo>
                    <a:pt x="6" y="64"/>
                  </a:lnTo>
                  <a:lnTo>
                    <a:pt x="4" y="70"/>
                  </a:lnTo>
                  <a:lnTo>
                    <a:pt x="2" y="76"/>
                  </a:lnTo>
                  <a:lnTo>
                    <a:pt x="0" y="82"/>
                  </a:lnTo>
                  <a:lnTo>
                    <a:pt x="6" y="86"/>
                  </a:lnTo>
                  <a:lnTo>
                    <a:pt x="84" y="136"/>
                  </a:lnTo>
                  <a:lnTo>
                    <a:pt x="96" y="142"/>
                  </a:lnTo>
                  <a:lnTo>
                    <a:pt x="96" y="128"/>
                  </a:lnTo>
                  <a:lnTo>
                    <a:pt x="96" y="14"/>
                  </a:lnTo>
                  <a:lnTo>
                    <a:pt x="96" y="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385"/>
            <p:cNvSpPr>
              <a:spLocks/>
            </p:cNvSpPr>
            <p:nvPr/>
          </p:nvSpPr>
          <p:spPr bwMode="auto">
            <a:xfrm>
              <a:off x="9631363" y="3925888"/>
              <a:ext cx="406400" cy="85725"/>
            </a:xfrm>
            <a:custGeom>
              <a:avLst/>
              <a:gdLst>
                <a:gd name="T0" fmla="*/ 0 w 256"/>
                <a:gd name="T1" fmla="*/ 54 h 54"/>
                <a:gd name="T2" fmla="*/ 86 w 256"/>
                <a:gd name="T3" fmla="*/ 0 h 54"/>
                <a:gd name="T4" fmla="*/ 86 w 256"/>
                <a:gd name="T5" fmla="*/ 0 h 54"/>
                <a:gd name="T6" fmla="*/ 90 w 256"/>
                <a:gd name="T7" fmla="*/ 8 h 54"/>
                <a:gd name="T8" fmla="*/ 90 w 256"/>
                <a:gd name="T9" fmla="*/ 8 h 54"/>
                <a:gd name="T10" fmla="*/ 92 w 256"/>
                <a:gd name="T11" fmla="*/ 14 h 54"/>
                <a:gd name="T12" fmla="*/ 98 w 256"/>
                <a:gd name="T13" fmla="*/ 20 h 54"/>
                <a:gd name="T14" fmla="*/ 98 w 256"/>
                <a:gd name="T15" fmla="*/ 20 h 54"/>
                <a:gd name="T16" fmla="*/ 104 w 256"/>
                <a:gd name="T17" fmla="*/ 24 h 54"/>
                <a:gd name="T18" fmla="*/ 112 w 256"/>
                <a:gd name="T19" fmla="*/ 28 h 54"/>
                <a:gd name="T20" fmla="*/ 112 w 256"/>
                <a:gd name="T21" fmla="*/ 28 h 54"/>
                <a:gd name="T22" fmla="*/ 122 w 256"/>
                <a:gd name="T23" fmla="*/ 28 h 54"/>
                <a:gd name="T24" fmla="*/ 130 w 256"/>
                <a:gd name="T25" fmla="*/ 30 h 54"/>
                <a:gd name="T26" fmla="*/ 130 w 256"/>
                <a:gd name="T27" fmla="*/ 30 h 54"/>
                <a:gd name="T28" fmla="*/ 142 w 256"/>
                <a:gd name="T29" fmla="*/ 28 h 54"/>
                <a:gd name="T30" fmla="*/ 150 w 256"/>
                <a:gd name="T31" fmla="*/ 26 h 54"/>
                <a:gd name="T32" fmla="*/ 150 w 256"/>
                <a:gd name="T33" fmla="*/ 26 h 54"/>
                <a:gd name="T34" fmla="*/ 156 w 256"/>
                <a:gd name="T35" fmla="*/ 24 h 54"/>
                <a:gd name="T36" fmla="*/ 162 w 256"/>
                <a:gd name="T37" fmla="*/ 18 h 54"/>
                <a:gd name="T38" fmla="*/ 162 w 256"/>
                <a:gd name="T39" fmla="*/ 18 h 54"/>
                <a:gd name="T40" fmla="*/ 168 w 256"/>
                <a:gd name="T41" fmla="*/ 14 h 54"/>
                <a:gd name="T42" fmla="*/ 172 w 256"/>
                <a:gd name="T43" fmla="*/ 8 h 54"/>
                <a:gd name="T44" fmla="*/ 174 w 256"/>
                <a:gd name="T45" fmla="*/ 4 h 54"/>
                <a:gd name="T46" fmla="*/ 256 w 256"/>
                <a:gd name="T47" fmla="*/ 54 h 54"/>
                <a:gd name="T48" fmla="*/ 0 w 256"/>
                <a:gd name="T4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54">
                  <a:moveTo>
                    <a:pt x="0" y="54"/>
                  </a:moveTo>
                  <a:lnTo>
                    <a:pt x="86" y="0"/>
                  </a:lnTo>
                  <a:lnTo>
                    <a:pt x="86" y="0"/>
                  </a:lnTo>
                  <a:lnTo>
                    <a:pt x="90" y="8"/>
                  </a:lnTo>
                  <a:lnTo>
                    <a:pt x="90" y="8"/>
                  </a:lnTo>
                  <a:lnTo>
                    <a:pt x="92" y="14"/>
                  </a:lnTo>
                  <a:lnTo>
                    <a:pt x="98" y="20"/>
                  </a:lnTo>
                  <a:lnTo>
                    <a:pt x="98" y="20"/>
                  </a:lnTo>
                  <a:lnTo>
                    <a:pt x="104" y="24"/>
                  </a:lnTo>
                  <a:lnTo>
                    <a:pt x="112" y="28"/>
                  </a:lnTo>
                  <a:lnTo>
                    <a:pt x="112" y="28"/>
                  </a:lnTo>
                  <a:lnTo>
                    <a:pt x="122" y="28"/>
                  </a:lnTo>
                  <a:lnTo>
                    <a:pt x="130" y="30"/>
                  </a:lnTo>
                  <a:lnTo>
                    <a:pt x="130" y="30"/>
                  </a:lnTo>
                  <a:lnTo>
                    <a:pt x="142" y="28"/>
                  </a:lnTo>
                  <a:lnTo>
                    <a:pt x="150" y="26"/>
                  </a:lnTo>
                  <a:lnTo>
                    <a:pt x="150" y="26"/>
                  </a:lnTo>
                  <a:lnTo>
                    <a:pt x="156" y="24"/>
                  </a:lnTo>
                  <a:lnTo>
                    <a:pt x="162" y="18"/>
                  </a:lnTo>
                  <a:lnTo>
                    <a:pt x="162" y="18"/>
                  </a:lnTo>
                  <a:lnTo>
                    <a:pt x="168" y="14"/>
                  </a:lnTo>
                  <a:lnTo>
                    <a:pt x="172" y="8"/>
                  </a:lnTo>
                  <a:lnTo>
                    <a:pt x="174" y="4"/>
                  </a:lnTo>
                  <a:lnTo>
                    <a:pt x="256" y="54"/>
                  </a:lnTo>
                  <a:lnTo>
                    <a:pt x="0"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386"/>
            <p:cNvSpPr>
              <a:spLocks noEditPoints="1"/>
            </p:cNvSpPr>
            <p:nvPr/>
          </p:nvSpPr>
          <p:spPr bwMode="auto">
            <a:xfrm>
              <a:off x="9609138" y="3916363"/>
              <a:ext cx="450850" cy="101600"/>
            </a:xfrm>
            <a:custGeom>
              <a:avLst/>
              <a:gdLst>
                <a:gd name="T0" fmla="*/ 98 w 284"/>
                <a:gd name="T1" fmla="*/ 12 h 64"/>
                <a:gd name="T2" fmla="*/ 98 w 284"/>
                <a:gd name="T3" fmla="*/ 12 h 64"/>
                <a:gd name="T4" fmla="*/ 100 w 284"/>
                <a:gd name="T5" fmla="*/ 14 h 64"/>
                <a:gd name="T6" fmla="*/ 100 w 284"/>
                <a:gd name="T7" fmla="*/ 14 h 64"/>
                <a:gd name="T8" fmla="*/ 100 w 284"/>
                <a:gd name="T9" fmla="*/ 14 h 64"/>
                <a:gd name="T10" fmla="*/ 100 w 284"/>
                <a:gd name="T11" fmla="*/ 14 h 64"/>
                <a:gd name="T12" fmla="*/ 104 w 284"/>
                <a:gd name="T13" fmla="*/ 22 h 64"/>
                <a:gd name="T14" fmla="*/ 110 w 284"/>
                <a:gd name="T15" fmla="*/ 28 h 64"/>
                <a:gd name="T16" fmla="*/ 110 w 284"/>
                <a:gd name="T17" fmla="*/ 28 h 64"/>
                <a:gd name="T18" fmla="*/ 116 w 284"/>
                <a:gd name="T19" fmla="*/ 34 h 64"/>
                <a:gd name="T20" fmla="*/ 126 w 284"/>
                <a:gd name="T21" fmla="*/ 36 h 64"/>
                <a:gd name="T22" fmla="*/ 126 w 284"/>
                <a:gd name="T23" fmla="*/ 36 h 64"/>
                <a:gd name="T24" fmla="*/ 134 w 284"/>
                <a:gd name="T25" fmla="*/ 38 h 64"/>
                <a:gd name="T26" fmla="*/ 146 w 284"/>
                <a:gd name="T27" fmla="*/ 40 h 64"/>
                <a:gd name="T28" fmla="*/ 146 w 284"/>
                <a:gd name="T29" fmla="*/ 40 h 64"/>
                <a:gd name="T30" fmla="*/ 146 w 284"/>
                <a:gd name="T31" fmla="*/ 40 h 64"/>
                <a:gd name="T32" fmla="*/ 146 w 284"/>
                <a:gd name="T33" fmla="*/ 40 h 64"/>
                <a:gd name="T34" fmla="*/ 156 w 284"/>
                <a:gd name="T35" fmla="*/ 38 h 64"/>
                <a:gd name="T36" fmla="*/ 164 w 284"/>
                <a:gd name="T37" fmla="*/ 36 h 64"/>
                <a:gd name="T38" fmla="*/ 164 w 284"/>
                <a:gd name="T39" fmla="*/ 36 h 64"/>
                <a:gd name="T40" fmla="*/ 172 w 284"/>
                <a:gd name="T41" fmla="*/ 32 h 64"/>
                <a:gd name="T42" fmla="*/ 180 w 284"/>
                <a:gd name="T43" fmla="*/ 28 h 64"/>
                <a:gd name="T44" fmla="*/ 180 w 284"/>
                <a:gd name="T45" fmla="*/ 28 h 64"/>
                <a:gd name="T46" fmla="*/ 184 w 284"/>
                <a:gd name="T47" fmla="*/ 22 h 64"/>
                <a:gd name="T48" fmla="*/ 188 w 284"/>
                <a:gd name="T49" fmla="*/ 16 h 64"/>
                <a:gd name="T50" fmla="*/ 190 w 284"/>
                <a:gd name="T51" fmla="*/ 14 h 64"/>
                <a:gd name="T52" fmla="*/ 256 w 284"/>
                <a:gd name="T53" fmla="*/ 56 h 64"/>
                <a:gd name="T54" fmla="*/ 28 w 284"/>
                <a:gd name="T55" fmla="*/ 56 h 64"/>
                <a:gd name="T56" fmla="*/ 98 w 284"/>
                <a:gd name="T57" fmla="*/ 12 h 64"/>
                <a:gd name="T58" fmla="*/ 102 w 284"/>
                <a:gd name="T59" fmla="*/ 0 h 64"/>
                <a:gd name="T60" fmla="*/ 94 w 284"/>
                <a:gd name="T61" fmla="*/ 6 h 64"/>
                <a:gd name="T62" fmla="*/ 24 w 284"/>
                <a:gd name="T63" fmla="*/ 50 h 64"/>
                <a:gd name="T64" fmla="*/ 0 w 284"/>
                <a:gd name="T65" fmla="*/ 64 h 64"/>
                <a:gd name="T66" fmla="*/ 28 w 284"/>
                <a:gd name="T67" fmla="*/ 64 h 64"/>
                <a:gd name="T68" fmla="*/ 256 w 284"/>
                <a:gd name="T69" fmla="*/ 64 h 64"/>
                <a:gd name="T70" fmla="*/ 284 w 284"/>
                <a:gd name="T71" fmla="*/ 64 h 64"/>
                <a:gd name="T72" fmla="*/ 260 w 284"/>
                <a:gd name="T73" fmla="*/ 50 h 64"/>
                <a:gd name="T74" fmla="*/ 194 w 284"/>
                <a:gd name="T75" fmla="*/ 8 h 64"/>
                <a:gd name="T76" fmla="*/ 186 w 284"/>
                <a:gd name="T77" fmla="*/ 4 h 64"/>
                <a:gd name="T78" fmla="*/ 182 w 284"/>
                <a:gd name="T79" fmla="*/ 12 h 64"/>
                <a:gd name="T80" fmla="*/ 182 w 284"/>
                <a:gd name="T81" fmla="*/ 14 h 64"/>
                <a:gd name="T82" fmla="*/ 182 w 284"/>
                <a:gd name="T83" fmla="*/ 14 h 64"/>
                <a:gd name="T84" fmla="*/ 174 w 284"/>
                <a:gd name="T85" fmla="*/ 22 h 64"/>
                <a:gd name="T86" fmla="*/ 174 w 284"/>
                <a:gd name="T87" fmla="*/ 22 h 64"/>
                <a:gd name="T88" fmla="*/ 168 w 284"/>
                <a:gd name="T89" fmla="*/ 26 h 64"/>
                <a:gd name="T90" fmla="*/ 162 w 284"/>
                <a:gd name="T91" fmla="*/ 28 h 64"/>
                <a:gd name="T92" fmla="*/ 162 w 284"/>
                <a:gd name="T93" fmla="*/ 28 h 64"/>
                <a:gd name="T94" fmla="*/ 154 w 284"/>
                <a:gd name="T95" fmla="*/ 30 h 64"/>
                <a:gd name="T96" fmla="*/ 146 w 284"/>
                <a:gd name="T97" fmla="*/ 32 h 64"/>
                <a:gd name="T98" fmla="*/ 146 w 284"/>
                <a:gd name="T99" fmla="*/ 32 h 64"/>
                <a:gd name="T100" fmla="*/ 136 w 284"/>
                <a:gd name="T101" fmla="*/ 30 h 64"/>
                <a:gd name="T102" fmla="*/ 128 w 284"/>
                <a:gd name="T103" fmla="*/ 30 h 64"/>
                <a:gd name="T104" fmla="*/ 128 w 284"/>
                <a:gd name="T105" fmla="*/ 30 h 64"/>
                <a:gd name="T106" fmla="*/ 120 w 284"/>
                <a:gd name="T107" fmla="*/ 26 h 64"/>
                <a:gd name="T108" fmla="*/ 114 w 284"/>
                <a:gd name="T109" fmla="*/ 22 h 64"/>
                <a:gd name="T110" fmla="*/ 114 w 284"/>
                <a:gd name="T111" fmla="*/ 22 h 64"/>
                <a:gd name="T112" fmla="*/ 110 w 284"/>
                <a:gd name="T113" fmla="*/ 18 h 64"/>
                <a:gd name="T114" fmla="*/ 106 w 284"/>
                <a:gd name="T115" fmla="*/ 12 h 64"/>
                <a:gd name="T116" fmla="*/ 106 w 284"/>
                <a:gd name="T117" fmla="*/ 12 h 64"/>
                <a:gd name="T118" fmla="*/ 106 w 284"/>
                <a:gd name="T119" fmla="*/ 10 h 64"/>
                <a:gd name="T120" fmla="*/ 106 w 284"/>
                <a:gd name="T121" fmla="*/ 10 h 64"/>
                <a:gd name="T122" fmla="*/ 102 w 284"/>
                <a:gd name="T123" fmla="*/ 0 h 64"/>
                <a:gd name="T124" fmla="*/ 102 w 284"/>
                <a:gd name="T1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4" h="64">
                  <a:moveTo>
                    <a:pt x="98" y="12"/>
                  </a:moveTo>
                  <a:lnTo>
                    <a:pt x="98" y="12"/>
                  </a:lnTo>
                  <a:lnTo>
                    <a:pt x="100" y="14"/>
                  </a:lnTo>
                  <a:lnTo>
                    <a:pt x="100" y="14"/>
                  </a:lnTo>
                  <a:lnTo>
                    <a:pt x="100" y="14"/>
                  </a:lnTo>
                  <a:lnTo>
                    <a:pt x="100" y="14"/>
                  </a:lnTo>
                  <a:lnTo>
                    <a:pt x="104" y="22"/>
                  </a:lnTo>
                  <a:lnTo>
                    <a:pt x="110" y="28"/>
                  </a:lnTo>
                  <a:lnTo>
                    <a:pt x="110" y="28"/>
                  </a:lnTo>
                  <a:lnTo>
                    <a:pt x="116" y="34"/>
                  </a:lnTo>
                  <a:lnTo>
                    <a:pt x="126" y="36"/>
                  </a:lnTo>
                  <a:lnTo>
                    <a:pt x="126" y="36"/>
                  </a:lnTo>
                  <a:lnTo>
                    <a:pt x="134" y="38"/>
                  </a:lnTo>
                  <a:lnTo>
                    <a:pt x="146" y="40"/>
                  </a:lnTo>
                  <a:lnTo>
                    <a:pt x="146" y="40"/>
                  </a:lnTo>
                  <a:lnTo>
                    <a:pt x="146" y="40"/>
                  </a:lnTo>
                  <a:lnTo>
                    <a:pt x="146" y="40"/>
                  </a:lnTo>
                  <a:lnTo>
                    <a:pt x="156" y="38"/>
                  </a:lnTo>
                  <a:lnTo>
                    <a:pt x="164" y="36"/>
                  </a:lnTo>
                  <a:lnTo>
                    <a:pt x="164" y="36"/>
                  </a:lnTo>
                  <a:lnTo>
                    <a:pt x="172" y="32"/>
                  </a:lnTo>
                  <a:lnTo>
                    <a:pt x="180" y="28"/>
                  </a:lnTo>
                  <a:lnTo>
                    <a:pt x="180" y="28"/>
                  </a:lnTo>
                  <a:lnTo>
                    <a:pt x="184" y="22"/>
                  </a:lnTo>
                  <a:lnTo>
                    <a:pt x="188" y="16"/>
                  </a:lnTo>
                  <a:lnTo>
                    <a:pt x="190" y="14"/>
                  </a:lnTo>
                  <a:lnTo>
                    <a:pt x="256" y="56"/>
                  </a:lnTo>
                  <a:lnTo>
                    <a:pt x="28" y="56"/>
                  </a:lnTo>
                  <a:lnTo>
                    <a:pt x="98" y="12"/>
                  </a:lnTo>
                  <a:close/>
                  <a:moveTo>
                    <a:pt x="102" y="0"/>
                  </a:moveTo>
                  <a:lnTo>
                    <a:pt x="94" y="6"/>
                  </a:lnTo>
                  <a:lnTo>
                    <a:pt x="24" y="50"/>
                  </a:lnTo>
                  <a:lnTo>
                    <a:pt x="0" y="64"/>
                  </a:lnTo>
                  <a:lnTo>
                    <a:pt x="28" y="64"/>
                  </a:lnTo>
                  <a:lnTo>
                    <a:pt x="256" y="64"/>
                  </a:lnTo>
                  <a:lnTo>
                    <a:pt x="284" y="64"/>
                  </a:lnTo>
                  <a:lnTo>
                    <a:pt x="260" y="50"/>
                  </a:lnTo>
                  <a:lnTo>
                    <a:pt x="194" y="8"/>
                  </a:lnTo>
                  <a:lnTo>
                    <a:pt x="186" y="4"/>
                  </a:lnTo>
                  <a:lnTo>
                    <a:pt x="182" y="12"/>
                  </a:lnTo>
                  <a:lnTo>
                    <a:pt x="182" y="14"/>
                  </a:lnTo>
                  <a:lnTo>
                    <a:pt x="182" y="14"/>
                  </a:lnTo>
                  <a:lnTo>
                    <a:pt x="174" y="22"/>
                  </a:lnTo>
                  <a:lnTo>
                    <a:pt x="174" y="22"/>
                  </a:lnTo>
                  <a:lnTo>
                    <a:pt x="168" y="26"/>
                  </a:lnTo>
                  <a:lnTo>
                    <a:pt x="162" y="28"/>
                  </a:lnTo>
                  <a:lnTo>
                    <a:pt x="162" y="28"/>
                  </a:lnTo>
                  <a:lnTo>
                    <a:pt x="154" y="30"/>
                  </a:lnTo>
                  <a:lnTo>
                    <a:pt x="146" y="32"/>
                  </a:lnTo>
                  <a:lnTo>
                    <a:pt x="146" y="32"/>
                  </a:lnTo>
                  <a:lnTo>
                    <a:pt x="136" y="30"/>
                  </a:lnTo>
                  <a:lnTo>
                    <a:pt x="128" y="30"/>
                  </a:lnTo>
                  <a:lnTo>
                    <a:pt x="128" y="30"/>
                  </a:lnTo>
                  <a:lnTo>
                    <a:pt x="120" y="26"/>
                  </a:lnTo>
                  <a:lnTo>
                    <a:pt x="114" y="22"/>
                  </a:lnTo>
                  <a:lnTo>
                    <a:pt x="114" y="22"/>
                  </a:lnTo>
                  <a:lnTo>
                    <a:pt x="110" y="18"/>
                  </a:lnTo>
                  <a:lnTo>
                    <a:pt x="106" y="12"/>
                  </a:lnTo>
                  <a:lnTo>
                    <a:pt x="106" y="12"/>
                  </a:lnTo>
                  <a:lnTo>
                    <a:pt x="106" y="10"/>
                  </a:lnTo>
                  <a:lnTo>
                    <a:pt x="106" y="10"/>
                  </a:lnTo>
                  <a:lnTo>
                    <a:pt x="102"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387"/>
            <p:cNvSpPr>
              <a:spLocks/>
            </p:cNvSpPr>
            <p:nvPr/>
          </p:nvSpPr>
          <p:spPr bwMode="auto">
            <a:xfrm>
              <a:off x="9653588" y="3935413"/>
              <a:ext cx="361950" cy="69850"/>
            </a:xfrm>
            <a:custGeom>
              <a:avLst/>
              <a:gdLst>
                <a:gd name="T0" fmla="*/ 70 w 228"/>
                <a:gd name="T1" fmla="*/ 0 h 44"/>
                <a:gd name="T2" fmla="*/ 70 w 228"/>
                <a:gd name="T3" fmla="*/ 0 h 44"/>
                <a:gd name="T4" fmla="*/ 72 w 228"/>
                <a:gd name="T5" fmla="*/ 2 h 44"/>
                <a:gd name="T6" fmla="*/ 72 w 228"/>
                <a:gd name="T7" fmla="*/ 2 h 44"/>
                <a:gd name="T8" fmla="*/ 72 w 228"/>
                <a:gd name="T9" fmla="*/ 2 h 44"/>
                <a:gd name="T10" fmla="*/ 72 w 228"/>
                <a:gd name="T11" fmla="*/ 2 h 44"/>
                <a:gd name="T12" fmla="*/ 76 w 228"/>
                <a:gd name="T13" fmla="*/ 10 h 44"/>
                <a:gd name="T14" fmla="*/ 82 w 228"/>
                <a:gd name="T15" fmla="*/ 16 h 44"/>
                <a:gd name="T16" fmla="*/ 82 w 228"/>
                <a:gd name="T17" fmla="*/ 16 h 44"/>
                <a:gd name="T18" fmla="*/ 88 w 228"/>
                <a:gd name="T19" fmla="*/ 22 h 44"/>
                <a:gd name="T20" fmla="*/ 98 w 228"/>
                <a:gd name="T21" fmla="*/ 24 h 44"/>
                <a:gd name="T22" fmla="*/ 98 w 228"/>
                <a:gd name="T23" fmla="*/ 24 h 44"/>
                <a:gd name="T24" fmla="*/ 106 w 228"/>
                <a:gd name="T25" fmla="*/ 26 h 44"/>
                <a:gd name="T26" fmla="*/ 118 w 228"/>
                <a:gd name="T27" fmla="*/ 28 h 44"/>
                <a:gd name="T28" fmla="*/ 118 w 228"/>
                <a:gd name="T29" fmla="*/ 28 h 44"/>
                <a:gd name="T30" fmla="*/ 118 w 228"/>
                <a:gd name="T31" fmla="*/ 28 h 44"/>
                <a:gd name="T32" fmla="*/ 118 w 228"/>
                <a:gd name="T33" fmla="*/ 28 h 44"/>
                <a:gd name="T34" fmla="*/ 128 w 228"/>
                <a:gd name="T35" fmla="*/ 26 h 44"/>
                <a:gd name="T36" fmla="*/ 136 w 228"/>
                <a:gd name="T37" fmla="*/ 24 h 44"/>
                <a:gd name="T38" fmla="*/ 136 w 228"/>
                <a:gd name="T39" fmla="*/ 24 h 44"/>
                <a:gd name="T40" fmla="*/ 144 w 228"/>
                <a:gd name="T41" fmla="*/ 20 h 44"/>
                <a:gd name="T42" fmla="*/ 152 w 228"/>
                <a:gd name="T43" fmla="*/ 16 h 44"/>
                <a:gd name="T44" fmla="*/ 152 w 228"/>
                <a:gd name="T45" fmla="*/ 16 h 44"/>
                <a:gd name="T46" fmla="*/ 156 w 228"/>
                <a:gd name="T47" fmla="*/ 10 h 44"/>
                <a:gd name="T48" fmla="*/ 160 w 228"/>
                <a:gd name="T49" fmla="*/ 4 h 44"/>
                <a:gd name="T50" fmla="*/ 162 w 228"/>
                <a:gd name="T51" fmla="*/ 2 h 44"/>
                <a:gd name="T52" fmla="*/ 228 w 228"/>
                <a:gd name="T53" fmla="*/ 44 h 44"/>
                <a:gd name="T54" fmla="*/ 0 w 228"/>
                <a:gd name="T55" fmla="*/ 44 h 44"/>
                <a:gd name="T56" fmla="*/ 70 w 228"/>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 h="44">
                  <a:moveTo>
                    <a:pt x="70" y="0"/>
                  </a:moveTo>
                  <a:lnTo>
                    <a:pt x="70" y="0"/>
                  </a:lnTo>
                  <a:lnTo>
                    <a:pt x="72" y="2"/>
                  </a:lnTo>
                  <a:lnTo>
                    <a:pt x="72" y="2"/>
                  </a:lnTo>
                  <a:lnTo>
                    <a:pt x="72" y="2"/>
                  </a:lnTo>
                  <a:lnTo>
                    <a:pt x="72" y="2"/>
                  </a:lnTo>
                  <a:lnTo>
                    <a:pt x="76" y="10"/>
                  </a:lnTo>
                  <a:lnTo>
                    <a:pt x="82" y="16"/>
                  </a:lnTo>
                  <a:lnTo>
                    <a:pt x="82" y="16"/>
                  </a:lnTo>
                  <a:lnTo>
                    <a:pt x="88" y="22"/>
                  </a:lnTo>
                  <a:lnTo>
                    <a:pt x="98" y="24"/>
                  </a:lnTo>
                  <a:lnTo>
                    <a:pt x="98" y="24"/>
                  </a:lnTo>
                  <a:lnTo>
                    <a:pt x="106" y="26"/>
                  </a:lnTo>
                  <a:lnTo>
                    <a:pt x="118" y="28"/>
                  </a:lnTo>
                  <a:lnTo>
                    <a:pt x="118" y="28"/>
                  </a:lnTo>
                  <a:lnTo>
                    <a:pt x="118" y="28"/>
                  </a:lnTo>
                  <a:lnTo>
                    <a:pt x="118" y="28"/>
                  </a:lnTo>
                  <a:lnTo>
                    <a:pt x="128" y="26"/>
                  </a:lnTo>
                  <a:lnTo>
                    <a:pt x="136" y="24"/>
                  </a:lnTo>
                  <a:lnTo>
                    <a:pt x="136" y="24"/>
                  </a:lnTo>
                  <a:lnTo>
                    <a:pt x="144" y="20"/>
                  </a:lnTo>
                  <a:lnTo>
                    <a:pt x="152" y="16"/>
                  </a:lnTo>
                  <a:lnTo>
                    <a:pt x="152" y="16"/>
                  </a:lnTo>
                  <a:lnTo>
                    <a:pt x="156" y="10"/>
                  </a:lnTo>
                  <a:lnTo>
                    <a:pt x="160" y="4"/>
                  </a:lnTo>
                  <a:lnTo>
                    <a:pt x="162" y="2"/>
                  </a:lnTo>
                  <a:lnTo>
                    <a:pt x="228" y="44"/>
                  </a:lnTo>
                  <a:lnTo>
                    <a:pt x="0" y="44"/>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88"/>
            <p:cNvSpPr>
              <a:spLocks/>
            </p:cNvSpPr>
            <p:nvPr/>
          </p:nvSpPr>
          <p:spPr bwMode="auto">
            <a:xfrm>
              <a:off x="9609138" y="3916363"/>
              <a:ext cx="450850" cy="101600"/>
            </a:xfrm>
            <a:custGeom>
              <a:avLst/>
              <a:gdLst>
                <a:gd name="T0" fmla="*/ 102 w 284"/>
                <a:gd name="T1" fmla="*/ 0 h 64"/>
                <a:gd name="T2" fmla="*/ 94 w 284"/>
                <a:gd name="T3" fmla="*/ 6 h 64"/>
                <a:gd name="T4" fmla="*/ 24 w 284"/>
                <a:gd name="T5" fmla="*/ 50 h 64"/>
                <a:gd name="T6" fmla="*/ 0 w 284"/>
                <a:gd name="T7" fmla="*/ 64 h 64"/>
                <a:gd name="T8" fmla="*/ 28 w 284"/>
                <a:gd name="T9" fmla="*/ 64 h 64"/>
                <a:gd name="T10" fmla="*/ 256 w 284"/>
                <a:gd name="T11" fmla="*/ 64 h 64"/>
                <a:gd name="T12" fmla="*/ 284 w 284"/>
                <a:gd name="T13" fmla="*/ 64 h 64"/>
                <a:gd name="T14" fmla="*/ 260 w 284"/>
                <a:gd name="T15" fmla="*/ 50 h 64"/>
                <a:gd name="T16" fmla="*/ 194 w 284"/>
                <a:gd name="T17" fmla="*/ 8 h 64"/>
                <a:gd name="T18" fmla="*/ 186 w 284"/>
                <a:gd name="T19" fmla="*/ 4 h 64"/>
                <a:gd name="T20" fmla="*/ 182 w 284"/>
                <a:gd name="T21" fmla="*/ 12 h 64"/>
                <a:gd name="T22" fmla="*/ 182 w 284"/>
                <a:gd name="T23" fmla="*/ 14 h 64"/>
                <a:gd name="T24" fmla="*/ 182 w 284"/>
                <a:gd name="T25" fmla="*/ 14 h 64"/>
                <a:gd name="T26" fmla="*/ 174 w 284"/>
                <a:gd name="T27" fmla="*/ 22 h 64"/>
                <a:gd name="T28" fmla="*/ 174 w 284"/>
                <a:gd name="T29" fmla="*/ 22 h 64"/>
                <a:gd name="T30" fmla="*/ 168 w 284"/>
                <a:gd name="T31" fmla="*/ 26 h 64"/>
                <a:gd name="T32" fmla="*/ 162 w 284"/>
                <a:gd name="T33" fmla="*/ 28 h 64"/>
                <a:gd name="T34" fmla="*/ 162 w 284"/>
                <a:gd name="T35" fmla="*/ 28 h 64"/>
                <a:gd name="T36" fmla="*/ 154 w 284"/>
                <a:gd name="T37" fmla="*/ 30 h 64"/>
                <a:gd name="T38" fmla="*/ 146 w 284"/>
                <a:gd name="T39" fmla="*/ 32 h 64"/>
                <a:gd name="T40" fmla="*/ 146 w 284"/>
                <a:gd name="T41" fmla="*/ 32 h 64"/>
                <a:gd name="T42" fmla="*/ 136 w 284"/>
                <a:gd name="T43" fmla="*/ 30 h 64"/>
                <a:gd name="T44" fmla="*/ 128 w 284"/>
                <a:gd name="T45" fmla="*/ 30 h 64"/>
                <a:gd name="T46" fmla="*/ 128 w 284"/>
                <a:gd name="T47" fmla="*/ 30 h 64"/>
                <a:gd name="T48" fmla="*/ 120 w 284"/>
                <a:gd name="T49" fmla="*/ 26 h 64"/>
                <a:gd name="T50" fmla="*/ 114 w 284"/>
                <a:gd name="T51" fmla="*/ 22 h 64"/>
                <a:gd name="T52" fmla="*/ 114 w 284"/>
                <a:gd name="T53" fmla="*/ 22 h 64"/>
                <a:gd name="T54" fmla="*/ 110 w 284"/>
                <a:gd name="T55" fmla="*/ 18 h 64"/>
                <a:gd name="T56" fmla="*/ 106 w 284"/>
                <a:gd name="T57" fmla="*/ 12 h 64"/>
                <a:gd name="T58" fmla="*/ 106 w 284"/>
                <a:gd name="T59" fmla="*/ 12 h 64"/>
                <a:gd name="T60" fmla="*/ 106 w 284"/>
                <a:gd name="T61" fmla="*/ 10 h 64"/>
                <a:gd name="T62" fmla="*/ 106 w 284"/>
                <a:gd name="T63" fmla="*/ 10 h 64"/>
                <a:gd name="T64" fmla="*/ 102 w 284"/>
                <a:gd name="T65" fmla="*/ 0 h 64"/>
                <a:gd name="T66" fmla="*/ 102 w 284"/>
                <a:gd name="T6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64">
                  <a:moveTo>
                    <a:pt x="102" y="0"/>
                  </a:moveTo>
                  <a:lnTo>
                    <a:pt x="94" y="6"/>
                  </a:lnTo>
                  <a:lnTo>
                    <a:pt x="24" y="50"/>
                  </a:lnTo>
                  <a:lnTo>
                    <a:pt x="0" y="64"/>
                  </a:lnTo>
                  <a:lnTo>
                    <a:pt x="28" y="64"/>
                  </a:lnTo>
                  <a:lnTo>
                    <a:pt x="256" y="64"/>
                  </a:lnTo>
                  <a:lnTo>
                    <a:pt x="284" y="64"/>
                  </a:lnTo>
                  <a:lnTo>
                    <a:pt x="260" y="50"/>
                  </a:lnTo>
                  <a:lnTo>
                    <a:pt x="194" y="8"/>
                  </a:lnTo>
                  <a:lnTo>
                    <a:pt x="186" y="4"/>
                  </a:lnTo>
                  <a:lnTo>
                    <a:pt x="182" y="12"/>
                  </a:lnTo>
                  <a:lnTo>
                    <a:pt x="182" y="14"/>
                  </a:lnTo>
                  <a:lnTo>
                    <a:pt x="182" y="14"/>
                  </a:lnTo>
                  <a:lnTo>
                    <a:pt x="174" y="22"/>
                  </a:lnTo>
                  <a:lnTo>
                    <a:pt x="174" y="22"/>
                  </a:lnTo>
                  <a:lnTo>
                    <a:pt x="168" y="26"/>
                  </a:lnTo>
                  <a:lnTo>
                    <a:pt x="162" y="28"/>
                  </a:lnTo>
                  <a:lnTo>
                    <a:pt x="162" y="28"/>
                  </a:lnTo>
                  <a:lnTo>
                    <a:pt x="154" y="30"/>
                  </a:lnTo>
                  <a:lnTo>
                    <a:pt x="146" y="32"/>
                  </a:lnTo>
                  <a:lnTo>
                    <a:pt x="146" y="32"/>
                  </a:lnTo>
                  <a:lnTo>
                    <a:pt x="136" y="30"/>
                  </a:lnTo>
                  <a:lnTo>
                    <a:pt x="128" y="30"/>
                  </a:lnTo>
                  <a:lnTo>
                    <a:pt x="128" y="30"/>
                  </a:lnTo>
                  <a:lnTo>
                    <a:pt x="120" y="26"/>
                  </a:lnTo>
                  <a:lnTo>
                    <a:pt x="114" y="22"/>
                  </a:lnTo>
                  <a:lnTo>
                    <a:pt x="114" y="22"/>
                  </a:lnTo>
                  <a:lnTo>
                    <a:pt x="110" y="18"/>
                  </a:lnTo>
                  <a:lnTo>
                    <a:pt x="106" y="12"/>
                  </a:lnTo>
                  <a:lnTo>
                    <a:pt x="106" y="12"/>
                  </a:lnTo>
                  <a:lnTo>
                    <a:pt x="106" y="10"/>
                  </a:lnTo>
                  <a:lnTo>
                    <a:pt x="106" y="10"/>
                  </a:lnTo>
                  <a:lnTo>
                    <a:pt x="102" y="0"/>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389"/>
            <p:cNvSpPr>
              <a:spLocks/>
            </p:cNvSpPr>
            <p:nvPr/>
          </p:nvSpPr>
          <p:spPr bwMode="auto">
            <a:xfrm>
              <a:off x="9637713" y="3802063"/>
              <a:ext cx="133350" cy="203200"/>
            </a:xfrm>
            <a:custGeom>
              <a:avLst/>
              <a:gdLst>
                <a:gd name="T0" fmla="*/ 0 w 84"/>
                <a:gd name="T1" fmla="*/ 0 h 128"/>
                <a:gd name="T2" fmla="*/ 84 w 84"/>
                <a:gd name="T3" fmla="*/ 52 h 128"/>
                <a:gd name="T4" fmla="*/ 82 w 84"/>
                <a:gd name="T5" fmla="*/ 54 h 128"/>
                <a:gd name="T6" fmla="*/ 82 w 84"/>
                <a:gd name="T7" fmla="*/ 54 h 128"/>
                <a:gd name="T8" fmla="*/ 82 w 84"/>
                <a:gd name="T9" fmla="*/ 66 h 128"/>
                <a:gd name="T10" fmla="*/ 82 w 84"/>
                <a:gd name="T11" fmla="*/ 66 h 128"/>
                <a:gd name="T12" fmla="*/ 82 w 84"/>
                <a:gd name="T13" fmla="*/ 74 h 128"/>
                <a:gd name="T14" fmla="*/ 82 w 84"/>
                <a:gd name="T15" fmla="*/ 76 h 128"/>
                <a:gd name="T16" fmla="*/ 0 w 84"/>
                <a:gd name="T17" fmla="*/ 128 h 128"/>
                <a:gd name="T18" fmla="*/ 0 w 84"/>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28">
                  <a:moveTo>
                    <a:pt x="0" y="0"/>
                  </a:moveTo>
                  <a:lnTo>
                    <a:pt x="84" y="52"/>
                  </a:lnTo>
                  <a:lnTo>
                    <a:pt x="82" y="54"/>
                  </a:lnTo>
                  <a:lnTo>
                    <a:pt x="82" y="54"/>
                  </a:lnTo>
                  <a:lnTo>
                    <a:pt x="82" y="66"/>
                  </a:lnTo>
                  <a:lnTo>
                    <a:pt x="82" y="66"/>
                  </a:lnTo>
                  <a:lnTo>
                    <a:pt x="82" y="74"/>
                  </a:lnTo>
                  <a:lnTo>
                    <a:pt x="82" y="76"/>
                  </a:lnTo>
                  <a:lnTo>
                    <a:pt x="0" y="128"/>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390"/>
            <p:cNvSpPr>
              <a:spLocks noEditPoints="1"/>
            </p:cNvSpPr>
            <p:nvPr/>
          </p:nvSpPr>
          <p:spPr bwMode="auto">
            <a:xfrm>
              <a:off x="9631363" y="3792538"/>
              <a:ext cx="146050" cy="222250"/>
            </a:xfrm>
            <a:custGeom>
              <a:avLst/>
              <a:gdLst>
                <a:gd name="T0" fmla="*/ 8 w 92"/>
                <a:gd name="T1" fmla="*/ 14 h 140"/>
                <a:gd name="T2" fmla="*/ 82 w 92"/>
                <a:gd name="T3" fmla="*/ 60 h 140"/>
                <a:gd name="T4" fmla="*/ 82 w 92"/>
                <a:gd name="T5" fmla="*/ 60 h 140"/>
                <a:gd name="T6" fmla="*/ 82 w 92"/>
                <a:gd name="T7" fmla="*/ 72 h 140"/>
                <a:gd name="T8" fmla="*/ 82 w 92"/>
                <a:gd name="T9" fmla="*/ 72 h 140"/>
                <a:gd name="T10" fmla="*/ 82 w 92"/>
                <a:gd name="T11" fmla="*/ 80 h 140"/>
                <a:gd name="T12" fmla="*/ 8 w 92"/>
                <a:gd name="T13" fmla="*/ 126 h 140"/>
                <a:gd name="T14" fmla="*/ 8 w 92"/>
                <a:gd name="T15" fmla="*/ 14 h 140"/>
                <a:gd name="T16" fmla="*/ 0 w 92"/>
                <a:gd name="T17" fmla="*/ 0 h 140"/>
                <a:gd name="T18" fmla="*/ 0 w 92"/>
                <a:gd name="T19" fmla="*/ 14 h 140"/>
                <a:gd name="T20" fmla="*/ 0 w 92"/>
                <a:gd name="T21" fmla="*/ 126 h 140"/>
                <a:gd name="T22" fmla="*/ 0 w 92"/>
                <a:gd name="T23" fmla="*/ 140 h 140"/>
                <a:gd name="T24" fmla="*/ 12 w 92"/>
                <a:gd name="T25" fmla="*/ 134 h 140"/>
                <a:gd name="T26" fmla="*/ 86 w 92"/>
                <a:gd name="T27" fmla="*/ 88 h 140"/>
                <a:gd name="T28" fmla="*/ 90 w 92"/>
                <a:gd name="T29" fmla="*/ 84 h 140"/>
                <a:gd name="T30" fmla="*/ 90 w 92"/>
                <a:gd name="T31" fmla="*/ 80 h 140"/>
                <a:gd name="T32" fmla="*/ 90 w 92"/>
                <a:gd name="T33" fmla="*/ 80 h 140"/>
                <a:gd name="T34" fmla="*/ 90 w 92"/>
                <a:gd name="T35" fmla="*/ 72 h 140"/>
                <a:gd name="T36" fmla="*/ 90 w 92"/>
                <a:gd name="T37" fmla="*/ 72 h 140"/>
                <a:gd name="T38" fmla="*/ 90 w 92"/>
                <a:gd name="T39" fmla="*/ 62 h 140"/>
                <a:gd name="T40" fmla="*/ 92 w 92"/>
                <a:gd name="T41" fmla="*/ 56 h 140"/>
                <a:gd name="T42" fmla="*/ 86 w 92"/>
                <a:gd name="T43" fmla="*/ 52 h 140"/>
                <a:gd name="T44" fmla="*/ 12 w 92"/>
                <a:gd name="T45" fmla="*/ 6 h 140"/>
                <a:gd name="T46" fmla="*/ 0 w 92"/>
                <a:gd name="T47" fmla="*/ 0 h 140"/>
                <a:gd name="T48" fmla="*/ 0 w 92"/>
                <a:gd name="T4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40">
                  <a:moveTo>
                    <a:pt x="8" y="14"/>
                  </a:moveTo>
                  <a:lnTo>
                    <a:pt x="82" y="60"/>
                  </a:lnTo>
                  <a:lnTo>
                    <a:pt x="82" y="60"/>
                  </a:lnTo>
                  <a:lnTo>
                    <a:pt x="82" y="72"/>
                  </a:lnTo>
                  <a:lnTo>
                    <a:pt x="82" y="72"/>
                  </a:lnTo>
                  <a:lnTo>
                    <a:pt x="82" y="80"/>
                  </a:lnTo>
                  <a:lnTo>
                    <a:pt x="8" y="126"/>
                  </a:lnTo>
                  <a:lnTo>
                    <a:pt x="8" y="14"/>
                  </a:lnTo>
                  <a:close/>
                  <a:moveTo>
                    <a:pt x="0" y="0"/>
                  </a:moveTo>
                  <a:lnTo>
                    <a:pt x="0" y="14"/>
                  </a:lnTo>
                  <a:lnTo>
                    <a:pt x="0" y="126"/>
                  </a:lnTo>
                  <a:lnTo>
                    <a:pt x="0" y="140"/>
                  </a:lnTo>
                  <a:lnTo>
                    <a:pt x="12" y="134"/>
                  </a:lnTo>
                  <a:lnTo>
                    <a:pt x="86" y="88"/>
                  </a:lnTo>
                  <a:lnTo>
                    <a:pt x="90" y="84"/>
                  </a:lnTo>
                  <a:lnTo>
                    <a:pt x="90" y="80"/>
                  </a:lnTo>
                  <a:lnTo>
                    <a:pt x="90" y="80"/>
                  </a:lnTo>
                  <a:lnTo>
                    <a:pt x="90" y="72"/>
                  </a:lnTo>
                  <a:lnTo>
                    <a:pt x="90" y="72"/>
                  </a:lnTo>
                  <a:lnTo>
                    <a:pt x="90" y="62"/>
                  </a:lnTo>
                  <a:lnTo>
                    <a:pt x="92" y="56"/>
                  </a:lnTo>
                  <a:lnTo>
                    <a:pt x="86" y="52"/>
                  </a:lnTo>
                  <a:lnTo>
                    <a:pt x="12"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391"/>
            <p:cNvSpPr>
              <a:spLocks/>
            </p:cNvSpPr>
            <p:nvPr/>
          </p:nvSpPr>
          <p:spPr bwMode="auto">
            <a:xfrm>
              <a:off x="9644063" y="3814763"/>
              <a:ext cx="117475" cy="177800"/>
            </a:xfrm>
            <a:custGeom>
              <a:avLst/>
              <a:gdLst>
                <a:gd name="T0" fmla="*/ 0 w 74"/>
                <a:gd name="T1" fmla="*/ 0 h 112"/>
                <a:gd name="T2" fmla="*/ 74 w 74"/>
                <a:gd name="T3" fmla="*/ 46 h 112"/>
                <a:gd name="T4" fmla="*/ 74 w 74"/>
                <a:gd name="T5" fmla="*/ 46 h 112"/>
                <a:gd name="T6" fmla="*/ 74 w 74"/>
                <a:gd name="T7" fmla="*/ 58 h 112"/>
                <a:gd name="T8" fmla="*/ 74 w 74"/>
                <a:gd name="T9" fmla="*/ 58 h 112"/>
                <a:gd name="T10" fmla="*/ 74 w 74"/>
                <a:gd name="T11" fmla="*/ 66 h 112"/>
                <a:gd name="T12" fmla="*/ 0 w 74"/>
                <a:gd name="T13" fmla="*/ 112 h 112"/>
                <a:gd name="T14" fmla="*/ 0 w 7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2">
                  <a:moveTo>
                    <a:pt x="0" y="0"/>
                  </a:moveTo>
                  <a:lnTo>
                    <a:pt x="74" y="46"/>
                  </a:lnTo>
                  <a:lnTo>
                    <a:pt x="74" y="46"/>
                  </a:lnTo>
                  <a:lnTo>
                    <a:pt x="74" y="58"/>
                  </a:lnTo>
                  <a:lnTo>
                    <a:pt x="74" y="58"/>
                  </a:lnTo>
                  <a:lnTo>
                    <a:pt x="74" y="66"/>
                  </a:lnTo>
                  <a:lnTo>
                    <a:pt x="0"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92"/>
            <p:cNvSpPr>
              <a:spLocks/>
            </p:cNvSpPr>
            <p:nvPr/>
          </p:nvSpPr>
          <p:spPr bwMode="auto">
            <a:xfrm>
              <a:off x="9631363" y="3792538"/>
              <a:ext cx="146050" cy="222250"/>
            </a:xfrm>
            <a:custGeom>
              <a:avLst/>
              <a:gdLst>
                <a:gd name="T0" fmla="*/ 0 w 92"/>
                <a:gd name="T1" fmla="*/ 0 h 140"/>
                <a:gd name="T2" fmla="*/ 0 w 92"/>
                <a:gd name="T3" fmla="*/ 14 h 140"/>
                <a:gd name="T4" fmla="*/ 0 w 92"/>
                <a:gd name="T5" fmla="*/ 126 h 140"/>
                <a:gd name="T6" fmla="*/ 0 w 92"/>
                <a:gd name="T7" fmla="*/ 140 h 140"/>
                <a:gd name="T8" fmla="*/ 12 w 92"/>
                <a:gd name="T9" fmla="*/ 134 h 140"/>
                <a:gd name="T10" fmla="*/ 86 w 92"/>
                <a:gd name="T11" fmla="*/ 88 h 140"/>
                <a:gd name="T12" fmla="*/ 90 w 92"/>
                <a:gd name="T13" fmla="*/ 84 h 140"/>
                <a:gd name="T14" fmla="*/ 90 w 92"/>
                <a:gd name="T15" fmla="*/ 80 h 140"/>
                <a:gd name="T16" fmla="*/ 90 w 92"/>
                <a:gd name="T17" fmla="*/ 80 h 140"/>
                <a:gd name="T18" fmla="*/ 90 w 92"/>
                <a:gd name="T19" fmla="*/ 72 h 140"/>
                <a:gd name="T20" fmla="*/ 90 w 92"/>
                <a:gd name="T21" fmla="*/ 72 h 140"/>
                <a:gd name="T22" fmla="*/ 90 w 92"/>
                <a:gd name="T23" fmla="*/ 62 h 140"/>
                <a:gd name="T24" fmla="*/ 92 w 92"/>
                <a:gd name="T25" fmla="*/ 56 h 140"/>
                <a:gd name="T26" fmla="*/ 86 w 92"/>
                <a:gd name="T27" fmla="*/ 52 h 140"/>
                <a:gd name="T28" fmla="*/ 12 w 92"/>
                <a:gd name="T29" fmla="*/ 6 h 140"/>
                <a:gd name="T30" fmla="*/ 0 w 92"/>
                <a:gd name="T31" fmla="*/ 0 h 140"/>
                <a:gd name="T32" fmla="*/ 0 w 92"/>
                <a:gd name="T3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40">
                  <a:moveTo>
                    <a:pt x="0" y="0"/>
                  </a:moveTo>
                  <a:lnTo>
                    <a:pt x="0" y="14"/>
                  </a:lnTo>
                  <a:lnTo>
                    <a:pt x="0" y="126"/>
                  </a:lnTo>
                  <a:lnTo>
                    <a:pt x="0" y="140"/>
                  </a:lnTo>
                  <a:lnTo>
                    <a:pt x="12" y="134"/>
                  </a:lnTo>
                  <a:lnTo>
                    <a:pt x="86" y="88"/>
                  </a:lnTo>
                  <a:lnTo>
                    <a:pt x="90" y="84"/>
                  </a:lnTo>
                  <a:lnTo>
                    <a:pt x="90" y="80"/>
                  </a:lnTo>
                  <a:lnTo>
                    <a:pt x="90" y="80"/>
                  </a:lnTo>
                  <a:lnTo>
                    <a:pt x="90" y="72"/>
                  </a:lnTo>
                  <a:lnTo>
                    <a:pt x="90" y="72"/>
                  </a:lnTo>
                  <a:lnTo>
                    <a:pt x="90" y="62"/>
                  </a:lnTo>
                  <a:lnTo>
                    <a:pt x="92" y="56"/>
                  </a:lnTo>
                  <a:lnTo>
                    <a:pt x="86" y="52"/>
                  </a:lnTo>
                  <a:lnTo>
                    <a:pt x="12" y="6"/>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Rectangle 393"/>
            <p:cNvSpPr>
              <a:spLocks noChangeArrowheads="1"/>
            </p:cNvSpPr>
            <p:nvPr/>
          </p:nvSpPr>
          <p:spPr bwMode="auto">
            <a:xfrm>
              <a:off x="9888538" y="3932238"/>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94"/>
            <p:cNvSpPr>
              <a:spLocks/>
            </p:cNvSpPr>
            <p:nvPr/>
          </p:nvSpPr>
          <p:spPr bwMode="auto">
            <a:xfrm>
              <a:off x="9644063" y="3652838"/>
              <a:ext cx="387350" cy="228600"/>
            </a:xfrm>
            <a:custGeom>
              <a:avLst/>
              <a:gdLst>
                <a:gd name="T0" fmla="*/ 76 w 244"/>
                <a:gd name="T1" fmla="*/ 142 h 144"/>
                <a:gd name="T2" fmla="*/ 0 w 244"/>
                <a:gd name="T3" fmla="*/ 96 h 144"/>
                <a:gd name="T4" fmla="*/ 120 w 244"/>
                <a:gd name="T5" fmla="*/ 0 h 144"/>
                <a:gd name="T6" fmla="*/ 232 w 244"/>
                <a:gd name="T7" fmla="*/ 90 h 144"/>
                <a:gd name="T8" fmla="*/ 244 w 244"/>
                <a:gd name="T9" fmla="*/ 90 h 144"/>
                <a:gd name="T10" fmla="*/ 234 w 244"/>
                <a:gd name="T11" fmla="*/ 98 h 144"/>
                <a:gd name="T12" fmla="*/ 160 w 244"/>
                <a:gd name="T13" fmla="*/ 144 h 144"/>
                <a:gd name="T14" fmla="*/ 160 w 244"/>
                <a:gd name="T15" fmla="*/ 138 h 144"/>
                <a:gd name="T16" fmla="*/ 160 w 244"/>
                <a:gd name="T17" fmla="*/ 138 h 144"/>
                <a:gd name="T18" fmla="*/ 156 w 244"/>
                <a:gd name="T19" fmla="*/ 132 h 144"/>
                <a:gd name="T20" fmla="*/ 156 w 244"/>
                <a:gd name="T21" fmla="*/ 132 h 144"/>
                <a:gd name="T22" fmla="*/ 150 w 244"/>
                <a:gd name="T23" fmla="*/ 124 h 144"/>
                <a:gd name="T24" fmla="*/ 142 w 244"/>
                <a:gd name="T25" fmla="*/ 118 h 144"/>
                <a:gd name="T26" fmla="*/ 142 w 244"/>
                <a:gd name="T27" fmla="*/ 118 h 144"/>
                <a:gd name="T28" fmla="*/ 132 w 244"/>
                <a:gd name="T29" fmla="*/ 116 h 144"/>
                <a:gd name="T30" fmla="*/ 122 w 244"/>
                <a:gd name="T31" fmla="*/ 114 h 144"/>
                <a:gd name="T32" fmla="*/ 122 w 244"/>
                <a:gd name="T33" fmla="*/ 114 h 144"/>
                <a:gd name="T34" fmla="*/ 108 w 244"/>
                <a:gd name="T35" fmla="*/ 116 h 144"/>
                <a:gd name="T36" fmla="*/ 98 w 244"/>
                <a:gd name="T37" fmla="*/ 120 h 144"/>
                <a:gd name="T38" fmla="*/ 98 w 244"/>
                <a:gd name="T39" fmla="*/ 120 h 144"/>
                <a:gd name="T40" fmla="*/ 88 w 244"/>
                <a:gd name="T41" fmla="*/ 128 h 144"/>
                <a:gd name="T42" fmla="*/ 82 w 244"/>
                <a:gd name="T43" fmla="*/ 140 h 144"/>
                <a:gd name="T44" fmla="*/ 80 w 244"/>
                <a:gd name="T45" fmla="*/ 144 h 144"/>
                <a:gd name="T46" fmla="*/ 76 w 244"/>
                <a:gd name="T47" fmla="*/ 1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144">
                  <a:moveTo>
                    <a:pt x="76" y="142"/>
                  </a:moveTo>
                  <a:lnTo>
                    <a:pt x="0" y="96"/>
                  </a:lnTo>
                  <a:lnTo>
                    <a:pt x="120" y="0"/>
                  </a:lnTo>
                  <a:lnTo>
                    <a:pt x="232" y="90"/>
                  </a:lnTo>
                  <a:lnTo>
                    <a:pt x="244" y="90"/>
                  </a:lnTo>
                  <a:lnTo>
                    <a:pt x="234" y="98"/>
                  </a:lnTo>
                  <a:lnTo>
                    <a:pt x="160" y="144"/>
                  </a:lnTo>
                  <a:lnTo>
                    <a:pt x="160" y="138"/>
                  </a:lnTo>
                  <a:lnTo>
                    <a:pt x="160" y="138"/>
                  </a:lnTo>
                  <a:lnTo>
                    <a:pt x="156" y="132"/>
                  </a:lnTo>
                  <a:lnTo>
                    <a:pt x="156" y="132"/>
                  </a:lnTo>
                  <a:lnTo>
                    <a:pt x="150" y="124"/>
                  </a:lnTo>
                  <a:lnTo>
                    <a:pt x="142" y="118"/>
                  </a:lnTo>
                  <a:lnTo>
                    <a:pt x="142" y="118"/>
                  </a:lnTo>
                  <a:lnTo>
                    <a:pt x="132" y="116"/>
                  </a:lnTo>
                  <a:lnTo>
                    <a:pt x="122" y="114"/>
                  </a:lnTo>
                  <a:lnTo>
                    <a:pt x="122" y="114"/>
                  </a:lnTo>
                  <a:lnTo>
                    <a:pt x="108" y="116"/>
                  </a:lnTo>
                  <a:lnTo>
                    <a:pt x="98" y="120"/>
                  </a:lnTo>
                  <a:lnTo>
                    <a:pt x="98" y="120"/>
                  </a:lnTo>
                  <a:lnTo>
                    <a:pt x="88" y="128"/>
                  </a:lnTo>
                  <a:lnTo>
                    <a:pt x="82" y="140"/>
                  </a:lnTo>
                  <a:lnTo>
                    <a:pt x="80" y="144"/>
                  </a:lnTo>
                  <a:lnTo>
                    <a:pt x="76" y="1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95"/>
            <p:cNvSpPr>
              <a:spLocks noEditPoints="1"/>
            </p:cNvSpPr>
            <p:nvPr/>
          </p:nvSpPr>
          <p:spPr bwMode="auto">
            <a:xfrm>
              <a:off x="9634538" y="3643313"/>
              <a:ext cx="422275" cy="247650"/>
            </a:xfrm>
            <a:custGeom>
              <a:avLst/>
              <a:gdLst>
                <a:gd name="T0" fmla="*/ 126 w 266"/>
                <a:gd name="T1" fmla="*/ 10 h 156"/>
                <a:gd name="T2" fmla="*/ 236 w 266"/>
                <a:gd name="T3" fmla="*/ 100 h 156"/>
                <a:gd name="T4" fmla="*/ 238 w 266"/>
                <a:gd name="T5" fmla="*/ 100 h 156"/>
                <a:gd name="T6" fmla="*/ 168 w 266"/>
                <a:gd name="T7" fmla="*/ 144 h 156"/>
                <a:gd name="T8" fmla="*/ 168 w 266"/>
                <a:gd name="T9" fmla="*/ 144 h 156"/>
                <a:gd name="T10" fmla="*/ 166 w 266"/>
                <a:gd name="T11" fmla="*/ 136 h 156"/>
                <a:gd name="T12" fmla="*/ 166 w 266"/>
                <a:gd name="T13" fmla="*/ 136 h 156"/>
                <a:gd name="T14" fmla="*/ 166 w 266"/>
                <a:gd name="T15" fmla="*/ 136 h 156"/>
                <a:gd name="T16" fmla="*/ 166 w 266"/>
                <a:gd name="T17" fmla="*/ 136 h 156"/>
                <a:gd name="T18" fmla="*/ 160 w 266"/>
                <a:gd name="T19" fmla="*/ 128 h 156"/>
                <a:gd name="T20" fmla="*/ 150 w 266"/>
                <a:gd name="T21" fmla="*/ 122 h 156"/>
                <a:gd name="T22" fmla="*/ 150 w 266"/>
                <a:gd name="T23" fmla="*/ 122 h 156"/>
                <a:gd name="T24" fmla="*/ 140 w 266"/>
                <a:gd name="T25" fmla="*/ 118 h 156"/>
                <a:gd name="T26" fmla="*/ 128 w 266"/>
                <a:gd name="T27" fmla="*/ 116 h 156"/>
                <a:gd name="T28" fmla="*/ 128 w 266"/>
                <a:gd name="T29" fmla="*/ 116 h 156"/>
                <a:gd name="T30" fmla="*/ 128 w 266"/>
                <a:gd name="T31" fmla="*/ 116 h 156"/>
                <a:gd name="T32" fmla="*/ 128 w 266"/>
                <a:gd name="T33" fmla="*/ 116 h 156"/>
                <a:gd name="T34" fmla="*/ 128 w 266"/>
                <a:gd name="T35" fmla="*/ 116 h 156"/>
                <a:gd name="T36" fmla="*/ 128 w 266"/>
                <a:gd name="T37" fmla="*/ 116 h 156"/>
                <a:gd name="T38" fmla="*/ 114 w 266"/>
                <a:gd name="T39" fmla="*/ 118 h 156"/>
                <a:gd name="T40" fmla="*/ 102 w 266"/>
                <a:gd name="T41" fmla="*/ 124 h 156"/>
                <a:gd name="T42" fmla="*/ 102 w 266"/>
                <a:gd name="T43" fmla="*/ 124 h 156"/>
                <a:gd name="T44" fmla="*/ 92 w 266"/>
                <a:gd name="T45" fmla="*/ 132 h 156"/>
                <a:gd name="T46" fmla="*/ 84 w 266"/>
                <a:gd name="T47" fmla="*/ 144 h 156"/>
                <a:gd name="T48" fmla="*/ 84 w 266"/>
                <a:gd name="T49" fmla="*/ 144 h 156"/>
                <a:gd name="T50" fmla="*/ 84 w 266"/>
                <a:gd name="T51" fmla="*/ 144 h 156"/>
                <a:gd name="T52" fmla="*/ 84 w 266"/>
                <a:gd name="T53" fmla="*/ 144 h 156"/>
                <a:gd name="T54" fmla="*/ 84 w 266"/>
                <a:gd name="T55" fmla="*/ 144 h 156"/>
                <a:gd name="T56" fmla="*/ 84 w 266"/>
                <a:gd name="T57" fmla="*/ 144 h 156"/>
                <a:gd name="T58" fmla="*/ 14 w 266"/>
                <a:gd name="T59" fmla="*/ 100 h 156"/>
                <a:gd name="T60" fmla="*/ 126 w 266"/>
                <a:gd name="T61" fmla="*/ 10 h 156"/>
                <a:gd name="T62" fmla="*/ 126 w 266"/>
                <a:gd name="T63" fmla="*/ 0 h 156"/>
                <a:gd name="T64" fmla="*/ 120 w 266"/>
                <a:gd name="T65" fmla="*/ 4 h 156"/>
                <a:gd name="T66" fmla="*/ 8 w 266"/>
                <a:gd name="T67" fmla="*/ 94 h 156"/>
                <a:gd name="T68" fmla="*/ 0 w 266"/>
                <a:gd name="T69" fmla="*/ 102 h 156"/>
                <a:gd name="T70" fmla="*/ 10 w 266"/>
                <a:gd name="T71" fmla="*/ 108 h 156"/>
                <a:gd name="T72" fmla="*/ 80 w 266"/>
                <a:gd name="T73" fmla="*/ 152 h 156"/>
                <a:gd name="T74" fmla="*/ 88 w 266"/>
                <a:gd name="T75" fmla="*/ 156 h 156"/>
                <a:gd name="T76" fmla="*/ 92 w 266"/>
                <a:gd name="T77" fmla="*/ 148 h 156"/>
                <a:gd name="T78" fmla="*/ 92 w 266"/>
                <a:gd name="T79" fmla="*/ 148 h 156"/>
                <a:gd name="T80" fmla="*/ 92 w 266"/>
                <a:gd name="T81" fmla="*/ 148 h 156"/>
                <a:gd name="T82" fmla="*/ 92 w 266"/>
                <a:gd name="T83" fmla="*/ 148 h 156"/>
                <a:gd name="T84" fmla="*/ 98 w 266"/>
                <a:gd name="T85" fmla="*/ 138 h 156"/>
                <a:gd name="T86" fmla="*/ 106 w 266"/>
                <a:gd name="T87" fmla="*/ 130 h 156"/>
                <a:gd name="T88" fmla="*/ 106 w 266"/>
                <a:gd name="T89" fmla="*/ 130 h 156"/>
                <a:gd name="T90" fmla="*/ 116 w 266"/>
                <a:gd name="T91" fmla="*/ 126 h 156"/>
                <a:gd name="T92" fmla="*/ 128 w 266"/>
                <a:gd name="T93" fmla="*/ 124 h 156"/>
                <a:gd name="T94" fmla="*/ 128 w 266"/>
                <a:gd name="T95" fmla="*/ 124 h 156"/>
                <a:gd name="T96" fmla="*/ 138 w 266"/>
                <a:gd name="T97" fmla="*/ 126 h 156"/>
                <a:gd name="T98" fmla="*/ 146 w 266"/>
                <a:gd name="T99" fmla="*/ 128 h 156"/>
                <a:gd name="T100" fmla="*/ 146 w 266"/>
                <a:gd name="T101" fmla="*/ 128 h 156"/>
                <a:gd name="T102" fmla="*/ 154 w 266"/>
                <a:gd name="T103" fmla="*/ 134 h 156"/>
                <a:gd name="T104" fmla="*/ 160 w 266"/>
                <a:gd name="T105" fmla="*/ 140 h 156"/>
                <a:gd name="T106" fmla="*/ 160 w 266"/>
                <a:gd name="T107" fmla="*/ 140 h 156"/>
                <a:gd name="T108" fmla="*/ 162 w 266"/>
                <a:gd name="T109" fmla="*/ 146 h 156"/>
                <a:gd name="T110" fmla="*/ 164 w 266"/>
                <a:gd name="T111" fmla="*/ 156 h 156"/>
                <a:gd name="T112" fmla="*/ 174 w 266"/>
                <a:gd name="T113" fmla="*/ 150 h 156"/>
                <a:gd name="T114" fmla="*/ 242 w 266"/>
                <a:gd name="T115" fmla="*/ 108 h 156"/>
                <a:gd name="T116" fmla="*/ 266 w 266"/>
                <a:gd name="T117" fmla="*/ 92 h 156"/>
                <a:gd name="T118" fmla="*/ 240 w 266"/>
                <a:gd name="T119" fmla="*/ 92 h 156"/>
                <a:gd name="T120" fmla="*/ 130 w 266"/>
                <a:gd name="T121" fmla="*/ 4 h 156"/>
                <a:gd name="T122" fmla="*/ 126 w 266"/>
                <a:gd name="T123" fmla="*/ 0 h 156"/>
                <a:gd name="T124" fmla="*/ 126 w 266"/>
                <a:gd name="T1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156">
                  <a:moveTo>
                    <a:pt x="126" y="10"/>
                  </a:moveTo>
                  <a:lnTo>
                    <a:pt x="236" y="100"/>
                  </a:lnTo>
                  <a:lnTo>
                    <a:pt x="238" y="100"/>
                  </a:lnTo>
                  <a:lnTo>
                    <a:pt x="168" y="144"/>
                  </a:lnTo>
                  <a:lnTo>
                    <a:pt x="168" y="144"/>
                  </a:lnTo>
                  <a:lnTo>
                    <a:pt x="166" y="136"/>
                  </a:lnTo>
                  <a:lnTo>
                    <a:pt x="166" y="136"/>
                  </a:lnTo>
                  <a:lnTo>
                    <a:pt x="166" y="136"/>
                  </a:lnTo>
                  <a:lnTo>
                    <a:pt x="166" y="136"/>
                  </a:lnTo>
                  <a:lnTo>
                    <a:pt x="160" y="128"/>
                  </a:lnTo>
                  <a:lnTo>
                    <a:pt x="150" y="122"/>
                  </a:lnTo>
                  <a:lnTo>
                    <a:pt x="150" y="122"/>
                  </a:lnTo>
                  <a:lnTo>
                    <a:pt x="140" y="118"/>
                  </a:lnTo>
                  <a:lnTo>
                    <a:pt x="128" y="116"/>
                  </a:lnTo>
                  <a:lnTo>
                    <a:pt x="128" y="116"/>
                  </a:lnTo>
                  <a:lnTo>
                    <a:pt x="128" y="116"/>
                  </a:lnTo>
                  <a:lnTo>
                    <a:pt x="128" y="116"/>
                  </a:lnTo>
                  <a:lnTo>
                    <a:pt x="128" y="116"/>
                  </a:lnTo>
                  <a:lnTo>
                    <a:pt x="128" y="116"/>
                  </a:lnTo>
                  <a:lnTo>
                    <a:pt x="114" y="118"/>
                  </a:lnTo>
                  <a:lnTo>
                    <a:pt x="102" y="124"/>
                  </a:lnTo>
                  <a:lnTo>
                    <a:pt x="102" y="124"/>
                  </a:lnTo>
                  <a:lnTo>
                    <a:pt x="92" y="132"/>
                  </a:lnTo>
                  <a:lnTo>
                    <a:pt x="84" y="144"/>
                  </a:lnTo>
                  <a:lnTo>
                    <a:pt x="84" y="144"/>
                  </a:lnTo>
                  <a:lnTo>
                    <a:pt x="84" y="144"/>
                  </a:lnTo>
                  <a:lnTo>
                    <a:pt x="84" y="144"/>
                  </a:lnTo>
                  <a:lnTo>
                    <a:pt x="84" y="144"/>
                  </a:lnTo>
                  <a:lnTo>
                    <a:pt x="84" y="144"/>
                  </a:lnTo>
                  <a:lnTo>
                    <a:pt x="14" y="100"/>
                  </a:lnTo>
                  <a:lnTo>
                    <a:pt x="126" y="10"/>
                  </a:lnTo>
                  <a:close/>
                  <a:moveTo>
                    <a:pt x="126" y="0"/>
                  </a:moveTo>
                  <a:lnTo>
                    <a:pt x="120" y="4"/>
                  </a:lnTo>
                  <a:lnTo>
                    <a:pt x="8" y="94"/>
                  </a:lnTo>
                  <a:lnTo>
                    <a:pt x="0" y="102"/>
                  </a:lnTo>
                  <a:lnTo>
                    <a:pt x="10" y="108"/>
                  </a:lnTo>
                  <a:lnTo>
                    <a:pt x="80" y="152"/>
                  </a:lnTo>
                  <a:lnTo>
                    <a:pt x="88" y="156"/>
                  </a:lnTo>
                  <a:lnTo>
                    <a:pt x="92" y="148"/>
                  </a:lnTo>
                  <a:lnTo>
                    <a:pt x="92" y="148"/>
                  </a:lnTo>
                  <a:lnTo>
                    <a:pt x="92" y="148"/>
                  </a:lnTo>
                  <a:lnTo>
                    <a:pt x="92" y="148"/>
                  </a:lnTo>
                  <a:lnTo>
                    <a:pt x="98" y="138"/>
                  </a:lnTo>
                  <a:lnTo>
                    <a:pt x="106" y="130"/>
                  </a:lnTo>
                  <a:lnTo>
                    <a:pt x="106" y="130"/>
                  </a:lnTo>
                  <a:lnTo>
                    <a:pt x="116" y="126"/>
                  </a:lnTo>
                  <a:lnTo>
                    <a:pt x="128" y="124"/>
                  </a:lnTo>
                  <a:lnTo>
                    <a:pt x="128" y="124"/>
                  </a:lnTo>
                  <a:lnTo>
                    <a:pt x="138" y="126"/>
                  </a:lnTo>
                  <a:lnTo>
                    <a:pt x="146" y="128"/>
                  </a:lnTo>
                  <a:lnTo>
                    <a:pt x="146" y="128"/>
                  </a:lnTo>
                  <a:lnTo>
                    <a:pt x="154" y="134"/>
                  </a:lnTo>
                  <a:lnTo>
                    <a:pt x="160" y="140"/>
                  </a:lnTo>
                  <a:lnTo>
                    <a:pt x="160" y="140"/>
                  </a:lnTo>
                  <a:lnTo>
                    <a:pt x="162" y="146"/>
                  </a:lnTo>
                  <a:lnTo>
                    <a:pt x="164" y="156"/>
                  </a:lnTo>
                  <a:lnTo>
                    <a:pt x="174" y="150"/>
                  </a:lnTo>
                  <a:lnTo>
                    <a:pt x="242" y="108"/>
                  </a:lnTo>
                  <a:lnTo>
                    <a:pt x="266" y="92"/>
                  </a:lnTo>
                  <a:lnTo>
                    <a:pt x="240" y="92"/>
                  </a:lnTo>
                  <a:lnTo>
                    <a:pt x="130" y="4"/>
                  </a:lnTo>
                  <a:lnTo>
                    <a:pt x="126" y="0"/>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96"/>
            <p:cNvSpPr>
              <a:spLocks/>
            </p:cNvSpPr>
            <p:nvPr/>
          </p:nvSpPr>
          <p:spPr bwMode="auto">
            <a:xfrm>
              <a:off x="9656763" y="3659188"/>
              <a:ext cx="355600" cy="212725"/>
            </a:xfrm>
            <a:custGeom>
              <a:avLst/>
              <a:gdLst>
                <a:gd name="T0" fmla="*/ 112 w 224"/>
                <a:gd name="T1" fmla="*/ 0 h 134"/>
                <a:gd name="T2" fmla="*/ 222 w 224"/>
                <a:gd name="T3" fmla="*/ 90 h 134"/>
                <a:gd name="T4" fmla="*/ 224 w 224"/>
                <a:gd name="T5" fmla="*/ 90 h 134"/>
                <a:gd name="T6" fmla="*/ 154 w 224"/>
                <a:gd name="T7" fmla="*/ 134 h 134"/>
                <a:gd name="T8" fmla="*/ 154 w 224"/>
                <a:gd name="T9" fmla="*/ 134 h 134"/>
                <a:gd name="T10" fmla="*/ 152 w 224"/>
                <a:gd name="T11" fmla="*/ 126 h 134"/>
                <a:gd name="T12" fmla="*/ 152 w 224"/>
                <a:gd name="T13" fmla="*/ 126 h 134"/>
                <a:gd name="T14" fmla="*/ 152 w 224"/>
                <a:gd name="T15" fmla="*/ 126 h 134"/>
                <a:gd name="T16" fmla="*/ 152 w 224"/>
                <a:gd name="T17" fmla="*/ 126 h 134"/>
                <a:gd name="T18" fmla="*/ 146 w 224"/>
                <a:gd name="T19" fmla="*/ 118 h 134"/>
                <a:gd name="T20" fmla="*/ 136 w 224"/>
                <a:gd name="T21" fmla="*/ 112 h 134"/>
                <a:gd name="T22" fmla="*/ 136 w 224"/>
                <a:gd name="T23" fmla="*/ 112 h 134"/>
                <a:gd name="T24" fmla="*/ 126 w 224"/>
                <a:gd name="T25" fmla="*/ 108 h 134"/>
                <a:gd name="T26" fmla="*/ 114 w 224"/>
                <a:gd name="T27" fmla="*/ 106 h 134"/>
                <a:gd name="T28" fmla="*/ 114 w 224"/>
                <a:gd name="T29" fmla="*/ 106 h 134"/>
                <a:gd name="T30" fmla="*/ 114 w 224"/>
                <a:gd name="T31" fmla="*/ 106 h 134"/>
                <a:gd name="T32" fmla="*/ 114 w 224"/>
                <a:gd name="T33" fmla="*/ 106 h 134"/>
                <a:gd name="T34" fmla="*/ 114 w 224"/>
                <a:gd name="T35" fmla="*/ 106 h 134"/>
                <a:gd name="T36" fmla="*/ 114 w 224"/>
                <a:gd name="T37" fmla="*/ 106 h 134"/>
                <a:gd name="T38" fmla="*/ 100 w 224"/>
                <a:gd name="T39" fmla="*/ 108 h 134"/>
                <a:gd name="T40" fmla="*/ 88 w 224"/>
                <a:gd name="T41" fmla="*/ 114 h 134"/>
                <a:gd name="T42" fmla="*/ 88 w 224"/>
                <a:gd name="T43" fmla="*/ 114 h 134"/>
                <a:gd name="T44" fmla="*/ 78 w 224"/>
                <a:gd name="T45" fmla="*/ 122 h 134"/>
                <a:gd name="T46" fmla="*/ 70 w 224"/>
                <a:gd name="T47" fmla="*/ 134 h 134"/>
                <a:gd name="T48" fmla="*/ 70 w 224"/>
                <a:gd name="T49" fmla="*/ 134 h 134"/>
                <a:gd name="T50" fmla="*/ 70 w 224"/>
                <a:gd name="T51" fmla="*/ 134 h 134"/>
                <a:gd name="T52" fmla="*/ 70 w 224"/>
                <a:gd name="T53" fmla="*/ 134 h 134"/>
                <a:gd name="T54" fmla="*/ 70 w 224"/>
                <a:gd name="T55" fmla="*/ 134 h 134"/>
                <a:gd name="T56" fmla="*/ 70 w 224"/>
                <a:gd name="T57" fmla="*/ 134 h 134"/>
                <a:gd name="T58" fmla="*/ 0 w 224"/>
                <a:gd name="T59" fmla="*/ 90 h 134"/>
                <a:gd name="T60" fmla="*/ 112 w 224"/>
                <a:gd name="T6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 h="134">
                  <a:moveTo>
                    <a:pt x="112" y="0"/>
                  </a:moveTo>
                  <a:lnTo>
                    <a:pt x="222" y="90"/>
                  </a:lnTo>
                  <a:lnTo>
                    <a:pt x="224" y="90"/>
                  </a:lnTo>
                  <a:lnTo>
                    <a:pt x="154" y="134"/>
                  </a:lnTo>
                  <a:lnTo>
                    <a:pt x="154" y="134"/>
                  </a:lnTo>
                  <a:lnTo>
                    <a:pt x="152" y="126"/>
                  </a:lnTo>
                  <a:lnTo>
                    <a:pt x="152" y="126"/>
                  </a:lnTo>
                  <a:lnTo>
                    <a:pt x="152" y="126"/>
                  </a:lnTo>
                  <a:lnTo>
                    <a:pt x="152" y="126"/>
                  </a:lnTo>
                  <a:lnTo>
                    <a:pt x="146" y="118"/>
                  </a:lnTo>
                  <a:lnTo>
                    <a:pt x="136" y="112"/>
                  </a:lnTo>
                  <a:lnTo>
                    <a:pt x="136" y="112"/>
                  </a:lnTo>
                  <a:lnTo>
                    <a:pt x="126" y="108"/>
                  </a:lnTo>
                  <a:lnTo>
                    <a:pt x="114" y="106"/>
                  </a:lnTo>
                  <a:lnTo>
                    <a:pt x="114" y="106"/>
                  </a:lnTo>
                  <a:lnTo>
                    <a:pt x="114" y="106"/>
                  </a:lnTo>
                  <a:lnTo>
                    <a:pt x="114" y="106"/>
                  </a:lnTo>
                  <a:lnTo>
                    <a:pt x="114" y="106"/>
                  </a:lnTo>
                  <a:lnTo>
                    <a:pt x="114" y="106"/>
                  </a:lnTo>
                  <a:lnTo>
                    <a:pt x="100" y="108"/>
                  </a:lnTo>
                  <a:lnTo>
                    <a:pt x="88" y="114"/>
                  </a:lnTo>
                  <a:lnTo>
                    <a:pt x="88" y="114"/>
                  </a:lnTo>
                  <a:lnTo>
                    <a:pt x="78" y="122"/>
                  </a:lnTo>
                  <a:lnTo>
                    <a:pt x="70" y="134"/>
                  </a:lnTo>
                  <a:lnTo>
                    <a:pt x="70" y="134"/>
                  </a:lnTo>
                  <a:lnTo>
                    <a:pt x="70" y="134"/>
                  </a:lnTo>
                  <a:lnTo>
                    <a:pt x="70" y="134"/>
                  </a:lnTo>
                  <a:lnTo>
                    <a:pt x="70" y="134"/>
                  </a:lnTo>
                  <a:lnTo>
                    <a:pt x="70" y="134"/>
                  </a:lnTo>
                  <a:lnTo>
                    <a:pt x="0" y="90"/>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97"/>
            <p:cNvSpPr>
              <a:spLocks/>
            </p:cNvSpPr>
            <p:nvPr/>
          </p:nvSpPr>
          <p:spPr bwMode="auto">
            <a:xfrm>
              <a:off x="9634538" y="3643313"/>
              <a:ext cx="422275" cy="247650"/>
            </a:xfrm>
            <a:custGeom>
              <a:avLst/>
              <a:gdLst>
                <a:gd name="T0" fmla="*/ 126 w 266"/>
                <a:gd name="T1" fmla="*/ 0 h 156"/>
                <a:gd name="T2" fmla="*/ 120 w 266"/>
                <a:gd name="T3" fmla="*/ 4 h 156"/>
                <a:gd name="T4" fmla="*/ 8 w 266"/>
                <a:gd name="T5" fmla="*/ 94 h 156"/>
                <a:gd name="T6" fmla="*/ 0 w 266"/>
                <a:gd name="T7" fmla="*/ 102 h 156"/>
                <a:gd name="T8" fmla="*/ 10 w 266"/>
                <a:gd name="T9" fmla="*/ 108 h 156"/>
                <a:gd name="T10" fmla="*/ 80 w 266"/>
                <a:gd name="T11" fmla="*/ 152 h 156"/>
                <a:gd name="T12" fmla="*/ 88 w 266"/>
                <a:gd name="T13" fmla="*/ 156 h 156"/>
                <a:gd name="T14" fmla="*/ 92 w 266"/>
                <a:gd name="T15" fmla="*/ 148 h 156"/>
                <a:gd name="T16" fmla="*/ 92 w 266"/>
                <a:gd name="T17" fmla="*/ 148 h 156"/>
                <a:gd name="T18" fmla="*/ 92 w 266"/>
                <a:gd name="T19" fmla="*/ 148 h 156"/>
                <a:gd name="T20" fmla="*/ 92 w 266"/>
                <a:gd name="T21" fmla="*/ 148 h 156"/>
                <a:gd name="T22" fmla="*/ 98 w 266"/>
                <a:gd name="T23" fmla="*/ 138 h 156"/>
                <a:gd name="T24" fmla="*/ 106 w 266"/>
                <a:gd name="T25" fmla="*/ 130 h 156"/>
                <a:gd name="T26" fmla="*/ 106 w 266"/>
                <a:gd name="T27" fmla="*/ 130 h 156"/>
                <a:gd name="T28" fmla="*/ 116 w 266"/>
                <a:gd name="T29" fmla="*/ 126 h 156"/>
                <a:gd name="T30" fmla="*/ 128 w 266"/>
                <a:gd name="T31" fmla="*/ 124 h 156"/>
                <a:gd name="T32" fmla="*/ 128 w 266"/>
                <a:gd name="T33" fmla="*/ 124 h 156"/>
                <a:gd name="T34" fmla="*/ 138 w 266"/>
                <a:gd name="T35" fmla="*/ 126 h 156"/>
                <a:gd name="T36" fmla="*/ 146 w 266"/>
                <a:gd name="T37" fmla="*/ 128 h 156"/>
                <a:gd name="T38" fmla="*/ 146 w 266"/>
                <a:gd name="T39" fmla="*/ 128 h 156"/>
                <a:gd name="T40" fmla="*/ 154 w 266"/>
                <a:gd name="T41" fmla="*/ 134 h 156"/>
                <a:gd name="T42" fmla="*/ 160 w 266"/>
                <a:gd name="T43" fmla="*/ 140 h 156"/>
                <a:gd name="T44" fmla="*/ 160 w 266"/>
                <a:gd name="T45" fmla="*/ 140 h 156"/>
                <a:gd name="T46" fmla="*/ 162 w 266"/>
                <a:gd name="T47" fmla="*/ 146 h 156"/>
                <a:gd name="T48" fmla="*/ 164 w 266"/>
                <a:gd name="T49" fmla="*/ 156 h 156"/>
                <a:gd name="T50" fmla="*/ 174 w 266"/>
                <a:gd name="T51" fmla="*/ 150 h 156"/>
                <a:gd name="T52" fmla="*/ 242 w 266"/>
                <a:gd name="T53" fmla="*/ 108 h 156"/>
                <a:gd name="T54" fmla="*/ 266 w 266"/>
                <a:gd name="T55" fmla="*/ 92 h 156"/>
                <a:gd name="T56" fmla="*/ 240 w 266"/>
                <a:gd name="T57" fmla="*/ 92 h 156"/>
                <a:gd name="T58" fmla="*/ 130 w 266"/>
                <a:gd name="T59" fmla="*/ 4 h 156"/>
                <a:gd name="T60" fmla="*/ 126 w 266"/>
                <a:gd name="T61" fmla="*/ 0 h 156"/>
                <a:gd name="T62" fmla="*/ 126 w 266"/>
                <a:gd name="T6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56">
                  <a:moveTo>
                    <a:pt x="126" y="0"/>
                  </a:moveTo>
                  <a:lnTo>
                    <a:pt x="120" y="4"/>
                  </a:lnTo>
                  <a:lnTo>
                    <a:pt x="8" y="94"/>
                  </a:lnTo>
                  <a:lnTo>
                    <a:pt x="0" y="102"/>
                  </a:lnTo>
                  <a:lnTo>
                    <a:pt x="10" y="108"/>
                  </a:lnTo>
                  <a:lnTo>
                    <a:pt x="80" y="152"/>
                  </a:lnTo>
                  <a:lnTo>
                    <a:pt x="88" y="156"/>
                  </a:lnTo>
                  <a:lnTo>
                    <a:pt x="92" y="148"/>
                  </a:lnTo>
                  <a:lnTo>
                    <a:pt x="92" y="148"/>
                  </a:lnTo>
                  <a:lnTo>
                    <a:pt x="92" y="148"/>
                  </a:lnTo>
                  <a:lnTo>
                    <a:pt x="92" y="148"/>
                  </a:lnTo>
                  <a:lnTo>
                    <a:pt x="98" y="138"/>
                  </a:lnTo>
                  <a:lnTo>
                    <a:pt x="106" y="130"/>
                  </a:lnTo>
                  <a:lnTo>
                    <a:pt x="106" y="130"/>
                  </a:lnTo>
                  <a:lnTo>
                    <a:pt x="116" y="126"/>
                  </a:lnTo>
                  <a:lnTo>
                    <a:pt x="128" y="124"/>
                  </a:lnTo>
                  <a:lnTo>
                    <a:pt x="128" y="124"/>
                  </a:lnTo>
                  <a:lnTo>
                    <a:pt x="138" y="126"/>
                  </a:lnTo>
                  <a:lnTo>
                    <a:pt x="146" y="128"/>
                  </a:lnTo>
                  <a:lnTo>
                    <a:pt x="146" y="128"/>
                  </a:lnTo>
                  <a:lnTo>
                    <a:pt x="154" y="134"/>
                  </a:lnTo>
                  <a:lnTo>
                    <a:pt x="160" y="140"/>
                  </a:lnTo>
                  <a:lnTo>
                    <a:pt x="160" y="140"/>
                  </a:lnTo>
                  <a:lnTo>
                    <a:pt x="162" y="146"/>
                  </a:lnTo>
                  <a:lnTo>
                    <a:pt x="164" y="156"/>
                  </a:lnTo>
                  <a:lnTo>
                    <a:pt x="174" y="150"/>
                  </a:lnTo>
                  <a:lnTo>
                    <a:pt x="242" y="108"/>
                  </a:lnTo>
                  <a:lnTo>
                    <a:pt x="266" y="92"/>
                  </a:lnTo>
                  <a:lnTo>
                    <a:pt x="240" y="92"/>
                  </a:lnTo>
                  <a:lnTo>
                    <a:pt x="130" y="4"/>
                  </a:lnTo>
                  <a:lnTo>
                    <a:pt x="126" y="0"/>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1" name="Freeform 398"/>
          <p:cNvSpPr>
            <a:spLocks/>
          </p:cNvSpPr>
          <p:nvPr/>
        </p:nvSpPr>
        <p:spPr bwMode="auto">
          <a:xfrm>
            <a:off x="6281738" y="4751388"/>
            <a:ext cx="4714875" cy="365125"/>
          </a:xfrm>
          <a:custGeom>
            <a:avLst/>
            <a:gdLst>
              <a:gd name="T0" fmla="*/ 2970 w 2970"/>
              <a:gd name="T1" fmla="*/ 0 h 230"/>
              <a:gd name="T2" fmla="*/ 2970 w 2970"/>
              <a:gd name="T3" fmla="*/ 230 h 230"/>
              <a:gd name="T4" fmla="*/ 0 w 2970"/>
              <a:gd name="T5" fmla="*/ 230 h 230"/>
              <a:gd name="T6" fmla="*/ 0 w 2970"/>
              <a:gd name="T7" fmla="*/ 122 h 230"/>
            </a:gdLst>
            <a:ahLst/>
            <a:cxnLst>
              <a:cxn ang="0">
                <a:pos x="T0" y="T1"/>
              </a:cxn>
              <a:cxn ang="0">
                <a:pos x="T2" y="T3"/>
              </a:cxn>
              <a:cxn ang="0">
                <a:pos x="T4" y="T5"/>
              </a:cxn>
              <a:cxn ang="0">
                <a:pos x="T6" y="T7"/>
              </a:cxn>
            </a:cxnLst>
            <a:rect l="0" t="0" r="r" b="b"/>
            <a:pathLst>
              <a:path w="2970" h="230">
                <a:moveTo>
                  <a:pt x="2970" y="0"/>
                </a:moveTo>
                <a:lnTo>
                  <a:pt x="2970" y="230"/>
                </a:lnTo>
                <a:lnTo>
                  <a:pt x="0" y="230"/>
                </a:lnTo>
                <a:lnTo>
                  <a:pt x="0" y="122"/>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Freeform 399"/>
          <p:cNvSpPr>
            <a:spLocks/>
          </p:cNvSpPr>
          <p:nvPr/>
        </p:nvSpPr>
        <p:spPr bwMode="auto">
          <a:xfrm>
            <a:off x="6218238" y="4852988"/>
            <a:ext cx="127000" cy="111125"/>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9326563" y="4866262"/>
            <a:ext cx="454025" cy="374650"/>
            <a:chOff x="9326563" y="4783138"/>
            <a:chExt cx="454025" cy="374650"/>
          </a:xfrm>
        </p:grpSpPr>
        <p:sp>
          <p:nvSpPr>
            <p:cNvPr id="413" name="Freeform 400"/>
            <p:cNvSpPr>
              <a:spLocks noEditPoints="1"/>
            </p:cNvSpPr>
            <p:nvPr/>
          </p:nvSpPr>
          <p:spPr bwMode="auto">
            <a:xfrm>
              <a:off x="9488488" y="4979988"/>
              <a:ext cx="130175" cy="130175"/>
            </a:xfrm>
            <a:custGeom>
              <a:avLst/>
              <a:gdLst>
                <a:gd name="T0" fmla="*/ 40 w 82"/>
                <a:gd name="T1" fmla="*/ 62 h 82"/>
                <a:gd name="T2" fmla="*/ 32 w 82"/>
                <a:gd name="T3" fmla="*/ 64 h 82"/>
                <a:gd name="T4" fmla="*/ 22 w 82"/>
                <a:gd name="T5" fmla="*/ 58 h 82"/>
                <a:gd name="T6" fmla="*/ 16 w 82"/>
                <a:gd name="T7" fmla="*/ 44 h 82"/>
                <a:gd name="T8" fmla="*/ 20 w 82"/>
                <a:gd name="T9" fmla="*/ 30 h 82"/>
                <a:gd name="T10" fmla="*/ 28 w 82"/>
                <a:gd name="T11" fmla="*/ 20 h 82"/>
                <a:gd name="T12" fmla="*/ 38 w 82"/>
                <a:gd name="T13" fmla="*/ 16 h 82"/>
                <a:gd name="T14" fmla="*/ 46 w 82"/>
                <a:gd name="T15" fmla="*/ 18 h 82"/>
                <a:gd name="T16" fmla="*/ 62 w 82"/>
                <a:gd name="T17" fmla="*/ 18 h 82"/>
                <a:gd name="T18" fmla="*/ 54 w 82"/>
                <a:gd name="T19" fmla="*/ 54 h 82"/>
                <a:gd name="T20" fmla="*/ 54 w 82"/>
                <a:gd name="T21" fmla="*/ 56 h 82"/>
                <a:gd name="T22" fmla="*/ 62 w 82"/>
                <a:gd name="T23" fmla="*/ 54 h 82"/>
                <a:gd name="T24" fmla="*/ 70 w 82"/>
                <a:gd name="T25" fmla="*/ 44 h 82"/>
                <a:gd name="T26" fmla="*/ 74 w 82"/>
                <a:gd name="T27" fmla="*/ 32 h 82"/>
                <a:gd name="T28" fmla="*/ 70 w 82"/>
                <a:gd name="T29" fmla="*/ 20 h 82"/>
                <a:gd name="T30" fmla="*/ 58 w 82"/>
                <a:gd name="T31" fmla="*/ 10 h 82"/>
                <a:gd name="T32" fmla="*/ 42 w 82"/>
                <a:gd name="T33" fmla="*/ 6 h 82"/>
                <a:gd name="T34" fmla="*/ 24 w 82"/>
                <a:gd name="T35" fmla="*/ 10 h 82"/>
                <a:gd name="T36" fmla="*/ 12 w 82"/>
                <a:gd name="T37" fmla="*/ 24 h 82"/>
                <a:gd name="T38" fmla="*/ 6 w 82"/>
                <a:gd name="T39" fmla="*/ 42 h 82"/>
                <a:gd name="T40" fmla="*/ 12 w 82"/>
                <a:gd name="T41" fmla="*/ 60 h 82"/>
                <a:gd name="T42" fmla="*/ 24 w 82"/>
                <a:gd name="T43" fmla="*/ 72 h 82"/>
                <a:gd name="T44" fmla="*/ 44 w 82"/>
                <a:gd name="T45" fmla="*/ 76 h 82"/>
                <a:gd name="T46" fmla="*/ 62 w 82"/>
                <a:gd name="T47" fmla="*/ 72 h 82"/>
                <a:gd name="T48" fmla="*/ 74 w 82"/>
                <a:gd name="T49" fmla="*/ 62 h 82"/>
                <a:gd name="T50" fmla="*/ 74 w 82"/>
                <a:gd name="T51" fmla="*/ 72 h 82"/>
                <a:gd name="T52" fmla="*/ 62 w 82"/>
                <a:gd name="T53" fmla="*/ 80 h 82"/>
                <a:gd name="T54" fmla="*/ 44 w 82"/>
                <a:gd name="T55" fmla="*/ 82 h 82"/>
                <a:gd name="T56" fmla="*/ 26 w 82"/>
                <a:gd name="T57" fmla="*/ 80 h 82"/>
                <a:gd name="T58" fmla="*/ 12 w 82"/>
                <a:gd name="T59" fmla="*/ 72 h 82"/>
                <a:gd name="T60" fmla="*/ 4 w 82"/>
                <a:gd name="T61" fmla="*/ 60 h 82"/>
                <a:gd name="T62" fmla="*/ 0 w 82"/>
                <a:gd name="T63" fmla="*/ 44 h 82"/>
                <a:gd name="T64" fmla="*/ 4 w 82"/>
                <a:gd name="T65" fmla="*/ 24 h 82"/>
                <a:gd name="T66" fmla="*/ 20 w 82"/>
                <a:gd name="T67" fmla="*/ 6 h 82"/>
                <a:gd name="T68" fmla="*/ 42 w 82"/>
                <a:gd name="T69" fmla="*/ 0 h 82"/>
                <a:gd name="T70" fmla="*/ 62 w 82"/>
                <a:gd name="T71" fmla="*/ 4 h 82"/>
                <a:gd name="T72" fmla="*/ 76 w 82"/>
                <a:gd name="T73" fmla="*/ 16 h 82"/>
                <a:gd name="T74" fmla="*/ 80 w 82"/>
                <a:gd name="T75" fmla="*/ 32 h 82"/>
                <a:gd name="T76" fmla="*/ 70 w 82"/>
                <a:gd name="T77" fmla="*/ 54 h 82"/>
                <a:gd name="T78" fmla="*/ 54 w 82"/>
                <a:gd name="T79" fmla="*/ 64 h 82"/>
                <a:gd name="T80" fmla="*/ 48 w 82"/>
                <a:gd name="T81" fmla="*/ 62 h 82"/>
                <a:gd name="T82" fmla="*/ 46 w 82"/>
                <a:gd name="T83" fmla="*/ 56 h 82"/>
                <a:gd name="T84" fmla="*/ 24 w 82"/>
                <a:gd name="T85" fmla="*/ 44 h 82"/>
                <a:gd name="T86" fmla="*/ 28 w 82"/>
                <a:gd name="T87" fmla="*/ 54 h 82"/>
                <a:gd name="T88" fmla="*/ 34 w 82"/>
                <a:gd name="T89" fmla="*/ 58 h 82"/>
                <a:gd name="T90" fmla="*/ 44 w 82"/>
                <a:gd name="T91" fmla="*/ 52 h 82"/>
                <a:gd name="T92" fmla="*/ 48 w 82"/>
                <a:gd name="T93" fmla="*/ 44 h 82"/>
                <a:gd name="T94" fmla="*/ 48 w 82"/>
                <a:gd name="T95" fmla="*/ 30 h 82"/>
                <a:gd name="T96" fmla="*/ 44 w 82"/>
                <a:gd name="T97" fmla="*/ 24 h 82"/>
                <a:gd name="T98" fmla="*/ 34 w 82"/>
                <a:gd name="T99" fmla="*/ 24 h 82"/>
                <a:gd name="T100" fmla="*/ 30 w 82"/>
                <a:gd name="T101" fmla="*/ 30 h 82"/>
                <a:gd name="T102" fmla="*/ 24 w 82"/>
                <a:gd name="T103" fmla="*/ 4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82">
                  <a:moveTo>
                    <a:pt x="46" y="56"/>
                  </a:moveTo>
                  <a:lnTo>
                    <a:pt x="46" y="56"/>
                  </a:lnTo>
                  <a:lnTo>
                    <a:pt x="40" y="62"/>
                  </a:lnTo>
                  <a:lnTo>
                    <a:pt x="40" y="62"/>
                  </a:lnTo>
                  <a:lnTo>
                    <a:pt x="32" y="64"/>
                  </a:lnTo>
                  <a:lnTo>
                    <a:pt x="32" y="64"/>
                  </a:lnTo>
                  <a:lnTo>
                    <a:pt x="24" y="62"/>
                  </a:lnTo>
                  <a:lnTo>
                    <a:pt x="24" y="62"/>
                  </a:lnTo>
                  <a:lnTo>
                    <a:pt x="22" y="58"/>
                  </a:lnTo>
                  <a:lnTo>
                    <a:pt x="18" y="54"/>
                  </a:lnTo>
                  <a:lnTo>
                    <a:pt x="18" y="54"/>
                  </a:lnTo>
                  <a:lnTo>
                    <a:pt x="16" y="44"/>
                  </a:lnTo>
                  <a:lnTo>
                    <a:pt x="16" y="44"/>
                  </a:lnTo>
                  <a:lnTo>
                    <a:pt x="18" y="38"/>
                  </a:lnTo>
                  <a:lnTo>
                    <a:pt x="20" y="30"/>
                  </a:lnTo>
                  <a:lnTo>
                    <a:pt x="20" y="30"/>
                  </a:lnTo>
                  <a:lnTo>
                    <a:pt x="24" y="24"/>
                  </a:lnTo>
                  <a:lnTo>
                    <a:pt x="28" y="20"/>
                  </a:lnTo>
                  <a:lnTo>
                    <a:pt x="28" y="20"/>
                  </a:lnTo>
                  <a:lnTo>
                    <a:pt x="34" y="18"/>
                  </a:lnTo>
                  <a:lnTo>
                    <a:pt x="38" y="16"/>
                  </a:lnTo>
                  <a:lnTo>
                    <a:pt x="38" y="16"/>
                  </a:lnTo>
                  <a:lnTo>
                    <a:pt x="46" y="18"/>
                  </a:lnTo>
                  <a:lnTo>
                    <a:pt x="46" y="18"/>
                  </a:lnTo>
                  <a:lnTo>
                    <a:pt x="52" y="24"/>
                  </a:lnTo>
                  <a:lnTo>
                    <a:pt x="54" y="18"/>
                  </a:lnTo>
                  <a:lnTo>
                    <a:pt x="62" y="18"/>
                  </a:lnTo>
                  <a:lnTo>
                    <a:pt x="54" y="46"/>
                  </a:lnTo>
                  <a:lnTo>
                    <a:pt x="54" y="46"/>
                  </a:lnTo>
                  <a:lnTo>
                    <a:pt x="54" y="54"/>
                  </a:lnTo>
                  <a:lnTo>
                    <a:pt x="54" y="54"/>
                  </a:lnTo>
                  <a:lnTo>
                    <a:pt x="54" y="56"/>
                  </a:lnTo>
                  <a:lnTo>
                    <a:pt x="54" y="56"/>
                  </a:lnTo>
                  <a:lnTo>
                    <a:pt x="56" y="56"/>
                  </a:lnTo>
                  <a:lnTo>
                    <a:pt x="56" y="56"/>
                  </a:lnTo>
                  <a:lnTo>
                    <a:pt x="62" y="54"/>
                  </a:lnTo>
                  <a:lnTo>
                    <a:pt x="62" y="54"/>
                  </a:lnTo>
                  <a:lnTo>
                    <a:pt x="66" y="50"/>
                  </a:lnTo>
                  <a:lnTo>
                    <a:pt x="70" y="44"/>
                  </a:lnTo>
                  <a:lnTo>
                    <a:pt x="70" y="44"/>
                  </a:lnTo>
                  <a:lnTo>
                    <a:pt x="72" y="38"/>
                  </a:lnTo>
                  <a:lnTo>
                    <a:pt x="74" y="32"/>
                  </a:lnTo>
                  <a:lnTo>
                    <a:pt x="74" y="32"/>
                  </a:lnTo>
                  <a:lnTo>
                    <a:pt x="72" y="26"/>
                  </a:lnTo>
                  <a:lnTo>
                    <a:pt x="70" y="20"/>
                  </a:lnTo>
                  <a:lnTo>
                    <a:pt x="70" y="20"/>
                  </a:lnTo>
                  <a:lnTo>
                    <a:pt x="64" y="14"/>
                  </a:lnTo>
                  <a:lnTo>
                    <a:pt x="58" y="10"/>
                  </a:lnTo>
                  <a:lnTo>
                    <a:pt x="58" y="10"/>
                  </a:lnTo>
                  <a:lnTo>
                    <a:pt x="50" y="6"/>
                  </a:lnTo>
                  <a:lnTo>
                    <a:pt x="42" y="6"/>
                  </a:lnTo>
                  <a:lnTo>
                    <a:pt x="42" y="6"/>
                  </a:lnTo>
                  <a:lnTo>
                    <a:pt x="32" y="6"/>
                  </a:lnTo>
                  <a:lnTo>
                    <a:pt x="24" y="10"/>
                  </a:lnTo>
                  <a:lnTo>
                    <a:pt x="24" y="10"/>
                  </a:lnTo>
                  <a:lnTo>
                    <a:pt x="16" y="16"/>
                  </a:lnTo>
                  <a:lnTo>
                    <a:pt x="12" y="24"/>
                  </a:lnTo>
                  <a:lnTo>
                    <a:pt x="12" y="24"/>
                  </a:lnTo>
                  <a:lnTo>
                    <a:pt x="8" y="32"/>
                  </a:lnTo>
                  <a:lnTo>
                    <a:pt x="6" y="42"/>
                  </a:lnTo>
                  <a:lnTo>
                    <a:pt x="6" y="42"/>
                  </a:lnTo>
                  <a:lnTo>
                    <a:pt x="8" y="52"/>
                  </a:lnTo>
                  <a:lnTo>
                    <a:pt x="12" y="60"/>
                  </a:lnTo>
                  <a:lnTo>
                    <a:pt x="12" y="60"/>
                  </a:lnTo>
                  <a:lnTo>
                    <a:pt x="16" y="68"/>
                  </a:lnTo>
                  <a:lnTo>
                    <a:pt x="24" y="72"/>
                  </a:lnTo>
                  <a:lnTo>
                    <a:pt x="24" y="72"/>
                  </a:lnTo>
                  <a:lnTo>
                    <a:pt x="34" y="74"/>
                  </a:lnTo>
                  <a:lnTo>
                    <a:pt x="44" y="76"/>
                  </a:lnTo>
                  <a:lnTo>
                    <a:pt x="44" y="76"/>
                  </a:lnTo>
                  <a:lnTo>
                    <a:pt x="54" y="74"/>
                  </a:lnTo>
                  <a:lnTo>
                    <a:pt x="62" y="72"/>
                  </a:lnTo>
                  <a:lnTo>
                    <a:pt x="62" y="72"/>
                  </a:lnTo>
                  <a:lnTo>
                    <a:pt x="70" y="68"/>
                  </a:lnTo>
                  <a:lnTo>
                    <a:pt x="74" y="62"/>
                  </a:lnTo>
                  <a:lnTo>
                    <a:pt x="82" y="62"/>
                  </a:lnTo>
                  <a:lnTo>
                    <a:pt x="82" y="62"/>
                  </a:lnTo>
                  <a:lnTo>
                    <a:pt x="74" y="72"/>
                  </a:lnTo>
                  <a:lnTo>
                    <a:pt x="74" y="72"/>
                  </a:lnTo>
                  <a:lnTo>
                    <a:pt x="68" y="76"/>
                  </a:lnTo>
                  <a:lnTo>
                    <a:pt x="62" y="80"/>
                  </a:lnTo>
                  <a:lnTo>
                    <a:pt x="62" y="80"/>
                  </a:lnTo>
                  <a:lnTo>
                    <a:pt x="54" y="82"/>
                  </a:lnTo>
                  <a:lnTo>
                    <a:pt x="44" y="82"/>
                  </a:lnTo>
                  <a:lnTo>
                    <a:pt x="44" y="82"/>
                  </a:lnTo>
                  <a:lnTo>
                    <a:pt x="34" y="82"/>
                  </a:lnTo>
                  <a:lnTo>
                    <a:pt x="26" y="80"/>
                  </a:lnTo>
                  <a:lnTo>
                    <a:pt x="26" y="80"/>
                  </a:lnTo>
                  <a:lnTo>
                    <a:pt x="18" y="76"/>
                  </a:lnTo>
                  <a:lnTo>
                    <a:pt x="12" y="72"/>
                  </a:lnTo>
                  <a:lnTo>
                    <a:pt x="12" y="72"/>
                  </a:lnTo>
                  <a:lnTo>
                    <a:pt x="8" y="66"/>
                  </a:lnTo>
                  <a:lnTo>
                    <a:pt x="4" y="60"/>
                  </a:lnTo>
                  <a:lnTo>
                    <a:pt x="4" y="60"/>
                  </a:lnTo>
                  <a:lnTo>
                    <a:pt x="2" y="52"/>
                  </a:lnTo>
                  <a:lnTo>
                    <a:pt x="0" y="44"/>
                  </a:lnTo>
                  <a:lnTo>
                    <a:pt x="0" y="44"/>
                  </a:lnTo>
                  <a:lnTo>
                    <a:pt x="2" y="34"/>
                  </a:lnTo>
                  <a:lnTo>
                    <a:pt x="4" y="24"/>
                  </a:lnTo>
                  <a:lnTo>
                    <a:pt x="4" y="24"/>
                  </a:lnTo>
                  <a:lnTo>
                    <a:pt x="10" y="14"/>
                  </a:lnTo>
                  <a:lnTo>
                    <a:pt x="20" y="6"/>
                  </a:lnTo>
                  <a:lnTo>
                    <a:pt x="20" y="6"/>
                  </a:lnTo>
                  <a:lnTo>
                    <a:pt x="30" y="0"/>
                  </a:lnTo>
                  <a:lnTo>
                    <a:pt x="42" y="0"/>
                  </a:lnTo>
                  <a:lnTo>
                    <a:pt x="42" y="0"/>
                  </a:lnTo>
                  <a:lnTo>
                    <a:pt x="52" y="0"/>
                  </a:lnTo>
                  <a:lnTo>
                    <a:pt x="62" y="4"/>
                  </a:lnTo>
                  <a:lnTo>
                    <a:pt x="62" y="4"/>
                  </a:lnTo>
                  <a:lnTo>
                    <a:pt x="70" y="10"/>
                  </a:lnTo>
                  <a:lnTo>
                    <a:pt x="76" y="16"/>
                  </a:lnTo>
                  <a:lnTo>
                    <a:pt x="76" y="16"/>
                  </a:lnTo>
                  <a:lnTo>
                    <a:pt x="78" y="24"/>
                  </a:lnTo>
                  <a:lnTo>
                    <a:pt x="80" y="32"/>
                  </a:lnTo>
                  <a:lnTo>
                    <a:pt x="80" y="32"/>
                  </a:lnTo>
                  <a:lnTo>
                    <a:pt x="78" y="44"/>
                  </a:lnTo>
                  <a:lnTo>
                    <a:pt x="70" y="54"/>
                  </a:lnTo>
                  <a:lnTo>
                    <a:pt x="70" y="54"/>
                  </a:lnTo>
                  <a:lnTo>
                    <a:pt x="62" y="62"/>
                  </a:lnTo>
                  <a:lnTo>
                    <a:pt x="54" y="64"/>
                  </a:lnTo>
                  <a:lnTo>
                    <a:pt x="54" y="64"/>
                  </a:lnTo>
                  <a:lnTo>
                    <a:pt x="48" y="62"/>
                  </a:lnTo>
                  <a:lnTo>
                    <a:pt x="48" y="62"/>
                  </a:lnTo>
                  <a:lnTo>
                    <a:pt x="46" y="60"/>
                  </a:lnTo>
                  <a:lnTo>
                    <a:pt x="46" y="60"/>
                  </a:lnTo>
                  <a:lnTo>
                    <a:pt x="46" y="56"/>
                  </a:lnTo>
                  <a:lnTo>
                    <a:pt x="46" y="56"/>
                  </a:lnTo>
                  <a:close/>
                  <a:moveTo>
                    <a:pt x="24" y="44"/>
                  </a:moveTo>
                  <a:lnTo>
                    <a:pt x="24" y="44"/>
                  </a:lnTo>
                  <a:lnTo>
                    <a:pt x="26" y="50"/>
                  </a:lnTo>
                  <a:lnTo>
                    <a:pt x="28" y="54"/>
                  </a:lnTo>
                  <a:lnTo>
                    <a:pt x="28" y="54"/>
                  </a:lnTo>
                  <a:lnTo>
                    <a:pt x="30" y="56"/>
                  </a:lnTo>
                  <a:lnTo>
                    <a:pt x="34" y="58"/>
                  </a:lnTo>
                  <a:lnTo>
                    <a:pt x="34" y="58"/>
                  </a:lnTo>
                  <a:lnTo>
                    <a:pt x="38" y="56"/>
                  </a:lnTo>
                  <a:lnTo>
                    <a:pt x="38" y="56"/>
                  </a:lnTo>
                  <a:lnTo>
                    <a:pt x="44" y="52"/>
                  </a:lnTo>
                  <a:lnTo>
                    <a:pt x="44" y="52"/>
                  </a:lnTo>
                  <a:lnTo>
                    <a:pt x="48" y="44"/>
                  </a:lnTo>
                  <a:lnTo>
                    <a:pt x="48" y="44"/>
                  </a:lnTo>
                  <a:lnTo>
                    <a:pt x="50" y="36"/>
                  </a:lnTo>
                  <a:lnTo>
                    <a:pt x="50" y="36"/>
                  </a:lnTo>
                  <a:lnTo>
                    <a:pt x="48" y="30"/>
                  </a:lnTo>
                  <a:lnTo>
                    <a:pt x="46" y="26"/>
                  </a:lnTo>
                  <a:lnTo>
                    <a:pt x="46" y="26"/>
                  </a:lnTo>
                  <a:lnTo>
                    <a:pt x="44" y="24"/>
                  </a:lnTo>
                  <a:lnTo>
                    <a:pt x="40" y="24"/>
                  </a:lnTo>
                  <a:lnTo>
                    <a:pt x="40" y="24"/>
                  </a:lnTo>
                  <a:lnTo>
                    <a:pt x="34" y="24"/>
                  </a:lnTo>
                  <a:lnTo>
                    <a:pt x="34" y="24"/>
                  </a:lnTo>
                  <a:lnTo>
                    <a:pt x="30" y="30"/>
                  </a:lnTo>
                  <a:lnTo>
                    <a:pt x="30" y="30"/>
                  </a:lnTo>
                  <a:lnTo>
                    <a:pt x="26" y="36"/>
                  </a:lnTo>
                  <a:lnTo>
                    <a:pt x="26" y="36"/>
                  </a:lnTo>
                  <a:lnTo>
                    <a:pt x="24" y="44"/>
                  </a:lnTo>
                  <a:lnTo>
                    <a:pt x="24" y="4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401"/>
            <p:cNvSpPr>
              <a:spLocks noChangeArrowheads="1"/>
            </p:cNvSpPr>
            <p:nvPr/>
          </p:nvSpPr>
          <p:spPr bwMode="auto">
            <a:xfrm>
              <a:off x="9485313" y="5011738"/>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02"/>
            <p:cNvSpPr>
              <a:spLocks/>
            </p:cNvSpPr>
            <p:nvPr/>
          </p:nvSpPr>
          <p:spPr bwMode="auto">
            <a:xfrm>
              <a:off x="9551988" y="5078413"/>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03"/>
            <p:cNvSpPr>
              <a:spLocks/>
            </p:cNvSpPr>
            <p:nvPr/>
          </p:nvSpPr>
          <p:spPr bwMode="auto">
            <a:xfrm>
              <a:off x="9564688" y="49990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04"/>
            <p:cNvSpPr>
              <a:spLocks/>
            </p:cNvSpPr>
            <p:nvPr/>
          </p:nvSpPr>
          <p:spPr bwMode="auto">
            <a:xfrm>
              <a:off x="9612313" y="4941888"/>
              <a:ext cx="136525" cy="203200"/>
            </a:xfrm>
            <a:custGeom>
              <a:avLst/>
              <a:gdLst>
                <a:gd name="T0" fmla="*/ 0 w 86"/>
                <a:gd name="T1" fmla="*/ 74 h 128"/>
                <a:gd name="T2" fmla="*/ 0 w 86"/>
                <a:gd name="T3" fmla="*/ 70 h 128"/>
                <a:gd name="T4" fmla="*/ 0 w 86"/>
                <a:gd name="T5" fmla="*/ 70 h 128"/>
                <a:gd name="T6" fmla="*/ 4 w 86"/>
                <a:gd name="T7" fmla="*/ 64 h 128"/>
                <a:gd name="T8" fmla="*/ 4 w 86"/>
                <a:gd name="T9" fmla="*/ 56 h 128"/>
                <a:gd name="T10" fmla="*/ 4 w 86"/>
                <a:gd name="T11" fmla="*/ 56 h 128"/>
                <a:gd name="T12" fmla="*/ 4 w 86"/>
                <a:gd name="T13" fmla="*/ 54 h 128"/>
                <a:gd name="T14" fmla="*/ 2 w 86"/>
                <a:gd name="T15" fmla="*/ 36 h 128"/>
                <a:gd name="T16" fmla="*/ 10 w 86"/>
                <a:gd name="T17" fmla="*/ 48 h 128"/>
                <a:gd name="T18" fmla="*/ 86 w 86"/>
                <a:gd name="T19" fmla="*/ 0 h 128"/>
                <a:gd name="T20" fmla="*/ 86 w 86"/>
                <a:gd name="T21" fmla="*/ 128 h 128"/>
                <a:gd name="T22" fmla="*/ 0 w 86"/>
                <a:gd name="T2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28">
                  <a:moveTo>
                    <a:pt x="0" y="74"/>
                  </a:moveTo>
                  <a:lnTo>
                    <a:pt x="0" y="70"/>
                  </a:lnTo>
                  <a:lnTo>
                    <a:pt x="0" y="70"/>
                  </a:lnTo>
                  <a:lnTo>
                    <a:pt x="4" y="64"/>
                  </a:lnTo>
                  <a:lnTo>
                    <a:pt x="4" y="56"/>
                  </a:lnTo>
                  <a:lnTo>
                    <a:pt x="4" y="56"/>
                  </a:lnTo>
                  <a:lnTo>
                    <a:pt x="4" y="54"/>
                  </a:lnTo>
                  <a:lnTo>
                    <a:pt x="2" y="36"/>
                  </a:lnTo>
                  <a:lnTo>
                    <a:pt x="10" y="48"/>
                  </a:lnTo>
                  <a:lnTo>
                    <a:pt x="86" y="0"/>
                  </a:lnTo>
                  <a:lnTo>
                    <a:pt x="86" y="128"/>
                  </a:lnTo>
                  <a:lnTo>
                    <a:pt x="0" y="7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405"/>
            <p:cNvSpPr>
              <a:spLocks noEditPoints="1"/>
            </p:cNvSpPr>
            <p:nvPr/>
          </p:nvSpPr>
          <p:spPr bwMode="auto">
            <a:xfrm>
              <a:off x="9602788" y="4929188"/>
              <a:ext cx="152400" cy="225425"/>
            </a:xfrm>
            <a:custGeom>
              <a:avLst/>
              <a:gdLst>
                <a:gd name="T0" fmla="*/ 88 w 96"/>
                <a:gd name="T1" fmla="*/ 14 h 142"/>
                <a:gd name="T2" fmla="*/ 88 w 96"/>
                <a:gd name="T3" fmla="*/ 128 h 142"/>
                <a:gd name="T4" fmla="*/ 10 w 96"/>
                <a:gd name="T5" fmla="*/ 80 h 142"/>
                <a:gd name="T6" fmla="*/ 10 w 96"/>
                <a:gd name="T7" fmla="*/ 80 h 142"/>
                <a:gd name="T8" fmla="*/ 12 w 96"/>
                <a:gd name="T9" fmla="*/ 72 h 142"/>
                <a:gd name="T10" fmla="*/ 14 w 96"/>
                <a:gd name="T11" fmla="*/ 64 h 142"/>
                <a:gd name="T12" fmla="*/ 14 w 96"/>
                <a:gd name="T13" fmla="*/ 64 h 142"/>
                <a:gd name="T14" fmla="*/ 14 w 96"/>
                <a:gd name="T15" fmla="*/ 60 h 142"/>
                <a:gd name="T16" fmla="*/ 14 w 96"/>
                <a:gd name="T17" fmla="*/ 62 h 142"/>
                <a:gd name="T18" fmla="*/ 88 w 96"/>
                <a:gd name="T19" fmla="*/ 14 h 142"/>
                <a:gd name="T20" fmla="*/ 96 w 96"/>
                <a:gd name="T21" fmla="*/ 0 h 142"/>
                <a:gd name="T22" fmla="*/ 84 w 96"/>
                <a:gd name="T23" fmla="*/ 8 h 142"/>
                <a:gd name="T24" fmla="*/ 16 w 96"/>
                <a:gd name="T25" fmla="*/ 50 h 142"/>
                <a:gd name="T26" fmla="*/ 2 w 96"/>
                <a:gd name="T27" fmla="*/ 28 h 142"/>
                <a:gd name="T28" fmla="*/ 6 w 96"/>
                <a:gd name="T29" fmla="*/ 62 h 142"/>
                <a:gd name="T30" fmla="*/ 6 w 96"/>
                <a:gd name="T31" fmla="*/ 62 h 142"/>
                <a:gd name="T32" fmla="*/ 6 w 96"/>
                <a:gd name="T33" fmla="*/ 62 h 142"/>
                <a:gd name="T34" fmla="*/ 6 w 96"/>
                <a:gd name="T35" fmla="*/ 64 h 142"/>
                <a:gd name="T36" fmla="*/ 6 w 96"/>
                <a:gd name="T37" fmla="*/ 64 h 142"/>
                <a:gd name="T38" fmla="*/ 6 w 96"/>
                <a:gd name="T39" fmla="*/ 70 h 142"/>
                <a:gd name="T40" fmla="*/ 4 w 96"/>
                <a:gd name="T41" fmla="*/ 76 h 142"/>
                <a:gd name="T42" fmla="*/ 0 w 96"/>
                <a:gd name="T43" fmla="*/ 82 h 142"/>
                <a:gd name="T44" fmla="*/ 6 w 96"/>
                <a:gd name="T45" fmla="*/ 86 h 142"/>
                <a:gd name="T46" fmla="*/ 84 w 96"/>
                <a:gd name="T47" fmla="*/ 136 h 142"/>
                <a:gd name="T48" fmla="*/ 96 w 96"/>
                <a:gd name="T49" fmla="*/ 142 h 142"/>
                <a:gd name="T50" fmla="*/ 96 w 96"/>
                <a:gd name="T51" fmla="*/ 128 h 142"/>
                <a:gd name="T52" fmla="*/ 96 w 96"/>
                <a:gd name="T53" fmla="*/ 14 h 142"/>
                <a:gd name="T54" fmla="*/ 96 w 96"/>
                <a:gd name="T55" fmla="*/ 0 h 142"/>
                <a:gd name="T56" fmla="*/ 96 w 96"/>
                <a:gd name="T5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42">
                  <a:moveTo>
                    <a:pt x="88" y="14"/>
                  </a:moveTo>
                  <a:lnTo>
                    <a:pt x="88" y="128"/>
                  </a:lnTo>
                  <a:lnTo>
                    <a:pt x="10" y="80"/>
                  </a:lnTo>
                  <a:lnTo>
                    <a:pt x="10" y="80"/>
                  </a:lnTo>
                  <a:lnTo>
                    <a:pt x="12" y="72"/>
                  </a:lnTo>
                  <a:lnTo>
                    <a:pt x="14" y="64"/>
                  </a:lnTo>
                  <a:lnTo>
                    <a:pt x="14" y="64"/>
                  </a:lnTo>
                  <a:lnTo>
                    <a:pt x="14" y="60"/>
                  </a:lnTo>
                  <a:lnTo>
                    <a:pt x="14" y="62"/>
                  </a:lnTo>
                  <a:lnTo>
                    <a:pt x="88" y="14"/>
                  </a:lnTo>
                  <a:close/>
                  <a:moveTo>
                    <a:pt x="96" y="0"/>
                  </a:moveTo>
                  <a:lnTo>
                    <a:pt x="84" y="8"/>
                  </a:lnTo>
                  <a:lnTo>
                    <a:pt x="16" y="50"/>
                  </a:lnTo>
                  <a:lnTo>
                    <a:pt x="2" y="28"/>
                  </a:lnTo>
                  <a:lnTo>
                    <a:pt x="6" y="62"/>
                  </a:lnTo>
                  <a:lnTo>
                    <a:pt x="6" y="62"/>
                  </a:lnTo>
                  <a:lnTo>
                    <a:pt x="6" y="62"/>
                  </a:lnTo>
                  <a:lnTo>
                    <a:pt x="6" y="64"/>
                  </a:lnTo>
                  <a:lnTo>
                    <a:pt x="6" y="64"/>
                  </a:lnTo>
                  <a:lnTo>
                    <a:pt x="6" y="70"/>
                  </a:lnTo>
                  <a:lnTo>
                    <a:pt x="4" y="76"/>
                  </a:lnTo>
                  <a:lnTo>
                    <a:pt x="0" y="82"/>
                  </a:lnTo>
                  <a:lnTo>
                    <a:pt x="6" y="86"/>
                  </a:lnTo>
                  <a:lnTo>
                    <a:pt x="84" y="136"/>
                  </a:lnTo>
                  <a:lnTo>
                    <a:pt x="96" y="142"/>
                  </a:lnTo>
                  <a:lnTo>
                    <a:pt x="96" y="128"/>
                  </a:lnTo>
                  <a:lnTo>
                    <a:pt x="96" y="14"/>
                  </a:lnTo>
                  <a:lnTo>
                    <a:pt x="96" y="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406"/>
            <p:cNvSpPr>
              <a:spLocks/>
            </p:cNvSpPr>
            <p:nvPr/>
          </p:nvSpPr>
          <p:spPr bwMode="auto">
            <a:xfrm>
              <a:off x="9618663" y="4951413"/>
              <a:ext cx="123825" cy="180975"/>
            </a:xfrm>
            <a:custGeom>
              <a:avLst/>
              <a:gdLst>
                <a:gd name="T0" fmla="*/ 78 w 78"/>
                <a:gd name="T1" fmla="*/ 0 h 114"/>
                <a:gd name="T2" fmla="*/ 78 w 78"/>
                <a:gd name="T3" fmla="*/ 114 h 114"/>
                <a:gd name="T4" fmla="*/ 0 w 78"/>
                <a:gd name="T5" fmla="*/ 66 h 114"/>
                <a:gd name="T6" fmla="*/ 0 w 78"/>
                <a:gd name="T7" fmla="*/ 66 h 114"/>
                <a:gd name="T8" fmla="*/ 2 w 78"/>
                <a:gd name="T9" fmla="*/ 58 h 114"/>
                <a:gd name="T10" fmla="*/ 4 w 78"/>
                <a:gd name="T11" fmla="*/ 50 h 114"/>
                <a:gd name="T12" fmla="*/ 4 w 78"/>
                <a:gd name="T13" fmla="*/ 50 h 114"/>
                <a:gd name="T14" fmla="*/ 4 w 78"/>
                <a:gd name="T15" fmla="*/ 46 h 114"/>
                <a:gd name="T16" fmla="*/ 4 w 78"/>
                <a:gd name="T17" fmla="*/ 48 h 114"/>
                <a:gd name="T18" fmla="*/ 78 w 78"/>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14">
                  <a:moveTo>
                    <a:pt x="78" y="0"/>
                  </a:moveTo>
                  <a:lnTo>
                    <a:pt x="78" y="114"/>
                  </a:lnTo>
                  <a:lnTo>
                    <a:pt x="0" y="66"/>
                  </a:lnTo>
                  <a:lnTo>
                    <a:pt x="0" y="66"/>
                  </a:lnTo>
                  <a:lnTo>
                    <a:pt x="2" y="58"/>
                  </a:lnTo>
                  <a:lnTo>
                    <a:pt x="4" y="50"/>
                  </a:lnTo>
                  <a:lnTo>
                    <a:pt x="4" y="50"/>
                  </a:lnTo>
                  <a:lnTo>
                    <a:pt x="4" y="46"/>
                  </a:lnTo>
                  <a:lnTo>
                    <a:pt x="4" y="48"/>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407"/>
            <p:cNvSpPr>
              <a:spLocks/>
            </p:cNvSpPr>
            <p:nvPr/>
          </p:nvSpPr>
          <p:spPr bwMode="auto">
            <a:xfrm>
              <a:off x="9602788" y="4929188"/>
              <a:ext cx="152400" cy="225425"/>
            </a:xfrm>
            <a:custGeom>
              <a:avLst/>
              <a:gdLst>
                <a:gd name="T0" fmla="*/ 96 w 96"/>
                <a:gd name="T1" fmla="*/ 0 h 142"/>
                <a:gd name="T2" fmla="*/ 84 w 96"/>
                <a:gd name="T3" fmla="*/ 8 h 142"/>
                <a:gd name="T4" fmla="*/ 16 w 96"/>
                <a:gd name="T5" fmla="*/ 50 h 142"/>
                <a:gd name="T6" fmla="*/ 2 w 96"/>
                <a:gd name="T7" fmla="*/ 28 h 142"/>
                <a:gd name="T8" fmla="*/ 6 w 96"/>
                <a:gd name="T9" fmla="*/ 62 h 142"/>
                <a:gd name="T10" fmla="*/ 6 w 96"/>
                <a:gd name="T11" fmla="*/ 62 h 142"/>
                <a:gd name="T12" fmla="*/ 6 w 96"/>
                <a:gd name="T13" fmla="*/ 62 h 142"/>
                <a:gd name="T14" fmla="*/ 6 w 96"/>
                <a:gd name="T15" fmla="*/ 64 h 142"/>
                <a:gd name="T16" fmla="*/ 6 w 96"/>
                <a:gd name="T17" fmla="*/ 64 h 142"/>
                <a:gd name="T18" fmla="*/ 6 w 96"/>
                <a:gd name="T19" fmla="*/ 70 h 142"/>
                <a:gd name="T20" fmla="*/ 4 w 96"/>
                <a:gd name="T21" fmla="*/ 76 h 142"/>
                <a:gd name="T22" fmla="*/ 0 w 96"/>
                <a:gd name="T23" fmla="*/ 82 h 142"/>
                <a:gd name="T24" fmla="*/ 6 w 96"/>
                <a:gd name="T25" fmla="*/ 86 h 142"/>
                <a:gd name="T26" fmla="*/ 84 w 96"/>
                <a:gd name="T27" fmla="*/ 136 h 142"/>
                <a:gd name="T28" fmla="*/ 96 w 96"/>
                <a:gd name="T29" fmla="*/ 142 h 142"/>
                <a:gd name="T30" fmla="*/ 96 w 96"/>
                <a:gd name="T31" fmla="*/ 128 h 142"/>
                <a:gd name="T32" fmla="*/ 96 w 96"/>
                <a:gd name="T33" fmla="*/ 14 h 142"/>
                <a:gd name="T34" fmla="*/ 96 w 96"/>
                <a:gd name="T35" fmla="*/ 0 h 142"/>
                <a:gd name="T36" fmla="*/ 96 w 96"/>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2">
                  <a:moveTo>
                    <a:pt x="96" y="0"/>
                  </a:moveTo>
                  <a:lnTo>
                    <a:pt x="84" y="8"/>
                  </a:lnTo>
                  <a:lnTo>
                    <a:pt x="16" y="50"/>
                  </a:lnTo>
                  <a:lnTo>
                    <a:pt x="2" y="28"/>
                  </a:lnTo>
                  <a:lnTo>
                    <a:pt x="6" y="62"/>
                  </a:lnTo>
                  <a:lnTo>
                    <a:pt x="6" y="62"/>
                  </a:lnTo>
                  <a:lnTo>
                    <a:pt x="6" y="62"/>
                  </a:lnTo>
                  <a:lnTo>
                    <a:pt x="6" y="64"/>
                  </a:lnTo>
                  <a:lnTo>
                    <a:pt x="6" y="64"/>
                  </a:lnTo>
                  <a:lnTo>
                    <a:pt x="6" y="70"/>
                  </a:lnTo>
                  <a:lnTo>
                    <a:pt x="4" y="76"/>
                  </a:lnTo>
                  <a:lnTo>
                    <a:pt x="0" y="82"/>
                  </a:lnTo>
                  <a:lnTo>
                    <a:pt x="6" y="86"/>
                  </a:lnTo>
                  <a:lnTo>
                    <a:pt x="84" y="136"/>
                  </a:lnTo>
                  <a:lnTo>
                    <a:pt x="96" y="142"/>
                  </a:lnTo>
                  <a:lnTo>
                    <a:pt x="96" y="128"/>
                  </a:lnTo>
                  <a:lnTo>
                    <a:pt x="96" y="14"/>
                  </a:lnTo>
                  <a:lnTo>
                    <a:pt x="96" y="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408"/>
            <p:cNvSpPr>
              <a:spLocks/>
            </p:cNvSpPr>
            <p:nvPr/>
          </p:nvSpPr>
          <p:spPr bwMode="auto">
            <a:xfrm>
              <a:off x="9348788" y="5065713"/>
              <a:ext cx="409575" cy="85725"/>
            </a:xfrm>
            <a:custGeom>
              <a:avLst/>
              <a:gdLst>
                <a:gd name="T0" fmla="*/ 0 w 258"/>
                <a:gd name="T1" fmla="*/ 54 h 54"/>
                <a:gd name="T2" fmla="*/ 88 w 258"/>
                <a:gd name="T3" fmla="*/ 0 h 54"/>
                <a:gd name="T4" fmla="*/ 90 w 258"/>
                <a:gd name="T5" fmla="*/ 6 h 54"/>
                <a:gd name="T6" fmla="*/ 90 w 258"/>
                <a:gd name="T7" fmla="*/ 6 h 54"/>
                <a:gd name="T8" fmla="*/ 90 w 258"/>
                <a:gd name="T9" fmla="*/ 8 h 54"/>
                <a:gd name="T10" fmla="*/ 90 w 258"/>
                <a:gd name="T11" fmla="*/ 8 h 54"/>
                <a:gd name="T12" fmla="*/ 90 w 258"/>
                <a:gd name="T13" fmla="*/ 8 h 54"/>
                <a:gd name="T14" fmla="*/ 90 w 258"/>
                <a:gd name="T15" fmla="*/ 8 h 54"/>
                <a:gd name="T16" fmla="*/ 94 w 258"/>
                <a:gd name="T17" fmla="*/ 14 h 54"/>
                <a:gd name="T18" fmla="*/ 98 w 258"/>
                <a:gd name="T19" fmla="*/ 20 h 54"/>
                <a:gd name="T20" fmla="*/ 98 w 258"/>
                <a:gd name="T21" fmla="*/ 20 h 54"/>
                <a:gd name="T22" fmla="*/ 106 w 258"/>
                <a:gd name="T23" fmla="*/ 24 h 54"/>
                <a:gd name="T24" fmla="*/ 114 w 258"/>
                <a:gd name="T25" fmla="*/ 28 h 54"/>
                <a:gd name="T26" fmla="*/ 114 w 258"/>
                <a:gd name="T27" fmla="*/ 28 h 54"/>
                <a:gd name="T28" fmla="*/ 122 w 258"/>
                <a:gd name="T29" fmla="*/ 30 h 54"/>
                <a:gd name="T30" fmla="*/ 132 w 258"/>
                <a:gd name="T31" fmla="*/ 30 h 54"/>
                <a:gd name="T32" fmla="*/ 132 w 258"/>
                <a:gd name="T33" fmla="*/ 30 h 54"/>
                <a:gd name="T34" fmla="*/ 142 w 258"/>
                <a:gd name="T35" fmla="*/ 30 h 54"/>
                <a:gd name="T36" fmla="*/ 150 w 258"/>
                <a:gd name="T37" fmla="*/ 26 h 54"/>
                <a:gd name="T38" fmla="*/ 150 w 258"/>
                <a:gd name="T39" fmla="*/ 26 h 54"/>
                <a:gd name="T40" fmla="*/ 158 w 258"/>
                <a:gd name="T41" fmla="*/ 24 h 54"/>
                <a:gd name="T42" fmla="*/ 164 w 258"/>
                <a:gd name="T43" fmla="*/ 20 h 54"/>
                <a:gd name="T44" fmla="*/ 164 w 258"/>
                <a:gd name="T45" fmla="*/ 20 h 54"/>
                <a:gd name="T46" fmla="*/ 168 w 258"/>
                <a:gd name="T47" fmla="*/ 14 h 54"/>
                <a:gd name="T48" fmla="*/ 172 w 258"/>
                <a:gd name="T49" fmla="*/ 10 h 54"/>
                <a:gd name="T50" fmla="*/ 174 w 258"/>
                <a:gd name="T51" fmla="*/ 4 h 54"/>
                <a:gd name="T52" fmla="*/ 258 w 258"/>
                <a:gd name="T53" fmla="*/ 54 h 54"/>
                <a:gd name="T54" fmla="*/ 0 w 258"/>
                <a:gd name="T5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8" h="54">
                  <a:moveTo>
                    <a:pt x="0" y="54"/>
                  </a:moveTo>
                  <a:lnTo>
                    <a:pt x="88" y="0"/>
                  </a:lnTo>
                  <a:lnTo>
                    <a:pt x="90" y="6"/>
                  </a:lnTo>
                  <a:lnTo>
                    <a:pt x="90" y="6"/>
                  </a:lnTo>
                  <a:lnTo>
                    <a:pt x="90" y="8"/>
                  </a:lnTo>
                  <a:lnTo>
                    <a:pt x="90" y="8"/>
                  </a:lnTo>
                  <a:lnTo>
                    <a:pt x="90" y="8"/>
                  </a:lnTo>
                  <a:lnTo>
                    <a:pt x="90" y="8"/>
                  </a:lnTo>
                  <a:lnTo>
                    <a:pt x="94" y="14"/>
                  </a:lnTo>
                  <a:lnTo>
                    <a:pt x="98" y="20"/>
                  </a:lnTo>
                  <a:lnTo>
                    <a:pt x="98" y="20"/>
                  </a:lnTo>
                  <a:lnTo>
                    <a:pt x="106" y="24"/>
                  </a:lnTo>
                  <a:lnTo>
                    <a:pt x="114" y="28"/>
                  </a:lnTo>
                  <a:lnTo>
                    <a:pt x="114" y="28"/>
                  </a:lnTo>
                  <a:lnTo>
                    <a:pt x="122" y="30"/>
                  </a:lnTo>
                  <a:lnTo>
                    <a:pt x="132" y="30"/>
                  </a:lnTo>
                  <a:lnTo>
                    <a:pt x="132" y="30"/>
                  </a:lnTo>
                  <a:lnTo>
                    <a:pt x="142" y="30"/>
                  </a:lnTo>
                  <a:lnTo>
                    <a:pt x="150" y="26"/>
                  </a:lnTo>
                  <a:lnTo>
                    <a:pt x="150" y="26"/>
                  </a:lnTo>
                  <a:lnTo>
                    <a:pt x="158" y="24"/>
                  </a:lnTo>
                  <a:lnTo>
                    <a:pt x="164" y="20"/>
                  </a:lnTo>
                  <a:lnTo>
                    <a:pt x="164" y="20"/>
                  </a:lnTo>
                  <a:lnTo>
                    <a:pt x="168" y="14"/>
                  </a:lnTo>
                  <a:lnTo>
                    <a:pt x="172" y="10"/>
                  </a:lnTo>
                  <a:lnTo>
                    <a:pt x="174" y="4"/>
                  </a:lnTo>
                  <a:lnTo>
                    <a:pt x="258" y="54"/>
                  </a:lnTo>
                  <a:lnTo>
                    <a:pt x="0"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409"/>
            <p:cNvSpPr>
              <a:spLocks noEditPoints="1"/>
            </p:cNvSpPr>
            <p:nvPr/>
          </p:nvSpPr>
          <p:spPr bwMode="auto">
            <a:xfrm>
              <a:off x="9326563" y="5056188"/>
              <a:ext cx="454025" cy="101600"/>
            </a:xfrm>
            <a:custGeom>
              <a:avLst/>
              <a:gdLst>
                <a:gd name="T0" fmla="*/ 100 w 286"/>
                <a:gd name="T1" fmla="*/ 12 h 64"/>
                <a:gd name="T2" fmla="*/ 100 w 286"/>
                <a:gd name="T3" fmla="*/ 14 h 64"/>
                <a:gd name="T4" fmla="*/ 100 w 286"/>
                <a:gd name="T5" fmla="*/ 14 h 64"/>
                <a:gd name="T6" fmla="*/ 110 w 286"/>
                <a:gd name="T7" fmla="*/ 28 h 64"/>
                <a:gd name="T8" fmla="*/ 118 w 286"/>
                <a:gd name="T9" fmla="*/ 34 h 64"/>
                <a:gd name="T10" fmla="*/ 126 w 286"/>
                <a:gd name="T11" fmla="*/ 38 h 64"/>
                <a:gd name="T12" fmla="*/ 146 w 286"/>
                <a:gd name="T13" fmla="*/ 40 h 64"/>
                <a:gd name="T14" fmla="*/ 146 w 286"/>
                <a:gd name="T15" fmla="*/ 40 h 64"/>
                <a:gd name="T16" fmla="*/ 156 w 286"/>
                <a:gd name="T17" fmla="*/ 38 h 64"/>
                <a:gd name="T18" fmla="*/ 166 w 286"/>
                <a:gd name="T19" fmla="*/ 36 h 64"/>
                <a:gd name="T20" fmla="*/ 180 w 286"/>
                <a:gd name="T21" fmla="*/ 28 h 64"/>
                <a:gd name="T22" fmla="*/ 186 w 286"/>
                <a:gd name="T23" fmla="*/ 22 h 64"/>
                <a:gd name="T24" fmla="*/ 190 w 286"/>
                <a:gd name="T25" fmla="*/ 14 h 64"/>
                <a:gd name="T26" fmla="*/ 28 w 286"/>
                <a:gd name="T27" fmla="*/ 56 h 64"/>
                <a:gd name="T28" fmla="*/ 104 w 286"/>
                <a:gd name="T29" fmla="*/ 0 h 64"/>
                <a:gd name="T30" fmla="*/ 24 w 286"/>
                <a:gd name="T31" fmla="*/ 50 h 64"/>
                <a:gd name="T32" fmla="*/ 28 w 286"/>
                <a:gd name="T33" fmla="*/ 64 h 64"/>
                <a:gd name="T34" fmla="*/ 286 w 286"/>
                <a:gd name="T35" fmla="*/ 64 h 64"/>
                <a:gd name="T36" fmla="*/ 194 w 286"/>
                <a:gd name="T37" fmla="*/ 8 h 64"/>
                <a:gd name="T38" fmla="*/ 184 w 286"/>
                <a:gd name="T39" fmla="*/ 12 h 64"/>
                <a:gd name="T40" fmla="*/ 182 w 286"/>
                <a:gd name="T41" fmla="*/ 14 h 64"/>
                <a:gd name="T42" fmla="*/ 174 w 286"/>
                <a:gd name="T43" fmla="*/ 22 h 64"/>
                <a:gd name="T44" fmla="*/ 162 w 286"/>
                <a:gd name="T45" fmla="*/ 30 h 64"/>
                <a:gd name="T46" fmla="*/ 156 w 286"/>
                <a:gd name="T47" fmla="*/ 32 h 64"/>
                <a:gd name="T48" fmla="*/ 146 w 286"/>
                <a:gd name="T49" fmla="*/ 32 h 64"/>
                <a:gd name="T50" fmla="*/ 128 w 286"/>
                <a:gd name="T51" fmla="*/ 30 h 64"/>
                <a:gd name="T52" fmla="*/ 122 w 286"/>
                <a:gd name="T53" fmla="*/ 26 h 64"/>
                <a:gd name="T54" fmla="*/ 116 w 286"/>
                <a:gd name="T55" fmla="*/ 22 h 64"/>
                <a:gd name="T56" fmla="*/ 108 w 286"/>
                <a:gd name="T57" fmla="*/ 12 h 64"/>
                <a:gd name="T58" fmla="*/ 108 w 286"/>
                <a:gd name="T59" fmla="*/ 12 h 64"/>
                <a:gd name="T60" fmla="*/ 106 w 286"/>
                <a:gd name="T61" fmla="*/ 10 h 64"/>
                <a:gd name="T62" fmla="*/ 104 w 286"/>
                <a:gd name="T6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64">
                  <a:moveTo>
                    <a:pt x="100" y="12"/>
                  </a:moveTo>
                  <a:lnTo>
                    <a:pt x="100" y="12"/>
                  </a:lnTo>
                  <a:lnTo>
                    <a:pt x="100" y="14"/>
                  </a:lnTo>
                  <a:lnTo>
                    <a:pt x="100" y="14"/>
                  </a:lnTo>
                  <a:lnTo>
                    <a:pt x="100" y="14"/>
                  </a:lnTo>
                  <a:lnTo>
                    <a:pt x="100" y="14"/>
                  </a:lnTo>
                  <a:lnTo>
                    <a:pt x="104" y="22"/>
                  </a:lnTo>
                  <a:lnTo>
                    <a:pt x="110" y="28"/>
                  </a:lnTo>
                  <a:lnTo>
                    <a:pt x="110" y="28"/>
                  </a:lnTo>
                  <a:lnTo>
                    <a:pt x="118" y="34"/>
                  </a:lnTo>
                  <a:lnTo>
                    <a:pt x="126" y="38"/>
                  </a:lnTo>
                  <a:lnTo>
                    <a:pt x="126" y="38"/>
                  </a:lnTo>
                  <a:lnTo>
                    <a:pt x="136" y="40"/>
                  </a:lnTo>
                  <a:lnTo>
                    <a:pt x="146" y="40"/>
                  </a:lnTo>
                  <a:lnTo>
                    <a:pt x="146" y="40"/>
                  </a:lnTo>
                  <a:lnTo>
                    <a:pt x="146" y="40"/>
                  </a:lnTo>
                  <a:lnTo>
                    <a:pt x="146" y="40"/>
                  </a:lnTo>
                  <a:lnTo>
                    <a:pt x="156" y="38"/>
                  </a:lnTo>
                  <a:lnTo>
                    <a:pt x="166" y="36"/>
                  </a:lnTo>
                  <a:lnTo>
                    <a:pt x="166" y="36"/>
                  </a:lnTo>
                  <a:lnTo>
                    <a:pt x="174" y="32"/>
                  </a:lnTo>
                  <a:lnTo>
                    <a:pt x="180" y="28"/>
                  </a:lnTo>
                  <a:lnTo>
                    <a:pt x="180" y="28"/>
                  </a:lnTo>
                  <a:lnTo>
                    <a:pt x="186" y="22"/>
                  </a:lnTo>
                  <a:lnTo>
                    <a:pt x="190" y="16"/>
                  </a:lnTo>
                  <a:lnTo>
                    <a:pt x="190" y="14"/>
                  </a:lnTo>
                  <a:lnTo>
                    <a:pt x="258" y="56"/>
                  </a:lnTo>
                  <a:lnTo>
                    <a:pt x="28" y="56"/>
                  </a:lnTo>
                  <a:lnTo>
                    <a:pt x="100" y="12"/>
                  </a:lnTo>
                  <a:close/>
                  <a:moveTo>
                    <a:pt x="104" y="0"/>
                  </a:moveTo>
                  <a:lnTo>
                    <a:pt x="96" y="6"/>
                  </a:lnTo>
                  <a:lnTo>
                    <a:pt x="24" y="50"/>
                  </a:lnTo>
                  <a:lnTo>
                    <a:pt x="0" y="64"/>
                  </a:lnTo>
                  <a:lnTo>
                    <a:pt x="28" y="64"/>
                  </a:lnTo>
                  <a:lnTo>
                    <a:pt x="258" y="64"/>
                  </a:lnTo>
                  <a:lnTo>
                    <a:pt x="286" y="64"/>
                  </a:lnTo>
                  <a:lnTo>
                    <a:pt x="262" y="50"/>
                  </a:lnTo>
                  <a:lnTo>
                    <a:pt x="194" y="8"/>
                  </a:lnTo>
                  <a:lnTo>
                    <a:pt x="186" y="4"/>
                  </a:lnTo>
                  <a:lnTo>
                    <a:pt x="184" y="12"/>
                  </a:lnTo>
                  <a:lnTo>
                    <a:pt x="182" y="14"/>
                  </a:lnTo>
                  <a:lnTo>
                    <a:pt x="182" y="14"/>
                  </a:lnTo>
                  <a:lnTo>
                    <a:pt x="174" y="22"/>
                  </a:lnTo>
                  <a:lnTo>
                    <a:pt x="174" y="22"/>
                  </a:lnTo>
                  <a:lnTo>
                    <a:pt x="170" y="26"/>
                  </a:lnTo>
                  <a:lnTo>
                    <a:pt x="162" y="30"/>
                  </a:lnTo>
                  <a:lnTo>
                    <a:pt x="162" y="30"/>
                  </a:lnTo>
                  <a:lnTo>
                    <a:pt x="156" y="32"/>
                  </a:lnTo>
                  <a:lnTo>
                    <a:pt x="146" y="32"/>
                  </a:lnTo>
                  <a:lnTo>
                    <a:pt x="146" y="32"/>
                  </a:lnTo>
                  <a:lnTo>
                    <a:pt x="136" y="32"/>
                  </a:lnTo>
                  <a:lnTo>
                    <a:pt x="128" y="30"/>
                  </a:lnTo>
                  <a:lnTo>
                    <a:pt x="128" y="30"/>
                  </a:lnTo>
                  <a:lnTo>
                    <a:pt x="122" y="26"/>
                  </a:lnTo>
                  <a:lnTo>
                    <a:pt x="116" y="22"/>
                  </a:lnTo>
                  <a:lnTo>
                    <a:pt x="116" y="22"/>
                  </a:lnTo>
                  <a:lnTo>
                    <a:pt x="110" y="18"/>
                  </a:lnTo>
                  <a:lnTo>
                    <a:pt x="108" y="12"/>
                  </a:lnTo>
                  <a:lnTo>
                    <a:pt x="108" y="12"/>
                  </a:lnTo>
                  <a:lnTo>
                    <a:pt x="108" y="12"/>
                  </a:lnTo>
                  <a:lnTo>
                    <a:pt x="108" y="10"/>
                  </a:lnTo>
                  <a:lnTo>
                    <a:pt x="106" y="10"/>
                  </a:lnTo>
                  <a:lnTo>
                    <a:pt x="104" y="0"/>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410"/>
            <p:cNvSpPr>
              <a:spLocks/>
            </p:cNvSpPr>
            <p:nvPr/>
          </p:nvSpPr>
          <p:spPr bwMode="auto">
            <a:xfrm>
              <a:off x="9371013" y="5075238"/>
              <a:ext cx="365125" cy="69850"/>
            </a:xfrm>
            <a:custGeom>
              <a:avLst/>
              <a:gdLst>
                <a:gd name="T0" fmla="*/ 72 w 230"/>
                <a:gd name="T1" fmla="*/ 0 h 44"/>
                <a:gd name="T2" fmla="*/ 72 w 230"/>
                <a:gd name="T3" fmla="*/ 0 h 44"/>
                <a:gd name="T4" fmla="*/ 72 w 230"/>
                <a:gd name="T5" fmla="*/ 2 h 44"/>
                <a:gd name="T6" fmla="*/ 72 w 230"/>
                <a:gd name="T7" fmla="*/ 2 h 44"/>
                <a:gd name="T8" fmla="*/ 72 w 230"/>
                <a:gd name="T9" fmla="*/ 2 h 44"/>
                <a:gd name="T10" fmla="*/ 72 w 230"/>
                <a:gd name="T11" fmla="*/ 2 h 44"/>
                <a:gd name="T12" fmla="*/ 76 w 230"/>
                <a:gd name="T13" fmla="*/ 10 h 44"/>
                <a:gd name="T14" fmla="*/ 82 w 230"/>
                <a:gd name="T15" fmla="*/ 16 h 44"/>
                <a:gd name="T16" fmla="*/ 82 w 230"/>
                <a:gd name="T17" fmla="*/ 16 h 44"/>
                <a:gd name="T18" fmla="*/ 90 w 230"/>
                <a:gd name="T19" fmla="*/ 22 h 44"/>
                <a:gd name="T20" fmla="*/ 98 w 230"/>
                <a:gd name="T21" fmla="*/ 26 h 44"/>
                <a:gd name="T22" fmla="*/ 98 w 230"/>
                <a:gd name="T23" fmla="*/ 26 h 44"/>
                <a:gd name="T24" fmla="*/ 108 w 230"/>
                <a:gd name="T25" fmla="*/ 28 h 44"/>
                <a:gd name="T26" fmla="*/ 118 w 230"/>
                <a:gd name="T27" fmla="*/ 28 h 44"/>
                <a:gd name="T28" fmla="*/ 118 w 230"/>
                <a:gd name="T29" fmla="*/ 28 h 44"/>
                <a:gd name="T30" fmla="*/ 118 w 230"/>
                <a:gd name="T31" fmla="*/ 28 h 44"/>
                <a:gd name="T32" fmla="*/ 118 w 230"/>
                <a:gd name="T33" fmla="*/ 28 h 44"/>
                <a:gd name="T34" fmla="*/ 128 w 230"/>
                <a:gd name="T35" fmla="*/ 26 h 44"/>
                <a:gd name="T36" fmla="*/ 138 w 230"/>
                <a:gd name="T37" fmla="*/ 24 h 44"/>
                <a:gd name="T38" fmla="*/ 138 w 230"/>
                <a:gd name="T39" fmla="*/ 24 h 44"/>
                <a:gd name="T40" fmla="*/ 146 w 230"/>
                <a:gd name="T41" fmla="*/ 20 h 44"/>
                <a:gd name="T42" fmla="*/ 152 w 230"/>
                <a:gd name="T43" fmla="*/ 16 h 44"/>
                <a:gd name="T44" fmla="*/ 152 w 230"/>
                <a:gd name="T45" fmla="*/ 16 h 44"/>
                <a:gd name="T46" fmla="*/ 158 w 230"/>
                <a:gd name="T47" fmla="*/ 10 h 44"/>
                <a:gd name="T48" fmla="*/ 162 w 230"/>
                <a:gd name="T49" fmla="*/ 4 h 44"/>
                <a:gd name="T50" fmla="*/ 162 w 230"/>
                <a:gd name="T51" fmla="*/ 2 h 44"/>
                <a:gd name="T52" fmla="*/ 230 w 230"/>
                <a:gd name="T53" fmla="*/ 44 h 44"/>
                <a:gd name="T54" fmla="*/ 0 w 230"/>
                <a:gd name="T55" fmla="*/ 44 h 44"/>
                <a:gd name="T56" fmla="*/ 72 w 230"/>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44">
                  <a:moveTo>
                    <a:pt x="72" y="0"/>
                  </a:moveTo>
                  <a:lnTo>
                    <a:pt x="72" y="0"/>
                  </a:lnTo>
                  <a:lnTo>
                    <a:pt x="72" y="2"/>
                  </a:lnTo>
                  <a:lnTo>
                    <a:pt x="72" y="2"/>
                  </a:lnTo>
                  <a:lnTo>
                    <a:pt x="72" y="2"/>
                  </a:lnTo>
                  <a:lnTo>
                    <a:pt x="72" y="2"/>
                  </a:lnTo>
                  <a:lnTo>
                    <a:pt x="76" y="10"/>
                  </a:lnTo>
                  <a:lnTo>
                    <a:pt x="82" y="16"/>
                  </a:lnTo>
                  <a:lnTo>
                    <a:pt x="82" y="16"/>
                  </a:lnTo>
                  <a:lnTo>
                    <a:pt x="90" y="22"/>
                  </a:lnTo>
                  <a:lnTo>
                    <a:pt x="98" y="26"/>
                  </a:lnTo>
                  <a:lnTo>
                    <a:pt x="98" y="26"/>
                  </a:lnTo>
                  <a:lnTo>
                    <a:pt x="108" y="28"/>
                  </a:lnTo>
                  <a:lnTo>
                    <a:pt x="118" y="28"/>
                  </a:lnTo>
                  <a:lnTo>
                    <a:pt x="118" y="28"/>
                  </a:lnTo>
                  <a:lnTo>
                    <a:pt x="118" y="28"/>
                  </a:lnTo>
                  <a:lnTo>
                    <a:pt x="118" y="28"/>
                  </a:lnTo>
                  <a:lnTo>
                    <a:pt x="128" y="26"/>
                  </a:lnTo>
                  <a:lnTo>
                    <a:pt x="138" y="24"/>
                  </a:lnTo>
                  <a:lnTo>
                    <a:pt x="138" y="24"/>
                  </a:lnTo>
                  <a:lnTo>
                    <a:pt x="146" y="20"/>
                  </a:lnTo>
                  <a:lnTo>
                    <a:pt x="152" y="16"/>
                  </a:lnTo>
                  <a:lnTo>
                    <a:pt x="152" y="16"/>
                  </a:lnTo>
                  <a:lnTo>
                    <a:pt x="158" y="10"/>
                  </a:lnTo>
                  <a:lnTo>
                    <a:pt x="162" y="4"/>
                  </a:lnTo>
                  <a:lnTo>
                    <a:pt x="162" y="2"/>
                  </a:lnTo>
                  <a:lnTo>
                    <a:pt x="230" y="44"/>
                  </a:lnTo>
                  <a:lnTo>
                    <a:pt x="0" y="44"/>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411"/>
            <p:cNvSpPr>
              <a:spLocks/>
            </p:cNvSpPr>
            <p:nvPr/>
          </p:nvSpPr>
          <p:spPr bwMode="auto">
            <a:xfrm>
              <a:off x="9326563" y="5056188"/>
              <a:ext cx="454025" cy="101600"/>
            </a:xfrm>
            <a:custGeom>
              <a:avLst/>
              <a:gdLst>
                <a:gd name="T0" fmla="*/ 104 w 286"/>
                <a:gd name="T1" fmla="*/ 0 h 64"/>
                <a:gd name="T2" fmla="*/ 96 w 286"/>
                <a:gd name="T3" fmla="*/ 6 h 64"/>
                <a:gd name="T4" fmla="*/ 24 w 286"/>
                <a:gd name="T5" fmla="*/ 50 h 64"/>
                <a:gd name="T6" fmla="*/ 0 w 286"/>
                <a:gd name="T7" fmla="*/ 64 h 64"/>
                <a:gd name="T8" fmla="*/ 28 w 286"/>
                <a:gd name="T9" fmla="*/ 64 h 64"/>
                <a:gd name="T10" fmla="*/ 258 w 286"/>
                <a:gd name="T11" fmla="*/ 64 h 64"/>
                <a:gd name="T12" fmla="*/ 286 w 286"/>
                <a:gd name="T13" fmla="*/ 64 h 64"/>
                <a:gd name="T14" fmla="*/ 262 w 286"/>
                <a:gd name="T15" fmla="*/ 50 h 64"/>
                <a:gd name="T16" fmla="*/ 194 w 286"/>
                <a:gd name="T17" fmla="*/ 8 h 64"/>
                <a:gd name="T18" fmla="*/ 186 w 286"/>
                <a:gd name="T19" fmla="*/ 4 h 64"/>
                <a:gd name="T20" fmla="*/ 184 w 286"/>
                <a:gd name="T21" fmla="*/ 12 h 64"/>
                <a:gd name="T22" fmla="*/ 182 w 286"/>
                <a:gd name="T23" fmla="*/ 14 h 64"/>
                <a:gd name="T24" fmla="*/ 182 w 286"/>
                <a:gd name="T25" fmla="*/ 14 h 64"/>
                <a:gd name="T26" fmla="*/ 174 w 286"/>
                <a:gd name="T27" fmla="*/ 22 h 64"/>
                <a:gd name="T28" fmla="*/ 174 w 286"/>
                <a:gd name="T29" fmla="*/ 22 h 64"/>
                <a:gd name="T30" fmla="*/ 170 w 286"/>
                <a:gd name="T31" fmla="*/ 26 h 64"/>
                <a:gd name="T32" fmla="*/ 162 w 286"/>
                <a:gd name="T33" fmla="*/ 30 h 64"/>
                <a:gd name="T34" fmla="*/ 162 w 286"/>
                <a:gd name="T35" fmla="*/ 30 h 64"/>
                <a:gd name="T36" fmla="*/ 156 w 286"/>
                <a:gd name="T37" fmla="*/ 32 h 64"/>
                <a:gd name="T38" fmla="*/ 146 w 286"/>
                <a:gd name="T39" fmla="*/ 32 h 64"/>
                <a:gd name="T40" fmla="*/ 146 w 286"/>
                <a:gd name="T41" fmla="*/ 32 h 64"/>
                <a:gd name="T42" fmla="*/ 136 w 286"/>
                <a:gd name="T43" fmla="*/ 32 h 64"/>
                <a:gd name="T44" fmla="*/ 128 w 286"/>
                <a:gd name="T45" fmla="*/ 30 h 64"/>
                <a:gd name="T46" fmla="*/ 128 w 286"/>
                <a:gd name="T47" fmla="*/ 30 h 64"/>
                <a:gd name="T48" fmla="*/ 122 w 286"/>
                <a:gd name="T49" fmla="*/ 26 h 64"/>
                <a:gd name="T50" fmla="*/ 116 w 286"/>
                <a:gd name="T51" fmla="*/ 22 h 64"/>
                <a:gd name="T52" fmla="*/ 116 w 286"/>
                <a:gd name="T53" fmla="*/ 22 h 64"/>
                <a:gd name="T54" fmla="*/ 110 w 286"/>
                <a:gd name="T55" fmla="*/ 18 h 64"/>
                <a:gd name="T56" fmla="*/ 108 w 286"/>
                <a:gd name="T57" fmla="*/ 12 h 64"/>
                <a:gd name="T58" fmla="*/ 108 w 286"/>
                <a:gd name="T59" fmla="*/ 12 h 64"/>
                <a:gd name="T60" fmla="*/ 108 w 286"/>
                <a:gd name="T61" fmla="*/ 12 h 64"/>
                <a:gd name="T62" fmla="*/ 108 w 286"/>
                <a:gd name="T63" fmla="*/ 10 h 64"/>
                <a:gd name="T64" fmla="*/ 106 w 286"/>
                <a:gd name="T65" fmla="*/ 10 h 64"/>
                <a:gd name="T66" fmla="*/ 104 w 286"/>
                <a:gd name="T67" fmla="*/ 0 h 64"/>
                <a:gd name="T68" fmla="*/ 104 w 286"/>
                <a:gd name="T6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64">
                  <a:moveTo>
                    <a:pt x="104" y="0"/>
                  </a:moveTo>
                  <a:lnTo>
                    <a:pt x="96" y="6"/>
                  </a:lnTo>
                  <a:lnTo>
                    <a:pt x="24" y="50"/>
                  </a:lnTo>
                  <a:lnTo>
                    <a:pt x="0" y="64"/>
                  </a:lnTo>
                  <a:lnTo>
                    <a:pt x="28" y="64"/>
                  </a:lnTo>
                  <a:lnTo>
                    <a:pt x="258" y="64"/>
                  </a:lnTo>
                  <a:lnTo>
                    <a:pt x="286" y="64"/>
                  </a:lnTo>
                  <a:lnTo>
                    <a:pt x="262" y="50"/>
                  </a:lnTo>
                  <a:lnTo>
                    <a:pt x="194" y="8"/>
                  </a:lnTo>
                  <a:lnTo>
                    <a:pt x="186" y="4"/>
                  </a:lnTo>
                  <a:lnTo>
                    <a:pt x="184" y="12"/>
                  </a:lnTo>
                  <a:lnTo>
                    <a:pt x="182" y="14"/>
                  </a:lnTo>
                  <a:lnTo>
                    <a:pt x="182" y="14"/>
                  </a:lnTo>
                  <a:lnTo>
                    <a:pt x="174" y="22"/>
                  </a:lnTo>
                  <a:lnTo>
                    <a:pt x="174" y="22"/>
                  </a:lnTo>
                  <a:lnTo>
                    <a:pt x="170" y="26"/>
                  </a:lnTo>
                  <a:lnTo>
                    <a:pt x="162" y="30"/>
                  </a:lnTo>
                  <a:lnTo>
                    <a:pt x="162" y="30"/>
                  </a:lnTo>
                  <a:lnTo>
                    <a:pt x="156" y="32"/>
                  </a:lnTo>
                  <a:lnTo>
                    <a:pt x="146" y="32"/>
                  </a:lnTo>
                  <a:lnTo>
                    <a:pt x="146" y="32"/>
                  </a:lnTo>
                  <a:lnTo>
                    <a:pt x="136" y="32"/>
                  </a:lnTo>
                  <a:lnTo>
                    <a:pt x="128" y="30"/>
                  </a:lnTo>
                  <a:lnTo>
                    <a:pt x="128" y="30"/>
                  </a:lnTo>
                  <a:lnTo>
                    <a:pt x="122" y="26"/>
                  </a:lnTo>
                  <a:lnTo>
                    <a:pt x="116" y="22"/>
                  </a:lnTo>
                  <a:lnTo>
                    <a:pt x="116" y="22"/>
                  </a:lnTo>
                  <a:lnTo>
                    <a:pt x="110" y="18"/>
                  </a:lnTo>
                  <a:lnTo>
                    <a:pt x="108" y="12"/>
                  </a:lnTo>
                  <a:lnTo>
                    <a:pt x="108" y="12"/>
                  </a:lnTo>
                  <a:lnTo>
                    <a:pt x="108" y="12"/>
                  </a:lnTo>
                  <a:lnTo>
                    <a:pt x="108" y="10"/>
                  </a:lnTo>
                  <a:lnTo>
                    <a:pt x="106" y="10"/>
                  </a:lnTo>
                  <a:lnTo>
                    <a:pt x="104" y="0"/>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412"/>
            <p:cNvSpPr>
              <a:spLocks/>
            </p:cNvSpPr>
            <p:nvPr/>
          </p:nvSpPr>
          <p:spPr bwMode="auto">
            <a:xfrm>
              <a:off x="9355138" y="4941888"/>
              <a:ext cx="133350" cy="203200"/>
            </a:xfrm>
            <a:custGeom>
              <a:avLst/>
              <a:gdLst>
                <a:gd name="T0" fmla="*/ 0 w 84"/>
                <a:gd name="T1" fmla="*/ 0 h 128"/>
                <a:gd name="T2" fmla="*/ 84 w 84"/>
                <a:gd name="T3" fmla="*/ 52 h 128"/>
                <a:gd name="T4" fmla="*/ 84 w 84"/>
                <a:gd name="T5" fmla="*/ 54 h 128"/>
                <a:gd name="T6" fmla="*/ 84 w 84"/>
                <a:gd name="T7" fmla="*/ 54 h 128"/>
                <a:gd name="T8" fmla="*/ 82 w 84"/>
                <a:gd name="T9" fmla="*/ 66 h 128"/>
                <a:gd name="T10" fmla="*/ 82 w 84"/>
                <a:gd name="T11" fmla="*/ 66 h 128"/>
                <a:gd name="T12" fmla="*/ 82 w 84"/>
                <a:gd name="T13" fmla="*/ 74 h 128"/>
                <a:gd name="T14" fmla="*/ 82 w 84"/>
                <a:gd name="T15" fmla="*/ 76 h 128"/>
                <a:gd name="T16" fmla="*/ 0 w 84"/>
                <a:gd name="T17" fmla="*/ 128 h 128"/>
                <a:gd name="T18" fmla="*/ 0 w 84"/>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28">
                  <a:moveTo>
                    <a:pt x="0" y="0"/>
                  </a:moveTo>
                  <a:lnTo>
                    <a:pt x="84" y="52"/>
                  </a:lnTo>
                  <a:lnTo>
                    <a:pt x="84" y="54"/>
                  </a:lnTo>
                  <a:lnTo>
                    <a:pt x="84" y="54"/>
                  </a:lnTo>
                  <a:lnTo>
                    <a:pt x="82" y="66"/>
                  </a:lnTo>
                  <a:lnTo>
                    <a:pt x="82" y="66"/>
                  </a:lnTo>
                  <a:lnTo>
                    <a:pt x="82" y="74"/>
                  </a:lnTo>
                  <a:lnTo>
                    <a:pt x="82" y="76"/>
                  </a:lnTo>
                  <a:lnTo>
                    <a:pt x="0" y="128"/>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413"/>
            <p:cNvSpPr>
              <a:spLocks noEditPoints="1"/>
            </p:cNvSpPr>
            <p:nvPr/>
          </p:nvSpPr>
          <p:spPr bwMode="auto">
            <a:xfrm>
              <a:off x="9348788" y="4932363"/>
              <a:ext cx="146050" cy="222250"/>
            </a:xfrm>
            <a:custGeom>
              <a:avLst/>
              <a:gdLst>
                <a:gd name="T0" fmla="*/ 8 w 92"/>
                <a:gd name="T1" fmla="*/ 14 h 140"/>
                <a:gd name="T2" fmla="*/ 84 w 92"/>
                <a:gd name="T3" fmla="*/ 60 h 140"/>
                <a:gd name="T4" fmla="*/ 84 w 92"/>
                <a:gd name="T5" fmla="*/ 60 h 140"/>
                <a:gd name="T6" fmla="*/ 82 w 92"/>
                <a:gd name="T7" fmla="*/ 72 h 140"/>
                <a:gd name="T8" fmla="*/ 82 w 92"/>
                <a:gd name="T9" fmla="*/ 72 h 140"/>
                <a:gd name="T10" fmla="*/ 82 w 92"/>
                <a:gd name="T11" fmla="*/ 80 h 140"/>
                <a:gd name="T12" fmla="*/ 8 w 92"/>
                <a:gd name="T13" fmla="*/ 126 h 140"/>
                <a:gd name="T14" fmla="*/ 8 w 92"/>
                <a:gd name="T15" fmla="*/ 14 h 140"/>
                <a:gd name="T16" fmla="*/ 0 w 92"/>
                <a:gd name="T17" fmla="*/ 0 h 140"/>
                <a:gd name="T18" fmla="*/ 0 w 92"/>
                <a:gd name="T19" fmla="*/ 14 h 140"/>
                <a:gd name="T20" fmla="*/ 0 w 92"/>
                <a:gd name="T21" fmla="*/ 126 h 140"/>
                <a:gd name="T22" fmla="*/ 0 w 92"/>
                <a:gd name="T23" fmla="*/ 140 h 140"/>
                <a:gd name="T24" fmla="*/ 14 w 92"/>
                <a:gd name="T25" fmla="*/ 134 h 140"/>
                <a:gd name="T26" fmla="*/ 86 w 92"/>
                <a:gd name="T27" fmla="*/ 88 h 140"/>
                <a:gd name="T28" fmla="*/ 92 w 92"/>
                <a:gd name="T29" fmla="*/ 84 h 140"/>
                <a:gd name="T30" fmla="*/ 90 w 92"/>
                <a:gd name="T31" fmla="*/ 80 h 140"/>
                <a:gd name="T32" fmla="*/ 90 w 92"/>
                <a:gd name="T33" fmla="*/ 80 h 140"/>
                <a:gd name="T34" fmla="*/ 90 w 92"/>
                <a:gd name="T35" fmla="*/ 72 h 140"/>
                <a:gd name="T36" fmla="*/ 90 w 92"/>
                <a:gd name="T37" fmla="*/ 72 h 140"/>
                <a:gd name="T38" fmla="*/ 92 w 92"/>
                <a:gd name="T39" fmla="*/ 62 h 140"/>
                <a:gd name="T40" fmla="*/ 92 w 92"/>
                <a:gd name="T41" fmla="*/ 56 h 140"/>
                <a:gd name="T42" fmla="*/ 88 w 92"/>
                <a:gd name="T43" fmla="*/ 54 h 140"/>
                <a:gd name="T44" fmla="*/ 14 w 92"/>
                <a:gd name="T45" fmla="*/ 8 h 140"/>
                <a:gd name="T46" fmla="*/ 0 w 92"/>
                <a:gd name="T47" fmla="*/ 0 h 140"/>
                <a:gd name="T48" fmla="*/ 0 w 92"/>
                <a:gd name="T4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40">
                  <a:moveTo>
                    <a:pt x="8" y="14"/>
                  </a:moveTo>
                  <a:lnTo>
                    <a:pt x="84" y="60"/>
                  </a:lnTo>
                  <a:lnTo>
                    <a:pt x="84" y="60"/>
                  </a:lnTo>
                  <a:lnTo>
                    <a:pt x="82" y="72"/>
                  </a:lnTo>
                  <a:lnTo>
                    <a:pt x="82" y="72"/>
                  </a:lnTo>
                  <a:lnTo>
                    <a:pt x="82" y="80"/>
                  </a:lnTo>
                  <a:lnTo>
                    <a:pt x="8" y="126"/>
                  </a:lnTo>
                  <a:lnTo>
                    <a:pt x="8" y="14"/>
                  </a:lnTo>
                  <a:close/>
                  <a:moveTo>
                    <a:pt x="0" y="0"/>
                  </a:moveTo>
                  <a:lnTo>
                    <a:pt x="0" y="14"/>
                  </a:lnTo>
                  <a:lnTo>
                    <a:pt x="0" y="126"/>
                  </a:lnTo>
                  <a:lnTo>
                    <a:pt x="0" y="140"/>
                  </a:lnTo>
                  <a:lnTo>
                    <a:pt x="14" y="134"/>
                  </a:lnTo>
                  <a:lnTo>
                    <a:pt x="86" y="88"/>
                  </a:lnTo>
                  <a:lnTo>
                    <a:pt x="92" y="84"/>
                  </a:lnTo>
                  <a:lnTo>
                    <a:pt x="90" y="80"/>
                  </a:lnTo>
                  <a:lnTo>
                    <a:pt x="90" y="80"/>
                  </a:lnTo>
                  <a:lnTo>
                    <a:pt x="90" y="72"/>
                  </a:lnTo>
                  <a:lnTo>
                    <a:pt x="90" y="72"/>
                  </a:lnTo>
                  <a:lnTo>
                    <a:pt x="92" y="62"/>
                  </a:lnTo>
                  <a:lnTo>
                    <a:pt x="92" y="56"/>
                  </a:lnTo>
                  <a:lnTo>
                    <a:pt x="88" y="54"/>
                  </a:lnTo>
                  <a:lnTo>
                    <a:pt x="14"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414"/>
            <p:cNvSpPr>
              <a:spLocks/>
            </p:cNvSpPr>
            <p:nvPr/>
          </p:nvSpPr>
          <p:spPr bwMode="auto">
            <a:xfrm>
              <a:off x="9361488" y="4954588"/>
              <a:ext cx="120650" cy="177800"/>
            </a:xfrm>
            <a:custGeom>
              <a:avLst/>
              <a:gdLst>
                <a:gd name="T0" fmla="*/ 0 w 76"/>
                <a:gd name="T1" fmla="*/ 0 h 112"/>
                <a:gd name="T2" fmla="*/ 76 w 76"/>
                <a:gd name="T3" fmla="*/ 46 h 112"/>
                <a:gd name="T4" fmla="*/ 76 w 76"/>
                <a:gd name="T5" fmla="*/ 46 h 112"/>
                <a:gd name="T6" fmla="*/ 74 w 76"/>
                <a:gd name="T7" fmla="*/ 58 h 112"/>
                <a:gd name="T8" fmla="*/ 74 w 76"/>
                <a:gd name="T9" fmla="*/ 58 h 112"/>
                <a:gd name="T10" fmla="*/ 74 w 76"/>
                <a:gd name="T11" fmla="*/ 66 h 112"/>
                <a:gd name="T12" fmla="*/ 0 w 76"/>
                <a:gd name="T13" fmla="*/ 112 h 112"/>
                <a:gd name="T14" fmla="*/ 0 w 76"/>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12">
                  <a:moveTo>
                    <a:pt x="0" y="0"/>
                  </a:moveTo>
                  <a:lnTo>
                    <a:pt x="76" y="46"/>
                  </a:lnTo>
                  <a:lnTo>
                    <a:pt x="76" y="46"/>
                  </a:lnTo>
                  <a:lnTo>
                    <a:pt x="74" y="58"/>
                  </a:lnTo>
                  <a:lnTo>
                    <a:pt x="74" y="58"/>
                  </a:lnTo>
                  <a:lnTo>
                    <a:pt x="74" y="66"/>
                  </a:lnTo>
                  <a:lnTo>
                    <a:pt x="0"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416"/>
            <p:cNvSpPr>
              <a:spLocks/>
            </p:cNvSpPr>
            <p:nvPr/>
          </p:nvSpPr>
          <p:spPr bwMode="auto">
            <a:xfrm>
              <a:off x="9348788" y="4932363"/>
              <a:ext cx="146050" cy="222250"/>
            </a:xfrm>
            <a:custGeom>
              <a:avLst/>
              <a:gdLst>
                <a:gd name="T0" fmla="*/ 0 w 92"/>
                <a:gd name="T1" fmla="*/ 0 h 140"/>
                <a:gd name="T2" fmla="*/ 0 w 92"/>
                <a:gd name="T3" fmla="*/ 14 h 140"/>
                <a:gd name="T4" fmla="*/ 0 w 92"/>
                <a:gd name="T5" fmla="*/ 126 h 140"/>
                <a:gd name="T6" fmla="*/ 0 w 92"/>
                <a:gd name="T7" fmla="*/ 140 h 140"/>
                <a:gd name="T8" fmla="*/ 14 w 92"/>
                <a:gd name="T9" fmla="*/ 134 h 140"/>
                <a:gd name="T10" fmla="*/ 86 w 92"/>
                <a:gd name="T11" fmla="*/ 88 h 140"/>
                <a:gd name="T12" fmla="*/ 92 w 92"/>
                <a:gd name="T13" fmla="*/ 84 h 140"/>
                <a:gd name="T14" fmla="*/ 90 w 92"/>
                <a:gd name="T15" fmla="*/ 80 h 140"/>
                <a:gd name="T16" fmla="*/ 90 w 92"/>
                <a:gd name="T17" fmla="*/ 80 h 140"/>
                <a:gd name="T18" fmla="*/ 90 w 92"/>
                <a:gd name="T19" fmla="*/ 72 h 140"/>
                <a:gd name="T20" fmla="*/ 90 w 92"/>
                <a:gd name="T21" fmla="*/ 72 h 140"/>
                <a:gd name="T22" fmla="*/ 92 w 92"/>
                <a:gd name="T23" fmla="*/ 62 h 140"/>
                <a:gd name="T24" fmla="*/ 92 w 92"/>
                <a:gd name="T25" fmla="*/ 56 h 140"/>
                <a:gd name="T26" fmla="*/ 88 w 92"/>
                <a:gd name="T27" fmla="*/ 54 h 140"/>
                <a:gd name="T28" fmla="*/ 14 w 92"/>
                <a:gd name="T29" fmla="*/ 8 h 140"/>
                <a:gd name="T30" fmla="*/ 0 w 92"/>
                <a:gd name="T31" fmla="*/ 0 h 140"/>
                <a:gd name="T32" fmla="*/ 0 w 92"/>
                <a:gd name="T3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40">
                  <a:moveTo>
                    <a:pt x="0" y="0"/>
                  </a:moveTo>
                  <a:lnTo>
                    <a:pt x="0" y="14"/>
                  </a:lnTo>
                  <a:lnTo>
                    <a:pt x="0" y="126"/>
                  </a:lnTo>
                  <a:lnTo>
                    <a:pt x="0" y="140"/>
                  </a:lnTo>
                  <a:lnTo>
                    <a:pt x="14" y="134"/>
                  </a:lnTo>
                  <a:lnTo>
                    <a:pt x="86" y="88"/>
                  </a:lnTo>
                  <a:lnTo>
                    <a:pt x="92" y="84"/>
                  </a:lnTo>
                  <a:lnTo>
                    <a:pt x="90" y="80"/>
                  </a:lnTo>
                  <a:lnTo>
                    <a:pt x="90" y="80"/>
                  </a:lnTo>
                  <a:lnTo>
                    <a:pt x="90" y="72"/>
                  </a:lnTo>
                  <a:lnTo>
                    <a:pt x="90" y="72"/>
                  </a:lnTo>
                  <a:lnTo>
                    <a:pt x="92" y="62"/>
                  </a:lnTo>
                  <a:lnTo>
                    <a:pt x="92" y="56"/>
                  </a:lnTo>
                  <a:lnTo>
                    <a:pt x="88" y="54"/>
                  </a:lnTo>
                  <a:lnTo>
                    <a:pt x="14" y="8"/>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417"/>
            <p:cNvSpPr>
              <a:spLocks noChangeArrowheads="1"/>
            </p:cNvSpPr>
            <p:nvPr/>
          </p:nvSpPr>
          <p:spPr bwMode="auto">
            <a:xfrm>
              <a:off x="9609138" y="5072063"/>
              <a:ext cx="1588" cy="158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18"/>
            <p:cNvSpPr>
              <a:spLocks/>
            </p:cNvSpPr>
            <p:nvPr/>
          </p:nvSpPr>
          <p:spPr bwMode="auto">
            <a:xfrm>
              <a:off x="9364663" y="4792663"/>
              <a:ext cx="387350" cy="228600"/>
            </a:xfrm>
            <a:custGeom>
              <a:avLst/>
              <a:gdLst>
                <a:gd name="T0" fmla="*/ 74 w 244"/>
                <a:gd name="T1" fmla="*/ 142 h 144"/>
                <a:gd name="T2" fmla="*/ 0 w 244"/>
                <a:gd name="T3" fmla="*/ 96 h 144"/>
                <a:gd name="T4" fmla="*/ 118 w 244"/>
                <a:gd name="T5" fmla="*/ 0 h 144"/>
                <a:gd name="T6" fmla="*/ 230 w 244"/>
                <a:gd name="T7" fmla="*/ 92 h 144"/>
                <a:gd name="T8" fmla="*/ 244 w 244"/>
                <a:gd name="T9" fmla="*/ 92 h 144"/>
                <a:gd name="T10" fmla="*/ 232 w 244"/>
                <a:gd name="T11" fmla="*/ 98 h 144"/>
                <a:gd name="T12" fmla="*/ 160 w 244"/>
                <a:gd name="T13" fmla="*/ 144 h 144"/>
                <a:gd name="T14" fmla="*/ 158 w 244"/>
                <a:gd name="T15" fmla="*/ 138 h 144"/>
                <a:gd name="T16" fmla="*/ 158 w 244"/>
                <a:gd name="T17" fmla="*/ 138 h 144"/>
                <a:gd name="T18" fmla="*/ 156 w 244"/>
                <a:gd name="T19" fmla="*/ 132 h 144"/>
                <a:gd name="T20" fmla="*/ 156 w 244"/>
                <a:gd name="T21" fmla="*/ 132 h 144"/>
                <a:gd name="T22" fmla="*/ 150 w 244"/>
                <a:gd name="T23" fmla="*/ 124 h 144"/>
                <a:gd name="T24" fmla="*/ 142 w 244"/>
                <a:gd name="T25" fmla="*/ 120 h 144"/>
                <a:gd name="T26" fmla="*/ 142 w 244"/>
                <a:gd name="T27" fmla="*/ 120 h 144"/>
                <a:gd name="T28" fmla="*/ 132 w 244"/>
                <a:gd name="T29" fmla="*/ 116 h 144"/>
                <a:gd name="T30" fmla="*/ 120 w 244"/>
                <a:gd name="T31" fmla="*/ 114 h 144"/>
                <a:gd name="T32" fmla="*/ 120 w 244"/>
                <a:gd name="T33" fmla="*/ 114 h 144"/>
                <a:gd name="T34" fmla="*/ 108 w 244"/>
                <a:gd name="T35" fmla="*/ 116 h 144"/>
                <a:gd name="T36" fmla="*/ 96 w 244"/>
                <a:gd name="T37" fmla="*/ 120 h 144"/>
                <a:gd name="T38" fmla="*/ 96 w 244"/>
                <a:gd name="T39" fmla="*/ 120 h 144"/>
                <a:gd name="T40" fmla="*/ 88 w 244"/>
                <a:gd name="T41" fmla="*/ 128 h 144"/>
                <a:gd name="T42" fmla="*/ 80 w 244"/>
                <a:gd name="T43" fmla="*/ 140 h 144"/>
                <a:gd name="T44" fmla="*/ 78 w 244"/>
                <a:gd name="T45" fmla="*/ 144 h 144"/>
                <a:gd name="T46" fmla="*/ 74 w 244"/>
                <a:gd name="T47" fmla="*/ 1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144">
                  <a:moveTo>
                    <a:pt x="74" y="142"/>
                  </a:moveTo>
                  <a:lnTo>
                    <a:pt x="0" y="96"/>
                  </a:lnTo>
                  <a:lnTo>
                    <a:pt x="118" y="0"/>
                  </a:lnTo>
                  <a:lnTo>
                    <a:pt x="230" y="92"/>
                  </a:lnTo>
                  <a:lnTo>
                    <a:pt x="244" y="92"/>
                  </a:lnTo>
                  <a:lnTo>
                    <a:pt x="232" y="98"/>
                  </a:lnTo>
                  <a:lnTo>
                    <a:pt x="160" y="144"/>
                  </a:lnTo>
                  <a:lnTo>
                    <a:pt x="158" y="138"/>
                  </a:lnTo>
                  <a:lnTo>
                    <a:pt x="158" y="138"/>
                  </a:lnTo>
                  <a:lnTo>
                    <a:pt x="156" y="132"/>
                  </a:lnTo>
                  <a:lnTo>
                    <a:pt x="156" y="132"/>
                  </a:lnTo>
                  <a:lnTo>
                    <a:pt x="150" y="124"/>
                  </a:lnTo>
                  <a:lnTo>
                    <a:pt x="142" y="120"/>
                  </a:lnTo>
                  <a:lnTo>
                    <a:pt x="142" y="120"/>
                  </a:lnTo>
                  <a:lnTo>
                    <a:pt x="132" y="116"/>
                  </a:lnTo>
                  <a:lnTo>
                    <a:pt x="120" y="114"/>
                  </a:lnTo>
                  <a:lnTo>
                    <a:pt x="120" y="114"/>
                  </a:lnTo>
                  <a:lnTo>
                    <a:pt x="108" y="116"/>
                  </a:lnTo>
                  <a:lnTo>
                    <a:pt x="96" y="120"/>
                  </a:lnTo>
                  <a:lnTo>
                    <a:pt x="96" y="120"/>
                  </a:lnTo>
                  <a:lnTo>
                    <a:pt x="88" y="128"/>
                  </a:lnTo>
                  <a:lnTo>
                    <a:pt x="80" y="140"/>
                  </a:lnTo>
                  <a:lnTo>
                    <a:pt x="78" y="144"/>
                  </a:lnTo>
                  <a:lnTo>
                    <a:pt x="74" y="1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19"/>
            <p:cNvSpPr>
              <a:spLocks noEditPoints="1"/>
            </p:cNvSpPr>
            <p:nvPr/>
          </p:nvSpPr>
          <p:spPr bwMode="auto">
            <a:xfrm>
              <a:off x="9351963" y="4783138"/>
              <a:ext cx="422275" cy="247650"/>
            </a:xfrm>
            <a:custGeom>
              <a:avLst/>
              <a:gdLst>
                <a:gd name="T0" fmla="*/ 238 w 266"/>
                <a:gd name="T1" fmla="*/ 102 h 156"/>
                <a:gd name="T2" fmla="*/ 170 w 266"/>
                <a:gd name="T3" fmla="*/ 144 h 156"/>
                <a:gd name="T4" fmla="*/ 166 w 266"/>
                <a:gd name="T5" fmla="*/ 138 h 156"/>
                <a:gd name="T6" fmla="*/ 166 w 266"/>
                <a:gd name="T7" fmla="*/ 136 h 156"/>
                <a:gd name="T8" fmla="*/ 160 w 266"/>
                <a:gd name="T9" fmla="*/ 128 h 156"/>
                <a:gd name="T10" fmla="*/ 150 w 266"/>
                <a:gd name="T11" fmla="*/ 122 h 156"/>
                <a:gd name="T12" fmla="*/ 128 w 266"/>
                <a:gd name="T13" fmla="*/ 116 h 156"/>
                <a:gd name="T14" fmla="*/ 128 w 266"/>
                <a:gd name="T15" fmla="*/ 116 h 156"/>
                <a:gd name="T16" fmla="*/ 128 w 266"/>
                <a:gd name="T17" fmla="*/ 116 h 156"/>
                <a:gd name="T18" fmla="*/ 114 w 266"/>
                <a:gd name="T19" fmla="*/ 118 h 156"/>
                <a:gd name="T20" fmla="*/ 102 w 266"/>
                <a:gd name="T21" fmla="*/ 124 h 156"/>
                <a:gd name="T22" fmla="*/ 84 w 266"/>
                <a:gd name="T23" fmla="*/ 144 h 156"/>
                <a:gd name="T24" fmla="*/ 84 w 266"/>
                <a:gd name="T25" fmla="*/ 144 h 156"/>
                <a:gd name="T26" fmla="*/ 84 w 266"/>
                <a:gd name="T27" fmla="*/ 144 h 156"/>
                <a:gd name="T28" fmla="*/ 14 w 266"/>
                <a:gd name="T29" fmla="*/ 102 h 156"/>
                <a:gd name="T30" fmla="*/ 126 w 266"/>
                <a:gd name="T31" fmla="*/ 0 h 156"/>
                <a:gd name="T32" fmla="*/ 10 w 266"/>
                <a:gd name="T33" fmla="*/ 94 h 156"/>
                <a:gd name="T34" fmla="*/ 10 w 266"/>
                <a:gd name="T35" fmla="*/ 108 h 156"/>
                <a:gd name="T36" fmla="*/ 88 w 266"/>
                <a:gd name="T37" fmla="*/ 156 h 156"/>
                <a:gd name="T38" fmla="*/ 92 w 266"/>
                <a:gd name="T39" fmla="*/ 148 h 156"/>
                <a:gd name="T40" fmla="*/ 92 w 266"/>
                <a:gd name="T41" fmla="*/ 148 h 156"/>
                <a:gd name="T42" fmla="*/ 92 w 266"/>
                <a:gd name="T43" fmla="*/ 148 h 156"/>
                <a:gd name="T44" fmla="*/ 106 w 266"/>
                <a:gd name="T45" fmla="*/ 130 h 156"/>
                <a:gd name="T46" fmla="*/ 116 w 266"/>
                <a:gd name="T47" fmla="*/ 126 h 156"/>
                <a:gd name="T48" fmla="*/ 128 w 266"/>
                <a:gd name="T49" fmla="*/ 124 h 156"/>
                <a:gd name="T50" fmla="*/ 148 w 266"/>
                <a:gd name="T51" fmla="*/ 128 h 156"/>
                <a:gd name="T52" fmla="*/ 154 w 266"/>
                <a:gd name="T53" fmla="*/ 134 h 156"/>
                <a:gd name="T54" fmla="*/ 160 w 266"/>
                <a:gd name="T55" fmla="*/ 140 h 156"/>
                <a:gd name="T56" fmla="*/ 166 w 266"/>
                <a:gd name="T57" fmla="*/ 156 h 156"/>
                <a:gd name="T58" fmla="*/ 242 w 266"/>
                <a:gd name="T59" fmla="*/ 108 h 156"/>
                <a:gd name="T60" fmla="*/ 240 w 266"/>
                <a:gd name="T61" fmla="*/ 94 h 156"/>
                <a:gd name="T62" fmla="*/ 126 w 266"/>
                <a:gd name="T6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56">
                  <a:moveTo>
                    <a:pt x="126" y="12"/>
                  </a:moveTo>
                  <a:lnTo>
                    <a:pt x="238" y="102"/>
                  </a:lnTo>
                  <a:lnTo>
                    <a:pt x="238" y="102"/>
                  </a:lnTo>
                  <a:lnTo>
                    <a:pt x="170" y="144"/>
                  </a:lnTo>
                  <a:lnTo>
                    <a:pt x="170" y="144"/>
                  </a:lnTo>
                  <a:lnTo>
                    <a:pt x="166" y="138"/>
                  </a:lnTo>
                  <a:lnTo>
                    <a:pt x="166" y="136"/>
                  </a:lnTo>
                  <a:lnTo>
                    <a:pt x="166" y="136"/>
                  </a:lnTo>
                  <a:lnTo>
                    <a:pt x="166" y="136"/>
                  </a:lnTo>
                  <a:lnTo>
                    <a:pt x="160" y="128"/>
                  </a:lnTo>
                  <a:lnTo>
                    <a:pt x="150" y="122"/>
                  </a:lnTo>
                  <a:lnTo>
                    <a:pt x="150" y="122"/>
                  </a:lnTo>
                  <a:lnTo>
                    <a:pt x="140" y="118"/>
                  </a:lnTo>
                  <a:lnTo>
                    <a:pt x="128" y="116"/>
                  </a:lnTo>
                  <a:lnTo>
                    <a:pt x="128" y="116"/>
                  </a:lnTo>
                  <a:lnTo>
                    <a:pt x="128" y="116"/>
                  </a:lnTo>
                  <a:lnTo>
                    <a:pt x="128" y="116"/>
                  </a:lnTo>
                  <a:lnTo>
                    <a:pt x="128" y="116"/>
                  </a:lnTo>
                  <a:lnTo>
                    <a:pt x="128" y="116"/>
                  </a:lnTo>
                  <a:lnTo>
                    <a:pt x="114" y="118"/>
                  </a:lnTo>
                  <a:lnTo>
                    <a:pt x="102" y="124"/>
                  </a:lnTo>
                  <a:lnTo>
                    <a:pt x="102" y="124"/>
                  </a:lnTo>
                  <a:lnTo>
                    <a:pt x="92" y="132"/>
                  </a:lnTo>
                  <a:lnTo>
                    <a:pt x="84" y="144"/>
                  </a:lnTo>
                  <a:lnTo>
                    <a:pt x="84" y="144"/>
                  </a:lnTo>
                  <a:lnTo>
                    <a:pt x="84" y="144"/>
                  </a:lnTo>
                  <a:lnTo>
                    <a:pt x="84" y="144"/>
                  </a:lnTo>
                  <a:lnTo>
                    <a:pt x="84" y="144"/>
                  </a:lnTo>
                  <a:lnTo>
                    <a:pt x="84" y="144"/>
                  </a:lnTo>
                  <a:lnTo>
                    <a:pt x="14" y="102"/>
                  </a:lnTo>
                  <a:lnTo>
                    <a:pt x="126" y="12"/>
                  </a:lnTo>
                  <a:close/>
                  <a:moveTo>
                    <a:pt x="126" y="0"/>
                  </a:moveTo>
                  <a:lnTo>
                    <a:pt x="120" y="4"/>
                  </a:lnTo>
                  <a:lnTo>
                    <a:pt x="10" y="94"/>
                  </a:lnTo>
                  <a:lnTo>
                    <a:pt x="0" y="102"/>
                  </a:lnTo>
                  <a:lnTo>
                    <a:pt x="10" y="108"/>
                  </a:lnTo>
                  <a:lnTo>
                    <a:pt x="80" y="152"/>
                  </a:lnTo>
                  <a:lnTo>
                    <a:pt x="88" y="156"/>
                  </a:lnTo>
                  <a:lnTo>
                    <a:pt x="92" y="148"/>
                  </a:lnTo>
                  <a:lnTo>
                    <a:pt x="92" y="148"/>
                  </a:lnTo>
                  <a:lnTo>
                    <a:pt x="92" y="148"/>
                  </a:lnTo>
                  <a:lnTo>
                    <a:pt x="92" y="148"/>
                  </a:lnTo>
                  <a:lnTo>
                    <a:pt x="92" y="148"/>
                  </a:lnTo>
                  <a:lnTo>
                    <a:pt x="92" y="148"/>
                  </a:lnTo>
                  <a:lnTo>
                    <a:pt x="98" y="138"/>
                  </a:lnTo>
                  <a:lnTo>
                    <a:pt x="106" y="130"/>
                  </a:lnTo>
                  <a:lnTo>
                    <a:pt x="106" y="130"/>
                  </a:lnTo>
                  <a:lnTo>
                    <a:pt x="116" y="126"/>
                  </a:lnTo>
                  <a:lnTo>
                    <a:pt x="128" y="124"/>
                  </a:lnTo>
                  <a:lnTo>
                    <a:pt x="128" y="124"/>
                  </a:lnTo>
                  <a:lnTo>
                    <a:pt x="138" y="126"/>
                  </a:lnTo>
                  <a:lnTo>
                    <a:pt x="148" y="128"/>
                  </a:lnTo>
                  <a:lnTo>
                    <a:pt x="148" y="128"/>
                  </a:lnTo>
                  <a:lnTo>
                    <a:pt x="154" y="134"/>
                  </a:lnTo>
                  <a:lnTo>
                    <a:pt x="160" y="140"/>
                  </a:lnTo>
                  <a:lnTo>
                    <a:pt x="160" y="140"/>
                  </a:lnTo>
                  <a:lnTo>
                    <a:pt x="162" y="146"/>
                  </a:lnTo>
                  <a:lnTo>
                    <a:pt x="166" y="156"/>
                  </a:lnTo>
                  <a:lnTo>
                    <a:pt x="174" y="150"/>
                  </a:lnTo>
                  <a:lnTo>
                    <a:pt x="242" y="108"/>
                  </a:lnTo>
                  <a:lnTo>
                    <a:pt x="266" y="94"/>
                  </a:lnTo>
                  <a:lnTo>
                    <a:pt x="240" y="94"/>
                  </a:lnTo>
                  <a:lnTo>
                    <a:pt x="130" y="4"/>
                  </a:lnTo>
                  <a:lnTo>
                    <a:pt x="126" y="0"/>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420"/>
            <p:cNvSpPr>
              <a:spLocks/>
            </p:cNvSpPr>
            <p:nvPr/>
          </p:nvSpPr>
          <p:spPr bwMode="auto">
            <a:xfrm>
              <a:off x="9374188" y="4802188"/>
              <a:ext cx="355600" cy="209550"/>
            </a:xfrm>
            <a:custGeom>
              <a:avLst/>
              <a:gdLst>
                <a:gd name="T0" fmla="*/ 112 w 224"/>
                <a:gd name="T1" fmla="*/ 0 h 132"/>
                <a:gd name="T2" fmla="*/ 224 w 224"/>
                <a:gd name="T3" fmla="*/ 90 h 132"/>
                <a:gd name="T4" fmla="*/ 224 w 224"/>
                <a:gd name="T5" fmla="*/ 90 h 132"/>
                <a:gd name="T6" fmla="*/ 156 w 224"/>
                <a:gd name="T7" fmla="*/ 132 h 132"/>
                <a:gd name="T8" fmla="*/ 156 w 224"/>
                <a:gd name="T9" fmla="*/ 132 h 132"/>
                <a:gd name="T10" fmla="*/ 152 w 224"/>
                <a:gd name="T11" fmla="*/ 126 h 132"/>
                <a:gd name="T12" fmla="*/ 152 w 224"/>
                <a:gd name="T13" fmla="*/ 124 h 132"/>
                <a:gd name="T14" fmla="*/ 152 w 224"/>
                <a:gd name="T15" fmla="*/ 124 h 132"/>
                <a:gd name="T16" fmla="*/ 152 w 224"/>
                <a:gd name="T17" fmla="*/ 124 h 132"/>
                <a:gd name="T18" fmla="*/ 146 w 224"/>
                <a:gd name="T19" fmla="*/ 116 h 132"/>
                <a:gd name="T20" fmla="*/ 136 w 224"/>
                <a:gd name="T21" fmla="*/ 110 h 132"/>
                <a:gd name="T22" fmla="*/ 136 w 224"/>
                <a:gd name="T23" fmla="*/ 110 h 132"/>
                <a:gd name="T24" fmla="*/ 126 w 224"/>
                <a:gd name="T25" fmla="*/ 106 h 132"/>
                <a:gd name="T26" fmla="*/ 114 w 224"/>
                <a:gd name="T27" fmla="*/ 104 h 132"/>
                <a:gd name="T28" fmla="*/ 114 w 224"/>
                <a:gd name="T29" fmla="*/ 104 h 132"/>
                <a:gd name="T30" fmla="*/ 114 w 224"/>
                <a:gd name="T31" fmla="*/ 104 h 132"/>
                <a:gd name="T32" fmla="*/ 114 w 224"/>
                <a:gd name="T33" fmla="*/ 104 h 132"/>
                <a:gd name="T34" fmla="*/ 114 w 224"/>
                <a:gd name="T35" fmla="*/ 104 h 132"/>
                <a:gd name="T36" fmla="*/ 114 w 224"/>
                <a:gd name="T37" fmla="*/ 104 h 132"/>
                <a:gd name="T38" fmla="*/ 100 w 224"/>
                <a:gd name="T39" fmla="*/ 106 h 132"/>
                <a:gd name="T40" fmla="*/ 88 w 224"/>
                <a:gd name="T41" fmla="*/ 112 h 132"/>
                <a:gd name="T42" fmla="*/ 88 w 224"/>
                <a:gd name="T43" fmla="*/ 112 h 132"/>
                <a:gd name="T44" fmla="*/ 78 w 224"/>
                <a:gd name="T45" fmla="*/ 120 h 132"/>
                <a:gd name="T46" fmla="*/ 70 w 224"/>
                <a:gd name="T47" fmla="*/ 132 h 132"/>
                <a:gd name="T48" fmla="*/ 70 w 224"/>
                <a:gd name="T49" fmla="*/ 132 h 132"/>
                <a:gd name="T50" fmla="*/ 70 w 224"/>
                <a:gd name="T51" fmla="*/ 132 h 132"/>
                <a:gd name="T52" fmla="*/ 70 w 224"/>
                <a:gd name="T53" fmla="*/ 132 h 132"/>
                <a:gd name="T54" fmla="*/ 70 w 224"/>
                <a:gd name="T55" fmla="*/ 132 h 132"/>
                <a:gd name="T56" fmla="*/ 70 w 224"/>
                <a:gd name="T57" fmla="*/ 132 h 132"/>
                <a:gd name="T58" fmla="*/ 0 w 224"/>
                <a:gd name="T59" fmla="*/ 90 h 132"/>
                <a:gd name="T60" fmla="*/ 112 w 224"/>
                <a:gd name="T6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 h="132">
                  <a:moveTo>
                    <a:pt x="112" y="0"/>
                  </a:moveTo>
                  <a:lnTo>
                    <a:pt x="224" y="90"/>
                  </a:lnTo>
                  <a:lnTo>
                    <a:pt x="224" y="90"/>
                  </a:lnTo>
                  <a:lnTo>
                    <a:pt x="156" y="132"/>
                  </a:lnTo>
                  <a:lnTo>
                    <a:pt x="156" y="132"/>
                  </a:lnTo>
                  <a:lnTo>
                    <a:pt x="152" y="126"/>
                  </a:lnTo>
                  <a:lnTo>
                    <a:pt x="152" y="124"/>
                  </a:lnTo>
                  <a:lnTo>
                    <a:pt x="152" y="124"/>
                  </a:lnTo>
                  <a:lnTo>
                    <a:pt x="152" y="124"/>
                  </a:lnTo>
                  <a:lnTo>
                    <a:pt x="146" y="116"/>
                  </a:lnTo>
                  <a:lnTo>
                    <a:pt x="136" y="110"/>
                  </a:lnTo>
                  <a:lnTo>
                    <a:pt x="136" y="110"/>
                  </a:lnTo>
                  <a:lnTo>
                    <a:pt x="126" y="106"/>
                  </a:lnTo>
                  <a:lnTo>
                    <a:pt x="114" y="104"/>
                  </a:lnTo>
                  <a:lnTo>
                    <a:pt x="114" y="104"/>
                  </a:lnTo>
                  <a:lnTo>
                    <a:pt x="114" y="104"/>
                  </a:lnTo>
                  <a:lnTo>
                    <a:pt x="114" y="104"/>
                  </a:lnTo>
                  <a:lnTo>
                    <a:pt x="114" y="104"/>
                  </a:lnTo>
                  <a:lnTo>
                    <a:pt x="114" y="104"/>
                  </a:lnTo>
                  <a:lnTo>
                    <a:pt x="100" y="106"/>
                  </a:lnTo>
                  <a:lnTo>
                    <a:pt x="88" y="112"/>
                  </a:lnTo>
                  <a:lnTo>
                    <a:pt x="88" y="112"/>
                  </a:lnTo>
                  <a:lnTo>
                    <a:pt x="78" y="120"/>
                  </a:lnTo>
                  <a:lnTo>
                    <a:pt x="70" y="132"/>
                  </a:lnTo>
                  <a:lnTo>
                    <a:pt x="70" y="132"/>
                  </a:lnTo>
                  <a:lnTo>
                    <a:pt x="70" y="132"/>
                  </a:lnTo>
                  <a:lnTo>
                    <a:pt x="70" y="132"/>
                  </a:lnTo>
                  <a:lnTo>
                    <a:pt x="70" y="132"/>
                  </a:lnTo>
                  <a:lnTo>
                    <a:pt x="70" y="132"/>
                  </a:lnTo>
                  <a:lnTo>
                    <a:pt x="0" y="90"/>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421"/>
            <p:cNvSpPr>
              <a:spLocks/>
            </p:cNvSpPr>
            <p:nvPr/>
          </p:nvSpPr>
          <p:spPr bwMode="auto">
            <a:xfrm>
              <a:off x="9351963" y="4783138"/>
              <a:ext cx="422275" cy="247650"/>
            </a:xfrm>
            <a:custGeom>
              <a:avLst/>
              <a:gdLst>
                <a:gd name="T0" fmla="*/ 126 w 266"/>
                <a:gd name="T1" fmla="*/ 0 h 156"/>
                <a:gd name="T2" fmla="*/ 120 w 266"/>
                <a:gd name="T3" fmla="*/ 4 h 156"/>
                <a:gd name="T4" fmla="*/ 10 w 266"/>
                <a:gd name="T5" fmla="*/ 94 h 156"/>
                <a:gd name="T6" fmla="*/ 0 w 266"/>
                <a:gd name="T7" fmla="*/ 102 h 156"/>
                <a:gd name="T8" fmla="*/ 10 w 266"/>
                <a:gd name="T9" fmla="*/ 108 h 156"/>
                <a:gd name="T10" fmla="*/ 80 w 266"/>
                <a:gd name="T11" fmla="*/ 152 h 156"/>
                <a:gd name="T12" fmla="*/ 88 w 266"/>
                <a:gd name="T13" fmla="*/ 156 h 156"/>
                <a:gd name="T14" fmla="*/ 92 w 266"/>
                <a:gd name="T15" fmla="*/ 148 h 156"/>
                <a:gd name="T16" fmla="*/ 92 w 266"/>
                <a:gd name="T17" fmla="*/ 148 h 156"/>
                <a:gd name="T18" fmla="*/ 92 w 266"/>
                <a:gd name="T19" fmla="*/ 148 h 156"/>
                <a:gd name="T20" fmla="*/ 92 w 266"/>
                <a:gd name="T21" fmla="*/ 148 h 156"/>
                <a:gd name="T22" fmla="*/ 92 w 266"/>
                <a:gd name="T23" fmla="*/ 148 h 156"/>
                <a:gd name="T24" fmla="*/ 92 w 266"/>
                <a:gd name="T25" fmla="*/ 148 h 156"/>
                <a:gd name="T26" fmla="*/ 98 w 266"/>
                <a:gd name="T27" fmla="*/ 138 h 156"/>
                <a:gd name="T28" fmla="*/ 106 w 266"/>
                <a:gd name="T29" fmla="*/ 130 h 156"/>
                <a:gd name="T30" fmla="*/ 106 w 266"/>
                <a:gd name="T31" fmla="*/ 130 h 156"/>
                <a:gd name="T32" fmla="*/ 116 w 266"/>
                <a:gd name="T33" fmla="*/ 126 h 156"/>
                <a:gd name="T34" fmla="*/ 128 w 266"/>
                <a:gd name="T35" fmla="*/ 124 h 156"/>
                <a:gd name="T36" fmla="*/ 128 w 266"/>
                <a:gd name="T37" fmla="*/ 124 h 156"/>
                <a:gd name="T38" fmla="*/ 138 w 266"/>
                <a:gd name="T39" fmla="*/ 126 h 156"/>
                <a:gd name="T40" fmla="*/ 148 w 266"/>
                <a:gd name="T41" fmla="*/ 128 h 156"/>
                <a:gd name="T42" fmla="*/ 148 w 266"/>
                <a:gd name="T43" fmla="*/ 128 h 156"/>
                <a:gd name="T44" fmla="*/ 154 w 266"/>
                <a:gd name="T45" fmla="*/ 134 h 156"/>
                <a:gd name="T46" fmla="*/ 160 w 266"/>
                <a:gd name="T47" fmla="*/ 140 h 156"/>
                <a:gd name="T48" fmla="*/ 160 w 266"/>
                <a:gd name="T49" fmla="*/ 140 h 156"/>
                <a:gd name="T50" fmla="*/ 162 w 266"/>
                <a:gd name="T51" fmla="*/ 146 h 156"/>
                <a:gd name="T52" fmla="*/ 166 w 266"/>
                <a:gd name="T53" fmla="*/ 156 h 156"/>
                <a:gd name="T54" fmla="*/ 174 w 266"/>
                <a:gd name="T55" fmla="*/ 150 h 156"/>
                <a:gd name="T56" fmla="*/ 242 w 266"/>
                <a:gd name="T57" fmla="*/ 108 h 156"/>
                <a:gd name="T58" fmla="*/ 266 w 266"/>
                <a:gd name="T59" fmla="*/ 94 h 156"/>
                <a:gd name="T60" fmla="*/ 240 w 266"/>
                <a:gd name="T61" fmla="*/ 94 h 156"/>
                <a:gd name="T62" fmla="*/ 130 w 266"/>
                <a:gd name="T63" fmla="*/ 4 h 156"/>
                <a:gd name="T64" fmla="*/ 126 w 266"/>
                <a:gd name="T65" fmla="*/ 0 h 156"/>
                <a:gd name="T66" fmla="*/ 126 w 266"/>
                <a:gd name="T6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6" h="156">
                  <a:moveTo>
                    <a:pt x="126" y="0"/>
                  </a:moveTo>
                  <a:lnTo>
                    <a:pt x="120" y="4"/>
                  </a:lnTo>
                  <a:lnTo>
                    <a:pt x="10" y="94"/>
                  </a:lnTo>
                  <a:lnTo>
                    <a:pt x="0" y="102"/>
                  </a:lnTo>
                  <a:lnTo>
                    <a:pt x="10" y="108"/>
                  </a:lnTo>
                  <a:lnTo>
                    <a:pt x="80" y="152"/>
                  </a:lnTo>
                  <a:lnTo>
                    <a:pt x="88" y="156"/>
                  </a:lnTo>
                  <a:lnTo>
                    <a:pt x="92" y="148"/>
                  </a:lnTo>
                  <a:lnTo>
                    <a:pt x="92" y="148"/>
                  </a:lnTo>
                  <a:lnTo>
                    <a:pt x="92" y="148"/>
                  </a:lnTo>
                  <a:lnTo>
                    <a:pt x="92" y="148"/>
                  </a:lnTo>
                  <a:lnTo>
                    <a:pt x="92" y="148"/>
                  </a:lnTo>
                  <a:lnTo>
                    <a:pt x="92" y="148"/>
                  </a:lnTo>
                  <a:lnTo>
                    <a:pt x="98" y="138"/>
                  </a:lnTo>
                  <a:lnTo>
                    <a:pt x="106" y="130"/>
                  </a:lnTo>
                  <a:lnTo>
                    <a:pt x="106" y="130"/>
                  </a:lnTo>
                  <a:lnTo>
                    <a:pt x="116" y="126"/>
                  </a:lnTo>
                  <a:lnTo>
                    <a:pt x="128" y="124"/>
                  </a:lnTo>
                  <a:lnTo>
                    <a:pt x="128" y="124"/>
                  </a:lnTo>
                  <a:lnTo>
                    <a:pt x="138" y="126"/>
                  </a:lnTo>
                  <a:lnTo>
                    <a:pt x="148" y="128"/>
                  </a:lnTo>
                  <a:lnTo>
                    <a:pt x="148" y="128"/>
                  </a:lnTo>
                  <a:lnTo>
                    <a:pt x="154" y="134"/>
                  </a:lnTo>
                  <a:lnTo>
                    <a:pt x="160" y="140"/>
                  </a:lnTo>
                  <a:lnTo>
                    <a:pt x="160" y="140"/>
                  </a:lnTo>
                  <a:lnTo>
                    <a:pt x="162" y="146"/>
                  </a:lnTo>
                  <a:lnTo>
                    <a:pt x="166" y="156"/>
                  </a:lnTo>
                  <a:lnTo>
                    <a:pt x="174" y="150"/>
                  </a:lnTo>
                  <a:lnTo>
                    <a:pt x="242" y="108"/>
                  </a:lnTo>
                  <a:lnTo>
                    <a:pt x="266" y="94"/>
                  </a:lnTo>
                  <a:lnTo>
                    <a:pt x="240" y="94"/>
                  </a:lnTo>
                  <a:lnTo>
                    <a:pt x="130" y="4"/>
                  </a:lnTo>
                  <a:lnTo>
                    <a:pt x="126" y="0"/>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idx="4294967295"/>
          </p:nvPr>
        </p:nvSpPr>
        <p:spPr>
          <a:xfrm>
            <a:off x="4465638" y="146050"/>
            <a:ext cx="7726362" cy="1050925"/>
          </a:xfrm>
        </p:spPr>
        <p:txBody>
          <a:bodyPr/>
          <a:lstStyle/>
          <a:p>
            <a:r>
              <a:rPr lang="en-US" dirty="0"/>
              <a:t>Through e-mail</a:t>
            </a:r>
          </a:p>
        </p:txBody>
      </p:sp>
      <p:sp>
        <p:nvSpPr>
          <p:cNvPr id="3" name="Content Placeholder 2"/>
          <p:cNvSpPr>
            <a:spLocks noGrp="1"/>
          </p:cNvSpPr>
          <p:nvPr>
            <p:ph sz="half" idx="4294967295"/>
          </p:nvPr>
        </p:nvSpPr>
        <p:spPr>
          <a:xfrm>
            <a:off x="0" y="1371600"/>
            <a:ext cx="3598863" cy="5245100"/>
          </a:xfrm>
        </p:spPr>
        <p:txBody>
          <a:bodyPr/>
          <a:lstStyle/>
          <a:p>
            <a:pPr lvl="1"/>
            <a:r>
              <a:rPr lang="en-US" dirty="0"/>
              <a:t>E-mail attacks evolve to get around filters that keep them from recipients.</a:t>
            </a:r>
          </a:p>
          <a:p>
            <a:pPr lvl="1"/>
            <a:r>
              <a:rPr lang="en-US" dirty="0"/>
              <a:t>80-90% of e-mail traffic on the Internet may be spam.</a:t>
            </a:r>
          </a:p>
          <a:p>
            <a:pPr lvl="1"/>
            <a:r>
              <a:rPr lang="en-US" dirty="0"/>
              <a:t>Spam is mostly blocked at the end point on your servers.</a:t>
            </a:r>
          </a:p>
          <a:p>
            <a:endParaRPr lang="en-US" dirty="0"/>
          </a:p>
        </p:txBody>
      </p:sp>
      <p:sp>
        <p:nvSpPr>
          <p:cNvPr id="215" name="TextBox 214"/>
          <p:cNvSpPr txBox="1"/>
          <p:nvPr/>
        </p:nvSpPr>
        <p:spPr>
          <a:xfrm>
            <a:off x="8963128" y="5214938"/>
            <a:ext cx="1292020" cy="646331"/>
          </a:xfrm>
          <a:prstGeom prst="rect">
            <a:avLst/>
          </a:prstGeom>
          <a:noFill/>
        </p:spPr>
        <p:txBody>
          <a:bodyPr wrap="none" rtlCol="0">
            <a:spAutoFit/>
          </a:bodyPr>
          <a:lstStyle/>
          <a:p>
            <a:pPr algn="ctr"/>
            <a:r>
              <a:rPr lang="en-US" dirty="0"/>
              <a:t>Sensitive</a:t>
            </a:r>
          </a:p>
          <a:p>
            <a:pPr algn="ctr"/>
            <a:r>
              <a:rPr lang="en-US" dirty="0"/>
              <a:t>information</a:t>
            </a:r>
          </a:p>
        </p:txBody>
      </p:sp>
      <p:sp>
        <p:nvSpPr>
          <p:cNvPr id="216" name="TextBox 215"/>
          <p:cNvSpPr txBox="1"/>
          <p:nvPr/>
        </p:nvSpPr>
        <p:spPr>
          <a:xfrm>
            <a:off x="8668141" y="3043912"/>
            <a:ext cx="707245" cy="646331"/>
          </a:xfrm>
          <a:prstGeom prst="rect">
            <a:avLst/>
          </a:prstGeom>
          <a:noFill/>
        </p:spPr>
        <p:txBody>
          <a:bodyPr wrap="none" rtlCol="0">
            <a:spAutoFit/>
          </a:bodyPr>
          <a:lstStyle/>
          <a:p>
            <a:pPr algn="ctr"/>
            <a:r>
              <a:rPr lang="en-US" dirty="0"/>
              <a:t>Spam</a:t>
            </a:r>
          </a:p>
          <a:p>
            <a:pPr algn="ctr"/>
            <a:r>
              <a:rPr lang="en-US" dirty="0"/>
              <a:t>filter</a:t>
            </a:r>
          </a:p>
        </p:txBody>
      </p:sp>
      <p:sp>
        <p:nvSpPr>
          <p:cNvPr id="236" name="Rectangle 223"/>
          <p:cNvSpPr>
            <a:spLocks noChangeArrowheads="1"/>
          </p:cNvSpPr>
          <p:nvPr/>
        </p:nvSpPr>
        <p:spPr bwMode="auto">
          <a:xfrm>
            <a:off x="5824538" y="3675063"/>
            <a:ext cx="914400"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1425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27025"/>
            <a:ext cx="11163300" cy="6288088"/>
          </a:xfrm>
          <a:solidFill>
            <a:schemeClr val="bg1"/>
          </a:solidFill>
        </p:spPr>
        <p:txBody>
          <a:bodyPr>
            <a:normAutofit fontScale="77500" lnSpcReduction="20000"/>
          </a:bodyPr>
          <a:lstStyle/>
          <a:p>
            <a:pPr marL="0" indent="0">
              <a:buNone/>
            </a:pPr>
            <a:r>
              <a:rPr lang="en-US" i="1" dirty="0">
                <a:solidFill>
                  <a:sysClr val="windowText" lastClr="000000"/>
                </a:solidFill>
              </a:rPr>
              <a:t>Attn: Beneficiary,</a:t>
            </a:r>
            <a:endParaRPr lang="en-US" dirty="0">
              <a:solidFill>
                <a:sysClr val="windowText" lastClr="000000"/>
              </a:solidFill>
            </a:endParaRPr>
          </a:p>
          <a:p>
            <a:pPr marL="0" indent="0">
              <a:buNone/>
            </a:pPr>
            <a:r>
              <a:rPr lang="en-US" i="1" dirty="0">
                <a:solidFill>
                  <a:sysClr val="windowText" lastClr="000000"/>
                </a:solidFill>
              </a:rPr>
              <a:t>We wish to inform you that the diplomatic agent conveying the consignment box valued the sum of $4.5 Million United States Dollars misplaced your address and he is currently stranded at your International airport now. We required you reconfirm the following information's below so that he can deliver your consignment box to you today.</a:t>
            </a:r>
            <a:endParaRPr lang="en-US" dirty="0">
              <a:solidFill>
                <a:sysClr val="windowText" lastClr="000000"/>
              </a:solidFill>
            </a:endParaRPr>
          </a:p>
          <a:p>
            <a:pPr marL="0" indent="0">
              <a:buNone/>
            </a:pPr>
            <a:r>
              <a:rPr lang="en-US" i="1" dirty="0">
                <a:solidFill>
                  <a:sysClr val="windowText" lastClr="000000"/>
                </a:solidFill>
              </a:rPr>
              <a:t>NAME:</a:t>
            </a:r>
            <a:br>
              <a:rPr lang="en-US" dirty="0">
                <a:solidFill>
                  <a:sysClr val="windowText" lastClr="000000"/>
                </a:solidFill>
              </a:rPr>
            </a:br>
            <a:r>
              <a:rPr lang="en-US" i="1" dirty="0">
                <a:solidFill>
                  <a:sysClr val="windowText" lastClr="000000"/>
                </a:solidFill>
              </a:rPr>
              <a:t>ADDRESS:</a:t>
            </a:r>
            <a:br>
              <a:rPr lang="en-US" dirty="0">
                <a:solidFill>
                  <a:sysClr val="windowText" lastClr="000000"/>
                </a:solidFill>
              </a:rPr>
            </a:br>
            <a:r>
              <a:rPr lang="en-US" i="1" dirty="0">
                <a:solidFill>
                  <a:sysClr val="windowText" lastClr="000000"/>
                </a:solidFill>
              </a:rPr>
              <a:t>MOBILE NO.:</a:t>
            </a:r>
            <a:br>
              <a:rPr lang="en-US" dirty="0">
                <a:solidFill>
                  <a:sysClr val="windowText" lastClr="000000"/>
                </a:solidFill>
              </a:rPr>
            </a:br>
            <a:r>
              <a:rPr lang="en-US" i="1" dirty="0">
                <a:solidFill>
                  <a:sysClr val="windowText" lastClr="000000"/>
                </a:solidFill>
              </a:rPr>
              <a:t>NAME OF YOUR NEAREST AIRPORT:</a:t>
            </a:r>
            <a:br>
              <a:rPr lang="en-US" dirty="0">
                <a:solidFill>
                  <a:sysClr val="windowText" lastClr="000000"/>
                </a:solidFill>
              </a:rPr>
            </a:br>
            <a:r>
              <a:rPr lang="en-US" i="1" dirty="0">
                <a:solidFill>
                  <a:sysClr val="windowText" lastClr="000000"/>
                </a:solidFill>
              </a:rPr>
              <a:t>A COPY OF YOUR IDENTIFICATION:</a:t>
            </a:r>
            <a:endParaRPr lang="en-US" dirty="0">
              <a:solidFill>
                <a:sysClr val="windowText" lastClr="000000"/>
              </a:solidFill>
            </a:endParaRPr>
          </a:p>
          <a:p>
            <a:pPr marL="0" indent="0">
              <a:buNone/>
            </a:pPr>
            <a:r>
              <a:rPr lang="en-US" i="1" dirty="0">
                <a:solidFill>
                  <a:sysClr val="windowText" lastClr="000000"/>
                </a:solidFill>
              </a:rPr>
              <a:t>Please do contact the diplomatic agent with the email below with the information's required.</a:t>
            </a:r>
            <a:endParaRPr lang="en-US" dirty="0">
              <a:solidFill>
                <a:sysClr val="windowText" lastClr="000000"/>
              </a:solidFill>
            </a:endParaRPr>
          </a:p>
          <a:p>
            <a:pPr marL="0" indent="0">
              <a:buNone/>
            </a:pPr>
            <a:r>
              <a:rPr lang="en-US" i="1" dirty="0">
                <a:solidFill>
                  <a:sysClr val="windowText" lastClr="000000"/>
                </a:solidFill>
              </a:rPr>
              <a:t>Contact Person: </a:t>
            </a:r>
            <a:r>
              <a:rPr lang="en-US" i="1" dirty="0" err="1">
                <a:solidFill>
                  <a:sysClr val="windowText" lastClr="000000"/>
                </a:solidFill>
              </a:rPr>
              <a:t>Diplomatic.Victor</a:t>
            </a:r>
            <a:r>
              <a:rPr lang="en-US" i="1" dirty="0">
                <a:solidFill>
                  <a:sysClr val="windowText" lastClr="000000"/>
                </a:solidFill>
              </a:rPr>
              <a:t> D. James Contact Telephone: +1-3016795300 contact Email:diplomaticjames485@gmail.com</a:t>
            </a:r>
            <a:endParaRPr lang="en-US" dirty="0">
              <a:solidFill>
                <a:sysClr val="windowText" lastClr="000000"/>
              </a:solidFill>
            </a:endParaRPr>
          </a:p>
          <a:p>
            <a:pPr marL="0" indent="0">
              <a:buNone/>
            </a:pPr>
            <a:r>
              <a:rPr lang="en-US" i="1" dirty="0">
                <a:solidFill>
                  <a:sysClr val="windowText" lastClr="000000"/>
                </a:solidFill>
              </a:rPr>
              <a:t>Go ahead and see that you contact the diplomatic agent immediately because he is waiting to hear from you today with the information's. NOTE: The Diplomatic agent does not know that the content of the consignment box is $4.5 Millions United States Dollars and on no circumstances should you let him know the content.</a:t>
            </a:r>
            <a:br>
              <a:rPr lang="en-US" i="1" dirty="0">
                <a:solidFill>
                  <a:sysClr val="windowText" lastClr="000000"/>
                </a:solidFill>
              </a:rPr>
            </a:br>
            <a:br>
              <a:rPr lang="en-US" dirty="0">
                <a:solidFill>
                  <a:sysClr val="windowText" lastClr="000000"/>
                </a:solidFill>
              </a:rPr>
            </a:br>
            <a:r>
              <a:rPr lang="en-US" i="1" dirty="0">
                <a:solidFill>
                  <a:sysClr val="windowText" lastClr="000000"/>
                </a:solidFill>
              </a:rPr>
              <a:t>The consignment was moved from here as family treasures, so never allow him to open the box.</a:t>
            </a:r>
            <a:endParaRPr lang="en-US" dirty="0">
              <a:solidFill>
                <a:sysClr val="windowText" lastClr="000000"/>
              </a:solidFill>
            </a:endParaRPr>
          </a:p>
          <a:p>
            <a:pPr marL="0" indent="0">
              <a:buNone/>
            </a:pPr>
            <a:r>
              <a:rPr lang="en-US" i="1" dirty="0" err="1">
                <a:solidFill>
                  <a:sysClr val="windowText" lastClr="000000"/>
                </a:solidFill>
              </a:rPr>
              <a:t>Thanks,And</a:t>
            </a:r>
            <a:r>
              <a:rPr lang="en-US" i="1" dirty="0">
                <a:solidFill>
                  <a:sysClr val="windowText" lastClr="000000"/>
                </a:solidFill>
              </a:rPr>
              <a:t> Best Regards.</a:t>
            </a:r>
            <a:br>
              <a:rPr lang="en-US" dirty="0">
                <a:solidFill>
                  <a:sysClr val="windowText" lastClr="000000"/>
                </a:solidFill>
              </a:rPr>
            </a:br>
            <a:r>
              <a:rPr lang="en-US" i="1" dirty="0" err="1">
                <a:solidFill>
                  <a:sysClr val="windowText" lastClr="000000"/>
                </a:solidFill>
              </a:rPr>
              <a:t>Rev.Dr</a:t>
            </a:r>
            <a:r>
              <a:rPr lang="en-US" i="1" dirty="0">
                <a:solidFill>
                  <a:sysClr val="windowText" lastClr="000000"/>
                </a:solidFill>
              </a:rPr>
              <a:t> Mathew Godwin(Director)</a:t>
            </a:r>
            <a:br>
              <a:rPr lang="en-US" dirty="0">
                <a:solidFill>
                  <a:sysClr val="windowText" lastClr="000000"/>
                </a:solidFill>
              </a:rPr>
            </a:br>
            <a:r>
              <a:rPr lang="en-US" i="1" dirty="0">
                <a:solidFill>
                  <a:sysClr val="windowText" lastClr="000000"/>
                </a:solidFill>
              </a:rPr>
              <a:t>Express Courier Company</a:t>
            </a:r>
            <a:endParaRPr lang="en-US" dirty="0">
              <a:solidFill>
                <a:sysClr val="windowText" lastClr="000000"/>
              </a:solidFill>
            </a:endParaRPr>
          </a:p>
        </p:txBody>
      </p:sp>
    </p:spTree>
    <p:extLst>
      <p:ext uri="{BB962C8B-B14F-4D97-AF65-F5344CB8AC3E}">
        <p14:creationId xmlns:p14="http://schemas.microsoft.com/office/powerpoint/2010/main" val="192306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99431" y="196850"/>
            <a:ext cx="7726362" cy="1050925"/>
          </a:xfrm>
        </p:spPr>
        <p:txBody>
          <a:bodyPr/>
          <a:lstStyle/>
          <a:p>
            <a:r>
              <a:rPr lang="en-US" dirty="0"/>
              <a:t>Reverse social engineering</a:t>
            </a:r>
          </a:p>
        </p:txBody>
      </p:sp>
      <p:sp>
        <p:nvSpPr>
          <p:cNvPr id="2" name="Content Placeholder 1"/>
          <p:cNvSpPr>
            <a:spLocks noGrp="1"/>
          </p:cNvSpPr>
          <p:nvPr>
            <p:ph sz="half" idx="4294967295"/>
          </p:nvPr>
        </p:nvSpPr>
        <p:spPr>
          <a:xfrm>
            <a:off x="0" y="1371600"/>
            <a:ext cx="3598863" cy="5245100"/>
          </a:xfrm>
        </p:spPr>
        <p:txBody>
          <a:bodyPr>
            <a:normAutofit fontScale="85000" lnSpcReduction="10000"/>
          </a:bodyPr>
          <a:lstStyle/>
          <a:p>
            <a:pPr lvl="1">
              <a:lnSpc>
                <a:spcPct val="120000"/>
              </a:lnSpc>
            </a:pPr>
            <a:r>
              <a:rPr lang="en-US" dirty="0"/>
              <a:t>Let me help you solve a problem you didn’t know you had.</a:t>
            </a:r>
          </a:p>
          <a:p>
            <a:pPr lvl="1">
              <a:lnSpc>
                <a:spcPct val="120000"/>
              </a:lnSpc>
            </a:pPr>
            <a:r>
              <a:rPr lang="en-US" dirty="0"/>
              <a:t>Fill out this job application and I will interview you to see what else I can learn while I act interested.</a:t>
            </a:r>
          </a:p>
          <a:p>
            <a:pPr lvl="1">
              <a:lnSpc>
                <a:spcPct val="120000"/>
              </a:lnSpc>
            </a:pPr>
            <a:r>
              <a:rPr lang="en-US" dirty="0"/>
              <a:t>I’ve created this job posting. Now send me your resume with PII included.</a:t>
            </a:r>
          </a:p>
          <a:p>
            <a:pPr lvl="1">
              <a:lnSpc>
                <a:spcPct val="120000"/>
              </a:lnSpc>
            </a:pPr>
            <a:r>
              <a:rPr lang="en-US" dirty="0"/>
              <a:t>Let me help you do something in a more secure way.</a:t>
            </a:r>
          </a:p>
        </p:txBody>
      </p:sp>
      <p:grpSp>
        <p:nvGrpSpPr>
          <p:cNvPr id="6" name="Group 4"/>
          <p:cNvGrpSpPr>
            <a:grpSpLocks noChangeAspect="1"/>
          </p:cNvGrpSpPr>
          <p:nvPr/>
        </p:nvGrpSpPr>
        <p:grpSpPr bwMode="auto">
          <a:xfrm>
            <a:off x="4343400" y="2141538"/>
            <a:ext cx="7372350" cy="3717925"/>
            <a:chOff x="2736" y="1349"/>
            <a:chExt cx="4644" cy="2342"/>
          </a:xfrm>
        </p:grpSpPr>
        <p:sp>
          <p:nvSpPr>
            <p:cNvPr id="8" name="Freeform 5"/>
            <p:cNvSpPr>
              <a:spLocks/>
            </p:cNvSpPr>
            <p:nvPr/>
          </p:nvSpPr>
          <p:spPr bwMode="auto">
            <a:xfrm>
              <a:off x="2736" y="2247"/>
              <a:ext cx="730" cy="674"/>
            </a:xfrm>
            <a:custGeom>
              <a:avLst/>
              <a:gdLst>
                <a:gd name="T0" fmla="*/ 244 w 730"/>
                <a:gd name="T1" fmla="*/ 0 h 674"/>
                <a:gd name="T2" fmla="*/ 244 w 730"/>
                <a:gd name="T3" fmla="*/ 0 h 674"/>
                <a:gd name="T4" fmla="*/ 172 w 730"/>
                <a:gd name="T5" fmla="*/ 0 h 674"/>
                <a:gd name="T6" fmla="*/ 154 w 730"/>
                <a:gd name="T7" fmla="*/ 2 h 674"/>
                <a:gd name="T8" fmla="*/ 120 w 730"/>
                <a:gd name="T9" fmla="*/ 8 h 674"/>
                <a:gd name="T10" fmla="*/ 88 w 730"/>
                <a:gd name="T11" fmla="*/ 22 h 674"/>
                <a:gd name="T12" fmla="*/ 58 w 730"/>
                <a:gd name="T13" fmla="*/ 42 h 674"/>
                <a:gd name="T14" fmla="*/ 46 w 730"/>
                <a:gd name="T15" fmla="*/ 56 h 674"/>
                <a:gd name="T16" fmla="*/ 26 w 730"/>
                <a:gd name="T17" fmla="*/ 80 h 674"/>
                <a:gd name="T18" fmla="*/ 12 w 730"/>
                <a:gd name="T19" fmla="*/ 110 h 674"/>
                <a:gd name="T20" fmla="*/ 2 w 730"/>
                <a:gd name="T21" fmla="*/ 140 h 674"/>
                <a:gd name="T22" fmla="*/ 0 w 730"/>
                <a:gd name="T23" fmla="*/ 174 h 674"/>
                <a:gd name="T24" fmla="*/ 0 w 730"/>
                <a:gd name="T25" fmla="*/ 674 h 674"/>
                <a:gd name="T26" fmla="*/ 132 w 730"/>
                <a:gd name="T27" fmla="*/ 308 h 674"/>
                <a:gd name="T28" fmla="*/ 162 w 730"/>
                <a:gd name="T29" fmla="*/ 306 h 674"/>
                <a:gd name="T30" fmla="*/ 330 w 730"/>
                <a:gd name="T31" fmla="*/ 674 h 674"/>
                <a:gd name="T32" fmla="*/ 362 w 730"/>
                <a:gd name="T33" fmla="*/ 674 h 674"/>
                <a:gd name="T34" fmla="*/ 398 w 730"/>
                <a:gd name="T35" fmla="*/ 674 h 674"/>
                <a:gd name="T36" fmla="*/ 564 w 730"/>
                <a:gd name="T37" fmla="*/ 306 h 674"/>
                <a:gd name="T38" fmla="*/ 596 w 730"/>
                <a:gd name="T39" fmla="*/ 308 h 674"/>
                <a:gd name="T40" fmla="*/ 730 w 730"/>
                <a:gd name="T41" fmla="*/ 674 h 674"/>
                <a:gd name="T42" fmla="*/ 730 w 730"/>
                <a:gd name="T43" fmla="*/ 174 h 674"/>
                <a:gd name="T44" fmla="*/ 728 w 730"/>
                <a:gd name="T45" fmla="*/ 156 h 674"/>
                <a:gd name="T46" fmla="*/ 722 w 730"/>
                <a:gd name="T47" fmla="*/ 126 h 674"/>
                <a:gd name="T48" fmla="*/ 710 w 730"/>
                <a:gd name="T49" fmla="*/ 96 h 674"/>
                <a:gd name="T50" fmla="*/ 694 w 730"/>
                <a:gd name="T51" fmla="*/ 68 h 674"/>
                <a:gd name="T52" fmla="*/ 682 w 730"/>
                <a:gd name="T53" fmla="*/ 56 h 674"/>
                <a:gd name="T54" fmla="*/ 656 w 730"/>
                <a:gd name="T55" fmla="*/ 32 h 674"/>
                <a:gd name="T56" fmla="*/ 626 w 730"/>
                <a:gd name="T57" fmla="*/ 14 h 674"/>
                <a:gd name="T58" fmla="*/ 592 w 730"/>
                <a:gd name="T59" fmla="*/ 4 h 674"/>
                <a:gd name="T60" fmla="*/ 556 w 730"/>
                <a:gd name="T61" fmla="*/ 0 h 674"/>
                <a:gd name="T62" fmla="*/ 484 w 730"/>
                <a:gd name="T63" fmla="*/ 0 h 674"/>
                <a:gd name="T64" fmla="*/ 484 w 730"/>
                <a:gd name="T65" fmla="*/ 0 h 674"/>
                <a:gd name="T66" fmla="*/ 244 w 730"/>
                <a:gd name="T6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0" h="674">
                  <a:moveTo>
                    <a:pt x="244" y="0"/>
                  </a:moveTo>
                  <a:lnTo>
                    <a:pt x="244" y="0"/>
                  </a:lnTo>
                  <a:lnTo>
                    <a:pt x="244" y="0"/>
                  </a:lnTo>
                  <a:lnTo>
                    <a:pt x="244" y="0"/>
                  </a:lnTo>
                  <a:lnTo>
                    <a:pt x="244" y="0"/>
                  </a:lnTo>
                  <a:lnTo>
                    <a:pt x="172" y="0"/>
                  </a:lnTo>
                  <a:lnTo>
                    <a:pt x="172" y="0"/>
                  </a:lnTo>
                  <a:lnTo>
                    <a:pt x="154" y="2"/>
                  </a:lnTo>
                  <a:lnTo>
                    <a:pt x="136" y="4"/>
                  </a:lnTo>
                  <a:lnTo>
                    <a:pt x="120" y="8"/>
                  </a:lnTo>
                  <a:lnTo>
                    <a:pt x="104" y="14"/>
                  </a:lnTo>
                  <a:lnTo>
                    <a:pt x="88" y="22"/>
                  </a:lnTo>
                  <a:lnTo>
                    <a:pt x="72" y="32"/>
                  </a:lnTo>
                  <a:lnTo>
                    <a:pt x="58" y="42"/>
                  </a:lnTo>
                  <a:lnTo>
                    <a:pt x="46" y="56"/>
                  </a:lnTo>
                  <a:lnTo>
                    <a:pt x="46" y="56"/>
                  </a:lnTo>
                  <a:lnTo>
                    <a:pt x="36" y="68"/>
                  </a:lnTo>
                  <a:lnTo>
                    <a:pt x="26" y="80"/>
                  </a:lnTo>
                  <a:lnTo>
                    <a:pt x="18" y="96"/>
                  </a:lnTo>
                  <a:lnTo>
                    <a:pt x="12" y="110"/>
                  </a:lnTo>
                  <a:lnTo>
                    <a:pt x="6" y="126"/>
                  </a:lnTo>
                  <a:lnTo>
                    <a:pt x="2" y="140"/>
                  </a:lnTo>
                  <a:lnTo>
                    <a:pt x="0" y="156"/>
                  </a:lnTo>
                  <a:lnTo>
                    <a:pt x="0" y="174"/>
                  </a:lnTo>
                  <a:lnTo>
                    <a:pt x="0" y="674"/>
                  </a:lnTo>
                  <a:lnTo>
                    <a:pt x="0" y="674"/>
                  </a:lnTo>
                  <a:lnTo>
                    <a:pt x="132" y="674"/>
                  </a:lnTo>
                  <a:lnTo>
                    <a:pt x="132" y="308"/>
                  </a:lnTo>
                  <a:lnTo>
                    <a:pt x="132" y="306"/>
                  </a:lnTo>
                  <a:lnTo>
                    <a:pt x="162" y="306"/>
                  </a:lnTo>
                  <a:lnTo>
                    <a:pt x="162" y="674"/>
                  </a:lnTo>
                  <a:lnTo>
                    <a:pt x="330" y="674"/>
                  </a:lnTo>
                  <a:lnTo>
                    <a:pt x="362" y="674"/>
                  </a:lnTo>
                  <a:lnTo>
                    <a:pt x="362" y="674"/>
                  </a:lnTo>
                  <a:lnTo>
                    <a:pt x="362" y="674"/>
                  </a:lnTo>
                  <a:lnTo>
                    <a:pt x="398" y="674"/>
                  </a:lnTo>
                  <a:lnTo>
                    <a:pt x="564" y="674"/>
                  </a:lnTo>
                  <a:lnTo>
                    <a:pt x="564" y="306"/>
                  </a:lnTo>
                  <a:lnTo>
                    <a:pt x="596" y="306"/>
                  </a:lnTo>
                  <a:lnTo>
                    <a:pt x="596" y="308"/>
                  </a:lnTo>
                  <a:lnTo>
                    <a:pt x="596" y="674"/>
                  </a:lnTo>
                  <a:lnTo>
                    <a:pt x="730" y="674"/>
                  </a:lnTo>
                  <a:lnTo>
                    <a:pt x="730" y="674"/>
                  </a:lnTo>
                  <a:lnTo>
                    <a:pt x="730" y="174"/>
                  </a:lnTo>
                  <a:lnTo>
                    <a:pt x="730" y="174"/>
                  </a:lnTo>
                  <a:lnTo>
                    <a:pt x="728" y="156"/>
                  </a:lnTo>
                  <a:lnTo>
                    <a:pt x="726" y="140"/>
                  </a:lnTo>
                  <a:lnTo>
                    <a:pt x="722" y="126"/>
                  </a:lnTo>
                  <a:lnTo>
                    <a:pt x="716" y="110"/>
                  </a:lnTo>
                  <a:lnTo>
                    <a:pt x="710" y="96"/>
                  </a:lnTo>
                  <a:lnTo>
                    <a:pt x="702" y="80"/>
                  </a:lnTo>
                  <a:lnTo>
                    <a:pt x="694" y="68"/>
                  </a:lnTo>
                  <a:lnTo>
                    <a:pt x="682" y="56"/>
                  </a:lnTo>
                  <a:lnTo>
                    <a:pt x="682" y="56"/>
                  </a:lnTo>
                  <a:lnTo>
                    <a:pt x="670" y="42"/>
                  </a:lnTo>
                  <a:lnTo>
                    <a:pt x="656" y="32"/>
                  </a:lnTo>
                  <a:lnTo>
                    <a:pt x="640" y="22"/>
                  </a:lnTo>
                  <a:lnTo>
                    <a:pt x="626" y="14"/>
                  </a:lnTo>
                  <a:lnTo>
                    <a:pt x="608" y="8"/>
                  </a:lnTo>
                  <a:lnTo>
                    <a:pt x="592" y="4"/>
                  </a:lnTo>
                  <a:lnTo>
                    <a:pt x="574" y="2"/>
                  </a:lnTo>
                  <a:lnTo>
                    <a:pt x="556" y="0"/>
                  </a:lnTo>
                  <a:lnTo>
                    <a:pt x="484" y="0"/>
                  </a:lnTo>
                  <a:lnTo>
                    <a:pt x="484" y="0"/>
                  </a:lnTo>
                  <a:lnTo>
                    <a:pt x="484" y="0"/>
                  </a:lnTo>
                  <a:lnTo>
                    <a:pt x="484" y="0"/>
                  </a:lnTo>
                  <a:lnTo>
                    <a:pt x="484" y="0"/>
                  </a:lnTo>
                  <a:lnTo>
                    <a:pt x="24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794" y="1687"/>
              <a:ext cx="612" cy="254"/>
            </a:xfrm>
            <a:custGeom>
              <a:avLst/>
              <a:gdLst>
                <a:gd name="T0" fmla="*/ 546 w 612"/>
                <a:gd name="T1" fmla="*/ 156 h 254"/>
                <a:gd name="T2" fmla="*/ 476 w 612"/>
                <a:gd name="T3" fmla="*/ 156 h 254"/>
                <a:gd name="T4" fmla="*/ 424 w 612"/>
                <a:gd name="T5" fmla="*/ 34 h 254"/>
                <a:gd name="T6" fmla="*/ 424 w 612"/>
                <a:gd name="T7" fmla="*/ 34 h 254"/>
                <a:gd name="T8" fmla="*/ 414 w 612"/>
                <a:gd name="T9" fmla="*/ 28 h 254"/>
                <a:gd name="T10" fmla="*/ 386 w 612"/>
                <a:gd name="T11" fmla="*/ 16 h 254"/>
                <a:gd name="T12" fmla="*/ 368 w 612"/>
                <a:gd name="T13" fmla="*/ 10 h 254"/>
                <a:gd name="T14" fmla="*/ 348 w 612"/>
                <a:gd name="T15" fmla="*/ 6 h 254"/>
                <a:gd name="T16" fmla="*/ 326 w 612"/>
                <a:gd name="T17" fmla="*/ 2 h 254"/>
                <a:gd name="T18" fmla="*/ 306 w 612"/>
                <a:gd name="T19" fmla="*/ 0 h 254"/>
                <a:gd name="T20" fmla="*/ 306 w 612"/>
                <a:gd name="T21" fmla="*/ 0 h 254"/>
                <a:gd name="T22" fmla="*/ 286 w 612"/>
                <a:gd name="T23" fmla="*/ 2 h 254"/>
                <a:gd name="T24" fmla="*/ 266 w 612"/>
                <a:gd name="T25" fmla="*/ 6 h 254"/>
                <a:gd name="T26" fmla="*/ 246 w 612"/>
                <a:gd name="T27" fmla="*/ 10 h 254"/>
                <a:gd name="T28" fmla="*/ 228 w 612"/>
                <a:gd name="T29" fmla="*/ 16 h 254"/>
                <a:gd name="T30" fmla="*/ 200 w 612"/>
                <a:gd name="T31" fmla="*/ 28 h 254"/>
                <a:gd name="T32" fmla="*/ 188 w 612"/>
                <a:gd name="T33" fmla="*/ 34 h 254"/>
                <a:gd name="T34" fmla="*/ 136 w 612"/>
                <a:gd name="T35" fmla="*/ 156 h 254"/>
                <a:gd name="T36" fmla="*/ 68 w 612"/>
                <a:gd name="T37" fmla="*/ 156 h 254"/>
                <a:gd name="T38" fmla="*/ 0 w 612"/>
                <a:gd name="T39" fmla="*/ 188 h 254"/>
                <a:gd name="T40" fmla="*/ 0 w 612"/>
                <a:gd name="T41" fmla="*/ 188 h 254"/>
                <a:gd name="T42" fmla="*/ 18 w 612"/>
                <a:gd name="T43" fmla="*/ 198 h 254"/>
                <a:gd name="T44" fmla="*/ 38 w 612"/>
                <a:gd name="T45" fmla="*/ 210 h 254"/>
                <a:gd name="T46" fmla="*/ 70 w 612"/>
                <a:gd name="T47" fmla="*/ 222 h 254"/>
                <a:gd name="T48" fmla="*/ 112 w 612"/>
                <a:gd name="T49" fmla="*/ 234 h 254"/>
                <a:gd name="T50" fmla="*/ 136 w 612"/>
                <a:gd name="T51" fmla="*/ 240 h 254"/>
                <a:gd name="T52" fmla="*/ 164 w 612"/>
                <a:gd name="T53" fmla="*/ 244 h 254"/>
                <a:gd name="T54" fmla="*/ 196 w 612"/>
                <a:gd name="T55" fmla="*/ 248 h 254"/>
                <a:gd name="T56" fmla="*/ 230 w 612"/>
                <a:gd name="T57" fmla="*/ 252 h 254"/>
                <a:gd name="T58" fmla="*/ 268 w 612"/>
                <a:gd name="T59" fmla="*/ 254 h 254"/>
                <a:gd name="T60" fmla="*/ 308 w 612"/>
                <a:gd name="T61" fmla="*/ 254 h 254"/>
                <a:gd name="T62" fmla="*/ 308 w 612"/>
                <a:gd name="T63" fmla="*/ 254 h 254"/>
                <a:gd name="T64" fmla="*/ 348 w 612"/>
                <a:gd name="T65" fmla="*/ 254 h 254"/>
                <a:gd name="T66" fmla="*/ 386 w 612"/>
                <a:gd name="T67" fmla="*/ 252 h 254"/>
                <a:gd name="T68" fmla="*/ 420 w 612"/>
                <a:gd name="T69" fmla="*/ 248 h 254"/>
                <a:gd name="T70" fmla="*/ 452 w 612"/>
                <a:gd name="T71" fmla="*/ 244 h 254"/>
                <a:gd name="T72" fmla="*/ 478 w 612"/>
                <a:gd name="T73" fmla="*/ 240 h 254"/>
                <a:gd name="T74" fmla="*/ 504 w 612"/>
                <a:gd name="T75" fmla="*/ 234 h 254"/>
                <a:gd name="T76" fmla="*/ 544 w 612"/>
                <a:gd name="T77" fmla="*/ 222 h 254"/>
                <a:gd name="T78" fmla="*/ 576 w 612"/>
                <a:gd name="T79" fmla="*/ 210 h 254"/>
                <a:gd name="T80" fmla="*/ 596 w 612"/>
                <a:gd name="T81" fmla="*/ 198 h 254"/>
                <a:gd name="T82" fmla="*/ 612 w 612"/>
                <a:gd name="T83" fmla="*/ 188 h 254"/>
                <a:gd name="T84" fmla="*/ 546 w 612"/>
                <a:gd name="T85" fmla="*/ 15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2" h="254">
                  <a:moveTo>
                    <a:pt x="546" y="156"/>
                  </a:moveTo>
                  <a:lnTo>
                    <a:pt x="476" y="156"/>
                  </a:lnTo>
                  <a:lnTo>
                    <a:pt x="424" y="34"/>
                  </a:lnTo>
                  <a:lnTo>
                    <a:pt x="424" y="34"/>
                  </a:lnTo>
                  <a:lnTo>
                    <a:pt x="414" y="28"/>
                  </a:lnTo>
                  <a:lnTo>
                    <a:pt x="386" y="16"/>
                  </a:lnTo>
                  <a:lnTo>
                    <a:pt x="368" y="10"/>
                  </a:lnTo>
                  <a:lnTo>
                    <a:pt x="348" y="6"/>
                  </a:lnTo>
                  <a:lnTo>
                    <a:pt x="326" y="2"/>
                  </a:lnTo>
                  <a:lnTo>
                    <a:pt x="306" y="0"/>
                  </a:lnTo>
                  <a:lnTo>
                    <a:pt x="306" y="0"/>
                  </a:lnTo>
                  <a:lnTo>
                    <a:pt x="286" y="2"/>
                  </a:lnTo>
                  <a:lnTo>
                    <a:pt x="266" y="6"/>
                  </a:lnTo>
                  <a:lnTo>
                    <a:pt x="246" y="10"/>
                  </a:lnTo>
                  <a:lnTo>
                    <a:pt x="228" y="16"/>
                  </a:lnTo>
                  <a:lnTo>
                    <a:pt x="200" y="28"/>
                  </a:lnTo>
                  <a:lnTo>
                    <a:pt x="188" y="34"/>
                  </a:lnTo>
                  <a:lnTo>
                    <a:pt x="136" y="156"/>
                  </a:lnTo>
                  <a:lnTo>
                    <a:pt x="68" y="156"/>
                  </a:lnTo>
                  <a:lnTo>
                    <a:pt x="0" y="188"/>
                  </a:lnTo>
                  <a:lnTo>
                    <a:pt x="0" y="188"/>
                  </a:lnTo>
                  <a:lnTo>
                    <a:pt x="18" y="198"/>
                  </a:lnTo>
                  <a:lnTo>
                    <a:pt x="38" y="210"/>
                  </a:lnTo>
                  <a:lnTo>
                    <a:pt x="70" y="222"/>
                  </a:lnTo>
                  <a:lnTo>
                    <a:pt x="112" y="234"/>
                  </a:lnTo>
                  <a:lnTo>
                    <a:pt x="136" y="240"/>
                  </a:lnTo>
                  <a:lnTo>
                    <a:pt x="164" y="244"/>
                  </a:lnTo>
                  <a:lnTo>
                    <a:pt x="196" y="248"/>
                  </a:lnTo>
                  <a:lnTo>
                    <a:pt x="230" y="252"/>
                  </a:lnTo>
                  <a:lnTo>
                    <a:pt x="268" y="254"/>
                  </a:lnTo>
                  <a:lnTo>
                    <a:pt x="308" y="254"/>
                  </a:lnTo>
                  <a:lnTo>
                    <a:pt x="308" y="254"/>
                  </a:lnTo>
                  <a:lnTo>
                    <a:pt x="348" y="254"/>
                  </a:lnTo>
                  <a:lnTo>
                    <a:pt x="386" y="252"/>
                  </a:lnTo>
                  <a:lnTo>
                    <a:pt x="420" y="248"/>
                  </a:lnTo>
                  <a:lnTo>
                    <a:pt x="452" y="244"/>
                  </a:lnTo>
                  <a:lnTo>
                    <a:pt x="478" y="240"/>
                  </a:lnTo>
                  <a:lnTo>
                    <a:pt x="504" y="234"/>
                  </a:lnTo>
                  <a:lnTo>
                    <a:pt x="544" y="222"/>
                  </a:lnTo>
                  <a:lnTo>
                    <a:pt x="576" y="210"/>
                  </a:lnTo>
                  <a:lnTo>
                    <a:pt x="596" y="198"/>
                  </a:lnTo>
                  <a:lnTo>
                    <a:pt x="612" y="188"/>
                  </a:lnTo>
                  <a:lnTo>
                    <a:pt x="546" y="15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2898" y="2019"/>
              <a:ext cx="406" cy="166"/>
            </a:xfrm>
            <a:custGeom>
              <a:avLst/>
              <a:gdLst>
                <a:gd name="T0" fmla="*/ 0 w 406"/>
                <a:gd name="T1" fmla="*/ 0 h 166"/>
                <a:gd name="T2" fmla="*/ 0 w 406"/>
                <a:gd name="T3" fmla="*/ 0 h 166"/>
                <a:gd name="T4" fmla="*/ 0 w 406"/>
                <a:gd name="T5" fmla="*/ 6 h 166"/>
                <a:gd name="T6" fmla="*/ 0 w 406"/>
                <a:gd name="T7" fmla="*/ 6 h 166"/>
                <a:gd name="T8" fmla="*/ 8 w 406"/>
                <a:gd name="T9" fmla="*/ 34 h 166"/>
                <a:gd name="T10" fmla="*/ 20 w 406"/>
                <a:gd name="T11" fmla="*/ 60 h 166"/>
                <a:gd name="T12" fmla="*/ 36 w 406"/>
                <a:gd name="T13" fmla="*/ 84 h 166"/>
                <a:gd name="T14" fmla="*/ 56 w 406"/>
                <a:gd name="T15" fmla="*/ 106 h 166"/>
                <a:gd name="T16" fmla="*/ 76 w 406"/>
                <a:gd name="T17" fmla="*/ 124 h 166"/>
                <a:gd name="T18" fmla="*/ 100 w 406"/>
                <a:gd name="T19" fmla="*/ 140 h 166"/>
                <a:gd name="T20" fmla="*/ 126 w 406"/>
                <a:gd name="T21" fmla="*/ 152 h 166"/>
                <a:gd name="T22" fmla="*/ 154 w 406"/>
                <a:gd name="T23" fmla="*/ 160 h 166"/>
                <a:gd name="T24" fmla="*/ 154 w 406"/>
                <a:gd name="T25" fmla="*/ 160 h 166"/>
                <a:gd name="T26" fmla="*/ 178 w 406"/>
                <a:gd name="T27" fmla="*/ 164 h 166"/>
                <a:gd name="T28" fmla="*/ 200 w 406"/>
                <a:gd name="T29" fmla="*/ 166 h 166"/>
                <a:gd name="T30" fmla="*/ 220 w 406"/>
                <a:gd name="T31" fmla="*/ 164 h 166"/>
                <a:gd name="T32" fmla="*/ 242 w 406"/>
                <a:gd name="T33" fmla="*/ 162 h 166"/>
                <a:gd name="T34" fmla="*/ 262 w 406"/>
                <a:gd name="T35" fmla="*/ 156 h 166"/>
                <a:gd name="T36" fmla="*/ 282 w 406"/>
                <a:gd name="T37" fmla="*/ 150 h 166"/>
                <a:gd name="T38" fmla="*/ 300 w 406"/>
                <a:gd name="T39" fmla="*/ 142 h 166"/>
                <a:gd name="T40" fmla="*/ 318 w 406"/>
                <a:gd name="T41" fmla="*/ 130 h 166"/>
                <a:gd name="T42" fmla="*/ 334 w 406"/>
                <a:gd name="T43" fmla="*/ 118 h 166"/>
                <a:gd name="T44" fmla="*/ 348 w 406"/>
                <a:gd name="T45" fmla="*/ 106 h 166"/>
                <a:gd name="T46" fmla="*/ 362 w 406"/>
                <a:gd name="T47" fmla="*/ 90 h 166"/>
                <a:gd name="T48" fmla="*/ 374 w 406"/>
                <a:gd name="T49" fmla="*/ 74 h 166"/>
                <a:gd name="T50" fmla="*/ 384 w 406"/>
                <a:gd name="T51" fmla="*/ 56 h 166"/>
                <a:gd name="T52" fmla="*/ 394 w 406"/>
                <a:gd name="T53" fmla="*/ 38 h 166"/>
                <a:gd name="T54" fmla="*/ 400 w 406"/>
                <a:gd name="T55" fmla="*/ 20 h 166"/>
                <a:gd name="T56" fmla="*/ 406 w 406"/>
                <a:gd name="T57" fmla="*/ 0 h 166"/>
                <a:gd name="T58" fmla="*/ 0 w 406"/>
                <a:gd name="T5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6" h="166">
                  <a:moveTo>
                    <a:pt x="0" y="0"/>
                  </a:moveTo>
                  <a:lnTo>
                    <a:pt x="0" y="0"/>
                  </a:lnTo>
                  <a:lnTo>
                    <a:pt x="0" y="6"/>
                  </a:lnTo>
                  <a:lnTo>
                    <a:pt x="0" y="6"/>
                  </a:lnTo>
                  <a:lnTo>
                    <a:pt x="8" y="34"/>
                  </a:lnTo>
                  <a:lnTo>
                    <a:pt x="20" y="60"/>
                  </a:lnTo>
                  <a:lnTo>
                    <a:pt x="36" y="84"/>
                  </a:lnTo>
                  <a:lnTo>
                    <a:pt x="56" y="106"/>
                  </a:lnTo>
                  <a:lnTo>
                    <a:pt x="76" y="124"/>
                  </a:lnTo>
                  <a:lnTo>
                    <a:pt x="100" y="140"/>
                  </a:lnTo>
                  <a:lnTo>
                    <a:pt x="126" y="152"/>
                  </a:lnTo>
                  <a:lnTo>
                    <a:pt x="154" y="160"/>
                  </a:lnTo>
                  <a:lnTo>
                    <a:pt x="154" y="160"/>
                  </a:lnTo>
                  <a:lnTo>
                    <a:pt x="178" y="164"/>
                  </a:lnTo>
                  <a:lnTo>
                    <a:pt x="200" y="166"/>
                  </a:lnTo>
                  <a:lnTo>
                    <a:pt x="220" y="164"/>
                  </a:lnTo>
                  <a:lnTo>
                    <a:pt x="242" y="162"/>
                  </a:lnTo>
                  <a:lnTo>
                    <a:pt x="262" y="156"/>
                  </a:lnTo>
                  <a:lnTo>
                    <a:pt x="282" y="150"/>
                  </a:lnTo>
                  <a:lnTo>
                    <a:pt x="300" y="142"/>
                  </a:lnTo>
                  <a:lnTo>
                    <a:pt x="318" y="130"/>
                  </a:lnTo>
                  <a:lnTo>
                    <a:pt x="334" y="118"/>
                  </a:lnTo>
                  <a:lnTo>
                    <a:pt x="348" y="106"/>
                  </a:lnTo>
                  <a:lnTo>
                    <a:pt x="362" y="90"/>
                  </a:lnTo>
                  <a:lnTo>
                    <a:pt x="374" y="74"/>
                  </a:lnTo>
                  <a:lnTo>
                    <a:pt x="384" y="56"/>
                  </a:lnTo>
                  <a:lnTo>
                    <a:pt x="394" y="38"/>
                  </a:lnTo>
                  <a:lnTo>
                    <a:pt x="400" y="20"/>
                  </a:lnTo>
                  <a:lnTo>
                    <a:pt x="406"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974" y="1941"/>
              <a:ext cx="94" cy="62"/>
            </a:xfrm>
            <a:custGeom>
              <a:avLst/>
              <a:gdLst>
                <a:gd name="T0" fmla="*/ 94 w 94"/>
                <a:gd name="T1" fmla="*/ 34 h 62"/>
                <a:gd name="T2" fmla="*/ 94 w 94"/>
                <a:gd name="T3" fmla="*/ 34 h 62"/>
                <a:gd name="T4" fmla="*/ 90 w 94"/>
                <a:gd name="T5" fmla="*/ 42 h 62"/>
                <a:gd name="T6" fmla="*/ 84 w 94"/>
                <a:gd name="T7" fmla="*/ 50 h 62"/>
                <a:gd name="T8" fmla="*/ 78 w 94"/>
                <a:gd name="T9" fmla="*/ 54 h 62"/>
                <a:gd name="T10" fmla="*/ 70 w 94"/>
                <a:gd name="T11" fmla="*/ 58 h 62"/>
                <a:gd name="T12" fmla="*/ 62 w 94"/>
                <a:gd name="T13" fmla="*/ 62 h 62"/>
                <a:gd name="T14" fmla="*/ 52 w 94"/>
                <a:gd name="T15" fmla="*/ 62 h 62"/>
                <a:gd name="T16" fmla="*/ 44 w 94"/>
                <a:gd name="T17" fmla="*/ 62 h 62"/>
                <a:gd name="T18" fmla="*/ 34 w 94"/>
                <a:gd name="T19" fmla="*/ 60 h 62"/>
                <a:gd name="T20" fmla="*/ 34 w 94"/>
                <a:gd name="T21" fmla="*/ 60 h 62"/>
                <a:gd name="T22" fmla="*/ 26 w 94"/>
                <a:gd name="T23" fmla="*/ 56 h 62"/>
                <a:gd name="T24" fmla="*/ 18 w 94"/>
                <a:gd name="T25" fmla="*/ 50 h 62"/>
                <a:gd name="T26" fmla="*/ 10 w 94"/>
                <a:gd name="T27" fmla="*/ 44 h 62"/>
                <a:gd name="T28" fmla="*/ 6 w 94"/>
                <a:gd name="T29" fmla="*/ 36 h 62"/>
                <a:gd name="T30" fmla="*/ 2 w 94"/>
                <a:gd name="T31" fmla="*/ 28 h 62"/>
                <a:gd name="T32" fmla="*/ 0 w 94"/>
                <a:gd name="T33" fmla="*/ 20 h 62"/>
                <a:gd name="T34" fmla="*/ 0 w 94"/>
                <a:gd name="T35" fmla="*/ 10 h 62"/>
                <a:gd name="T36" fmla="*/ 2 w 94"/>
                <a:gd name="T37" fmla="*/ 0 h 62"/>
                <a:gd name="T38" fmla="*/ 94 w 94"/>
                <a:gd name="T39"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62">
                  <a:moveTo>
                    <a:pt x="94" y="34"/>
                  </a:moveTo>
                  <a:lnTo>
                    <a:pt x="94" y="34"/>
                  </a:lnTo>
                  <a:lnTo>
                    <a:pt x="90" y="42"/>
                  </a:lnTo>
                  <a:lnTo>
                    <a:pt x="84" y="50"/>
                  </a:lnTo>
                  <a:lnTo>
                    <a:pt x="78" y="54"/>
                  </a:lnTo>
                  <a:lnTo>
                    <a:pt x="70" y="58"/>
                  </a:lnTo>
                  <a:lnTo>
                    <a:pt x="62" y="62"/>
                  </a:lnTo>
                  <a:lnTo>
                    <a:pt x="52" y="62"/>
                  </a:lnTo>
                  <a:lnTo>
                    <a:pt x="44" y="62"/>
                  </a:lnTo>
                  <a:lnTo>
                    <a:pt x="34" y="60"/>
                  </a:lnTo>
                  <a:lnTo>
                    <a:pt x="34" y="60"/>
                  </a:lnTo>
                  <a:lnTo>
                    <a:pt x="26" y="56"/>
                  </a:lnTo>
                  <a:lnTo>
                    <a:pt x="18" y="50"/>
                  </a:lnTo>
                  <a:lnTo>
                    <a:pt x="10" y="44"/>
                  </a:lnTo>
                  <a:lnTo>
                    <a:pt x="6" y="36"/>
                  </a:lnTo>
                  <a:lnTo>
                    <a:pt x="2" y="28"/>
                  </a:lnTo>
                  <a:lnTo>
                    <a:pt x="0" y="20"/>
                  </a:lnTo>
                  <a:lnTo>
                    <a:pt x="0" y="10"/>
                  </a:lnTo>
                  <a:lnTo>
                    <a:pt x="2" y="0"/>
                  </a:lnTo>
                  <a:lnTo>
                    <a:pt x="94"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134" y="1941"/>
              <a:ext cx="92" cy="62"/>
            </a:xfrm>
            <a:custGeom>
              <a:avLst/>
              <a:gdLst>
                <a:gd name="T0" fmla="*/ 0 w 92"/>
                <a:gd name="T1" fmla="*/ 34 h 62"/>
                <a:gd name="T2" fmla="*/ 0 w 92"/>
                <a:gd name="T3" fmla="*/ 34 h 62"/>
                <a:gd name="T4" fmla="*/ 2 w 92"/>
                <a:gd name="T5" fmla="*/ 42 h 62"/>
                <a:gd name="T6" fmla="*/ 8 w 92"/>
                <a:gd name="T7" fmla="*/ 50 h 62"/>
                <a:gd name="T8" fmla="*/ 14 w 92"/>
                <a:gd name="T9" fmla="*/ 54 h 62"/>
                <a:gd name="T10" fmla="*/ 22 w 92"/>
                <a:gd name="T11" fmla="*/ 58 h 62"/>
                <a:gd name="T12" fmla="*/ 30 w 92"/>
                <a:gd name="T13" fmla="*/ 62 h 62"/>
                <a:gd name="T14" fmla="*/ 40 w 92"/>
                <a:gd name="T15" fmla="*/ 62 h 62"/>
                <a:gd name="T16" fmla="*/ 48 w 92"/>
                <a:gd name="T17" fmla="*/ 62 h 62"/>
                <a:gd name="T18" fmla="*/ 58 w 92"/>
                <a:gd name="T19" fmla="*/ 60 h 62"/>
                <a:gd name="T20" fmla="*/ 58 w 92"/>
                <a:gd name="T21" fmla="*/ 60 h 62"/>
                <a:gd name="T22" fmla="*/ 68 w 92"/>
                <a:gd name="T23" fmla="*/ 56 h 62"/>
                <a:gd name="T24" fmla="*/ 74 w 92"/>
                <a:gd name="T25" fmla="*/ 50 h 62"/>
                <a:gd name="T26" fmla="*/ 82 w 92"/>
                <a:gd name="T27" fmla="*/ 44 h 62"/>
                <a:gd name="T28" fmla="*/ 86 w 92"/>
                <a:gd name="T29" fmla="*/ 36 h 62"/>
                <a:gd name="T30" fmla="*/ 90 w 92"/>
                <a:gd name="T31" fmla="*/ 28 h 62"/>
                <a:gd name="T32" fmla="*/ 92 w 92"/>
                <a:gd name="T33" fmla="*/ 20 h 62"/>
                <a:gd name="T34" fmla="*/ 92 w 92"/>
                <a:gd name="T35" fmla="*/ 10 h 62"/>
                <a:gd name="T36" fmla="*/ 90 w 92"/>
                <a:gd name="T37" fmla="*/ 0 h 62"/>
                <a:gd name="T38" fmla="*/ 0 w 92"/>
                <a:gd name="T39"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62">
                  <a:moveTo>
                    <a:pt x="0" y="34"/>
                  </a:moveTo>
                  <a:lnTo>
                    <a:pt x="0" y="34"/>
                  </a:lnTo>
                  <a:lnTo>
                    <a:pt x="2" y="42"/>
                  </a:lnTo>
                  <a:lnTo>
                    <a:pt x="8" y="50"/>
                  </a:lnTo>
                  <a:lnTo>
                    <a:pt x="14" y="54"/>
                  </a:lnTo>
                  <a:lnTo>
                    <a:pt x="22" y="58"/>
                  </a:lnTo>
                  <a:lnTo>
                    <a:pt x="30" y="62"/>
                  </a:lnTo>
                  <a:lnTo>
                    <a:pt x="40" y="62"/>
                  </a:lnTo>
                  <a:lnTo>
                    <a:pt x="48" y="62"/>
                  </a:lnTo>
                  <a:lnTo>
                    <a:pt x="58" y="60"/>
                  </a:lnTo>
                  <a:lnTo>
                    <a:pt x="58" y="60"/>
                  </a:lnTo>
                  <a:lnTo>
                    <a:pt x="68" y="56"/>
                  </a:lnTo>
                  <a:lnTo>
                    <a:pt x="74" y="50"/>
                  </a:lnTo>
                  <a:lnTo>
                    <a:pt x="82" y="44"/>
                  </a:lnTo>
                  <a:lnTo>
                    <a:pt x="86" y="36"/>
                  </a:lnTo>
                  <a:lnTo>
                    <a:pt x="90" y="28"/>
                  </a:lnTo>
                  <a:lnTo>
                    <a:pt x="92" y="20"/>
                  </a:lnTo>
                  <a:lnTo>
                    <a:pt x="92" y="10"/>
                  </a:lnTo>
                  <a:lnTo>
                    <a:pt x="90" y="0"/>
                  </a:lnTo>
                  <a:lnTo>
                    <a:pt x="0"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3524" y="2183"/>
              <a:ext cx="638" cy="576"/>
            </a:xfrm>
            <a:custGeom>
              <a:avLst/>
              <a:gdLst>
                <a:gd name="T0" fmla="*/ 252 w 638"/>
                <a:gd name="T1" fmla="*/ 542 h 576"/>
                <a:gd name="T2" fmla="*/ 140 w 638"/>
                <a:gd name="T3" fmla="*/ 556 h 576"/>
                <a:gd name="T4" fmla="*/ 140 w 638"/>
                <a:gd name="T5" fmla="*/ 556 h 576"/>
                <a:gd name="T6" fmla="*/ 138 w 638"/>
                <a:gd name="T7" fmla="*/ 558 h 576"/>
                <a:gd name="T8" fmla="*/ 138 w 638"/>
                <a:gd name="T9" fmla="*/ 576 h 576"/>
                <a:gd name="T10" fmla="*/ 140 w 638"/>
                <a:gd name="T11" fmla="*/ 576 h 576"/>
                <a:gd name="T12" fmla="*/ 496 w 638"/>
                <a:gd name="T13" fmla="*/ 576 h 576"/>
                <a:gd name="T14" fmla="*/ 500 w 638"/>
                <a:gd name="T15" fmla="*/ 576 h 576"/>
                <a:gd name="T16" fmla="*/ 500 w 638"/>
                <a:gd name="T17" fmla="*/ 558 h 576"/>
                <a:gd name="T18" fmla="*/ 496 w 638"/>
                <a:gd name="T19" fmla="*/ 556 h 576"/>
                <a:gd name="T20" fmla="*/ 496 w 638"/>
                <a:gd name="T21" fmla="*/ 556 h 576"/>
                <a:gd name="T22" fmla="*/ 384 w 638"/>
                <a:gd name="T23" fmla="*/ 542 h 576"/>
                <a:gd name="T24" fmla="*/ 384 w 638"/>
                <a:gd name="T25" fmla="*/ 428 h 576"/>
                <a:gd name="T26" fmla="*/ 496 w 638"/>
                <a:gd name="T27" fmla="*/ 428 h 576"/>
                <a:gd name="T28" fmla="*/ 638 w 638"/>
                <a:gd name="T29" fmla="*/ 428 h 576"/>
                <a:gd name="T30" fmla="*/ 638 w 638"/>
                <a:gd name="T31" fmla="*/ 400 h 576"/>
                <a:gd name="T32" fmla="*/ 636 w 638"/>
                <a:gd name="T33" fmla="*/ 0 h 576"/>
                <a:gd name="T34" fmla="*/ 496 w 638"/>
                <a:gd name="T35" fmla="*/ 0 h 576"/>
                <a:gd name="T36" fmla="*/ 140 w 638"/>
                <a:gd name="T37" fmla="*/ 0 h 576"/>
                <a:gd name="T38" fmla="*/ 0 w 638"/>
                <a:gd name="T39" fmla="*/ 0 h 576"/>
                <a:gd name="T40" fmla="*/ 0 w 638"/>
                <a:gd name="T41" fmla="*/ 400 h 576"/>
                <a:gd name="T42" fmla="*/ 0 w 638"/>
                <a:gd name="T43" fmla="*/ 428 h 576"/>
                <a:gd name="T44" fmla="*/ 140 w 638"/>
                <a:gd name="T45" fmla="*/ 428 h 576"/>
                <a:gd name="T46" fmla="*/ 252 w 638"/>
                <a:gd name="T47" fmla="*/ 428 h 576"/>
                <a:gd name="T48" fmla="*/ 252 w 638"/>
                <a:gd name="T49" fmla="*/ 54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8" h="576">
                  <a:moveTo>
                    <a:pt x="252" y="542"/>
                  </a:moveTo>
                  <a:lnTo>
                    <a:pt x="140" y="556"/>
                  </a:lnTo>
                  <a:lnTo>
                    <a:pt x="140" y="556"/>
                  </a:lnTo>
                  <a:lnTo>
                    <a:pt x="138" y="558"/>
                  </a:lnTo>
                  <a:lnTo>
                    <a:pt x="138" y="576"/>
                  </a:lnTo>
                  <a:lnTo>
                    <a:pt x="140" y="576"/>
                  </a:lnTo>
                  <a:lnTo>
                    <a:pt x="496" y="576"/>
                  </a:lnTo>
                  <a:lnTo>
                    <a:pt x="500" y="576"/>
                  </a:lnTo>
                  <a:lnTo>
                    <a:pt x="500" y="558"/>
                  </a:lnTo>
                  <a:lnTo>
                    <a:pt x="496" y="556"/>
                  </a:lnTo>
                  <a:lnTo>
                    <a:pt x="496" y="556"/>
                  </a:lnTo>
                  <a:lnTo>
                    <a:pt x="384" y="542"/>
                  </a:lnTo>
                  <a:lnTo>
                    <a:pt x="384" y="428"/>
                  </a:lnTo>
                  <a:lnTo>
                    <a:pt x="496" y="428"/>
                  </a:lnTo>
                  <a:lnTo>
                    <a:pt x="638" y="428"/>
                  </a:lnTo>
                  <a:lnTo>
                    <a:pt x="638" y="400"/>
                  </a:lnTo>
                  <a:lnTo>
                    <a:pt x="636" y="0"/>
                  </a:lnTo>
                  <a:lnTo>
                    <a:pt x="496" y="0"/>
                  </a:lnTo>
                  <a:lnTo>
                    <a:pt x="140" y="0"/>
                  </a:lnTo>
                  <a:lnTo>
                    <a:pt x="0" y="0"/>
                  </a:lnTo>
                  <a:lnTo>
                    <a:pt x="0" y="400"/>
                  </a:lnTo>
                  <a:lnTo>
                    <a:pt x="0" y="428"/>
                  </a:lnTo>
                  <a:lnTo>
                    <a:pt x="140" y="428"/>
                  </a:lnTo>
                  <a:lnTo>
                    <a:pt x="252" y="428"/>
                  </a:lnTo>
                  <a:lnTo>
                    <a:pt x="252" y="5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554" y="2211"/>
              <a:ext cx="576" cy="3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524" y="2789"/>
              <a:ext cx="656" cy="132"/>
            </a:xfrm>
            <a:custGeom>
              <a:avLst/>
              <a:gdLst>
                <a:gd name="T0" fmla="*/ 656 w 656"/>
                <a:gd name="T1" fmla="*/ 132 h 132"/>
                <a:gd name="T2" fmla="*/ 0 w 656"/>
                <a:gd name="T3" fmla="*/ 132 h 132"/>
                <a:gd name="T4" fmla="*/ 54 w 656"/>
                <a:gd name="T5" fmla="*/ 0 h 132"/>
                <a:gd name="T6" fmla="*/ 600 w 656"/>
                <a:gd name="T7" fmla="*/ 0 h 132"/>
                <a:gd name="T8" fmla="*/ 656 w 656"/>
                <a:gd name="T9" fmla="*/ 132 h 132"/>
              </a:gdLst>
              <a:ahLst/>
              <a:cxnLst>
                <a:cxn ang="0">
                  <a:pos x="T0" y="T1"/>
                </a:cxn>
                <a:cxn ang="0">
                  <a:pos x="T2" y="T3"/>
                </a:cxn>
                <a:cxn ang="0">
                  <a:pos x="T4" y="T5"/>
                </a:cxn>
                <a:cxn ang="0">
                  <a:pos x="T6" y="T7"/>
                </a:cxn>
                <a:cxn ang="0">
                  <a:pos x="T8" y="T9"/>
                </a:cxn>
              </a:cxnLst>
              <a:rect l="0" t="0" r="r" b="b"/>
              <a:pathLst>
                <a:path w="656" h="132">
                  <a:moveTo>
                    <a:pt x="656" y="132"/>
                  </a:moveTo>
                  <a:lnTo>
                    <a:pt x="0" y="132"/>
                  </a:lnTo>
                  <a:lnTo>
                    <a:pt x="54" y="0"/>
                  </a:lnTo>
                  <a:lnTo>
                    <a:pt x="600" y="0"/>
                  </a:lnTo>
                  <a:lnTo>
                    <a:pt x="656" y="1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5906" y="2183"/>
              <a:ext cx="638" cy="576"/>
            </a:xfrm>
            <a:custGeom>
              <a:avLst/>
              <a:gdLst>
                <a:gd name="T0" fmla="*/ 254 w 638"/>
                <a:gd name="T1" fmla="*/ 542 h 576"/>
                <a:gd name="T2" fmla="*/ 142 w 638"/>
                <a:gd name="T3" fmla="*/ 556 h 576"/>
                <a:gd name="T4" fmla="*/ 142 w 638"/>
                <a:gd name="T5" fmla="*/ 556 h 576"/>
                <a:gd name="T6" fmla="*/ 138 w 638"/>
                <a:gd name="T7" fmla="*/ 558 h 576"/>
                <a:gd name="T8" fmla="*/ 138 w 638"/>
                <a:gd name="T9" fmla="*/ 576 h 576"/>
                <a:gd name="T10" fmla="*/ 142 w 638"/>
                <a:gd name="T11" fmla="*/ 576 h 576"/>
                <a:gd name="T12" fmla="*/ 498 w 638"/>
                <a:gd name="T13" fmla="*/ 576 h 576"/>
                <a:gd name="T14" fmla="*/ 500 w 638"/>
                <a:gd name="T15" fmla="*/ 576 h 576"/>
                <a:gd name="T16" fmla="*/ 500 w 638"/>
                <a:gd name="T17" fmla="*/ 558 h 576"/>
                <a:gd name="T18" fmla="*/ 498 w 638"/>
                <a:gd name="T19" fmla="*/ 556 h 576"/>
                <a:gd name="T20" fmla="*/ 498 w 638"/>
                <a:gd name="T21" fmla="*/ 556 h 576"/>
                <a:gd name="T22" fmla="*/ 386 w 638"/>
                <a:gd name="T23" fmla="*/ 542 h 576"/>
                <a:gd name="T24" fmla="*/ 386 w 638"/>
                <a:gd name="T25" fmla="*/ 428 h 576"/>
                <a:gd name="T26" fmla="*/ 498 w 638"/>
                <a:gd name="T27" fmla="*/ 428 h 576"/>
                <a:gd name="T28" fmla="*/ 638 w 638"/>
                <a:gd name="T29" fmla="*/ 428 h 576"/>
                <a:gd name="T30" fmla="*/ 638 w 638"/>
                <a:gd name="T31" fmla="*/ 400 h 576"/>
                <a:gd name="T32" fmla="*/ 638 w 638"/>
                <a:gd name="T33" fmla="*/ 0 h 576"/>
                <a:gd name="T34" fmla="*/ 498 w 638"/>
                <a:gd name="T35" fmla="*/ 0 h 576"/>
                <a:gd name="T36" fmla="*/ 142 w 638"/>
                <a:gd name="T37" fmla="*/ 0 h 576"/>
                <a:gd name="T38" fmla="*/ 2 w 638"/>
                <a:gd name="T39" fmla="*/ 0 h 576"/>
                <a:gd name="T40" fmla="*/ 0 w 638"/>
                <a:gd name="T41" fmla="*/ 400 h 576"/>
                <a:gd name="T42" fmla="*/ 0 w 638"/>
                <a:gd name="T43" fmla="*/ 428 h 576"/>
                <a:gd name="T44" fmla="*/ 142 w 638"/>
                <a:gd name="T45" fmla="*/ 428 h 576"/>
                <a:gd name="T46" fmla="*/ 254 w 638"/>
                <a:gd name="T47" fmla="*/ 428 h 576"/>
                <a:gd name="T48" fmla="*/ 254 w 638"/>
                <a:gd name="T49" fmla="*/ 54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8" h="576">
                  <a:moveTo>
                    <a:pt x="254" y="542"/>
                  </a:moveTo>
                  <a:lnTo>
                    <a:pt x="142" y="556"/>
                  </a:lnTo>
                  <a:lnTo>
                    <a:pt x="142" y="556"/>
                  </a:lnTo>
                  <a:lnTo>
                    <a:pt x="138" y="558"/>
                  </a:lnTo>
                  <a:lnTo>
                    <a:pt x="138" y="576"/>
                  </a:lnTo>
                  <a:lnTo>
                    <a:pt x="142" y="576"/>
                  </a:lnTo>
                  <a:lnTo>
                    <a:pt x="498" y="576"/>
                  </a:lnTo>
                  <a:lnTo>
                    <a:pt x="500" y="576"/>
                  </a:lnTo>
                  <a:lnTo>
                    <a:pt x="500" y="558"/>
                  </a:lnTo>
                  <a:lnTo>
                    <a:pt x="498" y="556"/>
                  </a:lnTo>
                  <a:lnTo>
                    <a:pt x="498" y="556"/>
                  </a:lnTo>
                  <a:lnTo>
                    <a:pt x="386" y="542"/>
                  </a:lnTo>
                  <a:lnTo>
                    <a:pt x="386" y="428"/>
                  </a:lnTo>
                  <a:lnTo>
                    <a:pt x="498" y="428"/>
                  </a:lnTo>
                  <a:lnTo>
                    <a:pt x="638" y="428"/>
                  </a:lnTo>
                  <a:lnTo>
                    <a:pt x="638" y="400"/>
                  </a:lnTo>
                  <a:lnTo>
                    <a:pt x="638" y="0"/>
                  </a:lnTo>
                  <a:lnTo>
                    <a:pt x="498" y="0"/>
                  </a:lnTo>
                  <a:lnTo>
                    <a:pt x="142" y="0"/>
                  </a:lnTo>
                  <a:lnTo>
                    <a:pt x="2" y="0"/>
                  </a:lnTo>
                  <a:lnTo>
                    <a:pt x="0" y="400"/>
                  </a:lnTo>
                  <a:lnTo>
                    <a:pt x="0" y="428"/>
                  </a:lnTo>
                  <a:lnTo>
                    <a:pt x="142" y="428"/>
                  </a:lnTo>
                  <a:lnTo>
                    <a:pt x="254" y="428"/>
                  </a:lnTo>
                  <a:lnTo>
                    <a:pt x="254" y="5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5938" y="2211"/>
              <a:ext cx="576" cy="3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5906" y="2789"/>
              <a:ext cx="658" cy="132"/>
            </a:xfrm>
            <a:custGeom>
              <a:avLst/>
              <a:gdLst>
                <a:gd name="T0" fmla="*/ 658 w 658"/>
                <a:gd name="T1" fmla="*/ 132 h 132"/>
                <a:gd name="T2" fmla="*/ 0 w 658"/>
                <a:gd name="T3" fmla="*/ 132 h 132"/>
                <a:gd name="T4" fmla="*/ 56 w 658"/>
                <a:gd name="T5" fmla="*/ 0 h 132"/>
                <a:gd name="T6" fmla="*/ 602 w 658"/>
                <a:gd name="T7" fmla="*/ 0 h 132"/>
                <a:gd name="T8" fmla="*/ 658 w 658"/>
                <a:gd name="T9" fmla="*/ 132 h 132"/>
              </a:gdLst>
              <a:ahLst/>
              <a:cxnLst>
                <a:cxn ang="0">
                  <a:pos x="T0" y="T1"/>
                </a:cxn>
                <a:cxn ang="0">
                  <a:pos x="T2" y="T3"/>
                </a:cxn>
                <a:cxn ang="0">
                  <a:pos x="T4" y="T5"/>
                </a:cxn>
                <a:cxn ang="0">
                  <a:pos x="T6" y="T7"/>
                </a:cxn>
                <a:cxn ang="0">
                  <a:pos x="T8" y="T9"/>
                </a:cxn>
              </a:cxnLst>
              <a:rect l="0" t="0" r="r" b="b"/>
              <a:pathLst>
                <a:path w="658" h="132">
                  <a:moveTo>
                    <a:pt x="658" y="132"/>
                  </a:moveTo>
                  <a:lnTo>
                    <a:pt x="0" y="132"/>
                  </a:lnTo>
                  <a:lnTo>
                    <a:pt x="56" y="0"/>
                  </a:lnTo>
                  <a:lnTo>
                    <a:pt x="602" y="0"/>
                  </a:lnTo>
                  <a:lnTo>
                    <a:pt x="658" y="1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6804" y="1759"/>
              <a:ext cx="418" cy="420"/>
            </a:xfrm>
            <a:custGeom>
              <a:avLst/>
              <a:gdLst>
                <a:gd name="T0" fmla="*/ 412 w 418"/>
                <a:gd name="T1" fmla="*/ 162 h 420"/>
                <a:gd name="T2" fmla="*/ 412 w 418"/>
                <a:gd name="T3" fmla="*/ 162 h 420"/>
                <a:gd name="T4" fmla="*/ 418 w 418"/>
                <a:gd name="T5" fmla="*/ 190 h 420"/>
                <a:gd name="T6" fmla="*/ 418 w 418"/>
                <a:gd name="T7" fmla="*/ 218 h 420"/>
                <a:gd name="T8" fmla="*/ 416 w 418"/>
                <a:gd name="T9" fmla="*/ 244 h 420"/>
                <a:gd name="T10" fmla="*/ 410 w 418"/>
                <a:gd name="T11" fmla="*/ 270 h 420"/>
                <a:gd name="T12" fmla="*/ 400 w 418"/>
                <a:gd name="T13" fmla="*/ 294 h 420"/>
                <a:gd name="T14" fmla="*/ 388 w 418"/>
                <a:gd name="T15" fmla="*/ 318 h 420"/>
                <a:gd name="T16" fmla="*/ 374 w 418"/>
                <a:gd name="T17" fmla="*/ 338 h 420"/>
                <a:gd name="T18" fmla="*/ 356 w 418"/>
                <a:gd name="T19" fmla="*/ 358 h 420"/>
                <a:gd name="T20" fmla="*/ 338 w 418"/>
                <a:gd name="T21" fmla="*/ 374 h 420"/>
                <a:gd name="T22" fmla="*/ 316 w 418"/>
                <a:gd name="T23" fmla="*/ 390 h 420"/>
                <a:gd name="T24" fmla="*/ 294 w 418"/>
                <a:gd name="T25" fmla="*/ 402 h 420"/>
                <a:gd name="T26" fmla="*/ 270 w 418"/>
                <a:gd name="T27" fmla="*/ 410 h 420"/>
                <a:gd name="T28" fmla="*/ 244 w 418"/>
                <a:gd name="T29" fmla="*/ 416 h 420"/>
                <a:gd name="T30" fmla="*/ 216 w 418"/>
                <a:gd name="T31" fmla="*/ 420 h 420"/>
                <a:gd name="T32" fmla="*/ 190 w 418"/>
                <a:gd name="T33" fmla="*/ 418 h 420"/>
                <a:gd name="T34" fmla="*/ 160 w 418"/>
                <a:gd name="T35" fmla="*/ 414 h 420"/>
                <a:gd name="T36" fmla="*/ 160 w 418"/>
                <a:gd name="T37" fmla="*/ 414 h 420"/>
                <a:gd name="T38" fmla="*/ 132 w 418"/>
                <a:gd name="T39" fmla="*/ 406 h 420"/>
                <a:gd name="T40" fmla="*/ 106 w 418"/>
                <a:gd name="T41" fmla="*/ 394 h 420"/>
                <a:gd name="T42" fmla="*/ 82 w 418"/>
                <a:gd name="T43" fmla="*/ 378 h 420"/>
                <a:gd name="T44" fmla="*/ 60 w 418"/>
                <a:gd name="T45" fmla="*/ 358 h 420"/>
                <a:gd name="T46" fmla="*/ 42 w 418"/>
                <a:gd name="T47" fmla="*/ 336 h 420"/>
                <a:gd name="T48" fmla="*/ 26 w 418"/>
                <a:gd name="T49" fmla="*/ 312 h 420"/>
                <a:gd name="T50" fmla="*/ 14 w 418"/>
                <a:gd name="T51" fmla="*/ 286 h 420"/>
                <a:gd name="T52" fmla="*/ 4 w 418"/>
                <a:gd name="T53" fmla="*/ 258 h 420"/>
                <a:gd name="T54" fmla="*/ 4 w 418"/>
                <a:gd name="T55" fmla="*/ 258 h 420"/>
                <a:gd name="T56" fmla="*/ 0 w 418"/>
                <a:gd name="T57" fmla="*/ 230 h 420"/>
                <a:gd name="T58" fmla="*/ 0 w 418"/>
                <a:gd name="T59" fmla="*/ 202 h 420"/>
                <a:gd name="T60" fmla="*/ 2 w 418"/>
                <a:gd name="T61" fmla="*/ 176 h 420"/>
                <a:gd name="T62" fmla="*/ 8 w 418"/>
                <a:gd name="T63" fmla="*/ 150 h 420"/>
                <a:gd name="T64" fmla="*/ 18 w 418"/>
                <a:gd name="T65" fmla="*/ 124 h 420"/>
                <a:gd name="T66" fmla="*/ 30 w 418"/>
                <a:gd name="T67" fmla="*/ 102 h 420"/>
                <a:gd name="T68" fmla="*/ 44 w 418"/>
                <a:gd name="T69" fmla="*/ 82 h 420"/>
                <a:gd name="T70" fmla="*/ 60 w 418"/>
                <a:gd name="T71" fmla="*/ 62 h 420"/>
                <a:gd name="T72" fmla="*/ 80 w 418"/>
                <a:gd name="T73" fmla="*/ 46 h 420"/>
                <a:gd name="T74" fmla="*/ 100 w 418"/>
                <a:gd name="T75" fmla="*/ 30 h 420"/>
                <a:gd name="T76" fmla="*/ 124 w 418"/>
                <a:gd name="T77" fmla="*/ 18 h 420"/>
                <a:gd name="T78" fmla="*/ 148 w 418"/>
                <a:gd name="T79" fmla="*/ 10 h 420"/>
                <a:gd name="T80" fmla="*/ 174 w 418"/>
                <a:gd name="T81" fmla="*/ 4 h 420"/>
                <a:gd name="T82" fmla="*/ 200 w 418"/>
                <a:gd name="T83" fmla="*/ 0 h 420"/>
                <a:gd name="T84" fmla="*/ 228 w 418"/>
                <a:gd name="T85" fmla="*/ 2 h 420"/>
                <a:gd name="T86" fmla="*/ 256 w 418"/>
                <a:gd name="T87" fmla="*/ 6 h 420"/>
                <a:gd name="T88" fmla="*/ 256 w 418"/>
                <a:gd name="T89" fmla="*/ 6 h 420"/>
                <a:gd name="T90" fmla="*/ 284 w 418"/>
                <a:gd name="T91" fmla="*/ 14 h 420"/>
                <a:gd name="T92" fmla="*/ 312 w 418"/>
                <a:gd name="T93" fmla="*/ 26 h 420"/>
                <a:gd name="T94" fmla="*/ 336 w 418"/>
                <a:gd name="T95" fmla="*/ 42 h 420"/>
                <a:gd name="T96" fmla="*/ 358 w 418"/>
                <a:gd name="T97" fmla="*/ 62 h 420"/>
                <a:gd name="T98" fmla="*/ 376 w 418"/>
                <a:gd name="T99" fmla="*/ 84 h 420"/>
                <a:gd name="T100" fmla="*/ 392 w 418"/>
                <a:gd name="T101" fmla="*/ 108 h 420"/>
                <a:gd name="T102" fmla="*/ 404 w 418"/>
                <a:gd name="T103" fmla="*/ 134 h 420"/>
                <a:gd name="T104" fmla="*/ 412 w 418"/>
                <a:gd name="T105" fmla="*/ 162 h 420"/>
                <a:gd name="T106" fmla="*/ 412 w 418"/>
                <a:gd name="T107" fmla="*/ 162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8" h="420">
                  <a:moveTo>
                    <a:pt x="412" y="162"/>
                  </a:moveTo>
                  <a:lnTo>
                    <a:pt x="412" y="162"/>
                  </a:lnTo>
                  <a:lnTo>
                    <a:pt x="418" y="190"/>
                  </a:lnTo>
                  <a:lnTo>
                    <a:pt x="418" y="218"/>
                  </a:lnTo>
                  <a:lnTo>
                    <a:pt x="416" y="244"/>
                  </a:lnTo>
                  <a:lnTo>
                    <a:pt x="410" y="270"/>
                  </a:lnTo>
                  <a:lnTo>
                    <a:pt x="400" y="294"/>
                  </a:lnTo>
                  <a:lnTo>
                    <a:pt x="388" y="318"/>
                  </a:lnTo>
                  <a:lnTo>
                    <a:pt x="374" y="338"/>
                  </a:lnTo>
                  <a:lnTo>
                    <a:pt x="356" y="358"/>
                  </a:lnTo>
                  <a:lnTo>
                    <a:pt x="338" y="374"/>
                  </a:lnTo>
                  <a:lnTo>
                    <a:pt x="316" y="390"/>
                  </a:lnTo>
                  <a:lnTo>
                    <a:pt x="294" y="402"/>
                  </a:lnTo>
                  <a:lnTo>
                    <a:pt x="270" y="410"/>
                  </a:lnTo>
                  <a:lnTo>
                    <a:pt x="244" y="416"/>
                  </a:lnTo>
                  <a:lnTo>
                    <a:pt x="216" y="420"/>
                  </a:lnTo>
                  <a:lnTo>
                    <a:pt x="190" y="418"/>
                  </a:lnTo>
                  <a:lnTo>
                    <a:pt x="160" y="414"/>
                  </a:lnTo>
                  <a:lnTo>
                    <a:pt x="160" y="414"/>
                  </a:lnTo>
                  <a:lnTo>
                    <a:pt x="132" y="406"/>
                  </a:lnTo>
                  <a:lnTo>
                    <a:pt x="106" y="394"/>
                  </a:lnTo>
                  <a:lnTo>
                    <a:pt x="82" y="378"/>
                  </a:lnTo>
                  <a:lnTo>
                    <a:pt x="60" y="358"/>
                  </a:lnTo>
                  <a:lnTo>
                    <a:pt x="42" y="336"/>
                  </a:lnTo>
                  <a:lnTo>
                    <a:pt x="26" y="312"/>
                  </a:lnTo>
                  <a:lnTo>
                    <a:pt x="14" y="286"/>
                  </a:lnTo>
                  <a:lnTo>
                    <a:pt x="4" y="258"/>
                  </a:lnTo>
                  <a:lnTo>
                    <a:pt x="4" y="258"/>
                  </a:lnTo>
                  <a:lnTo>
                    <a:pt x="0" y="230"/>
                  </a:lnTo>
                  <a:lnTo>
                    <a:pt x="0" y="202"/>
                  </a:lnTo>
                  <a:lnTo>
                    <a:pt x="2" y="176"/>
                  </a:lnTo>
                  <a:lnTo>
                    <a:pt x="8" y="150"/>
                  </a:lnTo>
                  <a:lnTo>
                    <a:pt x="18" y="124"/>
                  </a:lnTo>
                  <a:lnTo>
                    <a:pt x="30" y="102"/>
                  </a:lnTo>
                  <a:lnTo>
                    <a:pt x="44" y="82"/>
                  </a:lnTo>
                  <a:lnTo>
                    <a:pt x="60" y="62"/>
                  </a:lnTo>
                  <a:lnTo>
                    <a:pt x="80" y="46"/>
                  </a:lnTo>
                  <a:lnTo>
                    <a:pt x="100" y="30"/>
                  </a:lnTo>
                  <a:lnTo>
                    <a:pt x="124" y="18"/>
                  </a:lnTo>
                  <a:lnTo>
                    <a:pt x="148" y="10"/>
                  </a:lnTo>
                  <a:lnTo>
                    <a:pt x="174" y="4"/>
                  </a:lnTo>
                  <a:lnTo>
                    <a:pt x="200" y="0"/>
                  </a:lnTo>
                  <a:lnTo>
                    <a:pt x="228" y="2"/>
                  </a:lnTo>
                  <a:lnTo>
                    <a:pt x="256" y="6"/>
                  </a:lnTo>
                  <a:lnTo>
                    <a:pt x="256" y="6"/>
                  </a:lnTo>
                  <a:lnTo>
                    <a:pt x="284" y="14"/>
                  </a:lnTo>
                  <a:lnTo>
                    <a:pt x="312" y="26"/>
                  </a:lnTo>
                  <a:lnTo>
                    <a:pt x="336" y="42"/>
                  </a:lnTo>
                  <a:lnTo>
                    <a:pt x="358" y="62"/>
                  </a:lnTo>
                  <a:lnTo>
                    <a:pt x="376" y="84"/>
                  </a:lnTo>
                  <a:lnTo>
                    <a:pt x="392" y="108"/>
                  </a:lnTo>
                  <a:lnTo>
                    <a:pt x="404" y="134"/>
                  </a:lnTo>
                  <a:lnTo>
                    <a:pt x="412" y="162"/>
                  </a:lnTo>
                  <a:lnTo>
                    <a:pt x="412" y="16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6644" y="2241"/>
              <a:ext cx="736" cy="680"/>
            </a:xfrm>
            <a:custGeom>
              <a:avLst/>
              <a:gdLst>
                <a:gd name="T0" fmla="*/ 248 w 736"/>
                <a:gd name="T1" fmla="*/ 0 h 680"/>
                <a:gd name="T2" fmla="*/ 248 w 736"/>
                <a:gd name="T3" fmla="*/ 0 h 680"/>
                <a:gd name="T4" fmla="*/ 176 w 736"/>
                <a:gd name="T5" fmla="*/ 0 h 680"/>
                <a:gd name="T6" fmla="*/ 158 w 736"/>
                <a:gd name="T7" fmla="*/ 2 h 680"/>
                <a:gd name="T8" fmla="*/ 122 w 736"/>
                <a:gd name="T9" fmla="*/ 8 h 680"/>
                <a:gd name="T10" fmla="*/ 90 w 736"/>
                <a:gd name="T11" fmla="*/ 22 h 680"/>
                <a:gd name="T12" fmla="*/ 60 w 736"/>
                <a:gd name="T13" fmla="*/ 44 h 680"/>
                <a:gd name="T14" fmla="*/ 48 w 736"/>
                <a:gd name="T15" fmla="*/ 56 h 680"/>
                <a:gd name="T16" fmla="*/ 28 w 736"/>
                <a:gd name="T17" fmla="*/ 82 h 680"/>
                <a:gd name="T18" fmla="*/ 12 w 736"/>
                <a:gd name="T19" fmla="*/ 112 h 680"/>
                <a:gd name="T20" fmla="*/ 4 w 736"/>
                <a:gd name="T21" fmla="*/ 142 h 680"/>
                <a:gd name="T22" fmla="*/ 0 w 736"/>
                <a:gd name="T23" fmla="*/ 174 h 680"/>
                <a:gd name="T24" fmla="*/ 0 w 736"/>
                <a:gd name="T25" fmla="*/ 680 h 680"/>
                <a:gd name="T26" fmla="*/ 134 w 736"/>
                <a:gd name="T27" fmla="*/ 310 h 680"/>
                <a:gd name="T28" fmla="*/ 166 w 736"/>
                <a:gd name="T29" fmla="*/ 308 h 680"/>
                <a:gd name="T30" fmla="*/ 334 w 736"/>
                <a:gd name="T31" fmla="*/ 680 h 680"/>
                <a:gd name="T32" fmla="*/ 368 w 736"/>
                <a:gd name="T33" fmla="*/ 680 h 680"/>
                <a:gd name="T34" fmla="*/ 404 w 736"/>
                <a:gd name="T35" fmla="*/ 680 h 680"/>
                <a:gd name="T36" fmla="*/ 570 w 736"/>
                <a:gd name="T37" fmla="*/ 308 h 680"/>
                <a:gd name="T38" fmla="*/ 602 w 736"/>
                <a:gd name="T39" fmla="*/ 310 h 680"/>
                <a:gd name="T40" fmla="*/ 736 w 736"/>
                <a:gd name="T41" fmla="*/ 680 h 680"/>
                <a:gd name="T42" fmla="*/ 736 w 736"/>
                <a:gd name="T43" fmla="*/ 176 h 680"/>
                <a:gd name="T44" fmla="*/ 736 w 736"/>
                <a:gd name="T45" fmla="*/ 158 h 680"/>
                <a:gd name="T46" fmla="*/ 730 w 736"/>
                <a:gd name="T47" fmla="*/ 126 h 680"/>
                <a:gd name="T48" fmla="*/ 718 w 736"/>
                <a:gd name="T49" fmla="*/ 96 h 680"/>
                <a:gd name="T50" fmla="*/ 700 w 736"/>
                <a:gd name="T51" fmla="*/ 68 h 680"/>
                <a:gd name="T52" fmla="*/ 690 w 736"/>
                <a:gd name="T53" fmla="*/ 56 h 680"/>
                <a:gd name="T54" fmla="*/ 662 w 736"/>
                <a:gd name="T55" fmla="*/ 32 h 680"/>
                <a:gd name="T56" fmla="*/ 632 w 736"/>
                <a:gd name="T57" fmla="*/ 14 h 680"/>
                <a:gd name="T58" fmla="*/ 598 w 736"/>
                <a:gd name="T59" fmla="*/ 4 h 680"/>
                <a:gd name="T60" fmla="*/ 562 w 736"/>
                <a:gd name="T61" fmla="*/ 0 h 680"/>
                <a:gd name="T62" fmla="*/ 490 w 736"/>
                <a:gd name="T63" fmla="*/ 0 h 680"/>
                <a:gd name="T64" fmla="*/ 490 w 736"/>
                <a:gd name="T65" fmla="*/ 0 h 680"/>
                <a:gd name="T66" fmla="*/ 248 w 736"/>
                <a:gd name="T67" fmla="*/ 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6" h="680">
                  <a:moveTo>
                    <a:pt x="248" y="0"/>
                  </a:moveTo>
                  <a:lnTo>
                    <a:pt x="248" y="0"/>
                  </a:lnTo>
                  <a:lnTo>
                    <a:pt x="248" y="0"/>
                  </a:lnTo>
                  <a:lnTo>
                    <a:pt x="248" y="0"/>
                  </a:lnTo>
                  <a:lnTo>
                    <a:pt x="248" y="0"/>
                  </a:lnTo>
                  <a:lnTo>
                    <a:pt x="176" y="0"/>
                  </a:lnTo>
                  <a:lnTo>
                    <a:pt x="176" y="0"/>
                  </a:lnTo>
                  <a:lnTo>
                    <a:pt x="158" y="2"/>
                  </a:lnTo>
                  <a:lnTo>
                    <a:pt x="140" y="4"/>
                  </a:lnTo>
                  <a:lnTo>
                    <a:pt x="122" y="8"/>
                  </a:lnTo>
                  <a:lnTo>
                    <a:pt x="106" y="14"/>
                  </a:lnTo>
                  <a:lnTo>
                    <a:pt x="90" y="22"/>
                  </a:lnTo>
                  <a:lnTo>
                    <a:pt x="74" y="32"/>
                  </a:lnTo>
                  <a:lnTo>
                    <a:pt x="60" y="44"/>
                  </a:lnTo>
                  <a:lnTo>
                    <a:pt x="48" y="56"/>
                  </a:lnTo>
                  <a:lnTo>
                    <a:pt x="48" y="56"/>
                  </a:lnTo>
                  <a:lnTo>
                    <a:pt x="38" y="68"/>
                  </a:lnTo>
                  <a:lnTo>
                    <a:pt x="28" y="82"/>
                  </a:lnTo>
                  <a:lnTo>
                    <a:pt x="20" y="96"/>
                  </a:lnTo>
                  <a:lnTo>
                    <a:pt x="12" y="112"/>
                  </a:lnTo>
                  <a:lnTo>
                    <a:pt x="8" y="126"/>
                  </a:lnTo>
                  <a:lnTo>
                    <a:pt x="4" y="142"/>
                  </a:lnTo>
                  <a:lnTo>
                    <a:pt x="2" y="158"/>
                  </a:lnTo>
                  <a:lnTo>
                    <a:pt x="0" y="174"/>
                  </a:lnTo>
                  <a:lnTo>
                    <a:pt x="0" y="680"/>
                  </a:lnTo>
                  <a:lnTo>
                    <a:pt x="0" y="680"/>
                  </a:lnTo>
                  <a:lnTo>
                    <a:pt x="134" y="680"/>
                  </a:lnTo>
                  <a:lnTo>
                    <a:pt x="134" y="310"/>
                  </a:lnTo>
                  <a:lnTo>
                    <a:pt x="136" y="308"/>
                  </a:lnTo>
                  <a:lnTo>
                    <a:pt x="166" y="308"/>
                  </a:lnTo>
                  <a:lnTo>
                    <a:pt x="166" y="680"/>
                  </a:lnTo>
                  <a:lnTo>
                    <a:pt x="334" y="680"/>
                  </a:lnTo>
                  <a:lnTo>
                    <a:pt x="366" y="680"/>
                  </a:lnTo>
                  <a:lnTo>
                    <a:pt x="368" y="680"/>
                  </a:lnTo>
                  <a:lnTo>
                    <a:pt x="368" y="680"/>
                  </a:lnTo>
                  <a:lnTo>
                    <a:pt x="404" y="680"/>
                  </a:lnTo>
                  <a:lnTo>
                    <a:pt x="570" y="680"/>
                  </a:lnTo>
                  <a:lnTo>
                    <a:pt x="570" y="308"/>
                  </a:lnTo>
                  <a:lnTo>
                    <a:pt x="602" y="308"/>
                  </a:lnTo>
                  <a:lnTo>
                    <a:pt x="602" y="310"/>
                  </a:lnTo>
                  <a:lnTo>
                    <a:pt x="602" y="680"/>
                  </a:lnTo>
                  <a:lnTo>
                    <a:pt x="736" y="680"/>
                  </a:lnTo>
                  <a:lnTo>
                    <a:pt x="736" y="680"/>
                  </a:lnTo>
                  <a:lnTo>
                    <a:pt x="736" y="176"/>
                  </a:lnTo>
                  <a:lnTo>
                    <a:pt x="736" y="176"/>
                  </a:lnTo>
                  <a:lnTo>
                    <a:pt x="736" y="158"/>
                  </a:lnTo>
                  <a:lnTo>
                    <a:pt x="734" y="142"/>
                  </a:lnTo>
                  <a:lnTo>
                    <a:pt x="730" y="126"/>
                  </a:lnTo>
                  <a:lnTo>
                    <a:pt x="724" y="112"/>
                  </a:lnTo>
                  <a:lnTo>
                    <a:pt x="718" y="96"/>
                  </a:lnTo>
                  <a:lnTo>
                    <a:pt x="710" y="82"/>
                  </a:lnTo>
                  <a:lnTo>
                    <a:pt x="700" y="68"/>
                  </a:lnTo>
                  <a:lnTo>
                    <a:pt x="690" y="56"/>
                  </a:lnTo>
                  <a:lnTo>
                    <a:pt x="690" y="56"/>
                  </a:lnTo>
                  <a:lnTo>
                    <a:pt x="676" y="44"/>
                  </a:lnTo>
                  <a:lnTo>
                    <a:pt x="662" y="32"/>
                  </a:lnTo>
                  <a:lnTo>
                    <a:pt x="648" y="22"/>
                  </a:lnTo>
                  <a:lnTo>
                    <a:pt x="632" y="14"/>
                  </a:lnTo>
                  <a:lnTo>
                    <a:pt x="616" y="8"/>
                  </a:lnTo>
                  <a:lnTo>
                    <a:pt x="598" y="4"/>
                  </a:lnTo>
                  <a:lnTo>
                    <a:pt x="580" y="2"/>
                  </a:lnTo>
                  <a:lnTo>
                    <a:pt x="562" y="0"/>
                  </a:lnTo>
                  <a:lnTo>
                    <a:pt x="490" y="0"/>
                  </a:lnTo>
                  <a:lnTo>
                    <a:pt x="490" y="0"/>
                  </a:lnTo>
                  <a:lnTo>
                    <a:pt x="490" y="0"/>
                  </a:lnTo>
                  <a:lnTo>
                    <a:pt x="490" y="0"/>
                  </a:lnTo>
                  <a:lnTo>
                    <a:pt x="490" y="0"/>
                  </a:lnTo>
                  <a:lnTo>
                    <a:pt x="24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4292" y="2271"/>
              <a:ext cx="1426"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5706" y="2231"/>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4292" y="2759"/>
              <a:ext cx="1426"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5706" y="2719"/>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795" y="1349"/>
              <a:ext cx="2572" cy="592"/>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algn="ctr"/>
              <a:r>
                <a:rPr lang="en-US" dirty="0"/>
                <a:t>I’ve created this problem for you, but if you give me all your personal information. I can help you resolve it.</a:t>
              </a:r>
            </a:p>
          </p:txBody>
        </p:sp>
        <p:sp>
          <p:nvSpPr>
            <p:cNvPr id="26" name="Rectangle 23"/>
            <p:cNvSpPr>
              <a:spLocks noChangeArrowheads="1"/>
            </p:cNvSpPr>
            <p:nvPr/>
          </p:nvSpPr>
          <p:spPr bwMode="auto">
            <a:xfrm>
              <a:off x="3795" y="3097"/>
              <a:ext cx="2572" cy="594"/>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algn="ctr"/>
              <a:r>
                <a:rPr lang="en-US" dirty="0"/>
                <a:t>I need your help. Pease rescue me by giving me all your personal information.</a:t>
              </a:r>
            </a:p>
          </p:txBody>
        </p:sp>
        <p:sp>
          <p:nvSpPr>
            <p:cNvPr id="27" name="Line 24"/>
            <p:cNvSpPr>
              <a:spLocks noChangeShapeType="1"/>
            </p:cNvSpPr>
            <p:nvPr/>
          </p:nvSpPr>
          <p:spPr bwMode="auto">
            <a:xfrm flipV="1">
              <a:off x="5034" y="2911"/>
              <a:ext cx="0" cy="186"/>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4994" y="2855"/>
              <a:ext cx="78" cy="68"/>
            </a:xfrm>
            <a:custGeom>
              <a:avLst/>
              <a:gdLst>
                <a:gd name="T0" fmla="*/ 78 w 78"/>
                <a:gd name="T1" fmla="*/ 68 h 68"/>
                <a:gd name="T2" fmla="*/ 40 w 78"/>
                <a:gd name="T3" fmla="*/ 0 h 68"/>
                <a:gd name="T4" fmla="*/ 0 w 78"/>
                <a:gd name="T5" fmla="*/ 68 h 68"/>
                <a:gd name="T6" fmla="*/ 78 w 78"/>
                <a:gd name="T7" fmla="*/ 68 h 68"/>
              </a:gdLst>
              <a:ahLst/>
              <a:cxnLst>
                <a:cxn ang="0">
                  <a:pos x="T0" y="T1"/>
                </a:cxn>
                <a:cxn ang="0">
                  <a:pos x="T2" y="T3"/>
                </a:cxn>
                <a:cxn ang="0">
                  <a:pos x="T4" y="T5"/>
                </a:cxn>
                <a:cxn ang="0">
                  <a:pos x="T6" y="T7"/>
                </a:cxn>
              </a:cxnLst>
              <a:rect l="0" t="0" r="r" b="b"/>
              <a:pathLst>
                <a:path w="78" h="68">
                  <a:moveTo>
                    <a:pt x="78" y="68"/>
                  </a:moveTo>
                  <a:lnTo>
                    <a:pt x="40" y="0"/>
                  </a:lnTo>
                  <a:lnTo>
                    <a:pt x="0" y="68"/>
                  </a:lnTo>
                  <a:lnTo>
                    <a:pt x="78" y="6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5034" y="1941"/>
              <a:ext cx="0" cy="186"/>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4994" y="2117"/>
              <a:ext cx="78" cy="68"/>
            </a:xfrm>
            <a:custGeom>
              <a:avLst/>
              <a:gdLst>
                <a:gd name="T0" fmla="*/ 0 w 78"/>
                <a:gd name="T1" fmla="*/ 0 h 68"/>
                <a:gd name="T2" fmla="*/ 40 w 78"/>
                <a:gd name="T3" fmla="*/ 68 h 68"/>
                <a:gd name="T4" fmla="*/ 78 w 78"/>
                <a:gd name="T5" fmla="*/ 0 h 68"/>
                <a:gd name="T6" fmla="*/ 0 w 78"/>
                <a:gd name="T7" fmla="*/ 0 h 68"/>
              </a:gdLst>
              <a:ahLst/>
              <a:cxnLst>
                <a:cxn ang="0">
                  <a:pos x="T0" y="T1"/>
                </a:cxn>
                <a:cxn ang="0">
                  <a:pos x="T2" y="T3"/>
                </a:cxn>
                <a:cxn ang="0">
                  <a:pos x="T4" y="T5"/>
                </a:cxn>
                <a:cxn ang="0">
                  <a:pos x="T6" y="T7"/>
                </a:cxn>
              </a:cxnLst>
              <a:rect l="0" t="0" r="r" b="b"/>
              <a:pathLst>
                <a:path w="78" h="68">
                  <a:moveTo>
                    <a:pt x="0" y="0"/>
                  </a:moveTo>
                  <a:lnTo>
                    <a:pt x="40" y="68"/>
                  </a:lnTo>
                  <a:lnTo>
                    <a:pt x="78"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90657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63097" y="228299"/>
            <a:ext cx="10515600" cy="1325563"/>
          </a:xfrm>
        </p:spPr>
        <p:txBody>
          <a:bodyPr/>
          <a:lstStyle/>
          <a:p>
            <a:r>
              <a:rPr lang="en-US" dirty="0"/>
              <a:t>Dumpster diving</a:t>
            </a:r>
          </a:p>
        </p:txBody>
      </p:sp>
      <p:sp>
        <p:nvSpPr>
          <p:cNvPr id="5" name="Content Placeholder 4"/>
          <p:cNvSpPr>
            <a:spLocks noGrp="1"/>
          </p:cNvSpPr>
          <p:nvPr>
            <p:ph sz="half" idx="4294967295"/>
          </p:nvPr>
        </p:nvSpPr>
        <p:spPr>
          <a:xfrm>
            <a:off x="0" y="1825625"/>
            <a:ext cx="5181600" cy="4351338"/>
          </a:xfrm>
        </p:spPr>
        <p:txBody>
          <a:bodyPr/>
          <a:lstStyle/>
          <a:p>
            <a:pPr lvl="1"/>
            <a:endParaRPr lang="en-US" dirty="0"/>
          </a:p>
          <a:p>
            <a:pPr lvl="1"/>
            <a:r>
              <a:rPr lang="en-US" dirty="0"/>
              <a:t>Dumpster diving involves rifling </a:t>
            </a:r>
            <a:br>
              <a:rPr lang="en-US" dirty="0"/>
            </a:br>
            <a:r>
              <a:rPr lang="en-US" dirty="0"/>
              <a:t>through someone’s trash to acquire sensitive information.</a:t>
            </a:r>
          </a:p>
          <a:p>
            <a:pPr lvl="1"/>
            <a:r>
              <a:rPr lang="en-US" dirty="0"/>
              <a:t>Dumpster diving is not illegal </a:t>
            </a:r>
            <a:br>
              <a:rPr lang="en-US" dirty="0"/>
            </a:br>
            <a:r>
              <a:rPr lang="en-US" dirty="0"/>
              <a:t>once the trash leaves private property.</a:t>
            </a:r>
          </a:p>
          <a:p>
            <a:endParaRPr lang="en-US" dirty="0"/>
          </a:p>
        </p:txBody>
      </p:sp>
      <p:grpSp>
        <p:nvGrpSpPr>
          <p:cNvPr id="2" name="Group 1"/>
          <p:cNvGrpSpPr/>
          <p:nvPr/>
        </p:nvGrpSpPr>
        <p:grpSpPr>
          <a:xfrm>
            <a:off x="7287284" y="1522773"/>
            <a:ext cx="2809195" cy="3916923"/>
            <a:chOff x="3281363" y="3719513"/>
            <a:chExt cx="1509712" cy="2105025"/>
          </a:xfrm>
        </p:grpSpPr>
        <p:sp>
          <p:nvSpPr>
            <p:cNvPr id="6" name="Freeform 67"/>
            <p:cNvSpPr>
              <a:spLocks/>
            </p:cNvSpPr>
            <p:nvPr/>
          </p:nvSpPr>
          <p:spPr bwMode="auto">
            <a:xfrm>
              <a:off x="3281363" y="3719513"/>
              <a:ext cx="1414463" cy="847725"/>
            </a:xfrm>
            <a:custGeom>
              <a:avLst/>
              <a:gdLst>
                <a:gd name="T0" fmla="*/ 891 w 891"/>
                <a:gd name="T1" fmla="*/ 143 h 534"/>
                <a:gd name="T2" fmla="*/ 67 w 891"/>
                <a:gd name="T3" fmla="*/ 534 h 534"/>
                <a:gd name="T4" fmla="*/ 0 w 891"/>
                <a:gd name="T5" fmla="*/ 391 h 534"/>
                <a:gd name="T6" fmla="*/ 824 w 891"/>
                <a:gd name="T7" fmla="*/ 0 h 534"/>
                <a:gd name="T8" fmla="*/ 891 w 891"/>
                <a:gd name="T9" fmla="*/ 143 h 534"/>
              </a:gdLst>
              <a:ahLst/>
              <a:cxnLst>
                <a:cxn ang="0">
                  <a:pos x="T0" y="T1"/>
                </a:cxn>
                <a:cxn ang="0">
                  <a:pos x="T2" y="T3"/>
                </a:cxn>
                <a:cxn ang="0">
                  <a:pos x="T4" y="T5"/>
                </a:cxn>
                <a:cxn ang="0">
                  <a:pos x="T6" y="T7"/>
                </a:cxn>
                <a:cxn ang="0">
                  <a:pos x="T8" y="T9"/>
                </a:cxn>
              </a:cxnLst>
              <a:rect l="0" t="0" r="r" b="b"/>
              <a:pathLst>
                <a:path w="891" h="534">
                  <a:moveTo>
                    <a:pt x="891" y="143"/>
                  </a:moveTo>
                  <a:lnTo>
                    <a:pt x="67" y="534"/>
                  </a:lnTo>
                  <a:lnTo>
                    <a:pt x="0" y="391"/>
                  </a:lnTo>
                  <a:lnTo>
                    <a:pt x="824" y="0"/>
                  </a:lnTo>
                  <a:lnTo>
                    <a:pt x="891" y="143"/>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8"/>
            <p:cNvSpPr>
              <a:spLocks/>
            </p:cNvSpPr>
            <p:nvPr/>
          </p:nvSpPr>
          <p:spPr bwMode="auto">
            <a:xfrm>
              <a:off x="3636963" y="3736975"/>
              <a:ext cx="498475" cy="374650"/>
            </a:xfrm>
            <a:custGeom>
              <a:avLst/>
              <a:gdLst>
                <a:gd name="T0" fmla="*/ 0 w 314"/>
                <a:gd name="T1" fmla="*/ 126 h 236"/>
                <a:gd name="T2" fmla="*/ 52 w 314"/>
                <a:gd name="T3" fmla="*/ 236 h 236"/>
                <a:gd name="T4" fmla="*/ 84 w 314"/>
                <a:gd name="T5" fmla="*/ 218 h 236"/>
                <a:gd name="T6" fmla="*/ 52 w 314"/>
                <a:gd name="T7" fmla="*/ 151 h 236"/>
                <a:gd name="T8" fmla="*/ 248 w 314"/>
                <a:gd name="T9" fmla="*/ 59 h 236"/>
                <a:gd name="T10" fmla="*/ 280 w 314"/>
                <a:gd name="T11" fmla="*/ 128 h 236"/>
                <a:gd name="T12" fmla="*/ 314 w 314"/>
                <a:gd name="T13" fmla="*/ 110 h 236"/>
                <a:gd name="T14" fmla="*/ 263 w 314"/>
                <a:gd name="T15" fmla="*/ 0 h 236"/>
                <a:gd name="T16" fmla="*/ 0 w 314"/>
                <a:gd name="T17" fmla="*/ 12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236">
                  <a:moveTo>
                    <a:pt x="0" y="126"/>
                  </a:moveTo>
                  <a:lnTo>
                    <a:pt x="52" y="236"/>
                  </a:lnTo>
                  <a:lnTo>
                    <a:pt x="84" y="218"/>
                  </a:lnTo>
                  <a:lnTo>
                    <a:pt x="52" y="151"/>
                  </a:lnTo>
                  <a:lnTo>
                    <a:pt x="248" y="59"/>
                  </a:lnTo>
                  <a:lnTo>
                    <a:pt x="280" y="128"/>
                  </a:lnTo>
                  <a:lnTo>
                    <a:pt x="314" y="110"/>
                  </a:lnTo>
                  <a:lnTo>
                    <a:pt x="263" y="0"/>
                  </a:lnTo>
                  <a:lnTo>
                    <a:pt x="0" y="1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9"/>
            <p:cNvSpPr>
              <a:spLocks noEditPoints="1"/>
            </p:cNvSpPr>
            <p:nvPr/>
          </p:nvSpPr>
          <p:spPr bwMode="auto">
            <a:xfrm>
              <a:off x="3470275" y="4567238"/>
              <a:ext cx="1320800" cy="1257300"/>
            </a:xfrm>
            <a:custGeom>
              <a:avLst/>
              <a:gdLst>
                <a:gd name="T0" fmla="*/ 0 w 832"/>
                <a:gd name="T1" fmla="*/ 0 h 792"/>
                <a:gd name="T2" fmla="*/ 0 w 832"/>
                <a:gd name="T3" fmla="*/ 792 h 792"/>
                <a:gd name="T4" fmla="*/ 832 w 832"/>
                <a:gd name="T5" fmla="*/ 792 h 792"/>
                <a:gd name="T6" fmla="*/ 832 w 832"/>
                <a:gd name="T7" fmla="*/ 0 h 792"/>
                <a:gd name="T8" fmla="*/ 0 w 832"/>
                <a:gd name="T9" fmla="*/ 0 h 792"/>
                <a:gd name="T10" fmla="*/ 187 w 832"/>
                <a:gd name="T11" fmla="*/ 695 h 792"/>
                <a:gd name="T12" fmla="*/ 140 w 832"/>
                <a:gd name="T13" fmla="*/ 695 h 792"/>
                <a:gd name="T14" fmla="*/ 140 w 832"/>
                <a:gd name="T15" fmla="*/ 80 h 792"/>
                <a:gd name="T16" fmla="*/ 187 w 832"/>
                <a:gd name="T17" fmla="*/ 80 h 792"/>
                <a:gd name="T18" fmla="*/ 187 w 832"/>
                <a:gd name="T19" fmla="*/ 695 h 792"/>
                <a:gd name="T20" fmla="*/ 439 w 832"/>
                <a:gd name="T21" fmla="*/ 695 h 792"/>
                <a:gd name="T22" fmla="*/ 391 w 832"/>
                <a:gd name="T23" fmla="*/ 695 h 792"/>
                <a:gd name="T24" fmla="*/ 391 w 832"/>
                <a:gd name="T25" fmla="*/ 80 h 792"/>
                <a:gd name="T26" fmla="*/ 439 w 832"/>
                <a:gd name="T27" fmla="*/ 80 h 792"/>
                <a:gd name="T28" fmla="*/ 439 w 832"/>
                <a:gd name="T29" fmla="*/ 695 h 792"/>
                <a:gd name="T30" fmla="*/ 692 w 832"/>
                <a:gd name="T31" fmla="*/ 695 h 792"/>
                <a:gd name="T32" fmla="*/ 645 w 832"/>
                <a:gd name="T33" fmla="*/ 695 h 792"/>
                <a:gd name="T34" fmla="*/ 645 w 832"/>
                <a:gd name="T35" fmla="*/ 80 h 792"/>
                <a:gd name="T36" fmla="*/ 692 w 832"/>
                <a:gd name="T37" fmla="*/ 80 h 792"/>
                <a:gd name="T38" fmla="*/ 692 w 832"/>
                <a:gd name="T39" fmla="*/ 695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2" h="792">
                  <a:moveTo>
                    <a:pt x="0" y="0"/>
                  </a:moveTo>
                  <a:lnTo>
                    <a:pt x="0" y="792"/>
                  </a:lnTo>
                  <a:lnTo>
                    <a:pt x="832" y="792"/>
                  </a:lnTo>
                  <a:lnTo>
                    <a:pt x="832" y="0"/>
                  </a:lnTo>
                  <a:lnTo>
                    <a:pt x="0" y="0"/>
                  </a:lnTo>
                  <a:close/>
                  <a:moveTo>
                    <a:pt x="187" y="695"/>
                  </a:moveTo>
                  <a:lnTo>
                    <a:pt x="140" y="695"/>
                  </a:lnTo>
                  <a:lnTo>
                    <a:pt x="140" y="80"/>
                  </a:lnTo>
                  <a:lnTo>
                    <a:pt x="187" y="80"/>
                  </a:lnTo>
                  <a:lnTo>
                    <a:pt x="187" y="695"/>
                  </a:lnTo>
                  <a:close/>
                  <a:moveTo>
                    <a:pt x="439" y="695"/>
                  </a:moveTo>
                  <a:lnTo>
                    <a:pt x="391" y="695"/>
                  </a:lnTo>
                  <a:lnTo>
                    <a:pt x="391" y="80"/>
                  </a:lnTo>
                  <a:lnTo>
                    <a:pt x="439" y="80"/>
                  </a:lnTo>
                  <a:lnTo>
                    <a:pt x="439" y="695"/>
                  </a:lnTo>
                  <a:close/>
                  <a:moveTo>
                    <a:pt x="692" y="695"/>
                  </a:moveTo>
                  <a:lnTo>
                    <a:pt x="645" y="695"/>
                  </a:lnTo>
                  <a:lnTo>
                    <a:pt x="645" y="80"/>
                  </a:lnTo>
                  <a:lnTo>
                    <a:pt x="692" y="80"/>
                  </a:lnTo>
                  <a:lnTo>
                    <a:pt x="692" y="695"/>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0"/>
            <p:cNvSpPr>
              <a:spLocks/>
            </p:cNvSpPr>
            <p:nvPr/>
          </p:nvSpPr>
          <p:spPr bwMode="auto">
            <a:xfrm>
              <a:off x="4030663" y="4097338"/>
              <a:ext cx="695325" cy="292100"/>
            </a:xfrm>
            <a:custGeom>
              <a:avLst/>
              <a:gdLst>
                <a:gd name="T0" fmla="*/ 182 w 204"/>
                <a:gd name="T1" fmla="*/ 52 h 85"/>
                <a:gd name="T2" fmla="*/ 159 w 204"/>
                <a:gd name="T3" fmla="*/ 52 h 85"/>
                <a:gd name="T4" fmla="*/ 142 w 204"/>
                <a:gd name="T5" fmla="*/ 11 h 85"/>
                <a:gd name="T6" fmla="*/ 102 w 204"/>
                <a:gd name="T7" fmla="*/ 0 h 85"/>
                <a:gd name="T8" fmla="*/ 63 w 204"/>
                <a:gd name="T9" fmla="*/ 11 h 85"/>
                <a:gd name="T10" fmla="*/ 46 w 204"/>
                <a:gd name="T11" fmla="*/ 52 h 85"/>
                <a:gd name="T12" fmla="*/ 23 w 204"/>
                <a:gd name="T13" fmla="*/ 52 h 85"/>
                <a:gd name="T14" fmla="*/ 0 w 204"/>
                <a:gd name="T15" fmla="*/ 63 h 85"/>
                <a:gd name="T16" fmla="*/ 103 w 204"/>
                <a:gd name="T17" fmla="*/ 85 h 85"/>
                <a:gd name="T18" fmla="*/ 204 w 204"/>
                <a:gd name="T19" fmla="*/ 63 h 85"/>
                <a:gd name="T20" fmla="*/ 182 w 204"/>
                <a:gd name="T21" fmla="*/ 5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85">
                  <a:moveTo>
                    <a:pt x="182" y="52"/>
                  </a:moveTo>
                  <a:cubicBezTo>
                    <a:pt x="159" y="52"/>
                    <a:pt x="159" y="52"/>
                    <a:pt x="159" y="52"/>
                  </a:cubicBezTo>
                  <a:cubicBezTo>
                    <a:pt x="142" y="11"/>
                    <a:pt x="142" y="11"/>
                    <a:pt x="142" y="11"/>
                  </a:cubicBezTo>
                  <a:cubicBezTo>
                    <a:pt x="142" y="11"/>
                    <a:pt x="120" y="0"/>
                    <a:pt x="102" y="0"/>
                  </a:cubicBezTo>
                  <a:cubicBezTo>
                    <a:pt x="85" y="0"/>
                    <a:pt x="63" y="11"/>
                    <a:pt x="63" y="11"/>
                  </a:cubicBezTo>
                  <a:cubicBezTo>
                    <a:pt x="46" y="52"/>
                    <a:pt x="46" y="52"/>
                    <a:pt x="46" y="52"/>
                  </a:cubicBezTo>
                  <a:cubicBezTo>
                    <a:pt x="23" y="52"/>
                    <a:pt x="23" y="52"/>
                    <a:pt x="23" y="52"/>
                  </a:cubicBezTo>
                  <a:cubicBezTo>
                    <a:pt x="0" y="63"/>
                    <a:pt x="0" y="63"/>
                    <a:pt x="0" y="63"/>
                  </a:cubicBezTo>
                  <a:cubicBezTo>
                    <a:pt x="0" y="63"/>
                    <a:pt x="27" y="85"/>
                    <a:pt x="103" y="85"/>
                  </a:cubicBezTo>
                  <a:cubicBezTo>
                    <a:pt x="179" y="85"/>
                    <a:pt x="204" y="63"/>
                    <a:pt x="204" y="63"/>
                  </a:cubicBezTo>
                  <a:lnTo>
                    <a:pt x="182"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1"/>
            <p:cNvSpPr>
              <a:spLocks/>
            </p:cNvSpPr>
            <p:nvPr/>
          </p:nvSpPr>
          <p:spPr bwMode="auto">
            <a:xfrm>
              <a:off x="4146550" y="4478338"/>
              <a:ext cx="463550" cy="212725"/>
            </a:xfrm>
            <a:custGeom>
              <a:avLst/>
              <a:gdLst>
                <a:gd name="T0" fmla="*/ 0 w 136"/>
                <a:gd name="T1" fmla="*/ 0 h 62"/>
                <a:gd name="T2" fmla="*/ 1 w 136"/>
                <a:gd name="T3" fmla="*/ 2 h 62"/>
                <a:gd name="T4" fmla="*/ 52 w 136"/>
                <a:gd name="T5" fmla="*/ 53 h 62"/>
                <a:gd name="T6" fmla="*/ 136 w 136"/>
                <a:gd name="T7" fmla="*/ 0 h 62"/>
                <a:gd name="T8" fmla="*/ 0 w 136"/>
                <a:gd name="T9" fmla="*/ 0 h 62"/>
              </a:gdLst>
              <a:ahLst/>
              <a:cxnLst>
                <a:cxn ang="0">
                  <a:pos x="T0" y="T1"/>
                </a:cxn>
                <a:cxn ang="0">
                  <a:pos x="T2" y="T3"/>
                </a:cxn>
                <a:cxn ang="0">
                  <a:pos x="T4" y="T5"/>
                </a:cxn>
                <a:cxn ang="0">
                  <a:pos x="T6" y="T7"/>
                </a:cxn>
                <a:cxn ang="0">
                  <a:pos x="T8" y="T9"/>
                </a:cxn>
              </a:cxnLst>
              <a:rect l="0" t="0" r="r" b="b"/>
              <a:pathLst>
                <a:path w="136" h="62">
                  <a:moveTo>
                    <a:pt x="0" y="0"/>
                  </a:moveTo>
                  <a:cubicBezTo>
                    <a:pt x="1" y="0"/>
                    <a:pt x="1" y="1"/>
                    <a:pt x="1" y="2"/>
                  </a:cubicBezTo>
                  <a:cubicBezTo>
                    <a:pt x="6" y="27"/>
                    <a:pt x="27" y="48"/>
                    <a:pt x="52" y="53"/>
                  </a:cubicBezTo>
                  <a:cubicBezTo>
                    <a:pt x="93" y="62"/>
                    <a:pt x="129" y="36"/>
                    <a:pt x="136" y="0"/>
                  </a:cubicBez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2"/>
            <p:cNvSpPr>
              <a:spLocks/>
            </p:cNvSpPr>
            <p:nvPr/>
          </p:nvSpPr>
          <p:spPr bwMode="auto">
            <a:xfrm>
              <a:off x="4227513" y="4389438"/>
              <a:ext cx="112713" cy="74613"/>
            </a:xfrm>
            <a:custGeom>
              <a:avLst/>
              <a:gdLst>
                <a:gd name="T0" fmla="*/ 33 w 33"/>
                <a:gd name="T1" fmla="*/ 11 h 22"/>
                <a:gd name="T2" fmla="*/ 14 w 33"/>
                <a:gd name="T3" fmla="*/ 20 h 22"/>
                <a:gd name="T4" fmla="*/ 3 w 33"/>
                <a:gd name="T5" fmla="*/ 0 h 22"/>
                <a:gd name="T6" fmla="*/ 33 w 33"/>
                <a:gd name="T7" fmla="*/ 11 h 22"/>
              </a:gdLst>
              <a:ahLst/>
              <a:cxnLst>
                <a:cxn ang="0">
                  <a:pos x="T0" y="T1"/>
                </a:cxn>
                <a:cxn ang="0">
                  <a:pos x="T2" y="T3"/>
                </a:cxn>
                <a:cxn ang="0">
                  <a:pos x="T4" y="T5"/>
                </a:cxn>
                <a:cxn ang="0">
                  <a:pos x="T6" y="T7"/>
                </a:cxn>
              </a:cxnLst>
              <a:rect l="0" t="0" r="r" b="b"/>
              <a:pathLst>
                <a:path w="33" h="22">
                  <a:moveTo>
                    <a:pt x="33" y="11"/>
                  </a:moveTo>
                  <a:cubicBezTo>
                    <a:pt x="31" y="19"/>
                    <a:pt x="22" y="22"/>
                    <a:pt x="14" y="20"/>
                  </a:cubicBezTo>
                  <a:cubicBezTo>
                    <a:pt x="5" y="17"/>
                    <a:pt x="0" y="9"/>
                    <a:pt x="3" y="0"/>
                  </a:cubicBezTo>
                  <a:lnTo>
                    <a:pt x="33" y="1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3"/>
            <p:cNvSpPr>
              <a:spLocks/>
            </p:cNvSpPr>
            <p:nvPr/>
          </p:nvSpPr>
          <p:spPr bwMode="auto">
            <a:xfrm>
              <a:off x="4416425" y="4389438"/>
              <a:ext cx="112713" cy="74613"/>
            </a:xfrm>
            <a:custGeom>
              <a:avLst/>
              <a:gdLst>
                <a:gd name="T0" fmla="*/ 0 w 33"/>
                <a:gd name="T1" fmla="*/ 11 h 22"/>
                <a:gd name="T2" fmla="*/ 20 w 33"/>
                <a:gd name="T3" fmla="*/ 20 h 22"/>
                <a:gd name="T4" fmla="*/ 31 w 33"/>
                <a:gd name="T5" fmla="*/ 0 h 22"/>
                <a:gd name="T6" fmla="*/ 0 w 33"/>
                <a:gd name="T7" fmla="*/ 11 h 22"/>
              </a:gdLst>
              <a:ahLst/>
              <a:cxnLst>
                <a:cxn ang="0">
                  <a:pos x="T0" y="T1"/>
                </a:cxn>
                <a:cxn ang="0">
                  <a:pos x="T2" y="T3"/>
                </a:cxn>
                <a:cxn ang="0">
                  <a:pos x="T4" y="T5"/>
                </a:cxn>
                <a:cxn ang="0">
                  <a:pos x="T6" y="T7"/>
                </a:cxn>
              </a:cxnLst>
              <a:rect l="0" t="0" r="r" b="b"/>
              <a:pathLst>
                <a:path w="33" h="22">
                  <a:moveTo>
                    <a:pt x="0" y="11"/>
                  </a:moveTo>
                  <a:cubicBezTo>
                    <a:pt x="3" y="19"/>
                    <a:pt x="12" y="22"/>
                    <a:pt x="20" y="20"/>
                  </a:cubicBezTo>
                  <a:cubicBezTo>
                    <a:pt x="28" y="17"/>
                    <a:pt x="33" y="9"/>
                    <a:pt x="31" y="0"/>
                  </a:cubicBezTo>
                  <a:lnTo>
                    <a:pt x="0" y="1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23977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76400" y="158647"/>
            <a:ext cx="10515600" cy="1325563"/>
          </a:xfrm>
        </p:spPr>
        <p:txBody>
          <a:bodyPr/>
          <a:lstStyle/>
          <a:p>
            <a:r>
              <a:rPr lang="en-US" dirty="0"/>
              <a:t>Human behavior</a:t>
            </a:r>
          </a:p>
        </p:txBody>
      </p:sp>
      <p:sp>
        <p:nvSpPr>
          <p:cNvPr id="11" name="Content Placeholder 10"/>
          <p:cNvSpPr>
            <a:spLocks noGrp="1"/>
          </p:cNvSpPr>
          <p:nvPr>
            <p:ph sz="half" idx="4294967295"/>
          </p:nvPr>
        </p:nvSpPr>
        <p:spPr>
          <a:xfrm>
            <a:off x="127820" y="1484210"/>
            <a:ext cx="10515600" cy="4351338"/>
          </a:xfrm>
        </p:spPr>
        <p:txBody>
          <a:bodyPr/>
          <a:lstStyle/>
          <a:p>
            <a:r>
              <a:rPr lang="en-US" dirty="0"/>
              <a:t>Social engineers exploit normal behavior.</a:t>
            </a:r>
          </a:p>
          <a:p>
            <a:endParaRPr lang="en-US" dirty="0"/>
          </a:p>
        </p:txBody>
      </p:sp>
      <p:graphicFrame>
        <p:nvGraphicFramePr>
          <p:cNvPr id="2" name="Table 1"/>
          <p:cNvGraphicFramePr>
            <a:graphicFrameLocks noGrp="1"/>
          </p:cNvGraphicFramePr>
          <p:nvPr/>
        </p:nvGraphicFramePr>
        <p:xfrm>
          <a:off x="866542" y="2073948"/>
          <a:ext cx="10903920" cy="2072640"/>
        </p:xfrm>
        <a:graphic>
          <a:graphicData uri="http://schemas.openxmlformats.org/drawingml/2006/table">
            <a:tbl>
              <a:tblPr firstRow="1" bandRow="1">
                <a:tableStyleId>{2D5ABB26-0587-4C30-8999-92F81FD0307C}</a:tableStyleId>
              </a:tblPr>
              <a:tblGrid>
                <a:gridCol w="2725980">
                  <a:extLst>
                    <a:ext uri="{9D8B030D-6E8A-4147-A177-3AD203B41FA5}">
                      <a16:colId xmlns:a16="http://schemas.microsoft.com/office/drawing/2014/main" val="20000"/>
                    </a:ext>
                  </a:extLst>
                </a:gridCol>
                <a:gridCol w="2725980">
                  <a:extLst>
                    <a:ext uri="{9D8B030D-6E8A-4147-A177-3AD203B41FA5}">
                      <a16:colId xmlns:a16="http://schemas.microsoft.com/office/drawing/2014/main" val="20001"/>
                    </a:ext>
                  </a:extLst>
                </a:gridCol>
                <a:gridCol w="2725980">
                  <a:extLst>
                    <a:ext uri="{9D8B030D-6E8A-4147-A177-3AD203B41FA5}">
                      <a16:colId xmlns:a16="http://schemas.microsoft.com/office/drawing/2014/main" val="20002"/>
                    </a:ext>
                  </a:extLst>
                </a:gridCol>
                <a:gridCol w="2725980">
                  <a:extLst>
                    <a:ext uri="{9D8B030D-6E8A-4147-A177-3AD203B41FA5}">
                      <a16:colId xmlns:a16="http://schemas.microsoft.com/office/drawing/2014/main" val="20003"/>
                    </a:ext>
                  </a:extLst>
                </a:gridCol>
              </a:tblGrid>
              <a:tr h="370840">
                <a:tc>
                  <a:txBody>
                    <a:bodyPr/>
                    <a:lstStyle/>
                    <a:p>
                      <a:r>
                        <a:rPr lang="en-US" sz="2400" dirty="0">
                          <a:solidFill>
                            <a:schemeClr val="bg1"/>
                          </a:solidFill>
                        </a:rPr>
                        <a:t>Desire to be:</a:t>
                      </a:r>
                    </a:p>
                  </a:txBody>
                  <a:tcPr>
                    <a:solidFill>
                      <a:srgbClr val="004B88"/>
                    </a:solidFill>
                  </a:tcPr>
                </a:tc>
                <a:tc>
                  <a:txBody>
                    <a:bodyPr/>
                    <a:lstStyle/>
                    <a:p>
                      <a:r>
                        <a:rPr lang="en-US" sz="2400" dirty="0">
                          <a:solidFill>
                            <a:schemeClr val="bg1"/>
                          </a:solidFill>
                        </a:rPr>
                        <a:t>Can’t help but be:</a:t>
                      </a:r>
                    </a:p>
                  </a:txBody>
                  <a:tcPr>
                    <a:solidFill>
                      <a:srgbClr val="7272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How we respond to:</a:t>
                      </a:r>
                    </a:p>
                  </a:txBody>
                  <a:tcPr>
                    <a:solidFill>
                      <a:srgbClr val="147CC1"/>
                    </a:solidFill>
                  </a:tcPr>
                </a:tc>
                <a:tc>
                  <a:txBody>
                    <a:bodyPr/>
                    <a:lstStyle/>
                    <a:p>
                      <a:r>
                        <a:rPr lang="en-US" sz="2400" dirty="0"/>
                        <a:t>Exploit:</a:t>
                      </a: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sz="2000" dirty="0">
                          <a:solidFill>
                            <a:schemeClr val="bg1"/>
                          </a:solidFill>
                        </a:rPr>
                        <a:t>Helpful</a:t>
                      </a:r>
                    </a:p>
                    <a:p>
                      <a:pPr marL="285750" indent="-285750">
                        <a:buFont typeface="Arial" panose="020B0604020202020204" pitchFamily="34" charset="0"/>
                        <a:buChar char="•"/>
                      </a:pPr>
                      <a:r>
                        <a:rPr lang="en-US" sz="2000" dirty="0">
                          <a:solidFill>
                            <a:schemeClr val="bg1"/>
                          </a:solidFill>
                        </a:rPr>
                        <a:t>Courteous</a:t>
                      </a:r>
                    </a:p>
                    <a:p>
                      <a:pPr marL="285750" indent="-285750">
                        <a:buFont typeface="Arial" panose="020B0604020202020204" pitchFamily="34" charset="0"/>
                        <a:buChar char="•"/>
                      </a:pPr>
                      <a:r>
                        <a:rPr lang="en-US" sz="2000" dirty="0">
                          <a:solidFill>
                            <a:schemeClr val="bg1"/>
                          </a:solidFill>
                        </a:rPr>
                        <a:t>Gallant</a:t>
                      </a:r>
                    </a:p>
                    <a:p>
                      <a:pPr marL="285750" indent="-285750">
                        <a:buFont typeface="Arial" panose="020B0604020202020204" pitchFamily="34" charset="0"/>
                        <a:buChar char="•"/>
                      </a:pPr>
                      <a:r>
                        <a:rPr lang="en-US" sz="2000" dirty="0">
                          <a:solidFill>
                            <a:schemeClr val="bg1"/>
                          </a:solidFill>
                        </a:rPr>
                        <a:t>Civil</a:t>
                      </a:r>
                    </a:p>
                    <a:p>
                      <a:pPr marL="285750" indent="-285750">
                        <a:buFont typeface="Arial" panose="020B0604020202020204" pitchFamily="34" charset="0"/>
                        <a:buChar char="•"/>
                      </a:pPr>
                      <a:r>
                        <a:rPr lang="en-US" sz="2000" dirty="0">
                          <a:solidFill>
                            <a:schemeClr val="bg1"/>
                          </a:solidFill>
                        </a:rPr>
                        <a:t>Good manners</a:t>
                      </a:r>
                    </a:p>
                  </a:txBody>
                  <a:tcPr>
                    <a:solidFill>
                      <a:srgbClr val="004B88"/>
                    </a:solidFill>
                  </a:tcPr>
                </a:tc>
                <a:tc>
                  <a:txBody>
                    <a:bodyPr/>
                    <a:lstStyle/>
                    <a:p>
                      <a:pPr marL="285750" lvl="0" indent="-285750">
                        <a:buFont typeface="Arial" panose="020B0604020202020204" pitchFamily="34" charset="0"/>
                        <a:buChar char="•"/>
                      </a:pPr>
                      <a:r>
                        <a:rPr lang="en-US" sz="2000" dirty="0">
                          <a:solidFill>
                            <a:schemeClr val="bg1"/>
                          </a:solidFill>
                        </a:rPr>
                        <a:t>Inquisitive</a:t>
                      </a:r>
                    </a:p>
                    <a:p>
                      <a:pPr marL="285750" lvl="0" indent="-285750">
                        <a:buFont typeface="Arial" panose="020B0604020202020204" pitchFamily="34" charset="0"/>
                        <a:buChar char="•"/>
                      </a:pPr>
                      <a:r>
                        <a:rPr lang="en-US" sz="2000" dirty="0">
                          <a:solidFill>
                            <a:schemeClr val="bg1"/>
                          </a:solidFill>
                        </a:rPr>
                        <a:t>Nosey</a:t>
                      </a:r>
                    </a:p>
                    <a:p>
                      <a:pPr marL="285750" lvl="0" indent="-285750">
                        <a:buFont typeface="Arial" panose="020B0604020202020204" pitchFamily="34" charset="0"/>
                        <a:buChar char="•"/>
                      </a:pPr>
                      <a:r>
                        <a:rPr lang="en-US" sz="2000" dirty="0">
                          <a:solidFill>
                            <a:schemeClr val="bg1"/>
                          </a:solidFill>
                        </a:rPr>
                        <a:t>Snooping</a:t>
                      </a:r>
                    </a:p>
                  </a:txBody>
                  <a:tcPr>
                    <a:solidFill>
                      <a:srgbClr val="727272"/>
                    </a:solidFill>
                  </a:tcPr>
                </a:tc>
                <a:tc>
                  <a:txBody>
                    <a:bodyPr/>
                    <a:lstStyle/>
                    <a:p>
                      <a:pPr marL="285750" lvl="0" indent="-285750">
                        <a:buFont typeface="Arial" panose="020B0604020202020204" pitchFamily="34" charset="0"/>
                        <a:buChar char="•"/>
                      </a:pPr>
                      <a:r>
                        <a:rPr lang="en-US" sz="2000" dirty="0">
                          <a:solidFill>
                            <a:schemeClr val="bg1"/>
                          </a:solidFill>
                        </a:rPr>
                        <a:t>Bluster</a:t>
                      </a:r>
                    </a:p>
                    <a:p>
                      <a:pPr marL="285750" lvl="0" indent="-285750">
                        <a:buFont typeface="Arial" panose="020B0604020202020204" pitchFamily="34" charset="0"/>
                        <a:buChar char="•"/>
                      </a:pPr>
                      <a:r>
                        <a:rPr lang="en-US" sz="2000" dirty="0">
                          <a:solidFill>
                            <a:schemeClr val="bg1"/>
                          </a:solidFill>
                        </a:rPr>
                        <a:t>Officiousness</a:t>
                      </a:r>
                    </a:p>
                    <a:p>
                      <a:pPr marL="285750" lvl="0" indent="-285750">
                        <a:buFont typeface="Arial" panose="020B0604020202020204" pitchFamily="34" charset="0"/>
                        <a:buChar char="•"/>
                      </a:pPr>
                      <a:r>
                        <a:rPr lang="en-US" sz="2000" dirty="0">
                          <a:solidFill>
                            <a:schemeClr val="bg1"/>
                          </a:solidFill>
                        </a:rPr>
                        <a:t>Authority figure</a:t>
                      </a:r>
                    </a:p>
                    <a:p>
                      <a:pPr marL="285750" lvl="0" indent="-285750">
                        <a:buFont typeface="Arial" panose="020B0604020202020204" pitchFamily="34" charset="0"/>
                        <a:buChar char="•"/>
                      </a:pPr>
                      <a:r>
                        <a:rPr lang="en-US" sz="2000" dirty="0">
                          <a:solidFill>
                            <a:schemeClr val="bg1"/>
                          </a:solidFill>
                        </a:rPr>
                        <a:t>Social acceptance</a:t>
                      </a:r>
                    </a:p>
                    <a:p>
                      <a:pPr marL="285750" lvl="0" indent="-285750">
                        <a:buFont typeface="Arial" panose="020B0604020202020204" pitchFamily="34" charset="0"/>
                        <a:buChar char="•"/>
                      </a:pPr>
                      <a:r>
                        <a:rPr lang="en-US" sz="2000" dirty="0">
                          <a:solidFill>
                            <a:schemeClr val="bg1"/>
                          </a:solidFill>
                        </a:rPr>
                        <a:t>Person in uniform</a:t>
                      </a:r>
                    </a:p>
                  </a:txBody>
                  <a:tcPr>
                    <a:solidFill>
                      <a:srgbClr val="147CC1"/>
                    </a:solidFill>
                  </a:tcPr>
                </a:tc>
                <a:tc>
                  <a:txBody>
                    <a:bodyPr/>
                    <a:lstStyle/>
                    <a:p>
                      <a:pPr marL="285750" lvl="0" indent="-285750">
                        <a:buFont typeface="Arial" panose="020B0604020202020204" pitchFamily="34" charset="0"/>
                        <a:buChar char="•"/>
                      </a:pPr>
                      <a:r>
                        <a:rPr lang="en-US" sz="2000" dirty="0"/>
                        <a:t>Vanity</a:t>
                      </a:r>
                    </a:p>
                    <a:p>
                      <a:pPr marL="285750" lvl="0" indent="-285750">
                        <a:buFont typeface="Arial" panose="020B0604020202020204" pitchFamily="34" charset="0"/>
                        <a:buChar char="•"/>
                      </a:pPr>
                      <a:r>
                        <a:rPr lang="en-US" sz="2000" dirty="0"/>
                        <a:t>Self-importance</a:t>
                      </a:r>
                    </a:p>
                    <a:p>
                      <a:pPr marL="285750" lvl="0" indent="-285750">
                        <a:buFont typeface="Arial" panose="020B0604020202020204" pitchFamily="34" charset="0"/>
                        <a:buChar char="•"/>
                      </a:pPr>
                      <a:r>
                        <a:rPr lang="en-US" sz="2000" dirty="0"/>
                        <a:t>Ego</a:t>
                      </a:r>
                    </a:p>
                    <a:p>
                      <a:pPr marL="285750" lvl="0" indent="-285750">
                        <a:buFont typeface="Arial" panose="020B0604020202020204" pitchFamily="34" charset="0"/>
                        <a:buChar char="•"/>
                      </a:pPr>
                      <a:r>
                        <a:rPr lang="en-US" sz="2000" dirty="0"/>
                        <a:t>Arrogance</a:t>
                      </a:r>
                    </a:p>
                  </a:txBody>
                  <a:tcPr>
                    <a:solidFill>
                      <a:schemeClr val="bg1">
                        <a:lumMod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5485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21195" y="161551"/>
            <a:ext cx="9334500" cy="1050925"/>
          </a:xfrm>
        </p:spPr>
        <p:txBody>
          <a:bodyPr/>
          <a:lstStyle/>
          <a:p>
            <a:r>
              <a:rPr lang="en-US" dirty="0"/>
              <a:t>Phishing</a:t>
            </a:r>
          </a:p>
        </p:txBody>
      </p:sp>
      <p:sp>
        <p:nvSpPr>
          <p:cNvPr id="5" name="Content Placeholder 4"/>
          <p:cNvSpPr>
            <a:spLocks noGrp="1"/>
          </p:cNvSpPr>
          <p:nvPr>
            <p:ph sz="half" idx="4294967295"/>
          </p:nvPr>
        </p:nvSpPr>
        <p:spPr>
          <a:xfrm>
            <a:off x="0" y="1371600"/>
            <a:ext cx="9304338" cy="5245100"/>
          </a:xfrm>
        </p:spPr>
        <p:txBody>
          <a:bodyPr/>
          <a:lstStyle/>
          <a:p>
            <a:r>
              <a:rPr lang="en-US" dirty="0"/>
              <a:t>A phishing attack has low overhead and can be made successful with limited response.</a:t>
            </a:r>
          </a:p>
        </p:txBody>
      </p:sp>
      <p:sp>
        <p:nvSpPr>
          <p:cNvPr id="32" name="Freeform 28"/>
          <p:cNvSpPr>
            <a:spLocks/>
          </p:cNvSpPr>
          <p:nvPr/>
        </p:nvSpPr>
        <p:spPr bwMode="auto">
          <a:xfrm>
            <a:off x="1243806" y="3767138"/>
            <a:ext cx="1455738" cy="1341437"/>
          </a:xfrm>
          <a:custGeom>
            <a:avLst/>
            <a:gdLst>
              <a:gd name="T0" fmla="*/ 307 w 917"/>
              <a:gd name="T1" fmla="*/ 0 h 845"/>
              <a:gd name="T2" fmla="*/ 307 w 917"/>
              <a:gd name="T3" fmla="*/ 0 h 845"/>
              <a:gd name="T4" fmla="*/ 217 w 917"/>
              <a:gd name="T5" fmla="*/ 0 h 845"/>
              <a:gd name="T6" fmla="*/ 194 w 917"/>
              <a:gd name="T7" fmla="*/ 2 h 845"/>
              <a:gd name="T8" fmla="*/ 151 w 917"/>
              <a:gd name="T9" fmla="*/ 11 h 845"/>
              <a:gd name="T10" fmla="*/ 111 w 917"/>
              <a:gd name="T11" fmla="*/ 28 h 845"/>
              <a:gd name="T12" fmla="*/ 75 w 917"/>
              <a:gd name="T13" fmla="*/ 53 h 845"/>
              <a:gd name="T14" fmla="*/ 58 w 917"/>
              <a:gd name="T15" fmla="*/ 70 h 845"/>
              <a:gd name="T16" fmla="*/ 34 w 917"/>
              <a:gd name="T17" fmla="*/ 102 h 845"/>
              <a:gd name="T18" fmla="*/ 15 w 917"/>
              <a:gd name="T19" fmla="*/ 138 h 845"/>
              <a:gd name="T20" fmla="*/ 4 w 917"/>
              <a:gd name="T21" fmla="*/ 177 h 845"/>
              <a:gd name="T22" fmla="*/ 0 w 917"/>
              <a:gd name="T23" fmla="*/ 217 h 845"/>
              <a:gd name="T24" fmla="*/ 0 w 917"/>
              <a:gd name="T25" fmla="*/ 845 h 845"/>
              <a:gd name="T26" fmla="*/ 166 w 917"/>
              <a:gd name="T27" fmla="*/ 387 h 845"/>
              <a:gd name="T28" fmla="*/ 206 w 917"/>
              <a:gd name="T29" fmla="*/ 385 h 845"/>
              <a:gd name="T30" fmla="*/ 415 w 917"/>
              <a:gd name="T31" fmla="*/ 845 h 845"/>
              <a:gd name="T32" fmla="*/ 456 w 917"/>
              <a:gd name="T33" fmla="*/ 845 h 845"/>
              <a:gd name="T34" fmla="*/ 500 w 917"/>
              <a:gd name="T35" fmla="*/ 845 h 845"/>
              <a:gd name="T36" fmla="*/ 709 w 917"/>
              <a:gd name="T37" fmla="*/ 385 h 845"/>
              <a:gd name="T38" fmla="*/ 749 w 917"/>
              <a:gd name="T39" fmla="*/ 387 h 845"/>
              <a:gd name="T40" fmla="*/ 917 w 917"/>
              <a:gd name="T41" fmla="*/ 845 h 845"/>
              <a:gd name="T42" fmla="*/ 917 w 917"/>
              <a:gd name="T43" fmla="*/ 217 h 845"/>
              <a:gd name="T44" fmla="*/ 915 w 917"/>
              <a:gd name="T45" fmla="*/ 196 h 845"/>
              <a:gd name="T46" fmla="*/ 907 w 917"/>
              <a:gd name="T47" fmla="*/ 157 h 845"/>
              <a:gd name="T48" fmla="*/ 892 w 917"/>
              <a:gd name="T49" fmla="*/ 119 h 845"/>
              <a:gd name="T50" fmla="*/ 871 w 917"/>
              <a:gd name="T51" fmla="*/ 85 h 845"/>
              <a:gd name="T52" fmla="*/ 858 w 917"/>
              <a:gd name="T53" fmla="*/ 70 h 845"/>
              <a:gd name="T54" fmla="*/ 824 w 917"/>
              <a:gd name="T55" fmla="*/ 40 h 845"/>
              <a:gd name="T56" fmla="*/ 785 w 917"/>
              <a:gd name="T57" fmla="*/ 19 h 845"/>
              <a:gd name="T58" fmla="*/ 743 w 917"/>
              <a:gd name="T59" fmla="*/ 6 h 845"/>
              <a:gd name="T60" fmla="*/ 698 w 917"/>
              <a:gd name="T61" fmla="*/ 0 h 845"/>
              <a:gd name="T62" fmla="*/ 609 w 917"/>
              <a:gd name="T63" fmla="*/ 0 h 845"/>
              <a:gd name="T64" fmla="*/ 609 w 917"/>
              <a:gd name="T65" fmla="*/ 0 h 845"/>
              <a:gd name="T66" fmla="*/ 307 w 917"/>
              <a:gd name="T6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7" h="845">
                <a:moveTo>
                  <a:pt x="307" y="0"/>
                </a:moveTo>
                <a:lnTo>
                  <a:pt x="307" y="0"/>
                </a:lnTo>
                <a:lnTo>
                  <a:pt x="307" y="0"/>
                </a:lnTo>
                <a:lnTo>
                  <a:pt x="307" y="0"/>
                </a:lnTo>
                <a:lnTo>
                  <a:pt x="307" y="0"/>
                </a:lnTo>
                <a:lnTo>
                  <a:pt x="217" y="0"/>
                </a:lnTo>
                <a:lnTo>
                  <a:pt x="217" y="0"/>
                </a:lnTo>
                <a:lnTo>
                  <a:pt x="194" y="2"/>
                </a:lnTo>
                <a:lnTo>
                  <a:pt x="174" y="6"/>
                </a:lnTo>
                <a:lnTo>
                  <a:pt x="151" y="11"/>
                </a:lnTo>
                <a:lnTo>
                  <a:pt x="130" y="19"/>
                </a:lnTo>
                <a:lnTo>
                  <a:pt x="111" y="28"/>
                </a:lnTo>
                <a:lnTo>
                  <a:pt x="92" y="40"/>
                </a:lnTo>
                <a:lnTo>
                  <a:pt x="75" y="53"/>
                </a:lnTo>
                <a:lnTo>
                  <a:pt x="58" y="70"/>
                </a:lnTo>
                <a:lnTo>
                  <a:pt x="58" y="70"/>
                </a:lnTo>
                <a:lnTo>
                  <a:pt x="45" y="85"/>
                </a:lnTo>
                <a:lnTo>
                  <a:pt x="34" y="102"/>
                </a:lnTo>
                <a:lnTo>
                  <a:pt x="23" y="119"/>
                </a:lnTo>
                <a:lnTo>
                  <a:pt x="15" y="138"/>
                </a:lnTo>
                <a:lnTo>
                  <a:pt x="9" y="157"/>
                </a:lnTo>
                <a:lnTo>
                  <a:pt x="4" y="177"/>
                </a:lnTo>
                <a:lnTo>
                  <a:pt x="2" y="196"/>
                </a:lnTo>
                <a:lnTo>
                  <a:pt x="0" y="217"/>
                </a:lnTo>
                <a:lnTo>
                  <a:pt x="0" y="845"/>
                </a:lnTo>
                <a:lnTo>
                  <a:pt x="0" y="845"/>
                </a:lnTo>
                <a:lnTo>
                  <a:pt x="166" y="845"/>
                </a:lnTo>
                <a:lnTo>
                  <a:pt x="166" y="387"/>
                </a:lnTo>
                <a:lnTo>
                  <a:pt x="168" y="385"/>
                </a:lnTo>
                <a:lnTo>
                  <a:pt x="206" y="385"/>
                </a:lnTo>
                <a:lnTo>
                  <a:pt x="206" y="845"/>
                </a:lnTo>
                <a:lnTo>
                  <a:pt x="415" y="845"/>
                </a:lnTo>
                <a:lnTo>
                  <a:pt x="456" y="845"/>
                </a:lnTo>
                <a:lnTo>
                  <a:pt x="456" y="845"/>
                </a:lnTo>
                <a:lnTo>
                  <a:pt x="456" y="845"/>
                </a:lnTo>
                <a:lnTo>
                  <a:pt x="500" y="845"/>
                </a:lnTo>
                <a:lnTo>
                  <a:pt x="709" y="845"/>
                </a:lnTo>
                <a:lnTo>
                  <a:pt x="709" y="385"/>
                </a:lnTo>
                <a:lnTo>
                  <a:pt x="749" y="385"/>
                </a:lnTo>
                <a:lnTo>
                  <a:pt x="749" y="387"/>
                </a:lnTo>
                <a:lnTo>
                  <a:pt x="749" y="845"/>
                </a:lnTo>
                <a:lnTo>
                  <a:pt x="917" y="845"/>
                </a:lnTo>
                <a:lnTo>
                  <a:pt x="917" y="845"/>
                </a:lnTo>
                <a:lnTo>
                  <a:pt x="917" y="217"/>
                </a:lnTo>
                <a:lnTo>
                  <a:pt x="917" y="217"/>
                </a:lnTo>
                <a:lnTo>
                  <a:pt x="915" y="196"/>
                </a:lnTo>
                <a:lnTo>
                  <a:pt x="913" y="177"/>
                </a:lnTo>
                <a:lnTo>
                  <a:pt x="907" y="157"/>
                </a:lnTo>
                <a:lnTo>
                  <a:pt x="902" y="138"/>
                </a:lnTo>
                <a:lnTo>
                  <a:pt x="892" y="119"/>
                </a:lnTo>
                <a:lnTo>
                  <a:pt x="883" y="102"/>
                </a:lnTo>
                <a:lnTo>
                  <a:pt x="871" y="85"/>
                </a:lnTo>
                <a:lnTo>
                  <a:pt x="858" y="70"/>
                </a:lnTo>
                <a:lnTo>
                  <a:pt x="858" y="70"/>
                </a:lnTo>
                <a:lnTo>
                  <a:pt x="841" y="53"/>
                </a:lnTo>
                <a:lnTo>
                  <a:pt x="824" y="40"/>
                </a:lnTo>
                <a:lnTo>
                  <a:pt x="805" y="28"/>
                </a:lnTo>
                <a:lnTo>
                  <a:pt x="785" y="19"/>
                </a:lnTo>
                <a:lnTo>
                  <a:pt x="764" y="11"/>
                </a:lnTo>
                <a:lnTo>
                  <a:pt x="743" y="6"/>
                </a:lnTo>
                <a:lnTo>
                  <a:pt x="721" y="2"/>
                </a:lnTo>
                <a:lnTo>
                  <a:pt x="698" y="0"/>
                </a:lnTo>
                <a:lnTo>
                  <a:pt x="609" y="0"/>
                </a:lnTo>
                <a:lnTo>
                  <a:pt x="609" y="0"/>
                </a:lnTo>
                <a:lnTo>
                  <a:pt x="609" y="0"/>
                </a:lnTo>
                <a:lnTo>
                  <a:pt x="609" y="0"/>
                </a:lnTo>
                <a:lnTo>
                  <a:pt x="609" y="0"/>
                </a:lnTo>
                <a:lnTo>
                  <a:pt x="307"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362869" y="2652713"/>
            <a:ext cx="1216025" cy="506412"/>
          </a:xfrm>
          <a:custGeom>
            <a:avLst/>
            <a:gdLst>
              <a:gd name="T0" fmla="*/ 683 w 766"/>
              <a:gd name="T1" fmla="*/ 194 h 319"/>
              <a:gd name="T2" fmla="*/ 597 w 766"/>
              <a:gd name="T3" fmla="*/ 194 h 319"/>
              <a:gd name="T4" fmla="*/ 530 w 766"/>
              <a:gd name="T5" fmla="*/ 42 h 319"/>
              <a:gd name="T6" fmla="*/ 530 w 766"/>
              <a:gd name="T7" fmla="*/ 42 h 319"/>
              <a:gd name="T8" fmla="*/ 517 w 766"/>
              <a:gd name="T9" fmla="*/ 34 h 319"/>
              <a:gd name="T10" fmla="*/ 481 w 766"/>
              <a:gd name="T11" fmla="*/ 21 h 319"/>
              <a:gd name="T12" fmla="*/ 459 w 766"/>
              <a:gd name="T13" fmla="*/ 13 h 319"/>
              <a:gd name="T14" fmla="*/ 434 w 766"/>
              <a:gd name="T15" fmla="*/ 6 h 319"/>
              <a:gd name="T16" fmla="*/ 410 w 766"/>
              <a:gd name="T17" fmla="*/ 2 h 319"/>
              <a:gd name="T18" fmla="*/ 383 w 766"/>
              <a:gd name="T19" fmla="*/ 0 h 319"/>
              <a:gd name="T20" fmla="*/ 383 w 766"/>
              <a:gd name="T21" fmla="*/ 0 h 319"/>
              <a:gd name="T22" fmla="*/ 359 w 766"/>
              <a:gd name="T23" fmla="*/ 2 h 319"/>
              <a:gd name="T24" fmla="*/ 332 w 766"/>
              <a:gd name="T25" fmla="*/ 6 h 319"/>
              <a:gd name="T26" fmla="*/ 308 w 766"/>
              <a:gd name="T27" fmla="*/ 13 h 319"/>
              <a:gd name="T28" fmla="*/ 285 w 766"/>
              <a:gd name="T29" fmla="*/ 21 h 319"/>
              <a:gd name="T30" fmla="*/ 249 w 766"/>
              <a:gd name="T31" fmla="*/ 34 h 319"/>
              <a:gd name="T32" fmla="*/ 234 w 766"/>
              <a:gd name="T33" fmla="*/ 42 h 319"/>
              <a:gd name="T34" fmla="*/ 170 w 766"/>
              <a:gd name="T35" fmla="*/ 194 h 319"/>
              <a:gd name="T36" fmla="*/ 83 w 766"/>
              <a:gd name="T37" fmla="*/ 194 h 319"/>
              <a:gd name="T38" fmla="*/ 0 w 766"/>
              <a:gd name="T39" fmla="*/ 236 h 319"/>
              <a:gd name="T40" fmla="*/ 0 w 766"/>
              <a:gd name="T41" fmla="*/ 236 h 319"/>
              <a:gd name="T42" fmla="*/ 4 w 766"/>
              <a:gd name="T43" fmla="*/ 240 h 319"/>
              <a:gd name="T44" fmla="*/ 19 w 766"/>
              <a:gd name="T45" fmla="*/ 249 h 319"/>
              <a:gd name="T46" fmla="*/ 48 w 766"/>
              <a:gd name="T47" fmla="*/ 262 h 319"/>
              <a:gd name="T48" fmla="*/ 85 w 766"/>
              <a:gd name="T49" fmla="*/ 277 h 319"/>
              <a:gd name="T50" fmla="*/ 110 w 766"/>
              <a:gd name="T51" fmla="*/ 285 h 319"/>
              <a:gd name="T52" fmla="*/ 138 w 766"/>
              <a:gd name="T53" fmla="*/ 292 h 319"/>
              <a:gd name="T54" fmla="*/ 170 w 766"/>
              <a:gd name="T55" fmla="*/ 300 h 319"/>
              <a:gd name="T56" fmla="*/ 204 w 766"/>
              <a:gd name="T57" fmla="*/ 306 h 319"/>
              <a:gd name="T58" fmla="*/ 244 w 766"/>
              <a:gd name="T59" fmla="*/ 311 h 319"/>
              <a:gd name="T60" fmla="*/ 287 w 766"/>
              <a:gd name="T61" fmla="*/ 315 h 319"/>
              <a:gd name="T62" fmla="*/ 334 w 766"/>
              <a:gd name="T63" fmla="*/ 317 h 319"/>
              <a:gd name="T64" fmla="*/ 385 w 766"/>
              <a:gd name="T65" fmla="*/ 319 h 319"/>
              <a:gd name="T66" fmla="*/ 385 w 766"/>
              <a:gd name="T67" fmla="*/ 319 h 319"/>
              <a:gd name="T68" fmla="*/ 436 w 766"/>
              <a:gd name="T69" fmla="*/ 317 h 319"/>
              <a:gd name="T70" fmla="*/ 483 w 766"/>
              <a:gd name="T71" fmla="*/ 315 h 319"/>
              <a:gd name="T72" fmla="*/ 527 w 766"/>
              <a:gd name="T73" fmla="*/ 311 h 319"/>
              <a:gd name="T74" fmla="*/ 564 w 766"/>
              <a:gd name="T75" fmla="*/ 306 h 319"/>
              <a:gd name="T76" fmla="*/ 600 w 766"/>
              <a:gd name="T77" fmla="*/ 300 h 319"/>
              <a:gd name="T78" fmla="*/ 630 w 766"/>
              <a:gd name="T79" fmla="*/ 292 h 319"/>
              <a:gd name="T80" fmla="*/ 659 w 766"/>
              <a:gd name="T81" fmla="*/ 285 h 319"/>
              <a:gd name="T82" fmla="*/ 683 w 766"/>
              <a:gd name="T83" fmla="*/ 277 h 319"/>
              <a:gd name="T84" fmla="*/ 721 w 766"/>
              <a:gd name="T85" fmla="*/ 262 h 319"/>
              <a:gd name="T86" fmla="*/ 747 w 766"/>
              <a:gd name="T87" fmla="*/ 249 h 319"/>
              <a:gd name="T88" fmla="*/ 761 w 766"/>
              <a:gd name="T89" fmla="*/ 240 h 319"/>
              <a:gd name="T90" fmla="*/ 766 w 766"/>
              <a:gd name="T91" fmla="*/ 236 h 319"/>
              <a:gd name="T92" fmla="*/ 683 w 766"/>
              <a:gd name="T93" fmla="*/ 19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6" h="319">
                <a:moveTo>
                  <a:pt x="683" y="194"/>
                </a:moveTo>
                <a:lnTo>
                  <a:pt x="597" y="194"/>
                </a:lnTo>
                <a:lnTo>
                  <a:pt x="530" y="42"/>
                </a:lnTo>
                <a:lnTo>
                  <a:pt x="530" y="42"/>
                </a:lnTo>
                <a:lnTo>
                  <a:pt x="517" y="34"/>
                </a:lnTo>
                <a:lnTo>
                  <a:pt x="481" y="21"/>
                </a:lnTo>
                <a:lnTo>
                  <a:pt x="459" y="13"/>
                </a:lnTo>
                <a:lnTo>
                  <a:pt x="434" y="6"/>
                </a:lnTo>
                <a:lnTo>
                  <a:pt x="410" y="2"/>
                </a:lnTo>
                <a:lnTo>
                  <a:pt x="383" y="0"/>
                </a:lnTo>
                <a:lnTo>
                  <a:pt x="383" y="0"/>
                </a:lnTo>
                <a:lnTo>
                  <a:pt x="359" y="2"/>
                </a:lnTo>
                <a:lnTo>
                  <a:pt x="332" y="6"/>
                </a:lnTo>
                <a:lnTo>
                  <a:pt x="308" y="13"/>
                </a:lnTo>
                <a:lnTo>
                  <a:pt x="285" y="21"/>
                </a:lnTo>
                <a:lnTo>
                  <a:pt x="249" y="34"/>
                </a:lnTo>
                <a:lnTo>
                  <a:pt x="234" y="42"/>
                </a:lnTo>
                <a:lnTo>
                  <a:pt x="170" y="194"/>
                </a:lnTo>
                <a:lnTo>
                  <a:pt x="83" y="194"/>
                </a:lnTo>
                <a:lnTo>
                  <a:pt x="0" y="236"/>
                </a:lnTo>
                <a:lnTo>
                  <a:pt x="0" y="236"/>
                </a:lnTo>
                <a:lnTo>
                  <a:pt x="4" y="240"/>
                </a:lnTo>
                <a:lnTo>
                  <a:pt x="19" y="249"/>
                </a:lnTo>
                <a:lnTo>
                  <a:pt x="48" y="262"/>
                </a:lnTo>
                <a:lnTo>
                  <a:pt x="85" y="277"/>
                </a:lnTo>
                <a:lnTo>
                  <a:pt x="110" y="285"/>
                </a:lnTo>
                <a:lnTo>
                  <a:pt x="138" y="292"/>
                </a:lnTo>
                <a:lnTo>
                  <a:pt x="170" y="300"/>
                </a:lnTo>
                <a:lnTo>
                  <a:pt x="204" y="306"/>
                </a:lnTo>
                <a:lnTo>
                  <a:pt x="244" y="311"/>
                </a:lnTo>
                <a:lnTo>
                  <a:pt x="287" y="315"/>
                </a:lnTo>
                <a:lnTo>
                  <a:pt x="334" y="317"/>
                </a:lnTo>
                <a:lnTo>
                  <a:pt x="385" y="319"/>
                </a:lnTo>
                <a:lnTo>
                  <a:pt x="385" y="319"/>
                </a:lnTo>
                <a:lnTo>
                  <a:pt x="436" y="317"/>
                </a:lnTo>
                <a:lnTo>
                  <a:pt x="483" y="315"/>
                </a:lnTo>
                <a:lnTo>
                  <a:pt x="527" y="311"/>
                </a:lnTo>
                <a:lnTo>
                  <a:pt x="564" y="306"/>
                </a:lnTo>
                <a:lnTo>
                  <a:pt x="600" y="300"/>
                </a:lnTo>
                <a:lnTo>
                  <a:pt x="630" y="292"/>
                </a:lnTo>
                <a:lnTo>
                  <a:pt x="659" y="285"/>
                </a:lnTo>
                <a:lnTo>
                  <a:pt x="683" y="277"/>
                </a:lnTo>
                <a:lnTo>
                  <a:pt x="721" y="262"/>
                </a:lnTo>
                <a:lnTo>
                  <a:pt x="747" y="249"/>
                </a:lnTo>
                <a:lnTo>
                  <a:pt x="761" y="240"/>
                </a:lnTo>
                <a:lnTo>
                  <a:pt x="766" y="236"/>
                </a:lnTo>
                <a:lnTo>
                  <a:pt x="683" y="19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1567656" y="3311525"/>
            <a:ext cx="808038" cy="330200"/>
          </a:xfrm>
          <a:custGeom>
            <a:avLst/>
            <a:gdLst>
              <a:gd name="T0" fmla="*/ 0 w 509"/>
              <a:gd name="T1" fmla="*/ 0 h 208"/>
              <a:gd name="T2" fmla="*/ 0 w 509"/>
              <a:gd name="T3" fmla="*/ 0 h 208"/>
              <a:gd name="T4" fmla="*/ 0 w 509"/>
              <a:gd name="T5" fmla="*/ 8 h 208"/>
              <a:gd name="T6" fmla="*/ 0 w 509"/>
              <a:gd name="T7" fmla="*/ 8 h 208"/>
              <a:gd name="T8" fmla="*/ 5 w 509"/>
              <a:gd name="T9" fmla="*/ 25 h 208"/>
              <a:gd name="T10" fmla="*/ 11 w 509"/>
              <a:gd name="T11" fmla="*/ 42 h 208"/>
              <a:gd name="T12" fmla="*/ 19 w 509"/>
              <a:gd name="T13" fmla="*/ 59 h 208"/>
              <a:gd name="T14" fmla="*/ 26 w 509"/>
              <a:gd name="T15" fmla="*/ 76 h 208"/>
              <a:gd name="T16" fmla="*/ 36 w 509"/>
              <a:gd name="T17" fmla="*/ 91 h 208"/>
              <a:gd name="T18" fmla="*/ 45 w 509"/>
              <a:gd name="T19" fmla="*/ 106 h 208"/>
              <a:gd name="T20" fmla="*/ 56 w 509"/>
              <a:gd name="T21" fmla="*/ 119 h 208"/>
              <a:gd name="T22" fmla="*/ 70 w 509"/>
              <a:gd name="T23" fmla="*/ 132 h 208"/>
              <a:gd name="T24" fmla="*/ 83 w 509"/>
              <a:gd name="T25" fmla="*/ 145 h 208"/>
              <a:gd name="T26" fmla="*/ 96 w 509"/>
              <a:gd name="T27" fmla="*/ 157 h 208"/>
              <a:gd name="T28" fmla="*/ 111 w 509"/>
              <a:gd name="T29" fmla="*/ 166 h 208"/>
              <a:gd name="T30" fmla="*/ 126 w 509"/>
              <a:gd name="T31" fmla="*/ 176 h 208"/>
              <a:gd name="T32" fmla="*/ 143 w 509"/>
              <a:gd name="T33" fmla="*/ 185 h 208"/>
              <a:gd name="T34" fmla="*/ 160 w 509"/>
              <a:gd name="T35" fmla="*/ 191 h 208"/>
              <a:gd name="T36" fmla="*/ 177 w 509"/>
              <a:gd name="T37" fmla="*/ 196 h 208"/>
              <a:gd name="T38" fmla="*/ 194 w 509"/>
              <a:gd name="T39" fmla="*/ 202 h 208"/>
              <a:gd name="T40" fmla="*/ 194 w 509"/>
              <a:gd name="T41" fmla="*/ 202 h 208"/>
              <a:gd name="T42" fmla="*/ 222 w 509"/>
              <a:gd name="T43" fmla="*/ 206 h 208"/>
              <a:gd name="T44" fmla="*/ 251 w 509"/>
              <a:gd name="T45" fmla="*/ 208 h 208"/>
              <a:gd name="T46" fmla="*/ 277 w 509"/>
              <a:gd name="T47" fmla="*/ 208 h 208"/>
              <a:gd name="T48" fmla="*/ 303 w 509"/>
              <a:gd name="T49" fmla="*/ 204 h 208"/>
              <a:gd name="T50" fmla="*/ 330 w 509"/>
              <a:gd name="T51" fmla="*/ 198 h 208"/>
              <a:gd name="T52" fmla="*/ 352 w 509"/>
              <a:gd name="T53" fmla="*/ 189 h 208"/>
              <a:gd name="T54" fmla="*/ 377 w 509"/>
              <a:gd name="T55" fmla="*/ 177 h 208"/>
              <a:gd name="T56" fmla="*/ 398 w 509"/>
              <a:gd name="T57" fmla="*/ 164 h 208"/>
              <a:gd name="T58" fmla="*/ 418 w 509"/>
              <a:gd name="T59" fmla="*/ 149 h 208"/>
              <a:gd name="T60" fmla="*/ 437 w 509"/>
              <a:gd name="T61" fmla="*/ 132 h 208"/>
              <a:gd name="T62" fmla="*/ 454 w 509"/>
              <a:gd name="T63" fmla="*/ 113 h 208"/>
              <a:gd name="T64" fmla="*/ 469 w 509"/>
              <a:gd name="T65" fmla="*/ 94 h 208"/>
              <a:gd name="T66" fmla="*/ 483 w 509"/>
              <a:gd name="T67" fmla="*/ 72 h 208"/>
              <a:gd name="T68" fmla="*/ 494 w 509"/>
              <a:gd name="T69" fmla="*/ 49 h 208"/>
              <a:gd name="T70" fmla="*/ 503 w 509"/>
              <a:gd name="T71" fmla="*/ 25 h 208"/>
              <a:gd name="T72" fmla="*/ 509 w 509"/>
              <a:gd name="T73" fmla="*/ 0 h 208"/>
              <a:gd name="T74" fmla="*/ 0 w 509"/>
              <a:gd name="T75"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9" h="208">
                <a:moveTo>
                  <a:pt x="0" y="0"/>
                </a:moveTo>
                <a:lnTo>
                  <a:pt x="0" y="0"/>
                </a:lnTo>
                <a:lnTo>
                  <a:pt x="0" y="8"/>
                </a:lnTo>
                <a:lnTo>
                  <a:pt x="0" y="8"/>
                </a:lnTo>
                <a:lnTo>
                  <a:pt x="5" y="25"/>
                </a:lnTo>
                <a:lnTo>
                  <a:pt x="11" y="42"/>
                </a:lnTo>
                <a:lnTo>
                  <a:pt x="19" y="59"/>
                </a:lnTo>
                <a:lnTo>
                  <a:pt x="26" y="76"/>
                </a:lnTo>
                <a:lnTo>
                  <a:pt x="36" y="91"/>
                </a:lnTo>
                <a:lnTo>
                  <a:pt x="45" y="106"/>
                </a:lnTo>
                <a:lnTo>
                  <a:pt x="56" y="119"/>
                </a:lnTo>
                <a:lnTo>
                  <a:pt x="70" y="132"/>
                </a:lnTo>
                <a:lnTo>
                  <a:pt x="83" y="145"/>
                </a:lnTo>
                <a:lnTo>
                  <a:pt x="96" y="157"/>
                </a:lnTo>
                <a:lnTo>
                  <a:pt x="111" y="166"/>
                </a:lnTo>
                <a:lnTo>
                  <a:pt x="126" y="176"/>
                </a:lnTo>
                <a:lnTo>
                  <a:pt x="143" y="185"/>
                </a:lnTo>
                <a:lnTo>
                  <a:pt x="160" y="191"/>
                </a:lnTo>
                <a:lnTo>
                  <a:pt x="177" y="196"/>
                </a:lnTo>
                <a:lnTo>
                  <a:pt x="194" y="202"/>
                </a:lnTo>
                <a:lnTo>
                  <a:pt x="194" y="202"/>
                </a:lnTo>
                <a:lnTo>
                  <a:pt x="222" y="206"/>
                </a:lnTo>
                <a:lnTo>
                  <a:pt x="251" y="208"/>
                </a:lnTo>
                <a:lnTo>
                  <a:pt x="277" y="208"/>
                </a:lnTo>
                <a:lnTo>
                  <a:pt x="303" y="204"/>
                </a:lnTo>
                <a:lnTo>
                  <a:pt x="330" y="198"/>
                </a:lnTo>
                <a:lnTo>
                  <a:pt x="352" y="189"/>
                </a:lnTo>
                <a:lnTo>
                  <a:pt x="377" y="177"/>
                </a:lnTo>
                <a:lnTo>
                  <a:pt x="398" y="164"/>
                </a:lnTo>
                <a:lnTo>
                  <a:pt x="418" y="149"/>
                </a:lnTo>
                <a:lnTo>
                  <a:pt x="437" y="132"/>
                </a:lnTo>
                <a:lnTo>
                  <a:pt x="454" y="113"/>
                </a:lnTo>
                <a:lnTo>
                  <a:pt x="469" y="94"/>
                </a:lnTo>
                <a:lnTo>
                  <a:pt x="483" y="72"/>
                </a:lnTo>
                <a:lnTo>
                  <a:pt x="494" y="49"/>
                </a:lnTo>
                <a:lnTo>
                  <a:pt x="503" y="25"/>
                </a:lnTo>
                <a:lnTo>
                  <a:pt x="509"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1720056" y="3159125"/>
            <a:ext cx="185738" cy="122237"/>
          </a:xfrm>
          <a:custGeom>
            <a:avLst/>
            <a:gdLst>
              <a:gd name="T0" fmla="*/ 117 w 117"/>
              <a:gd name="T1" fmla="*/ 41 h 77"/>
              <a:gd name="T2" fmla="*/ 117 w 117"/>
              <a:gd name="T3" fmla="*/ 41 h 77"/>
              <a:gd name="T4" fmla="*/ 111 w 117"/>
              <a:gd name="T5" fmla="*/ 51 h 77"/>
              <a:gd name="T6" fmla="*/ 106 w 117"/>
              <a:gd name="T7" fmla="*/ 60 h 77"/>
              <a:gd name="T8" fmla="*/ 98 w 117"/>
              <a:gd name="T9" fmla="*/ 68 h 77"/>
              <a:gd name="T10" fmla="*/ 89 w 117"/>
              <a:gd name="T11" fmla="*/ 73 h 77"/>
              <a:gd name="T12" fmla="*/ 77 w 117"/>
              <a:gd name="T13" fmla="*/ 75 h 77"/>
              <a:gd name="T14" fmla="*/ 66 w 117"/>
              <a:gd name="T15" fmla="*/ 77 h 77"/>
              <a:gd name="T16" fmla="*/ 55 w 117"/>
              <a:gd name="T17" fmla="*/ 77 h 77"/>
              <a:gd name="T18" fmla="*/ 43 w 117"/>
              <a:gd name="T19" fmla="*/ 73 h 77"/>
              <a:gd name="T20" fmla="*/ 43 w 117"/>
              <a:gd name="T21" fmla="*/ 73 h 77"/>
              <a:gd name="T22" fmla="*/ 32 w 117"/>
              <a:gd name="T23" fmla="*/ 70 h 77"/>
              <a:gd name="T24" fmla="*/ 21 w 117"/>
              <a:gd name="T25" fmla="*/ 62 h 77"/>
              <a:gd name="T26" fmla="*/ 13 w 117"/>
              <a:gd name="T27" fmla="*/ 55 h 77"/>
              <a:gd name="T28" fmla="*/ 7 w 117"/>
              <a:gd name="T29" fmla="*/ 45 h 77"/>
              <a:gd name="T30" fmla="*/ 2 w 117"/>
              <a:gd name="T31" fmla="*/ 34 h 77"/>
              <a:gd name="T32" fmla="*/ 0 w 117"/>
              <a:gd name="T33" fmla="*/ 23 h 77"/>
              <a:gd name="T34" fmla="*/ 0 w 117"/>
              <a:gd name="T35" fmla="*/ 11 h 77"/>
              <a:gd name="T36" fmla="*/ 2 w 117"/>
              <a:gd name="T37" fmla="*/ 0 h 77"/>
              <a:gd name="T38" fmla="*/ 117 w 117"/>
              <a:gd name="T39"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77">
                <a:moveTo>
                  <a:pt x="117" y="41"/>
                </a:moveTo>
                <a:lnTo>
                  <a:pt x="117" y="41"/>
                </a:lnTo>
                <a:lnTo>
                  <a:pt x="111" y="51"/>
                </a:lnTo>
                <a:lnTo>
                  <a:pt x="106" y="60"/>
                </a:lnTo>
                <a:lnTo>
                  <a:pt x="98" y="68"/>
                </a:lnTo>
                <a:lnTo>
                  <a:pt x="89" y="73"/>
                </a:lnTo>
                <a:lnTo>
                  <a:pt x="77" y="75"/>
                </a:lnTo>
                <a:lnTo>
                  <a:pt x="66" y="77"/>
                </a:lnTo>
                <a:lnTo>
                  <a:pt x="55" y="77"/>
                </a:lnTo>
                <a:lnTo>
                  <a:pt x="43" y="73"/>
                </a:lnTo>
                <a:lnTo>
                  <a:pt x="43" y="73"/>
                </a:lnTo>
                <a:lnTo>
                  <a:pt x="32" y="70"/>
                </a:lnTo>
                <a:lnTo>
                  <a:pt x="21" y="62"/>
                </a:lnTo>
                <a:lnTo>
                  <a:pt x="13" y="55"/>
                </a:lnTo>
                <a:lnTo>
                  <a:pt x="7" y="45"/>
                </a:lnTo>
                <a:lnTo>
                  <a:pt x="2" y="34"/>
                </a:lnTo>
                <a:lnTo>
                  <a:pt x="0" y="23"/>
                </a:lnTo>
                <a:lnTo>
                  <a:pt x="0" y="11"/>
                </a:lnTo>
                <a:lnTo>
                  <a:pt x="2" y="0"/>
                </a:lnTo>
                <a:lnTo>
                  <a:pt x="117" y="4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037556" y="3159125"/>
            <a:ext cx="185738" cy="122237"/>
          </a:xfrm>
          <a:custGeom>
            <a:avLst/>
            <a:gdLst>
              <a:gd name="T0" fmla="*/ 0 w 117"/>
              <a:gd name="T1" fmla="*/ 41 h 77"/>
              <a:gd name="T2" fmla="*/ 0 w 117"/>
              <a:gd name="T3" fmla="*/ 41 h 77"/>
              <a:gd name="T4" fmla="*/ 4 w 117"/>
              <a:gd name="T5" fmla="*/ 51 h 77"/>
              <a:gd name="T6" fmla="*/ 11 w 117"/>
              <a:gd name="T7" fmla="*/ 60 h 77"/>
              <a:gd name="T8" fmla="*/ 19 w 117"/>
              <a:gd name="T9" fmla="*/ 68 h 77"/>
              <a:gd name="T10" fmla="*/ 28 w 117"/>
              <a:gd name="T11" fmla="*/ 73 h 77"/>
              <a:gd name="T12" fmla="*/ 39 w 117"/>
              <a:gd name="T13" fmla="*/ 75 h 77"/>
              <a:gd name="T14" fmla="*/ 51 w 117"/>
              <a:gd name="T15" fmla="*/ 77 h 77"/>
              <a:gd name="T16" fmla="*/ 62 w 117"/>
              <a:gd name="T17" fmla="*/ 77 h 77"/>
              <a:gd name="T18" fmla="*/ 73 w 117"/>
              <a:gd name="T19" fmla="*/ 73 h 77"/>
              <a:gd name="T20" fmla="*/ 73 w 117"/>
              <a:gd name="T21" fmla="*/ 73 h 77"/>
              <a:gd name="T22" fmla="*/ 85 w 117"/>
              <a:gd name="T23" fmla="*/ 70 h 77"/>
              <a:gd name="T24" fmla="*/ 94 w 117"/>
              <a:gd name="T25" fmla="*/ 62 h 77"/>
              <a:gd name="T26" fmla="*/ 102 w 117"/>
              <a:gd name="T27" fmla="*/ 55 h 77"/>
              <a:gd name="T28" fmla="*/ 109 w 117"/>
              <a:gd name="T29" fmla="*/ 45 h 77"/>
              <a:gd name="T30" fmla="*/ 113 w 117"/>
              <a:gd name="T31" fmla="*/ 34 h 77"/>
              <a:gd name="T32" fmla="*/ 117 w 117"/>
              <a:gd name="T33" fmla="*/ 23 h 77"/>
              <a:gd name="T34" fmla="*/ 117 w 117"/>
              <a:gd name="T35" fmla="*/ 11 h 77"/>
              <a:gd name="T36" fmla="*/ 115 w 117"/>
              <a:gd name="T37" fmla="*/ 0 h 77"/>
              <a:gd name="T38" fmla="*/ 0 w 117"/>
              <a:gd name="T39"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77">
                <a:moveTo>
                  <a:pt x="0" y="41"/>
                </a:moveTo>
                <a:lnTo>
                  <a:pt x="0" y="41"/>
                </a:lnTo>
                <a:lnTo>
                  <a:pt x="4" y="51"/>
                </a:lnTo>
                <a:lnTo>
                  <a:pt x="11" y="60"/>
                </a:lnTo>
                <a:lnTo>
                  <a:pt x="19" y="68"/>
                </a:lnTo>
                <a:lnTo>
                  <a:pt x="28" y="73"/>
                </a:lnTo>
                <a:lnTo>
                  <a:pt x="39" y="75"/>
                </a:lnTo>
                <a:lnTo>
                  <a:pt x="51" y="77"/>
                </a:lnTo>
                <a:lnTo>
                  <a:pt x="62" y="77"/>
                </a:lnTo>
                <a:lnTo>
                  <a:pt x="73" y="73"/>
                </a:lnTo>
                <a:lnTo>
                  <a:pt x="73" y="73"/>
                </a:lnTo>
                <a:lnTo>
                  <a:pt x="85" y="70"/>
                </a:lnTo>
                <a:lnTo>
                  <a:pt x="94" y="62"/>
                </a:lnTo>
                <a:lnTo>
                  <a:pt x="102" y="55"/>
                </a:lnTo>
                <a:lnTo>
                  <a:pt x="109" y="45"/>
                </a:lnTo>
                <a:lnTo>
                  <a:pt x="113" y="34"/>
                </a:lnTo>
                <a:lnTo>
                  <a:pt x="117" y="23"/>
                </a:lnTo>
                <a:lnTo>
                  <a:pt x="117" y="11"/>
                </a:lnTo>
                <a:lnTo>
                  <a:pt x="115" y="0"/>
                </a:lnTo>
                <a:lnTo>
                  <a:pt x="0" y="4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812256" y="3638550"/>
            <a:ext cx="1273175" cy="1146175"/>
          </a:xfrm>
          <a:custGeom>
            <a:avLst/>
            <a:gdLst>
              <a:gd name="T0" fmla="*/ 317 w 802"/>
              <a:gd name="T1" fmla="*/ 681 h 722"/>
              <a:gd name="T2" fmla="*/ 178 w 802"/>
              <a:gd name="T3" fmla="*/ 700 h 722"/>
              <a:gd name="T4" fmla="*/ 178 w 802"/>
              <a:gd name="T5" fmla="*/ 700 h 722"/>
              <a:gd name="T6" fmla="*/ 174 w 802"/>
              <a:gd name="T7" fmla="*/ 700 h 722"/>
              <a:gd name="T8" fmla="*/ 174 w 802"/>
              <a:gd name="T9" fmla="*/ 722 h 722"/>
              <a:gd name="T10" fmla="*/ 178 w 802"/>
              <a:gd name="T11" fmla="*/ 722 h 722"/>
              <a:gd name="T12" fmla="*/ 625 w 802"/>
              <a:gd name="T13" fmla="*/ 722 h 722"/>
              <a:gd name="T14" fmla="*/ 629 w 802"/>
              <a:gd name="T15" fmla="*/ 722 h 722"/>
              <a:gd name="T16" fmla="*/ 629 w 802"/>
              <a:gd name="T17" fmla="*/ 700 h 722"/>
              <a:gd name="T18" fmla="*/ 625 w 802"/>
              <a:gd name="T19" fmla="*/ 700 h 722"/>
              <a:gd name="T20" fmla="*/ 625 w 802"/>
              <a:gd name="T21" fmla="*/ 700 h 722"/>
              <a:gd name="T22" fmla="*/ 485 w 802"/>
              <a:gd name="T23" fmla="*/ 681 h 722"/>
              <a:gd name="T24" fmla="*/ 485 w 802"/>
              <a:gd name="T25" fmla="*/ 538 h 722"/>
              <a:gd name="T26" fmla="*/ 625 w 802"/>
              <a:gd name="T27" fmla="*/ 538 h 722"/>
              <a:gd name="T28" fmla="*/ 802 w 802"/>
              <a:gd name="T29" fmla="*/ 538 h 722"/>
              <a:gd name="T30" fmla="*/ 802 w 802"/>
              <a:gd name="T31" fmla="*/ 504 h 722"/>
              <a:gd name="T32" fmla="*/ 800 w 802"/>
              <a:gd name="T33" fmla="*/ 0 h 722"/>
              <a:gd name="T34" fmla="*/ 625 w 802"/>
              <a:gd name="T35" fmla="*/ 0 h 722"/>
              <a:gd name="T36" fmla="*/ 178 w 802"/>
              <a:gd name="T37" fmla="*/ 0 h 722"/>
              <a:gd name="T38" fmla="*/ 2 w 802"/>
              <a:gd name="T39" fmla="*/ 0 h 722"/>
              <a:gd name="T40" fmla="*/ 0 w 802"/>
              <a:gd name="T41" fmla="*/ 504 h 722"/>
              <a:gd name="T42" fmla="*/ 0 w 802"/>
              <a:gd name="T43" fmla="*/ 538 h 722"/>
              <a:gd name="T44" fmla="*/ 178 w 802"/>
              <a:gd name="T45" fmla="*/ 538 h 722"/>
              <a:gd name="T46" fmla="*/ 317 w 802"/>
              <a:gd name="T47" fmla="*/ 538 h 722"/>
              <a:gd name="T48" fmla="*/ 317 w 802"/>
              <a:gd name="T49" fmla="*/ 68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2" h="722">
                <a:moveTo>
                  <a:pt x="317" y="681"/>
                </a:moveTo>
                <a:lnTo>
                  <a:pt x="178" y="700"/>
                </a:lnTo>
                <a:lnTo>
                  <a:pt x="178" y="700"/>
                </a:lnTo>
                <a:lnTo>
                  <a:pt x="174" y="700"/>
                </a:lnTo>
                <a:lnTo>
                  <a:pt x="174" y="722"/>
                </a:lnTo>
                <a:lnTo>
                  <a:pt x="178" y="722"/>
                </a:lnTo>
                <a:lnTo>
                  <a:pt x="625" y="722"/>
                </a:lnTo>
                <a:lnTo>
                  <a:pt x="629" y="722"/>
                </a:lnTo>
                <a:lnTo>
                  <a:pt x="629" y="700"/>
                </a:lnTo>
                <a:lnTo>
                  <a:pt x="625" y="700"/>
                </a:lnTo>
                <a:lnTo>
                  <a:pt x="625" y="700"/>
                </a:lnTo>
                <a:lnTo>
                  <a:pt x="485" y="681"/>
                </a:lnTo>
                <a:lnTo>
                  <a:pt x="485" y="538"/>
                </a:lnTo>
                <a:lnTo>
                  <a:pt x="625" y="538"/>
                </a:lnTo>
                <a:lnTo>
                  <a:pt x="802" y="538"/>
                </a:lnTo>
                <a:lnTo>
                  <a:pt x="802" y="504"/>
                </a:lnTo>
                <a:lnTo>
                  <a:pt x="800" y="0"/>
                </a:lnTo>
                <a:lnTo>
                  <a:pt x="625" y="0"/>
                </a:lnTo>
                <a:lnTo>
                  <a:pt x="178" y="0"/>
                </a:lnTo>
                <a:lnTo>
                  <a:pt x="2" y="0"/>
                </a:lnTo>
                <a:lnTo>
                  <a:pt x="0" y="504"/>
                </a:lnTo>
                <a:lnTo>
                  <a:pt x="0" y="538"/>
                </a:lnTo>
                <a:lnTo>
                  <a:pt x="178" y="538"/>
                </a:lnTo>
                <a:lnTo>
                  <a:pt x="317" y="538"/>
                </a:lnTo>
                <a:lnTo>
                  <a:pt x="317" y="681"/>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2875756" y="3698875"/>
            <a:ext cx="1146175" cy="730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2812256" y="4845050"/>
            <a:ext cx="1309688" cy="263525"/>
          </a:xfrm>
          <a:custGeom>
            <a:avLst/>
            <a:gdLst>
              <a:gd name="T0" fmla="*/ 825 w 825"/>
              <a:gd name="T1" fmla="*/ 166 h 166"/>
              <a:gd name="T2" fmla="*/ 0 w 825"/>
              <a:gd name="T3" fmla="*/ 166 h 166"/>
              <a:gd name="T4" fmla="*/ 70 w 825"/>
              <a:gd name="T5" fmla="*/ 0 h 166"/>
              <a:gd name="T6" fmla="*/ 755 w 825"/>
              <a:gd name="T7" fmla="*/ 0 h 166"/>
              <a:gd name="T8" fmla="*/ 825 w 825"/>
              <a:gd name="T9" fmla="*/ 166 h 166"/>
            </a:gdLst>
            <a:ahLst/>
            <a:cxnLst>
              <a:cxn ang="0">
                <a:pos x="T0" y="T1"/>
              </a:cxn>
              <a:cxn ang="0">
                <a:pos x="T2" y="T3"/>
              </a:cxn>
              <a:cxn ang="0">
                <a:pos x="T4" y="T5"/>
              </a:cxn>
              <a:cxn ang="0">
                <a:pos x="T6" y="T7"/>
              </a:cxn>
              <a:cxn ang="0">
                <a:pos x="T8" y="T9"/>
              </a:cxn>
            </a:cxnLst>
            <a:rect l="0" t="0" r="r" b="b"/>
            <a:pathLst>
              <a:path w="825" h="166">
                <a:moveTo>
                  <a:pt x="825" y="166"/>
                </a:moveTo>
                <a:lnTo>
                  <a:pt x="0" y="166"/>
                </a:lnTo>
                <a:lnTo>
                  <a:pt x="70" y="0"/>
                </a:lnTo>
                <a:lnTo>
                  <a:pt x="755" y="0"/>
                </a:lnTo>
                <a:lnTo>
                  <a:pt x="825" y="16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8687594" y="2787650"/>
            <a:ext cx="919163" cy="830262"/>
          </a:xfrm>
          <a:custGeom>
            <a:avLst/>
            <a:gdLst>
              <a:gd name="T0" fmla="*/ 229 w 579"/>
              <a:gd name="T1" fmla="*/ 492 h 523"/>
              <a:gd name="T2" fmla="*/ 129 w 579"/>
              <a:gd name="T3" fmla="*/ 506 h 523"/>
              <a:gd name="T4" fmla="*/ 129 w 579"/>
              <a:gd name="T5" fmla="*/ 506 h 523"/>
              <a:gd name="T6" fmla="*/ 125 w 579"/>
              <a:gd name="T7" fmla="*/ 506 h 523"/>
              <a:gd name="T8" fmla="*/ 125 w 579"/>
              <a:gd name="T9" fmla="*/ 523 h 523"/>
              <a:gd name="T10" fmla="*/ 129 w 579"/>
              <a:gd name="T11" fmla="*/ 523 h 523"/>
              <a:gd name="T12" fmla="*/ 451 w 579"/>
              <a:gd name="T13" fmla="*/ 523 h 523"/>
              <a:gd name="T14" fmla="*/ 455 w 579"/>
              <a:gd name="T15" fmla="*/ 523 h 523"/>
              <a:gd name="T16" fmla="*/ 455 w 579"/>
              <a:gd name="T17" fmla="*/ 506 h 523"/>
              <a:gd name="T18" fmla="*/ 451 w 579"/>
              <a:gd name="T19" fmla="*/ 506 h 523"/>
              <a:gd name="T20" fmla="*/ 451 w 579"/>
              <a:gd name="T21" fmla="*/ 506 h 523"/>
              <a:gd name="T22" fmla="*/ 349 w 579"/>
              <a:gd name="T23" fmla="*/ 492 h 523"/>
              <a:gd name="T24" fmla="*/ 349 w 579"/>
              <a:gd name="T25" fmla="*/ 389 h 523"/>
              <a:gd name="T26" fmla="*/ 451 w 579"/>
              <a:gd name="T27" fmla="*/ 389 h 523"/>
              <a:gd name="T28" fmla="*/ 579 w 579"/>
              <a:gd name="T29" fmla="*/ 389 h 523"/>
              <a:gd name="T30" fmla="*/ 579 w 579"/>
              <a:gd name="T31" fmla="*/ 364 h 523"/>
              <a:gd name="T32" fmla="*/ 579 w 579"/>
              <a:gd name="T33" fmla="*/ 0 h 523"/>
              <a:gd name="T34" fmla="*/ 451 w 579"/>
              <a:gd name="T35" fmla="*/ 0 h 523"/>
              <a:gd name="T36" fmla="*/ 129 w 579"/>
              <a:gd name="T37" fmla="*/ 0 h 523"/>
              <a:gd name="T38" fmla="*/ 0 w 579"/>
              <a:gd name="T39" fmla="*/ 0 h 523"/>
              <a:gd name="T40" fmla="*/ 0 w 579"/>
              <a:gd name="T41" fmla="*/ 364 h 523"/>
              <a:gd name="T42" fmla="*/ 0 w 579"/>
              <a:gd name="T43" fmla="*/ 389 h 523"/>
              <a:gd name="T44" fmla="*/ 129 w 579"/>
              <a:gd name="T45" fmla="*/ 389 h 523"/>
              <a:gd name="T46" fmla="*/ 229 w 579"/>
              <a:gd name="T47" fmla="*/ 389 h 523"/>
              <a:gd name="T48" fmla="*/ 229 w 579"/>
              <a:gd name="T49" fmla="*/ 49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9" h="523">
                <a:moveTo>
                  <a:pt x="229" y="492"/>
                </a:moveTo>
                <a:lnTo>
                  <a:pt x="129" y="506"/>
                </a:lnTo>
                <a:lnTo>
                  <a:pt x="129" y="506"/>
                </a:lnTo>
                <a:lnTo>
                  <a:pt x="125" y="506"/>
                </a:lnTo>
                <a:lnTo>
                  <a:pt x="125" y="523"/>
                </a:lnTo>
                <a:lnTo>
                  <a:pt x="129" y="523"/>
                </a:lnTo>
                <a:lnTo>
                  <a:pt x="451" y="523"/>
                </a:lnTo>
                <a:lnTo>
                  <a:pt x="455" y="523"/>
                </a:lnTo>
                <a:lnTo>
                  <a:pt x="455" y="506"/>
                </a:lnTo>
                <a:lnTo>
                  <a:pt x="451" y="506"/>
                </a:lnTo>
                <a:lnTo>
                  <a:pt x="451" y="506"/>
                </a:lnTo>
                <a:lnTo>
                  <a:pt x="349" y="492"/>
                </a:lnTo>
                <a:lnTo>
                  <a:pt x="349" y="389"/>
                </a:lnTo>
                <a:lnTo>
                  <a:pt x="451" y="389"/>
                </a:lnTo>
                <a:lnTo>
                  <a:pt x="579" y="389"/>
                </a:lnTo>
                <a:lnTo>
                  <a:pt x="579" y="364"/>
                </a:lnTo>
                <a:lnTo>
                  <a:pt x="579" y="0"/>
                </a:lnTo>
                <a:lnTo>
                  <a:pt x="451" y="0"/>
                </a:lnTo>
                <a:lnTo>
                  <a:pt x="129" y="0"/>
                </a:lnTo>
                <a:lnTo>
                  <a:pt x="0" y="0"/>
                </a:lnTo>
                <a:lnTo>
                  <a:pt x="0" y="364"/>
                </a:lnTo>
                <a:lnTo>
                  <a:pt x="0" y="389"/>
                </a:lnTo>
                <a:lnTo>
                  <a:pt x="129" y="389"/>
                </a:lnTo>
                <a:lnTo>
                  <a:pt x="229" y="389"/>
                </a:lnTo>
                <a:lnTo>
                  <a:pt x="229" y="49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8733631" y="2828925"/>
            <a:ext cx="828675" cy="530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8687594" y="3659188"/>
            <a:ext cx="946150" cy="192087"/>
          </a:xfrm>
          <a:custGeom>
            <a:avLst/>
            <a:gdLst>
              <a:gd name="T0" fmla="*/ 596 w 596"/>
              <a:gd name="T1" fmla="*/ 121 h 121"/>
              <a:gd name="T2" fmla="*/ 0 w 596"/>
              <a:gd name="T3" fmla="*/ 121 h 121"/>
              <a:gd name="T4" fmla="*/ 49 w 596"/>
              <a:gd name="T5" fmla="*/ 0 h 121"/>
              <a:gd name="T6" fmla="*/ 545 w 596"/>
              <a:gd name="T7" fmla="*/ 0 h 121"/>
              <a:gd name="T8" fmla="*/ 596 w 596"/>
              <a:gd name="T9" fmla="*/ 121 h 121"/>
            </a:gdLst>
            <a:ahLst/>
            <a:cxnLst>
              <a:cxn ang="0">
                <a:pos x="T0" y="T1"/>
              </a:cxn>
              <a:cxn ang="0">
                <a:pos x="T2" y="T3"/>
              </a:cxn>
              <a:cxn ang="0">
                <a:pos x="T4" y="T5"/>
              </a:cxn>
              <a:cxn ang="0">
                <a:pos x="T6" y="T7"/>
              </a:cxn>
              <a:cxn ang="0">
                <a:pos x="T8" y="T9"/>
              </a:cxn>
            </a:cxnLst>
            <a:rect l="0" t="0" r="r" b="b"/>
            <a:pathLst>
              <a:path w="596" h="121">
                <a:moveTo>
                  <a:pt x="596" y="121"/>
                </a:moveTo>
                <a:lnTo>
                  <a:pt x="0" y="121"/>
                </a:lnTo>
                <a:lnTo>
                  <a:pt x="49" y="0"/>
                </a:lnTo>
                <a:lnTo>
                  <a:pt x="545" y="0"/>
                </a:lnTo>
                <a:lnTo>
                  <a:pt x="596" y="121"/>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10356056" y="2787650"/>
            <a:ext cx="919163" cy="830262"/>
          </a:xfrm>
          <a:custGeom>
            <a:avLst/>
            <a:gdLst>
              <a:gd name="T0" fmla="*/ 230 w 579"/>
              <a:gd name="T1" fmla="*/ 492 h 523"/>
              <a:gd name="T2" fmla="*/ 128 w 579"/>
              <a:gd name="T3" fmla="*/ 506 h 523"/>
              <a:gd name="T4" fmla="*/ 128 w 579"/>
              <a:gd name="T5" fmla="*/ 506 h 523"/>
              <a:gd name="T6" fmla="*/ 126 w 579"/>
              <a:gd name="T7" fmla="*/ 506 h 523"/>
              <a:gd name="T8" fmla="*/ 126 w 579"/>
              <a:gd name="T9" fmla="*/ 523 h 523"/>
              <a:gd name="T10" fmla="*/ 128 w 579"/>
              <a:gd name="T11" fmla="*/ 523 h 523"/>
              <a:gd name="T12" fmla="*/ 451 w 579"/>
              <a:gd name="T13" fmla="*/ 523 h 523"/>
              <a:gd name="T14" fmla="*/ 455 w 579"/>
              <a:gd name="T15" fmla="*/ 523 h 523"/>
              <a:gd name="T16" fmla="*/ 455 w 579"/>
              <a:gd name="T17" fmla="*/ 506 h 523"/>
              <a:gd name="T18" fmla="*/ 451 w 579"/>
              <a:gd name="T19" fmla="*/ 506 h 523"/>
              <a:gd name="T20" fmla="*/ 451 w 579"/>
              <a:gd name="T21" fmla="*/ 506 h 523"/>
              <a:gd name="T22" fmla="*/ 351 w 579"/>
              <a:gd name="T23" fmla="*/ 492 h 523"/>
              <a:gd name="T24" fmla="*/ 351 w 579"/>
              <a:gd name="T25" fmla="*/ 389 h 523"/>
              <a:gd name="T26" fmla="*/ 451 w 579"/>
              <a:gd name="T27" fmla="*/ 389 h 523"/>
              <a:gd name="T28" fmla="*/ 579 w 579"/>
              <a:gd name="T29" fmla="*/ 389 h 523"/>
              <a:gd name="T30" fmla="*/ 579 w 579"/>
              <a:gd name="T31" fmla="*/ 364 h 523"/>
              <a:gd name="T32" fmla="*/ 579 w 579"/>
              <a:gd name="T33" fmla="*/ 0 h 523"/>
              <a:gd name="T34" fmla="*/ 451 w 579"/>
              <a:gd name="T35" fmla="*/ 0 h 523"/>
              <a:gd name="T36" fmla="*/ 128 w 579"/>
              <a:gd name="T37" fmla="*/ 0 h 523"/>
              <a:gd name="T38" fmla="*/ 2 w 579"/>
              <a:gd name="T39" fmla="*/ 0 h 523"/>
              <a:gd name="T40" fmla="*/ 0 w 579"/>
              <a:gd name="T41" fmla="*/ 364 h 523"/>
              <a:gd name="T42" fmla="*/ 0 w 579"/>
              <a:gd name="T43" fmla="*/ 389 h 523"/>
              <a:gd name="T44" fmla="*/ 128 w 579"/>
              <a:gd name="T45" fmla="*/ 389 h 523"/>
              <a:gd name="T46" fmla="*/ 230 w 579"/>
              <a:gd name="T47" fmla="*/ 389 h 523"/>
              <a:gd name="T48" fmla="*/ 230 w 579"/>
              <a:gd name="T49" fmla="*/ 49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9" h="523">
                <a:moveTo>
                  <a:pt x="230" y="492"/>
                </a:moveTo>
                <a:lnTo>
                  <a:pt x="128" y="506"/>
                </a:lnTo>
                <a:lnTo>
                  <a:pt x="128" y="506"/>
                </a:lnTo>
                <a:lnTo>
                  <a:pt x="126" y="506"/>
                </a:lnTo>
                <a:lnTo>
                  <a:pt x="126" y="523"/>
                </a:lnTo>
                <a:lnTo>
                  <a:pt x="128" y="523"/>
                </a:lnTo>
                <a:lnTo>
                  <a:pt x="451" y="523"/>
                </a:lnTo>
                <a:lnTo>
                  <a:pt x="455" y="523"/>
                </a:lnTo>
                <a:lnTo>
                  <a:pt x="455" y="506"/>
                </a:lnTo>
                <a:lnTo>
                  <a:pt x="451" y="506"/>
                </a:lnTo>
                <a:lnTo>
                  <a:pt x="451" y="506"/>
                </a:lnTo>
                <a:lnTo>
                  <a:pt x="351" y="492"/>
                </a:lnTo>
                <a:lnTo>
                  <a:pt x="351" y="389"/>
                </a:lnTo>
                <a:lnTo>
                  <a:pt x="451" y="389"/>
                </a:lnTo>
                <a:lnTo>
                  <a:pt x="579" y="389"/>
                </a:lnTo>
                <a:lnTo>
                  <a:pt x="579" y="364"/>
                </a:lnTo>
                <a:lnTo>
                  <a:pt x="579" y="0"/>
                </a:lnTo>
                <a:lnTo>
                  <a:pt x="451" y="0"/>
                </a:lnTo>
                <a:lnTo>
                  <a:pt x="128" y="0"/>
                </a:lnTo>
                <a:lnTo>
                  <a:pt x="2" y="0"/>
                </a:lnTo>
                <a:lnTo>
                  <a:pt x="0" y="364"/>
                </a:lnTo>
                <a:lnTo>
                  <a:pt x="0" y="389"/>
                </a:lnTo>
                <a:lnTo>
                  <a:pt x="128" y="389"/>
                </a:lnTo>
                <a:lnTo>
                  <a:pt x="230" y="389"/>
                </a:lnTo>
                <a:lnTo>
                  <a:pt x="230" y="49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0"/>
          <p:cNvSpPr>
            <a:spLocks noChangeArrowheads="1"/>
          </p:cNvSpPr>
          <p:nvPr/>
        </p:nvSpPr>
        <p:spPr bwMode="auto">
          <a:xfrm>
            <a:off x="10400506" y="2828925"/>
            <a:ext cx="830263" cy="530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10356056" y="3659188"/>
            <a:ext cx="946150" cy="192087"/>
          </a:xfrm>
          <a:custGeom>
            <a:avLst/>
            <a:gdLst>
              <a:gd name="T0" fmla="*/ 596 w 596"/>
              <a:gd name="T1" fmla="*/ 121 h 121"/>
              <a:gd name="T2" fmla="*/ 0 w 596"/>
              <a:gd name="T3" fmla="*/ 121 h 121"/>
              <a:gd name="T4" fmla="*/ 51 w 596"/>
              <a:gd name="T5" fmla="*/ 0 h 121"/>
              <a:gd name="T6" fmla="*/ 545 w 596"/>
              <a:gd name="T7" fmla="*/ 0 h 121"/>
              <a:gd name="T8" fmla="*/ 596 w 596"/>
              <a:gd name="T9" fmla="*/ 121 h 121"/>
            </a:gdLst>
            <a:ahLst/>
            <a:cxnLst>
              <a:cxn ang="0">
                <a:pos x="T0" y="T1"/>
              </a:cxn>
              <a:cxn ang="0">
                <a:pos x="T2" y="T3"/>
              </a:cxn>
              <a:cxn ang="0">
                <a:pos x="T4" y="T5"/>
              </a:cxn>
              <a:cxn ang="0">
                <a:pos x="T6" y="T7"/>
              </a:cxn>
              <a:cxn ang="0">
                <a:pos x="T8" y="T9"/>
              </a:cxn>
            </a:cxnLst>
            <a:rect l="0" t="0" r="r" b="b"/>
            <a:pathLst>
              <a:path w="596" h="121">
                <a:moveTo>
                  <a:pt x="596" y="121"/>
                </a:moveTo>
                <a:lnTo>
                  <a:pt x="0" y="121"/>
                </a:lnTo>
                <a:lnTo>
                  <a:pt x="51" y="0"/>
                </a:lnTo>
                <a:lnTo>
                  <a:pt x="545" y="0"/>
                </a:lnTo>
                <a:lnTo>
                  <a:pt x="596" y="121"/>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8687594" y="4389438"/>
            <a:ext cx="919163" cy="830262"/>
          </a:xfrm>
          <a:custGeom>
            <a:avLst/>
            <a:gdLst>
              <a:gd name="T0" fmla="*/ 229 w 579"/>
              <a:gd name="T1" fmla="*/ 493 h 523"/>
              <a:gd name="T2" fmla="*/ 129 w 579"/>
              <a:gd name="T3" fmla="*/ 506 h 523"/>
              <a:gd name="T4" fmla="*/ 129 w 579"/>
              <a:gd name="T5" fmla="*/ 506 h 523"/>
              <a:gd name="T6" fmla="*/ 125 w 579"/>
              <a:gd name="T7" fmla="*/ 506 h 523"/>
              <a:gd name="T8" fmla="*/ 125 w 579"/>
              <a:gd name="T9" fmla="*/ 523 h 523"/>
              <a:gd name="T10" fmla="*/ 129 w 579"/>
              <a:gd name="T11" fmla="*/ 523 h 523"/>
              <a:gd name="T12" fmla="*/ 451 w 579"/>
              <a:gd name="T13" fmla="*/ 523 h 523"/>
              <a:gd name="T14" fmla="*/ 455 w 579"/>
              <a:gd name="T15" fmla="*/ 523 h 523"/>
              <a:gd name="T16" fmla="*/ 455 w 579"/>
              <a:gd name="T17" fmla="*/ 506 h 523"/>
              <a:gd name="T18" fmla="*/ 451 w 579"/>
              <a:gd name="T19" fmla="*/ 506 h 523"/>
              <a:gd name="T20" fmla="*/ 451 w 579"/>
              <a:gd name="T21" fmla="*/ 506 h 523"/>
              <a:gd name="T22" fmla="*/ 349 w 579"/>
              <a:gd name="T23" fmla="*/ 493 h 523"/>
              <a:gd name="T24" fmla="*/ 349 w 579"/>
              <a:gd name="T25" fmla="*/ 389 h 523"/>
              <a:gd name="T26" fmla="*/ 451 w 579"/>
              <a:gd name="T27" fmla="*/ 389 h 523"/>
              <a:gd name="T28" fmla="*/ 579 w 579"/>
              <a:gd name="T29" fmla="*/ 389 h 523"/>
              <a:gd name="T30" fmla="*/ 579 w 579"/>
              <a:gd name="T31" fmla="*/ 365 h 523"/>
              <a:gd name="T32" fmla="*/ 579 w 579"/>
              <a:gd name="T33" fmla="*/ 0 h 523"/>
              <a:gd name="T34" fmla="*/ 451 w 579"/>
              <a:gd name="T35" fmla="*/ 0 h 523"/>
              <a:gd name="T36" fmla="*/ 129 w 579"/>
              <a:gd name="T37" fmla="*/ 0 h 523"/>
              <a:gd name="T38" fmla="*/ 0 w 579"/>
              <a:gd name="T39" fmla="*/ 0 h 523"/>
              <a:gd name="T40" fmla="*/ 0 w 579"/>
              <a:gd name="T41" fmla="*/ 365 h 523"/>
              <a:gd name="T42" fmla="*/ 0 w 579"/>
              <a:gd name="T43" fmla="*/ 389 h 523"/>
              <a:gd name="T44" fmla="*/ 129 w 579"/>
              <a:gd name="T45" fmla="*/ 389 h 523"/>
              <a:gd name="T46" fmla="*/ 229 w 579"/>
              <a:gd name="T47" fmla="*/ 389 h 523"/>
              <a:gd name="T48" fmla="*/ 229 w 579"/>
              <a:gd name="T49" fmla="*/ 49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9" h="523">
                <a:moveTo>
                  <a:pt x="229" y="493"/>
                </a:moveTo>
                <a:lnTo>
                  <a:pt x="129" y="506"/>
                </a:lnTo>
                <a:lnTo>
                  <a:pt x="129" y="506"/>
                </a:lnTo>
                <a:lnTo>
                  <a:pt x="125" y="506"/>
                </a:lnTo>
                <a:lnTo>
                  <a:pt x="125" y="523"/>
                </a:lnTo>
                <a:lnTo>
                  <a:pt x="129" y="523"/>
                </a:lnTo>
                <a:lnTo>
                  <a:pt x="451" y="523"/>
                </a:lnTo>
                <a:lnTo>
                  <a:pt x="455" y="523"/>
                </a:lnTo>
                <a:lnTo>
                  <a:pt x="455" y="506"/>
                </a:lnTo>
                <a:lnTo>
                  <a:pt x="451" y="506"/>
                </a:lnTo>
                <a:lnTo>
                  <a:pt x="451" y="506"/>
                </a:lnTo>
                <a:lnTo>
                  <a:pt x="349" y="493"/>
                </a:lnTo>
                <a:lnTo>
                  <a:pt x="349" y="389"/>
                </a:lnTo>
                <a:lnTo>
                  <a:pt x="451" y="389"/>
                </a:lnTo>
                <a:lnTo>
                  <a:pt x="579" y="389"/>
                </a:lnTo>
                <a:lnTo>
                  <a:pt x="579" y="365"/>
                </a:lnTo>
                <a:lnTo>
                  <a:pt x="579" y="0"/>
                </a:lnTo>
                <a:lnTo>
                  <a:pt x="451" y="0"/>
                </a:lnTo>
                <a:lnTo>
                  <a:pt x="129" y="0"/>
                </a:lnTo>
                <a:lnTo>
                  <a:pt x="0" y="0"/>
                </a:lnTo>
                <a:lnTo>
                  <a:pt x="0" y="365"/>
                </a:lnTo>
                <a:lnTo>
                  <a:pt x="0" y="389"/>
                </a:lnTo>
                <a:lnTo>
                  <a:pt x="129" y="389"/>
                </a:lnTo>
                <a:lnTo>
                  <a:pt x="229" y="389"/>
                </a:lnTo>
                <a:lnTo>
                  <a:pt x="229" y="493"/>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8733631" y="4432300"/>
            <a:ext cx="828675" cy="530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8687594" y="5260975"/>
            <a:ext cx="946150" cy="192087"/>
          </a:xfrm>
          <a:custGeom>
            <a:avLst/>
            <a:gdLst>
              <a:gd name="T0" fmla="*/ 596 w 596"/>
              <a:gd name="T1" fmla="*/ 121 h 121"/>
              <a:gd name="T2" fmla="*/ 0 w 596"/>
              <a:gd name="T3" fmla="*/ 121 h 121"/>
              <a:gd name="T4" fmla="*/ 49 w 596"/>
              <a:gd name="T5" fmla="*/ 0 h 121"/>
              <a:gd name="T6" fmla="*/ 545 w 596"/>
              <a:gd name="T7" fmla="*/ 0 h 121"/>
              <a:gd name="T8" fmla="*/ 596 w 596"/>
              <a:gd name="T9" fmla="*/ 121 h 121"/>
            </a:gdLst>
            <a:ahLst/>
            <a:cxnLst>
              <a:cxn ang="0">
                <a:pos x="T0" y="T1"/>
              </a:cxn>
              <a:cxn ang="0">
                <a:pos x="T2" y="T3"/>
              </a:cxn>
              <a:cxn ang="0">
                <a:pos x="T4" y="T5"/>
              </a:cxn>
              <a:cxn ang="0">
                <a:pos x="T6" y="T7"/>
              </a:cxn>
              <a:cxn ang="0">
                <a:pos x="T8" y="T9"/>
              </a:cxn>
            </a:cxnLst>
            <a:rect l="0" t="0" r="r" b="b"/>
            <a:pathLst>
              <a:path w="596" h="121">
                <a:moveTo>
                  <a:pt x="596" y="121"/>
                </a:moveTo>
                <a:lnTo>
                  <a:pt x="0" y="121"/>
                </a:lnTo>
                <a:lnTo>
                  <a:pt x="49" y="0"/>
                </a:lnTo>
                <a:lnTo>
                  <a:pt x="545" y="0"/>
                </a:lnTo>
                <a:lnTo>
                  <a:pt x="596" y="121"/>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10356056" y="4389438"/>
            <a:ext cx="919163" cy="830262"/>
          </a:xfrm>
          <a:custGeom>
            <a:avLst/>
            <a:gdLst>
              <a:gd name="T0" fmla="*/ 230 w 579"/>
              <a:gd name="T1" fmla="*/ 493 h 523"/>
              <a:gd name="T2" fmla="*/ 128 w 579"/>
              <a:gd name="T3" fmla="*/ 506 h 523"/>
              <a:gd name="T4" fmla="*/ 128 w 579"/>
              <a:gd name="T5" fmla="*/ 506 h 523"/>
              <a:gd name="T6" fmla="*/ 126 w 579"/>
              <a:gd name="T7" fmla="*/ 506 h 523"/>
              <a:gd name="T8" fmla="*/ 126 w 579"/>
              <a:gd name="T9" fmla="*/ 523 h 523"/>
              <a:gd name="T10" fmla="*/ 128 w 579"/>
              <a:gd name="T11" fmla="*/ 523 h 523"/>
              <a:gd name="T12" fmla="*/ 451 w 579"/>
              <a:gd name="T13" fmla="*/ 523 h 523"/>
              <a:gd name="T14" fmla="*/ 455 w 579"/>
              <a:gd name="T15" fmla="*/ 523 h 523"/>
              <a:gd name="T16" fmla="*/ 455 w 579"/>
              <a:gd name="T17" fmla="*/ 506 h 523"/>
              <a:gd name="T18" fmla="*/ 451 w 579"/>
              <a:gd name="T19" fmla="*/ 506 h 523"/>
              <a:gd name="T20" fmla="*/ 451 w 579"/>
              <a:gd name="T21" fmla="*/ 506 h 523"/>
              <a:gd name="T22" fmla="*/ 351 w 579"/>
              <a:gd name="T23" fmla="*/ 493 h 523"/>
              <a:gd name="T24" fmla="*/ 351 w 579"/>
              <a:gd name="T25" fmla="*/ 389 h 523"/>
              <a:gd name="T26" fmla="*/ 451 w 579"/>
              <a:gd name="T27" fmla="*/ 389 h 523"/>
              <a:gd name="T28" fmla="*/ 579 w 579"/>
              <a:gd name="T29" fmla="*/ 389 h 523"/>
              <a:gd name="T30" fmla="*/ 579 w 579"/>
              <a:gd name="T31" fmla="*/ 365 h 523"/>
              <a:gd name="T32" fmla="*/ 579 w 579"/>
              <a:gd name="T33" fmla="*/ 0 h 523"/>
              <a:gd name="T34" fmla="*/ 451 w 579"/>
              <a:gd name="T35" fmla="*/ 0 h 523"/>
              <a:gd name="T36" fmla="*/ 128 w 579"/>
              <a:gd name="T37" fmla="*/ 0 h 523"/>
              <a:gd name="T38" fmla="*/ 2 w 579"/>
              <a:gd name="T39" fmla="*/ 0 h 523"/>
              <a:gd name="T40" fmla="*/ 0 w 579"/>
              <a:gd name="T41" fmla="*/ 365 h 523"/>
              <a:gd name="T42" fmla="*/ 0 w 579"/>
              <a:gd name="T43" fmla="*/ 389 h 523"/>
              <a:gd name="T44" fmla="*/ 128 w 579"/>
              <a:gd name="T45" fmla="*/ 389 h 523"/>
              <a:gd name="T46" fmla="*/ 230 w 579"/>
              <a:gd name="T47" fmla="*/ 389 h 523"/>
              <a:gd name="T48" fmla="*/ 230 w 579"/>
              <a:gd name="T49" fmla="*/ 49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9" h="523">
                <a:moveTo>
                  <a:pt x="230" y="493"/>
                </a:moveTo>
                <a:lnTo>
                  <a:pt x="128" y="506"/>
                </a:lnTo>
                <a:lnTo>
                  <a:pt x="128" y="506"/>
                </a:lnTo>
                <a:lnTo>
                  <a:pt x="126" y="506"/>
                </a:lnTo>
                <a:lnTo>
                  <a:pt x="126" y="523"/>
                </a:lnTo>
                <a:lnTo>
                  <a:pt x="128" y="523"/>
                </a:lnTo>
                <a:lnTo>
                  <a:pt x="451" y="523"/>
                </a:lnTo>
                <a:lnTo>
                  <a:pt x="455" y="523"/>
                </a:lnTo>
                <a:lnTo>
                  <a:pt x="455" y="506"/>
                </a:lnTo>
                <a:lnTo>
                  <a:pt x="451" y="506"/>
                </a:lnTo>
                <a:lnTo>
                  <a:pt x="451" y="506"/>
                </a:lnTo>
                <a:lnTo>
                  <a:pt x="351" y="493"/>
                </a:lnTo>
                <a:lnTo>
                  <a:pt x="351" y="389"/>
                </a:lnTo>
                <a:lnTo>
                  <a:pt x="451" y="389"/>
                </a:lnTo>
                <a:lnTo>
                  <a:pt x="579" y="389"/>
                </a:lnTo>
                <a:lnTo>
                  <a:pt x="579" y="365"/>
                </a:lnTo>
                <a:lnTo>
                  <a:pt x="579" y="0"/>
                </a:lnTo>
                <a:lnTo>
                  <a:pt x="451" y="0"/>
                </a:lnTo>
                <a:lnTo>
                  <a:pt x="128" y="0"/>
                </a:lnTo>
                <a:lnTo>
                  <a:pt x="2" y="0"/>
                </a:lnTo>
                <a:lnTo>
                  <a:pt x="0" y="365"/>
                </a:lnTo>
                <a:lnTo>
                  <a:pt x="0" y="389"/>
                </a:lnTo>
                <a:lnTo>
                  <a:pt x="128" y="389"/>
                </a:lnTo>
                <a:lnTo>
                  <a:pt x="230" y="389"/>
                </a:lnTo>
                <a:lnTo>
                  <a:pt x="230" y="493"/>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10400506" y="4432300"/>
            <a:ext cx="830263" cy="530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10356056" y="5260975"/>
            <a:ext cx="946150" cy="192087"/>
          </a:xfrm>
          <a:custGeom>
            <a:avLst/>
            <a:gdLst>
              <a:gd name="T0" fmla="*/ 596 w 596"/>
              <a:gd name="T1" fmla="*/ 121 h 121"/>
              <a:gd name="T2" fmla="*/ 290 w 596"/>
              <a:gd name="T3" fmla="*/ 121 h 121"/>
              <a:gd name="T4" fmla="*/ 0 w 596"/>
              <a:gd name="T5" fmla="*/ 121 h 121"/>
              <a:gd name="T6" fmla="*/ 51 w 596"/>
              <a:gd name="T7" fmla="*/ 0 h 121"/>
              <a:gd name="T8" fmla="*/ 545 w 596"/>
              <a:gd name="T9" fmla="*/ 0 h 121"/>
              <a:gd name="T10" fmla="*/ 596 w 596"/>
              <a:gd name="T11" fmla="*/ 121 h 121"/>
            </a:gdLst>
            <a:ahLst/>
            <a:cxnLst>
              <a:cxn ang="0">
                <a:pos x="T0" y="T1"/>
              </a:cxn>
              <a:cxn ang="0">
                <a:pos x="T2" y="T3"/>
              </a:cxn>
              <a:cxn ang="0">
                <a:pos x="T4" y="T5"/>
              </a:cxn>
              <a:cxn ang="0">
                <a:pos x="T6" y="T7"/>
              </a:cxn>
              <a:cxn ang="0">
                <a:pos x="T8" y="T9"/>
              </a:cxn>
              <a:cxn ang="0">
                <a:pos x="T10" y="T11"/>
              </a:cxn>
            </a:cxnLst>
            <a:rect l="0" t="0" r="r" b="b"/>
            <a:pathLst>
              <a:path w="596" h="121">
                <a:moveTo>
                  <a:pt x="596" y="121"/>
                </a:moveTo>
                <a:lnTo>
                  <a:pt x="290" y="121"/>
                </a:lnTo>
                <a:lnTo>
                  <a:pt x="0" y="121"/>
                </a:lnTo>
                <a:lnTo>
                  <a:pt x="51" y="0"/>
                </a:lnTo>
                <a:lnTo>
                  <a:pt x="545" y="0"/>
                </a:lnTo>
                <a:lnTo>
                  <a:pt x="596" y="121"/>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a:grpSpLocks noChangeAspect="1"/>
          </p:cNvGrpSpPr>
          <p:nvPr/>
        </p:nvGrpSpPr>
        <p:grpSpPr>
          <a:xfrm>
            <a:off x="8901396" y="4473682"/>
            <a:ext cx="491558" cy="447460"/>
            <a:chOff x="3198813" y="4052888"/>
            <a:chExt cx="601662" cy="547687"/>
          </a:xfrm>
        </p:grpSpPr>
        <p:sp>
          <p:nvSpPr>
            <p:cNvPr id="52" name="Freeform 48"/>
            <p:cNvSpPr>
              <a:spLocks noEditPoints="1"/>
            </p:cNvSpPr>
            <p:nvPr/>
          </p:nvSpPr>
          <p:spPr bwMode="auto">
            <a:xfrm>
              <a:off x="3395663" y="4337050"/>
              <a:ext cx="207963" cy="206375"/>
            </a:xfrm>
            <a:custGeom>
              <a:avLst/>
              <a:gdLst>
                <a:gd name="T0" fmla="*/ 63 w 131"/>
                <a:gd name="T1" fmla="*/ 98 h 130"/>
                <a:gd name="T2" fmla="*/ 51 w 131"/>
                <a:gd name="T3" fmla="*/ 102 h 130"/>
                <a:gd name="T4" fmla="*/ 40 w 131"/>
                <a:gd name="T5" fmla="*/ 98 h 130"/>
                <a:gd name="T6" fmla="*/ 31 w 131"/>
                <a:gd name="T7" fmla="*/ 87 h 130"/>
                <a:gd name="T8" fmla="*/ 27 w 131"/>
                <a:gd name="T9" fmla="*/ 70 h 130"/>
                <a:gd name="T10" fmla="*/ 33 w 131"/>
                <a:gd name="T11" fmla="*/ 49 h 130"/>
                <a:gd name="T12" fmla="*/ 46 w 131"/>
                <a:gd name="T13" fmla="*/ 32 h 130"/>
                <a:gd name="T14" fmla="*/ 63 w 131"/>
                <a:gd name="T15" fmla="*/ 26 h 130"/>
                <a:gd name="T16" fmla="*/ 74 w 131"/>
                <a:gd name="T17" fmla="*/ 30 h 130"/>
                <a:gd name="T18" fmla="*/ 83 w 131"/>
                <a:gd name="T19" fmla="*/ 39 h 130"/>
                <a:gd name="T20" fmla="*/ 87 w 131"/>
                <a:gd name="T21" fmla="*/ 75 h 130"/>
                <a:gd name="T22" fmla="*/ 85 w 131"/>
                <a:gd name="T23" fmla="*/ 85 h 130"/>
                <a:gd name="T24" fmla="*/ 91 w 131"/>
                <a:gd name="T25" fmla="*/ 90 h 130"/>
                <a:gd name="T26" fmla="*/ 100 w 131"/>
                <a:gd name="T27" fmla="*/ 85 h 130"/>
                <a:gd name="T28" fmla="*/ 112 w 131"/>
                <a:gd name="T29" fmla="*/ 72 h 130"/>
                <a:gd name="T30" fmla="*/ 117 w 131"/>
                <a:gd name="T31" fmla="*/ 53 h 130"/>
                <a:gd name="T32" fmla="*/ 112 w 131"/>
                <a:gd name="T33" fmla="*/ 30 h 130"/>
                <a:gd name="T34" fmla="*/ 93 w 131"/>
                <a:gd name="T35" fmla="*/ 15 h 130"/>
                <a:gd name="T36" fmla="*/ 68 w 131"/>
                <a:gd name="T37" fmla="*/ 9 h 130"/>
                <a:gd name="T38" fmla="*/ 38 w 131"/>
                <a:gd name="T39" fmla="*/ 17 h 130"/>
                <a:gd name="T40" fmla="*/ 19 w 131"/>
                <a:gd name="T41" fmla="*/ 38 h 130"/>
                <a:gd name="T42" fmla="*/ 12 w 131"/>
                <a:gd name="T43" fmla="*/ 68 h 130"/>
                <a:gd name="T44" fmla="*/ 19 w 131"/>
                <a:gd name="T45" fmla="*/ 96 h 130"/>
                <a:gd name="T46" fmla="*/ 40 w 131"/>
                <a:gd name="T47" fmla="*/ 115 h 130"/>
                <a:gd name="T48" fmla="*/ 70 w 131"/>
                <a:gd name="T49" fmla="*/ 121 h 130"/>
                <a:gd name="T50" fmla="*/ 100 w 131"/>
                <a:gd name="T51" fmla="*/ 113 h 130"/>
                <a:gd name="T52" fmla="*/ 117 w 131"/>
                <a:gd name="T53" fmla="*/ 100 h 130"/>
                <a:gd name="T54" fmla="*/ 125 w 131"/>
                <a:gd name="T55" fmla="*/ 107 h 130"/>
                <a:gd name="T56" fmla="*/ 110 w 131"/>
                <a:gd name="T57" fmla="*/ 121 h 130"/>
                <a:gd name="T58" fmla="*/ 85 w 131"/>
                <a:gd name="T59" fmla="*/ 128 h 130"/>
                <a:gd name="T60" fmla="*/ 55 w 131"/>
                <a:gd name="T61" fmla="*/ 128 h 130"/>
                <a:gd name="T62" fmla="*/ 31 w 131"/>
                <a:gd name="T63" fmla="*/ 121 h 130"/>
                <a:gd name="T64" fmla="*/ 14 w 131"/>
                <a:gd name="T65" fmla="*/ 105 h 130"/>
                <a:gd name="T66" fmla="*/ 2 w 131"/>
                <a:gd name="T67" fmla="*/ 83 h 130"/>
                <a:gd name="T68" fmla="*/ 2 w 131"/>
                <a:gd name="T69" fmla="*/ 53 h 130"/>
                <a:gd name="T70" fmla="*/ 14 w 131"/>
                <a:gd name="T71" fmla="*/ 28 h 130"/>
                <a:gd name="T72" fmla="*/ 33 w 131"/>
                <a:gd name="T73" fmla="*/ 9 h 130"/>
                <a:gd name="T74" fmla="*/ 50 w 131"/>
                <a:gd name="T75" fmla="*/ 2 h 130"/>
                <a:gd name="T76" fmla="*/ 68 w 131"/>
                <a:gd name="T77" fmla="*/ 0 h 130"/>
                <a:gd name="T78" fmla="*/ 99 w 131"/>
                <a:gd name="T79" fmla="*/ 5 h 130"/>
                <a:gd name="T80" fmla="*/ 121 w 131"/>
                <a:gd name="T81" fmla="*/ 26 h 130"/>
                <a:gd name="T82" fmla="*/ 127 w 131"/>
                <a:gd name="T83" fmla="*/ 53 h 130"/>
                <a:gd name="T84" fmla="*/ 119 w 131"/>
                <a:gd name="T85" fmla="*/ 79 h 130"/>
                <a:gd name="T86" fmla="*/ 106 w 131"/>
                <a:gd name="T87" fmla="*/ 92 h 130"/>
                <a:gd name="T88" fmla="*/ 85 w 131"/>
                <a:gd name="T89" fmla="*/ 102 h 130"/>
                <a:gd name="T90" fmla="*/ 78 w 131"/>
                <a:gd name="T91" fmla="*/ 100 h 130"/>
                <a:gd name="T92" fmla="*/ 72 w 131"/>
                <a:gd name="T93" fmla="*/ 90 h 130"/>
                <a:gd name="T94" fmla="*/ 40 w 131"/>
                <a:gd name="T95" fmla="*/ 72 h 130"/>
                <a:gd name="T96" fmla="*/ 44 w 131"/>
                <a:gd name="T97" fmla="*/ 85 h 130"/>
                <a:gd name="T98" fmla="*/ 55 w 131"/>
                <a:gd name="T99" fmla="*/ 90 h 130"/>
                <a:gd name="T100" fmla="*/ 70 w 131"/>
                <a:gd name="T101" fmla="*/ 81 h 130"/>
                <a:gd name="T102" fmla="*/ 76 w 131"/>
                <a:gd name="T103" fmla="*/ 70 h 130"/>
                <a:gd name="T104" fmla="*/ 80 w 131"/>
                <a:gd name="T105" fmla="*/ 56 h 130"/>
                <a:gd name="T106" fmla="*/ 74 w 131"/>
                <a:gd name="T107" fmla="*/ 41 h 130"/>
                <a:gd name="T108" fmla="*/ 63 w 131"/>
                <a:gd name="T109" fmla="*/ 38 h 130"/>
                <a:gd name="T110" fmla="*/ 55 w 131"/>
                <a:gd name="T111" fmla="*/ 39 h 130"/>
                <a:gd name="T112" fmla="*/ 48 w 131"/>
                <a:gd name="T113" fmla="*/ 47 h 130"/>
                <a:gd name="T114" fmla="*/ 40 w 131"/>
                <a:gd name="T115"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 h="130">
                  <a:moveTo>
                    <a:pt x="72" y="90"/>
                  </a:moveTo>
                  <a:lnTo>
                    <a:pt x="72" y="90"/>
                  </a:lnTo>
                  <a:lnTo>
                    <a:pt x="63" y="98"/>
                  </a:lnTo>
                  <a:lnTo>
                    <a:pt x="63" y="98"/>
                  </a:lnTo>
                  <a:lnTo>
                    <a:pt x="57" y="100"/>
                  </a:lnTo>
                  <a:lnTo>
                    <a:pt x="51" y="102"/>
                  </a:lnTo>
                  <a:lnTo>
                    <a:pt x="51" y="102"/>
                  </a:lnTo>
                  <a:lnTo>
                    <a:pt x="46" y="100"/>
                  </a:lnTo>
                  <a:lnTo>
                    <a:pt x="40" y="98"/>
                  </a:lnTo>
                  <a:lnTo>
                    <a:pt x="40" y="98"/>
                  </a:lnTo>
                  <a:lnTo>
                    <a:pt x="34" y="92"/>
                  </a:lnTo>
                  <a:lnTo>
                    <a:pt x="31" y="87"/>
                  </a:lnTo>
                  <a:lnTo>
                    <a:pt x="31" y="87"/>
                  </a:lnTo>
                  <a:lnTo>
                    <a:pt x="29" y="79"/>
                  </a:lnTo>
                  <a:lnTo>
                    <a:pt x="27" y="70"/>
                  </a:lnTo>
                  <a:lnTo>
                    <a:pt x="27" y="70"/>
                  </a:lnTo>
                  <a:lnTo>
                    <a:pt x="29" y="60"/>
                  </a:lnTo>
                  <a:lnTo>
                    <a:pt x="33" y="49"/>
                  </a:lnTo>
                  <a:lnTo>
                    <a:pt x="33" y="49"/>
                  </a:lnTo>
                  <a:lnTo>
                    <a:pt x="38" y="39"/>
                  </a:lnTo>
                  <a:lnTo>
                    <a:pt x="46" y="32"/>
                  </a:lnTo>
                  <a:lnTo>
                    <a:pt x="46" y="32"/>
                  </a:lnTo>
                  <a:lnTo>
                    <a:pt x="55" y="28"/>
                  </a:lnTo>
                  <a:lnTo>
                    <a:pt x="63" y="26"/>
                  </a:lnTo>
                  <a:lnTo>
                    <a:pt x="63" y="26"/>
                  </a:lnTo>
                  <a:lnTo>
                    <a:pt x="68" y="28"/>
                  </a:lnTo>
                  <a:lnTo>
                    <a:pt x="74" y="30"/>
                  </a:lnTo>
                  <a:lnTo>
                    <a:pt x="74" y="30"/>
                  </a:lnTo>
                  <a:lnTo>
                    <a:pt x="80" y="34"/>
                  </a:lnTo>
                  <a:lnTo>
                    <a:pt x="83" y="39"/>
                  </a:lnTo>
                  <a:lnTo>
                    <a:pt x="85" y="28"/>
                  </a:lnTo>
                  <a:lnTo>
                    <a:pt x="97" y="28"/>
                  </a:lnTo>
                  <a:lnTo>
                    <a:pt x="87" y="75"/>
                  </a:lnTo>
                  <a:lnTo>
                    <a:pt x="87" y="75"/>
                  </a:lnTo>
                  <a:lnTo>
                    <a:pt x="85" y="85"/>
                  </a:lnTo>
                  <a:lnTo>
                    <a:pt x="85" y="85"/>
                  </a:lnTo>
                  <a:lnTo>
                    <a:pt x="87" y="89"/>
                  </a:lnTo>
                  <a:lnTo>
                    <a:pt x="87" y="89"/>
                  </a:lnTo>
                  <a:lnTo>
                    <a:pt x="91" y="90"/>
                  </a:lnTo>
                  <a:lnTo>
                    <a:pt x="91" y="90"/>
                  </a:lnTo>
                  <a:lnTo>
                    <a:pt x="95" y="89"/>
                  </a:lnTo>
                  <a:lnTo>
                    <a:pt x="100" y="85"/>
                  </a:lnTo>
                  <a:lnTo>
                    <a:pt x="100" y="85"/>
                  </a:lnTo>
                  <a:lnTo>
                    <a:pt x="106" y="79"/>
                  </a:lnTo>
                  <a:lnTo>
                    <a:pt x="112" y="72"/>
                  </a:lnTo>
                  <a:lnTo>
                    <a:pt x="112" y="72"/>
                  </a:lnTo>
                  <a:lnTo>
                    <a:pt x="116" y="62"/>
                  </a:lnTo>
                  <a:lnTo>
                    <a:pt x="117" y="53"/>
                  </a:lnTo>
                  <a:lnTo>
                    <a:pt x="117" y="53"/>
                  </a:lnTo>
                  <a:lnTo>
                    <a:pt x="116" y="41"/>
                  </a:lnTo>
                  <a:lnTo>
                    <a:pt x="112" y="30"/>
                  </a:lnTo>
                  <a:lnTo>
                    <a:pt x="112" y="30"/>
                  </a:lnTo>
                  <a:lnTo>
                    <a:pt x="104" y="22"/>
                  </a:lnTo>
                  <a:lnTo>
                    <a:pt x="93" y="15"/>
                  </a:lnTo>
                  <a:lnTo>
                    <a:pt x="93" y="15"/>
                  </a:lnTo>
                  <a:lnTo>
                    <a:pt x="82" y="11"/>
                  </a:lnTo>
                  <a:lnTo>
                    <a:pt x="68" y="9"/>
                  </a:lnTo>
                  <a:lnTo>
                    <a:pt x="68" y="9"/>
                  </a:lnTo>
                  <a:lnTo>
                    <a:pt x="53" y="11"/>
                  </a:lnTo>
                  <a:lnTo>
                    <a:pt x="38" y="17"/>
                  </a:lnTo>
                  <a:lnTo>
                    <a:pt x="38" y="17"/>
                  </a:lnTo>
                  <a:lnTo>
                    <a:pt x="27" y="26"/>
                  </a:lnTo>
                  <a:lnTo>
                    <a:pt x="19" y="38"/>
                  </a:lnTo>
                  <a:lnTo>
                    <a:pt x="19" y="38"/>
                  </a:lnTo>
                  <a:lnTo>
                    <a:pt x="14" y="53"/>
                  </a:lnTo>
                  <a:lnTo>
                    <a:pt x="12" y="68"/>
                  </a:lnTo>
                  <a:lnTo>
                    <a:pt x="12" y="68"/>
                  </a:lnTo>
                  <a:lnTo>
                    <a:pt x="14" y="83"/>
                  </a:lnTo>
                  <a:lnTo>
                    <a:pt x="19" y="96"/>
                  </a:lnTo>
                  <a:lnTo>
                    <a:pt x="19" y="96"/>
                  </a:lnTo>
                  <a:lnTo>
                    <a:pt x="27" y="107"/>
                  </a:lnTo>
                  <a:lnTo>
                    <a:pt x="40" y="115"/>
                  </a:lnTo>
                  <a:lnTo>
                    <a:pt x="40" y="115"/>
                  </a:lnTo>
                  <a:lnTo>
                    <a:pt x="53" y="119"/>
                  </a:lnTo>
                  <a:lnTo>
                    <a:pt x="70" y="121"/>
                  </a:lnTo>
                  <a:lnTo>
                    <a:pt x="70" y="121"/>
                  </a:lnTo>
                  <a:lnTo>
                    <a:pt x="87" y="119"/>
                  </a:lnTo>
                  <a:lnTo>
                    <a:pt x="100" y="113"/>
                  </a:lnTo>
                  <a:lnTo>
                    <a:pt x="100" y="113"/>
                  </a:lnTo>
                  <a:lnTo>
                    <a:pt x="110" y="107"/>
                  </a:lnTo>
                  <a:lnTo>
                    <a:pt x="117" y="100"/>
                  </a:lnTo>
                  <a:lnTo>
                    <a:pt x="131" y="100"/>
                  </a:lnTo>
                  <a:lnTo>
                    <a:pt x="131" y="100"/>
                  </a:lnTo>
                  <a:lnTo>
                    <a:pt x="125" y="107"/>
                  </a:lnTo>
                  <a:lnTo>
                    <a:pt x="117" y="113"/>
                  </a:lnTo>
                  <a:lnTo>
                    <a:pt x="117" y="113"/>
                  </a:lnTo>
                  <a:lnTo>
                    <a:pt x="110" y="121"/>
                  </a:lnTo>
                  <a:lnTo>
                    <a:pt x="99" y="126"/>
                  </a:lnTo>
                  <a:lnTo>
                    <a:pt x="99" y="126"/>
                  </a:lnTo>
                  <a:lnTo>
                    <a:pt x="85" y="128"/>
                  </a:lnTo>
                  <a:lnTo>
                    <a:pt x="70" y="130"/>
                  </a:lnTo>
                  <a:lnTo>
                    <a:pt x="70" y="130"/>
                  </a:lnTo>
                  <a:lnTo>
                    <a:pt x="55" y="128"/>
                  </a:lnTo>
                  <a:lnTo>
                    <a:pt x="42" y="126"/>
                  </a:lnTo>
                  <a:lnTo>
                    <a:pt x="42" y="126"/>
                  </a:lnTo>
                  <a:lnTo>
                    <a:pt x="31" y="121"/>
                  </a:lnTo>
                  <a:lnTo>
                    <a:pt x="21" y="115"/>
                  </a:lnTo>
                  <a:lnTo>
                    <a:pt x="21" y="115"/>
                  </a:lnTo>
                  <a:lnTo>
                    <a:pt x="14" y="105"/>
                  </a:lnTo>
                  <a:lnTo>
                    <a:pt x="8" y="96"/>
                  </a:lnTo>
                  <a:lnTo>
                    <a:pt x="8" y="96"/>
                  </a:lnTo>
                  <a:lnTo>
                    <a:pt x="2" y="83"/>
                  </a:lnTo>
                  <a:lnTo>
                    <a:pt x="0" y="70"/>
                  </a:lnTo>
                  <a:lnTo>
                    <a:pt x="0" y="70"/>
                  </a:lnTo>
                  <a:lnTo>
                    <a:pt x="2" y="53"/>
                  </a:lnTo>
                  <a:lnTo>
                    <a:pt x="8" y="38"/>
                  </a:lnTo>
                  <a:lnTo>
                    <a:pt x="8" y="38"/>
                  </a:lnTo>
                  <a:lnTo>
                    <a:pt x="14" y="28"/>
                  </a:lnTo>
                  <a:lnTo>
                    <a:pt x="17" y="21"/>
                  </a:lnTo>
                  <a:lnTo>
                    <a:pt x="25" y="15"/>
                  </a:lnTo>
                  <a:lnTo>
                    <a:pt x="33" y="9"/>
                  </a:lnTo>
                  <a:lnTo>
                    <a:pt x="33" y="9"/>
                  </a:lnTo>
                  <a:lnTo>
                    <a:pt x="40" y="5"/>
                  </a:lnTo>
                  <a:lnTo>
                    <a:pt x="50" y="2"/>
                  </a:lnTo>
                  <a:lnTo>
                    <a:pt x="59" y="0"/>
                  </a:lnTo>
                  <a:lnTo>
                    <a:pt x="68" y="0"/>
                  </a:lnTo>
                  <a:lnTo>
                    <a:pt x="68" y="0"/>
                  </a:lnTo>
                  <a:lnTo>
                    <a:pt x="85" y="2"/>
                  </a:lnTo>
                  <a:lnTo>
                    <a:pt x="99" y="5"/>
                  </a:lnTo>
                  <a:lnTo>
                    <a:pt x="99" y="5"/>
                  </a:lnTo>
                  <a:lnTo>
                    <a:pt x="112" y="15"/>
                  </a:lnTo>
                  <a:lnTo>
                    <a:pt x="121" y="26"/>
                  </a:lnTo>
                  <a:lnTo>
                    <a:pt x="121" y="26"/>
                  </a:lnTo>
                  <a:lnTo>
                    <a:pt x="125" y="39"/>
                  </a:lnTo>
                  <a:lnTo>
                    <a:pt x="127" y="53"/>
                  </a:lnTo>
                  <a:lnTo>
                    <a:pt x="127" y="53"/>
                  </a:lnTo>
                  <a:lnTo>
                    <a:pt x="127" y="62"/>
                  </a:lnTo>
                  <a:lnTo>
                    <a:pt x="123" y="72"/>
                  </a:lnTo>
                  <a:lnTo>
                    <a:pt x="119" y="79"/>
                  </a:lnTo>
                  <a:lnTo>
                    <a:pt x="114" y="87"/>
                  </a:lnTo>
                  <a:lnTo>
                    <a:pt x="114" y="87"/>
                  </a:lnTo>
                  <a:lnTo>
                    <a:pt x="106" y="92"/>
                  </a:lnTo>
                  <a:lnTo>
                    <a:pt x="100" y="98"/>
                  </a:lnTo>
                  <a:lnTo>
                    <a:pt x="93" y="100"/>
                  </a:lnTo>
                  <a:lnTo>
                    <a:pt x="85" y="102"/>
                  </a:lnTo>
                  <a:lnTo>
                    <a:pt x="85" y="102"/>
                  </a:lnTo>
                  <a:lnTo>
                    <a:pt x="78" y="100"/>
                  </a:lnTo>
                  <a:lnTo>
                    <a:pt x="78" y="100"/>
                  </a:lnTo>
                  <a:lnTo>
                    <a:pt x="74" y="96"/>
                  </a:lnTo>
                  <a:lnTo>
                    <a:pt x="74" y="96"/>
                  </a:lnTo>
                  <a:lnTo>
                    <a:pt x="72" y="90"/>
                  </a:lnTo>
                  <a:lnTo>
                    <a:pt x="72" y="90"/>
                  </a:lnTo>
                  <a:close/>
                  <a:moveTo>
                    <a:pt x="40" y="72"/>
                  </a:moveTo>
                  <a:lnTo>
                    <a:pt x="40" y="72"/>
                  </a:lnTo>
                  <a:lnTo>
                    <a:pt x="40" y="79"/>
                  </a:lnTo>
                  <a:lnTo>
                    <a:pt x="44" y="85"/>
                  </a:lnTo>
                  <a:lnTo>
                    <a:pt x="44" y="85"/>
                  </a:lnTo>
                  <a:lnTo>
                    <a:pt x="50" y="90"/>
                  </a:lnTo>
                  <a:lnTo>
                    <a:pt x="55" y="90"/>
                  </a:lnTo>
                  <a:lnTo>
                    <a:pt x="55" y="90"/>
                  </a:lnTo>
                  <a:lnTo>
                    <a:pt x="63" y="89"/>
                  </a:lnTo>
                  <a:lnTo>
                    <a:pt x="63" y="89"/>
                  </a:lnTo>
                  <a:lnTo>
                    <a:pt x="70" y="81"/>
                  </a:lnTo>
                  <a:lnTo>
                    <a:pt x="70" y="81"/>
                  </a:lnTo>
                  <a:lnTo>
                    <a:pt x="74" y="77"/>
                  </a:lnTo>
                  <a:lnTo>
                    <a:pt x="76" y="70"/>
                  </a:lnTo>
                  <a:lnTo>
                    <a:pt x="76" y="70"/>
                  </a:lnTo>
                  <a:lnTo>
                    <a:pt x="78" y="64"/>
                  </a:lnTo>
                  <a:lnTo>
                    <a:pt x="80" y="56"/>
                  </a:lnTo>
                  <a:lnTo>
                    <a:pt x="80" y="56"/>
                  </a:lnTo>
                  <a:lnTo>
                    <a:pt x="78" y="49"/>
                  </a:lnTo>
                  <a:lnTo>
                    <a:pt x="74" y="41"/>
                  </a:lnTo>
                  <a:lnTo>
                    <a:pt x="74" y="41"/>
                  </a:lnTo>
                  <a:lnTo>
                    <a:pt x="70" y="38"/>
                  </a:lnTo>
                  <a:lnTo>
                    <a:pt x="63" y="38"/>
                  </a:lnTo>
                  <a:lnTo>
                    <a:pt x="63" y="38"/>
                  </a:lnTo>
                  <a:lnTo>
                    <a:pt x="59" y="38"/>
                  </a:lnTo>
                  <a:lnTo>
                    <a:pt x="55" y="39"/>
                  </a:lnTo>
                  <a:lnTo>
                    <a:pt x="55" y="39"/>
                  </a:lnTo>
                  <a:lnTo>
                    <a:pt x="48" y="47"/>
                  </a:lnTo>
                  <a:lnTo>
                    <a:pt x="48" y="47"/>
                  </a:lnTo>
                  <a:lnTo>
                    <a:pt x="42" y="58"/>
                  </a:lnTo>
                  <a:lnTo>
                    <a:pt x="42" y="58"/>
                  </a:lnTo>
                  <a:lnTo>
                    <a:pt x="40" y="72"/>
                  </a:lnTo>
                  <a:lnTo>
                    <a:pt x="40"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3394075" y="438785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3498850" y="449580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auto">
            <a:xfrm>
              <a:off x="3516313" y="4367213"/>
              <a:ext cx="3175" cy="0"/>
            </a:xfrm>
            <a:custGeom>
              <a:avLst/>
              <a:gdLst>
                <a:gd name="T0" fmla="*/ 2 w 2"/>
                <a:gd name="T1" fmla="*/ 2 w 2"/>
                <a:gd name="T2" fmla="*/ 2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2" y="0"/>
                  </a:lnTo>
                  <a:lnTo>
                    <a:pt x="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3603625" y="4294188"/>
              <a:ext cx="196850" cy="285750"/>
            </a:xfrm>
            <a:custGeom>
              <a:avLst/>
              <a:gdLst>
                <a:gd name="T0" fmla="*/ 5 w 124"/>
                <a:gd name="T1" fmla="*/ 72 h 180"/>
                <a:gd name="T2" fmla="*/ 5 w 124"/>
                <a:gd name="T3" fmla="*/ 72 h 180"/>
                <a:gd name="T4" fmla="*/ 5 w 124"/>
                <a:gd name="T5" fmla="*/ 78 h 180"/>
                <a:gd name="T6" fmla="*/ 5 w 124"/>
                <a:gd name="T7" fmla="*/ 78 h 180"/>
                <a:gd name="T8" fmla="*/ 5 w 124"/>
                <a:gd name="T9" fmla="*/ 91 h 180"/>
                <a:gd name="T10" fmla="*/ 0 w 124"/>
                <a:gd name="T11" fmla="*/ 102 h 180"/>
                <a:gd name="T12" fmla="*/ 124 w 124"/>
                <a:gd name="T13" fmla="*/ 180 h 180"/>
                <a:gd name="T14" fmla="*/ 124 w 124"/>
                <a:gd name="T15" fmla="*/ 0 h 180"/>
                <a:gd name="T16" fmla="*/ 5 w 124"/>
                <a:gd name="T17" fmla="*/ 74 h 180"/>
                <a:gd name="T18" fmla="*/ 5 w 124"/>
                <a:gd name="T19" fmla="*/ 7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80">
                  <a:moveTo>
                    <a:pt x="5" y="72"/>
                  </a:moveTo>
                  <a:lnTo>
                    <a:pt x="5" y="72"/>
                  </a:lnTo>
                  <a:lnTo>
                    <a:pt x="5" y="78"/>
                  </a:lnTo>
                  <a:lnTo>
                    <a:pt x="5" y="78"/>
                  </a:lnTo>
                  <a:lnTo>
                    <a:pt x="5" y="91"/>
                  </a:lnTo>
                  <a:lnTo>
                    <a:pt x="0" y="102"/>
                  </a:lnTo>
                  <a:lnTo>
                    <a:pt x="124" y="180"/>
                  </a:lnTo>
                  <a:lnTo>
                    <a:pt x="124" y="0"/>
                  </a:lnTo>
                  <a:lnTo>
                    <a:pt x="5" y="74"/>
                  </a:lnTo>
                  <a:lnTo>
                    <a:pt x="5"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auto">
            <a:xfrm>
              <a:off x="3213100" y="4489450"/>
              <a:ext cx="576263" cy="111125"/>
            </a:xfrm>
            <a:custGeom>
              <a:avLst/>
              <a:gdLst>
                <a:gd name="T0" fmla="*/ 255 w 363"/>
                <a:gd name="T1" fmla="*/ 4 h 70"/>
                <a:gd name="T2" fmla="*/ 255 w 363"/>
                <a:gd name="T3" fmla="*/ 8 h 70"/>
                <a:gd name="T4" fmla="*/ 255 w 363"/>
                <a:gd name="T5" fmla="*/ 8 h 70"/>
                <a:gd name="T6" fmla="*/ 248 w 363"/>
                <a:gd name="T7" fmla="*/ 15 h 70"/>
                <a:gd name="T8" fmla="*/ 240 w 363"/>
                <a:gd name="T9" fmla="*/ 25 h 70"/>
                <a:gd name="T10" fmla="*/ 240 w 363"/>
                <a:gd name="T11" fmla="*/ 25 h 70"/>
                <a:gd name="T12" fmla="*/ 229 w 363"/>
                <a:gd name="T13" fmla="*/ 32 h 70"/>
                <a:gd name="T14" fmla="*/ 217 w 363"/>
                <a:gd name="T15" fmla="*/ 38 h 70"/>
                <a:gd name="T16" fmla="*/ 217 w 363"/>
                <a:gd name="T17" fmla="*/ 38 h 70"/>
                <a:gd name="T18" fmla="*/ 202 w 363"/>
                <a:gd name="T19" fmla="*/ 42 h 70"/>
                <a:gd name="T20" fmla="*/ 185 w 363"/>
                <a:gd name="T21" fmla="*/ 43 h 70"/>
                <a:gd name="T22" fmla="*/ 185 w 363"/>
                <a:gd name="T23" fmla="*/ 43 h 70"/>
                <a:gd name="T24" fmla="*/ 170 w 363"/>
                <a:gd name="T25" fmla="*/ 42 h 70"/>
                <a:gd name="T26" fmla="*/ 155 w 363"/>
                <a:gd name="T27" fmla="*/ 40 h 70"/>
                <a:gd name="T28" fmla="*/ 155 w 363"/>
                <a:gd name="T29" fmla="*/ 40 h 70"/>
                <a:gd name="T30" fmla="*/ 140 w 363"/>
                <a:gd name="T31" fmla="*/ 34 h 70"/>
                <a:gd name="T32" fmla="*/ 129 w 363"/>
                <a:gd name="T33" fmla="*/ 25 h 70"/>
                <a:gd name="T34" fmla="*/ 129 w 363"/>
                <a:gd name="T35" fmla="*/ 25 h 70"/>
                <a:gd name="T36" fmla="*/ 119 w 363"/>
                <a:gd name="T37" fmla="*/ 15 h 70"/>
                <a:gd name="T38" fmla="*/ 114 w 363"/>
                <a:gd name="T39" fmla="*/ 4 h 70"/>
                <a:gd name="T40" fmla="*/ 114 w 363"/>
                <a:gd name="T41" fmla="*/ 4 h 70"/>
                <a:gd name="T42" fmla="*/ 114 w 363"/>
                <a:gd name="T43" fmla="*/ 4 h 70"/>
                <a:gd name="T44" fmla="*/ 114 w 363"/>
                <a:gd name="T45" fmla="*/ 4 h 70"/>
                <a:gd name="T46" fmla="*/ 112 w 363"/>
                <a:gd name="T47" fmla="*/ 0 h 70"/>
                <a:gd name="T48" fmla="*/ 0 w 363"/>
                <a:gd name="T49" fmla="*/ 70 h 70"/>
                <a:gd name="T50" fmla="*/ 363 w 363"/>
                <a:gd name="T51" fmla="*/ 70 h 70"/>
                <a:gd name="T52" fmla="*/ 255 w 363"/>
                <a:gd name="T5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0">
                  <a:moveTo>
                    <a:pt x="255" y="4"/>
                  </a:moveTo>
                  <a:lnTo>
                    <a:pt x="255" y="8"/>
                  </a:lnTo>
                  <a:lnTo>
                    <a:pt x="255" y="8"/>
                  </a:lnTo>
                  <a:lnTo>
                    <a:pt x="248" y="15"/>
                  </a:lnTo>
                  <a:lnTo>
                    <a:pt x="240" y="25"/>
                  </a:lnTo>
                  <a:lnTo>
                    <a:pt x="240" y="25"/>
                  </a:lnTo>
                  <a:lnTo>
                    <a:pt x="229" y="32"/>
                  </a:lnTo>
                  <a:lnTo>
                    <a:pt x="217" y="38"/>
                  </a:lnTo>
                  <a:lnTo>
                    <a:pt x="217" y="38"/>
                  </a:lnTo>
                  <a:lnTo>
                    <a:pt x="202" y="42"/>
                  </a:lnTo>
                  <a:lnTo>
                    <a:pt x="185" y="43"/>
                  </a:lnTo>
                  <a:lnTo>
                    <a:pt x="185" y="43"/>
                  </a:lnTo>
                  <a:lnTo>
                    <a:pt x="170" y="42"/>
                  </a:lnTo>
                  <a:lnTo>
                    <a:pt x="155" y="40"/>
                  </a:lnTo>
                  <a:lnTo>
                    <a:pt x="155" y="40"/>
                  </a:lnTo>
                  <a:lnTo>
                    <a:pt x="140" y="34"/>
                  </a:lnTo>
                  <a:lnTo>
                    <a:pt x="129" y="25"/>
                  </a:lnTo>
                  <a:lnTo>
                    <a:pt x="129" y="25"/>
                  </a:lnTo>
                  <a:lnTo>
                    <a:pt x="119" y="15"/>
                  </a:lnTo>
                  <a:lnTo>
                    <a:pt x="114" y="4"/>
                  </a:lnTo>
                  <a:lnTo>
                    <a:pt x="114" y="4"/>
                  </a:lnTo>
                  <a:lnTo>
                    <a:pt x="114" y="4"/>
                  </a:lnTo>
                  <a:lnTo>
                    <a:pt x="114" y="4"/>
                  </a:lnTo>
                  <a:lnTo>
                    <a:pt x="112" y="0"/>
                  </a:lnTo>
                  <a:lnTo>
                    <a:pt x="0" y="70"/>
                  </a:lnTo>
                  <a:lnTo>
                    <a:pt x="363" y="70"/>
                  </a:lnTo>
                  <a:lnTo>
                    <a:pt x="255" y="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3198813" y="4297363"/>
              <a:ext cx="185738" cy="282575"/>
            </a:xfrm>
            <a:custGeom>
              <a:avLst/>
              <a:gdLst>
                <a:gd name="T0" fmla="*/ 115 w 117"/>
                <a:gd name="T1" fmla="*/ 93 h 178"/>
                <a:gd name="T2" fmla="*/ 115 w 117"/>
                <a:gd name="T3" fmla="*/ 93 h 178"/>
                <a:gd name="T4" fmla="*/ 115 w 117"/>
                <a:gd name="T5" fmla="*/ 83 h 178"/>
                <a:gd name="T6" fmla="*/ 117 w 117"/>
                <a:gd name="T7" fmla="*/ 72 h 178"/>
                <a:gd name="T8" fmla="*/ 0 w 117"/>
                <a:gd name="T9" fmla="*/ 0 h 178"/>
                <a:gd name="T10" fmla="*/ 0 w 117"/>
                <a:gd name="T11" fmla="*/ 178 h 178"/>
                <a:gd name="T12" fmla="*/ 117 w 117"/>
                <a:gd name="T13" fmla="*/ 106 h 178"/>
                <a:gd name="T14" fmla="*/ 117 w 117"/>
                <a:gd name="T15" fmla="*/ 106 h 178"/>
                <a:gd name="T16" fmla="*/ 115 w 117"/>
                <a:gd name="T17" fmla="*/ 93 h 178"/>
                <a:gd name="T18" fmla="*/ 115 w 117"/>
                <a:gd name="T19" fmla="*/ 9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78">
                  <a:moveTo>
                    <a:pt x="115" y="93"/>
                  </a:moveTo>
                  <a:lnTo>
                    <a:pt x="115" y="93"/>
                  </a:lnTo>
                  <a:lnTo>
                    <a:pt x="115" y="83"/>
                  </a:lnTo>
                  <a:lnTo>
                    <a:pt x="117" y="72"/>
                  </a:lnTo>
                  <a:lnTo>
                    <a:pt x="0" y="0"/>
                  </a:lnTo>
                  <a:lnTo>
                    <a:pt x="0" y="178"/>
                  </a:lnTo>
                  <a:lnTo>
                    <a:pt x="117" y="106"/>
                  </a:lnTo>
                  <a:lnTo>
                    <a:pt x="117" y="106"/>
                  </a:lnTo>
                  <a:lnTo>
                    <a:pt x="115" y="93"/>
                  </a:lnTo>
                  <a:lnTo>
                    <a:pt x="115" y="9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5"/>
            <p:cNvSpPr>
              <a:spLocks noChangeArrowheads="1"/>
            </p:cNvSpPr>
            <p:nvPr/>
          </p:nvSpPr>
          <p:spPr bwMode="auto">
            <a:xfrm>
              <a:off x="3587750" y="448310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auto">
            <a:xfrm>
              <a:off x="3216275" y="4052888"/>
              <a:ext cx="563563" cy="334962"/>
            </a:xfrm>
            <a:custGeom>
              <a:avLst/>
              <a:gdLst>
                <a:gd name="T0" fmla="*/ 355 w 355"/>
                <a:gd name="T1" fmla="*/ 143 h 211"/>
                <a:gd name="T2" fmla="*/ 178 w 355"/>
                <a:gd name="T3" fmla="*/ 0 h 211"/>
                <a:gd name="T4" fmla="*/ 0 w 355"/>
                <a:gd name="T5" fmla="*/ 143 h 211"/>
                <a:gd name="T6" fmla="*/ 112 w 355"/>
                <a:gd name="T7" fmla="*/ 211 h 211"/>
                <a:gd name="T8" fmla="*/ 112 w 355"/>
                <a:gd name="T9" fmla="*/ 211 h 211"/>
                <a:gd name="T10" fmla="*/ 112 w 355"/>
                <a:gd name="T11" fmla="*/ 211 h 211"/>
                <a:gd name="T12" fmla="*/ 112 w 355"/>
                <a:gd name="T13" fmla="*/ 211 h 211"/>
                <a:gd name="T14" fmla="*/ 112 w 355"/>
                <a:gd name="T15" fmla="*/ 211 h 211"/>
                <a:gd name="T16" fmla="*/ 112 w 355"/>
                <a:gd name="T17" fmla="*/ 211 h 211"/>
                <a:gd name="T18" fmla="*/ 112 w 355"/>
                <a:gd name="T19" fmla="*/ 211 h 211"/>
                <a:gd name="T20" fmla="*/ 117 w 355"/>
                <a:gd name="T21" fmla="*/ 201 h 211"/>
                <a:gd name="T22" fmla="*/ 123 w 355"/>
                <a:gd name="T23" fmla="*/ 192 h 211"/>
                <a:gd name="T24" fmla="*/ 130 w 355"/>
                <a:gd name="T25" fmla="*/ 184 h 211"/>
                <a:gd name="T26" fmla="*/ 140 w 355"/>
                <a:gd name="T27" fmla="*/ 179 h 211"/>
                <a:gd name="T28" fmla="*/ 140 w 355"/>
                <a:gd name="T29" fmla="*/ 179 h 211"/>
                <a:gd name="T30" fmla="*/ 149 w 355"/>
                <a:gd name="T31" fmla="*/ 173 h 211"/>
                <a:gd name="T32" fmla="*/ 159 w 355"/>
                <a:gd name="T33" fmla="*/ 169 h 211"/>
                <a:gd name="T34" fmla="*/ 170 w 355"/>
                <a:gd name="T35" fmla="*/ 168 h 211"/>
                <a:gd name="T36" fmla="*/ 181 w 355"/>
                <a:gd name="T37" fmla="*/ 168 h 211"/>
                <a:gd name="T38" fmla="*/ 181 w 355"/>
                <a:gd name="T39" fmla="*/ 168 h 211"/>
                <a:gd name="T40" fmla="*/ 200 w 355"/>
                <a:gd name="T41" fmla="*/ 169 h 211"/>
                <a:gd name="T42" fmla="*/ 217 w 355"/>
                <a:gd name="T43" fmla="*/ 175 h 211"/>
                <a:gd name="T44" fmla="*/ 217 w 355"/>
                <a:gd name="T45" fmla="*/ 175 h 211"/>
                <a:gd name="T46" fmla="*/ 225 w 355"/>
                <a:gd name="T47" fmla="*/ 179 h 211"/>
                <a:gd name="T48" fmla="*/ 230 w 355"/>
                <a:gd name="T49" fmla="*/ 184 h 211"/>
                <a:gd name="T50" fmla="*/ 238 w 355"/>
                <a:gd name="T51" fmla="*/ 192 h 211"/>
                <a:gd name="T52" fmla="*/ 242 w 355"/>
                <a:gd name="T53" fmla="*/ 200 h 211"/>
                <a:gd name="T54" fmla="*/ 242 w 355"/>
                <a:gd name="T55" fmla="*/ 200 h 211"/>
                <a:gd name="T56" fmla="*/ 242 w 355"/>
                <a:gd name="T57" fmla="*/ 200 h 211"/>
                <a:gd name="T58" fmla="*/ 242 w 355"/>
                <a:gd name="T59" fmla="*/ 200 h 211"/>
                <a:gd name="T60" fmla="*/ 246 w 355"/>
                <a:gd name="T61" fmla="*/ 209 h 211"/>
                <a:gd name="T62" fmla="*/ 355 w 355"/>
                <a:gd name="T63" fmla="*/ 143 h 211"/>
                <a:gd name="T64" fmla="*/ 355 w 355"/>
                <a:gd name="T65" fmla="*/ 14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211">
                  <a:moveTo>
                    <a:pt x="355" y="143"/>
                  </a:moveTo>
                  <a:lnTo>
                    <a:pt x="178" y="0"/>
                  </a:lnTo>
                  <a:lnTo>
                    <a:pt x="0" y="143"/>
                  </a:lnTo>
                  <a:lnTo>
                    <a:pt x="112" y="211"/>
                  </a:lnTo>
                  <a:lnTo>
                    <a:pt x="112" y="211"/>
                  </a:lnTo>
                  <a:lnTo>
                    <a:pt x="112" y="211"/>
                  </a:lnTo>
                  <a:lnTo>
                    <a:pt x="112" y="211"/>
                  </a:lnTo>
                  <a:lnTo>
                    <a:pt x="112" y="211"/>
                  </a:lnTo>
                  <a:lnTo>
                    <a:pt x="112" y="211"/>
                  </a:lnTo>
                  <a:lnTo>
                    <a:pt x="112" y="211"/>
                  </a:lnTo>
                  <a:lnTo>
                    <a:pt x="117" y="201"/>
                  </a:lnTo>
                  <a:lnTo>
                    <a:pt x="123" y="192"/>
                  </a:lnTo>
                  <a:lnTo>
                    <a:pt x="130" y="184"/>
                  </a:lnTo>
                  <a:lnTo>
                    <a:pt x="140" y="179"/>
                  </a:lnTo>
                  <a:lnTo>
                    <a:pt x="140" y="179"/>
                  </a:lnTo>
                  <a:lnTo>
                    <a:pt x="149" y="173"/>
                  </a:lnTo>
                  <a:lnTo>
                    <a:pt x="159" y="169"/>
                  </a:lnTo>
                  <a:lnTo>
                    <a:pt x="170" y="168"/>
                  </a:lnTo>
                  <a:lnTo>
                    <a:pt x="181" y="168"/>
                  </a:lnTo>
                  <a:lnTo>
                    <a:pt x="181" y="168"/>
                  </a:lnTo>
                  <a:lnTo>
                    <a:pt x="200" y="169"/>
                  </a:lnTo>
                  <a:lnTo>
                    <a:pt x="217" y="175"/>
                  </a:lnTo>
                  <a:lnTo>
                    <a:pt x="217" y="175"/>
                  </a:lnTo>
                  <a:lnTo>
                    <a:pt x="225" y="179"/>
                  </a:lnTo>
                  <a:lnTo>
                    <a:pt x="230" y="184"/>
                  </a:lnTo>
                  <a:lnTo>
                    <a:pt x="238" y="192"/>
                  </a:lnTo>
                  <a:lnTo>
                    <a:pt x="242" y="200"/>
                  </a:lnTo>
                  <a:lnTo>
                    <a:pt x="242" y="200"/>
                  </a:lnTo>
                  <a:lnTo>
                    <a:pt x="242" y="200"/>
                  </a:lnTo>
                  <a:lnTo>
                    <a:pt x="242" y="200"/>
                  </a:lnTo>
                  <a:lnTo>
                    <a:pt x="246" y="209"/>
                  </a:lnTo>
                  <a:lnTo>
                    <a:pt x="355" y="143"/>
                  </a:lnTo>
                  <a:lnTo>
                    <a:pt x="355" y="14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Rectangle 57"/>
          <p:cNvSpPr>
            <a:spLocks noChangeArrowheads="1"/>
          </p:cNvSpPr>
          <p:nvPr/>
        </p:nvSpPr>
        <p:spPr bwMode="auto">
          <a:xfrm>
            <a:off x="4652169" y="2754313"/>
            <a:ext cx="3140075" cy="2732087"/>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7792244" y="4784723"/>
            <a:ext cx="965187" cy="1"/>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rot="10800000">
            <a:off x="8772679" y="4722764"/>
            <a:ext cx="101600" cy="120650"/>
          </a:xfrm>
          <a:custGeom>
            <a:avLst/>
            <a:gdLst>
              <a:gd name="T0" fmla="*/ 64 w 64"/>
              <a:gd name="T1" fmla="*/ 76 h 76"/>
              <a:gd name="T2" fmla="*/ 0 w 64"/>
              <a:gd name="T3" fmla="*/ 38 h 76"/>
              <a:gd name="T4" fmla="*/ 64 w 64"/>
              <a:gd name="T5" fmla="*/ 0 h 76"/>
              <a:gd name="T6" fmla="*/ 64 w 64"/>
              <a:gd name="T7" fmla="*/ 76 h 76"/>
            </a:gdLst>
            <a:ahLst/>
            <a:cxnLst>
              <a:cxn ang="0">
                <a:pos x="T0" y="T1"/>
              </a:cxn>
              <a:cxn ang="0">
                <a:pos x="T2" y="T3"/>
              </a:cxn>
              <a:cxn ang="0">
                <a:pos x="T4" y="T5"/>
              </a:cxn>
              <a:cxn ang="0">
                <a:pos x="T6" y="T7"/>
              </a:cxn>
            </a:cxnLst>
            <a:rect l="0" t="0" r="r" b="b"/>
            <a:pathLst>
              <a:path w="64" h="76">
                <a:moveTo>
                  <a:pt x="64" y="76"/>
                </a:moveTo>
                <a:lnTo>
                  <a:pt x="0" y="38"/>
                </a:lnTo>
                <a:lnTo>
                  <a:pt x="64" y="0"/>
                </a:lnTo>
                <a:lnTo>
                  <a:pt x="64" y="7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3426619" y="5348288"/>
            <a:ext cx="5734175" cy="766762"/>
          </a:xfrm>
          <a:custGeom>
            <a:avLst/>
            <a:gdLst>
              <a:gd name="T0" fmla="*/ 4663 w 4663"/>
              <a:gd name="T1" fmla="*/ 6 h 483"/>
              <a:gd name="T2" fmla="*/ 4663 w 4663"/>
              <a:gd name="T3" fmla="*/ 483 h 483"/>
              <a:gd name="T4" fmla="*/ 0 w 4663"/>
              <a:gd name="T5" fmla="*/ 483 h 483"/>
              <a:gd name="T6" fmla="*/ 0 w 4663"/>
              <a:gd name="T7" fmla="*/ 0 h 483"/>
            </a:gdLst>
            <a:ahLst/>
            <a:cxnLst>
              <a:cxn ang="0">
                <a:pos x="T0" y="T1"/>
              </a:cxn>
              <a:cxn ang="0">
                <a:pos x="T2" y="T3"/>
              </a:cxn>
              <a:cxn ang="0">
                <a:pos x="T4" y="T5"/>
              </a:cxn>
              <a:cxn ang="0">
                <a:pos x="T6" y="T7"/>
              </a:cxn>
            </a:cxnLst>
            <a:rect l="0" t="0" r="r" b="b"/>
            <a:pathLst>
              <a:path w="4663" h="483">
                <a:moveTo>
                  <a:pt x="4663" y="6"/>
                </a:moveTo>
                <a:lnTo>
                  <a:pt x="4663" y="483"/>
                </a:lnTo>
                <a:lnTo>
                  <a:pt x="0" y="483"/>
                </a:lnTo>
                <a:lnTo>
                  <a:pt x="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3366294" y="5260975"/>
            <a:ext cx="120650" cy="106362"/>
          </a:xfrm>
          <a:custGeom>
            <a:avLst/>
            <a:gdLst>
              <a:gd name="T0" fmla="*/ 76 w 76"/>
              <a:gd name="T1" fmla="*/ 67 h 67"/>
              <a:gd name="T2" fmla="*/ 38 w 76"/>
              <a:gd name="T3" fmla="*/ 0 h 67"/>
              <a:gd name="T4" fmla="*/ 0 w 76"/>
              <a:gd name="T5" fmla="*/ 67 h 67"/>
              <a:gd name="T6" fmla="*/ 76 w 76"/>
              <a:gd name="T7" fmla="*/ 67 h 67"/>
            </a:gdLst>
            <a:ahLst/>
            <a:cxnLst>
              <a:cxn ang="0">
                <a:pos x="T0" y="T1"/>
              </a:cxn>
              <a:cxn ang="0">
                <a:pos x="T2" y="T3"/>
              </a:cxn>
              <a:cxn ang="0">
                <a:pos x="T4" y="T5"/>
              </a:cxn>
              <a:cxn ang="0">
                <a:pos x="T6" y="T7"/>
              </a:cxn>
            </a:cxnLst>
            <a:rect l="0" t="0" r="r" b="b"/>
            <a:pathLst>
              <a:path w="76" h="67">
                <a:moveTo>
                  <a:pt x="76" y="67"/>
                </a:moveTo>
                <a:lnTo>
                  <a:pt x="38" y="0"/>
                </a:lnTo>
                <a:lnTo>
                  <a:pt x="0" y="67"/>
                </a:lnTo>
                <a:lnTo>
                  <a:pt x="76" y="67"/>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5"/>
          <p:cNvSpPr/>
          <p:nvPr/>
        </p:nvSpPr>
        <p:spPr>
          <a:xfrm>
            <a:off x="4663281" y="2828925"/>
            <a:ext cx="3128963" cy="2585323"/>
          </a:xfrm>
          <a:prstGeom prst="rect">
            <a:avLst/>
          </a:prstGeom>
        </p:spPr>
        <p:txBody>
          <a:bodyPr wrap="square">
            <a:spAutoFit/>
          </a:bodyPr>
          <a:lstStyle/>
          <a:p>
            <a:r>
              <a:rPr lang="en-US" dirty="0"/>
              <a:t>Online security</a:t>
            </a:r>
          </a:p>
          <a:p>
            <a:r>
              <a:rPr lang="en-US" dirty="0"/>
              <a:t>The number of allowed login attempts for your account has been exceeded. Please click the following link to restore access:</a:t>
            </a:r>
          </a:p>
          <a:p>
            <a:endParaRPr lang="en-US" dirty="0"/>
          </a:p>
          <a:p>
            <a:r>
              <a:rPr lang="en-US" i="1" dirty="0">
                <a:solidFill>
                  <a:schemeClr val="tx2"/>
                </a:solidFill>
              </a:rPr>
              <a:t>https://banking freedomnational.com/servlet/ftp/index.html?BID+0107</a:t>
            </a:r>
          </a:p>
        </p:txBody>
      </p:sp>
      <p:sp>
        <p:nvSpPr>
          <p:cNvPr id="67" name="TextBox 66"/>
          <p:cNvSpPr txBox="1"/>
          <p:nvPr/>
        </p:nvSpPr>
        <p:spPr>
          <a:xfrm>
            <a:off x="5433754" y="5712732"/>
            <a:ext cx="2177840" cy="369332"/>
          </a:xfrm>
          <a:prstGeom prst="rect">
            <a:avLst/>
          </a:prstGeom>
          <a:noFill/>
        </p:spPr>
        <p:txBody>
          <a:bodyPr wrap="none" rtlCol="0">
            <a:spAutoFit/>
          </a:bodyPr>
          <a:lstStyle/>
          <a:p>
            <a:r>
              <a:rPr lang="en-US" dirty="0"/>
              <a:t>Sensitive information</a:t>
            </a:r>
          </a:p>
        </p:txBody>
      </p:sp>
      <p:sp>
        <p:nvSpPr>
          <p:cNvPr id="68" name="TextBox 67"/>
          <p:cNvSpPr txBox="1"/>
          <p:nvPr/>
        </p:nvSpPr>
        <p:spPr>
          <a:xfrm>
            <a:off x="2968647" y="3277547"/>
            <a:ext cx="960391" cy="369332"/>
          </a:xfrm>
          <a:prstGeom prst="rect">
            <a:avLst/>
          </a:prstGeom>
          <a:noFill/>
        </p:spPr>
        <p:txBody>
          <a:bodyPr wrap="none" rtlCol="0">
            <a:spAutoFit/>
          </a:bodyPr>
          <a:lstStyle/>
          <a:p>
            <a:r>
              <a:rPr lang="en-US" dirty="0"/>
              <a:t>Attacker</a:t>
            </a:r>
          </a:p>
        </p:txBody>
      </p:sp>
      <p:grpSp>
        <p:nvGrpSpPr>
          <p:cNvPr id="69" name="Group 68"/>
          <p:cNvGrpSpPr>
            <a:grpSpLocks noChangeAspect="1"/>
          </p:cNvGrpSpPr>
          <p:nvPr/>
        </p:nvGrpSpPr>
        <p:grpSpPr>
          <a:xfrm>
            <a:off x="10583352" y="4469929"/>
            <a:ext cx="491558" cy="447460"/>
            <a:chOff x="3198813" y="4052888"/>
            <a:chExt cx="601662" cy="547687"/>
          </a:xfrm>
        </p:grpSpPr>
        <p:sp>
          <p:nvSpPr>
            <p:cNvPr id="70" name="Freeform 48"/>
            <p:cNvSpPr>
              <a:spLocks noEditPoints="1"/>
            </p:cNvSpPr>
            <p:nvPr/>
          </p:nvSpPr>
          <p:spPr bwMode="auto">
            <a:xfrm>
              <a:off x="3395663" y="4337050"/>
              <a:ext cx="207963" cy="206375"/>
            </a:xfrm>
            <a:custGeom>
              <a:avLst/>
              <a:gdLst>
                <a:gd name="T0" fmla="*/ 63 w 131"/>
                <a:gd name="T1" fmla="*/ 98 h 130"/>
                <a:gd name="T2" fmla="*/ 51 w 131"/>
                <a:gd name="T3" fmla="*/ 102 h 130"/>
                <a:gd name="T4" fmla="*/ 40 w 131"/>
                <a:gd name="T5" fmla="*/ 98 h 130"/>
                <a:gd name="T6" fmla="*/ 31 w 131"/>
                <a:gd name="T7" fmla="*/ 87 h 130"/>
                <a:gd name="T8" fmla="*/ 27 w 131"/>
                <a:gd name="T9" fmla="*/ 70 h 130"/>
                <a:gd name="T10" fmla="*/ 33 w 131"/>
                <a:gd name="T11" fmla="*/ 49 h 130"/>
                <a:gd name="T12" fmla="*/ 46 w 131"/>
                <a:gd name="T13" fmla="*/ 32 h 130"/>
                <a:gd name="T14" fmla="*/ 63 w 131"/>
                <a:gd name="T15" fmla="*/ 26 h 130"/>
                <a:gd name="T16" fmla="*/ 74 w 131"/>
                <a:gd name="T17" fmla="*/ 30 h 130"/>
                <a:gd name="T18" fmla="*/ 83 w 131"/>
                <a:gd name="T19" fmla="*/ 39 h 130"/>
                <a:gd name="T20" fmla="*/ 87 w 131"/>
                <a:gd name="T21" fmla="*/ 75 h 130"/>
                <a:gd name="T22" fmla="*/ 85 w 131"/>
                <a:gd name="T23" fmla="*/ 85 h 130"/>
                <a:gd name="T24" fmla="*/ 91 w 131"/>
                <a:gd name="T25" fmla="*/ 90 h 130"/>
                <a:gd name="T26" fmla="*/ 100 w 131"/>
                <a:gd name="T27" fmla="*/ 85 h 130"/>
                <a:gd name="T28" fmla="*/ 112 w 131"/>
                <a:gd name="T29" fmla="*/ 72 h 130"/>
                <a:gd name="T30" fmla="*/ 117 w 131"/>
                <a:gd name="T31" fmla="*/ 53 h 130"/>
                <a:gd name="T32" fmla="*/ 112 w 131"/>
                <a:gd name="T33" fmla="*/ 30 h 130"/>
                <a:gd name="T34" fmla="*/ 93 w 131"/>
                <a:gd name="T35" fmla="*/ 15 h 130"/>
                <a:gd name="T36" fmla="*/ 68 w 131"/>
                <a:gd name="T37" fmla="*/ 9 h 130"/>
                <a:gd name="T38" fmla="*/ 38 w 131"/>
                <a:gd name="T39" fmla="*/ 17 h 130"/>
                <a:gd name="T40" fmla="*/ 19 w 131"/>
                <a:gd name="T41" fmla="*/ 38 h 130"/>
                <a:gd name="T42" fmla="*/ 12 w 131"/>
                <a:gd name="T43" fmla="*/ 68 h 130"/>
                <a:gd name="T44" fmla="*/ 19 w 131"/>
                <a:gd name="T45" fmla="*/ 96 h 130"/>
                <a:gd name="T46" fmla="*/ 40 w 131"/>
                <a:gd name="T47" fmla="*/ 115 h 130"/>
                <a:gd name="T48" fmla="*/ 70 w 131"/>
                <a:gd name="T49" fmla="*/ 121 h 130"/>
                <a:gd name="T50" fmla="*/ 100 w 131"/>
                <a:gd name="T51" fmla="*/ 113 h 130"/>
                <a:gd name="T52" fmla="*/ 117 w 131"/>
                <a:gd name="T53" fmla="*/ 100 h 130"/>
                <a:gd name="T54" fmla="*/ 125 w 131"/>
                <a:gd name="T55" fmla="*/ 107 h 130"/>
                <a:gd name="T56" fmla="*/ 110 w 131"/>
                <a:gd name="T57" fmla="*/ 121 h 130"/>
                <a:gd name="T58" fmla="*/ 85 w 131"/>
                <a:gd name="T59" fmla="*/ 128 h 130"/>
                <a:gd name="T60" fmla="*/ 55 w 131"/>
                <a:gd name="T61" fmla="*/ 128 h 130"/>
                <a:gd name="T62" fmla="*/ 31 w 131"/>
                <a:gd name="T63" fmla="*/ 121 h 130"/>
                <a:gd name="T64" fmla="*/ 14 w 131"/>
                <a:gd name="T65" fmla="*/ 105 h 130"/>
                <a:gd name="T66" fmla="*/ 2 w 131"/>
                <a:gd name="T67" fmla="*/ 83 h 130"/>
                <a:gd name="T68" fmla="*/ 2 w 131"/>
                <a:gd name="T69" fmla="*/ 53 h 130"/>
                <a:gd name="T70" fmla="*/ 14 w 131"/>
                <a:gd name="T71" fmla="*/ 28 h 130"/>
                <a:gd name="T72" fmla="*/ 33 w 131"/>
                <a:gd name="T73" fmla="*/ 9 h 130"/>
                <a:gd name="T74" fmla="*/ 50 w 131"/>
                <a:gd name="T75" fmla="*/ 2 h 130"/>
                <a:gd name="T76" fmla="*/ 68 w 131"/>
                <a:gd name="T77" fmla="*/ 0 h 130"/>
                <a:gd name="T78" fmla="*/ 99 w 131"/>
                <a:gd name="T79" fmla="*/ 5 h 130"/>
                <a:gd name="T80" fmla="*/ 121 w 131"/>
                <a:gd name="T81" fmla="*/ 26 h 130"/>
                <a:gd name="T82" fmla="*/ 127 w 131"/>
                <a:gd name="T83" fmla="*/ 53 h 130"/>
                <a:gd name="T84" fmla="*/ 119 w 131"/>
                <a:gd name="T85" fmla="*/ 79 h 130"/>
                <a:gd name="T86" fmla="*/ 106 w 131"/>
                <a:gd name="T87" fmla="*/ 92 h 130"/>
                <a:gd name="T88" fmla="*/ 85 w 131"/>
                <a:gd name="T89" fmla="*/ 102 h 130"/>
                <a:gd name="T90" fmla="*/ 78 w 131"/>
                <a:gd name="T91" fmla="*/ 100 h 130"/>
                <a:gd name="T92" fmla="*/ 72 w 131"/>
                <a:gd name="T93" fmla="*/ 90 h 130"/>
                <a:gd name="T94" fmla="*/ 40 w 131"/>
                <a:gd name="T95" fmla="*/ 72 h 130"/>
                <a:gd name="T96" fmla="*/ 44 w 131"/>
                <a:gd name="T97" fmla="*/ 85 h 130"/>
                <a:gd name="T98" fmla="*/ 55 w 131"/>
                <a:gd name="T99" fmla="*/ 90 h 130"/>
                <a:gd name="T100" fmla="*/ 70 w 131"/>
                <a:gd name="T101" fmla="*/ 81 h 130"/>
                <a:gd name="T102" fmla="*/ 76 w 131"/>
                <a:gd name="T103" fmla="*/ 70 h 130"/>
                <a:gd name="T104" fmla="*/ 80 w 131"/>
                <a:gd name="T105" fmla="*/ 56 h 130"/>
                <a:gd name="T106" fmla="*/ 74 w 131"/>
                <a:gd name="T107" fmla="*/ 41 h 130"/>
                <a:gd name="T108" fmla="*/ 63 w 131"/>
                <a:gd name="T109" fmla="*/ 38 h 130"/>
                <a:gd name="T110" fmla="*/ 55 w 131"/>
                <a:gd name="T111" fmla="*/ 39 h 130"/>
                <a:gd name="T112" fmla="*/ 48 w 131"/>
                <a:gd name="T113" fmla="*/ 47 h 130"/>
                <a:gd name="T114" fmla="*/ 40 w 131"/>
                <a:gd name="T115"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 h="130">
                  <a:moveTo>
                    <a:pt x="72" y="90"/>
                  </a:moveTo>
                  <a:lnTo>
                    <a:pt x="72" y="90"/>
                  </a:lnTo>
                  <a:lnTo>
                    <a:pt x="63" y="98"/>
                  </a:lnTo>
                  <a:lnTo>
                    <a:pt x="63" y="98"/>
                  </a:lnTo>
                  <a:lnTo>
                    <a:pt x="57" y="100"/>
                  </a:lnTo>
                  <a:lnTo>
                    <a:pt x="51" y="102"/>
                  </a:lnTo>
                  <a:lnTo>
                    <a:pt x="51" y="102"/>
                  </a:lnTo>
                  <a:lnTo>
                    <a:pt x="46" y="100"/>
                  </a:lnTo>
                  <a:lnTo>
                    <a:pt x="40" y="98"/>
                  </a:lnTo>
                  <a:lnTo>
                    <a:pt x="40" y="98"/>
                  </a:lnTo>
                  <a:lnTo>
                    <a:pt x="34" y="92"/>
                  </a:lnTo>
                  <a:lnTo>
                    <a:pt x="31" y="87"/>
                  </a:lnTo>
                  <a:lnTo>
                    <a:pt x="31" y="87"/>
                  </a:lnTo>
                  <a:lnTo>
                    <a:pt x="29" y="79"/>
                  </a:lnTo>
                  <a:lnTo>
                    <a:pt x="27" y="70"/>
                  </a:lnTo>
                  <a:lnTo>
                    <a:pt x="27" y="70"/>
                  </a:lnTo>
                  <a:lnTo>
                    <a:pt x="29" y="60"/>
                  </a:lnTo>
                  <a:lnTo>
                    <a:pt x="33" y="49"/>
                  </a:lnTo>
                  <a:lnTo>
                    <a:pt x="33" y="49"/>
                  </a:lnTo>
                  <a:lnTo>
                    <a:pt x="38" y="39"/>
                  </a:lnTo>
                  <a:lnTo>
                    <a:pt x="46" y="32"/>
                  </a:lnTo>
                  <a:lnTo>
                    <a:pt x="46" y="32"/>
                  </a:lnTo>
                  <a:lnTo>
                    <a:pt x="55" y="28"/>
                  </a:lnTo>
                  <a:lnTo>
                    <a:pt x="63" y="26"/>
                  </a:lnTo>
                  <a:lnTo>
                    <a:pt x="63" y="26"/>
                  </a:lnTo>
                  <a:lnTo>
                    <a:pt x="68" y="28"/>
                  </a:lnTo>
                  <a:lnTo>
                    <a:pt x="74" y="30"/>
                  </a:lnTo>
                  <a:lnTo>
                    <a:pt x="74" y="30"/>
                  </a:lnTo>
                  <a:lnTo>
                    <a:pt x="80" y="34"/>
                  </a:lnTo>
                  <a:lnTo>
                    <a:pt x="83" y="39"/>
                  </a:lnTo>
                  <a:lnTo>
                    <a:pt x="85" y="28"/>
                  </a:lnTo>
                  <a:lnTo>
                    <a:pt x="97" y="28"/>
                  </a:lnTo>
                  <a:lnTo>
                    <a:pt x="87" y="75"/>
                  </a:lnTo>
                  <a:lnTo>
                    <a:pt x="87" y="75"/>
                  </a:lnTo>
                  <a:lnTo>
                    <a:pt x="85" y="85"/>
                  </a:lnTo>
                  <a:lnTo>
                    <a:pt x="85" y="85"/>
                  </a:lnTo>
                  <a:lnTo>
                    <a:pt x="87" y="89"/>
                  </a:lnTo>
                  <a:lnTo>
                    <a:pt x="87" y="89"/>
                  </a:lnTo>
                  <a:lnTo>
                    <a:pt x="91" y="90"/>
                  </a:lnTo>
                  <a:lnTo>
                    <a:pt x="91" y="90"/>
                  </a:lnTo>
                  <a:lnTo>
                    <a:pt x="95" y="89"/>
                  </a:lnTo>
                  <a:lnTo>
                    <a:pt x="100" y="85"/>
                  </a:lnTo>
                  <a:lnTo>
                    <a:pt x="100" y="85"/>
                  </a:lnTo>
                  <a:lnTo>
                    <a:pt x="106" y="79"/>
                  </a:lnTo>
                  <a:lnTo>
                    <a:pt x="112" y="72"/>
                  </a:lnTo>
                  <a:lnTo>
                    <a:pt x="112" y="72"/>
                  </a:lnTo>
                  <a:lnTo>
                    <a:pt x="116" y="62"/>
                  </a:lnTo>
                  <a:lnTo>
                    <a:pt x="117" y="53"/>
                  </a:lnTo>
                  <a:lnTo>
                    <a:pt x="117" y="53"/>
                  </a:lnTo>
                  <a:lnTo>
                    <a:pt x="116" y="41"/>
                  </a:lnTo>
                  <a:lnTo>
                    <a:pt x="112" y="30"/>
                  </a:lnTo>
                  <a:lnTo>
                    <a:pt x="112" y="30"/>
                  </a:lnTo>
                  <a:lnTo>
                    <a:pt x="104" y="22"/>
                  </a:lnTo>
                  <a:lnTo>
                    <a:pt x="93" y="15"/>
                  </a:lnTo>
                  <a:lnTo>
                    <a:pt x="93" y="15"/>
                  </a:lnTo>
                  <a:lnTo>
                    <a:pt x="82" y="11"/>
                  </a:lnTo>
                  <a:lnTo>
                    <a:pt x="68" y="9"/>
                  </a:lnTo>
                  <a:lnTo>
                    <a:pt x="68" y="9"/>
                  </a:lnTo>
                  <a:lnTo>
                    <a:pt x="53" y="11"/>
                  </a:lnTo>
                  <a:lnTo>
                    <a:pt x="38" y="17"/>
                  </a:lnTo>
                  <a:lnTo>
                    <a:pt x="38" y="17"/>
                  </a:lnTo>
                  <a:lnTo>
                    <a:pt x="27" y="26"/>
                  </a:lnTo>
                  <a:lnTo>
                    <a:pt x="19" y="38"/>
                  </a:lnTo>
                  <a:lnTo>
                    <a:pt x="19" y="38"/>
                  </a:lnTo>
                  <a:lnTo>
                    <a:pt x="14" y="53"/>
                  </a:lnTo>
                  <a:lnTo>
                    <a:pt x="12" y="68"/>
                  </a:lnTo>
                  <a:lnTo>
                    <a:pt x="12" y="68"/>
                  </a:lnTo>
                  <a:lnTo>
                    <a:pt x="14" y="83"/>
                  </a:lnTo>
                  <a:lnTo>
                    <a:pt x="19" y="96"/>
                  </a:lnTo>
                  <a:lnTo>
                    <a:pt x="19" y="96"/>
                  </a:lnTo>
                  <a:lnTo>
                    <a:pt x="27" y="107"/>
                  </a:lnTo>
                  <a:lnTo>
                    <a:pt x="40" y="115"/>
                  </a:lnTo>
                  <a:lnTo>
                    <a:pt x="40" y="115"/>
                  </a:lnTo>
                  <a:lnTo>
                    <a:pt x="53" y="119"/>
                  </a:lnTo>
                  <a:lnTo>
                    <a:pt x="70" y="121"/>
                  </a:lnTo>
                  <a:lnTo>
                    <a:pt x="70" y="121"/>
                  </a:lnTo>
                  <a:lnTo>
                    <a:pt x="87" y="119"/>
                  </a:lnTo>
                  <a:lnTo>
                    <a:pt x="100" y="113"/>
                  </a:lnTo>
                  <a:lnTo>
                    <a:pt x="100" y="113"/>
                  </a:lnTo>
                  <a:lnTo>
                    <a:pt x="110" y="107"/>
                  </a:lnTo>
                  <a:lnTo>
                    <a:pt x="117" y="100"/>
                  </a:lnTo>
                  <a:lnTo>
                    <a:pt x="131" y="100"/>
                  </a:lnTo>
                  <a:lnTo>
                    <a:pt x="131" y="100"/>
                  </a:lnTo>
                  <a:lnTo>
                    <a:pt x="125" y="107"/>
                  </a:lnTo>
                  <a:lnTo>
                    <a:pt x="117" y="113"/>
                  </a:lnTo>
                  <a:lnTo>
                    <a:pt x="117" y="113"/>
                  </a:lnTo>
                  <a:lnTo>
                    <a:pt x="110" y="121"/>
                  </a:lnTo>
                  <a:lnTo>
                    <a:pt x="99" y="126"/>
                  </a:lnTo>
                  <a:lnTo>
                    <a:pt x="99" y="126"/>
                  </a:lnTo>
                  <a:lnTo>
                    <a:pt x="85" y="128"/>
                  </a:lnTo>
                  <a:lnTo>
                    <a:pt x="70" y="130"/>
                  </a:lnTo>
                  <a:lnTo>
                    <a:pt x="70" y="130"/>
                  </a:lnTo>
                  <a:lnTo>
                    <a:pt x="55" y="128"/>
                  </a:lnTo>
                  <a:lnTo>
                    <a:pt x="42" y="126"/>
                  </a:lnTo>
                  <a:lnTo>
                    <a:pt x="42" y="126"/>
                  </a:lnTo>
                  <a:lnTo>
                    <a:pt x="31" y="121"/>
                  </a:lnTo>
                  <a:lnTo>
                    <a:pt x="21" y="115"/>
                  </a:lnTo>
                  <a:lnTo>
                    <a:pt x="21" y="115"/>
                  </a:lnTo>
                  <a:lnTo>
                    <a:pt x="14" y="105"/>
                  </a:lnTo>
                  <a:lnTo>
                    <a:pt x="8" y="96"/>
                  </a:lnTo>
                  <a:lnTo>
                    <a:pt x="8" y="96"/>
                  </a:lnTo>
                  <a:lnTo>
                    <a:pt x="2" y="83"/>
                  </a:lnTo>
                  <a:lnTo>
                    <a:pt x="0" y="70"/>
                  </a:lnTo>
                  <a:lnTo>
                    <a:pt x="0" y="70"/>
                  </a:lnTo>
                  <a:lnTo>
                    <a:pt x="2" y="53"/>
                  </a:lnTo>
                  <a:lnTo>
                    <a:pt x="8" y="38"/>
                  </a:lnTo>
                  <a:lnTo>
                    <a:pt x="8" y="38"/>
                  </a:lnTo>
                  <a:lnTo>
                    <a:pt x="14" y="28"/>
                  </a:lnTo>
                  <a:lnTo>
                    <a:pt x="17" y="21"/>
                  </a:lnTo>
                  <a:lnTo>
                    <a:pt x="25" y="15"/>
                  </a:lnTo>
                  <a:lnTo>
                    <a:pt x="33" y="9"/>
                  </a:lnTo>
                  <a:lnTo>
                    <a:pt x="33" y="9"/>
                  </a:lnTo>
                  <a:lnTo>
                    <a:pt x="40" y="5"/>
                  </a:lnTo>
                  <a:lnTo>
                    <a:pt x="50" y="2"/>
                  </a:lnTo>
                  <a:lnTo>
                    <a:pt x="59" y="0"/>
                  </a:lnTo>
                  <a:lnTo>
                    <a:pt x="68" y="0"/>
                  </a:lnTo>
                  <a:lnTo>
                    <a:pt x="68" y="0"/>
                  </a:lnTo>
                  <a:lnTo>
                    <a:pt x="85" y="2"/>
                  </a:lnTo>
                  <a:lnTo>
                    <a:pt x="99" y="5"/>
                  </a:lnTo>
                  <a:lnTo>
                    <a:pt x="99" y="5"/>
                  </a:lnTo>
                  <a:lnTo>
                    <a:pt x="112" y="15"/>
                  </a:lnTo>
                  <a:lnTo>
                    <a:pt x="121" y="26"/>
                  </a:lnTo>
                  <a:lnTo>
                    <a:pt x="121" y="26"/>
                  </a:lnTo>
                  <a:lnTo>
                    <a:pt x="125" y="39"/>
                  </a:lnTo>
                  <a:lnTo>
                    <a:pt x="127" y="53"/>
                  </a:lnTo>
                  <a:lnTo>
                    <a:pt x="127" y="53"/>
                  </a:lnTo>
                  <a:lnTo>
                    <a:pt x="127" y="62"/>
                  </a:lnTo>
                  <a:lnTo>
                    <a:pt x="123" y="72"/>
                  </a:lnTo>
                  <a:lnTo>
                    <a:pt x="119" y="79"/>
                  </a:lnTo>
                  <a:lnTo>
                    <a:pt x="114" y="87"/>
                  </a:lnTo>
                  <a:lnTo>
                    <a:pt x="114" y="87"/>
                  </a:lnTo>
                  <a:lnTo>
                    <a:pt x="106" y="92"/>
                  </a:lnTo>
                  <a:lnTo>
                    <a:pt x="100" y="98"/>
                  </a:lnTo>
                  <a:lnTo>
                    <a:pt x="93" y="100"/>
                  </a:lnTo>
                  <a:lnTo>
                    <a:pt x="85" y="102"/>
                  </a:lnTo>
                  <a:lnTo>
                    <a:pt x="85" y="102"/>
                  </a:lnTo>
                  <a:lnTo>
                    <a:pt x="78" y="100"/>
                  </a:lnTo>
                  <a:lnTo>
                    <a:pt x="78" y="100"/>
                  </a:lnTo>
                  <a:lnTo>
                    <a:pt x="74" y="96"/>
                  </a:lnTo>
                  <a:lnTo>
                    <a:pt x="74" y="96"/>
                  </a:lnTo>
                  <a:lnTo>
                    <a:pt x="72" y="90"/>
                  </a:lnTo>
                  <a:lnTo>
                    <a:pt x="72" y="90"/>
                  </a:lnTo>
                  <a:close/>
                  <a:moveTo>
                    <a:pt x="40" y="72"/>
                  </a:moveTo>
                  <a:lnTo>
                    <a:pt x="40" y="72"/>
                  </a:lnTo>
                  <a:lnTo>
                    <a:pt x="40" y="79"/>
                  </a:lnTo>
                  <a:lnTo>
                    <a:pt x="44" y="85"/>
                  </a:lnTo>
                  <a:lnTo>
                    <a:pt x="44" y="85"/>
                  </a:lnTo>
                  <a:lnTo>
                    <a:pt x="50" y="90"/>
                  </a:lnTo>
                  <a:lnTo>
                    <a:pt x="55" y="90"/>
                  </a:lnTo>
                  <a:lnTo>
                    <a:pt x="55" y="90"/>
                  </a:lnTo>
                  <a:lnTo>
                    <a:pt x="63" y="89"/>
                  </a:lnTo>
                  <a:lnTo>
                    <a:pt x="63" y="89"/>
                  </a:lnTo>
                  <a:lnTo>
                    <a:pt x="70" y="81"/>
                  </a:lnTo>
                  <a:lnTo>
                    <a:pt x="70" y="81"/>
                  </a:lnTo>
                  <a:lnTo>
                    <a:pt x="74" y="77"/>
                  </a:lnTo>
                  <a:lnTo>
                    <a:pt x="76" y="70"/>
                  </a:lnTo>
                  <a:lnTo>
                    <a:pt x="76" y="70"/>
                  </a:lnTo>
                  <a:lnTo>
                    <a:pt x="78" y="64"/>
                  </a:lnTo>
                  <a:lnTo>
                    <a:pt x="80" y="56"/>
                  </a:lnTo>
                  <a:lnTo>
                    <a:pt x="80" y="56"/>
                  </a:lnTo>
                  <a:lnTo>
                    <a:pt x="78" y="49"/>
                  </a:lnTo>
                  <a:lnTo>
                    <a:pt x="74" y="41"/>
                  </a:lnTo>
                  <a:lnTo>
                    <a:pt x="74" y="41"/>
                  </a:lnTo>
                  <a:lnTo>
                    <a:pt x="70" y="38"/>
                  </a:lnTo>
                  <a:lnTo>
                    <a:pt x="63" y="38"/>
                  </a:lnTo>
                  <a:lnTo>
                    <a:pt x="63" y="38"/>
                  </a:lnTo>
                  <a:lnTo>
                    <a:pt x="59" y="38"/>
                  </a:lnTo>
                  <a:lnTo>
                    <a:pt x="55" y="39"/>
                  </a:lnTo>
                  <a:lnTo>
                    <a:pt x="55" y="39"/>
                  </a:lnTo>
                  <a:lnTo>
                    <a:pt x="48" y="47"/>
                  </a:lnTo>
                  <a:lnTo>
                    <a:pt x="48" y="47"/>
                  </a:lnTo>
                  <a:lnTo>
                    <a:pt x="42" y="58"/>
                  </a:lnTo>
                  <a:lnTo>
                    <a:pt x="42" y="58"/>
                  </a:lnTo>
                  <a:lnTo>
                    <a:pt x="40" y="72"/>
                  </a:lnTo>
                  <a:lnTo>
                    <a:pt x="40"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9"/>
            <p:cNvSpPr>
              <a:spLocks noChangeArrowheads="1"/>
            </p:cNvSpPr>
            <p:nvPr/>
          </p:nvSpPr>
          <p:spPr bwMode="auto">
            <a:xfrm>
              <a:off x="3394075" y="438785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p:cNvSpPr>
              <a:spLocks/>
            </p:cNvSpPr>
            <p:nvPr/>
          </p:nvSpPr>
          <p:spPr bwMode="auto">
            <a:xfrm>
              <a:off x="3498850" y="449580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p:cNvSpPr>
              <a:spLocks/>
            </p:cNvSpPr>
            <p:nvPr/>
          </p:nvSpPr>
          <p:spPr bwMode="auto">
            <a:xfrm>
              <a:off x="3516313" y="4367213"/>
              <a:ext cx="3175" cy="0"/>
            </a:xfrm>
            <a:custGeom>
              <a:avLst/>
              <a:gdLst>
                <a:gd name="T0" fmla="*/ 2 w 2"/>
                <a:gd name="T1" fmla="*/ 2 w 2"/>
                <a:gd name="T2" fmla="*/ 2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2" y="0"/>
                  </a:lnTo>
                  <a:lnTo>
                    <a:pt x="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p:cNvSpPr>
              <a:spLocks/>
            </p:cNvSpPr>
            <p:nvPr/>
          </p:nvSpPr>
          <p:spPr bwMode="auto">
            <a:xfrm>
              <a:off x="3603625" y="4294188"/>
              <a:ext cx="196850" cy="285750"/>
            </a:xfrm>
            <a:custGeom>
              <a:avLst/>
              <a:gdLst>
                <a:gd name="T0" fmla="*/ 5 w 124"/>
                <a:gd name="T1" fmla="*/ 72 h 180"/>
                <a:gd name="T2" fmla="*/ 5 w 124"/>
                <a:gd name="T3" fmla="*/ 72 h 180"/>
                <a:gd name="T4" fmla="*/ 5 w 124"/>
                <a:gd name="T5" fmla="*/ 78 h 180"/>
                <a:gd name="T6" fmla="*/ 5 w 124"/>
                <a:gd name="T7" fmla="*/ 78 h 180"/>
                <a:gd name="T8" fmla="*/ 5 w 124"/>
                <a:gd name="T9" fmla="*/ 91 h 180"/>
                <a:gd name="T10" fmla="*/ 0 w 124"/>
                <a:gd name="T11" fmla="*/ 102 h 180"/>
                <a:gd name="T12" fmla="*/ 124 w 124"/>
                <a:gd name="T13" fmla="*/ 180 h 180"/>
                <a:gd name="T14" fmla="*/ 124 w 124"/>
                <a:gd name="T15" fmla="*/ 0 h 180"/>
                <a:gd name="T16" fmla="*/ 5 w 124"/>
                <a:gd name="T17" fmla="*/ 74 h 180"/>
                <a:gd name="T18" fmla="*/ 5 w 124"/>
                <a:gd name="T19" fmla="*/ 7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80">
                  <a:moveTo>
                    <a:pt x="5" y="72"/>
                  </a:moveTo>
                  <a:lnTo>
                    <a:pt x="5" y="72"/>
                  </a:lnTo>
                  <a:lnTo>
                    <a:pt x="5" y="78"/>
                  </a:lnTo>
                  <a:lnTo>
                    <a:pt x="5" y="78"/>
                  </a:lnTo>
                  <a:lnTo>
                    <a:pt x="5" y="91"/>
                  </a:lnTo>
                  <a:lnTo>
                    <a:pt x="0" y="102"/>
                  </a:lnTo>
                  <a:lnTo>
                    <a:pt x="124" y="180"/>
                  </a:lnTo>
                  <a:lnTo>
                    <a:pt x="124" y="0"/>
                  </a:lnTo>
                  <a:lnTo>
                    <a:pt x="5" y="74"/>
                  </a:lnTo>
                  <a:lnTo>
                    <a:pt x="5"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p:cNvSpPr>
              <a:spLocks/>
            </p:cNvSpPr>
            <p:nvPr/>
          </p:nvSpPr>
          <p:spPr bwMode="auto">
            <a:xfrm>
              <a:off x="3213100" y="4489450"/>
              <a:ext cx="576263" cy="111125"/>
            </a:xfrm>
            <a:custGeom>
              <a:avLst/>
              <a:gdLst>
                <a:gd name="T0" fmla="*/ 255 w 363"/>
                <a:gd name="T1" fmla="*/ 4 h 70"/>
                <a:gd name="T2" fmla="*/ 255 w 363"/>
                <a:gd name="T3" fmla="*/ 8 h 70"/>
                <a:gd name="T4" fmla="*/ 255 w 363"/>
                <a:gd name="T5" fmla="*/ 8 h 70"/>
                <a:gd name="T6" fmla="*/ 248 w 363"/>
                <a:gd name="T7" fmla="*/ 15 h 70"/>
                <a:gd name="T8" fmla="*/ 240 w 363"/>
                <a:gd name="T9" fmla="*/ 25 h 70"/>
                <a:gd name="T10" fmla="*/ 240 w 363"/>
                <a:gd name="T11" fmla="*/ 25 h 70"/>
                <a:gd name="T12" fmla="*/ 229 w 363"/>
                <a:gd name="T13" fmla="*/ 32 h 70"/>
                <a:gd name="T14" fmla="*/ 217 w 363"/>
                <a:gd name="T15" fmla="*/ 38 h 70"/>
                <a:gd name="T16" fmla="*/ 217 w 363"/>
                <a:gd name="T17" fmla="*/ 38 h 70"/>
                <a:gd name="T18" fmla="*/ 202 w 363"/>
                <a:gd name="T19" fmla="*/ 42 h 70"/>
                <a:gd name="T20" fmla="*/ 185 w 363"/>
                <a:gd name="T21" fmla="*/ 43 h 70"/>
                <a:gd name="T22" fmla="*/ 185 w 363"/>
                <a:gd name="T23" fmla="*/ 43 h 70"/>
                <a:gd name="T24" fmla="*/ 170 w 363"/>
                <a:gd name="T25" fmla="*/ 42 h 70"/>
                <a:gd name="T26" fmla="*/ 155 w 363"/>
                <a:gd name="T27" fmla="*/ 40 h 70"/>
                <a:gd name="T28" fmla="*/ 155 w 363"/>
                <a:gd name="T29" fmla="*/ 40 h 70"/>
                <a:gd name="T30" fmla="*/ 140 w 363"/>
                <a:gd name="T31" fmla="*/ 34 h 70"/>
                <a:gd name="T32" fmla="*/ 129 w 363"/>
                <a:gd name="T33" fmla="*/ 25 h 70"/>
                <a:gd name="T34" fmla="*/ 129 w 363"/>
                <a:gd name="T35" fmla="*/ 25 h 70"/>
                <a:gd name="T36" fmla="*/ 119 w 363"/>
                <a:gd name="T37" fmla="*/ 15 h 70"/>
                <a:gd name="T38" fmla="*/ 114 w 363"/>
                <a:gd name="T39" fmla="*/ 4 h 70"/>
                <a:gd name="T40" fmla="*/ 114 w 363"/>
                <a:gd name="T41" fmla="*/ 4 h 70"/>
                <a:gd name="T42" fmla="*/ 114 w 363"/>
                <a:gd name="T43" fmla="*/ 4 h 70"/>
                <a:gd name="T44" fmla="*/ 114 w 363"/>
                <a:gd name="T45" fmla="*/ 4 h 70"/>
                <a:gd name="T46" fmla="*/ 112 w 363"/>
                <a:gd name="T47" fmla="*/ 0 h 70"/>
                <a:gd name="T48" fmla="*/ 0 w 363"/>
                <a:gd name="T49" fmla="*/ 70 h 70"/>
                <a:gd name="T50" fmla="*/ 363 w 363"/>
                <a:gd name="T51" fmla="*/ 70 h 70"/>
                <a:gd name="T52" fmla="*/ 255 w 363"/>
                <a:gd name="T5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0">
                  <a:moveTo>
                    <a:pt x="255" y="4"/>
                  </a:moveTo>
                  <a:lnTo>
                    <a:pt x="255" y="8"/>
                  </a:lnTo>
                  <a:lnTo>
                    <a:pt x="255" y="8"/>
                  </a:lnTo>
                  <a:lnTo>
                    <a:pt x="248" y="15"/>
                  </a:lnTo>
                  <a:lnTo>
                    <a:pt x="240" y="25"/>
                  </a:lnTo>
                  <a:lnTo>
                    <a:pt x="240" y="25"/>
                  </a:lnTo>
                  <a:lnTo>
                    <a:pt x="229" y="32"/>
                  </a:lnTo>
                  <a:lnTo>
                    <a:pt x="217" y="38"/>
                  </a:lnTo>
                  <a:lnTo>
                    <a:pt x="217" y="38"/>
                  </a:lnTo>
                  <a:lnTo>
                    <a:pt x="202" y="42"/>
                  </a:lnTo>
                  <a:lnTo>
                    <a:pt x="185" y="43"/>
                  </a:lnTo>
                  <a:lnTo>
                    <a:pt x="185" y="43"/>
                  </a:lnTo>
                  <a:lnTo>
                    <a:pt x="170" y="42"/>
                  </a:lnTo>
                  <a:lnTo>
                    <a:pt x="155" y="40"/>
                  </a:lnTo>
                  <a:lnTo>
                    <a:pt x="155" y="40"/>
                  </a:lnTo>
                  <a:lnTo>
                    <a:pt x="140" y="34"/>
                  </a:lnTo>
                  <a:lnTo>
                    <a:pt x="129" y="25"/>
                  </a:lnTo>
                  <a:lnTo>
                    <a:pt x="129" y="25"/>
                  </a:lnTo>
                  <a:lnTo>
                    <a:pt x="119" y="15"/>
                  </a:lnTo>
                  <a:lnTo>
                    <a:pt x="114" y="4"/>
                  </a:lnTo>
                  <a:lnTo>
                    <a:pt x="114" y="4"/>
                  </a:lnTo>
                  <a:lnTo>
                    <a:pt x="114" y="4"/>
                  </a:lnTo>
                  <a:lnTo>
                    <a:pt x="114" y="4"/>
                  </a:lnTo>
                  <a:lnTo>
                    <a:pt x="112" y="0"/>
                  </a:lnTo>
                  <a:lnTo>
                    <a:pt x="0" y="70"/>
                  </a:lnTo>
                  <a:lnTo>
                    <a:pt x="363" y="70"/>
                  </a:lnTo>
                  <a:lnTo>
                    <a:pt x="255" y="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p:cNvSpPr>
              <a:spLocks/>
            </p:cNvSpPr>
            <p:nvPr/>
          </p:nvSpPr>
          <p:spPr bwMode="auto">
            <a:xfrm>
              <a:off x="3198813" y="4297363"/>
              <a:ext cx="185738" cy="282575"/>
            </a:xfrm>
            <a:custGeom>
              <a:avLst/>
              <a:gdLst>
                <a:gd name="T0" fmla="*/ 115 w 117"/>
                <a:gd name="T1" fmla="*/ 93 h 178"/>
                <a:gd name="T2" fmla="*/ 115 w 117"/>
                <a:gd name="T3" fmla="*/ 93 h 178"/>
                <a:gd name="T4" fmla="*/ 115 w 117"/>
                <a:gd name="T5" fmla="*/ 83 h 178"/>
                <a:gd name="T6" fmla="*/ 117 w 117"/>
                <a:gd name="T7" fmla="*/ 72 h 178"/>
                <a:gd name="T8" fmla="*/ 0 w 117"/>
                <a:gd name="T9" fmla="*/ 0 h 178"/>
                <a:gd name="T10" fmla="*/ 0 w 117"/>
                <a:gd name="T11" fmla="*/ 178 h 178"/>
                <a:gd name="T12" fmla="*/ 117 w 117"/>
                <a:gd name="T13" fmla="*/ 106 h 178"/>
                <a:gd name="T14" fmla="*/ 117 w 117"/>
                <a:gd name="T15" fmla="*/ 106 h 178"/>
                <a:gd name="T16" fmla="*/ 115 w 117"/>
                <a:gd name="T17" fmla="*/ 93 h 178"/>
                <a:gd name="T18" fmla="*/ 115 w 117"/>
                <a:gd name="T19" fmla="*/ 9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78">
                  <a:moveTo>
                    <a:pt x="115" y="93"/>
                  </a:moveTo>
                  <a:lnTo>
                    <a:pt x="115" y="93"/>
                  </a:lnTo>
                  <a:lnTo>
                    <a:pt x="115" y="83"/>
                  </a:lnTo>
                  <a:lnTo>
                    <a:pt x="117" y="72"/>
                  </a:lnTo>
                  <a:lnTo>
                    <a:pt x="0" y="0"/>
                  </a:lnTo>
                  <a:lnTo>
                    <a:pt x="0" y="178"/>
                  </a:lnTo>
                  <a:lnTo>
                    <a:pt x="117" y="106"/>
                  </a:lnTo>
                  <a:lnTo>
                    <a:pt x="117" y="106"/>
                  </a:lnTo>
                  <a:lnTo>
                    <a:pt x="115" y="93"/>
                  </a:lnTo>
                  <a:lnTo>
                    <a:pt x="115" y="9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55"/>
            <p:cNvSpPr>
              <a:spLocks noChangeArrowheads="1"/>
            </p:cNvSpPr>
            <p:nvPr/>
          </p:nvSpPr>
          <p:spPr bwMode="auto">
            <a:xfrm>
              <a:off x="3587750" y="448310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p:cNvSpPr>
              <a:spLocks/>
            </p:cNvSpPr>
            <p:nvPr/>
          </p:nvSpPr>
          <p:spPr bwMode="auto">
            <a:xfrm>
              <a:off x="3216275" y="4052888"/>
              <a:ext cx="563563" cy="334962"/>
            </a:xfrm>
            <a:custGeom>
              <a:avLst/>
              <a:gdLst>
                <a:gd name="T0" fmla="*/ 355 w 355"/>
                <a:gd name="T1" fmla="*/ 143 h 211"/>
                <a:gd name="T2" fmla="*/ 178 w 355"/>
                <a:gd name="T3" fmla="*/ 0 h 211"/>
                <a:gd name="T4" fmla="*/ 0 w 355"/>
                <a:gd name="T5" fmla="*/ 143 h 211"/>
                <a:gd name="T6" fmla="*/ 112 w 355"/>
                <a:gd name="T7" fmla="*/ 211 h 211"/>
                <a:gd name="T8" fmla="*/ 112 w 355"/>
                <a:gd name="T9" fmla="*/ 211 h 211"/>
                <a:gd name="T10" fmla="*/ 112 w 355"/>
                <a:gd name="T11" fmla="*/ 211 h 211"/>
                <a:gd name="T12" fmla="*/ 112 w 355"/>
                <a:gd name="T13" fmla="*/ 211 h 211"/>
                <a:gd name="T14" fmla="*/ 112 w 355"/>
                <a:gd name="T15" fmla="*/ 211 h 211"/>
                <a:gd name="T16" fmla="*/ 112 w 355"/>
                <a:gd name="T17" fmla="*/ 211 h 211"/>
                <a:gd name="T18" fmla="*/ 112 w 355"/>
                <a:gd name="T19" fmla="*/ 211 h 211"/>
                <a:gd name="T20" fmla="*/ 117 w 355"/>
                <a:gd name="T21" fmla="*/ 201 h 211"/>
                <a:gd name="T22" fmla="*/ 123 w 355"/>
                <a:gd name="T23" fmla="*/ 192 h 211"/>
                <a:gd name="T24" fmla="*/ 130 w 355"/>
                <a:gd name="T25" fmla="*/ 184 h 211"/>
                <a:gd name="T26" fmla="*/ 140 w 355"/>
                <a:gd name="T27" fmla="*/ 179 h 211"/>
                <a:gd name="T28" fmla="*/ 140 w 355"/>
                <a:gd name="T29" fmla="*/ 179 h 211"/>
                <a:gd name="T30" fmla="*/ 149 w 355"/>
                <a:gd name="T31" fmla="*/ 173 h 211"/>
                <a:gd name="T32" fmla="*/ 159 w 355"/>
                <a:gd name="T33" fmla="*/ 169 h 211"/>
                <a:gd name="T34" fmla="*/ 170 w 355"/>
                <a:gd name="T35" fmla="*/ 168 h 211"/>
                <a:gd name="T36" fmla="*/ 181 w 355"/>
                <a:gd name="T37" fmla="*/ 168 h 211"/>
                <a:gd name="T38" fmla="*/ 181 w 355"/>
                <a:gd name="T39" fmla="*/ 168 h 211"/>
                <a:gd name="T40" fmla="*/ 200 w 355"/>
                <a:gd name="T41" fmla="*/ 169 h 211"/>
                <a:gd name="T42" fmla="*/ 217 w 355"/>
                <a:gd name="T43" fmla="*/ 175 h 211"/>
                <a:gd name="T44" fmla="*/ 217 w 355"/>
                <a:gd name="T45" fmla="*/ 175 h 211"/>
                <a:gd name="T46" fmla="*/ 225 w 355"/>
                <a:gd name="T47" fmla="*/ 179 h 211"/>
                <a:gd name="T48" fmla="*/ 230 w 355"/>
                <a:gd name="T49" fmla="*/ 184 h 211"/>
                <a:gd name="T50" fmla="*/ 238 w 355"/>
                <a:gd name="T51" fmla="*/ 192 h 211"/>
                <a:gd name="T52" fmla="*/ 242 w 355"/>
                <a:gd name="T53" fmla="*/ 200 h 211"/>
                <a:gd name="T54" fmla="*/ 242 w 355"/>
                <a:gd name="T55" fmla="*/ 200 h 211"/>
                <a:gd name="T56" fmla="*/ 242 w 355"/>
                <a:gd name="T57" fmla="*/ 200 h 211"/>
                <a:gd name="T58" fmla="*/ 242 w 355"/>
                <a:gd name="T59" fmla="*/ 200 h 211"/>
                <a:gd name="T60" fmla="*/ 246 w 355"/>
                <a:gd name="T61" fmla="*/ 209 h 211"/>
                <a:gd name="T62" fmla="*/ 355 w 355"/>
                <a:gd name="T63" fmla="*/ 143 h 211"/>
                <a:gd name="T64" fmla="*/ 355 w 355"/>
                <a:gd name="T65" fmla="*/ 14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211">
                  <a:moveTo>
                    <a:pt x="355" y="143"/>
                  </a:moveTo>
                  <a:lnTo>
                    <a:pt x="178" y="0"/>
                  </a:lnTo>
                  <a:lnTo>
                    <a:pt x="0" y="143"/>
                  </a:lnTo>
                  <a:lnTo>
                    <a:pt x="112" y="211"/>
                  </a:lnTo>
                  <a:lnTo>
                    <a:pt x="112" y="211"/>
                  </a:lnTo>
                  <a:lnTo>
                    <a:pt x="112" y="211"/>
                  </a:lnTo>
                  <a:lnTo>
                    <a:pt x="112" y="211"/>
                  </a:lnTo>
                  <a:lnTo>
                    <a:pt x="112" y="211"/>
                  </a:lnTo>
                  <a:lnTo>
                    <a:pt x="112" y="211"/>
                  </a:lnTo>
                  <a:lnTo>
                    <a:pt x="112" y="211"/>
                  </a:lnTo>
                  <a:lnTo>
                    <a:pt x="117" y="201"/>
                  </a:lnTo>
                  <a:lnTo>
                    <a:pt x="123" y="192"/>
                  </a:lnTo>
                  <a:lnTo>
                    <a:pt x="130" y="184"/>
                  </a:lnTo>
                  <a:lnTo>
                    <a:pt x="140" y="179"/>
                  </a:lnTo>
                  <a:lnTo>
                    <a:pt x="140" y="179"/>
                  </a:lnTo>
                  <a:lnTo>
                    <a:pt x="149" y="173"/>
                  </a:lnTo>
                  <a:lnTo>
                    <a:pt x="159" y="169"/>
                  </a:lnTo>
                  <a:lnTo>
                    <a:pt x="170" y="168"/>
                  </a:lnTo>
                  <a:lnTo>
                    <a:pt x="181" y="168"/>
                  </a:lnTo>
                  <a:lnTo>
                    <a:pt x="181" y="168"/>
                  </a:lnTo>
                  <a:lnTo>
                    <a:pt x="200" y="169"/>
                  </a:lnTo>
                  <a:lnTo>
                    <a:pt x="217" y="175"/>
                  </a:lnTo>
                  <a:lnTo>
                    <a:pt x="217" y="175"/>
                  </a:lnTo>
                  <a:lnTo>
                    <a:pt x="225" y="179"/>
                  </a:lnTo>
                  <a:lnTo>
                    <a:pt x="230" y="184"/>
                  </a:lnTo>
                  <a:lnTo>
                    <a:pt x="238" y="192"/>
                  </a:lnTo>
                  <a:lnTo>
                    <a:pt x="242" y="200"/>
                  </a:lnTo>
                  <a:lnTo>
                    <a:pt x="242" y="200"/>
                  </a:lnTo>
                  <a:lnTo>
                    <a:pt x="242" y="200"/>
                  </a:lnTo>
                  <a:lnTo>
                    <a:pt x="242" y="200"/>
                  </a:lnTo>
                  <a:lnTo>
                    <a:pt x="246" y="209"/>
                  </a:lnTo>
                  <a:lnTo>
                    <a:pt x="355" y="143"/>
                  </a:lnTo>
                  <a:lnTo>
                    <a:pt x="355" y="14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a:grpSpLocks noChangeAspect="1"/>
          </p:cNvGrpSpPr>
          <p:nvPr/>
        </p:nvGrpSpPr>
        <p:grpSpPr>
          <a:xfrm>
            <a:off x="8903361" y="2865566"/>
            <a:ext cx="491558" cy="447460"/>
            <a:chOff x="3198813" y="4052888"/>
            <a:chExt cx="601662" cy="547687"/>
          </a:xfrm>
        </p:grpSpPr>
        <p:sp>
          <p:nvSpPr>
            <p:cNvPr id="80" name="Freeform 48"/>
            <p:cNvSpPr>
              <a:spLocks noEditPoints="1"/>
            </p:cNvSpPr>
            <p:nvPr/>
          </p:nvSpPr>
          <p:spPr bwMode="auto">
            <a:xfrm>
              <a:off x="3395663" y="4337050"/>
              <a:ext cx="207963" cy="206375"/>
            </a:xfrm>
            <a:custGeom>
              <a:avLst/>
              <a:gdLst>
                <a:gd name="T0" fmla="*/ 63 w 131"/>
                <a:gd name="T1" fmla="*/ 98 h 130"/>
                <a:gd name="T2" fmla="*/ 51 w 131"/>
                <a:gd name="T3" fmla="*/ 102 h 130"/>
                <a:gd name="T4" fmla="*/ 40 w 131"/>
                <a:gd name="T5" fmla="*/ 98 h 130"/>
                <a:gd name="T6" fmla="*/ 31 w 131"/>
                <a:gd name="T7" fmla="*/ 87 h 130"/>
                <a:gd name="T8" fmla="*/ 27 w 131"/>
                <a:gd name="T9" fmla="*/ 70 h 130"/>
                <a:gd name="T10" fmla="*/ 33 w 131"/>
                <a:gd name="T11" fmla="*/ 49 h 130"/>
                <a:gd name="T12" fmla="*/ 46 w 131"/>
                <a:gd name="T13" fmla="*/ 32 h 130"/>
                <a:gd name="T14" fmla="*/ 63 w 131"/>
                <a:gd name="T15" fmla="*/ 26 h 130"/>
                <a:gd name="T16" fmla="*/ 74 w 131"/>
                <a:gd name="T17" fmla="*/ 30 h 130"/>
                <a:gd name="T18" fmla="*/ 83 w 131"/>
                <a:gd name="T19" fmla="*/ 39 h 130"/>
                <a:gd name="T20" fmla="*/ 87 w 131"/>
                <a:gd name="T21" fmla="*/ 75 h 130"/>
                <a:gd name="T22" fmla="*/ 85 w 131"/>
                <a:gd name="T23" fmla="*/ 85 h 130"/>
                <a:gd name="T24" fmla="*/ 91 w 131"/>
                <a:gd name="T25" fmla="*/ 90 h 130"/>
                <a:gd name="T26" fmla="*/ 100 w 131"/>
                <a:gd name="T27" fmla="*/ 85 h 130"/>
                <a:gd name="T28" fmla="*/ 112 w 131"/>
                <a:gd name="T29" fmla="*/ 72 h 130"/>
                <a:gd name="T30" fmla="*/ 117 w 131"/>
                <a:gd name="T31" fmla="*/ 53 h 130"/>
                <a:gd name="T32" fmla="*/ 112 w 131"/>
                <a:gd name="T33" fmla="*/ 30 h 130"/>
                <a:gd name="T34" fmla="*/ 93 w 131"/>
                <a:gd name="T35" fmla="*/ 15 h 130"/>
                <a:gd name="T36" fmla="*/ 68 w 131"/>
                <a:gd name="T37" fmla="*/ 9 h 130"/>
                <a:gd name="T38" fmla="*/ 38 w 131"/>
                <a:gd name="T39" fmla="*/ 17 h 130"/>
                <a:gd name="T40" fmla="*/ 19 w 131"/>
                <a:gd name="T41" fmla="*/ 38 h 130"/>
                <a:gd name="T42" fmla="*/ 12 w 131"/>
                <a:gd name="T43" fmla="*/ 68 h 130"/>
                <a:gd name="T44" fmla="*/ 19 w 131"/>
                <a:gd name="T45" fmla="*/ 96 h 130"/>
                <a:gd name="T46" fmla="*/ 40 w 131"/>
                <a:gd name="T47" fmla="*/ 115 h 130"/>
                <a:gd name="T48" fmla="*/ 70 w 131"/>
                <a:gd name="T49" fmla="*/ 121 h 130"/>
                <a:gd name="T50" fmla="*/ 100 w 131"/>
                <a:gd name="T51" fmla="*/ 113 h 130"/>
                <a:gd name="T52" fmla="*/ 117 w 131"/>
                <a:gd name="T53" fmla="*/ 100 h 130"/>
                <a:gd name="T54" fmla="*/ 125 w 131"/>
                <a:gd name="T55" fmla="*/ 107 h 130"/>
                <a:gd name="T56" fmla="*/ 110 w 131"/>
                <a:gd name="T57" fmla="*/ 121 h 130"/>
                <a:gd name="T58" fmla="*/ 85 w 131"/>
                <a:gd name="T59" fmla="*/ 128 h 130"/>
                <a:gd name="T60" fmla="*/ 55 w 131"/>
                <a:gd name="T61" fmla="*/ 128 h 130"/>
                <a:gd name="T62" fmla="*/ 31 w 131"/>
                <a:gd name="T63" fmla="*/ 121 h 130"/>
                <a:gd name="T64" fmla="*/ 14 w 131"/>
                <a:gd name="T65" fmla="*/ 105 h 130"/>
                <a:gd name="T66" fmla="*/ 2 w 131"/>
                <a:gd name="T67" fmla="*/ 83 h 130"/>
                <a:gd name="T68" fmla="*/ 2 w 131"/>
                <a:gd name="T69" fmla="*/ 53 h 130"/>
                <a:gd name="T70" fmla="*/ 14 w 131"/>
                <a:gd name="T71" fmla="*/ 28 h 130"/>
                <a:gd name="T72" fmla="*/ 33 w 131"/>
                <a:gd name="T73" fmla="*/ 9 h 130"/>
                <a:gd name="T74" fmla="*/ 50 w 131"/>
                <a:gd name="T75" fmla="*/ 2 h 130"/>
                <a:gd name="T76" fmla="*/ 68 w 131"/>
                <a:gd name="T77" fmla="*/ 0 h 130"/>
                <a:gd name="T78" fmla="*/ 99 w 131"/>
                <a:gd name="T79" fmla="*/ 5 h 130"/>
                <a:gd name="T80" fmla="*/ 121 w 131"/>
                <a:gd name="T81" fmla="*/ 26 h 130"/>
                <a:gd name="T82" fmla="*/ 127 w 131"/>
                <a:gd name="T83" fmla="*/ 53 h 130"/>
                <a:gd name="T84" fmla="*/ 119 w 131"/>
                <a:gd name="T85" fmla="*/ 79 h 130"/>
                <a:gd name="T86" fmla="*/ 106 w 131"/>
                <a:gd name="T87" fmla="*/ 92 h 130"/>
                <a:gd name="T88" fmla="*/ 85 w 131"/>
                <a:gd name="T89" fmla="*/ 102 h 130"/>
                <a:gd name="T90" fmla="*/ 78 w 131"/>
                <a:gd name="T91" fmla="*/ 100 h 130"/>
                <a:gd name="T92" fmla="*/ 72 w 131"/>
                <a:gd name="T93" fmla="*/ 90 h 130"/>
                <a:gd name="T94" fmla="*/ 40 w 131"/>
                <a:gd name="T95" fmla="*/ 72 h 130"/>
                <a:gd name="T96" fmla="*/ 44 w 131"/>
                <a:gd name="T97" fmla="*/ 85 h 130"/>
                <a:gd name="T98" fmla="*/ 55 w 131"/>
                <a:gd name="T99" fmla="*/ 90 h 130"/>
                <a:gd name="T100" fmla="*/ 70 w 131"/>
                <a:gd name="T101" fmla="*/ 81 h 130"/>
                <a:gd name="T102" fmla="*/ 76 w 131"/>
                <a:gd name="T103" fmla="*/ 70 h 130"/>
                <a:gd name="T104" fmla="*/ 80 w 131"/>
                <a:gd name="T105" fmla="*/ 56 h 130"/>
                <a:gd name="T106" fmla="*/ 74 w 131"/>
                <a:gd name="T107" fmla="*/ 41 h 130"/>
                <a:gd name="T108" fmla="*/ 63 w 131"/>
                <a:gd name="T109" fmla="*/ 38 h 130"/>
                <a:gd name="T110" fmla="*/ 55 w 131"/>
                <a:gd name="T111" fmla="*/ 39 h 130"/>
                <a:gd name="T112" fmla="*/ 48 w 131"/>
                <a:gd name="T113" fmla="*/ 47 h 130"/>
                <a:gd name="T114" fmla="*/ 40 w 131"/>
                <a:gd name="T115"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 h="130">
                  <a:moveTo>
                    <a:pt x="72" y="90"/>
                  </a:moveTo>
                  <a:lnTo>
                    <a:pt x="72" y="90"/>
                  </a:lnTo>
                  <a:lnTo>
                    <a:pt x="63" y="98"/>
                  </a:lnTo>
                  <a:lnTo>
                    <a:pt x="63" y="98"/>
                  </a:lnTo>
                  <a:lnTo>
                    <a:pt x="57" y="100"/>
                  </a:lnTo>
                  <a:lnTo>
                    <a:pt x="51" y="102"/>
                  </a:lnTo>
                  <a:lnTo>
                    <a:pt x="51" y="102"/>
                  </a:lnTo>
                  <a:lnTo>
                    <a:pt x="46" y="100"/>
                  </a:lnTo>
                  <a:lnTo>
                    <a:pt x="40" y="98"/>
                  </a:lnTo>
                  <a:lnTo>
                    <a:pt x="40" y="98"/>
                  </a:lnTo>
                  <a:lnTo>
                    <a:pt x="34" y="92"/>
                  </a:lnTo>
                  <a:lnTo>
                    <a:pt x="31" y="87"/>
                  </a:lnTo>
                  <a:lnTo>
                    <a:pt x="31" y="87"/>
                  </a:lnTo>
                  <a:lnTo>
                    <a:pt x="29" y="79"/>
                  </a:lnTo>
                  <a:lnTo>
                    <a:pt x="27" y="70"/>
                  </a:lnTo>
                  <a:lnTo>
                    <a:pt x="27" y="70"/>
                  </a:lnTo>
                  <a:lnTo>
                    <a:pt x="29" y="60"/>
                  </a:lnTo>
                  <a:lnTo>
                    <a:pt x="33" y="49"/>
                  </a:lnTo>
                  <a:lnTo>
                    <a:pt x="33" y="49"/>
                  </a:lnTo>
                  <a:lnTo>
                    <a:pt x="38" y="39"/>
                  </a:lnTo>
                  <a:lnTo>
                    <a:pt x="46" y="32"/>
                  </a:lnTo>
                  <a:lnTo>
                    <a:pt x="46" y="32"/>
                  </a:lnTo>
                  <a:lnTo>
                    <a:pt x="55" y="28"/>
                  </a:lnTo>
                  <a:lnTo>
                    <a:pt x="63" y="26"/>
                  </a:lnTo>
                  <a:lnTo>
                    <a:pt x="63" y="26"/>
                  </a:lnTo>
                  <a:lnTo>
                    <a:pt x="68" y="28"/>
                  </a:lnTo>
                  <a:lnTo>
                    <a:pt x="74" y="30"/>
                  </a:lnTo>
                  <a:lnTo>
                    <a:pt x="74" y="30"/>
                  </a:lnTo>
                  <a:lnTo>
                    <a:pt x="80" y="34"/>
                  </a:lnTo>
                  <a:lnTo>
                    <a:pt x="83" y="39"/>
                  </a:lnTo>
                  <a:lnTo>
                    <a:pt x="85" y="28"/>
                  </a:lnTo>
                  <a:lnTo>
                    <a:pt x="97" y="28"/>
                  </a:lnTo>
                  <a:lnTo>
                    <a:pt x="87" y="75"/>
                  </a:lnTo>
                  <a:lnTo>
                    <a:pt x="87" y="75"/>
                  </a:lnTo>
                  <a:lnTo>
                    <a:pt x="85" y="85"/>
                  </a:lnTo>
                  <a:lnTo>
                    <a:pt x="85" y="85"/>
                  </a:lnTo>
                  <a:lnTo>
                    <a:pt x="87" y="89"/>
                  </a:lnTo>
                  <a:lnTo>
                    <a:pt x="87" y="89"/>
                  </a:lnTo>
                  <a:lnTo>
                    <a:pt x="91" y="90"/>
                  </a:lnTo>
                  <a:lnTo>
                    <a:pt x="91" y="90"/>
                  </a:lnTo>
                  <a:lnTo>
                    <a:pt x="95" y="89"/>
                  </a:lnTo>
                  <a:lnTo>
                    <a:pt x="100" y="85"/>
                  </a:lnTo>
                  <a:lnTo>
                    <a:pt x="100" y="85"/>
                  </a:lnTo>
                  <a:lnTo>
                    <a:pt x="106" y="79"/>
                  </a:lnTo>
                  <a:lnTo>
                    <a:pt x="112" y="72"/>
                  </a:lnTo>
                  <a:lnTo>
                    <a:pt x="112" y="72"/>
                  </a:lnTo>
                  <a:lnTo>
                    <a:pt x="116" y="62"/>
                  </a:lnTo>
                  <a:lnTo>
                    <a:pt x="117" y="53"/>
                  </a:lnTo>
                  <a:lnTo>
                    <a:pt x="117" y="53"/>
                  </a:lnTo>
                  <a:lnTo>
                    <a:pt x="116" y="41"/>
                  </a:lnTo>
                  <a:lnTo>
                    <a:pt x="112" y="30"/>
                  </a:lnTo>
                  <a:lnTo>
                    <a:pt x="112" y="30"/>
                  </a:lnTo>
                  <a:lnTo>
                    <a:pt x="104" y="22"/>
                  </a:lnTo>
                  <a:lnTo>
                    <a:pt x="93" y="15"/>
                  </a:lnTo>
                  <a:lnTo>
                    <a:pt x="93" y="15"/>
                  </a:lnTo>
                  <a:lnTo>
                    <a:pt x="82" y="11"/>
                  </a:lnTo>
                  <a:lnTo>
                    <a:pt x="68" y="9"/>
                  </a:lnTo>
                  <a:lnTo>
                    <a:pt x="68" y="9"/>
                  </a:lnTo>
                  <a:lnTo>
                    <a:pt x="53" y="11"/>
                  </a:lnTo>
                  <a:lnTo>
                    <a:pt x="38" y="17"/>
                  </a:lnTo>
                  <a:lnTo>
                    <a:pt x="38" y="17"/>
                  </a:lnTo>
                  <a:lnTo>
                    <a:pt x="27" y="26"/>
                  </a:lnTo>
                  <a:lnTo>
                    <a:pt x="19" y="38"/>
                  </a:lnTo>
                  <a:lnTo>
                    <a:pt x="19" y="38"/>
                  </a:lnTo>
                  <a:lnTo>
                    <a:pt x="14" y="53"/>
                  </a:lnTo>
                  <a:lnTo>
                    <a:pt x="12" y="68"/>
                  </a:lnTo>
                  <a:lnTo>
                    <a:pt x="12" y="68"/>
                  </a:lnTo>
                  <a:lnTo>
                    <a:pt x="14" y="83"/>
                  </a:lnTo>
                  <a:lnTo>
                    <a:pt x="19" y="96"/>
                  </a:lnTo>
                  <a:lnTo>
                    <a:pt x="19" y="96"/>
                  </a:lnTo>
                  <a:lnTo>
                    <a:pt x="27" y="107"/>
                  </a:lnTo>
                  <a:lnTo>
                    <a:pt x="40" y="115"/>
                  </a:lnTo>
                  <a:lnTo>
                    <a:pt x="40" y="115"/>
                  </a:lnTo>
                  <a:lnTo>
                    <a:pt x="53" y="119"/>
                  </a:lnTo>
                  <a:lnTo>
                    <a:pt x="70" y="121"/>
                  </a:lnTo>
                  <a:lnTo>
                    <a:pt x="70" y="121"/>
                  </a:lnTo>
                  <a:lnTo>
                    <a:pt x="87" y="119"/>
                  </a:lnTo>
                  <a:lnTo>
                    <a:pt x="100" y="113"/>
                  </a:lnTo>
                  <a:lnTo>
                    <a:pt x="100" y="113"/>
                  </a:lnTo>
                  <a:lnTo>
                    <a:pt x="110" y="107"/>
                  </a:lnTo>
                  <a:lnTo>
                    <a:pt x="117" y="100"/>
                  </a:lnTo>
                  <a:lnTo>
                    <a:pt x="131" y="100"/>
                  </a:lnTo>
                  <a:lnTo>
                    <a:pt x="131" y="100"/>
                  </a:lnTo>
                  <a:lnTo>
                    <a:pt x="125" y="107"/>
                  </a:lnTo>
                  <a:lnTo>
                    <a:pt x="117" y="113"/>
                  </a:lnTo>
                  <a:lnTo>
                    <a:pt x="117" y="113"/>
                  </a:lnTo>
                  <a:lnTo>
                    <a:pt x="110" y="121"/>
                  </a:lnTo>
                  <a:lnTo>
                    <a:pt x="99" y="126"/>
                  </a:lnTo>
                  <a:lnTo>
                    <a:pt x="99" y="126"/>
                  </a:lnTo>
                  <a:lnTo>
                    <a:pt x="85" y="128"/>
                  </a:lnTo>
                  <a:lnTo>
                    <a:pt x="70" y="130"/>
                  </a:lnTo>
                  <a:lnTo>
                    <a:pt x="70" y="130"/>
                  </a:lnTo>
                  <a:lnTo>
                    <a:pt x="55" y="128"/>
                  </a:lnTo>
                  <a:lnTo>
                    <a:pt x="42" y="126"/>
                  </a:lnTo>
                  <a:lnTo>
                    <a:pt x="42" y="126"/>
                  </a:lnTo>
                  <a:lnTo>
                    <a:pt x="31" y="121"/>
                  </a:lnTo>
                  <a:lnTo>
                    <a:pt x="21" y="115"/>
                  </a:lnTo>
                  <a:lnTo>
                    <a:pt x="21" y="115"/>
                  </a:lnTo>
                  <a:lnTo>
                    <a:pt x="14" y="105"/>
                  </a:lnTo>
                  <a:lnTo>
                    <a:pt x="8" y="96"/>
                  </a:lnTo>
                  <a:lnTo>
                    <a:pt x="8" y="96"/>
                  </a:lnTo>
                  <a:lnTo>
                    <a:pt x="2" y="83"/>
                  </a:lnTo>
                  <a:lnTo>
                    <a:pt x="0" y="70"/>
                  </a:lnTo>
                  <a:lnTo>
                    <a:pt x="0" y="70"/>
                  </a:lnTo>
                  <a:lnTo>
                    <a:pt x="2" y="53"/>
                  </a:lnTo>
                  <a:lnTo>
                    <a:pt x="8" y="38"/>
                  </a:lnTo>
                  <a:lnTo>
                    <a:pt x="8" y="38"/>
                  </a:lnTo>
                  <a:lnTo>
                    <a:pt x="14" y="28"/>
                  </a:lnTo>
                  <a:lnTo>
                    <a:pt x="17" y="21"/>
                  </a:lnTo>
                  <a:lnTo>
                    <a:pt x="25" y="15"/>
                  </a:lnTo>
                  <a:lnTo>
                    <a:pt x="33" y="9"/>
                  </a:lnTo>
                  <a:lnTo>
                    <a:pt x="33" y="9"/>
                  </a:lnTo>
                  <a:lnTo>
                    <a:pt x="40" y="5"/>
                  </a:lnTo>
                  <a:lnTo>
                    <a:pt x="50" y="2"/>
                  </a:lnTo>
                  <a:lnTo>
                    <a:pt x="59" y="0"/>
                  </a:lnTo>
                  <a:lnTo>
                    <a:pt x="68" y="0"/>
                  </a:lnTo>
                  <a:lnTo>
                    <a:pt x="68" y="0"/>
                  </a:lnTo>
                  <a:lnTo>
                    <a:pt x="85" y="2"/>
                  </a:lnTo>
                  <a:lnTo>
                    <a:pt x="99" y="5"/>
                  </a:lnTo>
                  <a:lnTo>
                    <a:pt x="99" y="5"/>
                  </a:lnTo>
                  <a:lnTo>
                    <a:pt x="112" y="15"/>
                  </a:lnTo>
                  <a:lnTo>
                    <a:pt x="121" y="26"/>
                  </a:lnTo>
                  <a:lnTo>
                    <a:pt x="121" y="26"/>
                  </a:lnTo>
                  <a:lnTo>
                    <a:pt x="125" y="39"/>
                  </a:lnTo>
                  <a:lnTo>
                    <a:pt x="127" y="53"/>
                  </a:lnTo>
                  <a:lnTo>
                    <a:pt x="127" y="53"/>
                  </a:lnTo>
                  <a:lnTo>
                    <a:pt x="127" y="62"/>
                  </a:lnTo>
                  <a:lnTo>
                    <a:pt x="123" y="72"/>
                  </a:lnTo>
                  <a:lnTo>
                    <a:pt x="119" y="79"/>
                  </a:lnTo>
                  <a:lnTo>
                    <a:pt x="114" y="87"/>
                  </a:lnTo>
                  <a:lnTo>
                    <a:pt x="114" y="87"/>
                  </a:lnTo>
                  <a:lnTo>
                    <a:pt x="106" y="92"/>
                  </a:lnTo>
                  <a:lnTo>
                    <a:pt x="100" y="98"/>
                  </a:lnTo>
                  <a:lnTo>
                    <a:pt x="93" y="100"/>
                  </a:lnTo>
                  <a:lnTo>
                    <a:pt x="85" y="102"/>
                  </a:lnTo>
                  <a:lnTo>
                    <a:pt x="85" y="102"/>
                  </a:lnTo>
                  <a:lnTo>
                    <a:pt x="78" y="100"/>
                  </a:lnTo>
                  <a:lnTo>
                    <a:pt x="78" y="100"/>
                  </a:lnTo>
                  <a:lnTo>
                    <a:pt x="74" y="96"/>
                  </a:lnTo>
                  <a:lnTo>
                    <a:pt x="74" y="96"/>
                  </a:lnTo>
                  <a:lnTo>
                    <a:pt x="72" y="90"/>
                  </a:lnTo>
                  <a:lnTo>
                    <a:pt x="72" y="90"/>
                  </a:lnTo>
                  <a:close/>
                  <a:moveTo>
                    <a:pt x="40" y="72"/>
                  </a:moveTo>
                  <a:lnTo>
                    <a:pt x="40" y="72"/>
                  </a:lnTo>
                  <a:lnTo>
                    <a:pt x="40" y="79"/>
                  </a:lnTo>
                  <a:lnTo>
                    <a:pt x="44" y="85"/>
                  </a:lnTo>
                  <a:lnTo>
                    <a:pt x="44" y="85"/>
                  </a:lnTo>
                  <a:lnTo>
                    <a:pt x="50" y="90"/>
                  </a:lnTo>
                  <a:lnTo>
                    <a:pt x="55" y="90"/>
                  </a:lnTo>
                  <a:lnTo>
                    <a:pt x="55" y="90"/>
                  </a:lnTo>
                  <a:lnTo>
                    <a:pt x="63" y="89"/>
                  </a:lnTo>
                  <a:lnTo>
                    <a:pt x="63" y="89"/>
                  </a:lnTo>
                  <a:lnTo>
                    <a:pt x="70" y="81"/>
                  </a:lnTo>
                  <a:lnTo>
                    <a:pt x="70" y="81"/>
                  </a:lnTo>
                  <a:lnTo>
                    <a:pt x="74" y="77"/>
                  </a:lnTo>
                  <a:lnTo>
                    <a:pt x="76" y="70"/>
                  </a:lnTo>
                  <a:lnTo>
                    <a:pt x="76" y="70"/>
                  </a:lnTo>
                  <a:lnTo>
                    <a:pt x="78" y="64"/>
                  </a:lnTo>
                  <a:lnTo>
                    <a:pt x="80" y="56"/>
                  </a:lnTo>
                  <a:lnTo>
                    <a:pt x="80" y="56"/>
                  </a:lnTo>
                  <a:lnTo>
                    <a:pt x="78" y="49"/>
                  </a:lnTo>
                  <a:lnTo>
                    <a:pt x="74" y="41"/>
                  </a:lnTo>
                  <a:lnTo>
                    <a:pt x="74" y="41"/>
                  </a:lnTo>
                  <a:lnTo>
                    <a:pt x="70" y="38"/>
                  </a:lnTo>
                  <a:lnTo>
                    <a:pt x="63" y="38"/>
                  </a:lnTo>
                  <a:lnTo>
                    <a:pt x="63" y="38"/>
                  </a:lnTo>
                  <a:lnTo>
                    <a:pt x="59" y="38"/>
                  </a:lnTo>
                  <a:lnTo>
                    <a:pt x="55" y="39"/>
                  </a:lnTo>
                  <a:lnTo>
                    <a:pt x="55" y="39"/>
                  </a:lnTo>
                  <a:lnTo>
                    <a:pt x="48" y="47"/>
                  </a:lnTo>
                  <a:lnTo>
                    <a:pt x="48" y="47"/>
                  </a:lnTo>
                  <a:lnTo>
                    <a:pt x="42" y="58"/>
                  </a:lnTo>
                  <a:lnTo>
                    <a:pt x="42" y="58"/>
                  </a:lnTo>
                  <a:lnTo>
                    <a:pt x="40" y="72"/>
                  </a:lnTo>
                  <a:lnTo>
                    <a:pt x="40"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49"/>
            <p:cNvSpPr>
              <a:spLocks noChangeArrowheads="1"/>
            </p:cNvSpPr>
            <p:nvPr/>
          </p:nvSpPr>
          <p:spPr bwMode="auto">
            <a:xfrm>
              <a:off x="3394075" y="438785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0"/>
            <p:cNvSpPr>
              <a:spLocks/>
            </p:cNvSpPr>
            <p:nvPr/>
          </p:nvSpPr>
          <p:spPr bwMode="auto">
            <a:xfrm>
              <a:off x="3498850" y="449580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1"/>
            <p:cNvSpPr>
              <a:spLocks/>
            </p:cNvSpPr>
            <p:nvPr/>
          </p:nvSpPr>
          <p:spPr bwMode="auto">
            <a:xfrm>
              <a:off x="3516313" y="4367213"/>
              <a:ext cx="3175" cy="0"/>
            </a:xfrm>
            <a:custGeom>
              <a:avLst/>
              <a:gdLst>
                <a:gd name="T0" fmla="*/ 2 w 2"/>
                <a:gd name="T1" fmla="*/ 2 w 2"/>
                <a:gd name="T2" fmla="*/ 2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2" y="0"/>
                  </a:lnTo>
                  <a:lnTo>
                    <a:pt x="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2"/>
            <p:cNvSpPr>
              <a:spLocks/>
            </p:cNvSpPr>
            <p:nvPr/>
          </p:nvSpPr>
          <p:spPr bwMode="auto">
            <a:xfrm>
              <a:off x="3603625" y="4294188"/>
              <a:ext cx="196850" cy="285750"/>
            </a:xfrm>
            <a:custGeom>
              <a:avLst/>
              <a:gdLst>
                <a:gd name="T0" fmla="*/ 5 w 124"/>
                <a:gd name="T1" fmla="*/ 72 h 180"/>
                <a:gd name="T2" fmla="*/ 5 w 124"/>
                <a:gd name="T3" fmla="*/ 72 h 180"/>
                <a:gd name="T4" fmla="*/ 5 w 124"/>
                <a:gd name="T5" fmla="*/ 78 h 180"/>
                <a:gd name="T6" fmla="*/ 5 w 124"/>
                <a:gd name="T7" fmla="*/ 78 h 180"/>
                <a:gd name="T8" fmla="*/ 5 w 124"/>
                <a:gd name="T9" fmla="*/ 91 h 180"/>
                <a:gd name="T10" fmla="*/ 0 w 124"/>
                <a:gd name="T11" fmla="*/ 102 h 180"/>
                <a:gd name="T12" fmla="*/ 124 w 124"/>
                <a:gd name="T13" fmla="*/ 180 h 180"/>
                <a:gd name="T14" fmla="*/ 124 w 124"/>
                <a:gd name="T15" fmla="*/ 0 h 180"/>
                <a:gd name="T16" fmla="*/ 5 w 124"/>
                <a:gd name="T17" fmla="*/ 74 h 180"/>
                <a:gd name="T18" fmla="*/ 5 w 124"/>
                <a:gd name="T19" fmla="*/ 7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80">
                  <a:moveTo>
                    <a:pt x="5" y="72"/>
                  </a:moveTo>
                  <a:lnTo>
                    <a:pt x="5" y="72"/>
                  </a:lnTo>
                  <a:lnTo>
                    <a:pt x="5" y="78"/>
                  </a:lnTo>
                  <a:lnTo>
                    <a:pt x="5" y="78"/>
                  </a:lnTo>
                  <a:lnTo>
                    <a:pt x="5" y="91"/>
                  </a:lnTo>
                  <a:lnTo>
                    <a:pt x="0" y="102"/>
                  </a:lnTo>
                  <a:lnTo>
                    <a:pt x="124" y="180"/>
                  </a:lnTo>
                  <a:lnTo>
                    <a:pt x="124" y="0"/>
                  </a:lnTo>
                  <a:lnTo>
                    <a:pt x="5" y="74"/>
                  </a:lnTo>
                  <a:lnTo>
                    <a:pt x="5"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3"/>
            <p:cNvSpPr>
              <a:spLocks/>
            </p:cNvSpPr>
            <p:nvPr/>
          </p:nvSpPr>
          <p:spPr bwMode="auto">
            <a:xfrm>
              <a:off x="3213100" y="4489450"/>
              <a:ext cx="576263" cy="111125"/>
            </a:xfrm>
            <a:custGeom>
              <a:avLst/>
              <a:gdLst>
                <a:gd name="T0" fmla="*/ 255 w 363"/>
                <a:gd name="T1" fmla="*/ 4 h 70"/>
                <a:gd name="T2" fmla="*/ 255 w 363"/>
                <a:gd name="T3" fmla="*/ 8 h 70"/>
                <a:gd name="T4" fmla="*/ 255 w 363"/>
                <a:gd name="T5" fmla="*/ 8 h 70"/>
                <a:gd name="T6" fmla="*/ 248 w 363"/>
                <a:gd name="T7" fmla="*/ 15 h 70"/>
                <a:gd name="T8" fmla="*/ 240 w 363"/>
                <a:gd name="T9" fmla="*/ 25 h 70"/>
                <a:gd name="T10" fmla="*/ 240 w 363"/>
                <a:gd name="T11" fmla="*/ 25 h 70"/>
                <a:gd name="T12" fmla="*/ 229 w 363"/>
                <a:gd name="T13" fmla="*/ 32 h 70"/>
                <a:gd name="T14" fmla="*/ 217 w 363"/>
                <a:gd name="T15" fmla="*/ 38 h 70"/>
                <a:gd name="T16" fmla="*/ 217 w 363"/>
                <a:gd name="T17" fmla="*/ 38 h 70"/>
                <a:gd name="T18" fmla="*/ 202 w 363"/>
                <a:gd name="T19" fmla="*/ 42 h 70"/>
                <a:gd name="T20" fmla="*/ 185 w 363"/>
                <a:gd name="T21" fmla="*/ 43 h 70"/>
                <a:gd name="T22" fmla="*/ 185 w 363"/>
                <a:gd name="T23" fmla="*/ 43 h 70"/>
                <a:gd name="T24" fmla="*/ 170 w 363"/>
                <a:gd name="T25" fmla="*/ 42 h 70"/>
                <a:gd name="T26" fmla="*/ 155 w 363"/>
                <a:gd name="T27" fmla="*/ 40 h 70"/>
                <a:gd name="T28" fmla="*/ 155 w 363"/>
                <a:gd name="T29" fmla="*/ 40 h 70"/>
                <a:gd name="T30" fmla="*/ 140 w 363"/>
                <a:gd name="T31" fmla="*/ 34 h 70"/>
                <a:gd name="T32" fmla="*/ 129 w 363"/>
                <a:gd name="T33" fmla="*/ 25 h 70"/>
                <a:gd name="T34" fmla="*/ 129 w 363"/>
                <a:gd name="T35" fmla="*/ 25 h 70"/>
                <a:gd name="T36" fmla="*/ 119 w 363"/>
                <a:gd name="T37" fmla="*/ 15 h 70"/>
                <a:gd name="T38" fmla="*/ 114 w 363"/>
                <a:gd name="T39" fmla="*/ 4 h 70"/>
                <a:gd name="T40" fmla="*/ 114 w 363"/>
                <a:gd name="T41" fmla="*/ 4 h 70"/>
                <a:gd name="T42" fmla="*/ 114 w 363"/>
                <a:gd name="T43" fmla="*/ 4 h 70"/>
                <a:gd name="T44" fmla="*/ 114 w 363"/>
                <a:gd name="T45" fmla="*/ 4 h 70"/>
                <a:gd name="T46" fmla="*/ 112 w 363"/>
                <a:gd name="T47" fmla="*/ 0 h 70"/>
                <a:gd name="T48" fmla="*/ 0 w 363"/>
                <a:gd name="T49" fmla="*/ 70 h 70"/>
                <a:gd name="T50" fmla="*/ 363 w 363"/>
                <a:gd name="T51" fmla="*/ 70 h 70"/>
                <a:gd name="T52" fmla="*/ 255 w 363"/>
                <a:gd name="T5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0">
                  <a:moveTo>
                    <a:pt x="255" y="4"/>
                  </a:moveTo>
                  <a:lnTo>
                    <a:pt x="255" y="8"/>
                  </a:lnTo>
                  <a:lnTo>
                    <a:pt x="255" y="8"/>
                  </a:lnTo>
                  <a:lnTo>
                    <a:pt x="248" y="15"/>
                  </a:lnTo>
                  <a:lnTo>
                    <a:pt x="240" y="25"/>
                  </a:lnTo>
                  <a:lnTo>
                    <a:pt x="240" y="25"/>
                  </a:lnTo>
                  <a:lnTo>
                    <a:pt x="229" y="32"/>
                  </a:lnTo>
                  <a:lnTo>
                    <a:pt x="217" y="38"/>
                  </a:lnTo>
                  <a:lnTo>
                    <a:pt x="217" y="38"/>
                  </a:lnTo>
                  <a:lnTo>
                    <a:pt x="202" y="42"/>
                  </a:lnTo>
                  <a:lnTo>
                    <a:pt x="185" y="43"/>
                  </a:lnTo>
                  <a:lnTo>
                    <a:pt x="185" y="43"/>
                  </a:lnTo>
                  <a:lnTo>
                    <a:pt x="170" y="42"/>
                  </a:lnTo>
                  <a:lnTo>
                    <a:pt x="155" y="40"/>
                  </a:lnTo>
                  <a:lnTo>
                    <a:pt x="155" y="40"/>
                  </a:lnTo>
                  <a:lnTo>
                    <a:pt x="140" y="34"/>
                  </a:lnTo>
                  <a:lnTo>
                    <a:pt x="129" y="25"/>
                  </a:lnTo>
                  <a:lnTo>
                    <a:pt x="129" y="25"/>
                  </a:lnTo>
                  <a:lnTo>
                    <a:pt x="119" y="15"/>
                  </a:lnTo>
                  <a:lnTo>
                    <a:pt x="114" y="4"/>
                  </a:lnTo>
                  <a:lnTo>
                    <a:pt x="114" y="4"/>
                  </a:lnTo>
                  <a:lnTo>
                    <a:pt x="114" y="4"/>
                  </a:lnTo>
                  <a:lnTo>
                    <a:pt x="114" y="4"/>
                  </a:lnTo>
                  <a:lnTo>
                    <a:pt x="112" y="0"/>
                  </a:lnTo>
                  <a:lnTo>
                    <a:pt x="0" y="70"/>
                  </a:lnTo>
                  <a:lnTo>
                    <a:pt x="363" y="70"/>
                  </a:lnTo>
                  <a:lnTo>
                    <a:pt x="255" y="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4"/>
            <p:cNvSpPr>
              <a:spLocks/>
            </p:cNvSpPr>
            <p:nvPr/>
          </p:nvSpPr>
          <p:spPr bwMode="auto">
            <a:xfrm>
              <a:off x="3198813" y="4297363"/>
              <a:ext cx="185738" cy="282575"/>
            </a:xfrm>
            <a:custGeom>
              <a:avLst/>
              <a:gdLst>
                <a:gd name="T0" fmla="*/ 115 w 117"/>
                <a:gd name="T1" fmla="*/ 93 h 178"/>
                <a:gd name="T2" fmla="*/ 115 w 117"/>
                <a:gd name="T3" fmla="*/ 93 h 178"/>
                <a:gd name="T4" fmla="*/ 115 w 117"/>
                <a:gd name="T5" fmla="*/ 83 h 178"/>
                <a:gd name="T6" fmla="*/ 117 w 117"/>
                <a:gd name="T7" fmla="*/ 72 h 178"/>
                <a:gd name="T8" fmla="*/ 0 w 117"/>
                <a:gd name="T9" fmla="*/ 0 h 178"/>
                <a:gd name="T10" fmla="*/ 0 w 117"/>
                <a:gd name="T11" fmla="*/ 178 h 178"/>
                <a:gd name="T12" fmla="*/ 117 w 117"/>
                <a:gd name="T13" fmla="*/ 106 h 178"/>
                <a:gd name="T14" fmla="*/ 117 w 117"/>
                <a:gd name="T15" fmla="*/ 106 h 178"/>
                <a:gd name="T16" fmla="*/ 115 w 117"/>
                <a:gd name="T17" fmla="*/ 93 h 178"/>
                <a:gd name="T18" fmla="*/ 115 w 117"/>
                <a:gd name="T19" fmla="*/ 9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78">
                  <a:moveTo>
                    <a:pt x="115" y="93"/>
                  </a:moveTo>
                  <a:lnTo>
                    <a:pt x="115" y="93"/>
                  </a:lnTo>
                  <a:lnTo>
                    <a:pt x="115" y="83"/>
                  </a:lnTo>
                  <a:lnTo>
                    <a:pt x="117" y="72"/>
                  </a:lnTo>
                  <a:lnTo>
                    <a:pt x="0" y="0"/>
                  </a:lnTo>
                  <a:lnTo>
                    <a:pt x="0" y="178"/>
                  </a:lnTo>
                  <a:lnTo>
                    <a:pt x="117" y="106"/>
                  </a:lnTo>
                  <a:lnTo>
                    <a:pt x="117" y="106"/>
                  </a:lnTo>
                  <a:lnTo>
                    <a:pt x="115" y="93"/>
                  </a:lnTo>
                  <a:lnTo>
                    <a:pt x="115" y="9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55"/>
            <p:cNvSpPr>
              <a:spLocks noChangeArrowheads="1"/>
            </p:cNvSpPr>
            <p:nvPr/>
          </p:nvSpPr>
          <p:spPr bwMode="auto">
            <a:xfrm>
              <a:off x="3587750" y="448310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6"/>
            <p:cNvSpPr>
              <a:spLocks/>
            </p:cNvSpPr>
            <p:nvPr/>
          </p:nvSpPr>
          <p:spPr bwMode="auto">
            <a:xfrm>
              <a:off x="3216275" y="4052888"/>
              <a:ext cx="563563" cy="334962"/>
            </a:xfrm>
            <a:custGeom>
              <a:avLst/>
              <a:gdLst>
                <a:gd name="T0" fmla="*/ 355 w 355"/>
                <a:gd name="T1" fmla="*/ 143 h 211"/>
                <a:gd name="T2" fmla="*/ 178 w 355"/>
                <a:gd name="T3" fmla="*/ 0 h 211"/>
                <a:gd name="T4" fmla="*/ 0 w 355"/>
                <a:gd name="T5" fmla="*/ 143 h 211"/>
                <a:gd name="T6" fmla="*/ 112 w 355"/>
                <a:gd name="T7" fmla="*/ 211 h 211"/>
                <a:gd name="T8" fmla="*/ 112 w 355"/>
                <a:gd name="T9" fmla="*/ 211 h 211"/>
                <a:gd name="T10" fmla="*/ 112 w 355"/>
                <a:gd name="T11" fmla="*/ 211 h 211"/>
                <a:gd name="T12" fmla="*/ 112 w 355"/>
                <a:gd name="T13" fmla="*/ 211 h 211"/>
                <a:gd name="T14" fmla="*/ 112 w 355"/>
                <a:gd name="T15" fmla="*/ 211 h 211"/>
                <a:gd name="T16" fmla="*/ 112 w 355"/>
                <a:gd name="T17" fmla="*/ 211 h 211"/>
                <a:gd name="T18" fmla="*/ 112 w 355"/>
                <a:gd name="T19" fmla="*/ 211 h 211"/>
                <a:gd name="T20" fmla="*/ 117 w 355"/>
                <a:gd name="T21" fmla="*/ 201 h 211"/>
                <a:gd name="T22" fmla="*/ 123 w 355"/>
                <a:gd name="T23" fmla="*/ 192 h 211"/>
                <a:gd name="T24" fmla="*/ 130 w 355"/>
                <a:gd name="T25" fmla="*/ 184 h 211"/>
                <a:gd name="T26" fmla="*/ 140 w 355"/>
                <a:gd name="T27" fmla="*/ 179 h 211"/>
                <a:gd name="T28" fmla="*/ 140 w 355"/>
                <a:gd name="T29" fmla="*/ 179 h 211"/>
                <a:gd name="T30" fmla="*/ 149 w 355"/>
                <a:gd name="T31" fmla="*/ 173 h 211"/>
                <a:gd name="T32" fmla="*/ 159 w 355"/>
                <a:gd name="T33" fmla="*/ 169 h 211"/>
                <a:gd name="T34" fmla="*/ 170 w 355"/>
                <a:gd name="T35" fmla="*/ 168 h 211"/>
                <a:gd name="T36" fmla="*/ 181 w 355"/>
                <a:gd name="T37" fmla="*/ 168 h 211"/>
                <a:gd name="T38" fmla="*/ 181 w 355"/>
                <a:gd name="T39" fmla="*/ 168 h 211"/>
                <a:gd name="T40" fmla="*/ 200 w 355"/>
                <a:gd name="T41" fmla="*/ 169 h 211"/>
                <a:gd name="T42" fmla="*/ 217 w 355"/>
                <a:gd name="T43" fmla="*/ 175 h 211"/>
                <a:gd name="T44" fmla="*/ 217 w 355"/>
                <a:gd name="T45" fmla="*/ 175 h 211"/>
                <a:gd name="T46" fmla="*/ 225 w 355"/>
                <a:gd name="T47" fmla="*/ 179 h 211"/>
                <a:gd name="T48" fmla="*/ 230 w 355"/>
                <a:gd name="T49" fmla="*/ 184 h 211"/>
                <a:gd name="T50" fmla="*/ 238 w 355"/>
                <a:gd name="T51" fmla="*/ 192 h 211"/>
                <a:gd name="T52" fmla="*/ 242 w 355"/>
                <a:gd name="T53" fmla="*/ 200 h 211"/>
                <a:gd name="T54" fmla="*/ 242 w 355"/>
                <a:gd name="T55" fmla="*/ 200 h 211"/>
                <a:gd name="T56" fmla="*/ 242 w 355"/>
                <a:gd name="T57" fmla="*/ 200 h 211"/>
                <a:gd name="T58" fmla="*/ 242 w 355"/>
                <a:gd name="T59" fmla="*/ 200 h 211"/>
                <a:gd name="T60" fmla="*/ 246 w 355"/>
                <a:gd name="T61" fmla="*/ 209 h 211"/>
                <a:gd name="T62" fmla="*/ 355 w 355"/>
                <a:gd name="T63" fmla="*/ 143 h 211"/>
                <a:gd name="T64" fmla="*/ 355 w 355"/>
                <a:gd name="T65" fmla="*/ 14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211">
                  <a:moveTo>
                    <a:pt x="355" y="143"/>
                  </a:moveTo>
                  <a:lnTo>
                    <a:pt x="178" y="0"/>
                  </a:lnTo>
                  <a:lnTo>
                    <a:pt x="0" y="143"/>
                  </a:lnTo>
                  <a:lnTo>
                    <a:pt x="112" y="211"/>
                  </a:lnTo>
                  <a:lnTo>
                    <a:pt x="112" y="211"/>
                  </a:lnTo>
                  <a:lnTo>
                    <a:pt x="112" y="211"/>
                  </a:lnTo>
                  <a:lnTo>
                    <a:pt x="112" y="211"/>
                  </a:lnTo>
                  <a:lnTo>
                    <a:pt x="112" y="211"/>
                  </a:lnTo>
                  <a:lnTo>
                    <a:pt x="112" y="211"/>
                  </a:lnTo>
                  <a:lnTo>
                    <a:pt x="112" y="211"/>
                  </a:lnTo>
                  <a:lnTo>
                    <a:pt x="117" y="201"/>
                  </a:lnTo>
                  <a:lnTo>
                    <a:pt x="123" y="192"/>
                  </a:lnTo>
                  <a:lnTo>
                    <a:pt x="130" y="184"/>
                  </a:lnTo>
                  <a:lnTo>
                    <a:pt x="140" y="179"/>
                  </a:lnTo>
                  <a:lnTo>
                    <a:pt x="140" y="179"/>
                  </a:lnTo>
                  <a:lnTo>
                    <a:pt x="149" y="173"/>
                  </a:lnTo>
                  <a:lnTo>
                    <a:pt x="159" y="169"/>
                  </a:lnTo>
                  <a:lnTo>
                    <a:pt x="170" y="168"/>
                  </a:lnTo>
                  <a:lnTo>
                    <a:pt x="181" y="168"/>
                  </a:lnTo>
                  <a:lnTo>
                    <a:pt x="181" y="168"/>
                  </a:lnTo>
                  <a:lnTo>
                    <a:pt x="200" y="169"/>
                  </a:lnTo>
                  <a:lnTo>
                    <a:pt x="217" y="175"/>
                  </a:lnTo>
                  <a:lnTo>
                    <a:pt x="217" y="175"/>
                  </a:lnTo>
                  <a:lnTo>
                    <a:pt x="225" y="179"/>
                  </a:lnTo>
                  <a:lnTo>
                    <a:pt x="230" y="184"/>
                  </a:lnTo>
                  <a:lnTo>
                    <a:pt x="238" y="192"/>
                  </a:lnTo>
                  <a:lnTo>
                    <a:pt x="242" y="200"/>
                  </a:lnTo>
                  <a:lnTo>
                    <a:pt x="242" y="200"/>
                  </a:lnTo>
                  <a:lnTo>
                    <a:pt x="242" y="200"/>
                  </a:lnTo>
                  <a:lnTo>
                    <a:pt x="242" y="200"/>
                  </a:lnTo>
                  <a:lnTo>
                    <a:pt x="246" y="209"/>
                  </a:lnTo>
                  <a:lnTo>
                    <a:pt x="355" y="143"/>
                  </a:lnTo>
                  <a:lnTo>
                    <a:pt x="355" y="14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p:cNvGrpSpPr>
            <a:grpSpLocks noChangeAspect="1"/>
          </p:cNvGrpSpPr>
          <p:nvPr/>
        </p:nvGrpSpPr>
        <p:grpSpPr>
          <a:xfrm>
            <a:off x="10578049" y="2865566"/>
            <a:ext cx="491558" cy="447460"/>
            <a:chOff x="3198813" y="4052888"/>
            <a:chExt cx="601662" cy="547687"/>
          </a:xfrm>
        </p:grpSpPr>
        <p:sp>
          <p:nvSpPr>
            <p:cNvPr id="90" name="Freeform 48"/>
            <p:cNvSpPr>
              <a:spLocks noEditPoints="1"/>
            </p:cNvSpPr>
            <p:nvPr/>
          </p:nvSpPr>
          <p:spPr bwMode="auto">
            <a:xfrm>
              <a:off x="3395663" y="4337050"/>
              <a:ext cx="207963" cy="206375"/>
            </a:xfrm>
            <a:custGeom>
              <a:avLst/>
              <a:gdLst>
                <a:gd name="T0" fmla="*/ 63 w 131"/>
                <a:gd name="T1" fmla="*/ 98 h 130"/>
                <a:gd name="T2" fmla="*/ 51 w 131"/>
                <a:gd name="T3" fmla="*/ 102 h 130"/>
                <a:gd name="T4" fmla="*/ 40 w 131"/>
                <a:gd name="T5" fmla="*/ 98 h 130"/>
                <a:gd name="T6" fmla="*/ 31 w 131"/>
                <a:gd name="T7" fmla="*/ 87 h 130"/>
                <a:gd name="T8" fmla="*/ 27 w 131"/>
                <a:gd name="T9" fmla="*/ 70 h 130"/>
                <a:gd name="T10" fmla="*/ 33 w 131"/>
                <a:gd name="T11" fmla="*/ 49 h 130"/>
                <a:gd name="T12" fmla="*/ 46 w 131"/>
                <a:gd name="T13" fmla="*/ 32 h 130"/>
                <a:gd name="T14" fmla="*/ 63 w 131"/>
                <a:gd name="T15" fmla="*/ 26 h 130"/>
                <a:gd name="T16" fmla="*/ 74 w 131"/>
                <a:gd name="T17" fmla="*/ 30 h 130"/>
                <a:gd name="T18" fmla="*/ 83 w 131"/>
                <a:gd name="T19" fmla="*/ 39 h 130"/>
                <a:gd name="T20" fmla="*/ 87 w 131"/>
                <a:gd name="T21" fmla="*/ 75 h 130"/>
                <a:gd name="T22" fmla="*/ 85 w 131"/>
                <a:gd name="T23" fmla="*/ 85 h 130"/>
                <a:gd name="T24" fmla="*/ 91 w 131"/>
                <a:gd name="T25" fmla="*/ 90 h 130"/>
                <a:gd name="T26" fmla="*/ 100 w 131"/>
                <a:gd name="T27" fmla="*/ 85 h 130"/>
                <a:gd name="T28" fmla="*/ 112 w 131"/>
                <a:gd name="T29" fmla="*/ 72 h 130"/>
                <a:gd name="T30" fmla="*/ 117 w 131"/>
                <a:gd name="T31" fmla="*/ 53 h 130"/>
                <a:gd name="T32" fmla="*/ 112 w 131"/>
                <a:gd name="T33" fmla="*/ 30 h 130"/>
                <a:gd name="T34" fmla="*/ 93 w 131"/>
                <a:gd name="T35" fmla="*/ 15 h 130"/>
                <a:gd name="T36" fmla="*/ 68 w 131"/>
                <a:gd name="T37" fmla="*/ 9 h 130"/>
                <a:gd name="T38" fmla="*/ 38 w 131"/>
                <a:gd name="T39" fmla="*/ 17 h 130"/>
                <a:gd name="T40" fmla="*/ 19 w 131"/>
                <a:gd name="T41" fmla="*/ 38 h 130"/>
                <a:gd name="T42" fmla="*/ 12 w 131"/>
                <a:gd name="T43" fmla="*/ 68 h 130"/>
                <a:gd name="T44" fmla="*/ 19 w 131"/>
                <a:gd name="T45" fmla="*/ 96 h 130"/>
                <a:gd name="T46" fmla="*/ 40 w 131"/>
                <a:gd name="T47" fmla="*/ 115 h 130"/>
                <a:gd name="T48" fmla="*/ 70 w 131"/>
                <a:gd name="T49" fmla="*/ 121 h 130"/>
                <a:gd name="T50" fmla="*/ 100 w 131"/>
                <a:gd name="T51" fmla="*/ 113 h 130"/>
                <a:gd name="T52" fmla="*/ 117 w 131"/>
                <a:gd name="T53" fmla="*/ 100 h 130"/>
                <a:gd name="T54" fmla="*/ 125 w 131"/>
                <a:gd name="T55" fmla="*/ 107 h 130"/>
                <a:gd name="T56" fmla="*/ 110 w 131"/>
                <a:gd name="T57" fmla="*/ 121 h 130"/>
                <a:gd name="T58" fmla="*/ 85 w 131"/>
                <a:gd name="T59" fmla="*/ 128 h 130"/>
                <a:gd name="T60" fmla="*/ 55 w 131"/>
                <a:gd name="T61" fmla="*/ 128 h 130"/>
                <a:gd name="T62" fmla="*/ 31 w 131"/>
                <a:gd name="T63" fmla="*/ 121 h 130"/>
                <a:gd name="T64" fmla="*/ 14 w 131"/>
                <a:gd name="T65" fmla="*/ 105 h 130"/>
                <a:gd name="T66" fmla="*/ 2 w 131"/>
                <a:gd name="T67" fmla="*/ 83 h 130"/>
                <a:gd name="T68" fmla="*/ 2 w 131"/>
                <a:gd name="T69" fmla="*/ 53 h 130"/>
                <a:gd name="T70" fmla="*/ 14 w 131"/>
                <a:gd name="T71" fmla="*/ 28 h 130"/>
                <a:gd name="T72" fmla="*/ 33 w 131"/>
                <a:gd name="T73" fmla="*/ 9 h 130"/>
                <a:gd name="T74" fmla="*/ 50 w 131"/>
                <a:gd name="T75" fmla="*/ 2 h 130"/>
                <a:gd name="T76" fmla="*/ 68 w 131"/>
                <a:gd name="T77" fmla="*/ 0 h 130"/>
                <a:gd name="T78" fmla="*/ 99 w 131"/>
                <a:gd name="T79" fmla="*/ 5 h 130"/>
                <a:gd name="T80" fmla="*/ 121 w 131"/>
                <a:gd name="T81" fmla="*/ 26 h 130"/>
                <a:gd name="T82" fmla="*/ 127 w 131"/>
                <a:gd name="T83" fmla="*/ 53 h 130"/>
                <a:gd name="T84" fmla="*/ 119 w 131"/>
                <a:gd name="T85" fmla="*/ 79 h 130"/>
                <a:gd name="T86" fmla="*/ 106 w 131"/>
                <a:gd name="T87" fmla="*/ 92 h 130"/>
                <a:gd name="T88" fmla="*/ 85 w 131"/>
                <a:gd name="T89" fmla="*/ 102 h 130"/>
                <a:gd name="T90" fmla="*/ 78 w 131"/>
                <a:gd name="T91" fmla="*/ 100 h 130"/>
                <a:gd name="T92" fmla="*/ 72 w 131"/>
                <a:gd name="T93" fmla="*/ 90 h 130"/>
                <a:gd name="T94" fmla="*/ 40 w 131"/>
                <a:gd name="T95" fmla="*/ 72 h 130"/>
                <a:gd name="T96" fmla="*/ 44 w 131"/>
                <a:gd name="T97" fmla="*/ 85 h 130"/>
                <a:gd name="T98" fmla="*/ 55 w 131"/>
                <a:gd name="T99" fmla="*/ 90 h 130"/>
                <a:gd name="T100" fmla="*/ 70 w 131"/>
                <a:gd name="T101" fmla="*/ 81 h 130"/>
                <a:gd name="T102" fmla="*/ 76 w 131"/>
                <a:gd name="T103" fmla="*/ 70 h 130"/>
                <a:gd name="T104" fmla="*/ 80 w 131"/>
                <a:gd name="T105" fmla="*/ 56 h 130"/>
                <a:gd name="T106" fmla="*/ 74 w 131"/>
                <a:gd name="T107" fmla="*/ 41 h 130"/>
                <a:gd name="T108" fmla="*/ 63 w 131"/>
                <a:gd name="T109" fmla="*/ 38 h 130"/>
                <a:gd name="T110" fmla="*/ 55 w 131"/>
                <a:gd name="T111" fmla="*/ 39 h 130"/>
                <a:gd name="T112" fmla="*/ 48 w 131"/>
                <a:gd name="T113" fmla="*/ 47 h 130"/>
                <a:gd name="T114" fmla="*/ 40 w 131"/>
                <a:gd name="T115"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 h="130">
                  <a:moveTo>
                    <a:pt x="72" y="90"/>
                  </a:moveTo>
                  <a:lnTo>
                    <a:pt x="72" y="90"/>
                  </a:lnTo>
                  <a:lnTo>
                    <a:pt x="63" y="98"/>
                  </a:lnTo>
                  <a:lnTo>
                    <a:pt x="63" y="98"/>
                  </a:lnTo>
                  <a:lnTo>
                    <a:pt x="57" y="100"/>
                  </a:lnTo>
                  <a:lnTo>
                    <a:pt x="51" y="102"/>
                  </a:lnTo>
                  <a:lnTo>
                    <a:pt x="51" y="102"/>
                  </a:lnTo>
                  <a:lnTo>
                    <a:pt x="46" y="100"/>
                  </a:lnTo>
                  <a:lnTo>
                    <a:pt x="40" y="98"/>
                  </a:lnTo>
                  <a:lnTo>
                    <a:pt x="40" y="98"/>
                  </a:lnTo>
                  <a:lnTo>
                    <a:pt x="34" y="92"/>
                  </a:lnTo>
                  <a:lnTo>
                    <a:pt x="31" y="87"/>
                  </a:lnTo>
                  <a:lnTo>
                    <a:pt x="31" y="87"/>
                  </a:lnTo>
                  <a:lnTo>
                    <a:pt x="29" y="79"/>
                  </a:lnTo>
                  <a:lnTo>
                    <a:pt x="27" y="70"/>
                  </a:lnTo>
                  <a:lnTo>
                    <a:pt x="27" y="70"/>
                  </a:lnTo>
                  <a:lnTo>
                    <a:pt x="29" y="60"/>
                  </a:lnTo>
                  <a:lnTo>
                    <a:pt x="33" y="49"/>
                  </a:lnTo>
                  <a:lnTo>
                    <a:pt x="33" y="49"/>
                  </a:lnTo>
                  <a:lnTo>
                    <a:pt x="38" y="39"/>
                  </a:lnTo>
                  <a:lnTo>
                    <a:pt x="46" y="32"/>
                  </a:lnTo>
                  <a:lnTo>
                    <a:pt x="46" y="32"/>
                  </a:lnTo>
                  <a:lnTo>
                    <a:pt x="55" y="28"/>
                  </a:lnTo>
                  <a:lnTo>
                    <a:pt x="63" y="26"/>
                  </a:lnTo>
                  <a:lnTo>
                    <a:pt x="63" y="26"/>
                  </a:lnTo>
                  <a:lnTo>
                    <a:pt x="68" y="28"/>
                  </a:lnTo>
                  <a:lnTo>
                    <a:pt x="74" y="30"/>
                  </a:lnTo>
                  <a:lnTo>
                    <a:pt x="74" y="30"/>
                  </a:lnTo>
                  <a:lnTo>
                    <a:pt x="80" y="34"/>
                  </a:lnTo>
                  <a:lnTo>
                    <a:pt x="83" y="39"/>
                  </a:lnTo>
                  <a:lnTo>
                    <a:pt x="85" y="28"/>
                  </a:lnTo>
                  <a:lnTo>
                    <a:pt x="97" y="28"/>
                  </a:lnTo>
                  <a:lnTo>
                    <a:pt x="87" y="75"/>
                  </a:lnTo>
                  <a:lnTo>
                    <a:pt x="87" y="75"/>
                  </a:lnTo>
                  <a:lnTo>
                    <a:pt x="85" y="85"/>
                  </a:lnTo>
                  <a:lnTo>
                    <a:pt x="85" y="85"/>
                  </a:lnTo>
                  <a:lnTo>
                    <a:pt x="87" y="89"/>
                  </a:lnTo>
                  <a:lnTo>
                    <a:pt x="87" y="89"/>
                  </a:lnTo>
                  <a:lnTo>
                    <a:pt x="91" y="90"/>
                  </a:lnTo>
                  <a:lnTo>
                    <a:pt x="91" y="90"/>
                  </a:lnTo>
                  <a:lnTo>
                    <a:pt x="95" y="89"/>
                  </a:lnTo>
                  <a:lnTo>
                    <a:pt x="100" y="85"/>
                  </a:lnTo>
                  <a:lnTo>
                    <a:pt x="100" y="85"/>
                  </a:lnTo>
                  <a:lnTo>
                    <a:pt x="106" y="79"/>
                  </a:lnTo>
                  <a:lnTo>
                    <a:pt x="112" y="72"/>
                  </a:lnTo>
                  <a:lnTo>
                    <a:pt x="112" y="72"/>
                  </a:lnTo>
                  <a:lnTo>
                    <a:pt x="116" y="62"/>
                  </a:lnTo>
                  <a:lnTo>
                    <a:pt x="117" y="53"/>
                  </a:lnTo>
                  <a:lnTo>
                    <a:pt x="117" y="53"/>
                  </a:lnTo>
                  <a:lnTo>
                    <a:pt x="116" y="41"/>
                  </a:lnTo>
                  <a:lnTo>
                    <a:pt x="112" y="30"/>
                  </a:lnTo>
                  <a:lnTo>
                    <a:pt x="112" y="30"/>
                  </a:lnTo>
                  <a:lnTo>
                    <a:pt x="104" y="22"/>
                  </a:lnTo>
                  <a:lnTo>
                    <a:pt x="93" y="15"/>
                  </a:lnTo>
                  <a:lnTo>
                    <a:pt x="93" y="15"/>
                  </a:lnTo>
                  <a:lnTo>
                    <a:pt x="82" y="11"/>
                  </a:lnTo>
                  <a:lnTo>
                    <a:pt x="68" y="9"/>
                  </a:lnTo>
                  <a:lnTo>
                    <a:pt x="68" y="9"/>
                  </a:lnTo>
                  <a:lnTo>
                    <a:pt x="53" y="11"/>
                  </a:lnTo>
                  <a:lnTo>
                    <a:pt x="38" y="17"/>
                  </a:lnTo>
                  <a:lnTo>
                    <a:pt x="38" y="17"/>
                  </a:lnTo>
                  <a:lnTo>
                    <a:pt x="27" y="26"/>
                  </a:lnTo>
                  <a:lnTo>
                    <a:pt x="19" y="38"/>
                  </a:lnTo>
                  <a:lnTo>
                    <a:pt x="19" y="38"/>
                  </a:lnTo>
                  <a:lnTo>
                    <a:pt x="14" y="53"/>
                  </a:lnTo>
                  <a:lnTo>
                    <a:pt x="12" y="68"/>
                  </a:lnTo>
                  <a:lnTo>
                    <a:pt x="12" y="68"/>
                  </a:lnTo>
                  <a:lnTo>
                    <a:pt x="14" y="83"/>
                  </a:lnTo>
                  <a:lnTo>
                    <a:pt x="19" y="96"/>
                  </a:lnTo>
                  <a:lnTo>
                    <a:pt x="19" y="96"/>
                  </a:lnTo>
                  <a:lnTo>
                    <a:pt x="27" y="107"/>
                  </a:lnTo>
                  <a:lnTo>
                    <a:pt x="40" y="115"/>
                  </a:lnTo>
                  <a:lnTo>
                    <a:pt x="40" y="115"/>
                  </a:lnTo>
                  <a:lnTo>
                    <a:pt x="53" y="119"/>
                  </a:lnTo>
                  <a:lnTo>
                    <a:pt x="70" y="121"/>
                  </a:lnTo>
                  <a:lnTo>
                    <a:pt x="70" y="121"/>
                  </a:lnTo>
                  <a:lnTo>
                    <a:pt x="87" y="119"/>
                  </a:lnTo>
                  <a:lnTo>
                    <a:pt x="100" y="113"/>
                  </a:lnTo>
                  <a:lnTo>
                    <a:pt x="100" y="113"/>
                  </a:lnTo>
                  <a:lnTo>
                    <a:pt x="110" y="107"/>
                  </a:lnTo>
                  <a:lnTo>
                    <a:pt x="117" y="100"/>
                  </a:lnTo>
                  <a:lnTo>
                    <a:pt x="131" y="100"/>
                  </a:lnTo>
                  <a:lnTo>
                    <a:pt x="131" y="100"/>
                  </a:lnTo>
                  <a:lnTo>
                    <a:pt x="125" y="107"/>
                  </a:lnTo>
                  <a:lnTo>
                    <a:pt x="117" y="113"/>
                  </a:lnTo>
                  <a:lnTo>
                    <a:pt x="117" y="113"/>
                  </a:lnTo>
                  <a:lnTo>
                    <a:pt x="110" y="121"/>
                  </a:lnTo>
                  <a:lnTo>
                    <a:pt x="99" y="126"/>
                  </a:lnTo>
                  <a:lnTo>
                    <a:pt x="99" y="126"/>
                  </a:lnTo>
                  <a:lnTo>
                    <a:pt x="85" y="128"/>
                  </a:lnTo>
                  <a:lnTo>
                    <a:pt x="70" y="130"/>
                  </a:lnTo>
                  <a:lnTo>
                    <a:pt x="70" y="130"/>
                  </a:lnTo>
                  <a:lnTo>
                    <a:pt x="55" y="128"/>
                  </a:lnTo>
                  <a:lnTo>
                    <a:pt x="42" y="126"/>
                  </a:lnTo>
                  <a:lnTo>
                    <a:pt x="42" y="126"/>
                  </a:lnTo>
                  <a:lnTo>
                    <a:pt x="31" y="121"/>
                  </a:lnTo>
                  <a:lnTo>
                    <a:pt x="21" y="115"/>
                  </a:lnTo>
                  <a:lnTo>
                    <a:pt x="21" y="115"/>
                  </a:lnTo>
                  <a:lnTo>
                    <a:pt x="14" y="105"/>
                  </a:lnTo>
                  <a:lnTo>
                    <a:pt x="8" y="96"/>
                  </a:lnTo>
                  <a:lnTo>
                    <a:pt x="8" y="96"/>
                  </a:lnTo>
                  <a:lnTo>
                    <a:pt x="2" y="83"/>
                  </a:lnTo>
                  <a:lnTo>
                    <a:pt x="0" y="70"/>
                  </a:lnTo>
                  <a:lnTo>
                    <a:pt x="0" y="70"/>
                  </a:lnTo>
                  <a:lnTo>
                    <a:pt x="2" y="53"/>
                  </a:lnTo>
                  <a:lnTo>
                    <a:pt x="8" y="38"/>
                  </a:lnTo>
                  <a:lnTo>
                    <a:pt x="8" y="38"/>
                  </a:lnTo>
                  <a:lnTo>
                    <a:pt x="14" y="28"/>
                  </a:lnTo>
                  <a:lnTo>
                    <a:pt x="17" y="21"/>
                  </a:lnTo>
                  <a:lnTo>
                    <a:pt x="25" y="15"/>
                  </a:lnTo>
                  <a:lnTo>
                    <a:pt x="33" y="9"/>
                  </a:lnTo>
                  <a:lnTo>
                    <a:pt x="33" y="9"/>
                  </a:lnTo>
                  <a:lnTo>
                    <a:pt x="40" y="5"/>
                  </a:lnTo>
                  <a:lnTo>
                    <a:pt x="50" y="2"/>
                  </a:lnTo>
                  <a:lnTo>
                    <a:pt x="59" y="0"/>
                  </a:lnTo>
                  <a:lnTo>
                    <a:pt x="68" y="0"/>
                  </a:lnTo>
                  <a:lnTo>
                    <a:pt x="68" y="0"/>
                  </a:lnTo>
                  <a:lnTo>
                    <a:pt x="85" y="2"/>
                  </a:lnTo>
                  <a:lnTo>
                    <a:pt x="99" y="5"/>
                  </a:lnTo>
                  <a:lnTo>
                    <a:pt x="99" y="5"/>
                  </a:lnTo>
                  <a:lnTo>
                    <a:pt x="112" y="15"/>
                  </a:lnTo>
                  <a:lnTo>
                    <a:pt x="121" y="26"/>
                  </a:lnTo>
                  <a:lnTo>
                    <a:pt x="121" y="26"/>
                  </a:lnTo>
                  <a:lnTo>
                    <a:pt x="125" y="39"/>
                  </a:lnTo>
                  <a:lnTo>
                    <a:pt x="127" y="53"/>
                  </a:lnTo>
                  <a:lnTo>
                    <a:pt x="127" y="53"/>
                  </a:lnTo>
                  <a:lnTo>
                    <a:pt x="127" y="62"/>
                  </a:lnTo>
                  <a:lnTo>
                    <a:pt x="123" y="72"/>
                  </a:lnTo>
                  <a:lnTo>
                    <a:pt x="119" y="79"/>
                  </a:lnTo>
                  <a:lnTo>
                    <a:pt x="114" y="87"/>
                  </a:lnTo>
                  <a:lnTo>
                    <a:pt x="114" y="87"/>
                  </a:lnTo>
                  <a:lnTo>
                    <a:pt x="106" y="92"/>
                  </a:lnTo>
                  <a:lnTo>
                    <a:pt x="100" y="98"/>
                  </a:lnTo>
                  <a:lnTo>
                    <a:pt x="93" y="100"/>
                  </a:lnTo>
                  <a:lnTo>
                    <a:pt x="85" y="102"/>
                  </a:lnTo>
                  <a:lnTo>
                    <a:pt x="85" y="102"/>
                  </a:lnTo>
                  <a:lnTo>
                    <a:pt x="78" y="100"/>
                  </a:lnTo>
                  <a:lnTo>
                    <a:pt x="78" y="100"/>
                  </a:lnTo>
                  <a:lnTo>
                    <a:pt x="74" y="96"/>
                  </a:lnTo>
                  <a:lnTo>
                    <a:pt x="74" y="96"/>
                  </a:lnTo>
                  <a:lnTo>
                    <a:pt x="72" y="90"/>
                  </a:lnTo>
                  <a:lnTo>
                    <a:pt x="72" y="90"/>
                  </a:lnTo>
                  <a:close/>
                  <a:moveTo>
                    <a:pt x="40" y="72"/>
                  </a:moveTo>
                  <a:lnTo>
                    <a:pt x="40" y="72"/>
                  </a:lnTo>
                  <a:lnTo>
                    <a:pt x="40" y="79"/>
                  </a:lnTo>
                  <a:lnTo>
                    <a:pt x="44" y="85"/>
                  </a:lnTo>
                  <a:lnTo>
                    <a:pt x="44" y="85"/>
                  </a:lnTo>
                  <a:lnTo>
                    <a:pt x="50" y="90"/>
                  </a:lnTo>
                  <a:lnTo>
                    <a:pt x="55" y="90"/>
                  </a:lnTo>
                  <a:lnTo>
                    <a:pt x="55" y="90"/>
                  </a:lnTo>
                  <a:lnTo>
                    <a:pt x="63" y="89"/>
                  </a:lnTo>
                  <a:lnTo>
                    <a:pt x="63" y="89"/>
                  </a:lnTo>
                  <a:lnTo>
                    <a:pt x="70" y="81"/>
                  </a:lnTo>
                  <a:lnTo>
                    <a:pt x="70" y="81"/>
                  </a:lnTo>
                  <a:lnTo>
                    <a:pt x="74" y="77"/>
                  </a:lnTo>
                  <a:lnTo>
                    <a:pt x="76" y="70"/>
                  </a:lnTo>
                  <a:lnTo>
                    <a:pt x="76" y="70"/>
                  </a:lnTo>
                  <a:lnTo>
                    <a:pt x="78" y="64"/>
                  </a:lnTo>
                  <a:lnTo>
                    <a:pt x="80" y="56"/>
                  </a:lnTo>
                  <a:lnTo>
                    <a:pt x="80" y="56"/>
                  </a:lnTo>
                  <a:lnTo>
                    <a:pt x="78" y="49"/>
                  </a:lnTo>
                  <a:lnTo>
                    <a:pt x="74" y="41"/>
                  </a:lnTo>
                  <a:lnTo>
                    <a:pt x="74" y="41"/>
                  </a:lnTo>
                  <a:lnTo>
                    <a:pt x="70" y="38"/>
                  </a:lnTo>
                  <a:lnTo>
                    <a:pt x="63" y="38"/>
                  </a:lnTo>
                  <a:lnTo>
                    <a:pt x="63" y="38"/>
                  </a:lnTo>
                  <a:lnTo>
                    <a:pt x="59" y="38"/>
                  </a:lnTo>
                  <a:lnTo>
                    <a:pt x="55" y="39"/>
                  </a:lnTo>
                  <a:lnTo>
                    <a:pt x="55" y="39"/>
                  </a:lnTo>
                  <a:lnTo>
                    <a:pt x="48" y="47"/>
                  </a:lnTo>
                  <a:lnTo>
                    <a:pt x="48" y="47"/>
                  </a:lnTo>
                  <a:lnTo>
                    <a:pt x="42" y="58"/>
                  </a:lnTo>
                  <a:lnTo>
                    <a:pt x="42" y="58"/>
                  </a:lnTo>
                  <a:lnTo>
                    <a:pt x="40" y="72"/>
                  </a:lnTo>
                  <a:lnTo>
                    <a:pt x="40"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49"/>
            <p:cNvSpPr>
              <a:spLocks noChangeArrowheads="1"/>
            </p:cNvSpPr>
            <p:nvPr/>
          </p:nvSpPr>
          <p:spPr bwMode="auto">
            <a:xfrm>
              <a:off x="3394075" y="438785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0"/>
            <p:cNvSpPr>
              <a:spLocks/>
            </p:cNvSpPr>
            <p:nvPr/>
          </p:nvSpPr>
          <p:spPr bwMode="auto">
            <a:xfrm>
              <a:off x="3498850" y="449580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1"/>
            <p:cNvSpPr>
              <a:spLocks/>
            </p:cNvSpPr>
            <p:nvPr/>
          </p:nvSpPr>
          <p:spPr bwMode="auto">
            <a:xfrm>
              <a:off x="3516313" y="4367213"/>
              <a:ext cx="3175" cy="0"/>
            </a:xfrm>
            <a:custGeom>
              <a:avLst/>
              <a:gdLst>
                <a:gd name="T0" fmla="*/ 2 w 2"/>
                <a:gd name="T1" fmla="*/ 2 w 2"/>
                <a:gd name="T2" fmla="*/ 2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0" y="0"/>
                  </a:lnTo>
                  <a:lnTo>
                    <a:pt x="0" y="0"/>
                  </a:lnTo>
                  <a:lnTo>
                    <a:pt x="2" y="0"/>
                  </a:lnTo>
                  <a:lnTo>
                    <a:pt x="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2"/>
            <p:cNvSpPr>
              <a:spLocks/>
            </p:cNvSpPr>
            <p:nvPr/>
          </p:nvSpPr>
          <p:spPr bwMode="auto">
            <a:xfrm>
              <a:off x="3603625" y="4294188"/>
              <a:ext cx="196850" cy="285750"/>
            </a:xfrm>
            <a:custGeom>
              <a:avLst/>
              <a:gdLst>
                <a:gd name="T0" fmla="*/ 5 w 124"/>
                <a:gd name="T1" fmla="*/ 72 h 180"/>
                <a:gd name="T2" fmla="*/ 5 w 124"/>
                <a:gd name="T3" fmla="*/ 72 h 180"/>
                <a:gd name="T4" fmla="*/ 5 w 124"/>
                <a:gd name="T5" fmla="*/ 78 h 180"/>
                <a:gd name="T6" fmla="*/ 5 w 124"/>
                <a:gd name="T7" fmla="*/ 78 h 180"/>
                <a:gd name="T8" fmla="*/ 5 w 124"/>
                <a:gd name="T9" fmla="*/ 91 h 180"/>
                <a:gd name="T10" fmla="*/ 0 w 124"/>
                <a:gd name="T11" fmla="*/ 102 h 180"/>
                <a:gd name="T12" fmla="*/ 124 w 124"/>
                <a:gd name="T13" fmla="*/ 180 h 180"/>
                <a:gd name="T14" fmla="*/ 124 w 124"/>
                <a:gd name="T15" fmla="*/ 0 h 180"/>
                <a:gd name="T16" fmla="*/ 5 w 124"/>
                <a:gd name="T17" fmla="*/ 74 h 180"/>
                <a:gd name="T18" fmla="*/ 5 w 124"/>
                <a:gd name="T19" fmla="*/ 7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80">
                  <a:moveTo>
                    <a:pt x="5" y="72"/>
                  </a:moveTo>
                  <a:lnTo>
                    <a:pt x="5" y="72"/>
                  </a:lnTo>
                  <a:lnTo>
                    <a:pt x="5" y="78"/>
                  </a:lnTo>
                  <a:lnTo>
                    <a:pt x="5" y="78"/>
                  </a:lnTo>
                  <a:lnTo>
                    <a:pt x="5" y="91"/>
                  </a:lnTo>
                  <a:lnTo>
                    <a:pt x="0" y="102"/>
                  </a:lnTo>
                  <a:lnTo>
                    <a:pt x="124" y="180"/>
                  </a:lnTo>
                  <a:lnTo>
                    <a:pt x="124" y="0"/>
                  </a:lnTo>
                  <a:lnTo>
                    <a:pt x="5" y="74"/>
                  </a:lnTo>
                  <a:lnTo>
                    <a:pt x="5"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3"/>
            <p:cNvSpPr>
              <a:spLocks/>
            </p:cNvSpPr>
            <p:nvPr/>
          </p:nvSpPr>
          <p:spPr bwMode="auto">
            <a:xfrm>
              <a:off x="3213100" y="4489450"/>
              <a:ext cx="576263" cy="111125"/>
            </a:xfrm>
            <a:custGeom>
              <a:avLst/>
              <a:gdLst>
                <a:gd name="T0" fmla="*/ 255 w 363"/>
                <a:gd name="T1" fmla="*/ 4 h 70"/>
                <a:gd name="T2" fmla="*/ 255 w 363"/>
                <a:gd name="T3" fmla="*/ 8 h 70"/>
                <a:gd name="T4" fmla="*/ 255 w 363"/>
                <a:gd name="T5" fmla="*/ 8 h 70"/>
                <a:gd name="T6" fmla="*/ 248 w 363"/>
                <a:gd name="T7" fmla="*/ 15 h 70"/>
                <a:gd name="T8" fmla="*/ 240 w 363"/>
                <a:gd name="T9" fmla="*/ 25 h 70"/>
                <a:gd name="T10" fmla="*/ 240 w 363"/>
                <a:gd name="T11" fmla="*/ 25 h 70"/>
                <a:gd name="T12" fmla="*/ 229 w 363"/>
                <a:gd name="T13" fmla="*/ 32 h 70"/>
                <a:gd name="T14" fmla="*/ 217 w 363"/>
                <a:gd name="T15" fmla="*/ 38 h 70"/>
                <a:gd name="T16" fmla="*/ 217 w 363"/>
                <a:gd name="T17" fmla="*/ 38 h 70"/>
                <a:gd name="T18" fmla="*/ 202 w 363"/>
                <a:gd name="T19" fmla="*/ 42 h 70"/>
                <a:gd name="T20" fmla="*/ 185 w 363"/>
                <a:gd name="T21" fmla="*/ 43 h 70"/>
                <a:gd name="T22" fmla="*/ 185 w 363"/>
                <a:gd name="T23" fmla="*/ 43 h 70"/>
                <a:gd name="T24" fmla="*/ 170 w 363"/>
                <a:gd name="T25" fmla="*/ 42 h 70"/>
                <a:gd name="T26" fmla="*/ 155 w 363"/>
                <a:gd name="T27" fmla="*/ 40 h 70"/>
                <a:gd name="T28" fmla="*/ 155 w 363"/>
                <a:gd name="T29" fmla="*/ 40 h 70"/>
                <a:gd name="T30" fmla="*/ 140 w 363"/>
                <a:gd name="T31" fmla="*/ 34 h 70"/>
                <a:gd name="T32" fmla="*/ 129 w 363"/>
                <a:gd name="T33" fmla="*/ 25 h 70"/>
                <a:gd name="T34" fmla="*/ 129 w 363"/>
                <a:gd name="T35" fmla="*/ 25 h 70"/>
                <a:gd name="T36" fmla="*/ 119 w 363"/>
                <a:gd name="T37" fmla="*/ 15 h 70"/>
                <a:gd name="T38" fmla="*/ 114 w 363"/>
                <a:gd name="T39" fmla="*/ 4 h 70"/>
                <a:gd name="T40" fmla="*/ 114 w 363"/>
                <a:gd name="T41" fmla="*/ 4 h 70"/>
                <a:gd name="T42" fmla="*/ 114 w 363"/>
                <a:gd name="T43" fmla="*/ 4 h 70"/>
                <a:gd name="T44" fmla="*/ 114 w 363"/>
                <a:gd name="T45" fmla="*/ 4 h 70"/>
                <a:gd name="T46" fmla="*/ 112 w 363"/>
                <a:gd name="T47" fmla="*/ 0 h 70"/>
                <a:gd name="T48" fmla="*/ 0 w 363"/>
                <a:gd name="T49" fmla="*/ 70 h 70"/>
                <a:gd name="T50" fmla="*/ 363 w 363"/>
                <a:gd name="T51" fmla="*/ 70 h 70"/>
                <a:gd name="T52" fmla="*/ 255 w 363"/>
                <a:gd name="T5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0">
                  <a:moveTo>
                    <a:pt x="255" y="4"/>
                  </a:moveTo>
                  <a:lnTo>
                    <a:pt x="255" y="8"/>
                  </a:lnTo>
                  <a:lnTo>
                    <a:pt x="255" y="8"/>
                  </a:lnTo>
                  <a:lnTo>
                    <a:pt x="248" y="15"/>
                  </a:lnTo>
                  <a:lnTo>
                    <a:pt x="240" y="25"/>
                  </a:lnTo>
                  <a:lnTo>
                    <a:pt x="240" y="25"/>
                  </a:lnTo>
                  <a:lnTo>
                    <a:pt x="229" y="32"/>
                  </a:lnTo>
                  <a:lnTo>
                    <a:pt x="217" y="38"/>
                  </a:lnTo>
                  <a:lnTo>
                    <a:pt x="217" y="38"/>
                  </a:lnTo>
                  <a:lnTo>
                    <a:pt x="202" y="42"/>
                  </a:lnTo>
                  <a:lnTo>
                    <a:pt x="185" y="43"/>
                  </a:lnTo>
                  <a:lnTo>
                    <a:pt x="185" y="43"/>
                  </a:lnTo>
                  <a:lnTo>
                    <a:pt x="170" y="42"/>
                  </a:lnTo>
                  <a:lnTo>
                    <a:pt x="155" y="40"/>
                  </a:lnTo>
                  <a:lnTo>
                    <a:pt x="155" y="40"/>
                  </a:lnTo>
                  <a:lnTo>
                    <a:pt x="140" y="34"/>
                  </a:lnTo>
                  <a:lnTo>
                    <a:pt x="129" y="25"/>
                  </a:lnTo>
                  <a:lnTo>
                    <a:pt x="129" y="25"/>
                  </a:lnTo>
                  <a:lnTo>
                    <a:pt x="119" y="15"/>
                  </a:lnTo>
                  <a:lnTo>
                    <a:pt x="114" y="4"/>
                  </a:lnTo>
                  <a:lnTo>
                    <a:pt x="114" y="4"/>
                  </a:lnTo>
                  <a:lnTo>
                    <a:pt x="114" y="4"/>
                  </a:lnTo>
                  <a:lnTo>
                    <a:pt x="114" y="4"/>
                  </a:lnTo>
                  <a:lnTo>
                    <a:pt x="112" y="0"/>
                  </a:lnTo>
                  <a:lnTo>
                    <a:pt x="0" y="70"/>
                  </a:lnTo>
                  <a:lnTo>
                    <a:pt x="363" y="70"/>
                  </a:lnTo>
                  <a:lnTo>
                    <a:pt x="255" y="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4"/>
            <p:cNvSpPr>
              <a:spLocks/>
            </p:cNvSpPr>
            <p:nvPr/>
          </p:nvSpPr>
          <p:spPr bwMode="auto">
            <a:xfrm>
              <a:off x="3198813" y="4297363"/>
              <a:ext cx="185738" cy="282575"/>
            </a:xfrm>
            <a:custGeom>
              <a:avLst/>
              <a:gdLst>
                <a:gd name="T0" fmla="*/ 115 w 117"/>
                <a:gd name="T1" fmla="*/ 93 h 178"/>
                <a:gd name="T2" fmla="*/ 115 w 117"/>
                <a:gd name="T3" fmla="*/ 93 h 178"/>
                <a:gd name="T4" fmla="*/ 115 w 117"/>
                <a:gd name="T5" fmla="*/ 83 h 178"/>
                <a:gd name="T6" fmla="*/ 117 w 117"/>
                <a:gd name="T7" fmla="*/ 72 h 178"/>
                <a:gd name="T8" fmla="*/ 0 w 117"/>
                <a:gd name="T9" fmla="*/ 0 h 178"/>
                <a:gd name="T10" fmla="*/ 0 w 117"/>
                <a:gd name="T11" fmla="*/ 178 h 178"/>
                <a:gd name="T12" fmla="*/ 117 w 117"/>
                <a:gd name="T13" fmla="*/ 106 h 178"/>
                <a:gd name="T14" fmla="*/ 117 w 117"/>
                <a:gd name="T15" fmla="*/ 106 h 178"/>
                <a:gd name="T16" fmla="*/ 115 w 117"/>
                <a:gd name="T17" fmla="*/ 93 h 178"/>
                <a:gd name="T18" fmla="*/ 115 w 117"/>
                <a:gd name="T19" fmla="*/ 9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78">
                  <a:moveTo>
                    <a:pt x="115" y="93"/>
                  </a:moveTo>
                  <a:lnTo>
                    <a:pt x="115" y="93"/>
                  </a:lnTo>
                  <a:lnTo>
                    <a:pt x="115" y="83"/>
                  </a:lnTo>
                  <a:lnTo>
                    <a:pt x="117" y="72"/>
                  </a:lnTo>
                  <a:lnTo>
                    <a:pt x="0" y="0"/>
                  </a:lnTo>
                  <a:lnTo>
                    <a:pt x="0" y="178"/>
                  </a:lnTo>
                  <a:lnTo>
                    <a:pt x="117" y="106"/>
                  </a:lnTo>
                  <a:lnTo>
                    <a:pt x="117" y="106"/>
                  </a:lnTo>
                  <a:lnTo>
                    <a:pt x="115" y="93"/>
                  </a:lnTo>
                  <a:lnTo>
                    <a:pt x="115" y="9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55"/>
            <p:cNvSpPr>
              <a:spLocks noChangeArrowheads="1"/>
            </p:cNvSpPr>
            <p:nvPr/>
          </p:nvSpPr>
          <p:spPr bwMode="auto">
            <a:xfrm>
              <a:off x="3587750" y="4483100"/>
              <a:ext cx="1588" cy="1587"/>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6"/>
            <p:cNvSpPr>
              <a:spLocks/>
            </p:cNvSpPr>
            <p:nvPr/>
          </p:nvSpPr>
          <p:spPr bwMode="auto">
            <a:xfrm>
              <a:off x="3216275" y="4052888"/>
              <a:ext cx="563563" cy="334962"/>
            </a:xfrm>
            <a:custGeom>
              <a:avLst/>
              <a:gdLst>
                <a:gd name="T0" fmla="*/ 355 w 355"/>
                <a:gd name="T1" fmla="*/ 143 h 211"/>
                <a:gd name="T2" fmla="*/ 178 w 355"/>
                <a:gd name="T3" fmla="*/ 0 h 211"/>
                <a:gd name="T4" fmla="*/ 0 w 355"/>
                <a:gd name="T5" fmla="*/ 143 h 211"/>
                <a:gd name="T6" fmla="*/ 112 w 355"/>
                <a:gd name="T7" fmla="*/ 211 h 211"/>
                <a:gd name="T8" fmla="*/ 112 w 355"/>
                <a:gd name="T9" fmla="*/ 211 h 211"/>
                <a:gd name="T10" fmla="*/ 112 w 355"/>
                <a:gd name="T11" fmla="*/ 211 h 211"/>
                <a:gd name="T12" fmla="*/ 112 w 355"/>
                <a:gd name="T13" fmla="*/ 211 h 211"/>
                <a:gd name="T14" fmla="*/ 112 w 355"/>
                <a:gd name="T15" fmla="*/ 211 h 211"/>
                <a:gd name="T16" fmla="*/ 112 w 355"/>
                <a:gd name="T17" fmla="*/ 211 h 211"/>
                <a:gd name="T18" fmla="*/ 112 w 355"/>
                <a:gd name="T19" fmla="*/ 211 h 211"/>
                <a:gd name="T20" fmla="*/ 117 w 355"/>
                <a:gd name="T21" fmla="*/ 201 h 211"/>
                <a:gd name="T22" fmla="*/ 123 w 355"/>
                <a:gd name="T23" fmla="*/ 192 h 211"/>
                <a:gd name="T24" fmla="*/ 130 w 355"/>
                <a:gd name="T25" fmla="*/ 184 h 211"/>
                <a:gd name="T26" fmla="*/ 140 w 355"/>
                <a:gd name="T27" fmla="*/ 179 h 211"/>
                <a:gd name="T28" fmla="*/ 140 w 355"/>
                <a:gd name="T29" fmla="*/ 179 h 211"/>
                <a:gd name="T30" fmla="*/ 149 w 355"/>
                <a:gd name="T31" fmla="*/ 173 h 211"/>
                <a:gd name="T32" fmla="*/ 159 w 355"/>
                <a:gd name="T33" fmla="*/ 169 h 211"/>
                <a:gd name="T34" fmla="*/ 170 w 355"/>
                <a:gd name="T35" fmla="*/ 168 h 211"/>
                <a:gd name="T36" fmla="*/ 181 w 355"/>
                <a:gd name="T37" fmla="*/ 168 h 211"/>
                <a:gd name="T38" fmla="*/ 181 w 355"/>
                <a:gd name="T39" fmla="*/ 168 h 211"/>
                <a:gd name="T40" fmla="*/ 200 w 355"/>
                <a:gd name="T41" fmla="*/ 169 h 211"/>
                <a:gd name="T42" fmla="*/ 217 w 355"/>
                <a:gd name="T43" fmla="*/ 175 h 211"/>
                <a:gd name="T44" fmla="*/ 217 w 355"/>
                <a:gd name="T45" fmla="*/ 175 h 211"/>
                <a:gd name="T46" fmla="*/ 225 w 355"/>
                <a:gd name="T47" fmla="*/ 179 h 211"/>
                <a:gd name="T48" fmla="*/ 230 w 355"/>
                <a:gd name="T49" fmla="*/ 184 h 211"/>
                <a:gd name="T50" fmla="*/ 238 w 355"/>
                <a:gd name="T51" fmla="*/ 192 h 211"/>
                <a:gd name="T52" fmla="*/ 242 w 355"/>
                <a:gd name="T53" fmla="*/ 200 h 211"/>
                <a:gd name="T54" fmla="*/ 242 w 355"/>
                <a:gd name="T55" fmla="*/ 200 h 211"/>
                <a:gd name="T56" fmla="*/ 242 w 355"/>
                <a:gd name="T57" fmla="*/ 200 h 211"/>
                <a:gd name="T58" fmla="*/ 242 w 355"/>
                <a:gd name="T59" fmla="*/ 200 h 211"/>
                <a:gd name="T60" fmla="*/ 246 w 355"/>
                <a:gd name="T61" fmla="*/ 209 h 211"/>
                <a:gd name="T62" fmla="*/ 355 w 355"/>
                <a:gd name="T63" fmla="*/ 143 h 211"/>
                <a:gd name="T64" fmla="*/ 355 w 355"/>
                <a:gd name="T65" fmla="*/ 14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211">
                  <a:moveTo>
                    <a:pt x="355" y="143"/>
                  </a:moveTo>
                  <a:lnTo>
                    <a:pt x="178" y="0"/>
                  </a:lnTo>
                  <a:lnTo>
                    <a:pt x="0" y="143"/>
                  </a:lnTo>
                  <a:lnTo>
                    <a:pt x="112" y="211"/>
                  </a:lnTo>
                  <a:lnTo>
                    <a:pt x="112" y="211"/>
                  </a:lnTo>
                  <a:lnTo>
                    <a:pt x="112" y="211"/>
                  </a:lnTo>
                  <a:lnTo>
                    <a:pt x="112" y="211"/>
                  </a:lnTo>
                  <a:lnTo>
                    <a:pt x="112" y="211"/>
                  </a:lnTo>
                  <a:lnTo>
                    <a:pt x="112" y="211"/>
                  </a:lnTo>
                  <a:lnTo>
                    <a:pt x="112" y="211"/>
                  </a:lnTo>
                  <a:lnTo>
                    <a:pt x="117" y="201"/>
                  </a:lnTo>
                  <a:lnTo>
                    <a:pt x="123" y="192"/>
                  </a:lnTo>
                  <a:lnTo>
                    <a:pt x="130" y="184"/>
                  </a:lnTo>
                  <a:lnTo>
                    <a:pt x="140" y="179"/>
                  </a:lnTo>
                  <a:lnTo>
                    <a:pt x="140" y="179"/>
                  </a:lnTo>
                  <a:lnTo>
                    <a:pt x="149" y="173"/>
                  </a:lnTo>
                  <a:lnTo>
                    <a:pt x="159" y="169"/>
                  </a:lnTo>
                  <a:lnTo>
                    <a:pt x="170" y="168"/>
                  </a:lnTo>
                  <a:lnTo>
                    <a:pt x="181" y="168"/>
                  </a:lnTo>
                  <a:lnTo>
                    <a:pt x="181" y="168"/>
                  </a:lnTo>
                  <a:lnTo>
                    <a:pt x="200" y="169"/>
                  </a:lnTo>
                  <a:lnTo>
                    <a:pt x="217" y="175"/>
                  </a:lnTo>
                  <a:lnTo>
                    <a:pt x="217" y="175"/>
                  </a:lnTo>
                  <a:lnTo>
                    <a:pt x="225" y="179"/>
                  </a:lnTo>
                  <a:lnTo>
                    <a:pt x="230" y="184"/>
                  </a:lnTo>
                  <a:lnTo>
                    <a:pt x="238" y="192"/>
                  </a:lnTo>
                  <a:lnTo>
                    <a:pt x="242" y="200"/>
                  </a:lnTo>
                  <a:lnTo>
                    <a:pt x="242" y="200"/>
                  </a:lnTo>
                  <a:lnTo>
                    <a:pt x="242" y="200"/>
                  </a:lnTo>
                  <a:lnTo>
                    <a:pt x="242" y="200"/>
                  </a:lnTo>
                  <a:lnTo>
                    <a:pt x="246" y="209"/>
                  </a:lnTo>
                  <a:lnTo>
                    <a:pt x="355" y="143"/>
                  </a:lnTo>
                  <a:lnTo>
                    <a:pt x="355" y="143"/>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0173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005780" y="168480"/>
            <a:ext cx="10515600" cy="1325563"/>
          </a:xfrm>
        </p:spPr>
        <p:txBody>
          <a:bodyPr/>
          <a:lstStyle/>
          <a:p>
            <a:r>
              <a:rPr lang="en-US" dirty="0"/>
              <a:t>Statistical data</a:t>
            </a:r>
          </a:p>
        </p:txBody>
      </p:sp>
      <p:sp>
        <p:nvSpPr>
          <p:cNvPr id="5" name="Content Placeholder 4"/>
          <p:cNvSpPr>
            <a:spLocks noGrp="1"/>
          </p:cNvSpPr>
          <p:nvPr>
            <p:ph sz="half" idx="4294967295"/>
          </p:nvPr>
        </p:nvSpPr>
        <p:spPr>
          <a:xfrm>
            <a:off x="0" y="1825625"/>
            <a:ext cx="10515600" cy="4351338"/>
          </a:xfrm>
        </p:spPr>
        <p:txBody>
          <a:bodyPr/>
          <a:lstStyle/>
          <a:p>
            <a:pPr lvl="1"/>
            <a:r>
              <a:rPr lang="en-US" dirty="0"/>
              <a:t>Check online for latest cyber attack and security statistics.</a:t>
            </a:r>
          </a:p>
          <a:p>
            <a:pPr lvl="1"/>
            <a:r>
              <a:rPr lang="en-US" dirty="0"/>
              <a:t>Two resources:</a:t>
            </a:r>
          </a:p>
          <a:p>
            <a:pPr lvl="2"/>
            <a:r>
              <a:rPr lang="en-US" b="1" dirty="0" err="1"/>
              <a:t>Trustwave</a:t>
            </a:r>
            <a:r>
              <a:rPr lang="en-US" dirty="0"/>
              <a:t>: </a:t>
            </a:r>
            <a:r>
              <a:rPr lang="en-US" u="sng" dirty="0">
                <a:hlinkClick r:id="rId2"/>
              </a:rPr>
              <a:t>https://www.trustwave.com/Resources/Security-Stats/</a:t>
            </a:r>
            <a:endParaRPr lang="en-US" dirty="0"/>
          </a:p>
          <a:p>
            <a:pPr lvl="2"/>
            <a:r>
              <a:rPr lang="en-US" b="1" dirty="0"/>
              <a:t>Micro Focus</a:t>
            </a:r>
            <a:r>
              <a:rPr lang="en-US" dirty="0"/>
              <a:t>: </a:t>
            </a:r>
            <a:r>
              <a:rPr lang="en-US" u="sng" dirty="0">
                <a:hlinkClick r:id="rId3"/>
              </a:rPr>
              <a:t>https://www.netiq.com/communities/cool-solutions/netiq-views/84-fascinating-it-security-statistics/</a:t>
            </a:r>
            <a:endParaRPr lang="en-US" dirty="0"/>
          </a:p>
          <a:p>
            <a:pPr lvl="1"/>
            <a:endParaRPr lang="en-US" dirty="0"/>
          </a:p>
        </p:txBody>
      </p:sp>
    </p:spTree>
    <p:extLst>
      <p:ext uri="{BB962C8B-B14F-4D97-AF65-F5344CB8AC3E}">
        <p14:creationId xmlns:p14="http://schemas.microsoft.com/office/powerpoint/2010/main" val="1933661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76400" y="188145"/>
            <a:ext cx="10515600" cy="1325563"/>
          </a:xfrm>
        </p:spPr>
        <p:txBody>
          <a:bodyPr/>
          <a:lstStyle/>
          <a:p>
            <a:r>
              <a:rPr lang="en-US" dirty="0"/>
              <a:t>Information harvesting</a:t>
            </a:r>
          </a:p>
        </p:txBody>
      </p:sp>
      <p:sp>
        <p:nvSpPr>
          <p:cNvPr id="5" name="Content Placeholder 4"/>
          <p:cNvSpPr>
            <a:spLocks noGrp="1"/>
          </p:cNvSpPr>
          <p:nvPr>
            <p:ph sz="half" idx="4294967295"/>
          </p:nvPr>
        </p:nvSpPr>
        <p:spPr>
          <a:xfrm>
            <a:off x="0" y="1825625"/>
            <a:ext cx="10515600" cy="4351338"/>
          </a:xfrm>
        </p:spPr>
        <p:txBody>
          <a:bodyPr>
            <a:normAutofit/>
          </a:bodyPr>
          <a:lstStyle/>
          <a:p>
            <a:pPr lvl="1"/>
            <a:r>
              <a:rPr lang="en-US" dirty="0"/>
              <a:t>Trading in personal information is big business.</a:t>
            </a:r>
          </a:p>
          <a:p>
            <a:pPr lvl="1"/>
            <a:r>
              <a:rPr lang="en-US" dirty="0"/>
              <a:t>It is not illegal.</a:t>
            </a:r>
          </a:p>
          <a:p>
            <a:pPr lvl="1"/>
            <a:r>
              <a:rPr lang="en-US" dirty="0"/>
              <a:t>Search tools gather information from publicly available sources:</a:t>
            </a:r>
          </a:p>
          <a:p>
            <a:pPr lvl="2"/>
            <a:r>
              <a:rPr lang="en-US" dirty="0"/>
              <a:t>Local  governments</a:t>
            </a:r>
          </a:p>
          <a:p>
            <a:pPr lvl="2"/>
            <a:r>
              <a:rPr lang="en-US" dirty="0"/>
              <a:t>Real estate listings</a:t>
            </a:r>
          </a:p>
          <a:p>
            <a:pPr lvl="2"/>
            <a:r>
              <a:rPr lang="en-US" dirty="0"/>
              <a:t>Social media sites</a:t>
            </a:r>
          </a:p>
          <a:p>
            <a:pPr lvl="2"/>
            <a:r>
              <a:rPr lang="en-US" dirty="0"/>
              <a:t>Auction and shopping sites</a:t>
            </a:r>
          </a:p>
          <a:p>
            <a:pPr lvl="1"/>
            <a:r>
              <a:rPr lang="en-US" dirty="0"/>
              <a:t>These search engines make this PII available from one location.</a:t>
            </a:r>
          </a:p>
          <a:p>
            <a:endParaRPr lang="en-US" dirty="0"/>
          </a:p>
        </p:txBody>
      </p:sp>
    </p:spTree>
    <p:extLst>
      <p:ext uri="{BB962C8B-B14F-4D97-AF65-F5344CB8AC3E}">
        <p14:creationId xmlns:p14="http://schemas.microsoft.com/office/powerpoint/2010/main" val="2327129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030641" y="265112"/>
            <a:ext cx="7726362" cy="1050925"/>
          </a:xfrm>
        </p:spPr>
        <p:txBody>
          <a:bodyPr/>
          <a:lstStyle/>
          <a:p>
            <a:r>
              <a:rPr lang="en-US" dirty="0"/>
              <a:t>Preventing social engineering</a:t>
            </a:r>
          </a:p>
        </p:txBody>
      </p:sp>
      <p:sp>
        <p:nvSpPr>
          <p:cNvPr id="2" name="Content Placeholder 1"/>
          <p:cNvSpPr>
            <a:spLocks noGrp="1"/>
          </p:cNvSpPr>
          <p:nvPr>
            <p:ph sz="half" idx="4294967295"/>
          </p:nvPr>
        </p:nvSpPr>
        <p:spPr>
          <a:xfrm>
            <a:off x="341199" y="2280649"/>
            <a:ext cx="4877028" cy="2551151"/>
          </a:xfrm>
        </p:spPr>
        <p:txBody>
          <a:bodyPr/>
          <a:lstStyle/>
          <a:p>
            <a:pPr lvl="0"/>
            <a:r>
              <a:rPr lang="en-US" dirty="0"/>
              <a:t>TRAINING/</a:t>
            </a:r>
            <a:br>
              <a:rPr lang="en-US" dirty="0"/>
            </a:br>
            <a:r>
              <a:rPr lang="en-US" dirty="0"/>
              <a:t>EDUCATION is the best defense against social engineering attacks. But sometimes training does not work.</a:t>
            </a:r>
          </a:p>
          <a:p>
            <a:endParaRPr lang="en-US" dirty="0"/>
          </a:p>
        </p:txBody>
      </p:sp>
      <p:grpSp>
        <p:nvGrpSpPr>
          <p:cNvPr id="5" name="Group 4"/>
          <p:cNvGrpSpPr>
            <a:grpSpLocks noChangeAspect="1"/>
          </p:cNvGrpSpPr>
          <p:nvPr/>
        </p:nvGrpSpPr>
        <p:grpSpPr bwMode="auto">
          <a:xfrm>
            <a:off x="5416778" y="1687551"/>
            <a:ext cx="5594350" cy="4613275"/>
            <a:chOff x="2219" y="1063"/>
            <a:chExt cx="3524" cy="2906"/>
          </a:xfrm>
        </p:grpSpPr>
        <p:sp>
          <p:nvSpPr>
            <p:cNvPr id="6" name="AutoShape 3"/>
            <p:cNvSpPr>
              <a:spLocks noChangeAspect="1" noChangeArrowheads="1" noTextEdit="1"/>
            </p:cNvSpPr>
            <p:nvPr/>
          </p:nvSpPr>
          <p:spPr bwMode="auto">
            <a:xfrm>
              <a:off x="2219" y="1063"/>
              <a:ext cx="3524" cy="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4579" y="1663"/>
              <a:ext cx="374" cy="376"/>
            </a:xfrm>
            <a:custGeom>
              <a:avLst/>
              <a:gdLst>
                <a:gd name="T0" fmla="*/ 370 w 374"/>
                <a:gd name="T1" fmla="*/ 146 h 376"/>
                <a:gd name="T2" fmla="*/ 370 w 374"/>
                <a:gd name="T3" fmla="*/ 146 h 376"/>
                <a:gd name="T4" fmla="*/ 374 w 374"/>
                <a:gd name="T5" fmla="*/ 170 h 376"/>
                <a:gd name="T6" fmla="*/ 374 w 374"/>
                <a:gd name="T7" fmla="*/ 196 h 376"/>
                <a:gd name="T8" fmla="*/ 372 w 374"/>
                <a:gd name="T9" fmla="*/ 220 h 376"/>
                <a:gd name="T10" fmla="*/ 366 w 374"/>
                <a:gd name="T11" fmla="*/ 242 h 376"/>
                <a:gd name="T12" fmla="*/ 358 w 374"/>
                <a:gd name="T13" fmla="*/ 264 h 376"/>
                <a:gd name="T14" fmla="*/ 348 w 374"/>
                <a:gd name="T15" fmla="*/ 284 h 376"/>
                <a:gd name="T16" fmla="*/ 334 w 374"/>
                <a:gd name="T17" fmla="*/ 304 h 376"/>
                <a:gd name="T18" fmla="*/ 320 w 374"/>
                <a:gd name="T19" fmla="*/ 320 h 376"/>
                <a:gd name="T20" fmla="*/ 302 w 374"/>
                <a:gd name="T21" fmla="*/ 336 h 376"/>
                <a:gd name="T22" fmla="*/ 284 w 374"/>
                <a:gd name="T23" fmla="*/ 348 h 376"/>
                <a:gd name="T24" fmla="*/ 262 w 374"/>
                <a:gd name="T25" fmla="*/ 360 h 376"/>
                <a:gd name="T26" fmla="*/ 242 w 374"/>
                <a:gd name="T27" fmla="*/ 368 h 376"/>
                <a:gd name="T28" fmla="*/ 218 w 374"/>
                <a:gd name="T29" fmla="*/ 372 h 376"/>
                <a:gd name="T30" fmla="*/ 194 w 374"/>
                <a:gd name="T31" fmla="*/ 376 h 376"/>
                <a:gd name="T32" fmla="*/ 170 w 374"/>
                <a:gd name="T33" fmla="*/ 374 h 376"/>
                <a:gd name="T34" fmla="*/ 144 w 374"/>
                <a:gd name="T35" fmla="*/ 370 h 376"/>
                <a:gd name="T36" fmla="*/ 144 w 374"/>
                <a:gd name="T37" fmla="*/ 370 h 376"/>
                <a:gd name="T38" fmla="*/ 118 w 374"/>
                <a:gd name="T39" fmla="*/ 362 h 376"/>
                <a:gd name="T40" fmla="*/ 96 w 374"/>
                <a:gd name="T41" fmla="*/ 352 h 376"/>
                <a:gd name="T42" fmla="*/ 74 w 374"/>
                <a:gd name="T43" fmla="*/ 338 h 376"/>
                <a:gd name="T44" fmla="*/ 54 w 374"/>
                <a:gd name="T45" fmla="*/ 320 h 376"/>
                <a:gd name="T46" fmla="*/ 38 w 374"/>
                <a:gd name="T47" fmla="*/ 302 h 376"/>
                <a:gd name="T48" fmla="*/ 22 w 374"/>
                <a:gd name="T49" fmla="*/ 280 h 376"/>
                <a:gd name="T50" fmla="*/ 12 w 374"/>
                <a:gd name="T51" fmla="*/ 256 h 376"/>
                <a:gd name="T52" fmla="*/ 4 w 374"/>
                <a:gd name="T53" fmla="*/ 230 h 376"/>
                <a:gd name="T54" fmla="*/ 4 w 374"/>
                <a:gd name="T55" fmla="*/ 230 h 376"/>
                <a:gd name="T56" fmla="*/ 0 w 374"/>
                <a:gd name="T57" fmla="*/ 206 h 376"/>
                <a:gd name="T58" fmla="*/ 0 w 374"/>
                <a:gd name="T59" fmla="*/ 180 h 376"/>
                <a:gd name="T60" fmla="*/ 2 w 374"/>
                <a:gd name="T61" fmla="*/ 156 h 376"/>
                <a:gd name="T62" fmla="*/ 8 w 374"/>
                <a:gd name="T63" fmla="*/ 134 h 376"/>
                <a:gd name="T64" fmla="*/ 16 w 374"/>
                <a:gd name="T65" fmla="*/ 112 h 376"/>
                <a:gd name="T66" fmla="*/ 26 w 374"/>
                <a:gd name="T67" fmla="*/ 92 h 376"/>
                <a:gd name="T68" fmla="*/ 40 w 374"/>
                <a:gd name="T69" fmla="*/ 72 h 376"/>
                <a:gd name="T70" fmla="*/ 54 w 374"/>
                <a:gd name="T71" fmla="*/ 56 h 376"/>
                <a:gd name="T72" fmla="*/ 72 w 374"/>
                <a:gd name="T73" fmla="*/ 40 h 376"/>
                <a:gd name="T74" fmla="*/ 90 w 374"/>
                <a:gd name="T75" fmla="*/ 28 h 376"/>
                <a:gd name="T76" fmla="*/ 110 w 374"/>
                <a:gd name="T77" fmla="*/ 16 h 376"/>
                <a:gd name="T78" fmla="*/ 132 w 374"/>
                <a:gd name="T79" fmla="*/ 8 h 376"/>
                <a:gd name="T80" fmla="*/ 156 w 374"/>
                <a:gd name="T81" fmla="*/ 4 h 376"/>
                <a:gd name="T82" fmla="*/ 180 w 374"/>
                <a:gd name="T83" fmla="*/ 0 h 376"/>
                <a:gd name="T84" fmla="*/ 204 w 374"/>
                <a:gd name="T85" fmla="*/ 2 h 376"/>
                <a:gd name="T86" fmla="*/ 230 w 374"/>
                <a:gd name="T87" fmla="*/ 6 h 376"/>
                <a:gd name="T88" fmla="*/ 230 w 374"/>
                <a:gd name="T89" fmla="*/ 6 h 376"/>
                <a:gd name="T90" fmla="*/ 254 w 374"/>
                <a:gd name="T91" fmla="*/ 14 h 376"/>
                <a:gd name="T92" fmla="*/ 278 w 374"/>
                <a:gd name="T93" fmla="*/ 24 h 376"/>
                <a:gd name="T94" fmla="*/ 300 w 374"/>
                <a:gd name="T95" fmla="*/ 38 h 376"/>
                <a:gd name="T96" fmla="*/ 320 w 374"/>
                <a:gd name="T97" fmla="*/ 56 h 376"/>
                <a:gd name="T98" fmla="*/ 336 w 374"/>
                <a:gd name="T99" fmla="*/ 74 h 376"/>
                <a:gd name="T100" fmla="*/ 350 w 374"/>
                <a:gd name="T101" fmla="*/ 96 h 376"/>
                <a:gd name="T102" fmla="*/ 362 w 374"/>
                <a:gd name="T103" fmla="*/ 120 h 376"/>
                <a:gd name="T104" fmla="*/ 370 w 374"/>
                <a:gd name="T105" fmla="*/ 146 h 376"/>
                <a:gd name="T106" fmla="*/ 370 w 374"/>
                <a:gd name="T107" fmla="*/ 14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4" h="376">
                  <a:moveTo>
                    <a:pt x="370" y="146"/>
                  </a:moveTo>
                  <a:lnTo>
                    <a:pt x="370" y="146"/>
                  </a:lnTo>
                  <a:lnTo>
                    <a:pt x="374" y="170"/>
                  </a:lnTo>
                  <a:lnTo>
                    <a:pt x="374" y="196"/>
                  </a:lnTo>
                  <a:lnTo>
                    <a:pt x="372" y="220"/>
                  </a:lnTo>
                  <a:lnTo>
                    <a:pt x="366" y="242"/>
                  </a:lnTo>
                  <a:lnTo>
                    <a:pt x="358" y="264"/>
                  </a:lnTo>
                  <a:lnTo>
                    <a:pt x="348" y="284"/>
                  </a:lnTo>
                  <a:lnTo>
                    <a:pt x="334" y="304"/>
                  </a:lnTo>
                  <a:lnTo>
                    <a:pt x="320" y="320"/>
                  </a:lnTo>
                  <a:lnTo>
                    <a:pt x="302" y="336"/>
                  </a:lnTo>
                  <a:lnTo>
                    <a:pt x="284" y="348"/>
                  </a:lnTo>
                  <a:lnTo>
                    <a:pt x="262" y="360"/>
                  </a:lnTo>
                  <a:lnTo>
                    <a:pt x="242" y="368"/>
                  </a:lnTo>
                  <a:lnTo>
                    <a:pt x="218" y="372"/>
                  </a:lnTo>
                  <a:lnTo>
                    <a:pt x="194" y="376"/>
                  </a:lnTo>
                  <a:lnTo>
                    <a:pt x="170" y="374"/>
                  </a:lnTo>
                  <a:lnTo>
                    <a:pt x="144" y="370"/>
                  </a:lnTo>
                  <a:lnTo>
                    <a:pt x="144" y="370"/>
                  </a:lnTo>
                  <a:lnTo>
                    <a:pt x="118" y="362"/>
                  </a:lnTo>
                  <a:lnTo>
                    <a:pt x="96" y="352"/>
                  </a:lnTo>
                  <a:lnTo>
                    <a:pt x="74" y="338"/>
                  </a:lnTo>
                  <a:lnTo>
                    <a:pt x="54" y="320"/>
                  </a:lnTo>
                  <a:lnTo>
                    <a:pt x="38" y="302"/>
                  </a:lnTo>
                  <a:lnTo>
                    <a:pt x="22" y="280"/>
                  </a:lnTo>
                  <a:lnTo>
                    <a:pt x="12" y="256"/>
                  </a:lnTo>
                  <a:lnTo>
                    <a:pt x="4" y="230"/>
                  </a:lnTo>
                  <a:lnTo>
                    <a:pt x="4" y="230"/>
                  </a:lnTo>
                  <a:lnTo>
                    <a:pt x="0" y="206"/>
                  </a:lnTo>
                  <a:lnTo>
                    <a:pt x="0" y="180"/>
                  </a:lnTo>
                  <a:lnTo>
                    <a:pt x="2" y="156"/>
                  </a:lnTo>
                  <a:lnTo>
                    <a:pt x="8" y="134"/>
                  </a:lnTo>
                  <a:lnTo>
                    <a:pt x="16" y="112"/>
                  </a:lnTo>
                  <a:lnTo>
                    <a:pt x="26" y="92"/>
                  </a:lnTo>
                  <a:lnTo>
                    <a:pt x="40" y="72"/>
                  </a:lnTo>
                  <a:lnTo>
                    <a:pt x="54" y="56"/>
                  </a:lnTo>
                  <a:lnTo>
                    <a:pt x="72" y="40"/>
                  </a:lnTo>
                  <a:lnTo>
                    <a:pt x="90" y="28"/>
                  </a:lnTo>
                  <a:lnTo>
                    <a:pt x="110" y="16"/>
                  </a:lnTo>
                  <a:lnTo>
                    <a:pt x="132" y="8"/>
                  </a:lnTo>
                  <a:lnTo>
                    <a:pt x="156" y="4"/>
                  </a:lnTo>
                  <a:lnTo>
                    <a:pt x="180" y="0"/>
                  </a:lnTo>
                  <a:lnTo>
                    <a:pt x="204" y="2"/>
                  </a:lnTo>
                  <a:lnTo>
                    <a:pt x="230" y="6"/>
                  </a:lnTo>
                  <a:lnTo>
                    <a:pt x="230" y="6"/>
                  </a:lnTo>
                  <a:lnTo>
                    <a:pt x="254" y="14"/>
                  </a:lnTo>
                  <a:lnTo>
                    <a:pt x="278" y="24"/>
                  </a:lnTo>
                  <a:lnTo>
                    <a:pt x="300" y="38"/>
                  </a:lnTo>
                  <a:lnTo>
                    <a:pt x="320" y="56"/>
                  </a:lnTo>
                  <a:lnTo>
                    <a:pt x="336" y="74"/>
                  </a:lnTo>
                  <a:lnTo>
                    <a:pt x="350" y="96"/>
                  </a:lnTo>
                  <a:lnTo>
                    <a:pt x="362" y="120"/>
                  </a:lnTo>
                  <a:lnTo>
                    <a:pt x="370" y="146"/>
                  </a:lnTo>
                  <a:lnTo>
                    <a:pt x="370" y="1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4875" y="209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4875" y="209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325" y="1851"/>
              <a:ext cx="770" cy="850"/>
            </a:xfrm>
            <a:custGeom>
              <a:avLst/>
              <a:gdLst>
                <a:gd name="T0" fmla="*/ 268 w 770"/>
                <a:gd name="T1" fmla="*/ 244 h 850"/>
                <a:gd name="T2" fmla="*/ 268 w 770"/>
                <a:gd name="T3" fmla="*/ 244 h 850"/>
                <a:gd name="T4" fmla="*/ 256 w 770"/>
                <a:gd name="T5" fmla="*/ 244 h 850"/>
                <a:gd name="T6" fmla="*/ 244 w 770"/>
                <a:gd name="T7" fmla="*/ 248 h 850"/>
                <a:gd name="T8" fmla="*/ 218 w 770"/>
                <a:gd name="T9" fmla="*/ 256 h 850"/>
                <a:gd name="T10" fmla="*/ 190 w 770"/>
                <a:gd name="T11" fmla="*/ 268 h 850"/>
                <a:gd name="T12" fmla="*/ 118 w 770"/>
                <a:gd name="T13" fmla="*/ 0 h 850"/>
                <a:gd name="T14" fmla="*/ 0 w 770"/>
                <a:gd name="T15" fmla="*/ 0 h 850"/>
                <a:gd name="T16" fmla="*/ 108 w 770"/>
                <a:gd name="T17" fmla="*/ 404 h 850"/>
                <a:gd name="T18" fmla="*/ 258 w 770"/>
                <a:gd name="T19" fmla="*/ 404 h 850"/>
                <a:gd name="T20" fmla="*/ 258 w 770"/>
                <a:gd name="T21" fmla="*/ 850 h 850"/>
                <a:gd name="T22" fmla="*/ 620 w 770"/>
                <a:gd name="T23" fmla="*/ 850 h 850"/>
                <a:gd name="T24" fmla="*/ 620 w 770"/>
                <a:gd name="T25" fmla="*/ 520 h 850"/>
                <a:gd name="T26" fmla="*/ 650 w 770"/>
                <a:gd name="T27" fmla="*/ 520 h 850"/>
                <a:gd name="T28" fmla="*/ 650 w 770"/>
                <a:gd name="T29" fmla="*/ 850 h 850"/>
                <a:gd name="T30" fmla="*/ 770 w 770"/>
                <a:gd name="T31" fmla="*/ 850 h 850"/>
                <a:gd name="T32" fmla="*/ 770 w 770"/>
                <a:gd name="T33" fmla="*/ 400 h 850"/>
                <a:gd name="T34" fmla="*/ 770 w 770"/>
                <a:gd name="T35" fmla="*/ 400 h 850"/>
                <a:gd name="T36" fmla="*/ 770 w 770"/>
                <a:gd name="T37" fmla="*/ 386 h 850"/>
                <a:gd name="T38" fmla="*/ 768 w 770"/>
                <a:gd name="T39" fmla="*/ 370 h 850"/>
                <a:gd name="T40" fmla="*/ 764 w 770"/>
                <a:gd name="T41" fmla="*/ 356 h 850"/>
                <a:gd name="T42" fmla="*/ 760 w 770"/>
                <a:gd name="T43" fmla="*/ 342 h 850"/>
                <a:gd name="T44" fmla="*/ 754 w 770"/>
                <a:gd name="T45" fmla="*/ 330 h 850"/>
                <a:gd name="T46" fmla="*/ 746 w 770"/>
                <a:gd name="T47" fmla="*/ 316 h 850"/>
                <a:gd name="T48" fmla="*/ 738 w 770"/>
                <a:gd name="T49" fmla="*/ 304 h 850"/>
                <a:gd name="T50" fmla="*/ 728 w 770"/>
                <a:gd name="T51" fmla="*/ 294 h 850"/>
                <a:gd name="T52" fmla="*/ 728 w 770"/>
                <a:gd name="T53" fmla="*/ 294 h 850"/>
                <a:gd name="T54" fmla="*/ 716 w 770"/>
                <a:gd name="T55" fmla="*/ 282 h 850"/>
                <a:gd name="T56" fmla="*/ 704 w 770"/>
                <a:gd name="T57" fmla="*/ 272 h 850"/>
                <a:gd name="T58" fmla="*/ 690 w 770"/>
                <a:gd name="T59" fmla="*/ 264 h 850"/>
                <a:gd name="T60" fmla="*/ 676 w 770"/>
                <a:gd name="T61" fmla="*/ 256 h 850"/>
                <a:gd name="T62" fmla="*/ 662 w 770"/>
                <a:gd name="T63" fmla="*/ 252 h 850"/>
                <a:gd name="T64" fmla="*/ 646 w 770"/>
                <a:gd name="T65" fmla="*/ 248 h 850"/>
                <a:gd name="T66" fmla="*/ 630 w 770"/>
                <a:gd name="T67" fmla="*/ 244 h 850"/>
                <a:gd name="T68" fmla="*/ 614 w 770"/>
                <a:gd name="T69" fmla="*/ 244 h 850"/>
                <a:gd name="T70" fmla="*/ 268 w 770"/>
                <a:gd name="T71" fmla="*/ 244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0" h="850">
                  <a:moveTo>
                    <a:pt x="268" y="244"/>
                  </a:moveTo>
                  <a:lnTo>
                    <a:pt x="268" y="244"/>
                  </a:lnTo>
                  <a:lnTo>
                    <a:pt x="256" y="244"/>
                  </a:lnTo>
                  <a:lnTo>
                    <a:pt x="244" y="248"/>
                  </a:lnTo>
                  <a:lnTo>
                    <a:pt x="218" y="256"/>
                  </a:lnTo>
                  <a:lnTo>
                    <a:pt x="190" y="268"/>
                  </a:lnTo>
                  <a:lnTo>
                    <a:pt x="118" y="0"/>
                  </a:lnTo>
                  <a:lnTo>
                    <a:pt x="0" y="0"/>
                  </a:lnTo>
                  <a:lnTo>
                    <a:pt x="108" y="404"/>
                  </a:lnTo>
                  <a:lnTo>
                    <a:pt x="258" y="404"/>
                  </a:lnTo>
                  <a:lnTo>
                    <a:pt x="258" y="850"/>
                  </a:lnTo>
                  <a:lnTo>
                    <a:pt x="620" y="850"/>
                  </a:lnTo>
                  <a:lnTo>
                    <a:pt x="620" y="520"/>
                  </a:lnTo>
                  <a:lnTo>
                    <a:pt x="650" y="520"/>
                  </a:lnTo>
                  <a:lnTo>
                    <a:pt x="650" y="850"/>
                  </a:lnTo>
                  <a:lnTo>
                    <a:pt x="770" y="850"/>
                  </a:lnTo>
                  <a:lnTo>
                    <a:pt x="770" y="400"/>
                  </a:lnTo>
                  <a:lnTo>
                    <a:pt x="770" y="400"/>
                  </a:lnTo>
                  <a:lnTo>
                    <a:pt x="770" y="386"/>
                  </a:lnTo>
                  <a:lnTo>
                    <a:pt x="768" y="370"/>
                  </a:lnTo>
                  <a:lnTo>
                    <a:pt x="764" y="356"/>
                  </a:lnTo>
                  <a:lnTo>
                    <a:pt x="760" y="342"/>
                  </a:lnTo>
                  <a:lnTo>
                    <a:pt x="754" y="330"/>
                  </a:lnTo>
                  <a:lnTo>
                    <a:pt x="746" y="316"/>
                  </a:lnTo>
                  <a:lnTo>
                    <a:pt x="738" y="304"/>
                  </a:lnTo>
                  <a:lnTo>
                    <a:pt x="728" y="294"/>
                  </a:lnTo>
                  <a:lnTo>
                    <a:pt x="728" y="294"/>
                  </a:lnTo>
                  <a:lnTo>
                    <a:pt x="716" y="282"/>
                  </a:lnTo>
                  <a:lnTo>
                    <a:pt x="704" y="272"/>
                  </a:lnTo>
                  <a:lnTo>
                    <a:pt x="690" y="264"/>
                  </a:lnTo>
                  <a:lnTo>
                    <a:pt x="676" y="256"/>
                  </a:lnTo>
                  <a:lnTo>
                    <a:pt x="662" y="252"/>
                  </a:lnTo>
                  <a:lnTo>
                    <a:pt x="646" y="248"/>
                  </a:lnTo>
                  <a:lnTo>
                    <a:pt x="630" y="244"/>
                  </a:lnTo>
                  <a:lnTo>
                    <a:pt x="614" y="244"/>
                  </a:lnTo>
                  <a:lnTo>
                    <a:pt x="268" y="24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4657" y="2095"/>
              <a:ext cx="1" cy="1"/>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4657" y="209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3071" y="1325"/>
              <a:ext cx="118" cy="118"/>
            </a:xfrm>
            <a:custGeom>
              <a:avLst/>
              <a:gdLst>
                <a:gd name="T0" fmla="*/ 118 w 118"/>
                <a:gd name="T1" fmla="*/ 58 h 118"/>
                <a:gd name="T2" fmla="*/ 118 w 118"/>
                <a:gd name="T3" fmla="*/ 58 h 118"/>
                <a:gd name="T4" fmla="*/ 118 w 118"/>
                <a:gd name="T5" fmla="*/ 70 h 118"/>
                <a:gd name="T6" fmla="*/ 114 w 118"/>
                <a:gd name="T7" fmla="*/ 82 h 118"/>
                <a:gd name="T8" fmla="*/ 108 w 118"/>
                <a:gd name="T9" fmla="*/ 92 h 118"/>
                <a:gd name="T10" fmla="*/ 102 w 118"/>
                <a:gd name="T11" fmla="*/ 100 h 118"/>
                <a:gd name="T12" fmla="*/ 92 w 118"/>
                <a:gd name="T13" fmla="*/ 108 h 118"/>
                <a:gd name="T14" fmla="*/ 82 w 118"/>
                <a:gd name="T15" fmla="*/ 112 h 118"/>
                <a:gd name="T16" fmla="*/ 72 w 118"/>
                <a:gd name="T17" fmla="*/ 116 h 118"/>
                <a:gd name="T18" fmla="*/ 60 w 118"/>
                <a:gd name="T19" fmla="*/ 118 h 118"/>
                <a:gd name="T20" fmla="*/ 60 w 118"/>
                <a:gd name="T21" fmla="*/ 118 h 118"/>
                <a:gd name="T22" fmla="*/ 48 w 118"/>
                <a:gd name="T23" fmla="*/ 116 h 118"/>
                <a:gd name="T24" fmla="*/ 36 w 118"/>
                <a:gd name="T25" fmla="*/ 112 h 118"/>
                <a:gd name="T26" fmla="*/ 26 w 118"/>
                <a:gd name="T27" fmla="*/ 108 h 118"/>
                <a:gd name="T28" fmla="*/ 18 w 118"/>
                <a:gd name="T29" fmla="*/ 100 h 118"/>
                <a:gd name="T30" fmla="*/ 10 w 118"/>
                <a:gd name="T31" fmla="*/ 92 h 118"/>
                <a:gd name="T32" fmla="*/ 6 w 118"/>
                <a:gd name="T33" fmla="*/ 82 h 118"/>
                <a:gd name="T34" fmla="*/ 2 w 118"/>
                <a:gd name="T35" fmla="*/ 70 h 118"/>
                <a:gd name="T36" fmla="*/ 0 w 118"/>
                <a:gd name="T37" fmla="*/ 58 h 118"/>
                <a:gd name="T38" fmla="*/ 0 w 118"/>
                <a:gd name="T39" fmla="*/ 58 h 118"/>
                <a:gd name="T40" fmla="*/ 2 w 118"/>
                <a:gd name="T41" fmla="*/ 46 h 118"/>
                <a:gd name="T42" fmla="*/ 6 w 118"/>
                <a:gd name="T43" fmla="*/ 36 h 118"/>
                <a:gd name="T44" fmla="*/ 10 w 118"/>
                <a:gd name="T45" fmla="*/ 26 h 118"/>
                <a:gd name="T46" fmla="*/ 18 w 118"/>
                <a:gd name="T47" fmla="*/ 16 h 118"/>
                <a:gd name="T48" fmla="*/ 26 w 118"/>
                <a:gd name="T49" fmla="*/ 10 h 118"/>
                <a:gd name="T50" fmla="*/ 36 w 118"/>
                <a:gd name="T51" fmla="*/ 4 h 118"/>
                <a:gd name="T52" fmla="*/ 48 w 118"/>
                <a:gd name="T53" fmla="*/ 0 h 118"/>
                <a:gd name="T54" fmla="*/ 60 w 118"/>
                <a:gd name="T55" fmla="*/ 0 h 118"/>
                <a:gd name="T56" fmla="*/ 60 w 118"/>
                <a:gd name="T57" fmla="*/ 0 h 118"/>
                <a:gd name="T58" fmla="*/ 72 w 118"/>
                <a:gd name="T59" fmla="*/ 0 h 118"/>
                <a:gd name="T60" fmla="*/ 82 w 118"/>
                <a:gd name="T61" fmla="*/ 4 h 118"/>
                <a:gd name="T62" fmla="*/ 92 w 118"/>
                <a:gd name="T63" fmla="*/ 10 h 118"/>
                <a:gd name="T64" fmla="*/ 102 w 118"/>
                <a:gd name="T65" fmla="*/ 16 h 118"/>
                <a:gd name="T66" fmla="*/ 108 w 118"/>
                <a:gd name="T67" fmla="*/ 26 h 118"/>
                <a:gd name="T68" fmla="*/ 114 w 118"/>
                <a:gd name="T69" fmla="*/ 36 h 118"/>
                <a:gd name="T70" fmla="*/ 118 w 118"/>
                <a:gd name="T71" fmla="*/ 46 h 118"/>
                <a:gd name="T72" fmla="*/ 118 w 118"/>
                <a:gd name="T73" fmla="*/ 58 h 118"/>
                <a:gd name="T74" fmla="*/ 118 w 118"/>
                <a:gd name="T75"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18">
                  <a:moveTo>
                    <a:pt x="118" y="58"/>
                  </a:moveTo>
                  <a:lnTo>
                    <a:pt x="118" y="58"/>
                  </a:lnTo>
                  <a:lnTo>
                    <a:pt x="118" y="70"/>
                  </a:lnTo>
                  <a:lnTo>
                    <a:pt x="114" y="82"/>
                  </a:lnTo>
                  <a:lnTo>
                    <a:pt x="108" y="92"/>
                  </a:lnTo>
                  <a:lnTo>
                    <a:pt x="102" y="100"/>
                  </a:lnTo>
                  <a:lnTo>
                    <a:pt x="92" y="108"/>
                  </a:lnTo>
                  <a:lnTo>
                    <a:pt x="82" y="112"/>
                  </a:lnTo>
                  <a:lnTo>
                    <a:pt x="72" y="116"/>
                  </a:lnTo>
                  <a:lnTo>
                    <a:pt x="60" y="118"/>
                  </a:lnTo>
                  <a:lnTo>
                    <a:pt x="60" y="118"/>
                  </a:lnTo>
                  <a:lnTo>
                    <a:pt x="48" y="116"/>
                  </a:lnTo>
                  <a:lnTo>
                    <a:pt x="36" y="112"/>
                  </a:lnTo>
                  <a:lnTo>
                    <a:pt x="26" y="108"/>
                  </a:lnTo>
                  <a:lnTo>
                    <a:pt x="18" y="100"/>
                  </a:lnTo>
                  <a:lnTo>
                    <a:pt x="10" y="92"/>
                  </a:lnTo>
                  <a:lnTo>
                    <a:pt x="6" y="82"/>
                  </a:lnTo>
                  <a:lnTo>
                    <a:pt x="2" y="70"/>
                  </a:lnTo>
                  <a:lnTo>
                    <a:pt x="0" y="58"/>
                  </a:lnTo>
                  <a:lnTo>
                    <a:pt x="0" y="58"/>
                  </a:lnTo>
                  <a:lnTo>
                    <a:pt x="2" y="46"/>
                  </a:lnTo>
                  <a:lnTo>
                    <a:pt x="6" y="36"/>
                  </a:lnTo>
                  <a:lnTo>
                    <a:pt x="10" y="26"/>
                  </a:lnTo>
                  <a:lnTo>
                    <a:pt x="18" y="16"/>
                  </a:lnTo>
                  <a:lnTo>
                    <a:pt x="26" y="10"/>
                  </a:lnTo>
                  <a:lnTo>
                    <a:pt x="36" y="4"/>
                  </a:lnTo>
                  <a:lnTo>
                    <a:pt x="48" y="0"/>
                  </a:lnTo>
                  <a:lnTo>
                    <a:pt x="60" y="0"/>
                  </a:lnTo>
                  <a:lnTo>
                    <a:pt x="60" y="0"/>
                  </a:lnTo>
                  <a:lnTo>
                    <a:pt x="72" y="0"/>
                  </a:lnTo>
                  <a:lnTo>
                    <a:pt x="82" y="4"/>
                  </a:lnTo>
                  <a:lnTo>
                    <a:pt x="92" y="10"/>
                  </a:lnTo>
                  <a:lnTo>
                    <a:pt x="102" y="16"/>
                  </a:lnTo>
                  <a:lnTo>
                    <a:pt x="108" y="26"/>
                  </a:lnTo>
                  <a:lnTo>
                    <a:pt x="114" y="36"/>
                  </a:lnTo>
                  <a:lnTo>
                    <a:pt x="118" y="46"/>
                  </a:lnTo>
                  <a:lnTo>
                    <a:pt x="118" y="58"/>
                  </a:lnTo>
                  <a:lnTo>
                    <a:pt x="118"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071" y="1545"/>
              <a:ext cx="118" cy="118"/>
            </a:xfrm>
            <a:custGeom>
              <a:avLst/>
              <a:gdLst>
                <a:gd name="T0" fmla="*/ 118 w 118"/>
                <a:gd name="T1" fmla="*/ 60 h 118"/>
                <a:gd name="T2" fmla="*/ 118 w 118"/>
                <a:gd name="T3" fmla="*/ 60 h 118"/>
                <a:gd name="T4" fmla="*/ 118 w 118"/>
                <a:gd name="T5" fmla="*/ 72 h 118"/>
                <a:gd name="T6" fmla="*/ 114 w 118"/>
                <a:gd name="T7" fmla="*/ 82 h 118"/>
                <a:gd name="T8" fmla="*/ 108 w 118"/>
                <a:gd name="T9" fmla="*/ 92 h 118"/>
                <a:gd name="T10" fmla="*/ 102 w 118"/>
                <a:gd name="T11" fmla="*/ 102 h 118"/>
                <a:gd name="T12" fmla="*/ 92 w 118"/>
                <a:gd name="T13" fmla="*/ 108 h 118"/>
                <a:gd name="T14" fmla="*/ 82 w 118"/>
                <a:gd name="T15" fmla="*/ 114 h 118"/>
                <a:gd name="T16" fmla="*/ 72 w 118"/>
                <a:gd name="T17" fmla="*/ 118 h 118"/>
                <a:gd name="T18" fmla="*/ 60 w 118"/>
                <a:gd name="T19" fmla="*/ 118 h 118"/>
                <a:gd name="T20" fmla="*/ 60 w 118"/>
                <a:gd name="T21" fmla="*/ 118 h 118"/>
                <a:gd name="T22" fmla="*/ 48 w 118"/>
                <a:gd name="T23" fmla="*/ 118 h 118"/>
                <a:gd name="T24" fmla="*/ 36 w 118"/>
                <a:gd name="T25" fmla="*/ 114 h 118"/>
                <a:gd name="T26" fmla="*/ 26 w 118"/>
                <a:gd name="T27" fmla="*/ 108 h 118"/>
                <a:gd name="T28" fmla="*/ 18 w 118"/>
                <a:gd name="T29" fmla="*/ 102 h 118"/>
                <a:gd name="T30" fmla="*/ 10 w 118"/>
                <a:gd name="T31" fmla="*/ 92 h 118"/>
                <a:gd name="T32" fmla="*/ 6 w 118"/>
                <a:gd name="T33" fmla="*/ 82 h 118"/>
                <a:gd name="T34" fmla="*/ 2 w 118"/>
                <a:gd name="T35" fmla="*/ 72 h 118"/>
                <a:gd name="T36" fmla="*/ 0 w 118"/>
                <a:gd name="T37" fmla="*/ 60 h 118"/>
                <a:gd name="T38" fmla="*/ 0 w 118"/>
                <a:gd name="T39" fmla="*/ 60 h 118"/>
                <a:gd name="T40" fmla="*/ 2 w 118"/>
                <a:gd name="T41" fmla="*/ 48 h 118"/>
                <a:gd name="T42" fmla="*/ 6 w 118"/>
                <a:gd name="T43" fmla="*/ 36 h 118"/>
                <a:gd name="T44" fmla="*/ 10 w 118"/>
                <a:gd name="T45" fmla="*/ 26 h 118"/>
                <a:gd name="T46" fmla="*/ 18 w 118"/>
                <a:gd name="T47" fmla="*/ 18 h 118"/>
                <a:gd name="T48" fmla="*/ 26 w 118"/>
                <a:gd name="T49" fmla="*/ 10 h 118"/>
                <a:gd name="T50" fmla="*/ 36 w 118"/>
                <a:gd name="T51" fmla="*/ 6 h 118"/>
                <a:gd name="T52" fmla="*/ 48 w 118"/>
                <a:gd name="T53" fmla="*/ 2 h 118"/>
                <a:gd name="T54" fmla="*/ 60 w 118"/>
                <a:gd name="T55" fmla="*/ 0 h 118"/>
                <a:gd name="T56" fmla="*/ 60 w 118"/>
                <a:gd name="T57" fmla="*/ 0 h 118"/>
                <a:gd name="T58" fmla="*/ 72 w 118"/>
                <a:gd name="T59" fmla="*/ 2 h 118"/>
                <a:gd name="T60" fmla="*/ 82 w 118"/>
                <a:gd name="T61" fmla="*/ 6 h 118"/>
                <a:gd name="T62" fmla="*/ 92 w 118"/>
                <a:gd name="T63" fmla="*/ 10 h 118"/>
                <a:gd name="T64" fmla="*/ 102 w 118"/>
                <a:gd name="T65" fmla="*/ 18 h 118"/>
                <a:gd name="T66" fmla="*/ 108 w 118"/>
                <a:gd name="T67" fmla="*/ 26 h 118"/>
                <a:gd name="T68" fmla="*/ 114 w 118"/>
                <a:gd name="T69" fmla="*/ 36 h 118"/>
                <a:gd name="T70" fmla="*/ 118 w 118"/>
                <a:gd name="T71" fmla="*/ 48 h 118"/>
                <a:gd name="T72" fmla="*/ 118 w 118"/>
                <a:gd name="T73" fmla="*/ 60 h 118"/>
                <a:gd name="T74" fmla="*/ 118 w 118"/>
                <a:gd name="T75"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18">
                  <a:moveTo>
                    <a:pt x="118" y="60"/>
                  </a:move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6" y="6"/>
                  </a:lnTo>
                  <a:lnTo>
                    <a:pt x="48" y="2"/>
                  </a:lnTo>
                  <a:lnTo>
                    <a:pt x="60" y="0"/>
                  </a:lnTo>
                  <a:lnTo>
                    <a:pt x="60" y="0"/>
                  </a:lnTo>
                  <a:lnTo>
                    <a:pt x="72" y="2"/>
                  </a:lnTo>
                  <a:lnTo>
                    <a:pt x="82" y="6"/>
                  </a:lnTo>
                  <a:lnTo>
                    <a:pt x="92" y="10"/>
                  </a:lnTo>
                  <a:lnTo>
                    <a:pt x="102" y="18"/>
                  </a:lnTo>
                  <a:lnTo>
                    <a:pt x="108" y="26"/>
                  </a:lnTo>
                  <a:lnTo>
                    <a:pt x="114" y="36"/>
                  </a:lnTo>
                  <a:lnTo>
                    <a:pt x="118" y="48"/>
                  </a:lnTo>
                  <a:lnTo>
                    <a:pt x="118" y="60"/>
                  </a:lnTo>
                  <a:lnTo>
                    <a:pt x="118" y="6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3071" y="1767"/>
              <a:ext cx="118" cy="118"/>
            </a:xfrm>
            <a:custGeom>
              <a:avLst/>
              <a:gdLst>
                <a:gd name="T0" fmla="*/ 118 w 118"/>
                <a:gd name="T1" fmla="*/ 60 h 118"/>
                <a:gd name="T2" fmla="*/ 118 w 118"/>
                <a:gd name="T3" fmla="*/ 60 h 118"/>
                <a:gd name="T4" fmla="*/ 118 w 118"/>
                <a:gd name="T5" fmla="*/ 72 h 118"/>
                <a:gd name="T6" fmla="*/ 114 w 118"/>
                <a:gd name="T7" fmla="*/ 82 h 118"/>
                <a:gd name="T8" fmla="*/ 108 w 118"/>
                <a:gd name="T9" fmla="*/ 92 h 118"/>
                <a:gd name="T10" fmla="*/ 102 w 118"/>
                <a:gd name="T11" fmla="*/ 100 h 118"/>
                <a:gd name="T12" fmla="*/ 92 w 118"/>
                <a:gd name="T13" fmla="*/ 108 h 118"/>
                <a:gd name="T14" fmla="*/ 82 w 118"/>
                <a:gd name="T15" fmla="*/ 114 h 118"/>
                <a:gd name="T16" fmla="*/ 72 w 118"/>
                <a:gd name="T17" fmla="*/ 118 h 118"/>
                <a:gd name="T18" fmla="*/ 60 w 118"/>
                <a:gd name="T19" fmla="*/ 118 h 118"/>
                <a:gd name="T20" fmla="*/ 60 w 118"/>
                <a:gd name="T21" fmla="*/ 118 h 118"/>
                <a:gd name="T22" fmla="*/ 48 w 118"/>
                <a:gd name="T23" fmla="*/ 118 h 118"/>
                <a:gd name="T24" fmla="*/ 36 w 118"/>
                <a:gd name="T25" fmla="*/ 114 h 118"/>
                <a:gd name="T26" fmla="*/ 26 w 118"/>
                <a:gd name="T27" fmla="*/ 108 h 118"/>
                <a:gd name="T28" fmla="*/ 18 w 118"/>
                <a:gd name="T29" fmla="*/ 100 h 118"/>
                <a:gd name="T30" fmla="*/ 10 w 118"/>
                <a:gd name="T31" fmla="*/ 92 h 118"/>
                <a:gd name="T32" fmla="*/ 6 w 118"/>
                <a:gd name="T33" fmla="*/ 82 h 118"/>
                <a:gd name="T34" fmla="*/ 2 w 118"/>
                <a:gd name="T35" fmla="*/ 72 h 118"/>
                <a:gd name="T36" fmla="*/ 0 w 118"/>
                <a:gd name="T37" fmla="*/ 60 h 118"/>
                <a:gd name="T38" fmla="*/ 0 w 118"/>
                <a:gd name="T39" fmla="*/ 60 h 118"/>
                <a:gd name="T40" fmla="*/ 2 w 118"/>
                <a:gd name="T41" fmla="*/ 48 h 118"/>
                <a:gd name="T42" fmla="*/ 6 w 118"/>
                <a:gd name="T43" fmla="*/ 36 h 118"/>
                <a:gd name="T44" fmla="*/ 10 w 118"/>
                <a:gd name="T45" fmla="*/ 26 h 118"/>
                <a:gd name="T46" fmla="*/ 18 w 118"/>
                <a:gd name="T47" fmla="*/ 18 h 118"/>
                <a:gd name="T48" fmla="*/ 26 w 118"/>
                <a:gd name="T49" fmla="*/ 10 h 118"/>
                <a:gd name="T50" fmla="*/ 36 w 118"/>
                <a:gd name="T51" fmla="*/ 4 h 118"/>
                <a:gd name="T52" fmla="*/ 48 w 118"/>
                <a:gd name="T53" fmla="*/ 2 h 118"/>
                <a:gd name="T54" fmla="*/ 60 w 118"/>
                <a:gd name="T55" fmla="*/ 0 h 118"/>
                <a:gd name="T56" fmla="*/ 60 w 118"/>
                <a:gd name="T57" fmla="*/ 0 h 118"/>
                <a:gd name="T58" fmla="*/ 72 w 118"/>
                <a:gd name="T59" fmla="*/ 2 h 118"/>
                <a:gd name="T60" fmla="*/ 82 w 118"/>
                <a:gd name="T61" fmla="*/ 4 h 118"/>
                <a:gd name="T62" fmla="*/ 92 w 118"/>
                <a:gd name="T63" fmla="*/ 10 h 118"/>
                <a:gd name="T64" fmla="*/ 102 w 118"/>
                <a:gd name="T65" fmla="*/ 18 h 118"/>
                <a:gd name="T66" fmla="*/ 108 w 118"/>
                <a:gd name="T67" fmla="*/ 26 h 118"/>
                <a:gd name="T68" fmla="*/ 114 w 118"/>
                <a:gd name="T69" fmla="*/ 36 h 118"/>
                <a:gd name="T70" fmla="*/ 118 w 118"/>
                <a:gd name="T71" fmla="*/ 48 h 118"/>
                <a:gd name="T72" fmla="*/ 118 w 118"/>
                <a:gd name="T73" fmla="*/ 60 h 118"/>
                <a:gd name="T74" fmla="*/ 118 w 118"/>
                <a:gd name="T75"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18">
                  <a:moveTo>
                    <a:pt x="118" y="60"/>
                  </a:moveTo>
                  <a:lnTo>
                    <a:pt x="118" y="60"/>
                  </a:lnTo>
                  <a:lnTo>
                    <a:pt x="118" y="72"/>
                  </a:lnTo>
                  <a:lnTo>
                    <a:pt x="114" y="82"/>
                  </a:lnTo>
                  <a:lnTo>
                    <a:pt x="108" y="92"/>
                  </a:lnTo>
                  <a:lnTo>
                    <a:pt x="102" y="100"/>
                  </a:lnTo>
                  <a:lnTo>
                    <a:pt x="92" y="108"/>
                  </a:lnTo>
                  <a:lnTo>
                    <a:pt x="82" y="114"/>
                  </a:lnTo>
                  <a:lnTo>
                    <a:pt x="72" y="118"/>
                  </a:lnTo>
                  <a:lnTo>
                    <a:pt x="60" y="118"/>
                  </a:lnTo>
                  <a:lnTo>
                    <a:pt x="60" y="118"/>
                  </a:lnTo>
                  <a:lnTo>
                    <a:pt x="48" y="118"/>
                  </a:lnTo>
                  <a:lnTo>
                    <a:pt x="36" y="114"/>
                  </a:lnTo>
                  <a:lnTo>
                    <a:pt x="26" y="108"/>
                  </a:lnTo>
                  <a:lnTo>
                    <a:pt x="18" y="100"/>
                  </a:lnTo>
                  <a:lnTo>
                    <a:pt x="10" y="92"/>
                  </a:lnTo>
                  <a:lnTo>
                    <a:pt x="6" y="82"/>
                  </a:lnTo>
                  <a:lnTo>
                    <a:pt x="2" y="72"/>
                  </a:lnTo>
                  <a:lnTo>
                    <a:pt x="0" y="60"/>
                  </a:lnTo>
                  <a:lnTo>
                    <a:pt x="0" y="60"/>
                  </a:lnTo>
                  <a:lnTo>
                    <a:pt x="2" y="48"/>
                  </a:lnTo>
                  <a:lnTo>
                    <a:pt x="6" y="36"/>
                  </a:lnTo>
                  <a:lnTo>
                    <a:pt x="10" y="26"/>
                  </a:lnTo>
                  <a:lnTo>
                    <a:pt x="18" y="18"/>
                  </a:lnTo>
                  <a:lnTo>
                    <a:pt x="26" y="10"/>
                  </a:lnTo>
                  <a:lnTo>
                    <a:pt x="36" y="4"/>
                  </a:lnTo>
                  <a:lnTo>
                    <a:pt x="48" y="2"/>
                  </a:lnTo>
                  <a:lnTo>
                    <a:pt x="60" y="0"/>
                  </a:lnTo>
                  <a:lnTo>
                    <a:pt x="60" y="0"/>
                  </a:lnTo>
                  <a:lnTo>
                    <a:pt x="72" y="2"/>
                  </a:lnTo>
                  <a:lnTo>
                    <a:pt x="82" y="4"/>
                  </a:lnTo>
                  <a:lnTo>
                    <a:pt x="92" y="10"/>
                  </a:lnTo>
                  <a:lnTo>
                    <a:pt x="102" y="18"/>
                  </a:lnTo>
                  <a:lnTo>
                    <a:pt x="108" y="26"/>
                  </a:lnTo>
                  <a:lnTo>
                    <a:pt x="114" y="36"/>
                  </a:lnTo>
                  <a:lnTo>
                    <a:pt x="118" y="48"/>
                  </a:lnTo>
                  <a:lnTo>
                    <a:pt x="118" y="60"/>
                  </a:lnTo>
                  <a:lnTo>
                    <a:pt x="118" y="6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3071" y="1989"/>
              <a:ext cx="118" cy="118"/>
            </a:xfrm>
            <a:custGeom>
              <a:avLst/>
              <a:gdLst>
                <a:gd name="T0" fmla="*/ 118 w 118"/>
                <a:gd name="T1" fmla="*/ 58 h 118"/>
                <a:gd name="T2" fmla="*/ 118 w 118"/>
                <a:gd name="T3" fmla="*/ 58 h 118"/>
                <a:gd name="T4" fmla="*/ 118 w 118"/>
                <a:gd name="T5" fmla="*/ 70 h 118"/>
                <a:gd name="T6" fmla="*/ 114 w 118"/>
                <a:gd name="T7" fmla="*/ 82 h 118"/>
                <a:gd name="T8" fmla="*/ 108 w 118"/>
                <a:gd name="T9" fmla="*/ 92 h 118"/>
                <a:gd name="T10" fmla="*/ 102 w 118"/>
                <a:gd name="T11" fmla="*/ 100 h 118"/>
                <a:gd name="T12" fmla="*/ 92 w 118"/>
                <a:gd name="T13" fmla="*/ 108 h 118"/>
                <a:gd name="T14" fmla="*/ 82 w 118"/>
                <a:gd name="T15" fmla="*/ 114 h 118"/>
                <a:gd name="T16" fmla="*/ 72 w 118"/>
                <a:gd name="T17" fmla="*/ 116 h 118"/>
                <a:gd name="T18" fmla="*/ 60 w 118"/>
                <a:gd name="T19" fmla="*/ 118 h 118"/>
                <a:gd name="T20" fmla="*/ 60 w 118"/>
                <a:gd name="T21" fmla="*/ 118 h 118"/>
                <a:gd name="T22" fmla="*/ 48 w 118"/>
                <a:gd name="T23" fmla="*/ 116 h 118"/>
                <a:gd name="T24" fmla="*/ 36 w 118"/>
                <a:gd name="T25" fmla="*/ 114 h 118"/>
                <a:gd name="T26" fmla="*/ 26 w 118"/>
                <a:gd name="T27" fmla="*/ 108 h 118"/>
                <a:gd name="T28" fmla="*/ 18 w 118"/>
                <a:gd name="T29" fmla="*/ 100 h 118"/>
                <a:gd name="T30" fmla="*/ 10 w 118"/>
                <a:gd name="T31" fmla="*/ 92 h 118"/>
                <a:gd name="T32" fmla="*/ 6 w 118"/>
                <a:gd name="T33" fmla="*/ 82 h 118"/>
                <a:gd name="T34" fmla="*/ 2 w 118"/>
                <a:gd name="T35" fmla="*/ 70 h 118"/>
                <a:gd name="T36" fmla="*/ 0 w 118"/>
                <a:gd name="T37" fmla="*/ 58 h 118"/>
                <a:gd name="T38" fmla="*/ 0 w 118"/>
                <a:gd name="T39" fmla="*/ 58 h 118"/>
                <a:gd name="T40" fmla="*/ 2 w 118"/>
                <a:gd name="T41" fmla="*/ 46 h 118"/>
                <a:gd name="T42" fmla="*/ 6 w 118"/>
                <a:gd name="T43" fmla="*/ 36 h 118"/>
                <a:gd name="T44" fmla="*/ 10 w 118"/>
                <a:gd name="T45" fmla="*/ 26 h 118"/>
                <a:gd name="T46" fmla="*/ 18 w 118"/>
                <a:gd name="T47" fmla="*/ 16 h 118"/>
                <a:gd name="T48" fmla="*/ 26 w 118"/>
                <a:gd name="T49" fmla="*/ 10 h 118"/>
                <a:gd name="T50" fmla="*/ 36 w 118"/>
                <a:gd name="T51" fmla="*/ 4 h 118"/>
                <a:gd name="T52" fmla="*/ 48 w 118"/>
                <a:gd name="T53" fmla="*/ 0 h 118"/>
                <a:gd name="T54" fmla="*/ 60 w 118"/>
                <a:gd name="T55" fmla="*/ 0 h 118"/>
                <a:gd name="T56" fmla="*/ 60 w 118"/>
                <a:gd name="T57" fmla="*/ 0 h 118"/>
                <a:gd name="T58" fmla="*/ 72 w 118"/>
                <a:gd name="T59" fmla="*/ 0 h 118"/>
                <a:gd name="T60" fmla="*/ 82 w 118"/>
                <a:gd name="T61" fmla="*/ 4 h 118"/>
                <a:gd name="T62" fmla="*/ 92 w 118"/>
                <a:gd name="T63" fmla="*/ 10 h 118"/>
                <a:gd name="T64" fmla="*/ 102 w 118"/>
                <a:gd name="T65" fmla="*/ 16 h 118"/>
                <a:gd name="T66" fmla="*/ 108 w 118"/>
                <a:gd name="T67" fmla="*/ 26 h 118"/>
                <a:gd name="T68" fmla="*/ 114 w 118"/>
                <a:gd name="T69" fmla="*/ 36 h 118"/>
                <a:gd name="T70" fmla="*/ 118 w 118"/>
                <a:gd name="T71" fmla="*/ 46 h 118"/>
                <a:gd name="T72" fmla="*/ 118 w 118"/>
                <a:gd name="T73" fmla="*/ 58 h 118"/>
                <a:gd name="T74" fmla="*/ 118 w 118"/>
                <a:gd name="T75"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18">
                  <a:moveTo>
                    <a:pt x="118" y="58"/>
                  </a:moveTo>
                  <a:lnTo>
                    <a:pt x="118" y="58"/>
                  </a:lnTo>
                  <a:lnTo>
                    <a:pt x="118" y="70"/>
                  </a:lnTo>
                  <a:lnTo>
                    <a:pt x="114" y="82"/>
                  </a:lnTo>
                  <a:lnTo>
                    <a:pt x="108" y="92"/>
                  </a:lnTo>
                  <a:lnTo>
                    <a:pt x="102" y="100"/>
                  </a:lnTo>
                  <a:lnTo>
                    <a:pt x="92" y="108"/>
                  </a:lnTo>
                  <a:lnTo>
                    <a:pt x="82" y="114"/>
                  </a:lnTo>
                  <a:lnTo>
                    <a:pt x="72" y="116"/>
                  </a:lnTo>
                  <a:lnTo>
                    <a:pt x="60" y="118"/>
                  </a:lnTo>
                  <a:lnTo>
                    <a:pt x="60" y="118"/>
                  </a:lnTo>
                  <a:lnTo>
                    <a:pt x="48" y="116"/>
                  </a:lnTo>
                  <a:lnTo>
                    <a:pt x="36" y="114"/>
                  </a:lnTo>
                  <a:lnTo>
                    <a:pt x="26" y="108"/>
                  </a:lnTo>
                  <a:lnTo>
                    <a:pt x="18" y="100"/>
                  </a:lnTo>
                  <a:lnTo>
                    <a:pt x="10" y="92"/>
                  </a:lnTo>
                  <a:lnTo>
                    <a:pt x="6" y="82"/>
                  </a:lnTo>
                  <a:lnTo>
                    <a:pt x="2" y="70"/>
                  </a:lnTo>
                  <a:lnTo>
                    <a:pt x="0" y="58"/>
                  </a:lnTo>
                  <a:lnTo>
                    <a:pt x="0" y="58"/>
                  </a:lnTo>
                  <a:lnTo>
                    <a:pt x="2" y="46"/>
                  </a:lnTo>
                  <a:lnTo>
                    <a:pt x="6" y="36"/>
                  </a:lnTo>
                  <a:lnTo>
                    <a:pt x="10" y="26"/>
                  </a:lnTo>
                  <a:lnTo>
                    <a:pt x="18" y="16"/>
                  </a:lnTo>
                  <a:lnTo>
                    <a:pt x="26" y="10"/>
                  </a:lnTo>
                  <a:lnTo>
                    <a:pt x="36" y="4"/>
                  </a:lnTo>
                  <a:lnTo>
                    <a:pt x="48" y="0"/>
                  </a:lnTo>
                  <a:lnTo>
                    <a:pt x="60" y="0"/>
                  </a:lnTo>
                  <a:lnTo>
                    <a:pt x="60" y="0"/>
                  </a:lnTo>
                  <a:lnTo>
                    <a:pt x="72" y="0"/>
                  </a:lnTo>
                  <a:lnTo>
                    <a:pt x="82" y="4"/>
                  </a:lnTo>
                  <a:lnTo>
                    <a:pt x="92" y="10"/>
                  </a:lnTo>
                  <a:lnTo>
                    <a:pt x="102" y="16"/>
                  </a:lnTo>
                  <a:lnTo>
                    <a:pt x="108" y="26"/>
                  </a:lnTo>
                  <a:lnTo>
                    <a:pt x="114" y="36"/>
                  </a:lnTo>
                  <a:lnTo>
                    <a:pt x="118" y="46"/>
                  </a:lnTo>
                  <a:lnTo>
                    <a:pt x="118" y="58"/>
                  </a:lnTo>
                  <a:lnTo>
                    <a:pt x="118"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271" y="1383"/>
              <a:ext cx="9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271" y="1607"/>
              <a:ext cx="9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271" y="1831"/>
              <a:ext cx="9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271" y="2055"/>
              <a:ext cx="9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2867" y="1063"/>
              <a:ext cx="1998" cy="1408"/>
            </a:xfrm>
            <a:custGeom>
              <a:avLst/>
              <a:gdLst>
                <a:gd name="T0" fmla="*/ 1658 w 1998"/>
                <a:gd name="T1" fmla="*/ 1292 h 1408"/>
                <a:gd name="T2" fmla="*/ 116 w 1998"/>
                <a:gd name="T3" fmla="*/ 1292 h 1408"/>
                <a:gd name="T4" fmla="*/ 116 w 1998"/>
                <a:gd name="T5" fmla="*/ 118 h 1408"/>
                <a:gd name="T6" fmla="*/ 1882 w 1998"/>
                <a:gd name="T7" fmla="*/ 118 h 1408"/>
                <a:gd name="T8" fmla="*/ 1882 w 1998"/>
                <a:gd name="T9" fmla="*/ 544 h 1408"/>
                <a:gd name="T10" fmla="*/ 1882 w 1998"/>
                <a:gd name="T11" fmla="*/ 544 h 1408"/>
                <a:gd name="T12" fmla="*/ 1898 w 1998"/>
                <a:gd name="T13" fmla="*/ 542 h 1408"/>
                <a:gd name="T14" fmla="*/ 1898 w 1998"/>
                <a:gd name="T15" fmla="*/ 542 h 1408"/>
                <a:gd name="T16" fmla="*/ 1926 w 1998"/>
                <a:gd name="T17" fmla="*/ 544 h 1408"/>
                <a:gd name="T18" fmla="*/ 1954 w 1998"/>
                <a:gd name="T19" fmla="*/ 548 h 1408"/>
                <a:gd name="T20" fmla="*/ 1954 w 1998"/>
                <a:gd name="T21" fmla="*/ 548 h 1408"/>
                <a:gd name="T22" fmla="*/ 1978 w 1998"/>
                <a:gd name="T23" fmla="*/ 556 h 1408"/>
                <a:gd name="T24" fmla="*/ 1998 w 1998"/>
                <a:gd name="T25" fmla="*/ 564 h 1408"/>
                <a:gd name="T26" fmla="*/ 1998 w 1998"/>
                <a:gd name="T27" fmla="*/ 0 h 1408"/>
                <a:gd name="T28" fmla="*/ 0 w 1998"/>
                <a:gd name="T29" fmla="*/ 0 h 1408"/>
                <a:gd name="T30" fmla="*/ 0 w 1998"/>
                <a:gd name="T31" fmla="*/ 1408 h 1408"/>
                <a:gd name="T32" fmla="*/ 1658 w 1998"/>
                <a:gd name="T33" fmla="*/ 1408 h 1408"/>
                <a:gd name="T34" fmla="*/ 1658 w 1998"/>
                <a:gd name="T35" fmla="*/ 1292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8" h="1408">
                  <a:moveTo>
                    <a:pt x="1658" y="1292"/>
                  </a:moveTo>
                  <a:lnTo>
                    <a:pt x="116" y="1292"/>
                  </a:lnTo>
                  <a:lnTo>
                    <a:pt x="116" y="118"/>
                  </a:lnTo>
                  <a:lnTo>
                    <a:pt x="1882" y="118"/>
                  </a:lnTo>
                  <a:lnTo>
                    <a:pt x="1882" y="544"/>
                  </a:lnTo>
                  <a:lnTo>
                    <a:pt x="1882" y="544"/>
                  </a:lnTo>
                  <a:lnTo>
                    <a:pt x="1898" y="542"/>
                  </a:lnTo>
                  <a:lnTo>
                    <a:pt x="1898" y="542"/>
                  </a:lnTo>
                  <a:lnTo>
                    <a:pt x="1926" y="544"/>
                  </a:lnTo>
                  <a:lnTo>
                    <a:pt x="1954" y="548"/>
                  </a:lnTo>
                  <a:lnTo>
                    <a:pt x="1954" y="548"/>
                  </a:lnTo>
                  <a:lnTo>
                    <a:pt x="1978" y="556"/>
                  </a:lnTo>
                  <a:lnTo>
                    <a:pt x="1998" y="564"/>
                  </a:lnTo>
                  <a:lnTo>
                    <a:pt x="1998" y="0"/>
                  </a:lnTo>
                  <a:lnTo>
                    <a:pt x="0" y="0"/>
                  </a:lnTo>
                  <a:lnTo>
                    <a:pt x="0" y="1408"/>
                  </a:lnTo>
                  <a:lnTo>
                    <a:pt x="1658" y="1408"/>
                  </a:lnTo>
                  <a:lnTo>
                    <a:pt x="1658" y="129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193" y="2865"/>
              <a:ext cx="470" cy="470"/>
            </a:xfrm>
            <a:custGeom>
              <a:avLst/>
              <a:gdLst>
                <a:gd name="T0" fmla="*/ 464 w 470"/>
                <a:gd name="T1" fmla="*/ 182 h 470"/>
                <a:gd name="T2" fmla="*/ 464 w 470"/>
                <a:gd name="T3" fmla="*/ 182 h 470"/>
                <a:gd name="T4" fmla="*/ 468 w 470"/>
                <a:gd name="T5" fmla="*/ 214 h 470"/>
                <a:gd name="T6" fmla="*/ 470 w 470"/>
                <a:gd name="T7" fmla="*/ 244 h 470"/>
                <a:gd name="T8" fmla="*/ 466 w 470"/>
                <a:gd name="T9" fmla="*/ 274 h 470"/>
                <a:gd name="T10" fmla="*/ 460 w 470"/>
                <a:gd name="T11" fmla="*/ 302 h 470"/>
                <a:gd name="T12" fmla="*/ 450 w 470"/>
                <a:gd name="T13" fmla="*/ 330 h 470"/>
                <a:gd name="T14" fmla="*/ 436 w 470"/>
                <a:gd name="T15" fmla="*/ 356 h 470"/>
                <a:gd name="T16" fmla="*/ 420 w 470"/>
                <a:gd name="T17" fmla="*/ 380 h 470"/>
                <a:gd name="T18" fmla="*/ 400 w 470"/>
                <a:gd name="T19" fmla="*/ 400 h 470"/>
                <a:gd name="T20" fmla="*/ 380 w 470"/>
                <a:gd name="T21" fmla="*/ 420 h 470"/>
                <a:gd name="T22" fmla="*/ 356 w 470"/>
                <a:gd name="T23" fmla="*/ 436 h 470"/>
                <a:gd name="T24" fmla="*/ 330 w 470"/>
                <a:gd name="T25" fmla="*/ 450 h 470"/>
                <a:gd name="T26" fmla="*/ 302 w 470"/>
                <a:gd name="T27" fmla="*/ 460 h 470"/>
                <a:gd name="T28" fmla="*/ 274 w 470"/>
                <a:gd name="T29" fmla="*/ 466 h 470"/>
                <a:gd name="T30" fmla="*/ 244 w 470"/>
                <a:gd name="T31" fmla="*/ 470 h 470"/>
                <a:gd name="T32" fmla="*/ 214 w 470"/>
                <a:gd name="T33" fmla="*/ 468 h 470"/>
                <a:gd name="T34" fmla="*/ 182 w 470"/>
                <a:gd name="T35" fmla="*/ 464 h 470"/>
                <a:gd name="T36" fmla="*/ 182 w 470"/>
                <a:gd name="T37" fmla="*/ 464 h 470"/>
                <a:gd name="T38" fmla="*/ 166 w 470"/>
                <a:gd name="T39" fmla="*/ 460 h 470"/>
                <a:gd name="T40" fmla="*/ 150 w 470"/>
                <a:gd name="T41" fmla="*/ 454 h 470"/>
                <a:gd name="T42" fmla="*/ 120 w 470"/>
                <a:gd name="T43" fmla="*/ 440 h 470"/>
                <a:gd name="T44" fmla="*/ 92 w 470"/>
                <a:gd name="T45" fmla="*/ 422 h 470"/>
                <a:gd name="T46" fmla="*/ 68 w 470"/>
                <a:gd name="T47" fmla="*/ 402 h 470"/>
                <a:gd name="T48" fmla="*/ 48 w 470"/>
                <a:gd name="T49" fmla="*/ 376 h 470"/>
                <a:gd name="T50" fmla="*/ 30 w 470"/>
                <a:gd name="T51" fmla="*/ 350 h 470"/>
                <a:gd name="T52" fmla="*/ 16 w 470"/>
                <a:gd name="T53" fmla="*/ 320 h 470"/>
                <a:gd name="T54" fmla="*/ 10 w 470"/>
                <a:gd name="T55" fmla="*/ 304 h 470"/>
                <a:gd name="T56" fmla="*/ 6 w 470"/>
                <a:gd name="T57" fmla="*/ 288 h 470"/>
                <a:gd name="T58" fmla="*/ 6 w 470"/>
                <a:gd name="T59" fmla="*/ 288 h 470"/>
                <a:gd name="T60" fmla="*/ 2 w 470"/>
                <a:gd name="T61" fmla="*/ 256 h 470"/>
                <a:gd name="T62" fmla="*/ 0 w 470"/>
                <a:gd name="T63" fmla="*/ 226 h 470"/>
                <a:gd name="T64" fmla="*/ 4 w 470"/>
                <a:gd name="T65" fmla="*/ 196 h 470"/>
                <a:gd name="T66" fmla="*/ 10 w 470"/>
                <a:gd name="T67" fmla="*/ 168 h 470"/>
                <a:gd name="T68" fmla="*/ 20 w 470"/>
                <a:gd name="T69" fmla="*/ 140 h 470"/>
                <a:gd name="T70" fmla="*/ 34 w 470"/>
                <a:gd name="T71" fmla="*/ 114 h 470"/>
                <a:gd name="T72" fmla="*/ 50 w 470"/>
                <a:gd name="T73" fmla="*/ 90 h 470"/>
                <a:gd name="T74" fmla="*/ 68 w 470"/>
                <a:gd name="T75" fmla="*/ 70 h 470"/>
                <a:gd name="T76" fmla="*/ 90 w 470"/>
                <a:gd name="T77" fmla="*/ 50 h 470"/>
                <a:gd name="T78" fmla="*/ 114 w 470"/>
                <a:gd name="T79" fmla="*/ 34 h 470"/>
                <a:gd name="T80" fmla="*/ 140 w 470"/>
                <a:gd name="T81" fmla="*/ 20 h 470"/>
                <a:gd name="T82" fmla="*/ 166 w 470"/>
                <a:gd name="T83" fmla="*/ 10 h 470"/>
                <a:gd name="T84" fmla="*/ 196 w 470"/>
                <a:gd name="T85" fmla="*/ 4 h 470"/>
                <a:gd name="T86" fmla="*/ 226 w 470"/>
                <a:gd name="T87" fmla="*/ 0 h 470"/>
                <a:gd name="T88" fmla="*/ 256 w 470"/>
                <a:gd name="T89" fmla="*/ 2 h 470"/>
                <a:gd name="T90" fmla="*/ 288 w 470"/>
                <a:gd name="T91" fmla="*/ 6 h 470"/>
                <a:gd name="T92" fmla="*/ 288 w 470"/>
                <a:gd name="T93" fmla="*/ 6 h 470"/>
                <a:gd name="T94" fmla="*/ 304 w 470"/>
                <a:gd name="T95" fmla="*/ 10 h 470"/>
                <a:gd name="T96" fmla="*/ 320 w 470"/>
                <a:gd name="T97" fmla="*/ 16 h 470"/>
                <a:gd name="T98" fmla="*/ 350 w 470"/>
                <a:gd name="T99" fmla="*/ 30 h 470"/>
                <a:gd name="T100" fmla="*/ 376 w 470"/>
                <a:gd name="T101" fmla="*/ 48 h 470"/>
                <a:gd name="T102" fmla="*/ 402 w 470"/>
                <a:gd name="T103" fmla="*/ 68 h 470"/>
                <a:gd name="T104" fmla="*/ 422 w 470"/>
                <a:gd name="T105" fmla="*/ 94 h 470"/>
                <a:gd name="T106" fmla="*/ 440 w 470"/>
                <a:gd name="T107" fmla="*/ 120 h 470"/>
                <a:gd name="T108" fmla="*/ 454 w 470"/>
                <a:gd name="T109" fmla="*/ 150 h 470"/>
                <a:gd name="T110" fmla="*/ 460 w 470"/>
                <a:gd name="T111" fmla="*/ 166 h 470"/>
                <a:gd name="T112" fmla="*/ 464 w 470"/>
                <a:gd name="T113" fmla="*/ 182 h 470"/>
                <a:gd name="T114" fmla="*/ 464 w 470"/>
                <a:gd name="T115" fmla="*/ 18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0" h="470">
                  <a:moveTo>
                    <a:pt x="464" y="182"/>
                  </a:moveTo>
                  <a:lnTo>
                    <a:pt x="464" y="182"/>
                  </a:lnTo>
                  <a:lnTo>
                    <a:pt x="468" y="214"/>
                  </a:lnTo>
                  <a:lnTo>
                    <a:pt x="470" y="244"/>
                  </a:lnTo>
                  <a:lnTo>
                    <a:pt x="466" y="274"/>
                  </a:lnTo>
                  <a:lnTo>
                    <a:pt x="460" y="302"/>
                  </a:lnTo>
                  <a:lnTo>
                    <a:pt x="450" y="330"/>
                  </a:lnTo>
                  <a:lnTo>
                    <a:pt x="436" y="356"/>
                  </a:lnTo>
                  <a:lnTo>
                    <a:pt x="420" y="380"/>
                  </a:lnTo>
                  <a:lnTo>
                    <a:pt x="400" y="400"/>
                  </a:lnTo>
                  <a:lnTo>
                    <a:pt x="380" y="420"/>
                  </a:lnTo>
                  <a:lnTo>
                    <a:pt x="356" y="436"/>
                  </a:lnTo>
                  <a:lnTo>
                    <a:pt x="330" y="450"/>
                  </a:lnTo>
                  <a:lnTo>
                    <a:pt x="302" y="460"/>
                  </a:lnTo>
                  <a:lnTo>
                    <a:pt x="274" y="466"/>
                  </a:lnTo>
                  <a:lnTo>
                    <a:pt x="244" y="470"/>
                  </a:lnTo>
                  <a:lnTo>
                    <a:pt x="214" y="468"/>
                  </a:lnTo>
                  <a:lnTo>
                    <a:pt x="182" y="464"/>
                  </a:lnTo>
                  <a:lnTo>
                    <a:pt x="182" y="464"/>
                  </a:lnTo>
                  <a:lnTo>
                    <a:pt x="166" y="460"/>
                  </a:lnTo>
                  <a:lnTo>
                    <a:pt x="150" y="454"/>
                  </a:lnTo>
                  <a:lnTo>
                    <a:pt x="120" y="440"/>
                  </a:lnTo>
                  <a:lnTo>
                    <a:pt x="92" y="422"/>
                  </a:lnTo>
                  <a:lnTo>
                    <a:pt x="68" y="402"/>
                  </a:lnTo>
                  <a:lnTo>
                    <a:pt x="48" y="376"/>
                  </a:lnTo>
                  <a:lnTo>
                    <a:pt x="30" y="350"/>
                  </a:lnTo>
                  <a:lnTo>
                    <a:pt x="16" y="320"/>
                  </a:lnTo>
                  <a:lnTo>
                    <a:pt x="10" y="304"/>
                  </a:lnTo>
                  <a:lnTo>
                    <a:pt x="6" y="288"/>
                  </a:lnTo>
                  <a:lnTo>
                    <a:pt x="6" y="288"/>
                  </a:lnTo>
                  <a:lnTo>
                    <a:pt x="2" y="256"/>
                  </a:lnTo>
                  <a:lnTo>
                    <a:pt x="0" y="226"/>
                  </a:lnTo>
                  <a:lnTo>
                    <a:pt x="4" y="196"/>
                  </a:lnTo>
                  <a:lnTo>
                    <a:pt x="10" y="168"/>
                  </a:lnTo>
                  <a:lnTo>
                    <a:pt x="20" y="140"/>
                  </a:lnTo>
                  <a:lnTo>
                    <a:pt x="34" y="114"/>
                  </a:lnTo>
                  <a:lnTo>
                    <a:pt x="50" y="90"/>
                  </a:lnTo>
                  <a:lnTo>
                    <a:pt x="68" y="70"/>
                  </a:lnTo>
                  <a:lnTo>
                    <a:pt x="90" y="50"/>
                  </a:lnTo>
                  <a:lnTo>
                    <a:pt x="114" y="34"/>
                  </a:lnTo>
                  <a:lnTo>
                    <a:pt x="140" y="20"/>
                  </a:lnTo>
                  <a:lnTo>
                    <a:pt x="166" y="10"/>
                  </a:lnTo>
                  <a:lnTo>
                    <a:pt x="196" y="4"/>
                  </a:lnTo>
                  <a:lnTo>
                    <a:pt x="226" y="0"/>
                  </a:lnTo>
                  <a:lnTo>
                    <a:pt x="256" y="2"/>
                  </a:lnTo>
                  <a:lnTo>
                    <a:pt x="288" y="6"/>
                  </a:lnTo>
                  <a:lnTo>
                    <a:pt x="288" y="6"/>
                  </a:lnTo>
                  <a:lnTo>
                    <a:pt x="304" y="10"/>
                  </a:lnTo>
                  <a:lnTo>
                    <a:pt x="320" y="16"/>
                  </a:lnTo>
                  <a:lnTo>
                    <a:pt x="350" y="30"/>
                  </a:lnTo>
                  <a:lnTo>
                    <a:pt x="376" y="48"/>
                  </a:lnTo>
                  <a:lnTo>
                    <a:pt x="402" y="68"/>
                  </a:lnTo>
                  <a:lnTo>
                    <a:pt x="422" y="94"/>
                  </a:lnTo>
                  <a:lnTo>
                    <a:pt x="440" y="120"/>
                  </a:lnTo>
                  <a:lnTo>
                    <a:pt x="454" y="150"/>
                  </a:lnTo>
                  <a:lnTo>
                    <a:pt x="460" y="166"/>
                  </a:lnTo>
                  <a:lnTo>
                    <a:pt x="464" y="182"/>
                  </a:lnTo>
                  <a:lnTo>
                    <a:pt x="464" y="1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4015" y="3405"/>
              <a:ext cx="826" cy="564"/>
            </a:xfrm>
            <a:custGeom>
              <a:avLst/>
              <a:gdLst>
                <a:gd name="T0" fmla="*/ 826 w 826"/>
                <a:gd name="T1" fmla="*/ 196 h 564"/>
                <a:gd name="T2" fmla="*/ 826 w 826"/>
                <a:gd name="T3" fmla="*/ 196 h 564"/>
                <a:gd name="T4" fmla="*/ 824 w 826"/>
                <a:gd name="T5" fmla="*/ 178 h 564"/>
                <a:gd name="T6" fmla="*/ 822 w 826"/>
                <a:gd name="T7" fmla="*/ 160 h 564"/>
                <a:gd name="T8" fmla="*/ 818 w 826"/>
                <a:gd name="T9" fmla="*/ 142 h 564"/>
                <a:gd name="T10" fmla="*/ 812 w 826"/>
                <a:gd name="T11" fmla="*/ 124 h 564"/>
                <a:gd name="T12" fmla="*/ 804 w 826"/>
                <a:gd name="T13" fmla="*/ 108 h 564"/>
                <a:gd name="T14" fmla="*/ 796 w 826"/>
                <a:gd name="T15" fmla="*/ 92 h 564"/>
                <a:gd name="T16" fmla="*/ 784 w 826"/>
                <a:gd name="T17" fmla="*/ 76 h 564"/>
                <a:gd name="T18" fmla="*/ 772 w 826"/>
                <a:gd name="T19" fmla="*/ 62 h 564"/>
                <a:gd name="T20" fmla="*/ 772 w 826"/>
                <a:gd name="T21" fmla="*/ 62 h 564"/>
                <a:gd name="T22" fmla="*/ 758 w 826"/>
                <a:gd name="T23" fmla="*/ 48 h 564"/>
                <a:gd name="T24" fmla="*/ 742 w 826"/>
                <a:gd name="T25" fmla="*/ 36 h 564"/>
                <a:gd name="T26" fmla="*/ 726 w 826"/>
                <a:gd name="T27" fmla="*/ 26 h 564"/>
                <a:gd name="T28" fmla="*/ 708 w 826"/>
                <a:gd name="T29" fmla="*/ 16 h 564"/>
                <a:gd name="T30" fmla="*/ 690 w 826"/>
                <a:gd name="T31" fmla="*/ 10 h 564"/>
                <a:gd name="T32" fmla="*/ 670 w 826"/>
                <a:gd name="T33" fmla="*/ 4 h 564"/>
                <a:gd name="T34" fmla="*/ 650 w 826"/>
                <a:gd name="T35" fmla="*/ 2 h 564"/>
                <a:gd name="T36" fmla="*/ 630 w 826"/>
                <a:gd name="T37" fmla="*/ 0 h 564"/>
                <a:gd name="T38" fmla="*/ 550 w 826"/>
                <a:gd name="T39" fmla="*/ 0 h 564"/>
                <a:gd name="T40" fmla="*/ 550 w 826"/>
                <a:gd name="T41" fmla="*/ 0 h 564"/>
                <a:gd name="T42" fmla="*/ 550 w 826"/>
                <a:gd name="T43" fmla="*/ 0 h 564"/>
                <a:gd name="T44" fmla="*/ 550 w 826"/>
                <a:gd name="T45" fmla="*/ 0 h 564"/>
                <a:gd name="T46" fmla="*/ 550 w 826"/>
                <a:gd name="T47" fmla="*/ 0 h 564"/>
                <a:gd name="T48" fmla="*/ 276 w 826"/>
                <a:gd name="T49" fmla="*/ 0 h 564"/>
                <a:gd name="T50" fmla="*/ 276 w 826"/>
                <a:gd name="T51" fmla="*/ 0 h 564"/>
                <a:gd name="T52" fmla="*/ 276 w 826"/>
                <a:gd name="T53" fmla="*/ 0 h 564"/>
                <a:gd name="T54" fmla="*/ 276 w 826"/>
                <a:gd name="T55" fmla="*/ 0 h 564"/>
                <a:gd name="T56" fmla="*/ 276 w 826"/>
                <a:gd name="T57" fmla="*/ 0 h 564"/>
                <a:gd name="T58" fmla="*/ 196 w 826"/>
                <a:gd name="T59" fmla="*/ 0 h 564"/>
                <a:gd name="T60" fmla="*/ 196 w 826"/>
                <a:gd name="T61" fmla="*/ 0 h 564"/>
                <a:gd name="T62" fmla="*/ 176 w 826"/>
                <a:gd name="T63" fmla="*/ 2 h 564"/>
                <a:gd name="T64" fmla="*/ 156 w 826"/>
                <a:gd name="T65" fmla="*/ 4 h 564"/>
                <a:gd name="T66" fmla="*/ 136 w 826"/>
                <a:gd name="T67" fmla="*/ 10 h 564"/>
                <a:gd name="T68" fmla="*/ 118 w 826"/>
                <a:gd name="T69" fmla="*/ 16 h 564"/>
                <a:gd name="T70" fmla="*/ 100 w 826"/>
                <a:gd name="T71" fmla="*/ 26 h 564"/>
                <a:gd name="T72" fmla="*/ 84 w 826"/>
                <a:gd name="T73" fmla="*/ 36 h 564"/>
                <a:gd name="T74" fmla="*/ 68 w 826"/>
                <a:gd name="T75" fmla="*/ 48 h 564"/>
                <a:gd name="T76" fmla="*/ 52 w 826"/>
                <a:gd name="T77" fmla="*/ 62 h 564"/>
                <a:gd name="T78" fmla="*/ 52 w 826"/>
                <a:gd name="T79" fmla="*/ 62 h 564"/>
                <a:gd name="T80" fmla="*/ 42 w 826"/>
                <a:gd name="T81" fmla="*/ 76 h 564"/>
                <a:gd name="T82" fmla="*/ 30 w 826"/>
                <a:gd name="T83" fmla="*/ 92 h 564"/>
                <a:gd name="T84" fmla="*/ 22 w 826"/>
                <a:gd name="T85" fmla="*/ 108 h 564"/>
                <a:gd name="T86" fmla="*/ 14 w 826"/>
                <a:gd name="T87" fmla="*/ 124 h 564"/>
                <a:gd name="T88" fmla="*/ 8 w 826"/>
                <a:gd name="T89" fmla="*/ 142 h 564"/>
                <a:gd name="T90" fmla="*/ 4 w 826"/>
                <a:gd name="T91" fmla="*/ 160 h 564"/>
                <a:gd name="T92" fmla="*/ 2 w 826"/>
                <a:gd name="T93" fmla="*/ 178 h 564"/>
                <a:gd name="T94" fmla="*/ 0 w 826"/>
                <a:gd name="T95" fmla="*/ 196 h 564"/>
                <a:gd name="T96" fmla="*/ 0 w 826"/>
                <a:gd name="T97" fmla="*/ 564 h 564"/>
                <a:gd name="T98" fmla="*/ 150 w 826"/>
                <a:gd name="T99" fmla="*/ 564 h 564"/>
                <a:gd name="T100" fmla="*/ 152 w 826"/>
                <a:gd name="T101" fmla="*/ 346 h 564"/>
                <a:gd name="T102" fmla="*/ 184 w 826"/>
                <a:gd name="T103" fmla="*/ 346 h 564"/>
                <a:gd name="T104" fmla="*/ 184 w 826"/>
                <a:gd name="T105" fmla="*/ 564 h 564"/>
                <a:gd name="T106" fmla="*/ 638 w 826"/>
                <a:gd name="T107" fmla="*/ 564 h 564"/>
                <a:gd name="T108" fmla="*/ 638 w 826"/>
                <a:gd name="T109" fmla="*/ 346 h 564"/>
                <a:gd name="T110" fmla="*/ 674 w 826"/>
                <a:gd name="T111" fmla="*/ 346 h 564"/>
                <a:gd name="T112" fmla="*/ 676 w 826"/>
                <a:gd name="T113" fmla="*/ 564 h 564"/>
                <a:gd name="T114" fmla="*/ 826 w 826"/>
                <a:gd name="T115" fmla="*/ 564 h 564"/>
                <a:gd name="T116" fmla="*/ 826 w 826"/>
                <a:gd name="T117" fmla="*/ 19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6" h="564">
                  <a:moveTo>
                    <a:pt x="826" y="196"/>
                  </a:moveTo>
                  <a:lnTo>
                    <a:pt x="826" y="196"/>
                  </a:lnTo>
                  <a:lnTo>
                    <a:pt x="824" y="178"/>
                  </a:lnTo>
                  <a:lnTo>
                    <a:pt x="822" y="160"/>
                  </a:lnTo>
                  <a:lnTo>
                    <a:pt x="818" y="142"/>
                  </a:lnTo>
                  <a:lnTo>
                    <a:pt x="812" y="124"/>
                  </a:lnTo>
                  <a:lnTo>
                    <a:pt x="804" y="108"/>
                  </a:lnTo>
                  <a:lnTo>
                    <a:pt x="796" y="92"/>
                  </a:lnTo>
                  <a:lnTo>
                    <a:pt x="784" y="76"/>
                  </a:lnTo>
                  <a:lnTo>
                    <a:pt x="772" y="62"/>
                  </a:lnTo>
                  <a:lnTo>
                    <a:pt x="772" y="62"/>
                  </a:lnTo>
                  <a:lnTo>
                    <a:pt x="758" y="48"/>
                  </a:lnTo>
                  <a:lnTo>
                    <a:pt x="742" y="36"/>
                  </a:lnTo>
                  <a:lnTo>
                    <a:pt x="726" y="26"/>
                  </a:lnTo>
                  <a:lnTo>
                    <a:pt x="708" y="16"/>
                  </a:lnTo>
                  <a:lnTo>
                    <a:pt x="690" y="10"/>
                  </a:lnTo>
                  <a:lnTo>
                    <a:pt x="670" y="4"/>
                  </a:lnTo>
                  <a:lnTo>
                    <a:pt x="650" y="2"/>
                  </a:lnTo>
                  <a:lnTo>
                    <a:pt x="630" y="0"/>
                  </a:lnTo>
                  <a:lnTo>
                    <a:pt x="550" y="0"/>
                  </a:lnTo>
                  <a:lnTo>
                    <a:pt x="550" y="0"/>
                  </a:lnTo>
                  <a:lnTo>
                    <a:pt x="550" y="0"/>
                  </a:lnTo>
                  <a:lnTo>
                    <a:pt x="550" y="0"/>
                  </a:lnTo>
                  <a:lnTo>
                    <a:pt x="550" y="0"/>
                  </a:lnTo>
                  <a:lnTo>
                    <a:pt x="276" y="0"/>
                  </a:lnTo>
                  <a:lnTo>
                    <a:pt x="276" y="0"/>
                  </a:lnTo>
                  <a:lnTo>
                    <a:pt x="276" y="0"/>
                  </a:lnTo>
                  <a:lnTo>
                    <a:pt x="276" y="0"/>
                  </a:lnTo>
                  <a:lnTo>
                    <a:pt x="276" y="0"/>
                  </a:lnTo>
                  <a:lnTo>
                    <a:pt x="196" y="0"/>
                  </a:lnTo>
                  <a:lnTo>
                    <a:pt x="196" y="0"/>
                  </a:lnTo>
                  <a:lnTo>
                    <a:pt x="176" y="2"/>
                  </a:lnTo>
                  <a:lnTo>
                    <a:pt x="156" y="4"/>
                  </a:lnTo>
                  <a:lnTo>
                    <a:pt x="136" y="10"/>
                  </a:lnTo>
                  <a:lnTo>
                    <a:pt x="118" y="16"/>
                  </a:lnTo>
                  <a:lnTo>
                    <a:pt x="100" y="26"/>
                  </a:lnTo>
                  <a:lnTo>
                    <a:pt x="84" y="36"/>
                  </a:lnTo>
                  <a:lnTo>
                    <a:pt x="68" y="48"/>
                  </a:lnTo>
                  <a:lnTo>
                    <a:pt x="52" y="62"/>
                  </a:lnTo>
                  <a:lnTo>
                    <a:pt x="52" y="62"/>
                  </a:lnTo>
                  <a:lnTo>
                    <a:pt x="42" y="76"/>
                  </a:lnTo>
                  <a:lnTo>
                    <a:pt x="30" y="92"/>
                  </a:lnTo>
                  <a:lnTo>
                    <a:pt x="22" y="108"/>
                  </a:lnTo>
                  <a:lnTo>
                    <a:pt x="14" y="124"/>
                  </a:lnTo>
                  <a:lnTo>
                    <a:pt x="8" y="142"/>
                  </a:lnTo>
                  <a:lnTo>
                    <a:pt x="4" y="160"/>
                  </a:lnTo>
                  <a:lnTo>
                    <a:pt x="2" y="178"/>
                  </a:lnTo>
                  <a:lnTo>
                    <a:pt x="0" y="196"/>
                  </a:lnTo>
                  <a:lnTo>
                    <a:pt x="0" y="564"/>
                  </a:lnTo>
                  <a:lnTo>
                    <a:pt x="150" y="564"/>
                  </a:lnTo>
                  <a:lnTo>
                    <a:pt x="152" y="346"/>
                  </a:lnTo>
                  <a:lnTo>
                    <a:pt x="184" y="346"/>
                  </a:lnTo>
                  <a:lnTo>
                    <a:pt x="184" y="564"/>
                  </a:lnTo>
                  <a:lnTo>
                    <a:pt x="638" y="564"/>
                  </a:lnTo>
                  <a:lnTo>
                    <a:pt x="638" y="346"/>
                  </a:lnTo>
                  <a:lnTo>
                    <a:pt x="674" y="346"/>
                  </a:lnTo>
                  <a:lnTo>
                    <a:pt x="676" y="564"/>
                  </a:lnTo>
                  <a:lnTo>
                    <a:pt x="826" y="564"/>
                  </a:lnTo>
                  <a:lnTo>
                    <a:pt x="826" y="1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5095" y="2865"/>
              <a:ext cx="470" cy="470"/>
            </a:xfrm>
            <a:custGeom>
              <a:avLst/>
              <a:gdLst>
                <a:gd name="T0" fmla="*/ 464 w 470"/>
                <a:gd name="T1" fmla="*/ 182 h 470"/>
                <a:gd name="T2" fmla="*/ 464 w 470"/>
                <a:gd name="T3" fmla="*/ 182 h 470"/>
                <a:gd name="T4" fmla="*/ 468 w 470"/>
                <a:gd name="T5" fmla="*/ 214 h 470"/>
                <a:gd name="T6" fmla="*/ 470 w 470"/>
                <a:gd name="T7" fmla="*/ 244 h 470"/>
                <a:gd name="T8" fmla="*/ 466 w 470"/>
                <a:gd name="T9" fmla="*/ 274 h 470"/>
                <a:gd name="T10" fmla="*/ 460 w 470"/>
                <a:gd name="T11" fmla="*/ 302 h 470"/>
                <a:gd name="T12" fmla="*/ 450 w 470"/>
                <a:gd name="T13" fmla="*/ 330 h 470"/>
                <a:gd name="T14" fmla="*/ 436 w 470"/>
                <a:gd name="T15" fmla="*/ 356 h 470"/>
                <a:gd name="T16" fmla="*/ 420 w 470"/>
                <a:gd name="T17" fmla="*/ 380 h 470"/>
                <a:gd name="T18" fmla="*/ 400 w 470"/>
                <a:gd name="T19" fmla="*/ 400 h 470"/>
                <a:gd name="T20" fmla="*/ 380 w 470"/>
                <a:gd name="T21" fmla="*/ 420 h 470"/>
                <a:gd name="T22" fmla="*/ 356 w 470"/>
                <a:gd name="T23" fmla="*/ 436 h 470"/>
                <a:gd name="T24" fmla="*/ 330 w 470"/>
                <a:gd name="T25" fmla="*/ 450 h 470"/>
                <a:gd name="T26" fmla="*/ 302 w 470"/>
                <a:gd name="T27" fmla="*/ 460 h 470"/>
                <a:gd name="T28" fmla="*/ 274 w 470"/>
                <a:gd name="T29" fmla="*/ 466 h 470"/>
                <a:gd name="T30" fmla="*/ 244 w 470"/>
                <a:gd name="T31" fmla="*/ 470 h 470"/>
                <a:gd name="T32" fmla="*/ 214 w 470"/>
                <a:gd name="T33" fmla="*/ 468 h 470"/>
                <a:gd name="T34" fmla="*/ 182 w 470"/>
                <a:gd name="T35" fmla="*/ 464 h 470"/>
                <a:gd name="T36" fmla="*/ 182 w 470"/>
                <a:gd name="T37" fmla="*/ 464 h 470"/>
                <a:gd name="T38" fmla="*/ 166 w 470"/>
                <a:gd name="T39" fmla="*/ 460 h 470"/>
                <a:gd name="T40" fmla="*/ 150 w 470"/>
                <a:gd name="T41" fmla="*/ 454 h 470"/>
                <a:gd name="T42" fmla="*/ 120 w 470"/>
                <a:gd name="T43" fmla="*/ 440 h 470"/>
                <a:gd name="T44" fmla="*/ 94 w 470"/>
                <a:gd name="T45" fmla="*/ 422 h 470"/>
                <a:gd name="T46" fmla="*/ 68 w 470"/>
                <a:gd name="T47" fmla="*/ 402 h 470"/>
                <a:gd name="T48" fmla="*/ 48 w 470"/>
                <a:gd name="T49" fmla="*/ 376 h 470"/>
                <a:gd name="T50" fmla="*/ 30 w 470"/>
                <a:gd name="T51" fmla="*/ 350 h 470"/>
                <a:gd name="T52" fmla="*/ 16 w 470"/>
                <a:gd name="T53" fmla="*/ 320 h 470"/>
                <a:gd name="T54" fmla="*/ 10 w 470"/>
                <a:gd name="T55" fmla="*/ 304 h 470"/>
                <a:gd name="T56" fmla="*/ 6 w 470"/>
                <a:gd name="T57" fmla="*/ 288 h 470"/>
                <a:gd name="T58" fmla="*/ 6 w 470"/>
                <a:gd name="T59" fmla="*/ 288 h 470"/>
                <a:gd name="T60" fmla="*/ 2 w 470"/>
                <a:gd name="T61" fmla="*/ 256 h 470"/>
                <a:gd name="T62" fmla="*/ 0 w 470"/>
                <a:gd name="T63" fmla="*/ 226 h 470"/>
                <a:gd name="T64" fmla="*/ 4 w 470"/>
                <a:gd name="T65" fmla="*/ 196 h 470"/>
                <a:gd name="T66" fmla="*/ 10 w 470"/>
                <a:gd name="T67" fmla="*/ 168 h 470"/>
                <a:gd name="T68" fmla="*/ 20 w 470"/>
                <a:gd name="T69" fmla="*/ 140 h 470"/>
                <a:gd name="T70" fmla="*/ 34 w 470"/>
                <a:gd name="T71" fmla="*/ 114 h 470"/>
                <a:gd name="T72" fmla="*/ 50 w 470"/>
                <a:gd name="T73" fmla="*/ 90 h 470"/>
                <a:gd name="T74" fmla="*/ 70 w 470"/>
                <a:gd name="T75" fmla="*/ 70 h 470"/>
                <a:gd name="T76" fmla="*/ 90 w 470"/>
                <a:gd name="T77" fmla="*/ 50 h 470"/>
                <a:gd name="T78" fmla="*/ 114 w 470"/>
                <a:gd name="T79" fmla="*/ 34 h 470"/>
                <a:gd name="T80" fmla="*/ 140 w 470"/>
                <a:gd name="T81" fmla="*/ 20 h 470"/>
                <a:gd name="T82" fmla="*/ 166 w 470"/>
                <a:gd name="T83" fmla="*/ 10 h 470"/>
                <a:gd name="T84" fmla="*/ 196 w 470"/>
                <a:gd name="T85" fmla="*/ 4 h 470"/>
                <a:gd name="T86" fmla="*/ 226 w 470"/>
                <a:gd name="T87" fmla="*/ 0 h 470"/>
                <a:gd name="T88" fmla="*/ 256 w 470"/>
                <a:gd name="T89" fmla="*/ 2 h 470"/>
                <a:gd name="T90" fmla="*/ 288 w 470"/>
                <a:gd name="T91" fmla="*/ 6 h 470"/>
                <a:gd name="T92" fmla="*/ 288 w 470"/>
                <a:gd name="T93" fmla="*/ 6 h 470"/>
                <a:gd name="T94" fmla="*/ 304 w 470"/>
                <a:gd name="T95" fmla="*/ 10 h 470"/>
                <a:gd name="T96" fmla="*/ 320 w 470"/>
                <a:gd name="T97" fmla="*/ 16 h 470"/>
                <a:gd name="T98" fmla="*/ 350 w 470"/>
                <a:gd name="T99" fmla="*/ 30 h 470"/>
                <a:gd name="T100" fmla="*/ 376 w 470"/>
                <a:gd name="T101" fmla="*/ 48 h 470"/>
                <a:gd name="T102" fmla="*/ 402 w 470"/>
                <a:gd name="T103" fmla="*/ 68 h 470"/>
                <a:gd name="T104" fmla="*/ 422 w 470"/>
                <a:gd name="T105" fmla="*/ 94 h 470"/>
                <a:gd name="T106" fmla="*/ 440 w 470"/>
                <a:gd name="T107" fmla="*/ 120 h 470"/>
                <a:gd name="T108" fmla="*/ 454 w 470"/>
                <a:gd name="T109" fmla="*/ 150 h 470"/>
                <a:gd name="T110" fmla="*/ 460 w 470"/>
                <a:gd name="T111" fmla="*/ 166 h 470"/>
                <a:gd name="T112" fmla="*/ 464 w 470"/>
                <a:gd name="T113" fmla="*/ 182 h 470"/>
                <a:gd name="T114" fmla="*/ 464 w 470"/>
                <a:gd name="T115" fmla="*/ 18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0" h="470">
                  <a:moveTo>
                    <a:pt x="464" y="182"/>
                  </a:moveTo>
                  <a:lnTo>
                    <a:pt x="464" y="182"/>
                  </a:lnTo>
                  <a:lnTo>
                    <a:pt x="468" y="214"/>
                  </a:lnTo>
                  <a:lnTo>
                    <a:pt x="470" y="244"/>
                  </a:lnTo>
                  <a:lnTo>
                    <a:pt x="466" y="274"/>
                  </a:lnTo>
                  <a:lnTo>
                    <a:pt x="460" y="302"/>
                  </a:lnTo>
                  <a:lnTo>
                    <a:pt x="450" y="330"/>
                  </a:lnTo>
                  <a:lnTo>
                    <a:pt x="436" y="356"/>
                  </a:lnTo>
                  <a:lnTo>
                    <a:pt x="420" y="380"/>
                  </a:lnTo>
                  <a:lnTo>
                    <a:pt x="400" y="400"/>
                  </a:lnTo>
                  <a:lnTo>
                    <a:pt x="380" y="420"/>
                  </a:lnTo>
                  <a:lnTo>
                    <a:pt x="356" y="436"/>
                  </a:lnTo>
                  <a:lnTo>
                    <a:pt x="330" y="450"/>
                  </a:lnTo>
                  <a:lnTo>
                    <a:pt x="302" y="460"/>
                  </a:lnTo>
                  <a:lnTo>
                    <a:pt x="274" y="466"/>
                  </a:lnTo>
                  <a:lnTo>
                    <a:pt x="244" y="470"/>
                  </a:lnTo>
                  <a:lnTo>
                    <a:pt x="214" y="468"/>
                  </a:lnTo>
                  <a:lnTo>
                    <a:pt x="182" y="464"/>
                  </a:lnTo>
                  <a:lnTo>
                    <a:pt x="182" y="464"/>
                  </a:lnTo>
                  <a:lnTo>
                    <a:pt x="166" y="460"/>
                  </a:lnTo>
                  <a:lnTo>
                    <a:pt x="150" y="454"/>
                  </a:lnTo>
                  <a:lnTo>
                    <a:pt x="120" y="440"/>
                  </a:lnTo>
                  <a:lnTo>
                    <a:pt x="94" y="422"/>
                  </a:lnTo>
                  <a:lnTo>
                    <a:pt x="68" y="402"/>
                  </a:lnTo>
                  <a:lnTo>
                    <a:pt x="48" y="376"/>
                  </a:lnTo>
                  <a:lnTo>
                    <a:pt x="30" y="350"/>
                  </a:lnTo>
                  <a:lnTo>
                    <a:pt x="16" y="320"/>
                  </a:lnTo>
                  <a:lnTo>
                    <a:pt x="10" y="304"/>
                  </a:lnTo>
                  <a:lnTo>
                    <a:pt x="6" y="288"/>
                  </a:lnTo>
                  <a:lnTo>
                    <a:pt x="6" y="288"/>
                  </a:lnTo>
                  <a:lnTo>
                    <a:pt x="2" y="256"/>
                  </a:lnTo>
                  <a:lnTo>
                    <a:pt x="0" y="226"/>
                  </a:lnTo>
                  <a:lnTo>
                    <a:pt x="4" y="196"/>
                  </a:lnTo>
                  <a:lnTo>
                    <a:pt x="10" y="168"/>
                  </a:lnTo>
                  <a:lnTo>
                    <a:pt x="20" y="140"/>
                  </a:lnTo>
                  <a:lnTo>
                    <a:pt x="34" y="114"/>
                  </a:lnTo>
                  <a:lnTo>
                    <a:pt x="50" y="90"/>
                  </a:lnTo>
                  <a:lnTo>
                    <a:pt x="70" y="70"/>
                  </a:lnTo>
                  <a:lnTo>
                    <a:pt x="90" y="50"/>
                  </a:lnTo>
                  <a:lnTo>
                    <a:pt x="114" y="34"/>
                  </a:lnTo>
                  <a:lnTo>
                    <a:pt x="140" y="20"/>
                  </a:lnTo>
                  <a:lnTo>
                    <a:pt x="166" y="10"/>
                  </a:lnTo>
                  <a:lnTo>
                    <a:pt x="196" y="4"/>
                  </a:lnTo>
                  <a:lnTo>
                    <a:pt x="226" y="0"/>
                  </a:lnTo>
                  <a:lnTo>
                    <a:pt x="256" y="2"/>
                  </a:lnTo>
                  <a:lnTo>
                    <a:pt x="288" y="6"/>
                  </a:lnTo>
                  <a:lnTo>
                    <a:pt x="288" y="6"/>
                  </a:lnTo>
                  <a:lnTo>
                    <a:pt x="304" y="10"/>
                  </a:lnTo>
                  <a:lnTo>
                    <a:pt x="320" y="16"/>
                  </a:lnTo>
                  <a:lnTo>
                    <a:pt x="350" y="30"/>
                  </a:lnTo>
                  <a:lnTo>
                    <a:pt x="376" y="48"/>
                  </a:lnTo>
                  <a:lnTo>
                    <a:pt x="402" y="68"/>
                  </a:lnTo>
                  <a:lnTo>
                    <a:pt x="422" y="94"/>
                  </a:lnTo>
                  <a:lnTo>
                    <a:pt x="440" y="120"/>
                  </a:lnTo>
                  <a:lnTo>
                    <a:pt x="454" y="150"/>
                  </a:lnTo>
                  <a:lnTo>
                    <a:pt x="460" y="166"/>
                  </a:lnTo>
                  <a:lnTo>
                    <a:pt x="464" y="182"/>
                  </a:lnTo>
                  <a:lnTo>
                    <a:pt x="464" y="1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4917" y="3405"/>
              <a:ext cx="826" cy="564"/>
            </a:xfrm>
            <a:custGeom>
              <a:avLst/>
              <a:gdLst>
                <a:gd name="T0" fmla="*/ 826 w 826"/>
                <a:gd name="T1" fmla="*/ 196 h 564"/>
                <a:gd name="T2" fmla="*/ 826 w 826"/>
                <a:gd name="T3" fmla="*/ 196 h 564"/>
                <a:gd name="T4" fmla="*/ 824 w 826"/>
                <a:gd name="T5" fmla="*/ 178 h 564"/>
                <a:gd name="T6" fmla="*/ 822 w 826"/>
                <a:gd name="T7" fmla="*/ 160 h 564"/>
                <a:gd name="T8" fmla="*/ 818 w 826"/>
                <a:gd name="T9" fmla="*/ 142 h 564"/>
                <a:gd name="T10" fmla="*/ 812 w 826"/>
                <a:gd name="T11" fmla="*/ 124 h 564"/>
                <a:gd name="T12" fmla="*/ 804 w 826"/>
                <a:gd name="T13" fmla="*/ 108 h 564"/>
                <a:gd name="T14" fmla="*/ 796 w 826"/>
                <a:gd name="T15" fmla="*/ 92 h 564"/>
                <a:gd name="T16" fmla="*/ 784 w 826"/>
                <a:gd name="T17" fmla="*/ 76 h 564"/>
                <a:gd name="T18" fmla="*/ 772 w 826"/>
                <a:gd name="T19" fmla="*/ 62 h 564"/>
                <a:gd name="T20" fmla="*/ 772 w 826"/>
                <a:gd name="T21" fmla="*/ 62 h 564"/>
                <a:gd name="T22" fmla="*/ 758 w 826"/>
                <a:gd name="T23" fmla="*/ 48 h 564"/>
                <a:gd name="T24" fmla="*/ 742 w 826"/>
                <a:gd name="T25" fmla="*/ 36 h 564"/>
                <a:gd name="T26" fmla="*/ 726 w 826"/>
                <a:gd name="T27" fmla="*/ 26 h 564"/>
                <a:gd name="T28" fmla="*/ 708 w 826"/>
                <a:gd name="T29" fmla="*/ 16 h 564"/>
                <a:gd name="T30" fmla="*/ 690 w 826"/>
                <a:gd name="T31" fmla="*/ 10 h 564"/>
                <a:gd name="T32" fmla="*/ 670 w 826"/>
                <a:gd name="T33" fmla="*/ 4 h 564"/>
                <a:gd name="T34" fmla="*/ 650 w 826"/>
                <a:gd name="T35" fmla="*/ 2 h 564"/>
                <a:gd name="T36" fmla="*/ 630 w 826"/>
                <a:gd name="T37" fmla="*/ 0 h 564"/>
                <a:gd name="T38" fmla="*/ 550 w 826"/>
                <a:gd name="T39" fmla="*/ 0 h 564"/>
                <a:gd name="T40" fmla="*/ 550 w 826"/>
                <a:gd name="T41" fmla="*/ 0 h 564"/>
                <a:gd name="T42" fmla="*/ 550 w 826"/>
                <a:gd name="T43" fmla="*/ 0 h 564"/>
                <a:gd name="T44" fmla="*/ 550 w 826"/>
                <a:gd name="T45" fmla="*/ 0 h 564"/>
                <a:gd name="T46" fmla="*/ 550 w 826"/>
                <a:gd name="T47" fmla="*/ 0 h 564"/>
                <a:gd name="T48" fmla="*/ 276 w 826"/>
                <a:gd name="T49" fmla="*/ 0 h 564"/>
                <a:gd name="T50" fmla="*/ 276 w 826"/>
                <a:gd name="T51" fmla="*/ 0 h 564"/>
                <a:gd name="T52" fmla="*/ 276 w 826"/>
                <a:gd name="T53" fmla="*/ 0 h 564"/>
                <a:gd name="T54" fmla="*/ 276 w 826"/>
                <a:gd name="T55" fmla="*/ 0 h 564"/>
                <a:gd name="T56" fmla="*/ 276 w 826"/>
                <a:gd name="T57" fmla="*/ 0 h 564"/>
                <a:gd name="T58" fmla="*/ 196 w 826"/>
                <a:gd name="T59" fmla="*/ 0 h 564"/>
                <a:gd name="T60" fmla="*/ 196 w 826"/>
                <a:gd name="T61" fmla="*/ 0 h 564"/>
                <a:gd name="T62" fmla="*/ 176 w 826"/>
                <a:gd name="T63" fmla="*/ 2 h 564"/>
                <a:gd name="T64" fmla="*/ 156 w 826"/>
                <a:gd name="T65" fmla="*/ 4 h 564"/>
                <a:gd name="T66" fmla="*/ 136 w 826"/>
                <a:gd name="T67" fmla="*/ 10 h 564"/>
                <a:gd name="T68" fmla="*/ 118 w 826"/>
                <a:gd name="T69" fmla="*/ 16 h 564"/>
                <a:gd name="T70" fmla="*/ 100 w 826"/>
                <a:gd name="T71" fmla="*/ 26 h 564"/>
                <a:gd name="T72" fmla="*/ 84 w 826"/>
                <a:gd name="T73" fmla="*/ 36 h 564"/>
                <a:gd name="T74" fmla="*/ 68 w 826"/>
                <a:gd name="T75" fmla="*/ 48 h 564"/>
                <a:gd name="T76" fmla="*/ 52 w 826"/>
                <a:gd name="T77" fmla="*/ 62 h 564"/>
                <a:gd name="T78" fmla="*/ 52 w 826"/>
                <a:gd name="T79" fmla="*/ 62 h 564"/>
                <a:gd name="T80" fmla="*/ 42 w 826"/>
                <a:gd name="T81" fmla="*/ 76 h 564"/>
                <a:gd name="T82" fmla="*/ 30 w 826"/>
                <a:gd name="T83" fmla="*/ 92 h 564"/>
                <a:gd name="T84" fmla="*/ 22 w 826"/>
                <a:gd name="T85" fmla="*/ 108 h 564"/>
                <a:gd name="T86" fmla="*/ 14 w 826"/>
                <a:gd name="T87" fmla="*/ 124 h 564"/>
                <a:gd name="T88" fmla="*/ 8 w 826"/>
                <a:gd name="T89" fmla="*/ 142 h 564"/>
                <a:gd name="T90" fmla="*/ 4 w 826"/>
                <a:gd name="T91" fmla="*/ 160 h 564"/>
                <a:gd name="T92" fmla="*/ 2 w 826"/>
                <a:gd name="T93" fmla="*/ 178 h 564"/>
                <a:gd name="T94" fmla="*/ 0 w 826"/>
                <a:gd name="T95" fmla="*/ 196 h 564"/>
                <a:gd name="T96" fmla="*/ 0 w 826"/>
                <a:gd name="T97" fmla="*/ 564 h 564"/>
                <a:gd name="T98" fmla="*/ 150 w 826"/>
                <a:gd name="T99" fmla="*/ 564 h 564"/>
                <a:gd name="T100" fmla="*/ 152 w 826"/>
                <a:gd name="T101" fmla="*/ 346 h 564"/>
                <a:gd name="T102" fmla="*/ 184 w 826"/>
                <a:gd name="T103" fmla="*/ 346 h 564"/>
                <a:gd name="T104" fmla="*/ 184 w 826"/>
                <a:gd name="T105" fmla="*/ 564 h 564"/>
                <a:gd name="T106" fmla="*/ 638 w 826"/>
                <a:gd name="T107" fmla="*/ 564 h 564"/>
                <a:gd name="T108" fmla="*/ 638 w 826"/>
                <a:gd name="T109" fmla="*/ 346 h 564"/>
                <a:gd name="T110" fmla="*/ 674 w 826"/>
                <a:gd name="T111" fmla="*/ 346 h 564"/>
                <a:gd name="T112" fmla="*/ 676 w 826"/>
                <a:gd name="T113" fmla="*/ 564 h 564"/>
                <a:gd name="T114" fmla="*/ 826 w 826"/>
                <a:gd name="T115" fmla="*/ 564 h 564"/>
                <a:gd name="T116" fmla="*/ 826 w 826"/>
                <a:gd name="T117" fmla="*/ 19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6" h="564">
                  <a:moveTo>
                    <a:pt x="826" y="196"/>
                  </a:moveTo>
                  <a:lnTo>
                    <a:pt x="826" y="196"/>
                  </a:lnTo>
                  <a:lnTo>
                    <a:pt x="824" y="178"/>
                  </a:lnTo>
                  <a:lnTo>
                    <a:pt x="822" y="160"/>
                  </a:lnTo>
                  <a:lnTo>
                    <a:pt x="818" y="142"/>
                  </a:lnTo>
                  <a:lnTo>
                    <a:pt x="812" y="124"/>
                  </a:lnTo>
                  <a:lnTo>
                    <a:pt x="804" y="108"/>
                  </a:lnTo>
                  <a:lnTo>
                    <a:pt x="796" y="92"/>
                  </a:lnTo>
                  <a:lnTo>
                    <a:pt x="784" y="76"/>
                  </a:lnTo>
                  <a:lnTo>
                    <a:pt x="772" y="62"/>
                  </a:lnTo>
                  <a:lnTo>
                    <a:pt x="772" y="62"/>
                  </a:lnTo>
                  <a:lnTo>
                    <a:pt x="758" y="48"/>
                  </a:lnTo>
                  <a:lnTo>
                    <a:pt x="742" y="36"/>
                  </a:lnTo>
                  <a:lnTo>
                    <a:pt x="726" y="26"/>
                  </a:lnTo>
                  <a:lnTo>
                    <a:pt x="708" y="16"/>
                  </a:lnTo>
                  <a:lnTo>
                    <a:pt x="690" y="10"/>
                  </a:lnTo>
                  <a:lnTo>
                    <a:pt x="670" y="4"/>
                  </a:lnTo>
                  <a:lnTo>
                    <a:pt x="650" y="2"/>
                  </a:lnTo>
                  <a:lnTo>
                    <a:pt x="630" y="0"/>
                  </a:lnTo>
                  <a:lnTo>
                    <a:pt x="550" y="0"/>
                  </a:lnTo>
                  <a:lnTo>
                    <a:pt x="550" y="0"/>
                  </a:lnTo>
                  <a:lnTo>
                    <a:pt x="550" y="0"/>
                  </a:lnTo>
                  <a:lnTo>
                    <a:pt x="550" y="0"/>
                  </a:lnTo>
                  <a:lnTo>
                    <a:pt x="550" y="0"/>
                  </a:lnTo>
                  <a:lnTo>
                    <a:pt x="276" y="0"/>
                  </a:lnTo>
                  <a:lnTo>
                    <a:pt x="276" y="0"/>
                  </a:lnTo>
                  <a:lnTo>
                    <a:pt x="276" y="0"/>
                  </a:lnTo>
                  <a:lnTo>
                    <a:pt x="276" y="0"/>
                  </a:lnTo>
                  <a:lnTo>
                    <a:pt x="276" y="0"/>
                  </a:lnTo>
                  <a:lnTo>
                    <a:pt x="196" y="0"/>
                  </a:lnTo>
                  <a:lnTo>
                    <a:pt x="196" y="0"/>
                  </a:lnTo>
                  <a:lnTo>
                    <a:pt x="176" y="2"/>
                  </a:lnTo>
                  <a:lnTo>
                    <a:pt x="156" y="4"/>
                  </a:lnTo>
                  <a:lnTo>
                    <a:pt x="136" y="10"/>
                  </a:lnTo>
                  <a:lnTo>
                    <a:pt x="118" y="16"/>
                  </a:lnTo>
                  <a:lnTo>
                    <a:pt x="100" y="26"/>
                  </a:lnTo>
                  <a:lnTo>
                    <a:pt x="84" y="36"/>
                  </a:lnTo>
                  <a:lnTo>
                    <a:pt x="68" y="48"/>
                  </a:lnTo>
                  <a:lnTo>
                    <a:pt x="52" y="62"/>
                  </a:lnTo>
                  <a:lnTo>
                    <a:pt x="52" y="62"/>
                  </a:lnTo>
                  <a:lnTo>
                    <a:pt x="42" y="76"/>
                  </a:lnTo>
                  <a:lnTo>
                    <a:pt x="30" y="92"/>
                  </a:lnTo>
                  <a:lnTo>
                    <a:pt x="22" y="108"/>
                  </a:lnTo>
                  <a:lnTo>
                    <a:pt x="14" y="124"/>
                  </a:lnTo>
                  <a:lnTo>
                    <a:pt x="8" y="142"/>
                  </a:lnTo>
                  <a:lnTo>
                    <a:pt x="4" y="160"/>
                  </a:lnTo>
                  <a:lnTo>
                    <a:pt x="2" y="178"/>
                  </a:lnTo>
                  <a:lnTo>
                    <a:pt x="0" y="196"/>
                  </a:lnTo>
                  <a:lnTo>
                    <a:pt x="0" y="564"/>
                  </a:lnTo>
                  <a:lnTo>
                    <a:pt x="150" y="564"/>
                  </a:lnTo>
                  <a:lnTo>
                    <a:pt x="152" y="346"/>
                  </a:lnTo>
                  <a:lnTo>
                    <a:pt x="184" y="346"/>
                  </a:lnTo>
                  <a:lnTo>
                    <a:pt x="184" y="564"/>
                  </a:lnTo>
                  <a:lnTo>
                    <a:pt x="638" y="564"/>
                  </a:lnTo>
                  <a:lnTo>
                    <a:pt x="638" y="346"/>
                  </a:lnTo>
                  <a:lnTo>
                    <a:pt x="674" y="346"/>
                  </a:lnTo>
                  <a:lnTo>
                    <a:pt x="676" y="564"/>
                  </a:lnTo>
                  <a:lnTo>
                    <a:pt x="826" y="564"/>
                  </a:lnTo>
                  <a:lnTo>
                    <a:pt x="826" y="1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3295" y="2865"/>
              <a:ext cx="468" cy="470"/>
            </a:xfrm>
            <a:custGeom>
              <a:avLst/>
              <a:gdLst>
                <a:gd name="T0" fmla="*/ 464 w 468"/>
                <a:gd name="T1" fmla="*/ 182 h 470"/>
                <a:gd name="T2" fmla="*/ 464 w 468"/>
                <a:gd name="T3" fmla="*/ 182 h 470"/>
                <a:gd name="T4" fmla="*/ 468 w 468"/>
                <a:gd name="T5" fmla="*/ 214 h 470"/>
                <a:gd name="T6" fmla="*/ 468 w 468"/>
                <a:gd name="T7" fmla="*/ 244 h 470"/>
                <a:gd name="T8" fmla="*/ 466 w 468"/>
                <a:gd name="T9" fmla="*/ 274 h 470"/>
                <a:gd name="T10" fmla="*/ 460 w 468"/>
                <a:gd name="T11" fmla="*/ 302 h 470"/>
                <a:gd name="T12" fmla="*/ 448 w 468"/>
                <a:gd name="T13" fmla="*/ 330 h 470"/>
                <a:gd name="T14" fmla="*/ 436 w 468"/>
                <a:gd name="T15" fmla="*/ 356 h 470"/>
                <a:gd name="T16" fmla="*/ 420 w 468"/>
                <a:gd name="T17" fmla="*/ 380 h 470"/>
                <a:gd name="T18" fmla="*/ 400 w 468"/>
                <a:gd name="T19" fmla="*/ 400 h 470"/>
                <a:gd name="T20" fmla="*/ 380 w 468"/>
                <a:gd name="T21" fmla="*/ 420 h 470"/>
                <a:gd name="T22" fmla="*/ 356 w 468"/>
                <a:gd name="T23" fmla="*/ 436 h 470"/>
                <a:gd name="T24" fmla="*/ 330 w 468"/>
                <a:gd name="T25" fmla="*/ 450 h 470"/>
                <a:gd name="T26" fmla="*/ 302 w 468"/>
                <a:gd name="T27" fmla="*/ 460 h 470"/>
                <a:gd name="T28" fmla="*/ 274 w 468"/>
                <a:gd name="T29" fmla="*/ 466 h 470"/>
                <a:gd name="T30" fmla="*/ 244 w 468"/>
                <a:gd name="T31" fmla="*/ 470 h 470"/>
                <a:gd name="T32" fmla="*/ 212 w 468"/>
                <a:gd name="T33" fmla="*/ 468 h 470"/>
                <a:gd name="T34" fmla="*/ 180 w 468"/>
                <a:gd name="T35" fmla="*/ 464 h 470"/>
                <a:gd name="T36" fmla="*/ 180 w 468"/>
                <a:gd name="T37" fmla="*/ 464 h 470"/>
                <a:gd name="T38" fmla="*/ 164 w 468"/>
                <a:gd name="T39" fmla="*/ 460 h 470"/>
                <a:gd name="T40" fmla="*/ 150 w 468"/>
                <a:gd name="T41" fmla="*/ 454 h 470"/>
                <a:gd name="T42" fmla="*/ 120 w 468"/>
                <a:gd name="T43" fmla="*/ 440 h 470"/>
                <a:gd name="T44" fmla="*/ 92 w 468"/>
                <a:gd name="T45" fmla="*/ 422 h 470"/>
                <a:gd name="T46" fmla="*/ 68 w 468"/>
                <a:gd name="T47" fmla="*/ 402 h 470"/>
                <a:gd name="T48" fmla="*/ 46 w 468"/>
                <a:gd name="T49" fmla="*/ 376 h 470"/>
                <a:gd name="T50" fmla="*/ 30 w 468"/>
                <a:gd name="T51" fmla="*/ 350 h 470"/>
                <a:gd name="T52" fmla="*/ 16 w 468"/>
                <a:gd name="T53" fmla="*/ 320 h 470"/>
                <a:gd name="T54" fmla="*/ 10 w 468"/>
                <a:gd name="T55" fmla="*/ 304 h 470"/>
                <a:gd name="T56" fmla="*/ 6 w 468"/>
                <a:gd name="T57" fmla="*/ 288 h 470"/>
                <a:gd name="T58" fmla="*/ 6 w 468"/>
                <a:gd name="T59" fmla="*/ 288 h 470"/>
                <a:gd name="T60" fmla="*/ 0 w 468"/>
                <a:gd name="T61" fmla="*/ 256 h 470"/>
                <a:gd name="T62" fmla="*/ 0 w 468"/>
                <a:gd name="T63" fmla="*/ 226 h 470"/>
                <a:gd name="T64" fmla="*/ 4 w 468"/>
                <a:gd name="T65" fmla="*/ 196 h 470"/>
                <a:gd name="T66" fmla="*/ 10 w 468"/>
                <a:gd name="T67" fmla="*/ 168 h 470"/>
                <a:gd name="T68" fmla="*/ 20 w 468"/>
                <a:gd name="T69" fmla="*/ 140 h 470"/>
                <a:gd name="T70" fmla="*/ 34 w 468"/>
                <a:gd name="T71" fmla="*/ 114 h 470"/>
                <a:gd name="T72" fmla="*/ 50 w 468"/>
                <a:gd name="T73" fmla="*/ 90 h 470"/>
                <a:gd name="T74" fmla="*/ 68 w 468"/>
                <a:gd name="T75" fmla="*/ 70 h 470"/>
                <a:gd name="T76" fmla="*/ 90 w 468"/>
                <a:gd name="T77" fmla="*/ 50 h 470"/>
                <a:gd name="T78" fmla="*/ 114 w 468"/>
                <a:gd name="T79" fmla="*/ 34 h 470"/>
                <a:gd name="T80" fmla="*/ 140 w 468"/>
                <a:gd name="T81" fmla="*/ 20 h 470"/>
                <a:gd name="T82" fmla="*/ 166 w 468"/>
                <a:gd name="T83" fmla="*/ 10 h 470"/>
                <a:gd name="T84" fmla="*/ 196 w 468"/>
                <a:gd name="T85" fmla="*/ 4 h 470"/>
                <a:gd name="T86" fmla="*/ 226 w 468"/>
                <a:gd name="T87" fmla="*/ 0 h 470"/>
                <a:gd name="T88" fmla="*/ 256 w 468"/>
                <a:gd name="T89" fmla="*/ 2 h 470"/>
                <a:gd name="T90" fmla="*/ 288 w 468"/>
                <a:gd name="T91" fmla="*/ 6 h 470"/>
                <a:gd name="T92" fmla="*/ 288 w 468"/>
                <a:gd name="T93" fmla="*/ 6 h 470"/>
                <a:gd name="T94" fmla="*/ 304 w 468"/>
                <a:gd name="T95" fmla="*/ 10 h 470"/>
                <a:gd name="T96" fmla="*/ 320 w 468"/>
                <a:gd name="T97" fmla="*/ 16 h 470"/>
                <a:gd name="T98" fmla="*/ 350 w 468"/>
                <a:gd name="T99" fmla="*/ 30 h 470"/>
                <a:gd name="T100" fmla="*/ 376 w 468"/>
                <a:gd name="T101" fmla="*/ 48 h 470"/>
                <a:gd name="T102" fmla="*/ 400 w 468"/>
                <a:gd name="T103" fmla="*/ 68 h 470"/>
                <a:gd name="T104" fmla="*/ 422 w 468"/>
                <a:gd name="T105" fmla="*/ 94 h 470"/>
                <a:gd name="T106" fmla="*/ 440 w 468"/>
                <a:gd name="T107" fmla="*/ 120 h 470"/>
                <a:gd name="T108" fmla="*/ 454 w 468"/>
                <a:gd name="T109" fmla="*/ 150 h 470"/>
                <a:gd name="T110" fmla="*/ 460 w 468"/>
                <a:gd name="T111" fmla="*/ 166 h 470"/>
                <a:gd name="T112" fmla="*/ 464 w 468"/>
                <a:gd name="T113" fmla="*/ 182 h 470"/>
                <a:gd name="T114" fmla="*/ 464 w 468"/>
                <a:gd name="T115" fmla="*/ 18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8" h="470">
                  <a:moveTo>
                    <a:pt x="464" y="182"/>
                  </a:moveTo>
                  <a:lnTo>
                    <a:pt x="464" y="182"/>
                  </a:lnTo>
                  <a:lnTo>
                    <a:pt x="468" y="214"/>
                  </a:lnTo>
                  <a:lnTo>
                    <a:pt x="468" y="244"/>
                  </a:lnTo>
                  <a:lnTo>
                    <a:pt x="466" y="274"/>
                  </a:lnTo>
                  <a:lnTo>
                    <a:pt x="460" y="302"/>
                  </a:lnTo>
                  <a:lnTo>
                    <a:pt x="448" y="330"/>
                  </a:lnTo>
                  <a:lnTo>
                    <a:pt x="436" y="356"/>
                  </a:lnTo>
                  <a:lnTo>
                    <a:pt x="420" y="380"/>
                  </a:lnTo>
                  <a:lnTo>
                    <a:pt x="400" y="400"/>
                  </a:lnTo>
                  <a:lnTo>
                    <a:pt x="380" y="420"/>
                  </a:lnTo>
                  <a:lnTo>
                    <a:pt x="356" y="436"/>
                  </a:lnTo>
                  <a:lnTo>
                    <a:pt x="330" y="450"/>
                  </a:lnTo>
                  <a:lnTo>
                    <a:pt x="302" y="460"/>
                  </a:lnTo>
                  <a:lnTo>
                    <a:pt x="274" y="466"/>
                  </a:lnTo>
                  <a:lnTo>
                    <a:pt x="244" y="470"/>
                  </a:lnTo>
                  <a:lnTo>
                    <a:pt x="212" y="468"/>
                  </a:lnTo>
                  <a:lnTo>
                    <a:pt x="180" y="464"/>
                  </a:lnTo>
                  <a:lnTo>
                    <a:pt x="180" y="464"/>
                  </a:lnTo>
                  <a:lnTo>
                    <a:pt x="164" y="460"/>
                  </a:lnTo>
                  <a:lnTo>
                    <a:pt x="150" y="454"/>
                  </a:lnTo>
                  <a:lnTo>
                    <a:pt x="120" y="440"/>
                  </a:lnTo>
                  <a:lnTo>
                    <a:pt x="92" y="422"/>
                  </a:lnTo>
                  <a:lnTo>
                    <a:pt x="68" y="402"/>
                  </a:lnTo>
                  <a:lnTo>
                    <a:pt x="46" y="376"/>
                  </a:lnTo>
                  <a:lnTo>
                    <a:pt x="30" y="350"/>
                  </a:lnTo>
                  <a:lnTo>
                    <a:pt x="16" y="320"/>
                  </a:lnTo>
                  <a:lnTo>
                    <a:pt x="10" y="304"/>
                  </a:lnTo>
                  <a:lnTo>
                    <a:pt x="6" y="288"/>
                  </a:lnTo>
                  <a:lnTo>
                    <a:pt x="6" y="288"/>
                  </a:lnTo>
                  <a:lnTo>
                    <a:pt x="0" y="256"/>
                  </a:lnTo>
                  <a:lnTo>
                    <a:pt x="0" y="226"/>
                  </a:lnTo>
                  <a:lnTo>
                    <a:pt x="4" y="196"/>
                  </a:lnTo>
                  <a:lnTo>
                    <a:pt x="10" y="168"/>
                  </a:lnTo>
                  <a:lnTo>
                    <a:pt x="20" y="140"/>
                  </a:lnTo>
                  <a:lnTo>
                    <a:pt x="34" y="114"/>
                  </a:lnTo>
                  <a:lnTo>
                    <a:pt x="50" y="90"/>
                  </a:lnTo>
                  <a:lnTo>
                    <a:pt x="68" y="70"/>
                  </a:lnTo>
                  <a:lnTo>
                    <a:pt x="90" y="50"/>
                  </a:lnTo>
                  <a:lnTo>
                    <a:pt x="114" y="34"/>
                  </a:lnTo>
                  <a:lnTo>
                    <a:pt x="140" y="20"/>
                  </a:lnTo>
                  <a:lnTo>
                    <a:pt x="166" y="10"/>
                  </a:lnTo>
                  <a:lnTo>
                    <a:pt x="196" y="4"/>
                  </a:lnTo>
                  <a:lnTo>
                    <a:pt x="226" y="0"/>
                  </a:lnTo>
                  <a:lnTo>
                    <a:pt x="256" y="2"/>
                  </a:lnTo>
                  <a:lnTo>
                    <a:pt x="288" y="6"/>
                  </a:lnTo>
                  <a:lnTo>
                    <a:pt x="288" y="6"/>
                  </a:lnTo>
                  <a:lnTo>
                    <a:pt x="304" y="10"/>
                  </a:lnTo>
                  <a:lnTo>
                    <a:pt x="320" y="16"/>
                  </a:lnTo>
                  <a:lnTo>
                    <a:pt x="350" y="30"/>
                  </a:lnTo>
                  <a:lnTo>
                    <a:pt x="376" y="48"/>
                  </a:lnTo>
                  <a:lnTo>
                    <a:pt x="400" y="68"/>
                  </a:lnTo>
                  <a:lnTo>
                    <a:pt x="422" y="94"/>
                  </a:lnTo>
                  <a:lnTo>
                    <a:pt x="440" y="120"/>
                  </a:lnTo>
                  <a:lnTo>
                    <a:pt x="454" y="150"/>
                  </a:lnTo>
                  <a:lnTo>
                    <a:pt x="460" y="166"/>
                  </a:lnTo>
                  <a:lnTo>
                    <a:pt x="464" y="182"/>
                  </a:lnTo>
                  <a:lnTo>
                    <a:pt x="464" y="1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117" y="3405"/>
              <a:ext cx="826" cy="564"/>
            </a:xfrm>
            <a:custGeom>
              <a:avLst/>
              <a:gdLst>
                <a:gd name="T0" fmla="*/ 826 w 826"/>
                <a:gd name="T1" fmla="*/ 196 h 564"/>
                <a:gd name="T2" fmla="*/ 826 w 826"/>
                <a:gd name="T3" fmla="*/ 196 h 564"/>
                <a:gd name="T4" fmla="*/ 824 w 826"/>
                <a:gd name="T5" fmla="*/ 178 h 564"/>
                <a:gd name="T6" fmla="*/ 822 w 826"/>
                <a:gd name="T7" fmla="*/ 160 h 564"/>
                <a:gd name="T8" fmla="*/ 818 w 826"/>
                <a:gd name="T9" fmla="*/ 142 h 564"/>
                <a:gd name="T10" fmla="*/ 812 w 826"/>
                <a:gd name="T11" fmla="*/ 124 h 564"/>
                <a:gd name="T12" fmla="*/ 804 w 826"/>
                <a:gd name="T13" fmla="*/ 108 h 564"/>
                <a:gd name="T14" fmla="*/ 794 w 826"/>
                <a:gd name="T15" fmla="*/ 92 h 564"/>
                <a:gd name="T16" fmla="*/ 784 w 826"/>
                <a:gd name="T17" fmla="*/ 76 h 564"/>
                <a:gd name="T18" fmla="*/ 772 w 826"/>
                <a:gd name="T19" fmla="*/ 62 h 564"/>
                <a:gd name="T20" fmla="*/ 772 w 826"/>
                <a:gd name="T21" fmla="*/ 62 h 564"/>
                <a:gd name="T22" fmla="*/ 758 w 826"/>
                <a:gd name="T23" fmla="*/ 48 h 564"/>
                <a:gd name="T24" fmla="*/ 742 w 826"/>
                <a:gd name="T25" fmla="*/ 36 h 564"/>
                <a:gd name="T26" fmla="*/ 726 w 826"/>
                <a:gd name="T27" fmla="*/ 26 h 564"/>
                <a:gd name="T28" fmla="*/ 708 w 826"/>
                <a:gd name="T29" fmla="*/ 16 h 564"/>
                <a:gd name="T30" fmla="*/ 688 w 826"/>
                <a:gd name="T31" fmla="*/ 10 h 564"/>
                <a:gd name="T32" fmla="*/ 670 w 826"/>
                <a:gd name="T33" fmla="*/ 4 h 564"/>
                <a:gd name="T34" fmla="*/ 650 w 826"/>
                <a:gd name="T35" fmla="*/ 2 h 564"/>
                <a:gd name="T36" fmla="*/ 630 w 826"/>
                <a:gd name="T37" fmla="*/ 0 h 564"/>
                <a:gd name="T38" fmla="*/ 548 w 826"/>
                <a:gd name="T39" fmla="*/ 0 h 564"/>
                <a:gd name="T40" fmla="*/ 548 w 826"/>
                <a:gd name="T41" fmla="*/ 0 h 564"/>
                <a:gd name="T42" fmla="*/ 548 w 826"/>
                <a:gd name="T43" fmla="*/ 0 h 564"/>
                <a:gd name="T44" fmla="*/ 548 w 826"/>
                <a:gd name="T45" fmla="*/ 0 h 564"/>
                <a:gd name="T46" fmla="*/ 548 w 826"/>
                <a:gd name="T47" fmla="*/ 0 h 564"/>
                <a:gd name="T48" fmla="*/ 276 w 826"/>
                <a:gd name="T49" fmla="*/ 0 h 564"/>
                <a:gd name="T50" fmla="*/ 276 w 826"/>
                <a:gd name="T51" fmla="*/ 0 h 564"/>
                <a:gd name="T52" fmla="*/ 276 w 826"/>
                <a:gd name="T53" fmla="*/ 0 h 564"/>
                <a:gd name="T54" fmla="*/ 276 w 826"/>
                <a:gd name="T55" fmla="*/ 0 h 564"/>
                <a:gd name="T56" fmla="*/ 276 w 826"/>
                <a:gd name="T57" fmla="*/ 0 h 564"/>
                <a:gd name="T58" fmla="*/ 196 w 826"/>
                <a:gd name="T59" fmla="*/ 0 h 564"/>
                <a:gd name="T60" fmla="*/ 196 w 826"/>
                <a:gd name="T61" fmla="*/ 0 h 564"/>
                <a:gd name="T62" fmla="*/ 176 w 826"/>
                <a:gd name="T63" fmla="*/ 2 h 564"/>
                <a:gd name="T64" fmla="*/ 156 w 826"/>
                <a:gd name="T65" fmla="*/ 4 h 564"/>
                <a:gd name="T66" fmla="*/ 136 w 826"/>
                <a:gd name="T67" fmla="*/ 10 h 564"/>
                <a:gd name="T68" fmla="*/ 118 w 826"/>
                <a:gd name="T69" fmla="*/ 16 h 564"/>
                <a:gd name="T70" fmla="*/ 100 w 826"/>
                <a:gd name="T71" fmla="*/ 26 h 564"/>
                <a:gd name="T72" fmla="*/ 82 w 826"/>
                <a:gd name="T73" fmla="*/ 36 h 564"/>
                <a:gd name="T74" fmla="*/ 68 w 826"/>
                <a:gd name="T75" fmla="*/ 48 h 564"/>
                <a:gd name="T76" fmla="*/ 52 w 826"/>
                <a:gd name="T77" fmla="*/ 62 h 564"/>
                <a:gd name="T78" fmla="*/ 52 w 826"/>
                <a:gd name="T79" fmla="*/ 62 h 564"/>
                <a:gd name="T80" fmla="*/ 40 w 826"/>
                <a:gd name="T81" fmla="*/ 76 h 564"/>
                <a:gd name="T82" fmla="*/ 30 w 826"/>
                <a:gd name="T83" fmla="*/ 92 h 564"/>
                <a:gd name="T84" fmla="*/ 22 w 826"/>
                <a:gd name="T85" fmla="*/ 108 h 564"/>
                <a:gd name="T86" fmla="*/ 14 w 826"/>
                <a:gd name="T87" fmla="*/ 124 h 564"/>
                <a:gd name="T88" fmla="*/ 8 w 826"/>
                <a:gd name="T89" fmla="*/ 142 h 564"/>
                <a:gd name="T90" fmla="*/ 4 w 826"/>
                <a:gd name="T91" fmla="*/ 160 h 564"/>
                <a:gd name="T92" fmla="*/ 0 w 826"/>
                <a:gd name="T93" fmla="*/ 178 h 564"/>
                <a:gd name="T94" fmla="*/ 0 w 826"/>
                <a:gd name="T95" fmla="*/ 196 h 564"/>
                <a:gd name="T96" fmla="*/ 0 w 826"/>
                <a:gd name="T97" fmla="*/ 564 h 564"/>
                <a:gd name="T98" fmla="*/ 150 w 826"/>
                <a:gd name="T99" fmla="*/ 564 h 564"/>
                <a:gd name="T100" fmla="*/ 150 w 826"/>
                <a:gd name="T101" fmla="*/ 346 h 564"/>
                <a:gd name="T102" fmla="*/ 184 w 826"/>
                <a:gd name="T103" fmla="*/ 346 h 564"/>
                <a:gd name="T104" fmla="*/ 184 w 826"/>
                <a:gd name="T105" fmla="*/ 564 h 564"/>
                <a:gd name="T106" fmla="*/ 638 w 826"/>
                <a:gd name="T107" fmla="*/ 564 h 564"/>
                <a:gd name="T108" fmla="*/ 638 w 826"/>
                <a:gd name="T109" fmla="*/ 346 h 564"/>
                <a:gd name="T110" fmla="*/ 674 w 826"/>
                <a:gd name="T111" fmla="*/ 346 h 564"/>
                <a:gd name="T112" fmla="*/ 674 w 826"/>
                <a:gd name="T113" fmla="*/ 564 h 564"/>
                <a:gd name="T114" fmla="*/ 824 w 826"/>
                <a:gd name="T115" fmla="*/ 564 h 564"/>
                <a:gd name="T116" fmla="*/ 826 w 826"/>
                <a:gd name="T117" fmla="*/ 19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6" h="564">
                  <a:moveTo>
                    <a:pt x="826" y="196"/>
                  </a:moveTo>
                  <a:lnTo>
                    <a:pt x="826" y="196"/>
                  </a:lnTo>
                  <a:lnTo>
                    <a:pt x="824" y="178"/>
                  </a:lnTo>
                  <a:lnTo>
                    <a:pt x="822" y="160"/>
                  </a:lnTo>
                  <a:lnTo>
                    <a:pt x="818" y="142"/>
                  </a:lnTo>
                  <a:lnTo>
                    <a:pt x="812" y="124"/>
                  </a:lnTo>
                  <a:lnTo>
                    <a:pt x="804" y="108"/>
                  </a:lnTo>
                  <a:lnTo>
                    <a:pt x="794" y="92"/>
                  </a:lnTo>
                  <a:lnTo>
                    <a:pt x="784" y="76"/>
                  </a:lnTo>
                  <a:lnTo>
                    <a:pt x="772" y="62"/>
                  </a:lnTo>
                  <a:lnTo>
                    <a:pt x="772" y="62"/>
                  </a:lnTo>
                  <a:lnTo>
                    <a:pt x="758" y="48"/>
                  </a:lnTo>
                  <a:lnTo>
                    <a:pt x="742" y="36"/>
                  </a:lnTo>
                  <a:lnTo>
                    <a:pt x="726" y="26"/>
                  </a:lnTo>
                  <a:lnTo>
                    <a:pt x="708" y="16"/>
                  </a:lnTo>
                  <a:lnTo>
                    <a:pt x="688" y="10"/>
                  </a:lnTo>
                  <a:lnTo>
                    <a:pt x="670" y="4"/>
                  </a:lnTo>
                  <a:lnTo>
                    <a:pt x="650" y="2"/>
                  </a:lnTo>
                  <a:lnTo>
                    <a:pt x="630" y="0"/>
                  </a:lnTo>
                  <a:lnTo>
                    <a:pt x="548" y="0"/>
                  </a:lnTo>
                  <a:lnTo>
                    <a:pt x="548" y="0"/>
                  </a:lnTo>
                  <a:lnTo>
                    <a:pt x="548" y="0"/>
                  </a:lnTo>
                  <a:lnTo>
                    <a:pt x="548" y="0"/>
                  </a:lnTo>
                  <a:lnTo>
                    <a:pt x="548" y="0"/>
                  </a:lnTo>
                  <a:lnTo>
                    <a:pt x="276" y="0"/>
                  </a:lnTo>
                  <a:lnTo>
                    <a:pt x="276" y="0"/>
                  </a:lnTo>
                  <a:lnTo>
                    <a:pt x="276" y="0"/>
                  </a:lnTo>
                  <a:lnTo>
                    <a:pt x="276" y="0"/>
                  </a:lnTo>
                  <a:lnTo>
                    <a:pt x="276" y="0"/>
                  </a:lnTo>
                  <a:lnTo>
                    <a:pt x="196" y="0"/>
                  </a:lnTo>
                  <a:lnTo>
                    <a:pt x="196" y="0"/>
                  </a:lnTo>
                  <a:lnTo>
                    <a:pt x="176" y="2"/>
                  </a:lnTo>
                  <a:lnTo>
                    <a:pt x="156" y="4"/>
                  </a:lnTo>
                  <a:lnTo>
                    <a:pt x="136" y="10"/>
                  </a:lnTo>
                  <a:lnTo>
                    <a:pt x="118" y="16"/>
                  </a:lnTo>
                  <a:lnTo>
                    <a:pt x="100" y="26"/>
                  </a:lnTo>
                  <a:lnTo>
                    <a:pt x="82" y="36"/>
                  </a:lnTo>
                  <a:lnTo>
                    <a:pt x="68" y="48"/>
                  </a:lnTo>
                  <a:lnTo>
                    <a:pt x="52" y="62"/>
                  </a:lnTo>
                  <a:lnTo>
                    <a:pt x="52" y="62"/>
                  </a:lnTo>
                  <a:lnTo>
                    <a:pt x="40" y="76"/>
                  </a:lnTo>
                  <a:lnTo>
                    <a:pt x="30" y="92"/>
                  </a:lnTo>
                  <a:lnTo>
                    <a:pt x="22" y="108"/>
                  </a:lnTo>
                  <a:lnTo>
                    <a:pt x="14" y="124"/>
                  </a:lnTo>
                  <a:lnTo>
                    <a:pt x="8" y="142"/>
                  </a:lnTo>
                  <a:lnTo>
                    <a:pt x="4" y="160"/>
                  </a:lnTo>
                  <a:lnTo>
                    <a:pt x="0" y="178"/>
                  </a:lnTo>
                  <a:lnTo>
                    <a:pt x="0" y="196"/>
                  </a:lnTo>
                  <a:lnTo>
                    <a:pt x="0" y="564"/>
                  </a:lnTo>
                  <a:lnTo>
                    <a:pt x="150" y="564"/>
                  </a:lnTo>
                  <a:lnTo>
                    <a:pt x="150" y="346"/>
                  </a:lnTo>
                  <a:lnTo>
                    <a:pt x="184" y="346"/>
                  </a:lnTo>
                  <a:lnTo>
                    <a:pt x="184" y="564"/>
                  </a:lnTo>
                  <a:lnTo>
                    <a:pt x="638" y="564"/>
                  </a:lnTo>
                  <a:lnTo>
                    <a:pt x="638" y="346"/>
                  </a:lnTo>
                  <a:lnTo>
                    <a:pt x="674" y="346"/>
                  </a:lnTo>
                  <a:lnTo>
                    <a:pt x="674" y="564"/>
                  </a:lnTo>
                  <a:lnTo>
                    <a:pt x="824" y="564"/>
                  </a:lnTo>
                  <a:lnTo>
                    <a:pt x="826" y="1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2397" y="2865"/>
              <a:ext cx="468" cy="470"/>
            </a:xfrm>
            <a:custGeom>
              <a:avLst/>
              <a:gdLst>
                <a:gd name="T0" fmla="*/ 462 w 468"/>
                <a:gd name="T1" fmla="*/ 182 h 470"/>
                <a:gd name="T2" fmla="*/ 462 w 468"/>
                <a:gd name="T3" fmla="*/ 182 h 470"/>
                <a:gd name="T4" fmla="*/ 468 w 468"/>
                <a:gd name="T5" fmla="*/ 214 h 470"/>
                <a:gd name="T6" fmla="*/ 468 w 468"/>
                <a:gd name="T7" fmla="*/ 244 h 470"/>
                <a:gd name="T8" fmla="*/ 466 w 468"/>
                <a:gd name="T9" fmla="*/ 274 h 470"/>
                <a:gd name="T10" fmla="*/ 458 w 468"/>
                <a:gd name="T11" fmla="*/ 302 h 470"/>
                <a:gd name="T12" fmla="*/ 448 w 468"/>
                <a:gd name="T13" fmla="*/ 330 h 470"/>
                <a:gd name="T14" fmla="*/ 436 w 468"/>
                <a:gd name="T15" fmla="*/ 356 h 470"/>
                <a:gd name="T16" fmla="*/ 418 w 468"/>
                <a:gd name="T17" fmla="*/ 380 h 470"/>
                <a:gd name="T18" fmla="*/ 400 w 468"/>
                <a:gd name="T19" fmla="*/ 400 h 470"/>
                <a:gd name="T20" fmla="*/ 378 w 468"/>
                <a:gd name="T21" fmla="*/ 420 h 470"/>
                <a:gd name="T22" fmla="*/ 354 w 468"/>
                <a:gd name="T23" fmla="*/ 436 h 470"/>
                <a:gd name="T24" fmla="*/ 330 w 468"/>
                <a:gd name="T25" fmla="*/ 450 h 470"/>
                <a:gd name="T26" fmla="*/ 302 w 468"/>
                <a:gd name="T27" fmla="*/ 460 h 470"/>
                <a:gd name="T28" fmla="*/ 274 w 468"/>
                <a:gd name="T29" fmla="*/ 466 h 470"/>
                <a:gd name="T30" fmla="*/ 244 w 468"/>
                <a:gd name="T31" fmla="*/ 470 h 470"/>
                <a:gd name="T32" fmla="*/ 212 w 468"/>
                <a:gd name="T33" fmla="*/ 468 h 470"/>
                <a:gd name="T34" fmla="*/ 180 w 468"/>
                <a:gd name="T35" fmla="*/ 464 h 470"/>
                <a:gd name="T36" fmla="*/ 180 w 468"/>
                <a:gd name="T37" fmla="*/ 464 h 470"/>
                <a:gd name="T38" fmla="*/ 164 w 468"/>
                <a:gd name="T39" fmla="*/ 460 h 470"/>
                <a:gd name="T40" fmla="*/ 148 w 468"/>
                <a:gd name="T41" fmla="*/ 454 h 470"/>
                <a:gd name="T42" fmla="*/ 120 w 468"/>
                <a:gd name="T43" fmla="*/ 440 h 470"/>
                <a:gd name="T44" fmla="*/ 92 w 468"/>
                <a:gd name="T45" fmla="*/ 422 h 470"/>
                <a:gd name="T46" fmla="*/ 68 w 468"/>
                <a:gd name="T47" fmla="*/ 402 h 470"/>
                <a:gd name="T48" fmla="*/ 46 w 468"/>
                <a:gd name="T49" fmla="*/ 376 h 470"/>
                <a:gd name="T50" fmla="*/ 28 w 468"/>
                <a:gd name="T51" fmla="*/ 350 h 470"/>
                <a:gd name="T52" fmla="*/ 14 w 468"/>
                <a:gd name="T53" fmla="*/ 320 h 470"/>
                <a:gd name="T54" fmla="*/ 10 w 468"/>
                <a:gd name="T55" fmla="*/ 304 h 470"/>
                <a:gd name="T56" fmla="*/ 6 w 468"/>
                <a:gd name="T57" fmla="*/ 288 h 470"/>
                <a:gd name="T58" fmla="*/ 6 w 468"/>
                <a:gd name="T59" fmla="*/ 288 h 470"/>
                <a:gd name="T60" fmla="*/ 0 w 468"/>
                <a:gd name="T61" fmla="*/ 256 h 470"/>
                <a:gd name="T62" fmla="*/ 0 w 468"/>
                <a:gd name="T63" fmla="*/ 226 h 470"/>
                <a:gd name="T64" fmla="*/ 2 w 468"/>
                <a:gd name="T65" fmla="*/ 196 h 470"/>
                <a:gd name="T66" fmla="*/ 10 w 468"/>
                <a:gd name="T67" fmla="*/ 168 h 470"/>
                <a:gd name="T68" fmla="*/ 20 w 468"/>
                <a:gd name="T69" fmla="*/ 140 h 470"/>
                <a:gd name="T70" fmla="*/ 32 w 468"/>
                <a:gd name="T71" fmla="*/ 114 h 470"/>
                <a:gd name="T72" fmla="*/ 50 w 468"/>
                <a:gd name="T73" fmla="*/ 90 h 470"/>
                <a:gd name="T74" fmla="*/ 68 w 468"/>
                <a:gd name="T75" fmla="*/ 70 h 470"/>
                <a:gd name="T76" fmla="*/ 90 w 468"/>
                <a:gd name="T77" fmla="*/ 50 h 470"/>
                <a:gd name="T78" fmla="*/ 114 w 468"/>
                <a:gd name="T79" fmla="*/ 34 h 470"/>
                <a:gd name="T80" fmla="*/ 138 w 468"/>
                <a:gd name="T81" fmla="*/ 20 h 470"/>
                <a:gd name="T82" fmla="*/ 166 w 468"/>
                <a:gd name="T83" fmla="*/ 10 h 470"/>
                <a:gd name="T84" fmla="*/ 194 w 468"/>
                <a:gd name="T85" fmla="*/ 4 h 470"/>
                <a:gd name="T86" fmla="*/ 224 w 468"/>
                <a:gd name="T87" fmla="*/ 0 h 470"/>
                <a:gd name="T88" fmla="*/ 256 w 468"/>
                <a:gd name="T89" fmla="*/ 2 h 470"/>
                <a:gd name="T90" fmla="*/ 288 w 468"/>
                <a:gd name="T91" fmla="*/ 6 h 470"/>
                <a:gd name="T92" fmla="*/ 288 w 468"/>
                <a:gd name="T93" fmla="*/ 6 h 470"/>
                <a:gd name="T94" fmla="*/ 304 w 468"/>
                <a:gd name="T95" fmla="*/ 10 h 470"/>
                <a:gd name="T96" fmla="*/ 320 w 468"/>
                <a:gd name="T97" fmla="*/ 16 h 470"/>
                <a:gd name="T98" fmla="*/ 348 w 468"/>
                <a:gd name="T99" fmla="*/ 30 h 470"/>
                <a:gd name="T100" fmla="*/ 376 w 468"/>
                <a:gd name="T101" fmla="*/ 48 h 470"/>
                <a:gd name="T102" fmla="*/ 400 w 468"/>
                <a:gd name="T103" fmla="*/ 68 h 470"/>
                <a:gd name="T104" fmla="*/ 422 w 468"/>
                <a:gd name="T105" fmla="*/ 94 h 470"/>
                <a:gd name="T106" fmla="*/ 440 w 468"/>
                <a:gd name="T107" fmla="*/ 120 h 470"/>
                <a:gd name="T108" fmla="*/ 454 w 468"/>
                <a:gd name="T109" fmla="*/ 150 h 470"/>
                <a:gd name="T110" fmla="*/ 458 w 468"/>
                <a:gd name="T111" fmla="*/ 166 h 470"/>
                <a:gd name="T112" fmla="*/ 462 w 468"/>
                <a:gd name="T113" fmla="*/ 182 h 470"/>
                <a:gd name="T114" fmla="*/ 462 w 468"/>
                <a:gd name="T115" fmla="*/ 18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8" h="470">
                  <a:moveTo>
                    <a:pt x="462" y="182"/>
                  </a:moveTo>
                  <a:lnTo>
                    <a:pt x="462" y="182"/>
                  </a:lnTo>
                  <a:lnTo>
                    <a:pt x="468" y="214"/>
                  </a:lnTo>
                  <a:lnTo>
                    <a:pt x="468" y="244"/>
                  </a:lnTo>
                  <a:lnTo>
                    <a:pt x="466" y="274"/>
                  </a:lnTo>
                  <a:lnTo>
                    <a:pt x="458" y="302"/>
                  </a:lnTo>
                  <a:lnTo>
                    <a:pt x="448" y="330"/>
                  </a:lnTo>
                  <a:lnTo>
                    <a:pt x="436" y="356"/>
                  </a:lnTo>
                  <a:lnTo>
                    <a:pt x="418" y="380"/>
                  </a:lnTo>
                  <a:lnTo>
                    <a:pt x="400" y="400"/>
                  </a:lnTo>
                  <a:lnTo>
                    <a:pt x="378" y="420"/>
                  </a:lnTo>
                  <a:lnTo>
                    <a:pt x="354" y="436"/>
                  </a:lnTo>
                  <a:lnTo>
                    <a:pt x="330" y="450"/>
                  </a:lnTo>
                  <a:lnTo>
                    <a:pt x="302" y="460"/>
                  </a:lnTo>
                  <a:lnTo>
                    <a:pt x="274" y="466"/>
                  </a:lnTo>
                  <a:lnTo>
                    <a:pt x="244" y="470"/>
                  </a:lnTo>
                  <a:lnTo>
                    <a:pt x="212" y="468"/>
                  </a:lnTo>
                  <a:lnTo>
                    <a:pt x="180" y="464"/>
                  </a:lnTo>
                  <a:lnTo>
                    <a:pt x="180" y="464"/>
                  </a:lnTo>
                  <a:lnTo>
                    <a:pt x="164" y="460"/>
                  </a:lnTo>
                  <a:lnTo>
                    <a:pt x="148" y="454"/>
                  </a:lnTo>
                  <a:lnTo>
                    <a:pt x="120" y="440"/>
                  </a:lnTo>
                  <a:lnTo>
                    <a:pt x="92" y="422"/>
                  </a:lnTo>
                  <a:lnTo>
                    <a:pt x="68" y="402"/>
                  </a:lnTo>
                  <a:lnTo>
                    <a:pt x="46" y="376"/>
                  </a:lnTo>
                  <a:lnTo>
                    <a:pt x="28" y="350"/>
                  </a:lnTo>
                  <a:lnTo>
                    <a:pt x="14" y="320"/>
                  </a:lnTo>
                  <a:lnTo>
                    <a:pt x="10" y="304"/>
                  </a:lnTo>
                  <a:lnTo>
                    <a:pt x="6" y="288"/>
                  </a:lnTo>
                  <a:lnTo>
                    <a:pt x="6" y="288"/>
                  </a:lnTo>
                  <a:lnTo>
                    <a:pt x="0" y="256"/>
                  </a:lnTo>
                  <a:lnTo>
                    <a:pt x="0" y="226"/>
                  </a:lnTo>
                  <a:lnTo>
                    <a:pt x="2" y="196"/>
                  </a:lnTo>
                  <a:lnTo>
                    <a:pt x="10" y="168"/>
                  </a:lnTo>
                  <a:lnTo>
                    <a:pt x="20" y="140"/>
                  </a:lnTo>
                  <a:lnTo>
                    <a:pt x="32" y="114"/>
                  </a:lnTo>
                  <a:lnTo>
                    <a:pt x="50" y="90"/>
                  </a:lnTo>
                  <a:lnTo>
                    <a:pt x="68" y="70"/>
                  </a:lnTo>
                  <a:lnTo>
                    <a:pt x="90" y="50"/>
                  </a:lnTo>
                  <a:lnTo>
                    <a:pt x="114" y="34"/>
                  </a:lnTo>
                  <a:lnTo>
                    <a:pt x="138" y="20"/>
                  </a:lnTo>
                  <a:lnTo>
                    <a:pt x="166" y="10"/>
                  </a:lnTo>
                  <a:lnTo>
                    <a:pt x="194" y="4"/>
                  </a:lnTo>
                  <a:lnTo>
                    <a:pt x="224" y="0"/>
                  </a:lnTo>
                  <a:lnTo>
                    <a:pt x="256" y="2"/>
                  </a:lnTo>
                  <a:lnTo>
                    <a:pt x="288" y="6"/>
                  </a:lnTo>
                  <a:lnTo>
                    <a:pt x="288" y="6"/>
                  </a:lnTo>
                  <a:lnTo>
                    <a:pt x="304" y="10"/>
                  </a:lnTo>
                  <a:lnTo>
                    <a:pt x="320" y="16"/>
                  </a:lnTo>
                  <a:lnTo>
                    <a:pt x="348" y="30"/>
                  </a:lnTo>
                  <a:lnTo>
                    <a:pt x="376" y="48"/>
                  </a:lnTo>
                  <a:lnTo>
                    <a:pt x="400" y="68"/>
                  </a:lnTo>
                  <a:lnTo>
                    <a:pt x="422" y="94"/>
                  </a:lnTo>
                  <a:lnTo>
                    <a:pt x="440" y="120"/>
                  </a:lnTo>
                  <a:lnTo>
                    <a:pt x="454" y="150"/>
                  </a:lnTo>
                  <a:lnTo>
                    <a:pt x="458" y="166"/>
                  </a:lnTo>
                  <a:lnTo>
                    <a:pt x="462" y="182"/>
                  </a:lnTo>
                  <a:lnTo>
                    <a:pt x="462" y="1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2219" y="3405"/>
              <a:ext cx="824" cy="564"/>
            </a:xfrm>
            <a:custGeom>
              <a:avLst/>
              <a:gdLst>
                <a:gd name="T0" fmla="*/ 824 w 824"/>
                <a:gd name="T1" fmla="*/ 196 h 564"/>
                <a:gd name="T2" fmla="*/ 824 w 824"/>
                <a:gd name="T3" fmla="*/ 196 h 564"/>
                <a:gd name="T4" fmla="*/ 824 w 824"/>
                <a:gd name="T5" fmla="*/ 178 h 564"/>
                <a:gd name="T6" fmla="*/ 822 w 824"/>
                <a:gd name="T7" fmla="*/ 160 h 564"/>
                <a:gd name="T8" fmla="*/ 816 w 824"/>
                <a:gd name="T9" fmla="*/ 142 h 564"/>
                <a:gd name="T10" fmla="*/ 810 w 824"/>
                <a:gd name="T11" fmla="*/ 124 h 564"/>
                <a:gd name="T12" fmla="*/ 804 w 824"/>
                <a:gd name="T13" fmla="*/ 108 h 564"/>
                <a:gd name="T14" fmla="*/ 794 w 824"/>
                <a:gd name="T15" fmla="*/ 92 h 564"/>
                <a:gd name="T16" fmla="*/ 784 w 824"/>
                <a:gd name="T17" fmla="*/ 76 h 564"/>
                <a:gd name="T18" fmla="*/ 772 w 824"/>
                <a:gd name="T19" fmla="*/ 62 h 564"/>
                <a:gd name="T20" fmla="*/ 772 w 824"/>
                <a:gd name="T21" fmla="*/ 62 h 564"/>
                <a:gd name="T22" fmla="*/ 758 w 824"/>
                <a:gd name="T23" fmla="*/ 48 h 564"/>
                <a:gd name="T24" fmla="*/ 742 w 824"/>
                <a:gd name="T25" fmla="*/ 36 h 564"/>
                <a:gd name="T26" fmla="*/ 724 w 824"/>
                <a:gd name="T27" fmla="*/ 26 h 564"/>
                <a:gd name="T28" fmla="*/ 706 w 824"/>
                <a:gd name="T29" fmla="*/ 16 h 564"/>
                <a:gd name="T30" fmla="*/ 688 w 824"/>
                <a:gd name="T31" fmla="*/ 10 h 564"/>
                <a:gd name="T32" fmla="*/ 668 w 824"/>
                <a:gd name="T33" fmla="*/ 4 h 564"/>
                <a:gd name="T34" fmla="*/ 650 w 824"/>
                <a:gd name="T35" fmla="*/ 2 h 564"/>
                <a:gd name="T36" fmla="*/ 628 w 824"/>
                <a:gd name="T37" fmla="*/ 0 h 564"/>
                <a:gd name="T38" fmla="*/ 548 w 824"/>
                <a:gd name="T39" fmla="*/ 0 h 564"/>
                <a:gd name="T40" fmla="*/ 548 w 824"/>
                <a:gd name="T41" fmla="*/ 0 h 564"/>
                <a:gd name="T42" fmla="*/ 548 w 824"/>
                <a:gd name="T43" fmla="*/ 0 h 564"/>
                <a:gd name="T44" fmla="*/ 548 w 824"/>
                <a:gd name="T45" fmla="*/ 0 h 564"/>
                <a:gd name="T46" fmla="*/ 548 w 824"/>
                <a:gd name="T47" fmla="*/ 0 h 564"/>
                <a:gd name="T48" fmla="*/ 276 w 824"/>
                <a:gd name="T49" fmla="*/ 0 h 564"/>
                <a:gd name="T50" fmla="*/ 276 w 824"/>
                <a:gd name="T51" fmla="*/ 0 h 564"/>
                <a:gd name="T52" fmla="*/ 276 w 824"/>
                <a:gd name="T53" fmla="*/ 0 h 564"/>
                <a:gd name="T54" fmla="*/ 276 w 824"/>
                <a:gd name="T55" fmla="*/ 0 h 564"/>
                <a:gd name="T56" fmla="*/ 276 w 824"/>
                <a:gd name="T57" fmla="*/ 0 h 564"/>
                <a:gd name="T58" fmla="*/ 196 w 824"/>
                <a:gd name="T59" fmla="*/ 0 h 564"/>
                <a:gd name="T60" fmla="*/ 196 w 824"/>
                <a:gd name="T61" fmla="*/ 0 h 564"/>
                <a:gd name="T62" fmla="*/ 174 w 824"/>
                <a:gd name="T63" fmla="*/ 2 h 564"/>
                <a:gd name="T64" fmla="*/ 156 w 824"/>
                <a:gd name="T65" fmla="*/ 4 h 564"/>
                <a:gd name="T66" fmla="*/ 136 w 824"/>
                <a:gd name="T67" fmla="*/ 10 h 564"/>
                <a:gd name="T68" fmla="*/ 118 w 824"/>
                <a:gd name="T69" fmla="*/ 16 h 564"/>
                <a:gd name="T70" fmla="*/ 100 w 824"/>
                <a:gd name="T71" fmla="*/ 26 h 564"/>
                <a:gd name="T72" fmla="*/ 82 w 824"/>
                <a:gd name="T73" fmla="*/ 36 h 564"/>
                <a:gd name="T74" fmla="*/ 66 w 824"/>
                <a:gd name="T75" fmla="*/ 48 h 564"/>
                <a:gd name="T76" fmla="*/ 52 w 824"/>
                <a:gd name="T77" fmla="*/ 62 h 564"/>
                <a:gd name="T78" fmla="*/ 52 w 824"/>
                <a:gd name="T79" fmla="*/ 62 h 564"/>
                <a:gd name="T80" fmla="*/ 40 w 824"/>
                <a:gd name="T81" fmla="*/ 76 h 564"/>
                <a:gd name="T82" fmla="*/ 30 w 824"/>
                <a:gd name="T83" fmla="*/ 92 h 564"/>
                <a:gd name="T84" fmla="*/ 20 w 824"/>
                <a:gd name="T85" fmla="*/ 108 h 564"/>
                <a:gd name="T86" fmla="*/ 14 w 824"/>
                <a:gd name="T87" fmla="*/ 124 h 564"/>
                <a:gd name="T88" fmla="*/ 8 w 824"/>
                <a:gd name="T89" fmla="*/ 142 h 564"/>
                <a:gd name="T90" fmla="*/ 4 w 824"/>
                <a:gd name="T91" fmla="*/ 160 h 564"/>
                <a:gd name="T92" fmla="*/ 0 w 824"/>
                <a:gd name="T93" fmla="*/ 178 h 564"/>
                <a:gd name="T94" fmla="*/ 0 w 824"/>
                <a:gd name="T95" fmla="*/ 196 h 564"/>
                <a:gd name="T96" fmla="*/ 0 w 824"/>
                <a:gd name="T97" fmla="*/ 564 h 564"/>
                <a:gd name="T98" fmla="*/ 150 w 824"/>
                <a:gd name="T99" fmla="*/ 564 h 564"/>
                <a:gd name="T100" fmla="*/ 150 w 824"/>
                <a:gd name="T101" fmla="*/ 346 h 564"/>
                <a:gd name="T102" fmla="*/ 184 w 824"/>
                <a:gd name="T103" fmla="*/ 346 h 564"/>
                <a:gd name="T104" fmla="*/ 184 w 824"/>
                <a:gd name="T105" fmla="*/ 564 h 564"/>
                <a:gd name="T106" fmla="*/ 638 w 824"/>
                <a:gd name="T107" fmla="*/ 564 h 564"/>
                <a:gd name="T108" fmla="*/ 638 w 824"/>
                <a:gd name="T109" fmla="*/ 346 h 564"/>
                <a:gd name="T110" fmla="*/ 674 w 824"/>
                <a:gd name="T111" fmla="*/ 346 h 564"/>
                <a:gd name="T112" fmla="*/ 674 w 824"/>
                <a:gd name="T113" fmla="*/ 564 h 564"/>
                <a:gd name="T114" fmla="*/ 824 w 824"/>
                <a:gd name="T115" fmla="*/ 564 h 564"/>
                <a:gd name="T116" fmla="*/ 824 w 824"/>
                <a:gd name="T117" fmla="*/ 19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4" h="564">
                  <a:moveTo>
                    <a:pt x="824" y="196"/>
                  </a:moveTo>
                  <a:lnTo>
                    <a:pt x="824" y="196"/>
                  </a:lnTo>
                  <a:lnTo>
                    <a:pt x="824" y="178"/>
                  </a:lnTo>
                  <a:lnTo>
                    <a:pt x="822" y="160"/>
                  </a:lnTo>
                  <a:lnTo>
                    <a:pt x="816" y="142"/>
                  </a:lnTo>
                  <a:lnTo>
                    <a:pt x="810" y="124"/>
                  </a:lnTo>
                  <a:lnTo>
                    <a:pt x="804" y="108"/>
                  </a:lnTo>
                  <a:lnTo>
                    <a:pt x="794" y="92"/>
                  </a:lnTo>
                  <a:lnTo>
                    <a:pt x="784" y="76"/>
                  </a:lnTo>
                  <a:lnTo>
                    <a:pt x="772" y="62"/>
                  </a:lnTo>
                  <a:lnTo>
                    <a:pt x="772" y="62"/>
                  </a:lnTo>
                  <a:lnTo>
                    <a:pt x="758" y="48"/>
                  </a:lnTo>
                  <a:lnTo>
                    <a:pt x="742" y="36"/>
                  </a:lnTo>
                  <a:lnTo>
                    <a:pt x="724" y="26"/>
                  </a:lnTo>
                  <a:lnTo>
                    <a:pt x="706" y="16"/>
                  </a:lnTo>
                  <a:lnTo>
                    <a:pt x="688" y="10"/>
                  </a:lnTo>
                  <a:lnTo>
                    <a:pt x="668" y="4"/>
                  </a:lnTo>
                  <a:lnTo>
                    <a:pt x="650" y="2"/>
                  </a:lnTo>
                  <a:lnTo>
                    <a:pt x="628" y="0"/>
                  </a:lnTo>
                  <a:lnTo>
                    <a:pt x="548" y="0"/>
                  </a:lnTo>
                  <a:lnTo>
                    <a:pt x="548" y="0"/>
                  </a:lnTo>
                  <a:lnTo>
                    <a:pt x="548" y="0"/>
                  </a:lnTo>
                  <a:lnTo>
                    <a:pt x="548" y="0"/>
                  </a:lnTo>
                  <a:lnTo>
                    <a:pt x="548" y="0"/>
                  </a:lnTo>
                  <a:lnTo>
                    <a:pt x="276" y="0"/>
                  </a:lnTo>
                  <a:lnTo>
                    <a:pt x="276" y="0"/>
                  </a:lnTo>
                  <a:lnTo>
                    <a:pt x="276" y="0"/>
                  </a:lnTo>
                  <a:lnTo>
                    <a:pt x="276" y="0"/>
                  </a:lnTo>
                  <a:lnTo>
                    <a:pt x="276" y="0"/>
                  </a:lnTo>
                  <a:lnTo>
                    <a:pt x="196" y="0"/>
                  </a:lnTo>
                  <a:lnTo>
                    <a:pt x="196" y="0"/>
                  </a:lnTo>
                  <a:lnTo>
                    <a:pt x="174" y="2"/>
                  </a:lnTo>
                  <a:lnTo>
                    <a:pt x="156" y="4"/>
                  </a:lnTo>
                  <a:lnTo>
                    <a:pt x="136" y="10"/>
                  </a:lnTo>
                  <a:lnTo>
                    <a:pt x="118" y="16"/>
                  </a:lnTo>
                  <a:lnTo>
                    <a:pt x="100" y="26"/>
                  </a:lnTo>
                  <a:lnTo>
                    <a:pt x="82" y="36"/>
                  </a:lnTo>
                  <a:lnTo>
                    <a:pt x="66" y="48"/>
                  </a:lnTo>
                  <a:lnTo>
                    <a:pt x="52" y="62"/>
                  </a:lnTo>
                  <a:lnTo>
                    <a:pt x="52" y="62"/>
                  </a:lnTo>
                  <a:lnTo>
                    <a:pt x="40" y="76"/>
                  </a:lnTo>
                  <a:lnTo>
                    <a:pt x="30" y="92"/>
                  </a:lnTo>
                  <a:lnTo>
                    <a:pt x="20" y="108"/>
                  </a:lnTo>
                  <a:lnTo>
                    <a:pt x="14" y="124"/>
                  </a:lnTo>
                  <a:lnTo>
                    <a:pt x="8" y="142"/>
                  </a:lnTo>
                  <a:lnTo>
                    <a:pt x="4" y="160"/>
                  </a:lnTo>
                  <a:lnTo>
                    <a:pt x="0" y="178"/>
                  </a:lnTo>
                  <a:lnTo>
                    <a:pt x="0" y="196"/>
                  </a:lnTo>
                  <a:lnTo>
                    <a:pt x="0" y="564"/>
                  </a:lnTo>
                  <a:lnTo>
                    <a:pt x="150" y="564"/>
                  </a:lnTo>
                  <a:lnTo>
                    <a:pt x="150" y="346"/>
                  </a:lnTo>
                  <a:lnTo>
                    <a:pt x="184" y="346"/>
                  </a:lnTo>
                  <a:lnTo>
                    <a:pt x="184" y="564"/>
                  </a:lnTo>
                  <a:lnTo>
                    <a:pt x="638" y="564"/>
                  </a:lnTo>
                  <a:lnTo>
                    <a:pt x="638" y="346"/>
                  </a:lnTo>
                  <a:lnTo>
                    <a:pt x="674" y="346"/>
                  </a:lnTo>
                  <a:lnTo>
                    <a:pt x="674" y="564"/>
                  </a:lnTo>
                  <a:lnTo>
                    <a:pt x="824" y="564"/>
                  </a:lnTo>
                  <a:lnTo>
                    <a:pt x="824" y="1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8747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133600" y="1466850"/>
            <a:ext cx="10058400" cy="5029200"/>
          </a:xfrm>
        </p:spPr>
        <p:txBody>
          <a:bodyPr/>
          <a:lstStyle/>
          <a:p>
            <a:pPr lvl="0"/>
            <a:r>
              <a:rPr lang="en-US" dirty="0"/>
              <a:t>Have you ever been a victim of malware?</a:t>
            </a:r>
          </a:p>
          <a:p>
            <a:pPr lvl="0"/>
            <a:r>
              <a:rPr lang="en-US" dirty="0"/>
              <a:t>Which anti-malware software are you currently running on your computer?</a:t>
            </a:r>
          </a:p>
          <a:p>
            <a:r>
              <a:rPr lang="en-US" dirty="0"/>
              <a:t>Which anti-malware software are you currently running on other devices (tablet, phone, etc.)?</a:t>
            </a:r>
          </a:p>
        </p:txBody>
      </p:sp>
      <p:sp>
        <p:nvSpPr>
          <p:cNvPr id="6" name="Title 5"/>
          <p:cNvSpPr>
            <a:spLocks noGrp="1"/>
          </p:cNvSpPr>
          <p:nvPr>
            <p:ph type="title" idx="4294967295"/>
          </p:nvPr>
        </p:nvSpPr>
        <p:spPr>
          <a:xfrm>
            <a:off x="2133600" y="287338"/>
            <a:ext cx="10058400" cy="1084262"/>
          </a:xfrm>
        </p:spPr>
        <p:txBody>
          <a:bodyPr/>
          <a:lstStyle/>
          <a:p>
            <a:r>
              <a:rPr lang="en-US" dirty="0"/>
              <a:t>Discussion</a:t>
            </a:r>
          </a:p>
        </p:txBody>
      </p:sp>
    </p:spTree>
    <p:extLst>
      <p:ext uri="{BB962C8B-B14F-4D97-AF65-F5344CB8AC3E}">
        <p14:creationId xmlns:p14="http://schemas.microsoft.com/office/powerpoint/2010/main" val="179759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r>
              <a:rPr lang="en-US"/>
              <a:t>If you see someone you don’t recognize in your area without a badge, would you challenge them?</a:t>
            </a:r>
          </a:p>
          <a:p>
            <a:r>
              <a:rPr lang="en-US"/>
              <a:t>What about someone you know who doesn’t have their badge? </a:t>
            </a:r>
          </a:p>
          <a:p>
            <a:r>
              <a:rPr lang="en-US"/>
              <a:t>What if the person is high up on the org chart?</a:t>
            </a:r>
            <a:endParaRPr lang="en-US" dirty="0"/>
          </a:p>
        </p:txBody>
      </p:sp>
      <p:sp>
        <p:nvSpPr>
          <p:cNvPr id="2" name="Title 1"/>
          <p:cNvSpPr>
            <a:spLocks noGrp="1"/>
          </p:cNvSpPr>
          <p:nvPr>
            <p:ph type="title" idx="4294967295"/>
          </p:nvPr>
        </p:nvSpPr>
        <p:spPr>
          <a:xfrm>
            <a:off x="2133600" y="287338"/>
            <a:ext cx="10058400" cy="1084262"/>
          </a:xfrm>
        </p:spPr>
        <p:txBody>
          <a:bodyPr/>
          <a:lstStyle/>
          <a:p>
            <a:r>
              <a:rPr lang="en-US" dirty="0"/>
              <a:t>Discussion</a:t>
            </a:r>
          </a:p>
        </p:txBody>
      </p:sp>
    </p:spTree>
    <p:extLst>
      <p:ext uri="{BB962C8B-B14F-4D97-AF65-F5344CB8AC3E}">
        <p14:creationId xmlns:p14="http://schemas.microsoft.com/office/powerpoint/2010/main" val="1320124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38301" y="320675"/>
            <a:ext cx="7726362" cy="1050925"/>
          </a:xfrm>
        </p:spPr>
        <p:txBody>
          <a:bodyPr>
            <a:normAutofit fontScale="90000"/>
          </a:bodyPr>
          <a:lstStyle/>
          <a:p>
            <a:r>
              <a:rPr lang="en-US" dirty="0"/>
              <a:t>Cyber awareness: Policies and procedures</a:t>
            </a:r>
          </a:p>
        </p:txBody>
      </p:sp>
      <p:sp>
        <p:nvSpPr>
          <p:cNvPr id="2" name="Content Placeholder 1"/>
          <p:cNvSpPr>
            <a:spLocks noGrp="1"/>
          </p:cNvSpPr>
          <p:nvPr>
            <p:ph sz="half" idx="4294967295"/>
          </p:nvPr>
        </p:nvSpPr>
        <p:spPr>
          <a:xfrm>
            <a:off x="285136" y="1936750"/>
            <a:ext cx="3598863" cy="3824288"/>
          </a:xfrm>
        </p:spPr>
        <p:txBody>
          <a:bodyPr/>
          <a:lstStyle/>
          <a:p>
            <a:pPr lvl="1"/>
            <a:r>
              <a:rPr lang="en-US" dirty="0"/>
              <a:t>Train employees on policy; then enforce the policies.</a:t>
            </a:r>
          </a:p>
          <a:p>
            <a:pPr lvl="1"/>
            <a:r>
              <a:rPr lang="en-US" dirty="0"/>
              <a:t>Policies always come first.</a:t>
            </a:r>
          </a:p>
          <a:p>
            <a:pPr lvl="1"/>
            <a:r>
              <a:rPr lang="en-US" dirty="0"/>
              <a:t>Get management onboard.</a:t>
            </a:r>
          </a:p>
          <a:p>
            <a:pPr lvl="1"/>
            <a:r>
              <a:rPr lang="en-US" dirty="0"/>
              <a:t>Enforce consequences for non-compliance.</a:t>
            </a:r>
          </a:p>
          <a:p>
            <a:endParaRPr lang="en-US" dirty="0"/>
          </a:p>
        </p:txBody>
      </p:sp>
      <p:grpSp>
        <p:nvGrpSpPr>
          <p:cNvPr id="6" name="Group 4"/>
          <p:cNvGrpSpPr>
            <a:grpSpLocks noChangeAspect="1"/>
          </p:cNvGrpSpPr>
          <p:nvPr/>
        </p:nvGrpSpPr>
        <p:grpSpPr bwMode="auto">
          <a:xfrm>
            <a:off x="6230938" y="1684338"/>
            <a:ext cx="3597275" cy="4632325"/>
            <a:chOff x="3925" y="1061"/>
            <a:chExt cx="2266" cy="2918"/>
          </a:xfrm>
        </p:grpSpPr>
        <p:sp>
          <p:nvSpPr>
            <p:cNvPr id="8" name="Freeform 5"/>
            <p:cNvSpPr>
              <a:spLocks/>
            </p:cNvSpPr>
            <p:nvPr/>
          </p:nvSpPr>
          <p:spPr bwMode="auto">
            <a:xfrm>
              <a:off x="5739" y="3549"/>
              <a:ext cx="160" cy="342"/>
            </a:xfrm>
            <a:custGeom>
              <a:avLst/>
              <a:gdLst>
                <a:gd name="T0" fmla="*/ 74 w 160"/>
                <a:gd name="T1" fmla="*/ 226 h 342"/>
                <a:gd name="T2" fmla="*/ 126 w 160"/>
                <a:gd name="T3" fmla="*/ 342 h 342"/>
                <a:gd name="T4" fmla="*/ 160 w 160"/>
                <a:gd name="T5" fmla="*/ 12 h 342"/>
                <a:gd name="T6" fmla="*/ 32 w 160"/>
                <a:gd name="T7" fmla="*/ 0 h 342"/>
                <a:gd name="T8" fmla="*/ 0 w 160"/>
                <a:gd name="T9" fmla="*/ 330 h 342"/>
                <a:gd name="T10" fmla="*/ 74 w 160"/>
                <a:gd name="T11" fmla="*/ 226 h 342"/>
              </a:gdLst>
              <a:ahLst/>
              <a:cxnLst>
                <a:cxn ang="0">
                  <a:pos x="T0" y="T1"/>
                </a:cxn>
                <a:cxn ang="0">
                  <a:pos x="T2" y="T3"/>
                </a:cxn>
                <a:cxn ang="0">
                  <a:pos x="T4" y="T5"/>
                </a:cxn>
                <a:cxn ang="0">
                  <a:pos x="T6" y="T7"/>
                </a:cxn>
                <a:cxn ang="0">
                  <a:pos x="T8" y="T9"/>
                </a:cxn>
                <a:cxn ang="0">
                  <a:pos x="T10" y="T11"/>
                </a:cxn>
              </a:cxnLst>
              <a:rect l="0" t="0" r="r" b="b"/>
              <a:pathLst>
                <a:path w="160" h="342">
                  <a:moveTo>
                    <a:pt x="74" y="226"/>
                  </a:moveTo>
                  <a:lnTo>
                    <a:pt x="126" y="342"/>
                  </a:lnTo>
                  <a:lnTo>
                    <a:pt x="160" y="12"/>
                  </a:lnTo>
                  <a:lnTo>
                    <a:pt x="32" y="0"/>
                  </a:lnTo>
                  <a:lnTo>
                    <a:pt x="0" y="330"/>
                  </a:lnTo>
                  <a:lnTo>
                    <a:pt x="74" y="226"/>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867" y="3549"/>
              <a:ext cx="162" cy="342"/>
            </a:xfrm>
            <a:custGeom>
              <a:avLst/>
              <a:gdLst>
                <a:gd name="T0" fmla="*/ 86 w 162"/>
                <a:gd name="T1" fmla="*/ 226 h 342"/>
                <a:gd name="T2" fmla="*/ 34 w 162"/>
                <a:gd name="T3" fmla="*/ 342 h 342"/>
                <a:gd name="T4" fmla="*/ 0 w 162"/>
                <a:gd name="T5" fmla="*/ 12 h 342"/>
                <a:gd name="T6" fmla="*/ 128 w 162"/>
                <a:gd name="T7" fmla="*/ 0 h 342"/>
                <a:gd name="T8" fmla="*/ 162 w 162"/>
                <a:gd name="T9" fmla="*/ 330 h 342"/>
                <a:gd name="T10" fmla="*/ 86 w 162"/>
                <a:gd name="T11" fmla="*/ 226 h 342"/>
              </a:gdLst>
              <a:ahLst/>
              <a:cxnLst>
                <a:cxn ang="0">
                  <a:pos x="T0" y="T1"/>
                </a:cxn>
                <a:cxn ang="0">
                  <a:pos x="T2" y="T3"/>
                </a:cxn>
                <a:cxn ang="0">
                  <a:pos x="T4" y="T5"/>
                </a:cxn>
                <a:cxn ang="0">
                  <a:pos x="T6" y="T7"/>
                </a:cxn>
                <a:cxn ang="0">
                  <a:pos x="T8" y="T9"/>
                </a:cxn>
                <a:cxn ang="0">
                  <a:pos x="T10" y="T11"/>
                </a:cxn>
              </a:cxnLst>
              <a:rect l="0" t="0" r="r" b="b"/>
              <a:pathLst>
                <a:path w="162" h="342">
                  <a:moveTo>
                    <a:pt x="86" y="226"/>
                  </a:moveTo>
                  <a:lnTo>
                    <a:pt x="34" y="342"/>
                  </a:lnTo>
                  <a:lnTo>
                    <a:pt x="0" y="12"/>
                  </a:lnTo>
                  <a:lnTo>
                    <a:pt x="128" y="0"/>
                  </a:lnTo>
                  <a:lnTo>
                    <a:pt x="162" y="330"/>
                  </a:lnTo>
                  <a:lnTo>
                    <a:pt x="86" y="226"/>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925" y="1061"/>
              <a:ext cx="2266" cy="2918"/>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Screensavers</a:t>
              </a:r>
            </a:p>
            <a:p>
              <a:pPr marL="285750" indent="-285750">
                <a:buFont typeface="Arial" panose="020B0604020202020204" pitchFamily="34" charset="0"/>
                <a:buChar char="•"/>
              </a:pPr>
              <a:r>
                <a:rPr lang="en-US" sz="2400" dirty="0"/>
                <a:t>Losing your company badge</a:t>
              </a:r>
            </a:p>
            <a:p>
              <a:pPr marL="285750" indent="-285750">
                <a:buFont typeface="Arial" panose="020B0604020202020204" pitchFamily="34" charset="0"/>
                <a:buChar char="•"/>
              </a:pPr>
              <a:r>
                <a:rPr lang="en-US" sz="2400" dirty="0"/>
                <a:t>Wearing your company badge</a:t>
              </a:r>
            </a:p>
            <a:p>
              <a:pPr marL="285750" indent="-285750">
                <a:buFont typeface="Arial" panose="020B0604020202020204" pitchFamily="34" charset="0"/>
                <a:buChar char="•"/>
              </a:pPr>
              <a:r>
                <a:rPr lang="en-US" sz="2400" dirty="0"/>
                <a:t>Tailgating/piggybacking</a:t>
              </a:r>
            </a:p>
          </p:txBody>
        </p:sp>
        <p:sp>
          <p:nvSpPr>
            <p:cNvPr id="11" name="Freeform 8"/>
            <p:cNvSpPr>
              <a:spLocks/>
            </p:cNvSpPr>
            <p:nvPr/>
          </p:nvSpPr>
          <p:spPr bwMode="auto">
            <a:xfrm>
              <a:off x="5683" y="3273"/>
              <a:ext cx="400" cy="398"/>
            </a:xfrm>
            <a:custGeom>
              <a:avLst/>
              <a:gdLst>
                <a:gd name="T0" fmla="*/ 200 w 400"/>
                <a:gd name="T1" fmla="*/ 18 h 398"/>
                <a:gd name="T2" fmla="*/ 222 w 400"/>
                <a:gd name="T3" fmla="*/ 0 h 398"/>
                <a:gd name="T4" fmla="*/ 238 w 400"/>
                <a:gd name="T5" fmla="*/ 22 h 398"/>
                <a:gd name="T6" fmla="*/ 262 w 400"/>
                <a:gd name="T7" fmla="*/ 8 h 398"/>
                <a:gd name="T8" fmla="*/ 274 w 400"/>
                <a:gd name="T9" fmla="*/ 34 h 398"/>
                <a:gd name="T10" fmla="*/ 300 w 400"/>
                <a:gd name="T11" fmla="*/ 24 h 398"/>
                <a:gd name="T12" fmla="*/ 306 w 400"/>
                <a:gd name="T13" fmla="*/ 52 h 398"/>
                <a:gd name="T14" fmla="*/ 334 w 400"/>
                <a:gd name="T15" fmla="*/ 50 h 398"/>
                <a:gd name="T16" fmla="*/ 334 w 400"/>
                <a:gd name="T17" fmla="*/ 78 h 398"/>
                <a:gd name="T18" fmla="*/ 362 w 400"/>
                <a:gd name="T19" fmla="*/ 80 h 398"/>
                <a:gd name="T20" fmla="*/ 356 w 400"/>
                <a:gd name="T21" fmla="*/ 108 h 398"/>
                <a:gd name="T22" fmla="*/ 384 w 400"/>
                <a:gd name="T23" fmla="*/ 116 h 398"/>
                <a:gd name="T24" fmla="*/ 372 w 400"/>
                <a:gd name="T25" fmla="*/ 142 h 398"/>
                <a:gd name="T26" fmla="*/ 396 w 400"/>
                <a:gd name="T27" fmla="*/ 156 h 398"/>
                <a:gd name="T28" fmla="*/ 380 w 400"/>
                <a:gd name="T29" fmla="*/ 180 h 398"/>
                <a:gd name="T30" fmla="*/ 400 w 400"/>
                <a:gd name="T31" fmla="*/ 198 h 398"/>
                <a:gd name="T32" fmla="*/ 380 w 400"/>
                <a:gd name="T33" fmla="*/ 218 h 398"/>
                <a:gd name="T34" fmla="*/ 396 w 400"/>
                <a:gd name="T35" fmla="*/ 240 h 398"/>
                <a:gd name="T36" fmla="*/ 372 w 400"/>
                <a:gd name="T37" fmla="*/ 254 h 398"/>
                <a:gd name="T38" fmla="*/ 384 w 400"/>
                <a:gd name="T39" fmla="*/ 280 h 398"/>
                <a:gd name="T40" fmla="*/ 356 w 400"/>
                <a:gd name="T41" fmla="*/ 288 h 398"/>
                <a:gd name="T42" fmla="*/ 362 w 400"/>
                <a:gd name="T43" fmla="*/ 316 h 398"/>
                <a:gd name="T44" fmla="*/ 334 w 400"/>
                <a:gd name="T45" fmla="*/ 318 h 398"/>
                <a:gd name="T46" fmla="*/ 334 w 400"/>
                <a:gd name="T47" fmla="*/ 346 h 398"/>
                <a:gd name="T48" fmla="*/ 306 w 400"/>
                <a:gd name="T49" fmla="*/ 344 h 398"/>
                <a:gd name="T50" fmla="*/ 300 w 400"/>
                <a:gd name="T51" fmla="*/ 372 h 398"/>
                <a:gd name="T52" fmla="*/ 274 w 400"/>
                <a:gd name="T53" fmla="*/ 362 h 398"/>
                <a:gd name="T54" fmla="*/ 262 w 400"/>
                <a:gd name="T55" fmla="*/ 388 h 398"/>
                <a:gd name="T56" fmla="*/ 238 w 400"/>
                <a:gd name="T57" fmla="*/ 374 h 398"/>
                <a:gd name="T58" fmla="*/ 222 w 400"/>
                <a:gd name="T59" fmla="*/ 398 h 398"/>
                <a:gd name="T60" fmla="*/ 200 w 400"/>
                <a:gd name="T61" fmla="*/ 378 h 398"/>
                <a:gd name="T62" fmla="*/ 180 w 400"/>
                <a:gd name="T63" fmla="*/ 398 h 398"/>
                <a:gd name="T64" fmla="*/ 164 w 400"/>
                <a:gd name="T65" fmla="*/ 374 h 398"/>
                <a:gd name="T66" fmla="*/ 138 w 400"/>
                <a:gd name="T67" fmla="*/ 388 h 398"/>
                <a:gd name="T68" fmla="*/ 128 w 400"/>
                <a:gd name="T69" fmla="*/ 362 h 398"/>
                <a:gd name="T70" fmla="*/ 100 w 400"/>
                <a:gd name="T71" fmla="*/ 372 h 398"/>
                <a:gd name="T72" fmla="*/ 94 w 400"/>
                <a:gd name="T73" fmla="*/ 344 h 398"/>
                <a:gd name="T74" fmla="*/ 66 w 400"/>
                <a:gd name="T75" fmla="*/ 346 h 398"/>
                <a:gd name="T76" fmla="*/ 66 w 400"/>
                <a:gd name="T77" fmla="*/ 318 h 398"/>
                <a:gd name="T78" fmla="*/ 38 w 400"/>
                <a:gd name="T79" fmla="*/ 316 h 398"/>
                <a:gd name="T80" fmla="*/ 44 w 400"/>
                <a:gd name="T81" fmla="*/ 288 h 398"/>
                <a:gd name="T82" fmla="*/ 18 w 400"/>
                <a:gd name="T83" fmla="*/ 280 h 398"/>
                <a:gd name="T84" fmla="*/ 30 w 400"/>
                <a:gd name="T85" fmla="*/ 254 h 398"/>
                <a:gd name="T86" fmla="*/ 4 w 400"/>
                <a:gd name="T87" fmla="*/ 240 h 398"/>
                <a:gd name="T88" fmla="*/ 22 w 400"/>
                <a:gd name="T89" fmla="*/ 218 h 398"/>
                <a:gd name="T90" fmla="*/ 0 w 400"/>
                <a:gd name="T91" fmla="*/ 198 h 398"/>
                <a:gd name="T92" fmla="*/ 22 w 400"/>
                <a:gd name="T93" fmla="*/ 180 h 398"/>
                <a:gd name="T94" fmla="*/ 4 w 400"/>
                <a:gd name="T95" fmla="*/ 156 h 398"/>
                <a:gd name="T96" fmla="*/ 30 w 400"/>
                <a:gd name="T97" fmla="*/ 142 h 398"/>
                <a:gd name="T98" fmla="*/ 18 w 400"/>
                <a:gd name="T99" fmla="*/ 116 h 398"/>
                <a:gd name="T100" fmla="*/ 44 w 400"/>
                <a:gd name="T101" fmla="*/ 108 h 398"/>
                <a:gd name="T102" fmla="*/ 38 w 400"/>
                <a:gd name="T103" fmla="*/ 80 h 398"/>
                <a:gd name="T104" fmla="*/ 66 w 400"/>
                <a:gd name="T105" fmla="*/ 78 h 398"/>
                <a:gd name="T106" fmla="*/ 66 w 400"/>
                <a:gd name="T107" fmla="*/ 50 h 398"/>
                <a:gd name="T108" fmla="*/ 94 w 400"/>
                <a:gd name="T109" fmla="*/ 52 h 398"/>
                <a:gd name="T110" fmla="*/ 100 w 400"/>
                <a:gd name="T111" fmla="*/ 24 h 398"/>
                <a:gd name="T112" fmla="*/ 128 w 400"/>
                <a:gd name="T113" fmla="*/ 34 h 398"/>
                <a:gd name="T114" fmla="*/ 138 w 400"/>
                <a:gd name="T115" fmla="*/ 8 h 398"/>
                <a:gd name="T116" fmla="*/ 164 w 400"/>
                <a:gd name="T117" fmla="*/ 22 h 398"/>
                <a:gd name="T118" fmla="*/ 180 w 400"/>
                <a:gd name="T119" fmla="*/ 0 h 398"/>
                <a:gd name="T120" fmla="*/ 200 w 400"/>
                <a:gd name="T121" fmla="*/ 1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0" h="398">
                  <a:moveTo>
                    <a:pt x="200" y="18"/>
                  </a:moveTo>
                  <a:lnTo>
                    <a:pt x="222" y="0"/>
                  </a:lnTo>
                  <a:lnTo>
                    <a:pt x="238" y="22"/>
                  </a:lnTo>
                  <a:lnTo>
                    <a:pt x="262" y="8"/>
                  </a:lnTo>
                  <a:lnTo>
                    <a:pt x="274" y="34"/>
                  </a:lnTo>
                  <a:lnTo>
                    <a:pt x="300" y="24"/>
                  </a:lnTo>
                  <a:lnTo>
                    <a:pt x="306" y="52"/>
                  </a:lnTo>
                  <a:lnTo>
                    <a:pt x="334" y="50"/>
                  </a:lnTo>
                  <a:lnTo>
                    <a:pt x="334" y="78"/>
                  </a:lnTo>
                  <a:lnTo>
                    <a:pt x="362" y="80"/>
                  </a:lnTo>
                  <a:lnTo>
                    <a:pt x="356" y="108"/>
                  </a:lnTo>
                  <a:lnTo>
                    <a:pt x="384" y="116"/>
                  </a:lnTo>
                  <a:lnTo>
                    <a:pt x="372" y="142"/>
                  </a:lnTo>
                  <a:lnTo>
                    <a:pt x="396" y="156"/>
                  </a:lnTo>
                  <a:lnTo>
                    <a:pt x="380" y="180"/>
                  </a:lnTo>
                  <a:lnTo>
                    <a:pt x="400" y="198"/>
                  </a:lnTo>
                  <a:lnTo>
                    <a:pt x="380" y="218"/>
                  </a:lnTo>
                  <a:lnTo>
                    <a:pt x="396" y="240"/>
                  </a:lnTo>
                  <a:lnTo>
                    <a:pt x="372" y="254"/>
                  </a:lnTo>
                  <a:lnTo>
                    <a:pt x="384" y="280"/>
                  </a:lnTo>
                  <a:lnTo>
                    <a:pt x="356" y="288"/>
                  </a:lnTo>
                  <a:lnTo>
                    <a:pt x="362" y="316"/>
                  </a:lnTo>
                  <a:lnTo>
                    <a:pt x="334" y="318"/>
                  </a:lnTo>
                  <a:lnTo>
                    <a:pt x="334" y="346"/>
                  </a:lnTo>
                  <a:lnTo>
                    <a:pt x="306" y="344"/>
                  </a:lnTo>
                  <a:lnTo>
                    <a:pt x="300" y="372"/>
                  </a:lnTo>
                  <a:lnTo>
                    <a:pt x="274" y="362"/>
                  </a:lnTo>
                  <a:lnTo>
                    <a:pt x="262" y="388"/>
                  </a:lnTo>
                  <a:lnTo>
                    <a:pt x="238" y="374"/>
                  </a:lnTo>
                  <a:lnTo>
                    <a:pt x="222" y="398"/>
                  </a:lnTo>
                  <a:lnTo>
                    <a:pt x="200" y="378"/>
                  </a:lnTo>
                  <a:lnTo>
                    <a:pt x="180" y="398"/>
                  </a:lnTo>
                  <a:lnTo>
                    <a:pt x="164" y="374"/>
                  </a:lnTo>
                  <a:lnTo>
                    <a:pt x="138" y="388"/>
                  </a:lnTo>
                  <a:lnTo>
                    <a:pt x="128" y="362"/>
                  </a:lnTo>
                  <a:lnTo>
                    <a:pt x="100" y="372"/>
                  </a:lnTo>
                  <a:lnTo>
                    <a:pt x="94" y="344"/>
                  </a:lnTo>
                  <a:lnTo>
                    <a:pt x="66" y="346"/>
                  </a:lnTo>
                  <a:lnTo>
                    <a:pt x="66" y="318"/>
                  </a:lnTo>
                  <a:lnTo>
                    <a:pt x="38" y="316"/>
                  </a:lnTo>
                  <a:lnTo>
                    <a:pt x="44" y="288"/>
                  </a:lnTo>
                  <a:lnTo>
                    <a:pt x="18" y="280"/>
                  </a:lnTo>
                  <a:lnTo>
                    <a:pt x="30" y="254"/>
                  </a:lnTo>
                  <a:lnTo>
                    <a:pt x="4" y="240"/>
                  </a:lnTo>
                  <a:lnTo>
                    <a:pt x="22" y="218"/>
                  </a:lnTo>
                  <a:lnTo>
                    <a:pt x="0" y="198"/>
                  </a:lnTo>
                  <a:lnTo>
                    <a:pt x="22" y="180"/>
                  </a:lnTo>
                  <a:lnTo>
                    <a:pt x="4" y="156"/>
                  </a:lnTo>
                  <a:lnTo>
                    <a:pt x="30" y="142"/>
                  </a:lnTo>
                  <a:lnTo>
                    <a:pt x="18" y="116"/>
                  </a:lnTo>
                  <a:lnTo>
                    <a:pt x="44" y="108"/>
                  </a:lnTo>
                  <a:lnTo>
                    <a:pt x="38" y="80"/>
                  </a:lnTo>
                  <a:lnTo>
                    <a:pt x="66" y="78"/>
                  </a:lnTo>
                  <a:lnTo>
                    <a:pt x="66" y="50"/>
                  </a:lnTo>
                  <a:lnTo>
                    <a:pt x="94" y="52"/>
                  </a:lnTo>
                  <a:lnTo>
                    <a:pt x="100" y="24"/>
                  </a:lnTo>
                  <a:lnTo>
                    <a:pt x="128" y="34"/>
                  </a:lnTo>
                  <a:lnTo>
                    <a:pt x="138" y="8"/>
                  </a:lnTo>
                  <a:lnTo>
                    <a:pt x="164" y="22"/>
                  </a:lnTo>
                  <a:lnTo>
                    <a:pt x="180" y="0"/>
                  </a:lnTo>
                  <a:lnTo>
                    <a:pt x="200" y="18"/>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5725" y="3313"/>
              <a:ext cx="316" cy="316"/>
            </a:xfrm>
            <a:custGeom>
              <a:avLst/>
              <a:gdLst>
                <a:gd name="T0" fmla="*/ 316 w 316"/>
                <a:gd name="T1" fmla="*/ 158 h 316"/>
                <a:gd name="T2" fmla="*/ 314 w 316"/>
                <a:gd name="T3" fmla="*/ 190 h 316"/>
                <a:gd name="T4" fmla="*/ 304 w 316"/>
                <a:gd name="T5" fmla="*/ 220 h 316"/>
                <a:gd name="T6" fmla="*/ 290 w 316"/>
                <a:gd name="T7" fmla="*/ 246 h 316"/>
                <a:gd name="T8" fmla="*/ 270 w 316"/>
                <a:gd name="T9" fmla="*/ 270 h 316"/>
                <a:gd name="T10" fmla="*/ 248 w 316"/>
                <a:gd name="T11" fmla="*/ 290 h 316"/>
                <a:gd name="T12" fmla="*/ 220 w 316"/>
                <a:gd name="T13" fmla="*/ 304 h 316"/>
                <a:gd name="T14" fmla="*/ 190 w 316"/>
                <a:gd name="T15" fmla="*/ 314 h 316"/>
                <a:gd name="T16" fmla="*/ 158 w 316"/>
                <a:gd name="T17" fmla="*/ 316 h 316"/>
                <a:gd name="T18" fmla="*/ 142 w 316"/>
                <a:gd name="T19" fmla="*/ 316 h 316"/>
                <a:gd name="T20" fmla="*/ 112 w 316"/>
                <a:gd name="T21" fmla="*/ 310 h 316"/>
                <a:gd name="T22" fmla="*/ 82 w 316"/>
                <a:gd name="T23" fmla="*/ 298 h 316"/>
                <a:gd name="T24" fmla="*/ 58 w 316"/>
                <a:gd name="T25" fmla="*/ 280 h 316"/>
                <a:gd name="T26" fmla="*/ 36 w 316"/>
                <a:gd name="T27" fmla="*/ 260 h 316"/>
                <a:gd name="T28" fmla="*/ 20 w 316"/>
                <a:gd name="T29" fmla="*/ 234 h 316"/>
                <a:gd name="T30" fmla="*/ 8 w 316"/>
                <a:gd name="T31" fmla="*/ 206 h 316"/>
                <a:gd name="T32" fmla="*/ 0 w 316"/>
                <a:gd name="T33" fmla="*/ 174 h 316"/>
                <a:gd name="T34" fmla="*/ 0 w 316"/>
                <a:gd name="T35" fmla="*/ 158 h 316"/>
                <a:gd name="T36" fmla="*/ 4 w 316"/>
                <a:gd name="T37" fmla="*/ 126 h 316"/>
                <a:gd name="T38" fmla="*/ 12 w 316"/>
                <a:gd name="T39" fmla="*/ 96 h 316"/>
                <a:gd name="T40" fmla="*/ 28 w 316"/>
                <a:gd name="T41" fmla="*/ 70 h 316"/>
                <a:gd name="T42" fmla="*/ 46 w 316"/>
                <a:gd name="T43" fmla="*/ 46 h 316"/>
                <a:gd name="T44" fmla="*/ 70 w 316"/>
                <a:gd name="T45" fmla="*/ 26 h 316"/>
                <a:gd name="T46" fmla="*/ 96 w 316"/>
                <a:gd name="T47" fmla="*/ 12 h 316"/>
                <a:gd name="T48" fmla="*/ 126 w 316"/>
                <a:gd name="T49" fmla="*/ 2 h 316"/>
                <a:gd name="T50" fmla="*/ 158 w 316"/>
                <a:gd name="T51" fmla="*/ 0 h 316"/>
                <a:gd name="T52" fmla="*/ 174 w 316"/>
                <a:gd name="T53" fmla="*/ 0 h 316"/>
                <a:gd name="T54" fmla="*/ 206 w 316"/>
                <a:gd name="T55" fmla="*/ 6 h 316"/>
                <a:gd name="T56" fmla="*/ 234 w 316"/>
                <a:gd name="T57" fmla="*/ 18 h 316"/>
                <a:gd name="T58" fmla="*/ 260 w 316"/>
                <a:gd name="T59" fmla="*/ 36 h 316"/>
                <a:gd name="T60" fmla="*/ 280 w 316"/>
                <a:gd name="T61" fmla="*/ 58 h 316"/>
                <a:gd name="T62" fmla="*/ 298 w 316"/>
                <a:gd name="T63" fmla="*/ 82 h 316"/>
                <a:gd name="T64" fmla="*/ 310 w 316"/>
                <a:gd name="T65" fmla="*/ 112 h 316"/>
                <a:gd name="T66" fmla="*/ 316 w 316"/>
                <a:gd name="T67" fmla="*/ 142 h 316"/>
                <a:gd name="T68" fmla="*/ 316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316" y="158"/>
                  </a:moveTo>
                  <a:lnTo>
                    <a:pt x="316" y="158"/>
                  </a:lnTo>
                  <a:lnTo>
                    <a:pt x="316" y="174"/>
                  </a:lnTo>
                  <a:lnTo>
                    <a:pt x="314" y="190"/>
                  </a:lnTo>
                  <a:lnTo>
                    <a:pt x="310" y="206"/>
                  </a:lnTo>
                  <a:lnTo>
                    <a:pt x="304" y="220"/>
                  </a:lnTo>
                  <a:lnTo>
                    <a:pt x="298" y="234"/>
                  </a:lnTo>
                  <a:lnTo>
                    <a:pt x="290" y="246"/>
                  </a:lnTo>
                  <a:lnTo>
                    <a:pt x="280" y="260"/>
                  </a:lnTo>
                  <a:lnTo>
                    <a:pt x="270" y="270"/>
                  </a:lnTo>
                  <a:lnTo>
                    <a:pt x="260" y="280"/>
                  </a:lnTo>
                  <a:lnTo>
                    <a:pt x="248" y="290"/>
                  </a:lnTo>
                  <a:lnTo>
                    <a:pt x="234" y="298"/>
                  </a:lnTo>
                  <a:lnTo>
                    <a:pt x="220" y="304"/>
                  </a:lnTo>
                  <a:lnTo>
                    <a:pt x="206" y="310"/>
                  </a:lnTo>
                  <a:lnTo>
                    <a:pt x="190" y="314"/>
                  </a:lnTo>
                  <a:lnTo>
                    <a:pt x="174" y="316"/>
                  </a:lnTo>
                  <a:lnTo>
                    <a:pt x="158" y="316"/>
                  </a:lnTo>
                  <a:lnTo>
                    <a:pt x="158" y="316"/>
                  </a:lnTo>
                  <a:lnTo>
                    <a:pt x="142" y="316"/>
                  </a:lnTo>
                  <a:lnTo>
                    <a:pt x="126" y="314"/>
                  </a:lnTo>
                  <a:lnTo>
                    <a:pt x="112" y="310"/>
                  </a:lnTo>
                  <a:lnTo>
                    <a:pt x="96" y="304"/>
                  </a:lnTo>
                  <a:lnTo>
                    <a:pt x="82" y="298"/>
                  </a:lnTo>
                  <a:lnTo>
                    <a:pt x="70" y="290"/>
                  </a:lnTo>
                  <a:lnTo>
                    <a:pt x="58" y="280"/>
                  </a:lnTo>
                  <a:lnTo>
                    <a:pt x="46" y="270"/>
                  </a:lnTo>
                  <a:lnTo>
                    <a:pt x="36" y="260"/>
                  </a:lnTo>
                  <a:lnTo>
                    <a:pt x="28" y="246"/>
                  </a:lnTo>
                  <a:lnTo>
                    <a:pt x="20" y="234"/>
                  </a:lnTo>
                  <a:lnTo>
                    <a:pt x="12" y="220"/>
                  </a:lnTo>
                  <a:lnTo>
                    <a:pt x="8" y="206"/>
                  </a:lnTo>
                  <a:lnTo>
                    <a:pt x="4" y="190"/>
                  </a:lnTo>
                  <a:lnTo>
                    <a:pt x="0" y="174"/>
                  </a:lnTo>
                  <a:lnTo>
                    <a:pt x="0" y="158"/>
                  </a:lnTo>
                  <a:lnTo>
                    <a:pt x="0" y="158"/>
                  </a:lnTo>
                  <a:lnTo>
                    <a:pt x="0" y="142"/>
                  </a:lnTo>
                  <a:lnTo>
                    <a:pt x="4" y="126"/>
                  </a:lnTo>
                  <a:lnTo>
                    <a:pt x="8" y="112"/>
                  </a:lnTo>
                  <a:lnTo>
                    <a:pt x="12" y="96"/>
                  </a:lnTo>
                  <a:lnTo>
                    <a:pt x="20" y="82"/>
                  </a:lnTo>
                  <a:lnTo>
                    <a:pt x="28" y="70"/>
                  </a:lnTo>
                  <a:lnTo>
                    <a:pt x="36" y="58"/>
                  </a:lnTo>
                  <a:lnTo>
                    <a:pt x="46" y="46"/>
                  </a:lnTo>
                  <a:lnTo>
                    <a:pt x="58" y="36"/>
                  </a:lnTo>
                  <a:lnTo>
                    <a:pt x="70" y="26"/>
                  </a:lnTo>
                  <a:lnTo>
                    <a:pt x="82" y="18"/>
                  </a:lnTo>
                  <a:lnTo>
                    <a:pt x="96" y="12"/>
                  </a:lnTo>
                  <a:lnTo>
                    <a:pt x="112" y="6"/>
                  </a:lnTo>
                  <a:lnTo>
                    <a:pt x="126" y="2"/>
                  </a:lnTo>
                  <a:lnTo>
                    <a:pt x="142" y="0"/>
                  </a:lnTo>
                  <a:lnTo>
                    <a:pt x="158" y="0"/>
                  </a:lnTo>
                  <a:lnTo>
                    <a:pt x="158" y="0"/>
                  </a:lnTo>
                  <a:lnTo>
                    <a:pt x="174" y="0"/>
                  </a:lnTo>
                  <a:lnTo>
                    <a:pt x="190" y="2"/>
                  </a:lnTo>
                  <a:lnTo>
                    <a:pt x="206" y="6"/>
                  </a:lnTo>
                  <a:lnTo>
                    <a:pt x="220" y="12"/>
                  </a:lnTo>
                  <a:lnTo>
                    <a:pt x="234" y="18"/>
                  </a:lnTo>
                  <a:lnTo>
                    <a:pt x="248" y="26"/>
                  </a:lnTo>
                  <a:lnTo>
                    <a:pt x="260" y="36"/>
                  </a:lnTo>
                  <a:lnTo>
                    <a:pt x="270" y="46"/>
                  </a:lnTo>
                  <a:lnTo>
                    <a:pt x="280" y="58"/>
                  </a:lnTo>
                  <a:lnTo>
                    <a:pt x="290" y="70"/>
                  </a:lnTo>
                  <a:lnTo>
                    <a:pt x="298" y="82"/>
                  </a:lnTo>
                  <a:lnTo>
                    <a:pt x="304" y="96"/>
                  </a:lnTo>
                  <a:lnTo>
                    <a:pt x="310" y="112"/>
                  </a:lnTo>
                  <a:lnTo>
                    <a:pt x="314" y="126"/>
                  </a:lnTo>
                  <a:lnTo>
                    <a:pt x="316" y="142"/>
                  </a:lnTo>
                  <a:lnTo>
                    <a:pt x="316" y="158"/>
                  </a:lnTo>
                  <a:lnTo>
                    <a:pt x="316" y="158"/>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988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92263" y="247877"/>
            <a:ext cx="10515600" cy="1325563"/>
          </a:xfrm>
        </p:spPr>
        <p:txBody>
          <a:bodyPr/>
          <a:lstStyle/>
          <a:p>
            <a:r>
              <a:rPr lang="en-US" dirty="0"/>
              <a:t>Social media</a:t>
            </a:r>
          </a:p>
        </p:txBody>
      </p:sp>
      <p:grpSp>
        <p:nvGrpSpPr>
          <p:cNvPr id="3" name="Group 4"/>
          <p:cNvGrpSpPr>
            <a:grpSpLocks noChangeAspect="1"/>
          </p:cNvGrpSpPr>
          <p:nvPr/>
        </p:nvGrpSpPr>
        <p:grpSpPr bwMode="auto">
          <a:xfrm>
            <a:off x="723900" y="1779815"/>
            <a:ext cx="3571875" cy="5245100"/>
            <a:chOff x="316" y="864"/>
            <a:chExt cx="2250" cy="3304"/>
          </a:xfrm>
        </p:grpSpPr>
        <p:sp>
          <p:nvSpPr>
            <p:cNvPr id="6" name="AutoShape 3"/>
            <p:cNvSpPr>
              <a:spLocks noChangeAspect="1" noChangeArrowheads="1" noTextEdit="1"/>
            </p:cNvSpPr>
            <p:nvPr/>
          </p:nvSpPr>
          <p:spPr bwMode="auto">
            <a:xfrm>
              <a:off x="316" y="864"/>
              <a:ext cx="2250" cy="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 y="864"/>
              <a:ext cx="98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 y="1316"/>
              <a:ext cx="100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 y="1764"/>
              <a:ext cx="96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 y="2371"/>
              <a:ext cx="97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2" y="2858"/>
              <a:ext cx="87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 y="3303"/>
              <a:ext cx="11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p:cNvSpPr txBox="1"/>
          <p:nvPr/>
        </p:nvSpPr>
        <p:spPr>
          <a:xfrm>
            <a:off x="3932528" y="1820624"/>
            <a:ext cx="2999091" cy="523220"/>
          </a:xfrm>
          <a:prstGeom prst="rect">
            <a:avLst/>
          </a:prstGeom>
          <a:noFill/>
        </p:spPr>
        <p:txBody>
          <a:bodyPr wrap="none" rtlCol="0">
            <a:spAutoFit/>
          </a:bodyPr>
          <a:lstStyle/>
          <a:p>
            <a:pPr algn="ctr"/>
            <a:r>
              <a:rPr lang="en-US" sz="2800" dirty="0"/>
              <a:t>&lt;&lt; I need to eat. &gt;&gt;</a:t>
            </a:r>
          </a:p>
        </p:txBody>
      </p:sp>
      <p:sp>
        <p:nvSpPr>
          <p:cNvPr id="14" name="TextBox 13"/>
          <p:cNvSpPr txBox="1"/>
          <p:nvPr/>
        </p:nvSpPr>
        <p:spPr>
          <a:xfrm>
            <a:off x="3932528" y="2537380"/>
            <a:ext cx="1791709" cy="523220"/>
          </a:xfrm>
          <a:prstGeom prst="rect">
            <a:avLst/>
          </a:prstGeom>
          <a:noFill/>
        </p:spPr>
        <p:txBody>
          <a:bodyPr wrap="none" rtlCol="0">
            <a:spAutoFit/>
          </a:bodyPr>
          <a:lstStyle/>
          <a:p>
            <a:pPr algn="ctr"/>
            <a:r>
              <a:rPr lang="en-US" sz="2800" dirty="0"/>
              <a:t>&lt;&lt; I ate. &gt;&gt;</a:t>
            </a:r>
          </a:p>
        </p:txBody>
      </p:sp>
      <p:sp>
        <p:nvSpPr>
          <p:cNvPr id="15" name="TextBox 14"/>
          <p:cNvSpPr txBox="1"/>
          <p:nvPr/>
        </p:nvSpPr>
        <p:spPr>
          <a:xfrm>
            <a:off x="3932528" y="3360430"/>
            <a:ext cx="3772123" cy="523220"/>
          </a:xfrm>
          <a:prstGeom prst="rect">
            <a:avLst/>
          </a:prstGeom>
          <a:noFill/>
        </p:spPr>
        <p:txBody>
          <a:bodyPr wrap="none" rtlCol="0">
            <a:spAutoFit/>
          </a:bodyPr>
          <a:lstStyle/>
          <a:p>
            <a:pPr algn="ctr"/>
            <a:r>
              <a:rPr lang="en-US" sz="2800" dirty="0"/>
              <a:t>&lt;&lt; This is where I eat. &gt;&gt;</a:t>
            </a:r>
          </a:p>
        </p:txBody>
      </p:sp>
      <p:sp>
        <p:nvSpPr>
          <p:cNvPr id="16" name="TextBox 15"/>
          <p:cNvSpPr txBox="1"/>
          <p:nvPr/>
        </p:nvSpPr>
        <p:spPr>
          <a:xfrm>
            <a:off x="3932528" y="4219752"/>
            <a:ext cx="3595471" cy="523220"/>
          </a:xfrm>
          <a:prstGeom prst="rect">
            <a:avLst/>
          </a:prstGeom>
          <a:noFill/>
        </p:spPr>
        <p:txBody>
          <a:bodyPr wrap="none" rtlCol="0">
            <a:spAutoFit/>
          </a:bodyPr>
          <a:lstStyle/>
          <a:p>
            <a:pPr algn="ctr"/>
            <a:r>
              <a:rPr lang="en-US" sz="2800" dirty="0"/>
              <a:t>&lt;&lt; Why am I eating? &gt;&gt;</a:t>
            </a:r>
          </a:p>
        </p:txBody>
      </p:sp>
      <p:sp>
        <p:nvSpPr>
          <p:cNvPr id="17" name="TextBox 16"/>
          <p:cNvSpPr txBox="1"/>
          <p:nvPr/>
        </p:nvSpPr>
        <p:spPr>
          <a:xfrm>
            <a:off x="3932528" y="4989274"/>
            <a:ext cx="3610604" cy="523220"/>
          </a:xfrm>
          <a:prstGeom prst="rect">
            <a:avLst/>
          </a:prstGeom>
          <a:noFill/>
        </p:spPr>
        <p:txBody>
          <a:bodyPr wrap="none" rtlCol="0">
            <a:spAutoFit/>
          </a:bodyPr>
          <a:lstStyle/>
          <a:p>
            <a:pPr algn="ctr"/>
            <a:r>
              <a:rPr lang="en-US" sz="2800" dirty="0"/>
              <a:t>&lt;&lt; Look at this food! &gt;&gt;</a:t>
            </a:r>
          </a:p>
        </p:txBody>
      </p:sp>
      <p:sp>
        <p:nvSpPr>
          <p:cNvPr id="18" name="TextBox 17"/>
          <p:cNvSpPr txBox="1"/>
          <p:nvPr/>
        </p:nvSpPr>
        <p:spPr>
          <a:xfrm>
            <a:off x="3932528" y="5650796"/>
            <a:ext cx="3697487" cy="523220"/>
          </a:xfrm>
          <a:prstGeom prst="rect">
            <a:avLst/>
          </a:prstGeom>
          <a:noFill/>
        </p:spPr>
        <p:txBody>
          <a:bodyPr wrap="none" rtlCol="0">
            <a:spAutoFit/>
          </a:bodyPr>
          <a:lstStyle/>
          <a:p>
            <a:pPr algn="ctr"/>
            <a:r>
              <a:rPr lang="en-US" sz="2800" dirty="0"/>
              <a:t>&lt;&lt; I’m good at eating &gt;&gt;</a:t>
            </a:r>
          </a:p>
        </p:txBody>
      </p:sp>
    </p:spTree>
    <p:extLst>
      <p:ext uri="{BB962C8B-B14F-4D97-AF65-F5344CB8AC3E}">
        <p14:creationId xmlns:p14="http://schemas.microsoft.com/office/powerpoint/2010/main" val="2605672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77961" y="199231"/>
            <a:ext cx="10515600" cy="1325563"/>
          </a:xfrm>
        </p:spPr>
        <p:txBody>
          <a:bodyPr/>
          <a:lstStyle/>
          <a:p>
            <a:r>
              <a:rPr lang="en-US" dirty="0"/>
              <a:t>Types of social media sites</a:t>
            </a:r>
          </a:p>
        </p:txBody>
      </p:sp>
      <p:grpSp>
        <p:nvGrpSpPr>
          <p:cNvPr id="3" name="Group 4"/>
          <p:cNvGrpSpPr>
            <a:grpSpLocks noChangeAspect="1"/>
          </p:cNvGrpSpPr>
          <p:nvPr/>
        </p:nvGrpSpPr>
        <p:grpSpPr bwMode="auto">
          <a:xfrm>
            <a:off x="2513013" y="2132013"/>
            <a:ext cx="7613650" cy="3724275"/>
            <a:chOff x="1583" y="1343"/>
            <a:chExt cx="4796" cy="2346"/>
          </a:xfrm>
        </p:grpSpPr>
        <p:sp>
          <p:nvSpPr>
            <p:cNvPr id="6" name="AutoShape 3"/>
            <p:cNvSpPr>
              <a:spLocks noChangeAspect="1" noChangeArrowheads="1" noTextEdit="1"/>
            </p:cNvSpPr>
            <p:nvPr/>
          </p:nvSpPr>
          <p:spPr bwMode="auto">
            <a:xfrm>
              <a:off x="1583" y="1343"/>
              <a:ext cx="4796" cy="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noEditPoints="1"/>
            </p:cNvSpPr>
            <p:nvPr/>
          </p:nvSpPr>
          <p:spPr bwMode="auto">
            <a:xfrm>
              <a:off x="1591" y="1351"/>
              <a:ext cx="4780" cy="2330"/>
            </a:xfrm>
            <a:custGeom>
              <a:avLst/>
              <a:gdLst>
                <a:gd name="T0" fmla="*/ 4780 w 4780"/>
                <a:gd name="T1" fmla="*/ 2330 h 2330"/>
                <a:gd name="T2" fmla="*/ 2390 w 4780"/>
                <a:gd name="T3" fmla="*/ 1844 h 2330"/>
                <a:gd name="T4" fmla="*/ 2320 w 4780"/>
                <a:gd name="T5" fmla="*/ 1840 h 2330"/>
                <a:gd name="T6" fmla="*/ 2220 w 4780"/>
                <a:gd name="T7" fmla="*/ 1822 h 2330"/>
                <a:gd name="T8" fmla="*/ 2126 w 4780"/>
                <a:gd name="T9" fmla="*/ 1790 h 2330"/>
                <a:gd name="T10" fmla="*/ 2038 w 4780"/>
                <a:gd name="T11" fmla="*/ 1746 h 2330"/>
                <a:gd name="T12" fmla="*/ 1958 w 4780"/>
                <a:gd name="T13" fmla="*/ 1690 h 2330"/>
                <a:gd name="T14" fmla="*/ 1888 w 4780"/>
                <a:gd name="T15" fmla="*/ 1622 h 2330"/>
                <a:gd name="T16" fmla="*/ 1828 w 4780"/>
                <a:gd name="T17" fmla="*/ 1544 h 2330"/>
                <a:gd name="T18" fmla="*/ 1778 w 4780"/>
                <a:gd name="T19" fmla="*/ 1460 h 2330"/>
                <a:gd name="T20" fmla="*/ 1742 w 4780"/>
                <a:gd name="T21" fmla="*/ 1368 h 2330"/>
                <a:gd name="T22" fmla="*/ 1718 w 4780"/>
                <a:gd name="T23" fmla="*/ 1268 h 2330"/>
                <a:gd name="T24" fmla="*/ 1712 w 4780"/>
                <a:gd name="T25" fmla="*/ 1166 h 2330"/>
                <a:gd name="T26" fmla="*/ 1714 w 4780"/>
                <a:gd name="T27" fmla="*/ 1096 h 2330"/>
                <a:gd name="T28" fmla="*/ 1732 w 4780"/>
                <a:gd name="T29" fmla="*/ 996 h 2330"/>
                <a:gd name="T30" fmla="*/ 1764 w 4780"/>
                <a:gd name="T31" fmla="*/ 900 h 2330"/>
                <a:gd name="T32" fmla="*/ 1810 w 4780"/>
                <a:gd name="T33" fmla="*/ 814 h 2330"/>
                <a:gd name="T34" fmla="*/ 1866 w 4780"/>
                <a:gd name="T35" fmla="*/ 734 h 2330"/>
                <a:gd name="T36" fmla="*/ 1934 w 4780"/>
                <a:gd name="T37" fmla="*/ 662 h 2330"/>
                <a:gd name="T38" fmla="*/ 2010 w 4780"/>
                <a:gd name="T39" fmla="*/ 602 h 2330"/>
                <a:gd name="T40" fmla="*/ 2096 w 4780"/>
                <a:gd name="T41" fmla="*/ 554 h 2330"/>
                <a:gd name="T42" fmla="*/ 2188 w 4780"/>
                <a:gd name="T43" fmla="*/ 516 h 2330"/>
                <a:gd name="T44" fmla="*/ 2286 w 4780"/>
                <a:gd name="T45" fmla="*/ 494 h 2330"/>
                <a:gd name="T46" fmla="*/ 2390 w 4780"/>
                <a:gd name="T47" fmla="*/ 486 h 2330"/>
                <a:gd name="T48" fmla="*/ 2460 w 4780"/>
                <a:gd name="T49" fmla="*/ 490 h 2330"/>
                <a:gd name="T50" fmla="*/ 2560 w 4780"/>
                <a:gd name="T51" fmla="*/ 508 h 2330"/>
                <a:gd name="T52" fmla="*/ 2654 w 4780"/>
                <a:gd name="T53" fmla="*/ 540 h 2330"/>
                <a:gd name="T54" fmla="*/ 2742 w 4780"/>
                <a:gd name="T55" fmla="*/ 584 h 2330"/>
                <a:gd name="T56" fmla="*/ 2822 w 4780"/>
                <a:gd name="T57" fmla="*/ 642 h 2330"/>
                <a:gd name="T58" fmla="*/ 2892 w 4780"/>
                <a:gd name="T59" fmla="*/ 708 h 2330"/>
                <a:gd name="T60" fmla="*/ 2952 w 4780"/>
                <a:gd name="T61" fmla="*/ 786 h 2330"/>
                <a:gd name="T62" fmla="*/ 3002 w 4780"/>
                <a:gd name="T63" fmla="*/ 870 h 2330"/>
                <a:gd name="T64" fmla="*/ 3038 w 4780"/>
                <a:gd name="T65" fmla="*/ 964 h 2330"/>
                <a:gd name="T66" fmla="*/ 3062 w 4780"/>
                <a:gd name="T67" fmla="*/ 1062 h 2330"/>
                <a:gd name="T68" fmla="*/ 3068 w 4780"/>
                <a:gd name="T69" fmla="*/ 1166 h 2330"/>
                <a:gd name="T70" fmla="*/ 3066 w 4780"/>
                <a:gd name="T71" fmla="*/ 1234 h 2330"/>
                <a:gd name="T72" fmla="*/ 3048 w 4780"/>
                <a:gd name="T73" fmla="*/ 1334 h 2330"/>
                <a:gd name="T74" fmla="*/ 3016 w 4780"/>
                <a:gd name="T75" fmla="*/ 1430 h 2330"/>
                <a:gd name="T76" fmla="*/ 2970 w 4780"/>
                <a:gd name="T77" fmla="*/ 1518 h 2330"/>
                <a:gd name="T78" fmla="*/ 2914 w 4780"/>
                <a:gd name="T79" fmla="*/ 1598 h 2330"/>
                <a:gd name="T80" fmla="*/ 2846 w 4780"/>
                <a:gd name="T81" fmla="*/ 1668 h 2330"/>
                <a:gd name="T82" fmla="*/ 2770 w 4780"/>
                <a:gd name="T83" fmla="*/ 1728 h 2330"/>
                <a:gd name="T84" fmla="*/ 2684 w 4780"/>
                <a:gd name="T85" fmla="*/ 1778 h 2330"/>
                <a:gd name="T86" fmla="*/ 2592 w 4780"/>
                <a:gd name="T87" fmla="*/ 1814 h 2330"/>
                <a:gd name="T88" fmla="*/ 2494 w 4780"/>
                <a:gd name="T89" fmla="*/ 1836 h 2330"/>
                <a:gd name="T90" fmla="*/ 2390 w 4780"/>
                <a:gd name="T91" fmla="*/ 1844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80" h="2330">
                  <a:moveTo>
                    <a:pt x="0" y="0"/>
                  </a:moveTo>
                  <a:lnTo>
                    <a:pt x="0" y="2330"/>
                  </a:lnTo>
                  <a:lnTo>
                    <a:pt x="4780" y="2330"/>
                  </a:lnTo>
                  <a:lnTo>
                    <a:pt x="4780" y="0"/>
                  </a:lnTo>
                  <a:lnTo>
                    <a:pt x="0" y="0"/>
                  </a:lnTo>
                  <a:close/>
                  <a:moveTo>
                    <a:pt x="2390" y="1844"/>
                  </a:moveTo>
                  <a:lnTo>
                    <a:pt x="2390" y="1844"/>
                  </a:lnTo>
                  <a:lnTo>
                    <a:pt x="2356" y="1844"/>
                  </a:lnTo>
                  <a:lnTo>
                    <a:pt x="2320" y="1840"/>
                  </a:lnTo>
                  <a:lnTo>
                    <a:pt x="2286" y="1836"/>
                  </a:lnTo>
                  <a:lnTo>
                    <a:pt x="2254" y="1830"/>
                  </a:lnTo>
                  <a:lnTo>
                    <a:pt x="2220" y="1822"/>
                  </a:lnTo>
                  <a:lnTo>
                    <a:pt x="2188" y="1814"/>
                  </a:lnTo>
                  <a:lnTo>
                    <a:pt x="2156" y="1802"/>
                  </a:lnTo>
                  <a:lnTo>
                    <a:pt x="2126" y="1790"/>
                  </a:lnTo>
                  <a:lnTo>
                    <a:pt x="2096" y="1778"/>
                  </a:lnTo>
                  <a:lnTo>
                    <a:pt x="2066" y="1762"/>
                  </a:lnTo>
                  <a:lnTo>
                    <a:pt x="2038" y="1746"/>
                  </a:lnTo>
                  <a:lnTo>
                    <a:pt x="2010" y="1728"/>
                  </a:lnTo>
                  <a:lnTo>
                    <a:pt x="1984" y="1710"/>
                  </a:lnTo>
                  <a:lnTo>
                    <a:pt x="1958" y="1690"/>
                  </a:lnTo>
                  <a:lnTo>
                    <a:pt x="1934" y="1668"/>
                  </a:lnTo>
                  <a:lnTo>
                    <a:pt x="1910" y="1646"/>
                  </a:lnTo>
                  <a:lnTo>
                    <a:pt x="1888" y="1622"/>
                  </a:lnTo>
                  <a:lnTo>
                    <a:pt x="1866" y="1598"/>
                  </a:lnTo>
                  <a:lnTo>
                    <a:pt x="1846" y="1572"/>
                  </a:lnTo>
                  <a:lnTo>
                    <a:pt x="1828" y="1544"/>
                  </a:lnTo>
                  <a:lnTo>
                    <a:pt x="1810" y="1518"/>
                  </a:lnTo>
                  <a:lnTo>
                    <a:pt x="1794" y="1488"/>
                  </a:lnTo>
                  <a:lnTo>
                    <a:pt x="1778" y="1460"/>
                  </a:lnTo>
                  <a:lnTo>
                    <a:pt x="1764" y="1430"/>
                  </a:lnTo>
                  <a:lnTo>
                    <a:pt x="1752" y="1398"/>
                  </a:lnTo>
                  <a:lnTo>
                    <a:pt x="1742" y="1368"/>
                  </a:lnTo>
                  <a:lnTo>
                    <a:pt x="1732" y="1334"/>
                  </a:lnTo>
                  <a:lnTo>
                    <a:pt x="1724" y="1302"/>
                  </a:lnTo>
                  <a:lnTo>
                    <a:pt x="1718" y="1268"/>
                  </a:lnTo>
                  <a:lnTo>
                    <a:pt x="1714" y="1234"/>
                  </a:lnTo>
                  <a:lnTo>
                    <a:pt x="1712" y="1200"/>
                  </a:lnTo>
                  <a:lnTo>
                    <a:pt x="1712" y="1166"/>
                  </a:lnTo>
                  <a:lnTo>
                    <a:pt x="1712" y="1166"/>
                  </a:lnTo>
                  <a:lnTo>
                    <a:pt x="1712" y="1130"/>
                  </a:lnTo>
                  <a:lnTo>
                    <a:pt x="1714" y="1096"/>
                  </a:lnTo>
                  <a:lnTo>
                    <a:pt x="1718" y="1062"/>
                  </a:lnTo>
                  <a:lnTo>
                    <a:pt x="1724" y="1028"/>
                  </a:lnTo>
                  <a:lnTo>
                    <a:pt x="1732" y="996"/>
                  </a:lnTo>
                  <a:lnTo>
                    <a:pt x="1742" y="964"/>
                  </a:lnTo>
                  <a:lnTo>
                    <a:pt x="1752" y="932"/>
                  </a:lnTo>
                  <a:lnTo>
                    <a:pt x="1764" y="900"/>
                  </a:lnTo>
                  <a:lnTo>
                    <a:pt x="1778" y="870"/>
                  </a:lnTo>
                  <a:lnTo>
                    <a:pt x="1794" y="842"/>
                  </a:lnTo>
                  <a:lnTo>
                    <a:pt x="1810" y="814"/>
                  </a:lnTo>
                  <a:lnTo>
                    <a:pt x="1828" y="786"/>
                  </a:lnTo>
                  <a:lnTo>
                    <a:pt x="1846" y="760"/>
                  </a:lnTo>
                  <a:lnTo>
                    <a:pt x="1866" y="734"/>
                  </a:lnTo>
                  <a:lnTo>
                    <a:pt x="1888" y="708"/>
                  </a:lnTo>
                  <a:lnTo>
                    <a:pt x="1910" y="686"/>
                  </a:lnTo>
                  <a:lnTo>
                    <a:pt x="1934" y="662"/>
                  </a:lnTo>
                  <a:lnTo>
                    <a:pt x="1958" y="642"/>
                  </a:lnTo>
                  <a:lnTo>
                    <a:pt x="1984" y="622"/>
                  </a:lnTo>
                  <a:lnTo>
                    <a:pt x="2010" y="602"/>
                  </a:lnTo>
                  <a:lnTo>
                    <a:pt x="2038" y="584"/>
                  </a:lnTo>
                  <a:lnTo>
                    <a:pt x="2066" y="568"/>
                  </a:lnTo>
                  <a:lnTo>
                    <a:pt x="2096" y="554"/>
                  </a:lnTo>
                  <a:lnTo>
                    <a:pt x="2126" y="540"/>
                  </a:lnTo>
                  <a:lnTo>
                    <a:pt x="2156" y="528"/>
                  </a:lnTo>
                  <a:lnTo>
                    <a:pt x="2188" y="516"/>
                  </a:lnTo>
                  <a:lnTo>
                    <a:pt x="2220" y="508"/>
                  </a:lnTo>
                  <a:lnTo>
                    <a:pt x="2254" y="500"/>
                  </a:lnTo>
                  <a:lnTo>
                    <a:pt x="2286" y="494"/>
                  </a:lnTo>
                  <a:lnTo>
                    <a:pt x="2320" y="490"/>
                  </a:lnTo>
                  <a:lnTo>
                    <a:pt x="2356" y="488"/>
                  </a:lnTo>
                  <a:lnTo>
                    <a:pt x="2390" y="486"/>
                  </a:lnTo>
                  <a:lnTo>
                    <a:pt x="2390" y="486"/>
                  </a:lnTo>
                  <a:lnTo>
                    <a:pt x="2424" y="488"/>
                  </a:lnTo>
                  <a:lnTo>
                    <a:pt x="2460" y="490"/>
                  </a:lnTo>
                  <a:lnTo>
                    <a:pt x="2494" y="494"/>
                  </a:lnTo>
                  <a:lnTo>
                    <a:pt x="2526" y="500"/>
                  </a:lnTo>
                  <a:lnTo>
                    <a:pt x="2560" y="508"/>
                  </a:lnTo>
                  <a:lnTo>
                    <a:pt x="2592" y="516"/>
                  </a:lnTo>
                  <a:lnTo>
                    <a:pt x="2624" y="528"/>
                  </a:lnTo>
                  <a:lnTo>
                    <a:pt x="2654" y="540"/>
                  </a:lnTo>
                  <a:lnTo>
                    <a:pt x="2684" y="554"/>
                  </a:lnTo>
                  <a:lnTo>
                    <a:pt x="2714" y="568"/>
                  </a:lnTo>
                  <a:lnTo>
                    <a:pt x="2742" y="584"/>
                  </a:lnTo>
                  <a:lnTo>
                    <a:pt x="2770" y="602"/>
                  </a:lnTo>
                  <a:lnTo>
                    <a:pt x="2796" y="622"/>
                  </a:lnTo>
                  <a:lnTo>
                    <a:pt x="2822" y="642"/>
                  </a:lnTo>
                  <a:lnTo>
                    <a:pt x="2846" y="662"/>
                  </a:lnTo>
                  <a:lnTo>
                    <a:pt x="2870" y="686"/>
                  </a:lnTo>
                  <a:lnTo>
                    <a:pt x="2892" y="708"/>
                  </a:lnTo>
                  <a:lnTo>
                    <a:pt x="2914" y="734"/>
                  </a:lnTo>
                  <a:lnTo>
                    <a:pt x="2934" y="760"/>
                  </a:lnTo>
                  <a:lnTo>
                    <a:pt x="2952" y="786"/>
                  </a:lnTo>
                  <a:lnTo>
                    <a:pt x="2970" y="814"/>
                  </a:lnTo>
                  <a:lnTo>
                    <a:pt x="2986" y="842"/>
                  </a:lnTo>
                  <a:lnTo>
                    <a:pt x="3002" y="870"/>
                  </a:lnTo>
                  <a:lnTo>
                    <a:pt x="3016" y="900"/>
                  </a:lnTo>
                  <a:lnTo>
                    <a:pt x="3028" y="932"/>
                  </a:lnTo>
                  <a:lnTo>
                    <a:pt x="3038" y="964"/>
                  </a:lnTo>
                  <a:lnTo>
                    <a:pt x="3048" y="996"/>
                  </a:lnTo>
                  <a:lnTo>
                    <a:pt x="3056" y="1028"/>
                  </a:lnTo>
                  <a:lnTo>
                    <a:pt x="3062" y="1062"/>
                  </a:lnTo>
                  <a:lnTo>
                    <a:pt x="3066" y="1096"/>
                  </a:lnTo>
                  <a:lnTo>
                    <a:pt x="3068" y="1130"/>
                  </a:lnTo>
                  <a:lnTo>
                    <a:pt x="3068" y="1166"/>
                  </a:lnTo>
                  <a:lnTo>
                    <a:pt x="3068" y="1166"/>
                  </a:lnTo>
                  <a:lnTo>
                    <a:pt x="3068" y="1200"/>
                  </a:lnTo>
                  <a:lnTo>
                    <a:pt x="3066" y="1234"/>
                  </a:lnTo>
                  <a:lnTo>
                    <a:pt x="3062" y="1268"/>
                  </a:lnTo>
                  <a:lnTo>
                    <a:pt x="3056" y="1302"/>
                  </a:lnTo>
                  <a:lnTo>
                    <a:pt x="3048" y="1334"/>
                  </a:lnTo>
                  <a:lnTo>
                    <a:pt x="3038" y="1368"/>
                  </a:lnTo>
                  <a:lnTo>
                    <a:pt x="3028" y="1398"/>
                  </a:lnTo>
                  <a:lnTo>
                    <a:pt x="3016" y="1430"/>
                  </a:lnTo>
                  <a:lnTo>
                    <a:pt x="3002" y="1460"/>
                  </a:lnTo>
                  <a:lnTo>
                    <a:pt x="2986" y="1488"/>
                  </a:lnTo>
                  <a:lnTo>
                    <a:pt x="2970" y="1518"/>
                  </a:lnTo>
                  <a:lnTo>
                    <a:pt x="2952" y="1544"/>
                  </a:lnTo>
                  <a:lnTo>
                    <a:pt x="2934" y="1572"/>
                  </a:lnTo>
                  <a:lnTo>
                    <a:pt x="2914" y="1598"/>
                  </a:lnTo>
                  <a:lnTo>
                    <a:pt x="2892" y="1622"/>
                  </a:lnTo>
                  <a:lnTo>
                    <a:pt x="2870" y="1646"/>
                  </a:lnTo>
                  <a:lnTo>
                    <a:pt x="2846" y="1668"/>
                  </a:lnTo>
                  <a:lnTo>
                    <a:pt x="2822" y="1690"/>
                  </a:lnTo>
                  <a:lnTo>
                    <a:pt x="2796" y="1710"/>
                  </a:lnTo>
                  <a:lnTo>
                    <a:pt x="2770" y="1728"/>
                  </a:lnTo>
                  <a:lnTo>
                    <a:pt x="2742" y="1746"/>
                  </a:lnTo>
                  <a:lnTo>
                    <a:pt x="2714" y="1762"/>
                  </a:lnTo>
                  <a:lnTo>
                    <a:pt x="2684" y="1778"/>
                  </a:lnTo>
                  <a:lnTo>
                    <a:pt x="2654" y="1790"/>
                  </a:lnTo>
                  <a:lnTo>
                    <a:pt x="2624" y="1802"/>
                  </a:lnTo>
                  <a:lnTo>
                    <a:pt x="2592" y="1814"/>
                  </a:lnTo>
                  <a:lnTo>
                    <a:pt x="2560" y="1822"/>
                  </a:lnTo>
                  <a:lnTo>
                    <a:pt x="2526" y="1830"/>
                  </a:lnTo>
                  <a:lnTo>
                    <a:pt x="2494" y="1836"/>
                  </a:lnTo>
                  <a:lnTo>
                    <a:pt x="2460" y="1840"/>
                  </a:lnTo>
                  <a:lnTo>
                    <a:pt x="2424" y="1844"/>
                  </a:lnTo>
                  <a:lnTo>
                    <a:pt x="2390" y="1844"/>
                  </a:lnTo>
                  <a:lnTo>
                    <a:pt x="2390" y="1844"/>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3963" y="1351"/>
              <a:ext cx="0" cy="486"/>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1593" y="1775"/>
              <a:ext cx="1738" cy="566"/>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3147" y="3065"/>
              <a:ext cx="440" cy="604"/>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H="1" flipV="1">
              <a:off x="4353" y="3081"/>
              <a:ext cx="436" cy="60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4631" y="1757"/>
              <a:ext cx="1740" cy="566"/>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3577" y="2141"/>
              <a:ext cx="770" cy="696"/>
            </a:xfrm>
            <a:custGeom>
              <a:avLst/>
              <a:gdLst>
                <a:gd name="T0" fmla="*/ 164 w 770"/>
                <a:gd name="T1" fmla="*/ 696 h 696"/>
                <a:gd name="T2" fmla="*/ 164 w 770"/>
                <a:gd name="T3" fmla="*/ 668 h 696"/>
                <a:gd name="T4" fmla="*/ 168 w 770"/>
                <a:gd name="T5" fmla="*/ 666 h 696"/>
                <a:gd name="T6" fmla="*/ 172 w 770"/>
                <a:gd name="T7" fmla="*/ 666 h 696"/>
                <a:gd name="T8" fmla="*/ 302 w 770"/>
                <a:gd name="T9" fmla="*/ 648 h 696"/>
                <a:gd name="T10" fmla="*/ 302 w 770"/>
                <a:gd name="T11" fmla="*/ 520 h 696"/>
                <a:gd name="T12" fmla="*/ 0 w 770"/>
                <a:gd name="T13" fmla="*/ 520 h 696"/>
                <a:gd name="T14" fmla="*/ 0 w 770"/>
                <a:gd name="T15" fmla="*/ 484 h 696"/>
                <a:gd name="T16" fmla="*/ 0 w 770"/>
                <a:gd name="T17" fmla="*/ 0 h 696"/>
                <a:gd name="T18" fmla="*/ 770 w 770"/>
                <a:gd name="T19" fmla="*/ 0 h 696"/>
                <a:gd name="T20" fmla="*/ 770 w 770"/>
                <a:gd name="T21" fmla="*/ 484 h 696"/>
                <a:gd name="T22" fmla="*/ 770 w 770"/>
                <a:gd name="T23" fmla="*/ 520 h 696"/>
                <a:gd name="T24" fmla="*/ 468 w 770"/>
                <a:gd name="T25" fmla="*/ 520 h 696"/>
                <a:gd name="T26" fmla="*/ 468 w 770"/>
                <a:gd name="T27" fmla="*/ 648 h 696"/>
                <a:gd name="T28" fmla="*/ 602 w 770"/>
                <a:gd name="T29" fmla="*/ 666 h 696"/>
                <a:gd name="T30" fmla="*/ 602 w 770"/>
                <a:gd name="T31" fmla="*/ 666 h 696"/>
                <a:gd name="T32" fmla="*/ 606 w 770"/>
                <a:gd name="T33" fmla="*/ 668 h 696"/>
                <a:gd name="T34" fmla="*/ 606 w 770"/>
                <a:gd name="T35" fmla="*/ 696 h 696"/>
                <a:gd name="T36" fmla="*/ 164 w 770"/>
                <a:gd name="T37" fmla="*/ 696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696">
                  <a:moveTo>
                    <a:pt x="164" y="696"/>
                  </a:moveTo>
                  <a:lnTo>
                    <a:pt x="164" y="668"/>
                  </a:lnTo>
                  <a:lnTo>
                    <a:pt x="168" y="666"/>
                  </a:lnTo>
                  <a:lnTo>
                    <a:pt x="172" y="666"/>
                  </a:lnTo>
                  <a:lnTo>
                    <a:pt x="302" y="648"/>
                  </a:lnTo>
                  <a:lnTo>
                    <a:pt x="302" y="520"/>
                  </a:lnTo>
                  <a:lnTo>
                    <a:pt x="0" y="520"/>
                  </a:lnTo>
                  <a:lnTo>
                    <a:pt x="0" y="484"/>
                  </a:lnTo>
                  <a:lnTo>
                    <a:pt x="0" y="0"/>
                  </a:lnTo>
                  <a:lnTo>
                    <a:pt x="770" y="0"/>
                  </a:lnTo>
                  <a:lnTo>
                    <a:pt x="770" y="484"/>
                  </a:lnTo>
                  <a:lnTo>
                    <a:pt x="770" y="520"/>
                  </a:lnTo>
                  <a:lnTo>
                    <a:pt x="468" y="520"/>
                  </a:lnTo>
                  <a:lnTo>
                    <a:pt x="468" y="648"/>
                  </a:lnTo>
                  <a:lnTo>
                    <a:pt x="602" y="666"/>
                  </a:lnTo>
                  <a:lnTo>
                    <a:pt x="602" y="666"/>
                  </a:lnTo>
                  <a:lnTo>
                    <a:pt x="606" y="668"/>
                  </a:lnTo>
                  <a:lnTo>
                    <a:pt x="606" y="696"/>
                  </a:lnTo>
                  <a:lnTo>
                    <a:pt x="164" y="69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3573" y="2137"/>
              <a:ext cx="778" cy="704"/>
            </a:xfrm>
            <a:custGeom>
              <a:avLst/>
              <a:gdLst>
                <a:gd name="T0" fmla="*/ 770 w 778"/>
                <a:gd name="T1" fmla="*/ 488 h 704"/>
                <a:gd name="T2" fmla="*/ 602 w 778"/>
                <a:gd name="T3" fmla="*/ 520 h 704"/>
                <a:gd name="T4" fmla="*/ 468 w 778"/>
                <a:gd name="T5" fmla="*/ 656 h 704"/>
                <a:gd name="T6" fmla="*/ 602 w 778"/>
                <a:gd name="T7" fmla="*/ 674 h 704"/>
                <a:gd name="T8" fmla="*/ 606 w 778"/>
                <a:gd name="T9" fmla="*/ 696 h 704"/>
                <a:gd name="T10" fmla="*/ 176 w 778"/>
                <a:gd name="T11" fmla="*/ 696 h 704"/>
                <a:gd name="T12" fmla="*/ 172 w 778"/>
                <a:gd name="T13" fmla="*/ 674 h 704"/>
                <a:gd name="T14" fmla="*/ 176 w 778"/>
                <a:gd name="T15" fmla="*/ 674 h 704"/>
                <a:gd name="T16" fmla="*/ 310 w 778"/>
                <a:gd name="T17" fmla="*/ 520 h 704"/>
                <a:gd name="T18" fmla="*/ 8 w 778"/>
                <a:gd name="T19" fmla="*/ 520 h 704"/>
                <a:gd name="T20" fmla="*/ 8 w 778"/>
                <a:gd name="T21" fmla="*/ 8 h 704"/>
                <a:gd name="T22" fmla="*/ 602 w 778"/>
                <a:gd name="T23" fmla="*/ 8 h 704"/>
                <a:gd name="T24" fmla="*/ 778 w 778"/>
                <a:gd name="T25" fmla="*/ 0 h 704"/>
                <a:gd name="T26" fmla="*/ 602 w 778"/>
                <a:gd name="T27" fmla="*/ 0 h 704"/>
                <a:gd name="T28" fmla="*/ 8 w 778"/>
                <a:gd name="T29" fmla="*/ 0 h 704"/>
                <a:gd name="T30" fmla="*/ 0 w 778"/>
                <a:gd name="T31" fmla="*/ 8 h 704"/>
                <a:gd name="T32" fmla="*/ 0 w 778"/>
                <a:gd name="T33" fmla="*/ 520 h 704"/>
                <a:gd name="T34" fmla="*/ 8 w 778"/>
                <a:gd name="T35" fmla="*/ 528 h 704"/>
                <a:gd name="T36" fmla="*/ 302 w 778"/>
                <a:gd name="T37" fmla="*/ 528 h 704"/>
                <a:gd name="T38" fmla="*/ 176 w 778"/>
                <a:gd name="T39" fmla="*/ 666 h 704"/>
                <a:gd name="T40" fmla="*/ 168 w 778"/>
                <a:gd name="T41" fmla="*/ 668 h 704"/>
                <a:gd name="T42" fmla="*/ 164 w 778"/>
                <a:gd name="T43" fmla="*/ 674 h 704"/>
                <a:gd name="T44" fmla="*/ 164 w 778"/>
                <a:gd name="T45" fmla="*/ 704 h 704"/>
                <a:gd name="T46" fmla="*/ 176 w 778"/>
                <a:gd name="T47" fmla="*/ 704 h 704"/>
                <a:gd name="T48" fmla="*/ 606 w 778"/>
                <a:gd name="T49" fmla="*/ 704 h 704"/>
                <a:gd name="T50" fmla="*/ 614 w 778"/>
                <a:gd name="T51" fmla="*/ 696 h 704"/>
                <a:gd name="T52" fmla="*/ 614 w 778"/>
                <a:gd name="T53" fmla="*/ 668 h 704"/>
                <a:gd name="T54" fmla="*/ 602 w 778"/>
                <a:gd name="T55" fmla="*/ 666 h 704"/>
                <a:gd name="T56" fmla="*/ 476 w 778"/>
                <a:gd name="T57" fmla="*/ 528 h 704"/>
                <a:gd name="T58" fmla="*/ 770 w 778"/>
                <a:gd name="T59" fmla="*/ 528 h 704"/>
                <a:gd name="T60" fmla="*/ 778 w 778"/>
                <a:gd name="T61" fmla="*/ 520 h 704"/>
                <a:gd name="T62" fmla="*/ 778 w 778"/>
                <a:gd name="T63" fmla="*/ 8 h 704"/>
                <a:gd name="T64" fmla="*/ 778 w 778"/>
                <a:gd name="T65"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8" h="704">
                  <a:moveTo>
                    <a:pt x="770" y="8"/>
                  </a:moveTo>
                  <a:lnTo>
                    <a:pt x="770" y="488"/>
                  </a:lnTo>
                  <a:lnTo>
                    <a:pt x="770" y="520"/>
                  </a:lnTo>
                  <a:lnTo>
                    <a:pt x="602" y="520"/>
                  </a:lnTo>
                  <a:lnTo>
                    <a:pt x="468" y="520"/>
                  </a:lnTo>
                  <a:lnTo>
                    <a:pt x="468" y="656"/>
                  </a:lnTo>
                  <a:lnTo>
                    <a:pt x="602" y="674"/>
                  </a:lnTo>
                  <a:lnTo>
                    <a:pt x="602" y="674"/>
                  </a:lnTo>
                  <a:lnTo>
                    <a:pt x="606" y="674"/>
                  </a:lnTo>
                  <a:lnTo>
                    <a:pt x="606" y="696"/>
                  </a:lnTo>
                  <a:lnTo>
                    <a:pt x="602" y="696"/>
                  </a:lnTo>
                  <a:lnTo>
                    <a:pt x="176" y="696"/>
                  </a:lnTo>
                  <a:lnTo>
                    <a:pt x="172" y="696"/>
                  </a:lnTo>
                  <a:lnTo>
                    <a:pt x="172" y="674"/>
                  </a:lnTo>
                  <a:lnTo>
                    <a:pt x="176" y="674"/>
                  </a:lnTo>
                  <a:lnTo>
                    <a:pt x="176" y="674"/>
                  </a:lnTo>
                  <a:lnTo>
                    <a:pt x="310" y="656"/>
                  </a:lnTo>
                  <a:lnTo>
                    <a:pt x="310" y="520"/>
                  </a:lnTo>
                  <a:lnTo>
                    <a:pt x="176" y="520"/>
                  </a:lnTo>
                  <a:lnTo>
                    <a:pt x="8" y="520"/>
                  </a:lnTo>
                  <a:lnTo>
                    <a:pt x="8" y="488"/>
                  </a:lnTo>
                  <a:lnTo>
                    <a:pt x="8" y="8"/>
                  </a:lnTo>
                  <a:lnTo>
                    <a:pt x="176" y="8"/>
                  </a:lnTo>
                  <a:lnTo>
                    <a:pt x="602" y="8"/>
                  </a:lnTo>
                  <a:lnTo>
                    <a:pt x="770" y="8"/>
                  </a:lnTo>
                  <a:close/>
                  <a:moveTo>
                    <a:pt x="778" y="0"/>
                  </a:moveTo>
                  <a:lnTo>
                    <a:pt x="770" y="0"/>
                  </a:lnTo>
                  <a:lnTo>
                    <a:pt x="602" y="0"/>
                  </a:lnTo>
                  <a:lnTo>
                    <a:pt x="176" y="0"/>
                  </a:lnTo>
                  <a:lnTo>
                    <a:pt x="8" y="0"/>
                  </a:lnTo>
                  <a:lnTo>
                    <a:pt x="0" y="0"/>
                  </a:lnTo>
                  <a:lnTo>
                    <a:pt x="0" y="8"/>
                  </a:lnTo>
                  <a:lnTo>
                    <a:pt x="0" y="488"/>
                  </a:lnTo>
                  <a:lnTo>
                    <a:pt x="0" y="520"/>
                  </a:lnTo>
                  <a:lnTo>
                    <a:pt x="0" y="528"/>
                  </a:lnTo>
                  <a:lnTo>
                    <a:pt x="8" y="528"/>
                  </a:lnTo>
                  <a:lnTo>
                    <a:pt x="176" y="528"/>
                  </a:lnTo>
                  <a:lnTo>
                    <a:pt x="302" y="528"/>
                  </a:lnTo>
                  <a:lnTo>
                    <a:pt x="302" y="650"/>
                  </a:lnTo>
                  <a:lnTo>
                    <a:pt x="176" y="666"/>
                  </a:lnTo>
                  <a:lnTo>
                    <a:pt x="168" y="666"/>
                  </a:lnTo>
                  <a:lnTo>
                    <a:pt x="168" y="668"/>
                  </a:lnTo>
                  <a:lnTo>
                    <a:pt x="164" y="668"/>
                  </a:lnTo>
                  <a:lnTo>
                    <a:pt x="164" y="674"/>
                  </a:lnTo>
                  <a:lnTo>
                    <a:pt x="164" y="696"/>
                  </a:lnTo>
                  <a:lnTo>
                    <a:pt x="164" y="704"/>
                  </a:lnTo>
                  <a:lnTo>
                    <a:pt x="172" y="704"/>
                  </a:lnTo>
                  <a:lnTo>
                    <a:pt x="176" y="704"/>
                  </a:lnTo>
                  <a:lnTo>
                    <a:pt x="602" y="704"/>
                  </a:lnTo>
                  <a:lnTo>
                    <a:pt x="606" y="704"/>
                  </a:lnTo>
                  <a:lnTo>
                    <a:pt x="614" y="704"/>
                  </a:lnTo>
                  <a:lnTo>
                    <a:pt x="614" y="696"/>
                  </a:lnTo>
                  <a:lnTo>
                    <a:pt x="614" y="674"/>
                  </a:lnTo>
                  <a:lnTo>
                    <a:pt x="614" y="668"/>
                  </a:lnTo>
                  <a:lnTo>
                    <a:pt x="610" y="668"/>
                  </a:lnTo>
                  <a:lnTo>
                    <a:pt x="602" y="666"/>
                  </a:lnTo>
                  <a:lnTo>
                    <a:pt x="476" y="650"/>
                  </a:lnTo>
                  <a:lnTo>
                    <a:pt x="476" y="528"/>
                  </a:lnTo>
                  <a:lnTo>
                    <a:pt x="602" y="528"/>
                  </a:lnTo>
                  <a:lnTo>
                    <a:pt x="770" y="528"/>
                  </a:lnTo>
                  <a:lnTo>
                    <a:pt x="778" y="528"/>
                  </a:lnTo>
                  <a:lnTo>
                    <a:pt x="778" y="520"/>
                  </a:lnTo>
                  <a:lnTo>
                    <a:pt x="778" y="488"/>
                  </a:lnTo>
                  <a:lnTo>
                    <a:pt x="778" y="8"/>
                  </a:lnTo>
                  <a:lnTo>
                    <a:pt x="778" y="0"/>
                  </a:lnTo>
                  <a:lnTo>
                    <a:pt x="7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3581" y="2145"/>
              <a:ext cx="762" cy="688"/>
            </a:xfrm>
            <a:custGeom>
              <a:avLst/>
              <a:gdLst>
                <a:gd name="T0" fmla="*/ 762 w 762"/>
                <a:gd name="T1" fmla="*/ 0 h 688"/>
                <a:gd name="T2" fmla="*/ 762 w 762"/>
                <a:gd name="T3" fmla="*/ 480 h 688"/>
                <a:gd name="T4" fmla="*/ 762 w 762"/>
                <a:gd name="T5" fmla="*/ 512 h 688"/>
                <a:gd name="T6" fmla="*/ 594 w 762"/>
                <a:gd name="T7" fmla="*/ 512 h 688"/>
                <a:gd name="T8" fmla="*/ 460 w 762"/>
                <a:gd name="T9" fmla="*/ 512 h 688"/>
                <a:gd name="T10" fmla="*/ 460 w 762"/>
                <a:gd name="T11" fmla="*/ 648 h 688"/>
                <a:gd name="T12" fmla="*/ 594 w 762"/>
                <a:gd name="T13" fmla="*/ 666 h 688"/>
                <a:gd name="T14" fmla="*/ 594 w 762"/>
                <a:gd name="T15" fmla="*/ 666 h 688"/>
                <a:gd name="T16" fmla="*/ 598 w 762"/>
                <a:gd name="T17" fmla="*/ 666 h 688"/>
                <a:gd name="T18" fmla="*/ 598 w 762"/>
                <a:gd name="T19" fmla="*/ 688 h 688"/>
                <a:gd name="T20" fmla="*/ 594 w 762"/>
                <a:gd name="T21" fmla="*/ 688 h 688"/>
                <a:gd name="T22" fmla="*/ 168 w 762"/>
                <a:gd name="T23" fmla="*/ 688 h 688"/>
                <a:gd name="T24" fmla="*/ 164 w 762"/>
                <a:gd name="T25" fmla="*/ 688 h 688"/>
                <a:gd name="T26" fmla="*/ 164 w 762"/>
                <a:gd name="T27" fmla="*/ 666 h 688"/>
                <a:gd name="T28" fmla="*/ 168 w 762"/>
                <a:gd name="T29" fmla="*/ 666 h 688"/>
                <a:gd name="T30" fmla="*/ 168 w 762"/>
                <a:gd name="T31" fmla="*/ 666 h 688"/>
                <a:gd name="T32" fmla="*/ 302 w 762"/>
                <a:gd name="T33" fmla="*/ 648 h 688"/>
                <a:gd name="T34" fmla="*/ 302 w 762"/>
                <a:gd name="T35" fmla="*/ 512 h 688"/>
                <a:gd name="T36" fmla="*/ 168 w 762"/>
                <a:gd name="T37" fmla="*/ 512 h 688"/>
                <a:gd name="T38" fmla="*/ 0 w 762"/>
                <a:gd name="T39" fmla="*/ 512 h 688"/>
                <a:gd name="T40" fmla="*/ 0 w 762"/>
                <a:gd name="T41" fmla="*/ 480 h 688"/>
                <a:gd name="T42" fmla="*/ 0 w 762"/>
                <a:gd name="T43" fmla="*/ 0 h 688"/>
                <a:gd name="T44" fmla="*/ 168 w 762"/>
                <a:gd name="T45" fmla="*/ 0 h 688"/>
                <a:gd name="T46" fmla="*/ 594 w 762"/>
                <a:gd name="T47" fmla="*/ 0 h 688"/>
                <a:gd name="T48" fmla="*/ 762 w 762"/>
                <a:gd name="T49"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2" h="688">
                  <a:moveTo>
                    <a:pt x="762" y="0"/>
                  </a:moveTo>
                  <a:lnTo>
                    <a:pt x="762" y="480"/>
                  </a:lnTo>
                  <a:lnTo>
                    <a:pt x="762" y="512"/>
                  </a:lnTo>
                  <a:lnTo>
                    <a:pt x="594" y="512"/>
                  </a:lnTo>
                  <a:lnTo>
                    <a:pt x="460" y="512"/>
                  </a:lnTo>
                  <a:lnTo>
                    <a:pt x="460" y="648"/>
                  </a:lnTo>
                  <a:lnTo>
                    <a:pt x="594" y="666"/>
                  </a:lnTo>
                  <a:lnTo>
                    <a:pt x="594" y="666"/>
                  </a:lnTo>
                  <a:lnTo>
                    <a:pt x="598" y="666"/>
                  </a:lnTo>
                  <a:lnTo>
                    <a:pt x="598" y="688"/>
                  </a:lnTo>
                  <a:lnTo>
                    <a:pt x="594" y="688"/>
                  </a:lnTo>
                  <a:lnTo>
                    <a:pt x="168" y="688"/>
                  </a:lnTo>
                  <a:lnTo>
                    <a:pt x="164" y="688"/>
                  </a:lnTo>
                  <a:lnTo>
                    <a:pt x="164" y="666"/>
                  </a:lnTo>
                  <a:lnTo>
                    <a:pt x="168" y="666"/>
                  </a:lnTo>
                  <a:lnTo>
                    <a:pt x="168" y="666"/>
                  </a:lnTo>
                  <a:lnTo>
                    <a:pt x="302" y="648"/>
                  </a:lnTo>
                  <a:lnTo>
                    <a:pt x="302" y="512"/>
                  </a:lnTo>
                  <a:lnTo>
                    <a:pt x="168" y="512"/>
                  </a:lnTo>
                  <a:lnTo>
                    <a:pt x="0" y="512"/>
                  </a:lnTo>
                  <a:lnTo>
                    <a:pt x="0" y="480"/>
                  </a:lnTo>
                  <a:lnTo>
                    <a:pt x="0" y="0"/>
                  </a:lnTo>
                  <a:lnTo>
                    <a:pt x="168" y="0"/>
                  </a:lnTo>
                  <a:lnTo>
                    <a:pt x="594" y="0"/>
                  </a:lnTo>
                  <a:lnTo>
                    <a:pt x="7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3573" y="2137"/>
              <a:ext cx="778" cy="704"/>
            </a:xfrm>
            <a:custGeom>
              <a:avLst/>
              <a:gdLst>
                <a:gd name="T0" fmla="*/ 778 w 778"/>
                <a:gd name="T1" fmla="*/ 0 h 704"/>
                <a:gd name="T2" fmla="*/ 770 w 778"/>
                <a:gd name="T3" fmla="*/ 0 h 704"/>
                <a:gd name="T4" fmla="*/ 602 w 778"/>
                <a:gd name="T5" fmla="*/ 0 h 704"/>
                <a:gd name="T6" fmla="*/ 176 w 778"/>
                <a:gd name="T7" fmla="*/ 0 h 704"/>
                <a:gd name="T8" fmla="*/ 8 w 778"/>
                <a:gd name="T9" fmla="*/ 0 h 704"/>
                <a:gd name="T10" fmla="*/ 0 w 778"/>
                <a:gd name="T11" fmla="*/ 0 h 704"/>
                <a:gd name="T12" fmla="*/ 0 w 778"/>
                <a:gd name="T13" fmla="*/ 8 h 704"/>
                <a:gd name="T14" fmla="*/ 0 w 778"/>
                <a:gd name="T15" fmla="*/ 488 h 704"/>
                <a:gd name="T16" fmla="*/ 0 w 778"/>
                <a:gd name="T17" fmla="*/ 520 h 704"/>
                <a:gd name="T18" fmla="*/ 0 w 778"/>
                <a:gd name="T19" fmla="*/ 528 h 704"/>
                <a:gd name="T20" fmla="*/ 8 w 778"/>
                <a:gd name="T21" fmla="*/ 528 h 704"/>
                <a:gd name="T22" fmla="*/ 176 w 778"/>
                <a:gd name="T23" fmla="*/ 528 h 704"/>
                <a:gd name="T24" fmla="*/ 302 w 778"/>
                <a:gd name="T25" fmla="*/ 528 h 704"/>
                <a:gd name="T26" fmla="*/ 302 w 778"/>
                <a:gd name="T27" fmla="*/ 650 h 704"/>
                <a:gd name="T28" fmla="*/ 176 w 778"/>
                <a:gd name="T29" fmla="*/ 666 h 704"/>
                <a:gd name="T30" fmla="*/ 168 w 778"/>
                <a:gd name="T31" fmla="*/ 666 h 704"/>
                <a:gd name="T32" fmla="*/ 168 w 778"/>
                <a:gd name="T33" fmla="*/ 668 h 704"/>
                <a:gd name="T34" fmla="*/ 164 w 778"/>
                <a:gd name="T35" fmla="*/ 668 h 704"/>
                <a:gd name="T36" fmla="*/ 164 w 778"/>
                <a:gd name="T37" fmla="*/ 674 h 704"/>
                <a:gd name="T38" fmla="*/ 164 w 778"/>
                <a:gd name="T39" fmla="*/ 696 h 704"/>
                <a:gd name="T40" fmla="*/ 164 w 778"/>
                <a:gd name="T41" fmla="*/ 704 h 704"/>
                <a:gd name="T42" fmla="*/ 172 w 778"/>
                <a:gd name="T43" fmla="*/ 704 h 704"/>
                <a:gd name="T44" fmla="*/ 176 w 778"/>
                <a:gd name="T45" fmla="*/ 704 h 704"/>
                <a:gd name="T46" fmla="*/ 602 w 778"/>
                <a:gd name="T47" fmla="*/ 704 h 704"/>
                <a:gd name="T48" fmla="*/ 606 w 778"/>
                <a:gd name="T49" fmla="*/ 704 h 704"/>
                <a:gd name="T50" fmla="*/ 614 w 778"/>
                <a:gd name="T51" fmla="*/ 704 h 704"/>
                <a:gd name="T52" fmla="*/ 614 w 778"/>
                <a:gd name="T53" fmla="*/ 696 h 704"/>
                <a:gd name="T54" fmla="*/ 614 w 778"/>
                <a:gd name="T55" fmla="*/ 674 h 704"/>
                <a:gd name="T56" fmla="*/ 614 w 778"/>
                <a:gd name="T57" fmla="*/ 668 h 704"/>
                <a:gd name="T58" fmla="*/ 610 w 778"/>
                <a:gd name="T59" fmla="*/ 668 h 704"/>
                <a:gd name="T60" fmla="*/ 602 w 778"/>
                <a:gd name="T61" fmla="*/ 666 h 704"/>
                <a:gd name="T62" fmla="*/ 476 w 778"/>
                <a:gd name="T63" fmla="*/ 650 h 704"/>
                <a:gd name="T64" fmla="*/ 476 w 778"/>
                <a:gd name="T65" fmla="*/ 528 h 704"/>
                <a:gd name="T66" fmla="*/ 602 w 778"/>
                <a:gd name="T67" fmla="*/ 528 h 704"/>
                <a:gd name="T68" fmla="*/ 770 w 778"/>
                <a:gd name="T69" fmla="*/ 528 h 704"/>
                <a:gd name="T70" fmla="*/ 778 w 778"/>
                <a:gd name="T71" fmla="*/ 528 h 704"/>
                <a:gd name="T72" fmla="*/ 778 w 778"/>
                <a:gd name="T73" fmla="*/ 520 h 704"/>
                <a:gd name="T74" fmla="*/ 778 w 778"/>
                <a:gd name="T75" fmla="*/ 488 h 704"/>
                <a:gd name="T76" fmla="*/ 778 w 778"/>
                <a:gd name="T77" fmla="*/ 8 h 704"/>
                <a:gd name="T78" fmla="*/ 778 w 778"/>
                <a:gd name="T79" fmla="*/ 0 h 704"/>
                <a:gd name="T80" fmla="*/ 778 w 778"/>
                <a:gd name="T8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8" h="704">
                  <a:moveTo>
                    <a:pt x="778" y="0"/>
                  </a:moveTo>
                  <a:lnTo>
                    <a:pt x="770" y="0"/>
                  </a:lnTo>
                  <a:lnTo>
                    <a:pt x="602" y="0"/>
                  </a:lnTo>
                  <a:lnTo>
                    <a:pt x="176" y="0"/>
                  </a:lnTo>
                  <a:lnTo>
                    <a:pt x="8" y="0"/>
                  </a:lnTo>
                  <a:lnTo>
                    <a:pt x="0" y="0"/>
                  </a:lnTo>
                  <a:lnTo>
                    <a:pt x="0" y="8"/>
                  </a:lnTo>
                  <a:lnTo>
                    <a:pt x="0" y="488"/>
                  </a:lnTo>
                  <a:lnTo>
                    <a:pt x="0" y="520"/>
                  </a:lnTo>
                  <a:lnTo>
                    <a:pt x="0" y="528"/>
                  </a:lnTo>
                  <a:lnTo>
                    <a:pt x="8" y="528"/>
                  </a:lnTo>
                  <a:lnTo>
                    <a:pt x="176" y="528"/>
                  </a:lnTo>
                  <a:lnTo>
                    <a:pt x="302" y="528"/>
                  </a:lnTo>
                  <a:lnTo>
                    <a:pt x="302" y="650"/>
                  </a:lnTo>
                  <a:lnTo>
                    <a:pt x="176" y="666"/>
                  </a:lnTo>
                  <a:lnTo>
                    <a:pt x="168" y="666"/>
                  </a:lnTo>
                  <a:lnTo>
                    <a:pt x="168" y="668"/>
                  </a:lnTo>
                  <a:lnTo>
                    <a:pt x="164" y="668"/>
                  </a:lnTo>
                  <a:lnTo>
                    <a:pt x="164" y="674"/>
                  </a:lnTo>
                  <a:lnTo>
                    <a:pt x="164" y="696"/>
                  </a:lnTo>
                  <a:lnTo>
                    <a:pt x="164" y="704"/>
                  </a:lnTo>
                  <a:lnTo>
                    <a:pt x="172" y="704"/>
                  </a:lnTo>
                  <a:lnTo>
                    <a:pt x="176" y="704"/>
                  </a:lnTo>
                  <a:lnTo>
                    <a:pt x="602" y="704"/>
                  </a:lnTo>
                  <a:lnTo>
                    <a:pt x="606" y="704"/>
                  </a:lnTo>
                  <a:lnTo>
                    <a:pt x="614" y="704"/>
                  </a:lnTo>
                  <a:lnTo>
                    <a:pt x="614" y="696"/>
                  </a:lnTo>
                  <a:lnTo>
                    <a:pt x="614" y="674"/>
                  </a:lnTo>
                  <a:lnTo>
                    <a:pt x="614" y="668"/>
                  </a:lnTo>
                  <a:lnTo>
                    <a:pt x="610" y="668"/>
                  </a:lnTo>
                  <a:lnTo>
                    <a:pt x="602" y="666"/>
                  </a:lnTo>
                  <a:lnTo>
                    <a:pt x="476" y="650"/>
                  </a:lnTo>
                  <a:lnTo>
                    <a:pt x="476" y="528"/>
                  </a:lnTo>
                  <a:lnTo>
                    <a:pt x="602" y="528"/>
                  </a:lnTo>
                  <a:lnTo>
                    <a:pt x="770" y="528"/>
                  </a:lnTo>
                  <a:lnTo>
                    <a:pt x="778" y="528"/>
                  </a:lnTo>
                  <a:lnTo>
                    <a:pt x="778" y="520"/>
                  </a:lnTo>
                  <a:lnTo>
                    <a:pt x="778" y="488"/>
                  </a:lnTo>
                  <a:lnTo>
                    <a:pt x="778" y="8"/>
                  </a:lnTo>
                  <a:lnTo>
                    <a:pt x="778" y="0"/>
                  </a:lnTo>
                  <a:lnTo>
                    <a:pt x="7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619" y="2181"/>
              <a:ext cx="688" cy="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575" y="2865"/>
              <a:ext cx="796" cy="166"/>
            </a:xfrm>
            <a:custGeom>
              <a:avLst/>
              <a:gdLst>
                <a:gd name="T0" fmla="*/ 0 w 796"/>
                <a:gd name="T1" fmla="*/ 166 h 166"/>
                <a:gd name="T2" fmla="*/ 70 w 796"/>
                <a:gd name="T3" fmla="*/ 0 h 166"/>
                <a:gd name="T4" fmla="*/ 728 w 796"/>
                <a:gd name="T5" fmla="*/ 0 h 166"/>
                <a:gd name="T6" fmla="*/ 796 w 796"/>
                <a:gd name="T7" fmla="*/ 166 h 166"/>
                <a:gd name="T8" fmla="*/ 0 w 796"/>
                <a:gd name="T9" fmla="*/ 166 h 166"/>
              </a:gdLst>
              <a:ahLst/>
              <a:cxnLst>
                <a:cxn ang="0">
                  <a:pos x="T0" y="T1"/>
                </a:cxn>
                <a:cxn ang="0">
                  <a:pos x="T2" y="T3"/>
                </a:cxn>
                <a:cxn ang="0">
                  <a:pos x="T4" y="T5"/>
                </a:cxn>
                <a:cxn ang="0">
                  <a:pos x="T6" y="T7"/>
                </a:cxn>
                <a:cxn ang="0">
                  <a:pos x="T8" y="T9"/>
                </a:cxn>
              </a:cxnLst>
              <a:rect l="0" t="0" r="r" b="b"/>
              <a:pathLst>
                <a:path w="796" h="166">
                  <a:moveTo>
                    <a:pt x="0" y="166"/>
                  </a:moveTo>
                  <a:lnTo>
                    <a:pt x="70" y="0"/>
                  </a:lnTo>
                  <a:lnTo>
                    <a:pt x="728" y="0"/>
                  </a:lnTo>
                  <a:lnTo>
                    <a:pt x="796" y="166"/>
                  </a:lnTo>
                  <a:lnTo>
                    <a:pt x="0" y="16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3569" y="2861"/>
              <a:ext cx="808" cy="174"/>
            </a:xfrm>
            <a:custGeom>
              <a:avLst/>
              <a:gdLst>
                <a:gd name="T0" fmla="*/ 730 w 808"/>
                <a:gd name="T1" fmla="*/ 8 h 174"/>
                <a:gd name="T2" fmla="*/ 796 w 808"/>
                <a:gd name="T3" fmla="*/ 166 h 174"/>
                <a:gd name="T4" fmla="*/ 12 w 808"/>
                <a:gd name="T5" fmla="*/ 166 h 174"/>
                <a:gd name="T6" fmla="*/ 78 w 808"/>
                <a:gd name="T7" fmla="*/ 8 h 174"/>
                <a:gd name="T8" fmla="*/ 730 w 808"/>
                <a:gd name="T9" fmla="*/ 8 h 174"/>
                <a:gd name="T10" fmla="*/ 736 w 808"/>
                <a:gd name="T11" fmla="*/ 0 h 174"/>
                <a:gd name="T12" fmla="*/ 730 w 808"/>
                <a:gd name="T13" fmla="*/ 0 h 174"/>
                <a:gd name="T14" fmla="*/ 78 w 808"/>
                <a:gd name="T15" fmla="*/ 0 h 174"/>
                <a:gd name="T16" fmla="*/ 72 w 808"/>
                <a:gd name="T17" fmla="*/ 0 h 174"/>
                <a:gd name="T18" fmla="*/ 70 w 808"/>
                <a:gd name="T19" fmla="*/ 4 h 174"/>
                <a:gd name="T20" fmla="*/ 4 w 808"/>
                <a:gd name="T21" fmla="*/ 162 h 174"/>
                <a:gd name="T22" fmla="*/ 0 w 808"/>
                <a:gd name="T23" fmla="*/ 174 h 174"/>
                <a:gd name="T24" fmla="*/ 12 w 808"/>
                <a:gd name="T25" fmla="*/ 174 h 174"/>
                <a:gd name="T26" fmla="*/ 796 w 808"/>
                <a:gd name="T27" fmla="*/ 174 h 174"/>
                <a:gd name="T28" fmla="*/ 808 w 808"/>
                <a:gd name="T29" fmla="*/ 174 h 174"/>
                <a:gd name="T30" fmla="*/ 804 w 808"/>
                <a:gd name="T31" fmla="*/ 162 h 174"/>
                <a:gd name="T32" fmla="*/ 738 w 808"/>
                <a:gd name="T33" fmla="*/ 4 h 174"/>
                <a:gd name="T34" fmla="*/ 736 w 808"/>
                <a:gd name="T35" fmla="*/ 0 h 174"/>
                <a:gd name="T36" fmla="*/ 736 w 808"/>
                <a:gd name="T3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8" h="174">
                  <a:moveTo>
                    <a:pt x="730" y="8"/>
                  </a:moveTo>
                  <a:lnTo>
                    <a:pt x="796" y="166"/>
                  </a:lnTo>
                  <a:lnTo>
                    <a:pt x="12" y="166"/>
                  </a:lnTo>
                  <a:lnTo>
                    <a:pt x="78" y="8"/>
                  </a:lnTo>
                  <a:lnTo>
                    <a:pt x="730" y="8"/>
                  </a:lnTo>
                  <a:close/>
                  <a:moveTo>
                    <a:pt x="736" y="0"/>
                  </a:moveTo>
                  <a:lnTo>
                    <a:pt x="730" y="0"/>
                  </a:lnTo>
                  <a:lnTo>
                    <a:pt x="78" y="0"/>
                  </a:lnTo>
                  <a:lnTo>
                    <a:pt x="72" y="0"/>
                  </a:lnTo>
                  <a:lnTo>
                    <a:pt x="70" y="4"/>
                  </a:lnTo>
                  <a:lnTo>
                    <a:pt x="4" y="162"/>
                  </a:lnTo>
                  <a:lnTo>
                    <a:pt x="0" y="174"/>
                  </a:lnTo>
                  <a:lnTo>
                    <a:pt x="12" y="174"/>
                  </a:lnTo>
                  <a:lnTo>
                    <a:pt x="796" y="174"/>
                  </a:lnTo>
                  <a:lnTo>
                    <a:pt x="808" y="174"/>
                  </a:lnTo>
                  <a:lnTo>
                    <a:pt x="804" y="162"/>
                  </a:lnTo>
                  <a:lnTo>
                    <a:pt x="738" y="4"/>
                  </a:lnTo>
                  <a:lnTo>
                    <a:pt x="736" y="0"/>
                  </a:lnTo>
                  <a:lnTo>
                    <a:pt x="7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3581" y="2869"/>
              <a:ext cx="784" cy="158"/>
            </a:xfrm>
            <a:custGeom>
              <a:avLst/>
              <a:gdLst>
                <a:gd name="T0" fmla="*/ 718 w 784"/>
                <a:gd name="T1" fmla="*/ 0 h 158"/>
                <a:gd name="T2" fmla="*/ 784 w 784"/>
                <a:gd name="T3" fmla="*/ 158 h 158"/>
                <a:gd name="T4" fmla="*/ 0 w 784"/>
                <a:gd name="T5" fmla="*/ 158 h 158"/>
                <a:gd name="T6" fmla="*/ 66 w 784"/>
                <a:gd name="T7" fmla="*/ 0 h 158"/>
                <a:gd name="T8" fmla="*/ 718 w 784"/>
                <a:gd name="T9" fmla="*/ 0 h 158"/>
              </a:gdLst>
              <a:ahLst/>
              <a:cxnLst>
                <a:cxn ang="0">
                  <a:pos x="T0" y="T1"/>
                </a:cxn>
                <a:cxn ang="0">
                  <a:pos x="T2" y="T3"/>
                </a:cxn>
                <a:cxn ang="0">
                  <a:pos x="T4" y="T5"/>
                </a:cxn>
                <a:cxn ang="0">
                  <a:pos x="T6" y="T7"/>
                </a:cxn>
                <a:cxn ang="0">
                  <a:pos x="T8" y="T9"/>
                </a:cxn>
              </a:cxnLst>
              <a:rect l="0" t="0" r="r" b="b"/>
              <a:pathLst>
                <a:path w="784" h="158">
                  <a:moveTo>
                    <a:pt x="718" y="0"/>
                  </a:moveTo>
                  <a:lnTo>
                    <a:pt x="784" y="158"/>
                  </a:lnTo>
                  <a:lnTo>
                    <a:pt x="0" y="158"/>
                  </a:lnTo>
                  <a:lnTo>
                    <a:pt x="66" y="0"/>
                  </a:lnTo>
                  <a:lnTo>
                    <a:pt x="7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3569" y="2861"/>
              <a:ext cx="808" cy="174"/>
            </a:xfrm>
            <a:custGeom>
              <a:avLst/>
              <a:gdLst>
                <a:gd name="T0" fmla="*/ 736 w 808"/>
                <a:gd name="T1" fmla="*/ 0 h 174"/>
                <a:gd name="T2" fmla="*/ 730 w 808"/>
                <a:gd name="T3" fmla="*/ 0 h 174"/>
                <a:gd name="T4" fmla="*/ 78 w 808"/>
                <a:gd name="T5" fmla="*/ 0 h 174"/>
                <a:gd name="T6" fmla="*/ 72 w 808"/>
                <a:gd name="T7" fmla="*/ 0 h 174"/>
                <a:gd name="T8" fmla="*/ 70 w 808"/>
                <a:gd name="T9" fmla="*/ 4 h 174"/>
                <a:gd name="T10" fmla="*/ 4 w 808"/>
                <a:gd name="T11" fmla="*/ 162 h 174"/>
                <a:gd name="T12" fmla="*/ 0 w 808"/>
                <a:gd name="T13" fmla="*/ 174 h 174"/>
                <a:gd name="T14" fmla="*/ 12 w 808"/>
                <a:gd name="T15" fmla="*/ 174 h 174"/>
                <a:gd name="T16" fmla="*/ 796 w 808"/>
                <a:gd name="T17" fmla="*/ 174 h 174"/>
                <a:gd name="T18" fmla="*/ 808 w 808"/>
                <a:gd name="T19" fmla="*/ 174 h 174"/>
                <a:gd name="T20" fmla="*/ 804 w 808"/>
                <a:gd name="T21" fmla="*/ 162 h 174"/>
                <a:gd name="T22" fmla="*/ 738 w 808"/>
                <a:gd name="T23" fmla="*/ 4 h 174"/>
                <a:gd name="T24" fmla="*/ 736 w 808"/>
                <a:gd name="T25" fmla="*/ 0 h 174"/>
                <a:gd name="T26" fmla="*/ 736 w 808"/>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8" h="174">
                  <a:moveTo>
                    <a:pt x="736" y="0"/>
                  </a:moveTo>
                  <a:lnTo>
                    <a:pt x="730" y="0"/>
                  </a:lnTo>
                  <a:lnTo>
                    <a:pt x="78" y="0"/>
                  </a:lnTo>
                  <a:lnTo>
                    <a:pt x="72" y="0"/>
                  </a:lnTo>
                  <a:lnTo>
                    <a:pt x="70" y="4"/>
                  </a:lnTo>
                  <a:lnTo>
                    <a:pt x="4" y="162"/>
                  </a:lnTo>
                  <a:lnTo>
                    <a:pt x="0" y="174"/>
                  </a:lnTo>
                  <a:lnTo>
                    <a:pt x="12" y="174"/>
                  </a:lnTo>
                  <a:lnTo>
                    <a:pt x="796" y="174"/>
                  </a:lnTo>
                  <a:lnTo>
                    <a:pt x="808" y="174"/>
                  </a:lnTo>
                  <a:lnTo>
                    <a:pt x="804" y="162"/>
                  </a:lnTo>
                  <a:lnTo>
                    <a:pt x="738" y="4"/>
                  </a:lnTo>
                  <a:lnTo>
                    <a:pt x="736" y="0"/>
                  </a:lnTo>
                  <a:lnTo>
                    <a:pt x="7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extBox 21"/>
          <p:cNvSpPr txBox="1"/>
          <p:nvPr/>
        </p:nvSpPr>
        <p:spPr>
          <a:xfrm>
            <a:off x="3180629" y="2255838"/>
            <a:ext cx="2850396" cy="954107"/>
          </a:xfrm>
          <a:prstGeom prst="rect">
            <a:avLst/>
          </a:prstGeom>
          <a:noFill/>
        </p:spPr>
        <p:txBody>
          <a:bodyPr wrap="none" rtlCol="0">
            <a:spAutoFit/>
          </a:bodyPr>
          <a:lstStyle/>
          <a:p>
            <a:pPr marL="285750" indent="-285750">
              <a:buFont typeface="Calibri" panose="020F0502020204030204" pitchFamily="34" charset="0"/>
              <a:buChar char="•"/>
            </a:pPr>
            <a:r>
              <a:rPr lang="en-US" sz="2000" dirty="0"/>
              <a:t>Social networking sites</a:t>
            </a:r>
          </a:p>
          <a:p>
            <a:pPr marL="742950" lvl="1" indent="-285750">
              <a:buFont typeface="Calibri" panose="020F0502020204030204" pitchFamily="34" charset="0"/>
              <a:buChar char="–"/>
            </a:pPr>
            <a:r>
              <a:rPr lang="en-US" dirty="0"/>
              <a:t>Facebook</a:t>
            </a:r>
          </a:p>
          <a:p>
            <a:pPr marL="742950" lvl="1" indent="-285750">
              <a:buFont typeface="Calibri" panose="020F0502020204030204" pitchFamily="34" charset="0"/>
              <a:buChar char="–"/>
            </a:pPr>
            <a:r>
              <a:rPr lang="en-US" dirty="0"/>
              <a:t>twitter</a:t>
            </a:r>
          </a:p>
        </p:txBody>
      </p:sp>
      <p:sp>
        <p:nvSpPr>
          <p:cNvPr id="23" name="TextBox 22"/>
          <p:cNvSpPr txBox="1"/>
          <p:nvPr/>
        </p:nvSpPr>
        <p:spPr>
          <a:xfrm>
            <a:off x="6837363" y="2255838"/>
            <a:ext cx="1966564" cy="984885"/>
          </a:xfrm>
          <a:prstGeom prst="rect">
            <a:avLst/>
          </a:prstGeom>
          <a:noFill/>
        </p:spPr>
        <p:txBody>
          <a:bodyPr wrap="none" rtlCol="0">
            <a:spAutoFit/>
          </a:bodyPr>
          <a:lstStyle/>
          <a:p>
            <a:pPr marL="285750" indent="-285750">
              <a:buFont typeface="Calibri" panose="020F0502020204030204" pitchFamily="34" charset="0"/>
              <a:buChar char="•"/>
            </a:pPr>
            <a:r>
              <a:rPr lang="en-US" sz="2000" dirty="0"/>
              <a:t>Blogging sites</a:t>
            </a:r>
          </a:p>
          <a:p>
            <a:pPr marL="742950" lvl="1" indent="-285750">
              <a:buFont typeface="Calibri" panose="020F0502020204030204" pitchFamily="34" charset="0"/>
              <a:buChar char="–"/>
            </a:pPr>
            <a:r>
              <a:rPr lang="en-US" dirty="0"/>
              <a:t>Xanga</a:t>
            </a:r>
          </a:p>
          <a:p>
            <a:pPr marL="742950" lvl="1" indent="-285750">
              <a:buFont typeface="Calibri" panose="020F0502020204030204" pitchFamily="34" charset="0"/>
              <a:buChar char="–"/>
            </a:pPr>
            <a:r>
              <a:rPr lang="en-US" dirty="0" err="1"/>
              <a:t>Livejournal</a:t>
            </a:r>
            <a:endParaRPr lang="en-US" dirty="0"/>
          </a:p>
        </p:txBody>
      </p:sp>
      <p:sp>
        <p:nvSpPr>
          <p:cNvPr id="24" name="TextBox 23"/>
          <p:cNvSpPr txBox="1"/>
          <p:nvPr/>
        </p:nvSpPr>
        <p:spPr>
          <a:xfrm>
            <a:off x="2745160" y="3967758"/>
            <a:ext cx="1896673" cy="677108"/>
          </a:xfrm>
          <a:prstGeom prst="rect">
            <a:avLst/>
          </a:prstGeom>
          <a:noFill/>
        </p:spPr>
        <p:txBody>
          <a:bodyPr wrap="none" rtlCol="0">
            <a:spAutoFit/>
          </a:bodyPr>
          <a:lstStyle/>
          <a:p>
            <a:pPr marL="285750" indent="-285750">
              <a:buFont typeface="Calibri" panose="020F0502020204030204" pitchFamily="34" charset="0"/>
              <a:buChar char="•"/>
            </a:pPr>
            <a:r>
              <a:rPr lang="en-US" sz="2000" dirty="0"/>
              <a:t>Video sharing</a:t>
            </a:r>
          </a:p>
          <a:p>
            <a:pPr marL="742950" lvl="1" indent="-285750">
              <a:buFont typeface="Calibri" panose="020F0502020204030204" pitchFamily="34" charset="0"/>
              <a:buChar char="–"/>
            </a:pPr>
            <a:r>
              <a:rPr lang="en-US" dirty="0"/>
              <a:t>YouTube</a:t>
            </a:r>
          </a:p>
        </p:txBody>
      </p:sp>
      <p:sp>
        <p:nvSpPr>
          <p:cNvPr id="25" name="TextBox 24"/>
          <p:cNvSpPr txBox="1"/>
          <p:nvPr/>
        </p:nvSpPr>
        <p:spPr>
          <a:xfrm>
            <a:off x="7496621" y="3967758"/>
            <a:ext cx="2379626" cy="677108"/>
          </a:xfrm>
          <a:prstGeom prst="rect">
            <a:avLst/>
          </a:prstGeom>
          <a:noFill/>
        </p:spPr>
        <p:txBody>
          <a:bodyPr wrap="none" rtlCol="0">
            <a:spAutoFit/>
          </a:bodyPr>
          <a:lstStyle/>
          <a:p>
            <a:pPr marL="285750" indent="-285750">
              <a:buFont typeface="Calibri" panose="020F0502020204030204" pitchFamily="34" charset="0"/>
              <a:buChar char="•"/>
            </a:pPr>
            <a:r>
              <a:rPr lang="en-US" sz="2000" dirty="0"/>
              <a:t>Bookmarking sites</a:t>
            </a:r>
          </a:p>
          <a:p>
            <a:pPr marL="742950" lvl="1" indent="-285750">
              <a:buFont typeface="Calibri" panose="020F0502020204030204" pitchFamily="34" charset="0"/>
              <a:buChar char="–"/>
            </a:pPr>
            <a:r>
              <a:rPr lang="en-US" dirty="0"/>
              <a:t>Digg</a:t>
            </a:r>
          </a:p>
        </p:txBody>
      </p:sp>
      <p:sp>
        <p:nvSpPr>
          <p:cNvPr id="26" name="TextBox 25"/>
          <p:cNvSpPr txBox="1"/>
          <p:nvPr/>
        </p:nvSpPr>
        <p:spPr>
          <a:xfrm>
            <a:off x="5350389" y="5176628"/>
            <a:ext cx="1915011" cy="677108"/>
          </a:xfrm>
          <a:prstGeom prst="rect">
            <a:avLst/>
          </a:prstGeom>
          <a:noFill/>
        </p:spPr>
        <p:txBody>
          <a:bodyPr wrap="none" rtlCol="0">
            <a:spAutoFit/>
          </a:bodyPr>
          <a:lstStyle/>
          <a:p>
            <a:pPr marL="285750" indent="-285750">
              <a:buFont typeface="Calibri" panose="020F0502020204030204" pitchFamily="34" charset="0"/>
              <a:buChar char="•"/>
            </a:pPr>
            <a:r>
              <a:rPr lang="en-US" sz="2000" dirty="0"/>
              <a:t>Photo sharing</a:t>
            </a:r>
          </a:p>
          <a:p>
            <a:pPr marL="742950" lvl="1" indent="-285750">
              <a:buFont typeface="Calibri" panose="020F0502020204030204" pitchFamily="34" charset="0"/>
              <a:buChar char="–"/>
            </a:pPr>
            <a:r>
              <a:rPr lang="en-US" dirty="0"/>
              <a:t>Flickr</a:t>
            </a:r>
          </a:p>
        </p:txBody>
      </p:sp>
    </p:spTree>
    <p:extLst>
      <p:ext uri="{BB962C8B-B14F-4D97-AF65-F5344CB8AC3E}">
        <p14:creationId xmlns:p14="http://schemas.microsoft.com/office/powerpoint/2010/main" val="1827720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46787" y="227473"/>
            <a:ext cx="10515600" cy="1325563"/>
          </a:xfrm>
        </p:spPr>
        <p:txBody>
          <a:bodyPr/>
          <a:lstStyle/>
          <a:p>
            <a:r>
              <a:rPr lang="en-US" dirty="0"/>
              <a:t>Vulnerabilities</a:t>
            </a:r>
          </a:p>
        </p:txBody>
      </p:sp>
      <p:sp>
        <p:nvSpPr>
          <p:cNvPr id="5" name="Content Placeholder 4"/>
          <p:cNvSpPr>
            <a:spLocks noGrp="1"/>
          </p:cNvSpPr>
          <p:nvPr>
            <p:ph sz="half" idx="4294967295"/>
          </p:nvPr>
        </p:nvSpPr>
        <p:spPr>
          <a:xfrm>
            <a:off x="796413" y="1855122"/>
            <a:ext cx="6705600" cy="2126943"/>
          </a:xfrm>
        </p:spPr>
        <p:txBody>
          <a:bodyPr/>
          <a:lstStyle/>
          <a:p>
            <a:r>
              <a:rPr lang="en-US" dirty="0"/>
              <a:t>Vulnerable to social attacks…</a:t>
            </a:r>
          </a:p>
          <a:p>
            <a:r>
              <a:rPr lang="en-US" sz="3600" dirty="0">
                <a:solidFill>
                  <a:srgbClr val="C00000"/>
                </a:solidFill>
              </a:rPr>
              <a:t>EVERYTHING!</a:t>
            </a:r>
          </a:p>
          <a:p>
            <a:r>
              <a:rPr lang="en-US" dirty="0"/>
              <a:t>Most attacks start with a social attack.</a:t>
            </a:r>
          </a:p>
          <a:p>
            <a:endParaRPr lang="en-US" dirty="0"/>
          </a:p>
        </p:txBody>
      </p:sp>
    </p:spTree>
    <p:extLst>
      <p:ext uri="{BB962C8B-B14F-4D97-AF65-F5344CB8AC3E}">
        <p14:creationId xmlns:p14="http://schemas.microsoft.com/office/powerpoint/2010/main" val="2673881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73"/>
          <p:cNvGrpSpPr>
            <a:grpSpLocks noChangeAspect="1"/>
          </p:cNvGrpSpPr>
          <p:nvPr/>
        </p:nvGrpSpPr>
        <p:grpSpPr bwMode="auto">
          <a:xfrm>
            <a:off x="4573588" y="1621028"/>
            <a:ext cx="6959600" cy="3787775"/>
            <a:chOff x="2881" y="1167"/>
            <a:chExt cx="4384" cy="2386"/>
          </a:xfrm>
        </p:grpSpPr>
        <p:sp>
          <p:nvSpPr>
            <p:cNvPr id="144" name="Freeform 74"/>
            <p:cNvSpPr>
              <a:spLocks/>
            </p:cNvSpPr>
            <p:nvPr/>
          </p:nvSpPr>
          <p:spPr bwMode="auto">
            <a:xfrm>
              <a:off x="2919" y="2247"/>
              <a:ext cx="288" cy="98"/>
            </a:xfrm>
            <a:custGeom>
              <a:avLst/>
              <a:gdLst>
                <a:gd name="T0" fmla="*/ 4 w 288"/>
                <a:gd name="T1" fmla="*/ 68 h 98"/>
                <a:gd name="T2" fmla="*/ 4 w 288"/>
                <a:gd name="T3" fmla="*/ 68 h 98"/>
                <a:gd name="T4" fmla="*/ 18 w 288"/>
                <a:gd name="T5" fmla="*/ 76 h 98"/>
                <a:gd name="T6" fmla="*/ 36 w 288"/>
                <a:gd name="T7" fmla="*/ 84 h 98"/>
                <a:gd name="T8" fmla="*/ 36 w 288"/>
                <a:gd name="T9" fmla="*/ 84 h 98"/>
                <a:gd name="T10" fmla="*/ 60 w 288"/>
                <a:gd name="T11" fmla="*/ 90 h 98"/>
                <a:gd name="T12" fmla="*/ 84 w 288"/>
                <a:gd name="T13" fmla="*/ 94 h 98"/>
                <a:gd name="T14" fmla="*/ 114 w 288"/>
                <a:gd name="T15" fmla="*/ 98 h 98"/>
                <a:gd name="T16" fmla="*/ 144 w 288"/>
                <a:gd name="T17" fmla="*/ 98 h 98"/>
                <a:gd name="T18" fmla="*/ 144 w 288"/>
                <a:gd name="T19" fmla="*/ 98 h 98"/>
                <a:gd name="T20" fmla="*/ 184 w 288"/>
                <a:gd name="T21" fmla="*/ 96 h 98"/>
                <a:gd name="T22" fmla="*/ 220 w 288"/>
                <a:gd name="T23" fmla="*/ 92 h 98"/>
                <a:gd name="T24" fmla="*/ 250 w 288"/>
                <a:gd name="T25" fmla="*/ 84 h 98"/>
                <a:gd name="T26" fmla="*/ 274 w 288"/>
                <a:gd name="T27" fmla="*/ 74 h 98"/>
                <a:gd name="T28" fmla="*/ 274 w 288"/>
                <a:gd name="T29" fmla="*/ 74 h 98"/>
                <a:gd name="T30" fmla="*/ 282 w 288"/>
                <a:gd name="T31" fmla="*/ 70 h 98"/>
                <a:gd name="T32" fmla="*/ 288 w 288"/>
                <a:gd name="T33" fmla="*/ 64 h 98"/>
                <a:gd name="T34" fmla="*/ 288 w 288"/>
                <a:gd name="T35" fmla="*/ 0 h 98"/>
                <a:gd name="T36" fmla="*/ 288 w 288"/>
                <a:gd name="T37" fmla="*/ 0 h 98"/>
                <a:gd name="T38" fmla="*/ 274 w 288"/>
                <a:gd name="T39" fmla="*/ 8 h 98"/>
                <a:gd name="T40" fmla="*/ 256 w 288"/>
                <a:gd name="T41" fmla="*/ 16 h 98"/>
                <a:gd name="T42" fmla="*/ 256 w 288"/>
                <a:gd name="T43" fmla="*/ 16 h 98"/>
                <a:gd name="T44" fmla="*/ 232 w 288"/>
                <a:gd name="T45" fmla="*/ 22 h 98"/>
                <a:gd name="T46" fmla="*/ 206 w 288"/>
                <a:gd name="T47" fmla="*/ 26 h 98"/>
                <a:gd name="T48" fmla="*/ 176 w 288"/>
                <a:gd name="T49" fmla="*/ 30 h 98"/>
                <a:gd name="T50" fmla="*/ 144 w 288"/>
                <a:gd name="T51" fmla="*/ 32 h 98"/>
                <a:gd name="T52" fmla="*/ 144 w 288"/>
                <a:gd name="T53" fmla="*/ 32 h 98"/>
                <a:gd name="T54" fmla="*/ 104 w 288"/>
                <a:gd name="T55" fmla="*/ 30 h 98"/>
                <a:gd name="T56" fmla="*/ 66 w 288"/>
                <a:gd name="T57" fmla="*/ 24 h 98"/>
                <a:gd name="T58" fmla="*/ 34 w 288"/>
                <a:gd name="T59" fmla="*/ 16 h 98"/>
                <a:gd name="T60" fmla="*/ 8 w 288"/>
                <a:gd name="T61" fmla="*/ 6 h 98"/>
                <a:gd name="T62" fmla="*/ 8 w 288"/>
                <a:gd name="T63" fmla="*/ 6 h 98"/>
                <a:gd name="T64" fmla="*/ 0 w 288"/>
                <a:gd name="T65" fmla="*/ 0 h 98"/>
                <a:gd name="T66" fmla="*/ 0 w 288"/>
                <a:gd name="T67" fmla="*/ 64 h 98"/>
                <a:gd name="T68" fmla="*/ 0 w 288"/>
                <a:gd name="T69" fmla="*/ 64 h 98"/>
                <a:gd name="T70" fmla="*/ 4 w 288"/>
                <a:gd name="T71" fmla="*/ 68 h 98"/>
                <a:gd name="T72" fmla="*/ 4 w 288"/>
                <a:gd name="T73" fmla="*/ 6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8" h="98">
                  <a:moveTo>
                    <a:pt x="4" y="68"/>
                  </a:moveTo>
                  <a:lnTo>
                    <a:pt x="4" y="68"/>
                  </a:lnTo>
                  <a:lnTo>
                    <a:pt x="18" y="76"/>
                  </a:lnTo>
                  <a:lnTo>
                    <a:pt x="36" y="84"/>
                  </a:lnTo>
                  <a:lnTo>
                    <a:pt x="36" y="84"/>
                  </a:lnTo>
                  <a:lnTo>
                    <a:pt x="60" y="90"/>
                  </a:lnTo>
                  <a:lnTo>
                    <a:pt x="84" y="94"/>
                  </a:lnTo>
                  <a:lnTo>
                    <a:pt x="114" y="98"/>
                  </a:lnTo>
                  <a:lnTo>
                    <a:pt x="144" y="98"/>
                  </a:lnTo>
                  <a:lnTo>
                    <a:pt x="144" y="98"/>
                  </a:lnTo>
                  <a:lnTo>
                    <a:pt x="184" y="96"/>
                  </a:lnTo>
                  <a:lnTo>
                    <a:pt x="220" y="92"/>
                  </a:lnTo>
                  <a:lnTo>
                    <a:pt x="250" y="84"/>
                  </a:lnTo>
                  <a:lnTo>
                    <a:pt x="274" y="74"/>
                  </a:lnTo>
                  <a:lnTo>
                    <a:pt x="274" y="74"/>
                  </a:lnTo>
                  <a:lnTo>
                    <a:pt x="282" y="70"/>
                  </a:lnTo>
                  <a:lnTo>
                    <a:pt x="288" y="64"/>
                  </a:lnTo>
                  <a:lnTo>
                    <a:pt x="288" y="0"/>
                  </a:lnTo>
                  <a:lnTo>
                    <a:pt x="288" y="0"/>
                  </a:lnTo>
                  <a:lnTo>
                    <a:pt x="274" y="8"/>
                  </a:lnTo>
                  <a:lnTo>
                    <a:pt x="256" y="16"/>
                  </a:lnTo>
                  <a:lnTo>
                    <a:pt x="256" y="16"/>
                  </a:lnTo>
                  <a:lnTo>
                    <a:pt x="232" y="22"/>
                  </a:lnTo>
                  <a:lnTo>
                    <a:pt x="206" y="26"/>
                  </a:lnTo>
                  <a:lnTo>
                    <a:pt x="176" y="30"/>
                  </a:lnTo>
                  <a:lnTo>
                    <a:pt x="144" y="32"/>
                  </a:lnTo>
                  <a:lnTo>
                    <a:pt x="144" y="32"/>
                  </a:lnTo>
                  <a:lnTo>
                    <a:pt x="104" y="30"/>
                  </a:lnTo>
                  <a:lnTo>
                    <a:pt x="66" y="24"/>
                  </a:lnTo>
                  <a:lnTo>
                    <a:pt x="34" y="16"/>
                  </a:lnTo>
                  <a:lnTo>
                    <a:pt x="8" y="6"/>
                  </a:lnTo>
                  <a:lnTo>
                    <a:pt x="8" y="6"/>
                  </a:lnTo>
                  <a:lnTo>
                    <a:pt x="0" y="0"/>
                  </a:lnTo>
                  <a:lnTo>
                    <a:pt x="0" y="64"/>
                  </a:lnTo>
                  <a:lnTo>
                    <a:pt x="0" y="64"/>
                  </a:lnTo>
                  <a:lnTo>
                    <a:pt x="4" y="68"/>
                  </a:lnTo>
                  <a:lnTo>
                    <a:pt x="4" y="6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5"/>
            <p:cNvSpPr>
              <a:spLocks/>
            </p:cNvSpPr>
            <p:nvPr/>
          </p:nvSpPr>
          <p:spPr bwMode="auto">
            <a:xfrm>
              <a:off x="2919" y="2337"/>
              <a:ext cx="288" cy="98"/>
            </a:xfrm>
            <a:custGeom>
              <a:avLst/>
              <a:gdLst>
                <a:gd name="T0" fmla="*/ 4 w 288"/>
                <a:gd name="T1" fmla="*/ 68 h 98"/>
                <a:gd name="T2" fmla="*/ 4 w 288"/>
                <a:gd name="T3" fmla="*/ 68 h 98"/>
                <a:gd name="T4" fmla="*/ 18 w 288"/>
                <a:gd name="T5" fmla="*/ 74 h 98"/>
                <a:gd name="T6" fmla="*/ 36 w 288"/>
                <a:gd name="T7" fmla="*/ 82 h 98"/>
                <a:gd name="T8" fmla="*/ 36 w 288"/>
                <a:gd name="T9" fmla="*/ 82 h 98"/>
                <a:gd name="T10" fmla="*/ 60 w 288"/>
                <a:gd name="T11" fmla="*/ 88 h 98"/>
                <a:gd name="T12" fmla="*/ 84 w 288"/>
                <a:gd name="T13" fmla="*/ 94 h 98"/>
                <a:gd name="T14" fmla="*/ 114 w 288"/>
                <a:gd name="T15" fmla="*/ 96 h 98"/>
                <a:gd name="T16" fmla="*/ 144 w 288"/>
                <a:gd name="T17" fmla="*/ 98 h 98"/>
                <a:gd name="T18" fmla="*/ 144 w 288"/>
                <a:gd name="T19" fmla="*/ 98 h 98"/>
                <a:gd name="T20" fmla="*/ 184 w 288"/>
                <a:gd name="T21" fmla="*/ 96 h 98"/>
                <a:gd name="T22" fmla="*/ 220 w 288"/>
                <a:gd name="T23" fmla="*/ 90 h 98"/>
                <a:gd name="T24" fmla="*/ 250 w 288"/>
                <a:gd name="T25" fmla="*/ 82 h 98"/>
                <a:gd name="T26" fmla="*/ 274 w 288"/>
                <a:gd name="T27" fmla="*/ 74 h 98"/>
                <a:gd name="T28" fmla="*/ 274 w 288"/>
                <a:gd name="T29" fmla="*/ 74 h 98"/>
                <a:gd name="T30" fmla="*/ 282 w 288"/>
                <a:gd name="T31" fmla="*/ 68 h 98"/>
                <a:gd name="T32" fmla="*/ 288 w 288"/>
                <a:gd name="T33" fmla="*/ 64 h 98"/>
                <a:gd name="T34" fmla="*/ 288 w 288"/>
                <a:gd name="T35" fmla="*/ 0 h 98"/>
                <a:gd name="T36" fmla="*/ 288 w 288"/>
                <a:gd name="T37" fmla="*/ 0 h 98"/>
                <a:gd name="T38" fmla="*/ 274 w 288"/>
                <a:gd name="T39" fmla="*/ 6 h 98"/>
                <a:gd name="T40" fmla="*/ 256 w 288"/>
                <a:gd name="T41" fmla="*/ 14 h 98"/>
                <a:gd name="T42" fmla="*/ 256 w 288"/>
                <a:gd name="T43" fmla="*/ 14 h 98"/>
                <a:gd name="T44" fmla="*/ 232 w 288"/>
                <a:gd name="T45" fmla="*/ 20 h 98"/>
                <a:gd name="T46" fmla="*/ 206 w 288"/>
                <a:gd name="T47" fmla="*/ 26 h 98"/>
                <a:gd name="T48" fmla="*/ 176 w 288"/>
                <a:gd name="T49" fmla="*/ 28 h 98"/>
                <a:gd name="T50" fmla="*/ 144 w 288"/>
                <a:gd name="T51" fmla="*/ 30 h 98"/>
                <a:gd name="T52" fmla="*/ 144 w 288"/>
                <a:gd name="T53" fmla="*/ 30 h 98"/>
                <a:gd name="T54" fmla="*/ 104 w 288"/>
                <a:gd name="T55" fmla="*/ 28 h 98"/>
                <a:gd name="T56" fmla="*/ 66 w 288"/>
                <a:gd name="T57" fmla="*/ 22 h 98"/>
                <a:gd name="T58" fmla="*/ 34 w 288"/>
                <a:gd name="T59" fmla="*/ 14 h 98"/>
                <a:gd name="T60" fmla="*/ 8 w 288"/>
                <a:gd name="T61" fmla="*/ 4 h 98"/>
                <a:gd name="T62" fmla="*/ 8 w 288"/>
                <a:gd name="T63" fmla="*/ 4 h 98"/>
                <a:gd name="T64" fmla="*/ 0 w 288"/>
                <a:gd name="T65" fmla="*/ 0 h 98"/>
                <a:gd name="T66" fmla="*/ 0 w 288"/>
                <a:gd name="T67" fmla="*/ 64 h 98"/>
                <a:gd name="T68" fmla="*/ 0 w 288"/>
                <a:gd name="T69" fmla="*/ 64 h 98"/>
                <a:gd name="T70" fmla="*/ 4 w 288"/>
                <a:gd name="T71" fmla="*/ 68 h 98"/>
                <a:gd name="T72" fmla="*/ 4 w 288"/>
                <a:gd name="T73" fmla="*/ 6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8" h="98">
                  <a:moveTo>
                    <a:pt x="4" y="68"/>
                  </a:moveTo>
                  <a:lnTo>
                    <a:pt x="4" y="68"/>
                  </a:lnTo>
                  <a:lnTo>
                    <a:pt x="18" y="74"/>
                  </a:lnTo>
                  <a:lnTo>
                    <a:pt x="36" y="82"/>
                  </a:lnTo>
                  <a:lnTo>
                    <a:pt x="36" y="82"/>
                  </a:lnTo>
                  <a:lnTo>
                    <a:pt x="60" y="88"/>
                  </a:lnTo>
                  <a:lnTo>
                    <a:pt x="84" y="94"/>
                  </a:lnTo>
                  <a:lnTo>
                    <a:pt x="114" y="96"/>
                  </a:lnTo>
                  <a:lnTo>
                    <a:pt x="144" y="98"/>
                  </a:lnTo>
                  <a:lnTo>
                    <a:pt x="144" y="98"/>
                  </a:lnTo>
                  <a:lnTo>
                    <a:pt x="184" y="96"/>
                  </a:lnTo>
                  <a:lnTo>
                    <a:pt x="220" y="90"/>
                  </a:lnTo>
                  <a:lnTo>
                    <a:pt x="250" y="82"/>
                  </a:lnTo>
                  <a:lnTo>
                    <a:pt x="274" y="74"/>
                  </a:lnTo>
                  <a:lnTo>
                    <a:pt x="274" y="74"/>
                  </a:lnTo>
                  <a:lnTo>
                    <a:pt x="282" y="68"/>
                  </a:lnTo>
                  <a:lnTo>
                    <a:pt x="288" y="64"/>
                  </a:lnTo>
                  <a:lnTo>
                    <a:pt x="288" y="0"/>
                  </a:lnTo>
                  <a:lnTo>
                    <a:pt x="288" y="0"/>
                  </a:lnTo>
                  <a:lnTo>
                    <a:pt x="274" y="6"/>
                  </a:lnTo>
                  <a:lnTo>
                    <a:pt x="256" y="14"/>
                  </a:lnTo>
                  <a:lnTo>
                    <a:pt x="256" y="14"/>
                  </a:lnTo>
                  <a:lnTo>
                    <a:pt x="232" y="20"/>
                  </a:lnTo>
                  <a:lnTo>
                    <a:pt x="206" y="26"/>
                  </a:lnTo>
                  <a:lnTo>
                    <a:pt x="176" y="28"/>
                  </a:lnTo>
                  <a:lnTo>
                    <a:pt x="144" y="30"/>
                  </a:lnTo>
                  <a:lnTo>
                    <a:pt x="144" y="30"/>
                  </a:lnTo>
                  <a:lnTo>
                    <a:pt x="104" y="28"/>
                  </a:lnTo>
                  <a:lnTo>
                    <a:pt x="66" y="22"/>
                  </a:lnTo>
                  <a:lnTo>
                    <a:pt x="34" y="14"/>
                  </a:lnTo>
                  <a:lnTo>
                    <a:pt x="8" y="4"/>
                  </a:lnTo>
                  <a:lnTo>
                    <a:pt x="8" y="4"/>
                  </a:lnTo>
                  <a:lnTo>
                    <a:pt x="0" y="0"/>
                  </a:lnTo>
                  <a:lnTo>
                    <a:pt x="0" y="64"/>
                  </a:lnTo>
                  <a:lnTo>
                    <a:pt x="0" y="64"/>
                  </a:lnTo>
                  <a:lnTo>
                    <a:pt x="4" y="68"/>
                  </a:lnTo>
                  <a:lnTo>
                    <a:pt x="4" y="6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76"/>
            <p:cNvSpPr>
              <a:spLocks/>
            </p:cNvSpPr>
            <p:nvPr/>
          </p:nvSpPr>
          <p:spPr bwMode="auto">
            <a:xfrm>
              <a:off x="2919" y="2121"/>
              <a:ext cx="288" cy="138"/>
            </a:xfrm>
            <a:custGeom>
              <a:avLst/>
              <a:gdLst>
                <a:gd name="T0" fmla="*/ 4 w 288"/>
                <a:gd name="T1" fmla="*/ 108 h 138"/>
                <a:gd name="T2" fmla="*/ 4 w 288"/>
                <a:gd name="T3" fmla="*/ 108 h 138"/>
                <a:gd name="T4" fmla="*/ 18 w 288"/>
                <a:gd name="T5" fmla="*/ 114 h 138"/>
                <a:gd name="T6" fmla="*/ 36 w 288"/>
                <a:gd name="T7" fmla="*/ 122 h 138"/>
                <a:gd name="T8" fmla="*/ 36 w 288"/>
                <a:gd name="T9" fmla="*/ 122 h 138"/>
                <a:gd name="T10" fmla="*/ 60 w 288"/>
                <a:gd name="T11" fmla="*/ 128 h 138"/>
                <a:gd name="T12" fmla="*/ 84 w 288"/>
                <a:gd name="T13" fmla="*/ 134 h 138"/>
                <a:gd name="T14" fmla="*/ 114 w 288"/>
                <a:gd name="T15" fmla="*/ 136 h 138"/>
                <a:gd name="T16" fmla="*/ 144 w 288"/>
                <a:gd name="T17" fmla="*/ 138 h 138"/>
                <a:gd name="T18" fmla="*/ 144 w 288"/>
                <a:gd name="T19" fmla="*/ 138 h 138"/>
                <a:gd name="T20" fmla="*/ 184 w 288"/>
                <a:gd name="T21" fmla="*/ 136 h 138"/>
                <a:gd name="T22" fmla="*/ 220 w 288"/>
                <a:gd name="T23" fmla="*/ 130 h 138"/>
                <a:gd name="T24" fmla="*/ 250 w 288"/>
                <a:gd name="T25" fmla="*/ 122 h 138"/>
                <a:gd name="T26" fmla="*/ 274 w 288"/>
                <a:gd name="T27" fmla="*/ 114 h 138"/>
                <a:gd name="T28" fmla="*/ 274 w 288"/>
                <a:gd name="T29" fmla="*/ 114 h 138"/>
                <a:gd name="T30" fmla="*/ 282 w 288"/>
                <a:gd name="T31" fmla="*/ 108 h 138"/>
                <a:gd name="T32" fmla="*/ 288 w 288"/>
                <a:gd name="T33" fmla="*/ 104 h 138"/>
                <a:gd name="T34" fmla="*/ 288 w 288"/>
                <a:gd name="T35" fmla="*/ 30 h 138"/>
                <a:gd name="T36" fmla="*/ 288 w 288"/>
                <a:gd name="T37" fmla="*/ 30 h 138"/>
                <a:gd name="T38" fmla="*/ 288 w 288"/>
                <a:gd name="T39" fmla="*/ 30 h 138"/>
                <a:gd name="T40" fmla="*/ 288 w 288"/>
                <a:gd name="T41" fmla="*/ 30 h 138"/>
                <a:gd name="T42" fmla="*/ 288 w 288"/>
                <a:gd name="T43" fmla="*/ 30 h 138"/>
                <a:gd name="T44" fmla="*/ 288 w 288"/>
                <a:gd name="T45" fmla="*/ 28 h 138"/>
                <a:gd name="T46" fmla="*/ 288 w 288"/>
                <a:gd name="T47" fmla="*/ 28 h 138"/>
                <a:gd name="T48" fmla="*/ 288 w 288"/>
                <a:gd name="T49" fmla="*/ 30 h 138"/>
                <a:gd name="T50" fmla="*/ 288 w 288"/>
                <a:gd name="T51" fmla="*/ 30 h 138"/>
                <a:gd name="T52" fmla="*/ 288 w 288"/>
                <a:gd name="T53" fmla="*/ 26 h 138"/>
                <a:gd name="T54" fmla="*/ 286 w 288"/>
                <a:gd name="T55" fmla="*/ 22 h 138"/>
                <a:gd name="T56" fmla="*/ 286 w 288"/>
                <a:gd name="T57" fmla="*/ 22 h 138"/>
                <a:gd name="T58" fmla="*/ 278 w 288"/>
                <a:gd name="T59" fmla="*/ 16 h 138"/>
                <a:gd name="T60" fmla="*/ 266 w 288"/>
                <a:gd name="T61" fmla="*/ 12 h 138"/>
                <a:gd name="T62" fmla="*/ 266 w 288"/>
                <a:gd name="T63" fmla="*/ 12 h 138"/>
                <a:gd name="T64" fmla="*/ 244 w 288"/>
                <a:gd name="T65" fmla="*/ 8 h 138"/>
                <a:gd name="T66" fmla="*/ 214 w 288"/>
                <a:gd name="T67" fmla="*/ 4 h 138"/>
                <a:gd name="T68" fmla="*/ 182 w 288"/>
                <a:gd name="T69" fmla="*/ 0 h 138"/>
                <a:gd name="T70" fmla="*/ 144 w 288"/>
                <a:gd name="T71" fmla="*/ 0 h 138"/>
                <a:gd name="T72" fmla="*/ 144 w 288"/>
                <a:gd name="T73" fmla="*/ 0 h 138"/>
                <a:gd name="T74" fmla="*/ 90 w 288"/>
                <a:gd name="T75" fmla="*/ 2 h 138"/>
                <a:gd name="T76" fmla="*/ 44 w 288"/>
                <a:gd name="T77" fmla="*/ 8 h 138"/>
                <a:gd name="T78" fmla="*/ 44 w 288"/>
                <a:gd name="T79" fmla="*/ 8 h 138"/>
                <a:gd name="T80" fmla="*/ 26 w 288"/>
                <a:gd name="T81" fmla="*/ 12 h 138"/>
                <a:gd name="T82" fmla="*/ 14 w 288"/>
                <a:gd name="T83" fmla="*/ 16 h 138"/>
                <a:gd name="T84" fmla="*/ 14 w 288"/>
                <a:gd name="T85" fmla="*/ 16 h 138"/>
                <a:gd name="T86" fmla="*/ 4 w 288"/>
                <a:gd name="T87" fmla="*/ 22 h 138"/>
                <a:gd name="T88" fmla="*/ 4 w 288"/>
                <a:gd name="T89" fmla="*/ 22 h 138"/>
                <a:gd name="T90" fmla="*/ 2 w 288"/>
                <a:gd name="T91" fmla="*/ 26 h 138"/>
                <a:gd name="T92" fmla="*/ 0 w 288"/>
                <a:gd name="T93" fmla="*/ 28 h 138"/>
                <a:gd name="T94" fmla="*/ 0 w 288"/>
                <a:gd name="T95" fmla="*/ 28 h 138"/>
                <a:gd name="T96" fmla="*/ 0 w 288"/>
                <a:gd name="T97" fmla="*/ 28 h 138"/>
                <a:gd name="T98" fmla="*/ 0 w 288"/>
                <a:gd name="T99" fmla="*/ 104 h 138"/>
                <a:gd name="T100" fmla="*/ 0 w 288"/>
                <a:gd name="T101" fmla="*/ 104 h 138"/>
                <a:gd name="T102" fmla="*/ 4 w 288"/>
                <a:gd name="T103" fmla="*/ 108 h 138"/>
                <a:gd name="T104" fmla="*/ 4 w 288"/>
                <a:gd name="T105"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138">
                  <a:moveTo>
                    <a:pt x="4" y="108"/>
                  </a:moveTo>
                  <a:lnTo>
                    <a:pt x="4" y="108"/>
                  </a:lnTo>
                  <a:lnTo>
                    <a:pt x="18" y="114"/>
                  </a:lnTo>
                  <a:lnTo>
                    <a:pt x="36" y="122"/>
                  </a:lnTo>
                  <a:lnTo>
                    <a:pt x="36" y="122"/>
                  </a:lnTo>
                  <a:lnTo>
                    <a:pt x="60" y="128"/>
                  </a:lnTo>
                  <a:lnTo>
                    <a:pt x="84" y="134"/>
                  </a:lnTo>
                  <a:lnTo>
                    <a:pt x="114" y="136"/>
                  </a:lnTo>
                  <a:lnTo>
                    <a:pt x="144" y="138"/>
                  </a:lnTo>
                  <a:lnTo>
                    <a:pt x="144" y="138"/>
                  </a:lnTo>
                  <a:lnTo>
                    <a:pt x="184" y="136"/>
                  </a:lnTo>
                  <a:lnTo>
                    <a:pt x="220" y="130"/>
                  </a:lnTo>
                  <a:lnTo>
                    <a:pt x="250" y="122"/>
                  </a:lnTo>
                  <a:lnTo>
                    <a:pt x="274" y="114"/>
                  </a:lnTo>
                  <a:lnTo>
                    <a:pt x="274" y="114"/>
                  </a:lnTo>
                  <a:lnTo>
                    <a:pt x="282" y="108"/>
                  </a:lnTo>
                  <a:lnTo>
                    <a:pt x="288" y="104"/>
                  </a:lnTo>
                  <a:lnTo>
                    <a:pt x="288" y="30"/>
                  </a:lnTo>
                  <a:lnTo>
                    <a:pt x="288" y="30"/>
                  </a:lnTo>
                  <a:lnTo>
                    <a:pt x="288" y="30"/>
                  </a:lnTo>
                  <a:lnTo>
                    <a:pt x="288" y="30"/>
                  </a:lnTo>
                  <a:lnTo>
                    <a:pt x="288" y="30"/>
                  </a:lnTo>
                  <a:lnTo>
                    <a:pt x="288" y="28"/>
                  </a:lnTo>
                  <a:lnTo>
                    <a:pt x="288" y="28"/>
                  </a:lnTo>
                  <a:lnTo>
                    <a:pt x="288" y="30"/>
                  </a:lnTo>
                  <a:lnTo>
                    <a:pt x="288" y="30"/>
                  </a:lnTo>
                  <a:lnTo>
                    <a:pt x="288" y="26"/>
                  </a:lnTo>
                  <a:lnTo>
                    <a:pt x="286" y="22"/>
                  </a:lnTo>
                  <a:lnTo>
                    <a:pt x="286" y="22"/>
                  </a:lnTo>
                  <a:lnTo>
                    <a:pt x="278" y="16"/>
                  </a:lnTo>
                  <a:lnTo>
                    <a:pt x="266" y="12"/>
                  </a:lnTo>
                  <a:lnTo>
                    <a:pt x="266" y="12"/>
                  </a:lnTo>
                  <a:lnTo>
                    <a:pt x="244" y="8"/>
                  </a:lnTo>
                  <a:lnTo>
                    <a:pt x="214" y="4"/>
                  </a:lnTo>
                  <a:lnTo>
                    <a:pt x="182" y="0"/>
                  </a:lnTo>
                  <a:lnTo>
                    <a:pt x="144" y="0"/>
                  </a:lnTo>
                  <a:lnTo>
                    <a:pt x="144" y="0"/>
                  </a:lnTo>
                  <a:lnTo>
                    <a:pt x="90" y="2"/>
                  </a:lnTo>
                  <a:lnTo>
                    <a:pt x="44" y="8"/>
                  </a:lnTo>
                  <a:lnTo>
                    <a:pt x="44" y="8"/>
                  </a:lnTo>
                  <a:lnTo>
                    <a:pt x="26" y="12"/>
                  </a:lnTo>
                  <a:lnTo>
                    <a:pt x="14" y="16"/>
                  </a:lnTo>
                  <a:lnTo>
                    <a:pt x="14" y="16"/>
                  </a:lnTo>
                  <a:lnTo>
                    <a:pt x="4" y="22"/>
                  </a:lnTo>
                  <a:lnTo>
                    <a:pt x="4" y="22"/>
                  </a:lnTo>
                  <a:lnTo>
                    <a:pt x="2" y="26"/>
                  </a:lnTo>
                  <a:lnTo>
                    <a:pt x="0" y="28"/>
                  </a:lnTo>
                  <a:lnTo>
                    <a:pt x="0" y="28"/>
                  </a:lnTo>
                  <a:lnTo>
                    <a:pt x="0" y="28"/>
                  </a:lnTo>
                  <a:lnTo>
                    <a:pt x="0" y="104"/>
                  </a:lnTo>
                  <a:lnTo>
                    <a:pt x="0" y="104"/>
                  </a:lnTo>
                  <a:lnTo>
                    <a:pt x="4" y="108"/>
                  </a:lnTo>
                  <a:lnTo>
                    <a:pt x="4" y="10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77"/>
            <p:cNvSpPr>
              <a:spLocks/>
            </p:cNvSpPr>
            <p:nvPr/>
          </p:nvSpPr>
          <p:spPr bwMode="auto">
            <a:xfrm>
              <a:off x="2919" y="2425"/>
              <a:ext cx="288" cy="96"/>
            </a:xfrm>
            <a:custGeom>
              <a:avLst/>
              <a:gdLst>
                <a:gd name="T0" fmla="*/ 256 w 288"/>
                <a:gd name="T1" fmla="*/ 16 h 96"/>
                <a:gd name="T2" fmla="*/ 256 w 288"/>
                <a:gd name="T3" fmla="*/ 16 h 96"/>
                <a:gd name="T4" fmla="*/ 232 w 288"/>
                <a:gd name="T5" fmla="*/ 22 h 96"/>
                <a:gd name="T6" fmla="*/ 206 w 288"/>
                <a:gd name="T7" fmla="*/ 28 h 96"/>
                <a:gd name="T8" fmla="*/ 176 w 288"/>
                <a:gd name="T9" fmla="*/ 30 h 96"/>
                <a:gd name="T10" fmla="*/ 144 w 288"/>
                <a:gd name="T11" fmla="*/ 32 h 96"/>
                <a:gd name="T12" fmla="*/ 144 w 288"/>
                <a:gd name="T13" fmla="*/ 32 h 96"/>
                <a:gd name="T14" fmla="*/ 104 w 288"/>
                <a:gd name="T15" fmla="*/ 30 h 96"/>
                <a:gd name="T16" fmla="*/ 66 w 288"/>
                <a:gd name="T17" fmla="*/ 24 h 96"/>
                <a:gd name="T18" fmla="*/ 34 w 288"/>
                <a:gd name="T19" fmla="*/ 16 h 96"/>
                <a:gd name="T20" fmla="*/ 8 w 288"/>
                <a:gd name="T21" fmla="*/ 6 h 96"/>
                <a:gd name="T22" fmla="*/ 8 w 288"/>
                <a:gd name="T23" fmla="*/ 6 h 96"/>
                <a:gd name="T24" fmla="*/ 0 w 288"/>
                <a:gd name="T25" fmla="*/ 0 h 96"/>
                <a:gd name="T26" fmla="*/ 0 w 288"/>
                <a:gd name="T27" fmla="*/ 52 h 96"/>
                <a:gd name="T28" fmla="*/ 0 w 288"/>
                <a:gd name="T29" fmla="*/ 52 h 96"/>
                <a:gd name="T30" fmla="*/ 0 w 288"/>
                <a:gd name="T31" fmla="*/ 56 h 96"/>
                <a:gd name="T32" fmla="*/ 2 w 288"/>
                <a:gd name="T33" fmla="*/ 60 h 96"/>
                <a:gd name="T34" fmla="*/ 12 w 288"/>
                <a:gd name="T35" fmla="*/ 66 h 96"/>
                <a:gd name="T36" fmla="*/ 24 w 288"/>
                <a:gd name="T37" fmla="*/ 74 h 96"/>
                <a:gd name="T38" fmla="*/ 42 w 288"/>
                <a:gd name="T39" fmla="*/ 80 h 96"/>
                <a:gd name="T40" fmla="*/ 64 w 288"/>
                <a:gd name="T41" fmla="*/ 86 h 96"/>
                <a:gd name="T42" fmla="*/ 88 w 288"/>
                <a:gd name="T43" fmla="*/ 92 h 96"/>
                <a:gd name="T44" fmla="*/ 116 w 288"/>
                <a:gd name="T45" fmla="*/ 94 h 96"/>
                <a:gd name="T46" fmla="*/ 144 w 288"/>
                <a:gd name="T47" fmla="*/ 96 h 96"/>
                <a:gd name="T48" fmla="*/ 144 w 288"/>
                <a:gd name="T49" fmla="*/ 96 h 96"/>
                <a:gd name="T50" fmla="*/ 174 w 288"/>
                <a:gd name="T51" fmla="*/ 94 h 96"/>
                <a:gd name="T52" fmla="*/ 200 w 288"/>
                <a:gd name="T53" fmla="*/ 92 h 96"/>
                <a:gd name="T54" fmla="*/ 226 w 288"/>
                <a:gd name="T55" fmla="*/ 86 h 96"/>
                <a:gd name="T56" fmla="*/ 246 w 288"/>
                <a:gd name="T57" fmla="*/ 80 h 96"/>
                <a:gd name="T58" fmla="*/ 264 w 288"/>
                <a:gd name="T59" fmla="*/ 74 h 96"/>
                <a:gd name="T60" fmla="*/ 278 w 288"/>
                <a:gd name="T61" fmla="*/ 66 h 96"/>
                <a:gd name="T62" fmla="*/ 286 w 288"/>
                <a:gd name="T63" fmla="*/ 60 h 96"/>
                <a:gd name="T64" fmla="*/ 288 w 288"/>
                <a:gd name="T65" fmla="*/ 56 h 96"/>
                <a:gd name="T66" fmla="*/ 288 w 288"/>
                <a:gd name="T67" fmla="*/ 52 h 96"/>
                <a:gd name="T68" fmla="*/ 288 w 288"/>
                <a:gd name="T69" fmla="*/ 0 h 96"/>
                <a:gd name="T70" fmla="*/ 288 w 288"/>
                <a:gd name="T71" fmla="*/ 0 h 96"/>
                <a:gd name="T72" fmla="*/ 274 w 288"/>
                <a:gd name="T73" fmla="*/ 8 h 96"/>
                <a:gd name="T74" fmla="*/ 256 w 288"/>
                <a:gd name="T75" fmla="*/ 16 h 96"/>
                <a:gd name="T76" fmla="*/ 256 w 288"/>
                <a:gd name="T77"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8" h="96">
                  <a:moveTo>
                    <a:pt x="256" y="16"/>
                  </a:moveTo>
                  <a:lnTo>
                    <a:pt x="256" y="16"/>
                  </a:lnTo>
                  <a:lnTo>
                    <a:pt x="232" y="22"/>
                  </a:lnTo>
                  <a:lnTo>
                    <a:pt x="206" y="28"/>
                  </a:lnTo>
                  <a:lnTo>
                    <a:pt x="176" y="30"/>
                  </a:lnTo>
                  <a:lnTo>
                    <a:pt x="144" y="32"/>
                  </a:lnTo>
                  <a:lnTo>
                    <a:pt x="144" y="32"/>
                  </a:lnTo>
                  <a:lnTo>
                    <a:pt x="104" y="30"/>
                  </a:lnTo>
                  <a:lnTo>
                    <a:pt x="66" y="24"/>
                  </a:lnTo>
                  <a:lnTo>
                    <a:pt x="34" y="16"/>
                  </a:lnTo>
                  <a:lnTo>
                    <a:pt x="8" y="6"/>
                  </a:lnTo>
                  <a:lnTo>
                    <a:pt x="8" y="6"/>
                  </a:lnTo>
                  <a:lnTo>
                    <a:pt x="0" y="0"/>
                  </a:lnTo>
                  <a:lnTo>
                    <a:pt x="0" y="52"/>
                  </a:lnTo>
                  <a:lnTo>
                    <a:pt x="0" y="52"/>
                  </a:lnTo>
                  <a:lnTo>
                    <a:pt x="0" y="56"/>
                  </a:lnTo>
                  <a:lnTo>
                    <a:pt x="2" y="60"/>
                  </a:lnTo>
                  <a:lnTo>
                    <a:pt x="12" y="66"/>
                  </a:lnTo>
                  <a:lnTo>
                    <a:pt x="24" y="74"/>
                  </a:lnTo>
                  <a:lnTo>
                    <a:pt x="42" y="80"/>
                  </a:lnTo>
                  <a:lnTo>
                    <a:pt x="64" y="86"/>
                  </a:lnTo>
                  <a:lnTo>
                    <a:pt x="88" y="92"/>
                  </a:lnTo>
                  <a:lnTo>
                    <a:pt x="116" y="94"/>
                  </a:lnTo>
                  <a:lnTo>
                    <a:pt x="144" y="96"/>
                  </a:lnTo>
                  <a:lnTo>
                    <a:pt x="144" y="96"/>
                  </a:lnTo>
                  <a:lnTo>
                    <a:pt x="174" y="94"/>
                  </a:lnTo>
                  <a:lnTo>
                    <a:pt x="200" y="92"/>
                  </a:lnTo>
                  <a:lnTo>
                    <a:pt x="226" y="86"/>
                  </a:lnTo>
                  <a:lnTo>
                    <a:pt x="246" y="80"/>
                  </a:lnTo>
                  <a:lnTo>
                    <a:pt x="264" y="74"/>
                  </a:lnTo>
                  <a:lnTo>
                    <a:pt x="278" y="66"/>
                  </a:lnTo>
                  <a:lnTo>
                    <a:pt x="286" y="60"/>
                  </a:lnTo>
                  <a:lnTo>
                    <a:pt x="288" y="56"/>
                  </a:lnTo>
                  <a:lnTo>
                    <a:pt x="288" y="52"/>
                  </a:lnTo>
                  <a:lnTo>
                    <a:pt x="288" y="0"/>
                  </a:lnTo>
                  <a:lnTo>
                    <a:pt x="288" y="0"/>
                  </a:lnTo>
                  <a:lnTo>
                    <a:pt x="274" y="8"/>
                  </a:lnTo>
                  <a:lnTo>
                    <a:pt x="256" y="16"/>
                  </a:lnTo>
                  <a:lnTo>
                    <a:pt x="256" y="1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8"/>
            <p:cNvSpPr>
              <a:spLocks/>
            </p:cNvSpPr>
            <p:nvPr/>
          </p:nvSpPr>
          <p:spPr bwMode="auto">
            <a:xfrm>
              <a:off x="2927" y="2151"/>
              <a:ext cx="272" cy="32"/>
            </a:xfrm>
            <a:custGeom>
              <a:avLst/>
              <a:gdLst>
                <a:gd name="T0" fmla="*/ 270 w 272"/>
                <a:gd name="T1" fmla="*/ 0 h 32"/>
                <a:gd name="T2" fmla="*/ 270 w 272"/>
                <a:gd name="T3" fmla="*/ 0 h 32"/>
                <a:gd name="T4" fmla="*/ 272 w 272"/>
                <a:gd name="T5" fmla="*/ 2 h 32"/>
                <a:gd name="T6" fmla="*/ 272 w 272"/>
                <a:gd name="T7" fmla="*/ 2 h 32"/>
                <a:gd name="T8" fmla="*/ 272 w 272"/>
                <a:gd name="T9" fmla="*/ 6 h 32"/>
                <a:gd name="T10" fmla="*/ 268 w 272"/>
                <a:gd name="T11" fmla="*/ 10 h 32"/>
                <a:gd name="T12" fmla="*/ 268 w 272"/>
                <a:gd name="T13" fmla="*/ 10 h 32"/>
                <a:gd name="T14" fmla="*/ 254 w 272"/>
                <a:gd name="T15" fmla="*/ 16 h 32"/>
                <a:gd name="T16" fmla="*/ 236 w 272"/>
                <a:gd name="T17" fmla="*/ 22 h 32"/>
                <a:gd name="T18" fmla="*/ 236 w 272"/>
                <a:gd name="T19" fmla="*/ 22 h 32"/>
                <a:gd name="T20" fmla="*/ 214 w 272"/>
                <a:gd name="T21" fmla="*/ 26 h 32"/>
                <a:gd name="T22" fmla="*/ 190 w 272"/>
                <a:gd name="T23" fmla="*/ 28 h 32"/>
                <a:gd name="T24" fmla="*/ 190 w 272"/>
                <a:gd name="T25" fmla="*/ 28 h 32"/>
                <a:gd name="T26" fmla="*/ 164 w 272"/>
                <a:gd name="T27" fmla="*/ 30 h 32"/>
                <a:gd name="T28" fmla="*/ 136 w 272"/>
                <a:gd name="T29" fmla="*/ 32 h 32"/>
                <a:gd name="T30" fmla="*/ 136 w 272"/>
                <a:gd name="T31" fmla="*/ 32 h 32"/>
                <a:gd name="T32" fmla="*/ 110 w 272"/>
                <a:gd name="T33" fmla="*/ 30 h 32"/>
                <a:gd name="T34" fmla="*/ 82 w 272"/>
                <a:gd name="T35" fmla="*/ 28 h 32"/>
                <a:gd name="T36" fmla="*/ 82 w 272"/>
                <a:gd name="T37" fmla="*/ 28 h 32"/>
                <a:gd name="T38" fmla="*/ 58 w 272"/>
                <a:gd name="T39" fmla="*/ 26 h 32"/>
                <a:gd name="T40" fmla="*/ 36 w 272"/>
                <a:gd name="T41" fmla="*/ 22 h 32"/>
                <a:gd name="T42" fmla="*/ 36 w 272"/>
                <a:gd name="T43" fmla="*/ 22 h 32"/>
                <a:gd name="T44" fmla="*/ 18 w 272"/>
                <a:gd name="T45" fmla="*/ 16 h 32"/>
                <a:gd name="T46" fmla="*/ 6 w 272"/>
                <a:gd name="T47" fmla="*/ 10 h 32"/>
                <a:gd name="T48" fmla="*/ 6 w 272"/>
                <a:gd name="T49" fmla="*/ 10 h 32"/>
                <a:gd name="T50" fmla="*/ 2 w 272"/>
                <a:gd name="T51" fmla="*/ 6 h 32"/>
                <a:gd name="T52" fmla="*/ 0 w 272"/>
                <a:gd name="T53" fmla="*/ 2 h 32"/>
                <a:gd name="T54" fmla="*/ 0 w 272"/>
                <a:gd name="T55" fmla="*/ 2 h 32"/>
                <a:gd name="T56" fmla="*/ 2 w 272"/>
                <a:gd name="T57" fmla="*/ 0 h 32"/>
                <a:gd name="T58" fmla="*/ 2 w 272"/>
                <a:gd name="T59" fmla="*/ 0 h 32"/>
                <a:gd name="T60" fmla="*/ 0 w 272"/>
                <a:gd name="T61" fmla="*/ 2 h 32"/>
                <a:gd name="T62" fmla="*/ 0 w 272"/>
                <a:gd name="T63" fmla="*/ 2 h 32"/>
                <a:gd name="T64" fmla="*/ 2 w 272"/>
                <a:gd name="T65" fmla="*/ 4 h 32"/>
                <a:gd name="T66" fmla="*/ 6 w 272"/>
                <a:gd name="T67" fmla="*/ 8 h 32"/>
                <a:gd name="T68" fmla="*/ 6 w 272"/>
                <a:gd name="T69" fmla="*/ 8 h 32"/>
                <a:gd name="T70" fmla="*/ 20 w 272"/>
                <a:gd name="T71" fmla="*/ 12 h 32"/>
                <a:gd name="T72" fmla="*/ 38 w 272"/>
                <a:gd name="T73" fmla="*/ 16 h 32"/>
                <a:gd name="T74" fmla="*/ 38 w 272"/>
                <a:gd name="T75" fmla="*/ 16 h 32"/>
                <a:gd name="T76" fmla="*/ 60 w 272"/>
                <a:gd name="T77" fmla="*/ 18 h 32"/>
                <a:gd name="T78" fmla="*/ 84 w 272"/>
                <a:gd name="T79" fmla="*/ 18 h 32"/>
                <a:gd name="T80" fmla="*/ 84 w 272"/>
                <a:gd name="T81" fmla="*/ 18 h 32"/>
                <a:gd name="T82" fmla="*/ 136 w 272"/>
                <a:gd name="T83" fmla="*/ 20 h 32"/>
                <a:gd name="T84" fmla="*/ 136 w 272"/>
                <a:gd name="T85" fmla="*/ 20 h 32"/>
                <a:gd name="T86" fmla="*/ 190 w 272"/>
                <a:gd name="T87" fmla="*/ 18 h 32"/>
                <a:gd name="T88" fmla="*/ 190 w 272"/>
                <a:gd name="T89" fmla="*/ 18 h 32"/>
                <a:gd name="T90" fmla="*/ 214 w 272"/>
                <a:gd name="T91" fmla="*/ 18 h 32"/>
                <a:gd name="T92" fmla="*/ 236 w 272"/>
                <a:gd name="T93" fmla="*/ 16 h 32"/>
                <a:gd name="T94" fmla="*/ 236 w 272"/>
                <a:gd name="T95" fmla="*/ 16 h 32"/>
                <a:gd name="T96" fmla="*/ 254 w 272"/>
                <a:gd name="T97" fmla="*/ 12 h 32"/>
                <a:gd name="T98" fmla="*/ 254 w 272"/>
                <a:gd name="T99" fmla="*/ 12 h 32"/>
                <a:gd name="T100" fmla="*/ 266 w 272"/>
                <a:gd name="T101" fmla="*/ 8 h 32"/>
                <a:gd name="T102" fmla="*/ 266 w 272"/>
                <a:gd name="T103" fmla="*/ 8 h 32"/>
                <a:gd name="T104" fmla="*/ 270 w 272"/>
                <a:gd name="T105" fmla="*/ 4 h 32"/>
                <a:gd name="T106" fmla="*/ 272 w 272"/>
                <a:gd name="T107" fmla="*/ 2 h 32"/>
                <a:gd name="T108" fmla="*/ 272 w 272"/>
                <a:gd name="T109" fmla="*/ 2 h 32"/>
                <a:gd name="T110" fmla="*/ 270 w 272"/>
                <a:gd name="T111" fmla="*/ 0 h 32"/>
                <a:gd name="T112" fmla="*/ 270 w 272"/>
                <a:gd name="T11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32">
                  <a:moveTo>
                    <a:pt x="270" y="0"/>
                  </a:moveTo>
                  <a:lnTo>
                    <a:pt x="270" y="0"/>
                  </a:lnTo>
                  <a:lnTo>
                    <a:pt x="272" y="2"/>
                  </a:lnTo>
                  <a:lnTo>
                    <a:pt x="272" y="2"/>
                  </a:lnTo>
                  <a:lnTo>
                    <a:pt x="272" y="6"/>
                  </a:lnTo>
                  <a:lnTo>
                    <a:pt x="268" y="10"/>
                  </a:lnTo>
                  <a:lnTo>
                    <a:pt x="268" y="10"/>
                  </a:lnTo>
                  <a:lnTo>
                    <a:pt x="254" y="16"/>
                  </a:lnTo>
                  <a:lnTo>
                    <a:pt x="236" y="22"/>
                  </a:lnTo>
                  <a:lnTo>
                    <a:pt x="236" y="22"/>
                  </a:lnTo>
                  <a:lnTo>
                    <a:pt x="214" y="26"/>
                  </a:lnTo>
                  <a:lnTo>
                    <a:pt x="190" y="28"/>
                  </a:lnTo>
                  <a:lnTo>
                    <a:pt x="190" y="28"/>
                  </a:lnTo>
                  <a:lnTo>
                    <a:pt x="164" y="30"/>
                  </a:lnTo>
                  <a:lnTo>
                    <a:pt x="136" y="32"/>
                  </a:lnTo>
                  <a:lnTo>
                    <a:pt x="136" y="32"/>
                  </a:lnTo>
                  <a:lnTo>
                    <a:pt x="110" y="30"/>
                  </a:lnTo>
                  <a:lnTo>
                    <a:pt x="82" y="28"/>
                  </a:lnTo>
                  <a:lnTo>
                    <a:pt x="82" y="28"/>
                  </a:lnTo>
                  <a:lnTo>
                    <a:pt x="58" y="26"/>
                  </a:lnTo>
                  <a:lnTo>
                    <a:pt x="36" y="22"/>
                  </a:lnTo>
                  <a:lnTo>
                    <a:pt x="36" y="22"/>
                  </a:lnTo>
                  <a:lnTo>
                    <a:pt x="18" y="16"/>
                  </a:lnTo>
                  <a:lnTo>
                    <a:pt x="6" y="10"/>
                  </a:lnTo>
                  <a:lnTo>
                    <a:pt x="6" y="10"/>
                  </a:lnTo>
                  <a:lnTo>
                    <a:pt x="2" y="6"/>
                  </a:lnTo>
                  <a:lnTo>
                    <a:pt x="0" y="2"/>
                  </a:lnTo>
                  <a:lnTo>
                    <a:pt x="0" y="2"/>
                  </a:lnTo>
                  <a:lnTo>
                    <a:pt x="2" y="0"/>
                  </a:lnTo>
                  <a:lnTo>
                    <a:pt x="2" y="0"/>
                  </a:lnTo>
                  <a:lnTo>
                    <a:pt x="0" y="2"/>
                  </a:lnTo>
                  <a:lnTo>
                    <a:pt x="0" y="2"/>
                  </a:lnTo>
                  <a:lnTo>
                    <a:pt x="2" y="4"/>
                  </a:lnTo>
                  <a:lnTo>
                    <a:pt x="6" y="8"/>
                  </a:lnTo>
                  <a:lnTo>
                    <a:pt x="6" y="8"/>
                  </a:lnTo>
                  <a:lnTo>
                    <a:pt x="20" y="12"/>
                  </a:lnTo>
                  <a:lnTo>
                    <a:pt x="38" y="16"/>
                  </a:lnTo>
                  <a:lnTo>
                    <a:pt x="38" y="16"/>
                  </a:lnTo>
                  <a:lnTo>
                    <a:pt x="60" y="18"/>
                  </a:lnTo>
                  <a:lnTo>
                    <a:pt x="84" y="18"/>
                  </a:lnTo>
                  <a:lnTo>
                    <a:pt x="84" y="18"/>
                  </a:lnTo>
                  <a:lnTo>
                    <a:pt x="136" y="20"/>
                  </a:lnTo>
                  <a:lnTo>
                    <a:pt x="136" y="20"/>
                  </a:lnTo>
                  <a:lnTo>
                    <a:pt x="190" y="18"/>
                  </a:lnTo>
                  <a:lnTo>
                    <a:pt x="190" y="18"/>
                  </a:lnTo>
                  <a:lnTo>
                    <a:pt x="214" y="18"/>
                  </a:lnTo>
                  <a:lnTo>
                    <a:pt x="236" y="16"/>
                  </a:lnTo>
                  <a:lnTo>
                    <a:pt x="236" y="16"/>
                  </a:lnTo>
                  <a:lnTo>
                    <a:pt x="254" y="12"/>
                  </a:lnTo>
                  <a:lnTo>
                    <a:pt x="254" y="12"/>
                  </a:lnTo>
                  <a:lnTo>
                    <a:pt x="266" y="8"/>
                  </a:lnTo>
                  <a:lnTo>
                    <a:pt x="266" y="8"/>
                  </a:lnTo>
                  <a:lnTo>
                    <a:pt x="270" y="4"/>
                  </a:lnTo>
                  <a:lnTo>
                    <a:pt x="272" y="2"/>
                  </a:lnTo>
                  <a:lnTo>
                    <a:pt x="272" y="2"/>
                  </a:lnTo>
                  <a:lnTo>
                    <a:pt x="270" y="0"/>
                  </a:lnTo>
                  <a:lnTo>
                    <a:pt x="2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9"/>
            <p:cNvSpPr>
              <a:spLocks/>
            </p:cNvSpPr>
            <p:nvPr/>
          </p:nvSpPr>
          <p:spPr bwMode="auto">
            <a:xfrm>
              <a:off x="2939" y="3017"/>
              <a:ext cx="252" cy="516"/>
            </a:xfrm>
            <a:custGeom>
              <a:avLst/>
              <a:gdLst>
                <a:gd name="T0" fmla="*/ 208 w 252"/>
                <a:gd name="T1" fmla="*/ 516 h 516"/>
                <a:gd name="T2" fmla="*/ 42 w 252"/>
                <a:gd name="T3" fmla="*/ 516 h 516"/>
                <a:gd name="T4" fmla="*/ 42 w 252"/>
                <a:gd name="T5" fmla="*/ 516 h 516"/>
                <a:gd name="T6" fmla="*/ 34 w 252"/>
                <a:gd name="T7" fmla="*/ 516 h 516"/>
                <a:gd name="T8" fmla="*/ 26 w 252"/>
                <a:gd name="T9" fmla="*/ 512 h 516"/>
                <a:gd name="T10" fmla="*/ 18 w 252"/>
                <a:gd name="T11" fmla="*/ 508 h 516"/>
                <a:gd name="T12" fmla="*/ 12 w 252"/>
                <a:gd name="T13" fmla="*/ 504 h 516"/>
                <a:gd name="T14" fmla="*/ 6 w 252"/>
                <a:gd name="T15" fmla="*/ 498 h 516"/>
                <a:gd name="T16" fmla="*/ 2 w 252"/>
                <a:gd name="T17" fmla="*/ 490 h 516"/>
                <a:gd name="T18" fmla="*/ 0 w 252"/>
                <a:gd name="T19" fmla="*/ 482 h 516"/>
                <a:gd name="T20" fmla="*/ 0 w 252"/>
                <a:gd name="T21" fmla="*/ 474 h 516"/>
                <a:gd name="T22" fmla="*/ 0 w 252"/>
                <a:gd name="T23" fmla="*/ 0 h 516"/>
                <a:gd name="T24" fmla="*/ 252 w 252"/>
                <a:gd name="T25" fmla="*/ 0 h 516"/>
                <a:gd name="T26" fmla="*/ 252 w 252"/>
                <a:gd name="T27" fmla="*/ 474 h 516"/>
                <a:gd name="T28" fmla="*/ 252 w 252"/>
                <a:gd name="T29" fmla="*/ 474 h 516"/>
                <a:gd name="T30" fmla="*/ 250 w 252"/>
                <a:gd name="T31" fmla="*/ 482 h 516"/>
                <a:gd name="T32" fmla="*/ 248 w 252"/>
                <a:gd name="T33" fmla="*/ 490 h 516"/>
                <a:gd name="T34" fmla="*/ 244 w 252"/>
                <a:gd name="T35" fmla="*/ 498 h 516"/>
                <a:gd name="T36" fmla="*/ 238 w 252"/>
                <a:gd name="T37" fmla="*/ 504 h 516"/>
                <a:gd name="T38" fmla="*/ 232 w 252"/>
                <a:gd name="T39" fmla="*/ 508 h 516"/>
                <a:gd name="T40" fmla="*/ 226 w 252"/>
                <a:gd name="T41" fmla="*/ 512 h 516"/>
                <a:gd name="T42" fmla="*/ 216 w 252"/>
                <a:gd name="T43" fmla="*/ 516 h 516"/>
                <a:gd name="T44" fmla="*/ 208 w 252"/>
                <a:gd name="T45" fmla="*/ 516 h 516"/>
                <a:gd name="T46" fmla="*/ 208 w 252"/>
                <a:gd name="T4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2" h="516">
                  <a:moveTo>
                    <a:pt x="208" y="516"/>
                  </a:moveTo>
                  <a:lnTo>
                    <a:pt x="42" y="516"/>
                  </a:lnTo>
                  <a:lnTo>
                    <a:pt x="42" y="516"/>
                  </a:lnTo>
                  <a:lnTo>
                    <a:pt x="34" y="516"/>
                  </a:lnTo>
                  <a:lnTo>
                    <a:pt x="26" y="512"/>
                  </a:lnTo>
                  <a:lnTo>
                    <a:pt x="18" y="508"/>
                  </a:lnTo>
                  <a:lnTo>
                    <a:pt x="12" y="504"/>
                  </a:lnTo>
                  <a:lnTo>
                    <a:pt x="6" y="498"/>
                  </a:lnTo>
                  <a:lnTo>
                    <a:pt x="2" y="490"/>
                  </a:lnTo>
                  <a:lnTo>
                    <a:pt x="0" y="482"/>
                  </a:lnTo>
                  <a:lnTo>
                    <a:pt x="0" y="474"/>
                  </a:lnTo>
                  <a:lnTo>
                    <a:pt x="0" y="0"/>
                  </a:lnTo>
                  <a:lnTo>
                    <a:pt x="252" y="0"/>
                  </a:lnTo>
                  <a:lnTo>
                    <a:pt x="252" y="474"/>
                  </a:lnTo>
                  <a:lnTo>
                    <a:pt x="252" y="474"/>
                  </a:lnTo>
                  <a:lnTo>
                    <a:pt x="250" y="482"/>
                  </a:lnTo>
                  <a:lnTo>
                    <a:pt x="248" y="490"/>
                  </a:lnTo>
                  <a:lnTo>
                    <a:pt x="244" y="498"/>
                  </a:lnTo>
                  <a:lnTo>
                    <a:pt x="238" y="504"/>
                  </a:lnTo>
                  <a:lnTo>
                    <a:pt x="232" y="508"/>
                  </a:lnTo>
                  <a:lnTo>
                    <a:pt x="226" y="512"/>
                  </a:lnTo>
                  <a:lnTo>
                    <a:pt x="216" y="516"/>
                  </a:lnTo>
                  <a:lnTo>
                    <a:pt x="208" y="516"/>
                  </a:lnTo>
                  <a:lnTo>
                    <a:pt x="208" y="5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0"/>
            <p:cNvSpPr>
              <a:spLocks noEditPoints="1"/>
            </p:cNvSpPr>
            <p:nvPr/>
          </p:nvSpPr>
          <p:spPr bwMode="auto">
            <a:xfrm>
              <a:off x="2927" y="3005"/>
              <a:ext cx="272" cy="530"/>
            </a:xfrm>
            <a:custGeom>
              <a:avLst/>
              <a:gdLst>
                <a:gd name="T0" fmla="*/ 0 w 272"/>
                <a:gd name="T1" fmla="*/ 488 h 530"/>
                <a:gd name="T2" fmla="*/ 2 w 272"/>
                <a:gd name="T3" fmla="*/ 496 h 530"/>
                <a:gd name="T4" fmla="*/ 8 w 272"/>
                <a:gd name="T5" fmla="*/ 512 h 530"/>
                <a:gd name="T6" fmla="*/ 20 w 272"/>
                <a:gd name="T7" fmla="*/ 522 h 530"/>
                <a:gd name="T8" fmla="*/ 34 w 272"/>
                <a:gd name="T9" fmla="*/ 530 h 530"/>
                <a:gd name="T10" fmla="*/ 230 w 272"/>
                <a:gd name="T11" fmla="*/ 530 h 530"/>
                <a:gd name="T12" fmla="*/ 238 w 272"/>
                <a:gd name="T13" fmla="*/ 530 h 530"/>
                <a:gd name="T14" fmla="*/ 254 w 272"/>
                <a:gd name="T15" fmla="*/ 522 h 530"/>
                <a:gd name="T16" fmla="*/ 266 w 272"/>
                <a:gd name="T17" fmla="*/ 512 h 530"/>
                <a:gd name="T18" fmla="*/ 272 w 272"/>
                <a:gd name="T19" fmla="*/ 496 h 530"/>
                <a:gd name="T20" fmla="*/ 272 w 272"/>
                <a:gd name="T21" fmla="*/ 42 h 530"/>
                <a:gd name="T22" fmla="*/ 272 w 272"/>
                <a:gd name="T23" fmla="*/ 34 h 530"/>
                <a:gd name="T24" fmla="*/ 266 w 272"/>
                <a:gd name="T25" fmla="*/ 18 h 530"/>
                <a:gd name="T26" fmla="*/ 254 w 272"/>
                <a:gd name="T27" fmla="*/ 6 h 530"/>
                <a:gd name="T28" fmla="*/ 238 w 272"/>
                <a:gd name="T29" fmla="*/ 0 h 530"/>
                <a:gd name="T30" fmla="*/ 44 w 272"/>
                <a:gd name="T31" fmla="*/ 0 h 530"/>
                <a:gd name="T32" fmla="*/ 34 w 272"/>
                <a:gd name="T33" fmla="*/ 0 h 530"/>
                <a:gd name="T34" fmla="*/ 20 w 272"/>
                <a:gd name="T35" fmla="*/ 6 h 530"/>
                <a:gd name="T36" fmla="*/ 8 w 272"/>
                <a:gd name="T37" fmla="*/ 18 h 530"/>
                <a:gd name="T38" fmla="*/ 2 w 272"/>
                <a:gd name="T39" fmla="*/ 34 h 530"/>
                <a:gd name="T40" fmla="*/ 0 w 272"/>
                <a:gd name="T41" fmla="*/ 42 h 530"/>
                <a:gd name="T42" fmla="*/ 154 w 272"/>
                <a:gd name="T43" fmla="*/ 22 h 530"/>
                <a:gd name="T44" fmla="*/ 156 w 272"/>
                <a:gd name="T45" fmla="*/ 22 h 530"/>
                <a:gd name="T46" fmla="*/ 162 w 272"/>
                <a:gd name="T47" fmla="*/ 26 h 530"/>
                <a:gd name="T48" fmla="*/ 162 w 272"/>
                <a:gd name="T49" fmla="*/ 30 h 530"/>
                <a:gd name="T50" fmla="*/ 160 w 272"/>
                <a:gd name="T51" fmla="*/ 34 h 530"/>
                <a:gd name="T52" fmla="*/ 154 w 272"/>
                <a:gd name="T53" fmla="*/ 38 h 530"/>
                <a:gd name="T54" fmla="*/ 118 w 272"/>
                <a:gd name="T55" fmla="*/ 38 h 530"/>
                <a:gd name="T56" fmla="*/ 114 w 272"/>
                <a:gd name="T57" fmla="*/ 34 h 530"/>
                <a:gd name="T58" fmla="*/ 112 w 272"/>
                <a:gd name="T59" fmla="*/ 30 h 530"/>
                <a:gd name="T60" fmla="*/ 112 w 272"/>
                <a:gd name="T61" fmla="*/ 26 h 530"/>
                <a:gd name="T62" fmla="*/ 116 w 272"/>
                <a:gd name="T63" fmla="*/ 22 h 530"/>
                <a:gd name="T64" fmla="*/ 118 w 272"/>
                <a:gd name="T65" fmla="*/ 22 h 530"/>
                <a:gd name="T66" fmla="*/ 136 w 272"/>
                <a:gd name="T67" fmla="*/ 518 h 530"/>
                <a:gd name="T68" fmla="*/ 120 w 272"/>
                <a:gd name="T69" fmla="*/ 510 h 530"/>
                <a:gd name="T70" fmla="*/ 112 w 272"/>
                <a:gd name="T71" fmla="*/ 494 h 530"/>
                <a:gd name="T72" fmla="*/ 114 w 272"/>
                <a:gd name="T73" fmla="*/ 484 h 530"/>
                <a:gd name="T74" fmla="*/ 128 w 272"/>
                <a:gd name="T75" fmla="*/ 470 h 530"/>
                <a:gd name="T76" fmla="*/ 136 w 272"/>
                <a:gd name="T77" fmla="*/ 468 h 530"/>
                <a:gd name="T78" fmla="*/ 154 w 272"/>
                <a:gd name="T79" fmla="*/ 476 h 530"/>
                <a:gd name="T80" fmla="*/ 160 w 272"/>
                <a:gd name="T81" fmla="*/ 494 h 530"/>
                <a:gd name="T82" fmla="*/ 158 w 272"/>
                <a:gd name="T83" fmla="*/ 502 h 530"/>
                <a:gd name="T84" fmla="*/ 146 w 272"/>
                <a:gd name="T85" fmla="*/ 516 h 530"/>
                <a:gd name="T86" fmla="*/ 136 w 272"/>
                <a:gd name="T87" fmla="*/ 518 h 530"/>
                <a:gd name="T88" fmla="*/ 20 w 272"/>
                <a:gd name="T89" fmla="*/ 460 h 530"/>
                <a:gd name="T90" fmla="*/ 254 w 272"/>
                <a:gd name="T91" fmla="*/ 6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530">
                  <a:moveTo>
                    <a:pt x="0" y="42"/>
                  </a:moveTo>
                  <a:lnTo>
                    <a:pt x="0" y="488"/>
                  </a:lnTo>
                  <a:lnTo>
                    <a:pt x="0" y="488"/>
                  </a:lnTo>
                  <a:lnTo>
                    <a:pt x="2" y="496"/>
                  </a:lnTo>
                  <a:lnTo>
                    <a:pt x="4" y="504"/>
                  </a:lnTo>
                  <a:lnTo>
                    <a:pt x="8" y="512"/>
                  </a:lnTo>
                  <a:lnTo>
                    <a:pt x="12" y="518"/>
                  </a:lnTo>
                  <a:lnTo>
                    <a:pt x="20" y="522"/>
                  </a:lnTo>
                  <a:lnTo>
                    <a:pt x="26" y="526"/>
                  </a:lnTo>
                  <a:lnTo>
                    <a:pt x="34" y="530"/>
                  </a:lnTo>
                  <a:lnTo>
                    <a:pt x="44" y="530"/>
                  </a:lnTo>
                  <a:lnTo>
                    <a:pt x="230" y="530"/>
                  </a:lnTo>
                  <a:lnTo>
                    <a:pt x="230" y="530"/>
                  </a:lnTo>
                  <a:lnTo>
                    <a:pt x="238" y="530"/>
                  </a:lnTo>
                  <a:lnTo>
                    <a:pt x="246" y="526"/>
                  </a:lnTo>
                  <a:lnTo>
                    <a:pt x="254" y="522"/>
                  </a:lnTo>
                  <a:lnTo>
                    <a:pt x="260" y="518"/>
                  </a:lnTo>
                  <a:lnTo>
                    <a:pt x="266" y="512"/>
                  </a:lnTo>
                  <a:lnTo>
                    <a:pt x="270" y="504"/>
                  </a:lnTo>
                  <a:lnTo>
                    <a:pt x="272" y="496"/>
                  </a:lnTo>
                  <a:lnTo>
                    <a:pt x="272" y="488"/>
                  </a:lnTo>
                  <a:lnTo>
                    <a:pt x="272" y="42"/>
                  </a:lnTo>
                  <a:lnTo>
                    <a:pt x="272" y="42"/>
                  </a:lnTo>
                  <a:lnTo>
                    <a:pt x="272" y="34"/>
                  </a:lnTo>
                  <a:lnTo>
                    <a:pt x="270" y="26"/>
                  </a:lnTo>
                  <a:lnTo>
                    <a:pt x="266" y="18"/>
                  </a:lnTo>
                  <a:lnTo>
                    <a:pt x="260" y="12"/>
                  </a:lnTo>
                  <a:lnTo>
                    <a:pt x="254" y="6"/>
                  </a:lnTo>
                  <a:lnTo>
                    <a:pt x="246" y="2"/>
                  </a:lnTo>
                  <a:lnTo>
                    <a:pt x="238" y="0"/>
                  </a:lnTo>
                  <a:lnTo>
                    <a:pt x="230" y="0"/>
                  </a:lnTo>
                  <a:lnTo>
                    <a:pt x="44" y="0"/>
                  </a:lnTo>
                  <a:lnTo>
                    <a:pt x="44" y="0"/>
                  </a:lnTo>
                  <a:lnTo>
                    <a:pt x="34" y="0"/>
                  </a:lnTo>
                  <a:lnTo>
                    <a:pt x="26" y="2"/>
                  </a:lnTo>
                  <a:lnTo>
                    <a:pt x="20" y="6"/>
                  </a:lnTo>
                  <a:lnTo>
                    <a:pt x="12" y="12"/>
                  </a:lnTo>
                  <a:lnTo>
                    <a:pt x="8" y="18"/>
                  </a:lnTo>
                  <a:lnTo>
                    <a:pt x="4" y="26"/>
                  </a:lnTo>
                  <a:lnTo>
                    <a:pt x="2" y="34"/>
                  </a:lnTo>
                  <a:lnTo>
                    <a:pt x="0" y="42"/>
                  </a:lnTo>
                  <a:lnTo>
                    <a:pt x="0" y="42"/>
                  </a:lnTo>
                  <a:close/>
                  <a:moveTo>
                    <a:pt x="118" y="22"/>
                  </a:moveTo>
                  <a:lnTo>
                    <a:pt x="154" y="22"/>
                  </a:lnTo>
                  <a:lnTo>
                    <a:pt x="154" y="22"/>
                  </a:lnTo>
                  <a:lnTo>
                    <a:pt x="156" y="22"/>
                  </a:lnTo>
                  <a:lnTo>
                    <a:pt x="160" y="24"/>
                  </a:lnTo>
                  <a:lnTo>
                    <a:pt x="162" y="26"/>
                  </a:lnTo>
                  <a:lnTo>
                    <a:pt x="162" y="30"/>
                  </a:lnTo>
                  <a:lnTo>
                    <a:pt x="162" y="30"/>
                  </a:lnTo>
                  <a:lnTo>
                    <a:pt x="162" y="32"/>
                  </a:lnTo>
                  <a:lnTo>
                    <a:pt x="160" y="34"/>
                  </a:lnTo>
                  <a:lnTo>
                    <a:pt x="156" y="36"/>
                  </a:lnTo>
                  <a:lnTo>
                    <a:pt x="154" y="38"/>
                  </a:lnTo>
                  <a:lnTo>
                    <a:pt x="118" y="38"/>
                  </a:lnTo>
                  <a:lnTo>
                    <a:pt x="118" y="38"/>
                  </a:lnTo>
                  <a:lnTo>
                    <a:pt x="116" y="36"/>
                  </a:lnTo>
                  <a:lnTo>
                    <a:pt x="114" y="34"/>
                  </a:lnTo>
                  <a:lnTo>
                    <a:pt x="112" y="32"/>
                  </a:lnTo>
                  <a:lnTo>
                    <a:pt x="112" y="30"/>
                  </a:lnTo>
                  <a:lnTo>
                    <a:pt x="112" y="30"/>
                  </a:lnTo>
                  <a:lnTo>
                    <a:pt x="112" y="26"/>
                  </a:lnTo>
                  <a:lnTo>
                    <a:pt x="114" y="24"/>
                  </a:lnTo>
                  <a:lnTo>
                    <a:pt x="116" y="22"/>
                  </a:lnTo>
                  <a:lnTo>
                    <a:pt x="118" y="22"/>
                  </a:lnTo>
                  <a:lnTo>
                    <a:pt x="118" y="22"/>
                  </a:lnTo>
                  <a:close/>
                  <a:moveTo>
                    <a:pt x="136" y="518"/>
                  </a:moveTo>
                  <a:lnTo>
                    <a:pt x="136" y="518"/>
                  </a:lnTo>
                  <a:lnTo>
                    <a:pt x="128" y="516"/>
                  </a:lnTo>
                  <a:lnTo>
                    <a:pt x="120" y="510"/>
                  </a:lnTo>
                  <a:lnTo>
                    <a:pt x="114" y="502"/>
                  </a:lnTo>
                  <a:lnTo>
                    <a:pt x="112" y="494"/>
                  </a:lnTo>
                  <a:lnTo>
                    <a:pt x="112" y="494"/>
                  </a:lnTo>
                  <a:lnTo>
                    <a:pt x="114" y="484"/>
                  </a:lnTo>
                  <a:lnTo>
                    <a:pt x="120" y="476"/>
                  </a:lnTo>
                  <a:lnTo>
                    <a:pt x="128" y="470"/>
                  </a:lnTo>
                  <a:lnTo>
                    <a:pt x="136" y="468"/>
                  </a:lnTo>
                  <a:lnTo>
                    <a:pt x="136" y="468"/>
                  </a:lnTo>
                  <a:lnTo>
                    <a:pt x="146" y="470"/>
                  </a:lnTo>
                  <a:lnTo>
                    <a:pt x="154" y="476"/>
                  </a:lnTo>
                  <a:lnTo>
                    <a:pt x="158" y="484"/>
                  </a:lnTo>
                  <a:lnTo>
                    <a:pt x="160" y="494"/>
                  </a:lnTo>
                  <a:lnTo>
                    <a:pt x="160" y="494"/>
                  </a:lnTo>
                  <a:lnTo>
                    <a:pt x="158" y="502"/>
                  </a:lnTo>
                  <a:lnTo>
                    <a:pt x="154" y="510"/>
                  </a:lnTo>
                  <a:lnTo>
                    <a:pt x="146" y="516"/>
                  </a:lnTo>
                  <a:lnTo>
                    <a:pt x="136" y="518"/>
                  </a:lnTo>
                  <a:lnTo>
                    <a:pt x="136" y="518"/>
                  </a:lnTo>
                  <a:close/>
                  <a:moveTo>
                    <a:pt x="254" y="460"/>
                  </a:moveTo>
                  <a:lnTo>
                    <a:pt x="20" y="460"/>
                  </a:lnTo>
                  <a:lnTo>
                    <a:pt x="20" y="60"/>
                  </a:lnTo>
                  <a:lnTo>
                    <a:pt x="254" y="60"/>
                  </a:lnTo>
                  <a:lnTo>
                    <a:pt x="254" y="46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81"/>
            <p:cNvSpPr>
              <a:spLocks noChangeArrowheads="1"/>
            </p:cNvSpPr>
            <p:nvPr/>
          </p:nvSpPr>
          <p:spPr bwMode="auto">
            <a:xfrm>
              <a:off x="2881" y="1187"/>
              <a:ext cx="364" cy="444"/>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2"/>
            <p:cNvSpPr>
              <a:spLocks/>
            </p:cNvSpPr>
            <p:nvPr/>
          </p:nvSpPr>
          <p:spPr bwMode="auto">
            <a:xfrm>
              <a:off x="2903" y="1245"/>
              <a:ext cx="314" cy="314"/>
            </a:xfrm>
            <a:custGeom>
              <a:avLst/>
              <a:gdLst>
                <a:gd name="T0" fmla="*/ 314 w 314"/>
                <a:gd name="T1" fmla="*/ 158 h 314"/>
                <a:gd name="T2" fmla="*/ 312 w 314"/>
                <a:gd name="T3" fmla="*/ 190 h 314"/>
                <a:gd name="T4" fmla="*/ 302 w 314"/>
                <a:gd name="T5" fmla="*/ 220 h 314"/>
                <a:gd name="T6" fmla="*/ 288 w 314"/>
                <a:gd name="T7" fmla="*/ 246 h 314"/>
                <a:gd name="T8" fmla="*/ 268 w 314"/>
                <a:gd name="T9" fmla="*/ 270 h 314"/>
                <a:gd name="T10" fmla="*/ 246 w 314"/>
                <a:gd name="T11" fmla="*/ 288 h 314"/>
                <a:gd name="T12" fmla="*/ 218 w 314"/>
                <a:gd name="T13" fmla="*/ 302 h 314"/>
                <a:gd name="T14" fmla="*/ 190 w 314"/>
                <a:gd name="T15" fmla="*/ 312 h 314"/>
                <a:gd name="T16" fmla="*/ 158 w 314"/>
                <a:gd name="T17" fmla="*/ 314 h 314"/>
                <a:gd name="T18" fmla="*/ 142 w 314"/>
                <a:gd name="T19" fmla="*/ 314 h 314"/>
                <a:gd name="T20" fmla="*/ 110 w 314"/>
                <a:gd name="T21" fmla="*/ 308 h 314"/>
                <a:gd name="T22" fmla="*/ 82 w 314"/>
                <a:gd name="T23" fmla="*/ 296 h 314"/>
                <a:gd name="T24" fmla="*/ 58 w 314"/>
                <a:gd name="T25" fmla="*/ 280 h 314"/>
                <a:gd name="T26" fmla="*/ 36 w 314"/>
                <a:gd name="T27" fmla="*/ 258 h 314"/>
                <a:gd name="T28" fmla="*/ 20 w 314"/>
                <a:gd name="T29" fmla="*/ 232 h 314"/>
                <a:gd name="T30" fmla="*/ 8 w 314"/>
                <a:gd name="T31" fmla="*/ 204 h 314"/>
                <a:gd name="T32" fmla="*/ 2 w 314"/>
                <a:gd name="T33" fmla="*/ 174 h 314"/>
                <a:gd name="T34" fmla="*/ 0 w 314"/>
                <a:gd name="T35" fmla="*/ 158 h 314"/>
                <a:gd name="T36" fmla="*/ 4 w 314"/>
                <a:gd name="T37" fmla="*/ 126 h 314"/>
                <a:gd name="T38" fmla="*/ 12 w 314"/>
                <a:gd name="T39" fmla="*/ 96 h 314"/>
                <a:gd name="T40" fmla="*/ 28 w 314"/>
                <a:gd name="T41" fmla="*/ 70 h 314"/>
                <a:gd name="T42" fmla="*/ 46 w 314"/>
                <a:gd name="T43" fmla="*/ 46 h 314"/>
                <a:gd name="T44" fmla="*/ 70 w 314"/>
                <a:gd name="T45" fmla="*/ 28 h 314"/>
                <a:gd name="T46" fmla="*/ 96 w 314"/>
                <a:gd name="T47" fmla="*/ 14 h 314"/>
                <a:gd name="T48" fmla="*/ 126 w 314"/>
                <a:gd name="T49" fmla="*/ 4 h 314"/>
                <a:gd name="T50" fmla="*/ 158 w 314"/>
                <a:gd name="T51" fmla="*/ 0 h 314"/>
                <a:gd name="T52" fmla="*/ 174 w 314"/>
                <a:gd name="T53" fmla="*/ 2 h 314"/>
                <a:gd name="T54" fmla="*/ 204 w 314"/>
                <a:gd name="T55" fmla="*/ 8 h 314"/>
                <a:gd name="T56" fmla="*/ 232 w 314"/>
                <a:gd name="T57" fmla="*/ 20 h 314"/>
                <a:gd name="T58" fmla="*/ 258 w 314"/>
                <a:gd name="T59" fmla="*/ 36 h 314"/>
                <a:gd name="T60" fmla="*/ 278 w 314"/>
                <a:gd name="T61" fmla="*/ 58 h 314"/>
                <a:gd name="T62" fmla="*/ 296 w 314"/>
                <a:gd name="T63" fmla="*/ 84 h 314"/>
                <a:gd name="T64" fmla="*/ 308 w 314"/>
                <a:gd name="T65" fmla="*/ 112 h 314"/>
                <a:gd name="T66" fmla="*/ 314 w 314"/>
                <a:gd name="T67" fmla="*/ 142 h 314"/>
                <a:gd name="T68" fmla="*/ 314 w 314"/>
                <a:gd name="T69" fmla="*/ 158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4" h="314">
                  <a:moveTo>
                    <a:pt x="314" y="158"/>
                  </a:moveTo>
                  <a:lnTo>
                    <a:pt x="314" y="158"/>
                  </a:lnTo>
                  <a:lnTo>
                    <a:pt x="314" y="174"/>
                  </a:lnTo>
                  <a:lnTo>
                    <a:pt x="312" y="190"/>
                  </a:lnTo>
                  <a:lnTo>
                    <a:pt x="308" y="204"/>
                  </a:lnTo>
                  <a:lnTo>
                    <a:pt x="302" y="220"/>
                  </a:lnTo>
                  <a:lnTo>
                    <a:pt x="296" y="232"/>
                  </a:lnTo>
                  <a:lnTo>
                    <a:pt x="288" y="246"/>
                  </a:lnTo>
                  <a:lnTo>
                    <a:pt x="278" y="258"/>
                  </a:lnTo>
                  <a:lnTo>
                    <a:pt x="268" y="270"/>
                  </a:lnTo>
                  <a:lnTo>
                    <a:pt x="258" y="280"/>
                  </a:lnTo>
                  <a:lnTo>
                    <a:pt x="246" y="288"/>
                  </a:lnTo>
                  <a:lnTo>
                    <a:pt x="232" y="296"/>
                  </a:lnTo>
                  <a:lnTo>
                    <a:pt x="218" y="302"/>
                  </a:lnTo>
                  <a:lnTo>
                    <a:pt x="204" y="308"/>
                  </a:lnTo>
                  <a:lnTo>
                    <a:pt x="190" y="312"/>
                  </a:lnTo>
                  <a:lnTo>
                    <a:pt x="174" y="314"/>
                  </a:lnTo>
                  <a:lnTo>
                    <a:pt x="158" y="314"/>
                  </a:lnTo>
                  <a:lnTo>
                    <a:pt x="158" y="314"/>
                  </a:lnTo>
                  <a:lnTo>
                    <a:pt x="142" y="314"/>
                  </a:lnTo>
                  <a:lnTo>
                    <a:pt x="126" y="312"/>
                  </a:lnTo>
                  <a:lnTo>
                    <a:pt x="110" y="308"/>
                  </a:lnTo>
                  <a:lnTo>
                    <a:pt x="96" y="302"/>
                  </a:lnTo>
                  <a:lnTo>
                    <a:pt x="82" y="296"/>
                  </a:lnTo>
                  <a:lnTo>
                    <a:pt x="70" y="288"/>
                  </a:lnTo>
                  <a:lnTo>
                    <a:pt x="58" y="280"/>
                  </a:lnTo>
                  <a:lnTo>
                    <a:pt x="46" y="270"/>
                  </a:lnTo>
                  <a:lnTo>
                    <a:pt x="36" y="258"/>
                  </a:lnTo>
                  <a:lnTo>
                    <a:pt x="28" y="246"/>
                  </a:lnTo>
                  <a:lnTo>
                    <a:pt x="20" y="232"/>
                  </a:lnTo>
                  <a:lnTo>
                    <a:pt x="12" y="220"/>
                  </a:lnTo>
                  <a:lnTo>
                    <a:pt x="8" y="204"/>
                  </a:lnTo>
                  <a:lnTo>
                    <a:pt x="4" y="190"/>
                  </a:lnTo>
                  <a:lnTo>
                    <a:pt x="2" y="174"/>
                  </a:lnTo>
                  <a:lnTo>
                    <a:pt x="0" y="158"/>
                  </a:lnTo>
                  <a:lnTo>
                    <a:pt x="0" y="158"/>
                  </a:lnTo>
                  <a:lnTo>
                    <a:pt x="2" y="142"/>
                  </a:lnTo>
                  <a:lnTo>
                    <a:pt x="4" y="126"/>
                  </a:lnTo>
                  <a:lnTo>
                    <a:pt x="8" y="112"/>
                  </a:lnTo>
                  <a:lnTo>
                    <a:pt x="12" y="96"/>
                  </a:lnTo>
                  <a:lnTo>
                    <a:pt x="20" y="84"/>
                  </a:lnTo>
                  <a:lnTo>
                    <a:pt x="28" y="70"/>
                  </a:lnTo>
                  <a:lnTo>
                    <a:pt x="36" y="58"/>
                  </a:lnTo>
                  <a:lnTo>
                    <a:pt x="46" y="46"/>
                  </a:lnTo>
                  <a:lnTo>
                    <a:pt x="58" y="36"/>
                  </a:lnTo>
                  <a:lnTo>
                    <a:pt x="70" y="28"/>
                  </a:lnTo>
                  <a:lnTo>
                    <a:pt x="82" y="20"/>
                  </a:lnTo>
                  <a:lnTo>
                    <a:pt x="96" y="14"/>
                  </a:lnTo>
                  <a:lnTo>
                    <a:pt x="110" y="8"/>
                  </a:lnTo>
                  <a:lnTo>
                    <a:pt x="126" y="4"/>
                  </a:lnTo>
                  <a:lnTo>
                    <a:pt x="142" y="2"/>
                  </a:lnTo>
                  <a:lnTo>
                    <a:pt x="158" y="0"/>
                  </a:lnTo>
                  <a:lnTo>
                    <a:pt x="158" y="0"/>
                  </a:lnTo>
                  <a:lnTo>
                    <a:pt x="174" y="2"/>
                  </a:lnTo>
                  <a:lnTo>
                    <a:pt x="190" y="4"/>
                  </a:lnTo>
                  <a:lnTo>
                    <a:pt x="204" y="8"/>
                  </a:lnTo>
                  <a:lnTo>
                    <a:pt x="218" y="14"/>
                  </a:lnTo>
                  <a:lnTo>
                    <a:pt x="232" y="20"/>
                  </a:lnTo>
                  <a:lnTo>
                    <a:pt x="246" y="28"/>
                  </a:lnTo>
                  <a:lnTo>
                    <a:pt x="258" y="36"/>
                  </a:lnTo>
                  <a:lnTo>
                    <a:pt x="268" y="46"/>
                  </a:lnTo>
                  <a:lnTo>
                    <a:pt x="278" y="58"/>
                  </a:lnTo>
                  <a:lnTo>
                    <a:pt x="288" y="70"/>
                  </a:lnTo>
                  <a:lnTo>
                    <a:pt x="296" y="84"/>
                  </a:lnTo>
                  <a:lnTo>
                    <a:pt x="302" y="96"/>
                  </a:lnTo>
                  <a:lnTo>
                    <a:pt x="308" y="112"/>
                  </a:lnTo>
                  <a:lnTo>
                    <a:pt x="312" y="126"/>
                  </a:lnTo>
                  <a:lnTo>
                    <a:pt x="314" y="142"/>
                  </a:lnTo>
                  <a:lnTo>
                    <a:pt x="314" y="158"/>
                  </a:lnTo>
                  <a:lnTo>
                    <a:pt x="314" y="158"/>
                  </a:lnTo>
                  <a:close/>
                </a:path>
              </a:pathLst>
            </a:custGeom>
            <a:solidFill>
              <a:srgbClr val="FFFFFF"/>
            </a:solidFill>
            <a:ln w="12700">
              <a:solidFill>
                <a:srgbClr val="11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83"/>
            <p:cNvSpPr>
              <a:spLocks/>
            </p:cNvSpPr>
            <p:nvPr/>
          </p:nvSpPr>
          <p:spPr bwMode="auto">
            <a:xfrm>
              <a:off x="3009" y="1351"/>
              <a:ext cx="104" cy="104"/>
            </a:xfrm>
            <a:custGeom>
              <a:avLst/>
              <a:gdLst>
                <a:gd name="T0" fmla="*/ 104 w 104"/>
                <a:gd name="T1" fmla="*/ 52 h 104"/>
                <a:gd name="T2" fmla="*/ 104 w 104"/>
                <a:gd name="T3" fmla="*/ 52 h 104"/>
                <a:gd name="T4" fmla="*/ 102 w 104"/>
                <a:gd name="T5" fmla="*/ 62 h 104"/>
                <a:gd name="T6" fmla="*/ 100 w 104"/>
                <a:gd name="T7" fmla="*/ 72 h 104"/>
                <a:gd name="T8" fmla="*/ 94 w 104"/>
                <a:gd name="T9" fmla="*/ 80 h 104"/>
                <a:gd name="T10" fmla="*/ 88 w 104"/>
                <a:gd name="T11" fmla="*/ 88 h 104"/>
                <a:gd name="T12" fmla="*/ 80 w 104"/>
                <a:gd name="T13" fmla="*/ 94 h 104"/>
                <a:gd name="T14" fmla="*/ 72 w 104"/>
                <a:gd name="T15" fmla="*/ 100 h 104"/>
                <a:gd name="T16" fmla="*/ 62 w 104"/>
                <a:gd name="T17" fmla="*/ 102 h 104"/>
                <a:gd name="T18" fmla="*/ 52 w 104"/>
                <a:gd name="T19" fmla="*/ 104 h 104"/>
                <a:gd name="T20" fmla="*/ 52 w 104"/>
                <a:gd name="T21" fmla="*/ 104 h 104"/>
                <a:gd name="T22" fmla="*/ 42 w 104"/>
                <a:gd name="T23" fmla="*/ 102 h 104"/>
                <a:gd name="T24" fmla="*/ 32 w 104"/>
                <a:gd name="T25" fmla="*/ 100 h 104"/>
                <a:gd name="T26" fmla="*/ 22 w 104"/>
                <a:gd name="T27" fmla="*/ 94 h 104"/>
                <a:gd name="T28" fmla="*/ 16 w 104"/>
                <a:gd name="T29" fmla="*/ 88 h 104"/>
                <a:gd name="T30" fmla="*/ 8 w 104"/>
                <a:gd name="T31" fmla="*/ 80 h 104"/>
                <a:gd name="T32" fmla="*/ 4 w 104"/>
                <a:gd name="T33" fmla="*/ 72 h 104"/>
                <a:gd name="T34" fmla="*/ 2 w 104"/>
                <a:gd name="T35" fmla="*/ 62 h 104"/>
                <a:gd name="T36" fmla="*/ 0 w 104"/>
                <a:gd name="T37" fmla="*/ 52 h 104"/>
                <a:gd name="T38" fmla="*/ 0 w 104"/>
                <a:gd name="T39" fmla="*/ 52 h 104"/>
                <a:gd name="T40" fmla="*/ 2 w 104"/>
                <a:gd name="T41" fmla="*/ 42 h 104"/>
                <a:gd name="T42" fmla="*/ 4 w 104"/>
                <a:gd name="T43" fmla="*/ 32 h 104"/>
                <a:gd name="T44" fmla="*/ 8 w 104"/>
                <a:gd name="T45" fmla="*/ 24 h 104"/>
                <a:gd name="T46" fmla="*/ 16 w 104"/>
                <a:gd name="T47" fmla="*/ 16 h 104"/>
                <a:gd name="T48" fmla="*/ 22 w 104"/>
                <a:gd name="T49" fmla="*/ 10 h 104"/>
                <a:gd name="T50" fmla="*/ 32 w 104"/>
                <a:gd name="T51" fmla="*/ 4 h 104"/>
                <a:gd name="T52" fmla="*/ 42 w 104"/>
                <a:gd name="T53" fmla="*/ 2 h 104"/>
                <a:gd name="T54" fmla="*/ 52 w 104"/>
                <a:gd name="T55" fmla="*/ 0 h 104"/>
                <a:gd name="T56" fmla="*/ 52 w 104"/>
                <a:gd name="T57" fmla="*/ 0 h 104"/>
                <a:gd name="T58" fmla="*/ 62 w 104"/>
                <a:gd name="T59" fmla="*/ 2 h 104"/>
                <a:gd name="T60" fmla="*/ 72 w 104"/>
                <a:gd name="T61" fmla="*/ 4 h 104"/>
                <a:gd name="T62" fmla="*/ 80 w 104"/>
                <a:gd name="T63" fmla="*/ 10 h 104"/>
                <a:gd name="T64" fmla="*/ 88 w 104"/>
                <a:gd name="T65" fmla="*/ 16 h 104"/>
                <a:gd name="T66" fmla="*/ 94 w 104"/>
                <a:gd name="T67" fmla="*/ 24 h 104"/>
                <a:gd name="T68" fmla="*/ 100 w 104"/>
                <a:gd name="T69" fmla="*/ 32 h 104"/>
                <a:gd name="T70" fmla="*/ 102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2" y="62"/>
                  </a:lnTo>
                  <a:lnTo>
                    <a:pt x="100" y="72"/>
                  </a:lnTo>
                  <a:lnTo>
                    <a:pt x="94" y="80"/>
                  </a:lnTo>
                  <a:lnTo>
                    <a:pt x="88" y="88"/>
                  </a:lnTo>
                  <a:lnTo>
                    <a:pt x="80" y="94"/>
                  </a:lnTo>
                  <a:lnTo>
                    <a:pt x="72" y="100"/>
                  </a:lnTo>
                  <a:lnTo>
                    <a:pt x="62" y="102"/>
                  </a:lnTo>
                  <a:lnTo>
                    <a:pt x="52" y="104"/>
                  </a:lnTo>
                  <a:lnTo>
                    <a:pt x="52" y="104"/>
                  </a:lnTo>
                  <a:lnTo>
                    <a:pt x="42" y="102"/>
                  </a:lnTo>
                  <a:lnTo>
                    <a:pt x="32" y="100"/>
                  </a:lnTo>
                  <a:lnTo>
                    <a:pt x="22" y="94"/>
                  </a:lnTo>
                  <a:lnTo>
                    <a:pt x="16" y="88"/>
                  </a:lnTo>
                  <a:lnTo>
                    <a:pt x="8" y="80"/>
                  </a:lnTo>
                  <a:lnTo>
                    <a:pt x="4" y="72"/>
                  </a:lnTo>
                  <a:lnTo>
                    <a:pt x="2" y="62"/>
                  </a:lnTo>
                  <a:lnTo>
                    <a:pt x="0" y="52"/>
                  </a:lnTo>
                  <a:lnTo>
                    <a:pt x="0" y="52"/>
                  </a:lnTo>
                  <a:lnTo>
                    <a:pt x="2" y="42"/>
                  </a:lnTo>
                  <a:lnTo>
                    <a:pt x="4" y="32"/>
                  </a:lnTo>
                  <a:lnTo>
                    <a:pt x="8" y="24"/>
                  </a:lnTo>
                  <a:lnTo>
                    <a:pt x="16" y="16"/>
                  </a:lnTo>
                  <a:lnTo>
                    <a:pt x="22" y="10"/>
                  </a:lnTo>
                  <a:lnTo>
                    <a:pt x="32" y="4"/>
                  </a:lnTo>
                  <a:lnTo>
                    <a:pt x="42" y="2"/>
                  </a:lnTo>
                  <a:lnTo>
                    <a:pt x="52" y="0"/>
                  </a:lnTo>
                  <a:lnTo>
                    <a:pt x="52" y="0"/>
                  </a:lnTo>
                  <a:lnTo>
                    <a:pt x="62" y="2"/>
                  </a:lnTo>
                  <a:lnTo>
                    <a:pt x="72" y="4"/>
                  </a:lnTo>
                  <a:lnTo>
                    <a:pt x="80" y="10"/>
                  </a:lnTo>
                  <a:lnTo>
                    <a:pt x="88" y="16"/>
                  </a:lnTo>
                  <a:lnTo>
                    <a:pt x="94" y="24"/>
                  </a:lnTo>
                  <a:lnTo>
                    <a:pt x="100" y="32"/>
                  </a:lnTo>
                  <a:lnTo>
                    <a:pt x="102" y="42"/>
                  </a:lnTo>
                  <a:lnTo>
                    <a:pt x="104" y="52"/>
                  </a:lnTo>
                  <a:lnTo>
                    <a:pt x="104"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84"/>
            <p:cNvSpPr>
              <a:spLocks/>
            </p:cNvSpPr>
            <p:nvPr/>
          </p:nvSpPr>
          <p:spPr bwMode="auto">
            <a:xfrm>
              <a:off x="3043" y="1385"/>
              <a:ext cx="34" cy="36"/>
            </a:xfrm>
            <a:custGeom>
              <a:avLst/>
              <a:gdLst>
                <a:gd name="T0" fmla="*/ 34 w 34"/>
                <a:gd name="T1" fmla="*/ 16 h 36"/>
                <a:gd name="T2" fmla="*/ 34 w 34"/>
                <a:gd name="T3" fmla="*/ 16 h 36"/>
                <a:gd name="T4" fmla="*/ 34 w 34"/>
                <a:gd name="T5" fmla="*/ 24 h 36"/>
                <a:gd name="T6" fmla="*/ 30 w 34"/>
                <a:gd name="T7" fmla="*/ 30 h 36"/>
                <a:gd name="T8" fmla="*/ 26 w 34"/>
                <a:gd name="T9" fmla="*/ 34 h 36"/>
                <a:gd name="T10" fmla="*/ 18 w 34"/>
                <a:gd name="T11" fmla="*/ 36 h 36"/>
                <a:gd name="T12" fmla="*/ 18 w 34"/>
                <a:gd name="T13" fmla="*/ 36 h 36"/>
                <a:gd name="T14" fmla="*/ 12 w 34"/>
                <a:gd name="T15" fmla="*/ 34 h 36"/>
                <a:gd name="T16" fmla="*/ 6 w 34"/>
                <a:gd name="T17" fmla="*/ 30 h 36"/>
                <a:gd name="T18" fmla="*/ 2 w 34"/>
                <a:gd name="T19" fmla="*/ 26 h 36"/>
                <a:gd name="T20" fmla="*/ 0 w 34"/>
                <a:gd name="T21" fmla="*/ 20 h 36"/>
                <a:gd name="T22" fmla="*/ 0 w 34"/>
                <a:gd name="T23" fmla="*/ 20 h 36"/>
                <a:gd name="T24" fmla="*/ 2 w 34"/>
                <a:gd name="T25" fmla="*/ 12 h 36"/>
                <a:gd name="T26" fmla="*/ 4 w 34"/>
                <a:gd name="T27" fmla="*/ 6 h 36"/>
                <a:gd name="T28" fmla="*/ 10 w 34"/>
                <a:gd name="T29" fmla="*/ 2 h 36"/>
                <a:gd name="T30" fmla="*/ 16 w 34"/>
                <a:gd name="T31" fmla="*/ 0 h 36"/>
                <a:gd name="T32" fmla="*/ 16 w 34"/>
                <a:gd name="T33" fmla="*/ 0 h 36"/>
                <a:gd name="T34" fmla="*/ 24 w 34"/>
                <a:gd name="T35" fmla="*/ 2 h 36"/>
                <a:gd name="T36" fmla="*/ 28 w 34"/>
                <a:gd name="T37" fmla="*/ 6 h 36"/>
                <a:gd name="T38" fmla="*/ 32 w 34"/>
                <a:gd name="T39" fmla="*/ 10 h 36"/>
                <a:gd name="T40" fmla="*/ 34 w 34"/>
                <a:gd name="T41" fmla="*/ 16 h 36"/>
                <a:gd name="T42" fmla="*/ 34 w 34"/>
                <a:gd name="T43" fmla="*/ 1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6">
                  <a:moveTo>
                    <a:pt x="34" y="16"/>
                  </a:moveTo>
                  <a:lnTo>
                    <a:pt x="34" y="16"/>
                  </a:lnTo>
                  <a:lnTo>
                    <a:pt x="34" y="24"/>
                  </a:lnTo>
                  <a:lnTo>
                    <a:pt x="30" y="30"/>
                  </a:lnTo>
                  <a:lnTo>
                    <a:pt x="26" y="34"/>
                  </a:lnTo>
                  <a:lnTo>
                    <a:pt x="18" y="36"/>
                  </a:lnTo>
                  <a:lnTo>
                    <a:pt x="18" y="36"/>
                  </a:lnTo>
                  <a:lnTo>
                    <a:pt x="12" y="34"/>
                  </a:lnTo>
                  <a:lnTo>
                    <a:pt x="6" y="30"/>
                  </a:lnTo>
                  <a:lnTo>
                    <a:pt x="2" y="26"/>
                  </a:lnTo>
                  <a:lnTo>
                    <a:pt x="0" y="20"/>
                  </a:lnTo>
                  <a:lnTo>
                    <a:pt x="0" y="20"/>
                  </a:lnTo>
                  <a:lnTo>
                    <a:pt x="2" y="12"/>
                  </a:lnTo>
                  <a:lnTo>
                    <a:pt x="4" y="6"/>
                  </a:lnTo>
                  <a:lnTo>
                    <a:pt x="10" y="2"/>
                  </a:lnTo>
                  <a:lnTo>
                    <a:pt x="16" y="0"/>
                  </a:lnTo>
                  <a:lnTo>
                    <a:pt x="16" y="0"/>
                  </a:lnTo>
                  <a:lnTo>
                    <a:pt x="24" y="2"/>
                  </a:lnTo>
                  <a:lnTo>
                    <a:pt x="28" y="6"/>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85"/>
            <p:cNvSpPr>
              <a:spLocks/>
            </p:cNvSpPr>
            <p:nvPr/>
          </p:nvSpPr>
          <p:spPr bwMode="auto">
            <a:xfrm>
              <a:off x="3071" y="1429"/>
              <a:ext cx="146" cy="172"/>
            </a:xfrm>
            <a:custGeom>
              <a:avLst/>
              <a:gdLst>
                <a:gd name="T0" fmla="*/ 12 w 146"/>
                <a:gd name="T1" fmla="*/ 0 h 172"/>
                <a:gd name="T2" fmla="*/ 0 w 146"/>
                <a:gd name="T3" fmla="*/ 10 h 172"/>
                <a:gd name="T4" fmla="*/ 88 w 146"/>
                <a:gd name="T5" fmla="*/ 172 h 172"/>
                <a:gd name="T6" fmla="*/ 146 w 146"/>
                <a:gd name="T7" fmla="*/ 128 h 172"/>
                <a:gd name="T8" fmla="*/ 12 w 146"/>
                <a:gd name="T9" fmla="*/ 0 h 172"/>
              </a:gdLst>
              <a:ahLst/>
              <a:cxnLst>
                <a:cxn ang="0">
                  <a:pos x="T0" y="T1"/>
                </a:cxn>
                <a:cxn ang="0">
                  <a:pos x="T2" y="T3"/>
                </a:cxn>
                <a:cxn ang="0">
                  <a:pos x="T4" y="T5"/>
                </a:cxn>
                <a:cxn ang="0">
                  <a:pos x="T6" y="T7"/>
                </a:cxn>
                <a:cxn ang="0">
                  <a:pos x="T8" y="T9"/>
                </a:cxn>
              </a:cxnLst>
              <a:rect l="0" t="0" r="r" b="b"/>
              <a:pathLst>
                <a:path w="146" h="172">
                  <a:moveTo>
                    <a:pt x="12" y="0"/>
                  </a:moveTo>
                  <a:lnTo>
                    <a:pt x="0" y="10"/>
                  </a:lnTo>
                  <a:lnTo>
                    <a:pt x="88" y="172"/>
                  </a:lnTo>
                  <a:lnTo>
                    <a:pt x="146" y="128"/>
                  </a:lnTo>
                  <a:lnTo>
                    <a:pt x="12" y="0"/>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86"/>
            <p:cNvSpPr>
              <a:spLocks/>
            </p:cNvSpPr>
            <p:nvPr/>
          </p:nvSpPr>
          <p:spPr bwMode="auto">
            <a:xfrm>
              <a:off x="4163" y="2095"/>
              <a:ext cx="390" cy="352"/>
            </a:xfrm>
            <a:custGeom>
              <a:avLst/>
              <a:gdLst>
                <a:gd name="T0" fmla="*/ 154 w 390"/>
                <a:gd name="T1" fmla="*/ 332 h 352"/>
                <a:gd name="T2" fmla="*/ 86 w 390"/>
                <a:gd name="T3" fmla="*/ 342 h 352"/>
                <a:gd name="T4" fmla="*/ 86 w 390"/>
                <a:gd name="T5" fmla="*/ 342 h 352"/>
                <a:gd name="T6" fmla="*/ 84 w 390"/>
                <a:gd name="T7" fmla="*/ 342 h 352"/>
                <a:gd name="T8" fmla="*/ 84 w 390"/>
                <a:gd name="T9" fmla="*/ 352 h 352"/>
                <a:gd name="T10" fmla="*/ 86 w 390"/>
                <a:gd name="T11" fmla="*/ 352 h 352"/>
                <a:gd name="T12" fmla="*/ 304 w 390"/>
                <a:gd name="T13" fmla="*/ 352 h 352"/>
                <a:gd name="T14" fmla="*/ 306 w 390"/>
                <a:gd name="T15" fmla="*/ 352 h 352"/>
                <a:gd name="T16" fmla="*/ 306 w 390"/>
                <a:gd name="T17" fmla="*/ 342 h 352"/>
                <a:gd name="T18" fmla="*/ 304 w 390"/>
                <a:gd name="T19" fmla="*/ 342 h 352"/>
                <a:gd name="T20" fmla="*/ 304 w 390"/>
                <a:gd name="T21" fmla="*/ 342 h 352"/>
                <a:gd name="T22" fmla="*/ 236 w 390"/>
                <a:gd name="T23" fmla="*/ 332 h 352"/>
                <a:gd name="T24" fmla="*/ 236 w 390"/>
                <a:gd name="T25" fmla="*/ 262 h 352"/>
                <a:gd name="T26" fmla="*/ 304 w 390"/>
                <a:gd name="T27" fmla="*/ 262 h 352"/>
                <a:gd name="T28" fmla="*/ 390 w 390"/>
                <a:gd name="T29" fmla="*/ 262 h 352"/>
                <a:gd name="T30" fmla="*/ 390 w 390"/>
                <a:gd name="T31" fmla="*/ 246 h 352"/>
                <a:gd name="T32" fmla="*/ 390 w 390"/>
                <a:gd name="T33" fmla="*/ 0 h 352"/>
                <a:gd name="T34" fmla="*/ 304 w 390"/>
                <a:gd name="T35" fmla="*/ 0 h 352"/>
                <a:gd name="T36" fmla="*/ 86 w 390"/>
                <a:gd name="T37" fmla="*/ 0 h 352"/>
                <a:gd name="T38" fmla="*/ 0 w 390"/>
                <a:gd name="T39" fmla="*/ 0 h 352"/>
                <a:gd name="T40" fmla="*/ 0 w 390"/>
                <a:gd name="T41" fmla="*/ 246 h 352"/>
                <a:gd name="T42" fmla="*/ 0 w 390"/>
                <a:gd name="T43" fmla="*/ 262 h 352"/>
                <a:gd name="T44" fmla="*/ 86 w 390"/>
                <a:gd name="T45" fmla="*/ 262 h 352"/>
                <a:gd name="T46" fmla="*/ 154 w 390"/>
                <a:gd name="T47" fmla="*/ 262 h 352"/>
                <a:gd name="T48" fmla="*/ 154 w 390"/>
                <a:gd name="T49" fmla="*/ 33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0" h="352">
                  <a:moveTo>
                    <a:pt x="154" y="332"/>
                  </a:moveTo>
                  <a:lnTo>
                    <a:pt x="86" y="342"/>
                  </a:lnTo>
                  <a:lnTo>
                    <a:pt x="86" y="342"/>
                  </a:lnTo>
                  <a:lnTo>
                    <a:pt x="84" y="342"/>
                  </a:lnTo>
                  <a:lnTo>
                    <a:pt x="84" y="352"/>
                  </a:lnTo>
                  <a:lnTo>
                    <a:pt x="86" y="352"/>
                  </a:lnTo>
                  <a:lnTo>
                    <a:pt x="304" y="352"/>
                  </a:lnTo>
                  <a:lnTo>
                    <a:pt x="306" y="352"/>
                  </a:lnTo>
                  <a:lnTo>
                    <a:pt x="306" y="342"/>
                  </a:lnTo>
                  <a:lnTo>
                    <a:pt x="304" y="342"/>
                  </a:lnTo>
                  <a:lnTo>
                    <a:pt x="304" y="342"/>
                  </a:lnTo>
                  <a:lnTo>
                    <a:pt x="236" y="332"/>
                  </a:lnTo>
                  <a:lnTo>
                    <a:pt x="236" y="262"/>
                  </a:lnTo>
                  <a:lnTo>
                    <a:pt x="304" y="262"/>
                  </a:lnTo>
                  <a:lnTo>
                    <a:pt x="390" y="262"/>
                  </a:lnTo>
                  <a:lnTo>
                    <a:pt x="390" y="246"/>
                  </a:lnTo>
                  <a:lnTo>
                    <a:pt x="390" y="0"/>
                  </a:lnTo>
                  <a:lnTo>
                    <a:pt x="304" y="0"/>
                  </a:lnTo>
                  <a:lnTo>
                    <a:pt x="86" y="0"/>
                  </a:lnTo>
                  <a:lnTo>
                    <a:pt x="0" y="0"/>
                  </a:lnTo>
                  <a:lnTo>
                    <a:pt x="0" y="246"/>
                  </a:lnTo>
                  <a:lnTo>
                    <a:pt x="0" y="262"/>
                  </a:lnTo>
                  <a:lnTo>
                    <a:pt x="86" y="262"/>
                  </a:lnTo>
                  <a:lnTo>
                    <a:pt x="154" y="262"/>
                  </a:lnTo>
                  <a:lnTo>
                    <a:pt x="154" y="33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87"/>
            <p:cNvSpPr>
              <a:spLocks noChangeArrowheads="1"/>
            </p:cNvSpPr>
            <p:nvPr/>
          </p:nvSpPr>
          <p:spPr bwMode="auto">
            <a:xfrm>
              <a:off x="4183" y="2113"/>
              <a:ext cx="352"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8"/>
            <p:cNvSpPr>
              <a:spLocks/>
            </p:cNvSpPr>
            <p:nvPr/>
          </p:nvSpPr>
          <p:spPr bwMode="auto">
            <a:xfrm>
              <a:off x="4163" y="2465"/>
              <a:ext cx="402" cy="82"/>
            </a:xfrm>
            <a:custGeom>
              <a:avLst/>
              <a:gdLst>
                <a:gd name="T0" fmla="*/ 402 w 402"/>
                <a:gd name="T1" fmla="*/ 82 h 82"/>
                <a:gd name="T2" fmla="*/ 0 w 402"/>
                <a:gd name="T3" fmla="*/ 82 h 82"/>
                <a:gd name="T4" fmla="*/ 34 w 402"/>
                <a:gd name="T5" fmla="*/ 0 h 82"/>
                <a:gd name="T6" fmla="*/ 368 w 402"/>
                <a:gd name="T7" fmla="*/ 0 h 82"/>
                <a:gd name="T8" fmla="*/ 402 w 402"/>
                <a:gd name="T9" fmla="*/ 82 h 82"/>
              </a:gdLst>
              <a:ahLst/>
              <a:cxnLst>
                <a:cxn ang="0">
                  <a:pos x="T0" y="T1"/>
                </a:cxn>
                <a:cxn ang="0">
                  <a:pos x="T2" y="T3"/>
                </a:cxn>
                <a:cxn ang="0">
                  <a:pos x="T4" y="T5"/>
                </a:cxn>
                <a:cxn ang="0">
                  <a:pos x="T6" y="T7"/>
                </a:cxn>
                <a:cxn ang="0">
                  <a:pos x="T8" y="T9"/>
                </a:cxn>
              </a:cxnLst>
              <a:rect l="0" t="0" r="r" b="b"/>
              <a:pathLst>
                <a:path w="402" h="82">
                  <a:moveTo>
                    <a:pt x="402" y="82"/>
                  </a:moveTo>
                  <a:lnTo>
                    <a:pt x="0" y="82"/>
                  </a:lnTo>
                  <a:lnTo>
                    <a:pt x="34" y="0"/>
                  </a:lnTo>
                  <a:lnTo>
                    <a:pt x="368" y="0"/>
                  </a:lnTo>
                  <a:lnTo>
                    <a:pt x="402" y="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89"/>
            <p:cNvSpPr>
              <a:spLocks noChangeArrowheads="1"/>
            </p:cNvSpPr>
            <p:nvPr/>
          </p:nvSpPr>
          <p:spPr bwMode="auto">
            <a:xfrm>
              <a:off x="4525" y="1341"/>
              <a:ext cx="132" cy="136"/>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Rectangle 90"/>
            <p:cNvSpPr>
              <a:spLocks noChangeArrowheads="1"/>
            </p:cNvSpPr>
            <p:nvPr/>
          </p:nvSpPr>
          <p:spPr bwMode="auto">
            <a:xfrm>
              <a:off x="4561" y="1359"/>
              <a:ext cx="22" cy="2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91"/>
            <p:cNvSpPr>
              <a:spLocks noChangeArrowheads="1"/>
            </p:cNvSpPr>
            <p:nvPr/>
          </p:nvSpPr>
          <p:spPr bwMode="auto">
            <a:xfrm>
              <a:off x="4561" y="1431"/>
              <a:ext cx="22" cy="2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2"/>
            <p:cNvSpPr>
              <a:spLocks/>
            </p:cNvSpPr>
            <p:nvPr/>
          </p:nvSpPr>
          <p:spPr bwMode="auto">
            <a:xfrm>
              <a:off x="4073" y="1329"/>
              <a:ext cx="412" cy="160"/>
            </a:xfrm>
            <a:custGeom>
              <a:avLst/>
              <a:gdLst>
                <a:gd name="T0" fmla="*/ 412 w 412"/>
                <a:gd name="T1" fmla="*/ 160 h 160"/>
                <a:gd name="T2" fmla="*/ 28 w 412"/>
                <a:gd name="T3" fmla="*/ 160 h 160"/>
                <a:gd name="T4" fmla="*/ 28 w 412"/>
                <a:gd name="T5" fmla="*/ 160 h 160"/>
                <a:gd name="T6" fmla="*/ 16 w 412"/>
                <a:gd name="T7" fmla="*/ 158 h 160"/>
                <a:gd name="T8" fmla="*/ 8 w 412"/>
                <a:gd name="T9" fmla="*/ 152 h 160"/>
                <a:gd name="T10" fmla="*/ 2 w 412"/>
                <a:gd name="T11" fmla="*/ 142 h 160"/>
                <a:gd name="T12" fmla="*/ 0 w 412"/>
                <a:gd name="T13" fmla="*/ 132 h 160"/>
                <a:gd name="T14" fmla="*/ 0 w 412"/>
                <a:gd name="T15" fmla="*/ 30 h 160"/>
                <a:gd name="T16" fmla="*/ 0 w 412"/>
                <a:gd name="T17" fmla="*/ 30 h 160"/>
                <a:gd name="T18" fmla="*/ 2 w 412"/>
                <a:gd name="T19" fmla="*/ 18 h 160"/>
                <a:gd name="T20" fmla="*/ 8 w 412"/>
                <a:gd name="T21" fmla="*/ 8 h 160"/>
                <a:gd name="T22" fmla="*/ 16 w 412"/>
                <a:gd name="T23" fmla="*/ 2 h 160"/>
                <a:gd name="T24" fmla="*/ 28 w 412"/>
                <a:gd name="T25" fmla="*/ 0 h 160"/>
                <a:gd name="T26" fmla="*/ 412 w 412"/>
                <a:gd name="T27" fmla="*/ 0 h 160"/>
                <a:gd name="T28" fmla="*/ 412 w 412"/>
                <a:gd name="T29"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2" h="160">
                  <a:moveTo>
                    <a:pt x="412" y="160"/>
                  </a:moveTo>
                  <a:lnTo>
                    <a:pt x="28" y="160"/>
                  </a:lnTo>
                  <a:lnTo>
                    <a:pt x="28" y="160"/>
                  </a:lnTo>
                  <a:lnTo>
                    <a:pt x="16" y="158"/>
                  </a:lnTo>
                  <a:lnTo>
                    <a:pt x="8" y="152"/>
                  </a:lnTo>
                  <a:lnTo>
                    <a:pt x="2" y="142"/>
                  </a:lnTo>
                  <a:lnTo>
                    <a:pt x="0" y="132"/>
                  </a:lnTo>
                  <a:lnTo>
                    <a:pt x="0" y="30"/>
                  </a:lnTo>
                  <a:lnTo>
                    <a:pt x="0" y="30"/>
                  </a:lnTo>
                  <a:lnTo>
                    <a:pt x="2" y="18"/>
                  </a:lnTo>
                  <a:lnTo>
                    <a:pt x="8" y="8"/>
                  </a:lnTo>
                  <a:lnTo>
                    <a:pt x="16" y="2"/>
                  </a:lnTo>
                  <a:lnTo>
                    <a:pt x="28" y="0"/>
                  </a:lnTo>
                  <a:lnTo>
                    <a:pt x="412" y="0"/>
                  </a:lnTo>
                  <a:lnTo>
                    <a:pt x="412" y="16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3"/>
            <p:cNvSpPr>
              <a:spLocks/>
            </p:cNvSpPr>
            <p:nvPr/>
          </p:nvSpPr>
          <p:spPr bwMode="auto">
            <a:xfrm>
              <a:off x="4089" y="1343"/>
              <a:ext cx="24" cy="56"/>
            </a:xfrm>
            <a:custGeom>
              <a:avLst/>
              <a:gdLst>
                <a:gd name="T0" fmla="*/ 0 w 24"/>
                <a:gd name="T1" fmla="*/ 56 h 56"/>
                <a:gd name="T2" fmla="*/ 0 w 24"/>
                <a:gd name="T3" fmla="*/ 12 h 56"/>
                <a:gd name="T4" fmla="*/ 0 w 24"/>
                <a:gd name="T5" fmla="*/ 12 h 56"/>
                <a:gd name="T6" fmla="*/ 2 w 24"/>
                <a:gd name="T7" fmla="*/ 8 h 56"/>
                <a:gd name="T8" fmla="*/ 4 w 24"/>
                <a:gd name="T9" fmla="*/ 4 h 56"/>
                <a:gd name="T10" fmla="*/ 8 w 24"/>
                <a:gd name="T11" fmla="*/ 2 h 56"/>
                <a:gd name="T12" fmla="*/ 12 w 24"/>
                <a:gd name="T13" fmla="*/ 0 h 56"/>
                <a:gd name="T14" fmla="*/ 12 w 24"/>
                <a:gd name="T15" fmla="*/ 0 h 56"/>
                <a:gd name="T16" fmla="*/ 12 w 24"/>
                <a:gd name="T17" fmla="*/ 0 h 56"/>
                <a:gd name="T18" fmla="*/ 18 w 24"/>
                <a:gd name="T19" fmla="*/ 2 h 56"/>
                <a:gd name="T20" fmla="*/ 24 w 24"/>
                <a:gd name="T21" fmla="*/ 6 h 56"/>
                <a:gd name="T22" fmla="*/ 24 w 24"/>
                <a:gd name="T23" fmla="*/ 12 h 56"/>
                <a:gd name="T24" fmla="*/ 24 w 24"/>
                <a:gd name="T25" fmla="*/ 18 h 56"/>
                <a:gd name="T26" fmla="*/ 0 w 24"/>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56">
                  <a:moveTo>
                    <a:pt x="0" y="56"/>
                  </a:moveTo>
                  <a:lnTo>
                    <a:pt x="0" y="12"/>
                  </a:lnTo>
                  <a:lnTo>
                    <a:pt x="0" y="12"/>
                  </a:lnTo>
                  <a:lnTo>
                    <a:pt x="2" y="8"/>
                  </a:lnTo>
                  <a:lnTo>
                    <a:pt x="4" y="4"/>
                  </a:lnTo>
                  <a:lnTo>
                    <a:pt x="8" y="2"/>
                  </a:lnTo>
                  <a:lnTo>
                    <a:pt x="12" y="0"/>
                  </a:lnTo>
                  <a:lnTo>
                    <a:pt x="12" y="0"/>
                  </a:lnTo>
                  <a:lnTo>
                    <a:pt x="12" y="0"/>
                  </a:lnTo>
                  <a:lnTo>
                    <a:pt x="18" y="2"/>
                  </a:lnTo>
                  <a:lnTo>
                    <a:pt x="24" y="6"/>
                  </a:lnTo>
                  <a:lnTo>
                    <a:pt x="24" y="12"/>
                  </a:lnTo>
                  <a:lnTo>
                    <a:pt x="24" y="18"/>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94"/>
            <p:cNvSpPr>
              <a:spLocks noChangeArrowheads="1"/>
            </p:cNvSpPr>
            <p:nvPr/>
          </p:nvSpPr>
          <p:spPr bwMode="auto">
            <a:xfrm>
              <a:off x="4493" y="1329"/>
              <a:ext cx="22" cy="1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
            <p:cNvSpPr>
              <a:spLocks/>
            </p:cNvSpPr>
            <p:nvPr/>
          </p:nvSpPr>
          <p:spPr bwMode="auto">
            <a:xfrm>
              <a:off x="4151" y="3133"/>
              <a:ext cx="428" cy="420"/>
            </a:xfrm>
            <a:custGeom>
              <a:avLst/>
              <a:gdLst>
                <a:gd name="T0" fmla="*/ 300 w 428"/>
                <a:gd name="T1" fmla="*/ 420 h 420"/>
                <a:gd name="T2" fmla="*/ 126 w 428"/>
                <a:gd name="T3" fmla="*/ 420 h 420"/>
                <a:gd name="T4" fmla="*/ 126 w 428"/>
                <a:gd name="T5" fmla="*/ 420 h 420"/>
                <a:gd name="T6" fmla="*/ 112 w 428"/>
                <a:gd name="T7" fmla="*/ 418 h 420"/>
                <a:gd name="T8" fmla="*/ 98 w 428"/>
                <a:gd name="T9" fmla="*/ 416 h 420"/>
                <a:gd name="T10" fmla="*/ 84 w 428"/>
                <a:gd name="T11" fmla="*/ 412 h 420"/>
                <a:gd name="T12" fmla="*/ 72 w 428"/>
                <a:gd name="T13" fmla="*/ 408 h 420"/>
                <a:gd name="T14" fmla="*/ 60 w 428"/>
                <a:gd name="T15" fmla="*/ 402 h 420"/>
                <a:gd name="T16" fmla="*/ 48 w 428"/>
                <a:gd name="T17" fmla="*/ 394 h 420"/>
                <a:gd name="T18" fmla="*/ 38 w 428"/>
                <a:gd name="T19" fmla="*/ 386 h 420"/>
                <a:gd name="T20" fmla="*/ 30 w 428"/>
                <a:gd name="T21" fmla="*/ 376 h 420"/>
                <a:gd name="T22" fmla="*/ 22 w 428"/>
                <a:gd name="T23" fmla="*/ 366 h 420"/>
                <a:gd name="T24" fmla="*/ 14 w 428"/>
                <a:gd name="T25" fmla="*/ 354 h 420"/>
                <a:gd name="T26" fmla="*/ 8 w 428"/>
                <a:gd name="T27" fmla="*/ 342 h 420"/>
                <a:gd name="T28" fmla="*/ 4 w 428"/>
                <a:gd name="T29" fmla="*/ 330 h 420"/>
                <a:gd name="T30" fmla="*/ 2 w 428"/>
                <a:gd name="T31" fmla="*/ 316 h 420"/>
                <a:gd name="T32" fmla="*/ 0 w 428"/>
                <a:gd name="T33" fmla="*/ 302 h 420"/>
                <a:gd name="T34" fmla="*/ 0 w 428"/>
                <a:gd name="T35" fmla="*/ 288 h 420"/>
                <a:gd name="T36" fmla="*/ 0 w 428"/>
                <a:gd name="T37" fmla="*/ 274 h 420"/>
                <a:gd name="T38" fmla="*/ 48 w 428"/>
                <a:gd name="T39" fmla="*/ 108 h 420"/>
                <a:gd name="T40" fmla="*/ 48 w 428"/>
                <a:gd name="T41" fmla="*/ 108 h 420"/>
                <a:gd name="T42" fmla="*/ 54 w 428"/>
                <a:gd name="T43" fmla="*/ 86 h 420"/>
                <a:gd name="T44" fmla="*/ 62 w 428"/>
                <a:gd name="T45" fmla="*/ 64 h 420"/>
                <a:gd name="T46" fmla="*/ 74 w 428"/>
                <a:gd name="T47" fmla="*/ 46 h 420"/>
                <a:gd name="T48" fmla="*/ 90 w 428"/>
                <a:gd name="T49" fmla="*/ 30 h 420"/>
                <a:gd name="T50" fmla="*/ 108 w 428"/>
                <a:gd name="T51" fmla="*/ 18 h 420"/>
                <a:gd name="T52" fmla="*/ 128 w 428"/>
                <a:gd name="T53" fmla="*/ 8 h 420"/>
                <a:gd name="T54" fmla="*/ 150 w 428"/>
                <a:gd name="T55" fmla="*/ 2 h 420"/>
                <a:gd name="T56" fmla="*/ 172 w 428"/>
                <a:gd name="T57" fmla="*/ 0 h 420"/>
                <a:gd name="T58" fmla="*/ 254 w 428"/>
                <a:gd name="T59" fmla="*/ 0 h 420"/>
                <a:gd name="T60" fmla="*/ 254 w 428"/>
                <a:gd name="T61" fmla="*/ 0 h 420"/>
                <a:gd name="T62" fmla="*/ 278 w 428"/>
                <a:gd name="T63" fmla="*/ 2 h 420"/>
                <a:gd name="T64" fmla="*/ 298 w 428"/>
                <a:gd name="T65" fmla="*/ 8 h 420"/>
                <a:gd name="T66" fmla="*/ 318 w 428"/>
                <a:gd name="T67" fmla="*/ 18 h 420"/>
                <a:gd name="T68" fmla="*/ 336 w 428"/>
                <a:gd name="T69" fmla="*/ 30 h 420"/>
                <a:gd name="T70" fmla="*/ 352 w 428"/>
                <a:gd name="T71" fmla="*/ 46 h 420"/>
                <a:gd name="T72" fmla="*/ 364 w 428"/>
                <a:gd name="T73" fmla="*/ 64 h 420"/>
                <a:gd name="T74" fmla="*/ 374 w 428"/>
                <a:gd name="T75" fmla="*/ 86 h 420"/>
                <a:gd name="T76" fmla="*/ 378 w 428"/>
                <a:gd name="T77" fmla="*/ 108 h 420"/>
                <a:gd name="T78" fmla="*/ 426 w 428"/>
                <a:gd name="T79" fmla="*/ 274 h 420"/>
                <a:gd name="T80" fmla="*/ 426 w 428"/>
                <a:gd name="T81" fmla="*/ 274 h 420"/>
                <a:gd name="T82" fmla="*/ 428 w 428"/>
                <a:gd name="T83" fmla="*/ 288 h 420"/>
                <a:gd name="T84" fmla="*/ 426 w 428"/>
                <a:gd name="T85" fmla="*/ 302 h 420"/>
                <a:gd name="T86" fmla="*/ 426 w 428"/>
                <a:gd name="T87" fmla="*/ 316 h 420"/>
                <a:gd name="T88" fmla="*/ 422 w 428"/>
                <a:gd name="T89" fmla="*/ 330 h 420"/>
                <a:gd name="T90" fmla="*/ 418 w 428"/>
                <a:gd name="T91" fmla="*/ 342 h 420"/>
                <a:gd name="T92" fmla="*/ 412 w 428"/>
                <a:gd name="T93" fmla="*/ 354 h 420"/>
                <a:gd name="T94" fmla="*/ 404 w 428"/>
                <a:gd name="T95" fmla="*/ 366 h 420"/>
                <a:gd name="T96" fmla="*/ 396 w 428"/>
                <a:gd name="T97" fmla="*/ 376 h 420"/>
                <a:gd name="T98" fmla="*/ 388 w 428"/>
                <a:gd name="T99" fmla="*/ 386 h 420"/>
                <a:gd name="T100" fmla="*/ 378 w 428"/>
                <a:gd name="T101" fmla="*/ 394 h 420"/>
                <a:gd name="T102" fmla="*/ 366 w 428"/>
                <a:gd name="T103" fmla="*/ 402 h 420"/>
                <a:gd name="T104" fmla="*/ 354 w 428"/>
                <a:gd name="T105" fmla="*/ 408 h 420"/>
                <a:gd name="T106" fmla="*/ 342 w 428"/>
                <a:gd name="T107" fmla="*/ 412 h 420"/>
                <a:gd name="T108" fmla="*/ 328 w 428"/>
                <a:gd name="T109" fmla="*/ 416 h 420"/>
                <a:gd name="T110" fmla="*/ 316 w 428"/>
                <a:gd name="T111" fmla="*/ 418 h 420"/>
                <a:gd name="T112" fmla="*/ 300 w 428"/>
                <a:gd name="T113" fmla="*/ 420 h 420"/>
                <a:gd name="T114" fmla="*/ 300 w 428"/>
                <a:gd name="T115"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8" h="420">
                  <a:moveTo>
                    <a:pt x="300" y="420"/>
                  </a:moveTo>
                  <a:lnTo>
                    <a:pt x="126" y="420"/>
                  </a:lnTo>
                  <a:lnTo>
                    <a:pt x="126" y="420"/>
                  </a:lnTo>
                  <a:lnTo>
                    <a:pt x="112" y="418"/>
                  </a:lnTo>
                  <a:lnTo>
                    <a:pt x="98" y="416"/>
                  </a:lnTo>
                  <a:lnTo>
                    <a:pt x="84" y="412"/>
                  </a:lnTo>
                  <a:lnTo>
                    <a:pt x="72" y="408"/>
                  </a:lnTo>
                  <a:lnTo>
                    <a:pt x="60" y="402"/>
                  </a:lnTo>
                  <a:lnTo>
                    <a:pt x="48" y="394"/>
                  </a:lnTo>
                  <a:lnTo>
                    <a:pt x="38" y="386"/>
                  </a:lnTo>
                  <a:lnTo>
                    <a:pt x="30" y="376"/>
                  </a:lnTo>
                  <a:lnTo>
                    <a:pt x="22" y="366"/>
                  </a:lnTo>
                  <a:lnTo>
                    <a:pt x="14" y="354"/>
                  </a:lnTo>
                  <a:lnTo>
                    <a:pt x="8" y="342"/>
                  </a:lnTo>
                  <a:lnTo>
                    <a:pt x="4" y="330"/>
                  </a:lnTo>
                  <a:lnTo>
                    <a:pt x="2" y="316"/>
                  </a:lnTo>
                  <a:lnTo>
                    <a:pt x="0" y="302"/>
                  </a:lnTo>
                  <a:lnTo>
                    <a:pt x="0" y="288"/>
                  </a:lnTo>
                  <a:lnTo>
                    <a:pt x="0" y="274"/>
                  </a:lnTo>
                  <a:lnTo>
                    <a:pt x="48" y="108"/>
                  </a:lnTo>
                  <a:lnTo>
                    <a:pt x="48" y="108"/>
                  </a:lnTo>
                  <a:lnTo>
                    <a:pt x="54" y="86"/>
                  </a:lnTo>
                  <a:lnTo>
                    <a:pt x="62" y="64"/>
                  </a:lnTo>
                  <a:lnTo>
                    <a:pt x="74" y="46"/>
                  </a:lnTo>
                  <a:lnTo>
                    <a:pt x="90" y="30"/>
                  </a:lnTo>
                  <a:lnTo>
                    <a:pt x="108" y="18"/>
                  </a:lnTo>
                  <a:lnTo>
                    <a:pt x="128" y="8"/>
                  </a:lnTo>
                  <a:lnTo>
                    <a:pt x="150" y="2"/>
                  </a:lnTo>
                  <a:lnTo>
                    <a:pt x="172" y="0"/>
                  </a:lnTo>
                  <a:lnTo>
                    <a:pt x="254" y="0"/>
                  </a:lnTo>
                  <a:lnTo>
                    <a:pt x="254" y="0"/>
                  </a:lnTo>
                  <a:lnTo>
                    <a:pt x="278" y="2"/>
                  </a:lnTo>
                  <a:lnTo>
                    <a:pt x="298" y="8"/>
                  </a:lnTo>
                  <a:lnTo>
                    <a:pt x="318" y="18"/>
                  </a:lnTo>
                  <a:lnTo>
                    <a:pt x="336" y="30"/>
                  </a:lnTo>
                  <a:lnTo>
                    <a:pt x="352" y="46"/>
                  </a:lnTo>
                  <a:lnTo>
                    <a:pt x="364" y="64"/>
                  </a:lnTo>
                  <a:lnTo>
                    <a:pt x="374" y="86"/>
                  </a:lnTo>
                  <a:lnTo>
                    <a:pt x="378" y="108"/>
                  </a:lnTo>
                  <a:lnTo>
                    <a:pt x="426" y="274"/>
                  </a:lnTo>
                  <a:lnTo>
                    <a:pt x="426" y="274"/>
                  </a:lnTo>
                  <a:lnTo>
                    <a:pt x="428" y="288"/>
                  </a:lnTo>
                  <a:lnTo>
                    <a:pt x="426" y="302"/>
                  </a:lnTo>
                  <a:lnTo>
                    <a:pt x="426" y="316"/>
                  </a:lnTo>
                  <a:lnTo>
                    <a:pt x="422" y="330"/>
                  </a:lnTo>
                  <a:lnTo>
                    <a:pt x="418" y="342"/>
                  </a:lnTo>
                  <a:lnTo>
                    <a:pt x="412" y="354"/>
                  </a:lnTo>
                  <a:lnTo>
                    <a:pt x="404" y="366"/>
                  </a:lnTo>
                  <a:lnTo>
                    <a:pt x="396" y="376"/>
                  </a:lnTo>
                  <a:lnTo>
                    <a:pt x="388" y="386"/>
                  </a:lnTo>
                  <a:lnTo>
                    <a:pt x="378" y="394"/>
                  </a:lnTo>
                  <a:lnTo>
                    <a:pt x="366" y="402"/>
                  </a:lnTo>
                  <a:lnTo>
                    <a:pt x="354" y="408"/>
                  </a:lnTo>
                  <a:lnTo>
                    <a:pt x="342" y="412"/>
                  </a:lnTo>
                  <a:lnTo>
                    <a:pt x="328" y="416"/>
                  </a:lnTo>
                  <a:lnTo>
                    <a:pt x="316" y="418"/>
                  </a:lnTo>
                  <a:lnTo>
                    <a:pt x="300" y="420"/>
                  </a:lnTo>
                  <a:lnTo>
                    <a:pt x="300" y="420"/>
                  </a:lnTo>
                  <a:close/>
                </a:path>
              </a:pathLst>
            </a:custGeom>
            <a:solidFill>
              <a:srgbClr val="0F7DC2"/>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96"/>
            <p:cNvSpPr>
              <a:spLocks/>
            </p:cNvSpPr>
            <p:nvPr/>
          </p:nvSpPr>
          <p:spPr bwMode="auto">
            <a:xfrm>
              <a:off x="4251" y="2987"/>
              <a:ext cx="226" cy="124"/>
            </a:xfrm>
            <a:custGeom>
              <a:avLst/>
              <a:gdLst>
                <a:gd name="T0" fmla="*/ 156 w 226"/>
                <a:gd name="T1" fmla="*/ 124 h 124"/>
                <a:gd name="T2" fmla="*/ 226 w 226"/>
                <a:gd name="T3" fmla="*/ 0 h 124"/>
                <a:gd name="T4" fmla="*/ 0 w 226"/>
                <a:gd name="T5" fmla="*/ 0 h 124"/>
                <a:gd name="T6" fmla="*/ 72 w 226"/>
                <a:gd name="T7" fmla="*/ 124 h 124"/>
                <a:gd name="T8" fmla="*/ 156 w 226"/>
                <a:gd name="T9" fmla="*/ 124 h 124"/>
              </a:gdLst>
              <a:ahLst/>
              <a:cxnLst>
                <a:cxn ang="0">
                  <a:pos x="T0" y="T1"/>
                </a:cxn>
                <a:cxn ang="0">
                  <a:pos x="T2" y="T3"/>
                </a:cxn>
                <a:cxn ang="0">
                  <a:pos x="T4" y="T5"/>
                </a:cxn>
                <a:cxn ang="0">
                  <a:pos x="T6" y="T7"/>
                </a:cxn>
                <a:cxn ang="0">
                  <a:pos x="T8" y="T9"/>
                </a:cxn>
              </a:cxnLst>
              <a:rect l="0" t="0" r="r" b="b"/>
              <a:pathLst>
                <a:path w="226" h="124">
                  <a:moveTo>
                    <a:pt x="156" y="124"/>
                  </a:moveTo>
                  <a:lnTo>
                    <a:pt x="226" y="0"/>
                  </a:lnTo>
                  <a:lnTo>
                    <a:pt x="0" y="0"/>
                  </a:lnTo>
                  <a:lnTo>
                    <a:pt x="72" y="124"/>
                  </a:lnTo>
                  <a:lnTo>
                    <a:pt x="156" y="124"/>
                  </a:lnTo>
                  <a:close/>
                </a:path>
              </a:pathLst>
            </a:custGeom>
            <a:solidFill>
              <a:srgbClr val="0F7DC2"/>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97"/>
            <p:cNvSpPr>
              <a:spLocks/>
            </p:cNvSpPr>
            <p:nvPr/>
          </p:nvSpPr>
          <p:spPr bwMode="auto">
            <a:xfrm>
              <a:off x="4305" y="3223"/>
              <a:ext cx="118" cy="242"/>
            </a:xfrm>
            <a:custGeom>
              <a:avLst/>
              <a:gdLst>
                <a:gd name="T0" fmla="*/ 118 w 118"/>
                <a:gd name="T1" fmla="*/ 166 h 242"/>
                <a:gd name="T2" fmla="*/ 110 w 118"/>
                <a:gd name="T3" fmla="*/ 184 h 242"/>
                <a:gd name="T4" fmla="*/ 94 w 118"/>
                <a:gd name="T5" fmla="*/ 198 h 242"/>
                <a:gd name="T6" fmla="*/ 72 w 118"/>
                <a:gd name="T7" fmla="*/ 206 h 242"/>
                <a:gd name="T8" fmla="*/ 58 w 118"/>
                <a:gd name="T9" fmla="*/ 238 h 242"/>
                <a:gd name="T10" fmla="*/ 54 w 118"/>
                <a:gd name="T11" fmla="*/ 240 h 242"/>
                <a:gd name="T12" fmla="*/ 52 w 118"/>
                <a:gd name="T13" fmla="*/ 242 h 242"/>
                <a:gd name="T14" fmla="*/ 38 w 118"/>
                <a:gd name="T15" fmla="*/ 242 h 242"/>
                <a:gd name="T16" fmla="*/ 34 w 118"/>
                <a:gd name="T17" fmla="*/ 240 h 242"/>
                <a:gd name="T18" fmla="*/ 32 w 118"/>
                <a:gd name="T19" fmla="*/ 236 h 242"/>
                <a:gd name="T20" fmla="*/ 24 w 118"/>
                <a:gd name="T21" fmla="*/ 206 h 242"/>
                <a:gd name="T22" fmla="*/ 14 w 118"/>
                <a:gd name="T23" fmla="*/ 202 h 242"/>
                <a:gd name="T24" fmla="*/ 2 w 118"/>
                <a:gd name="T25" fmla="*/ 196 h 242"/>
                <a:gd name="T26" fmla="*/ 0 w 118"/>
                <a:gd name="T27" fmla="*/ 192 h 242"/>
                <a:gd name="T28" fmla="*/ 0 w 118"/>
                <a:gd name="T29" fmla="*/ 174 h 242"/>
                <a:gd name="T30" fmla="*/ 0 w 118"/>
                <a:gd name="T31" fmla="*/ 170 h 242"/>
                <a:gd name="T32" fmla="*/ 4 w 118"/>
                <a:gd name="T33" fmla="*/ 168 h 242"/>
                <a:gd name="T34" fmla="*/ 10 w 118"/>
                <a:gd name="T35" fmla="*/ 170 h 242"/>
                <a:gd name="T36" fmla="*/ 32 w 118"/>
                <a:gd name="T37" fmla="*/ 178 h 242"/>
                <a:gd name="T38" fmla="*/ 50 w 118"/>
                <a:gd name="T39" fmla="*/ 180 h 242"/>
                <a:gd name="T40" fmla="*/ 74 w 118"/>
                <a:gd name="T41" fmla="*/ 174 h 242"/>
                <a:gd name="T42" fmla="*/ 82 w 118"/>
                <a:gd name="T43" fmla="*/ 158 h 242"/>
                <a:gd name="T44" fmla="*/ 78 w 118"/>
                <a:gd name="T45" fmla="*/ 148 h 242"/>
                <a:gd name="T46" fmla="*/ 56 w 118"/>
                <a:gd name="T47" fmla="*/ 134 h 242"/>
                <a:gd name="T48" fmla="*/ 42 w 118"/>
                <a:gd name="T49" fmla="*/ 130 h 242"/>
                <a:gd name="T50" fmla="*/ 14 w 118"/>
                <a:gd name="T51" fmla="*/ 114 h 242"/>
                <a:gd name="T52" fmla="*/ 6 w 118"/>
                <a:gd name="T53" fmla="*/ 100 h 242"/>
                <a:gd name="T54" fmla="*/ 2 w 118"/>
                <a:gd name="T55" fmla="*/ 80 h 242"/>
                <a:gd name="T56" fmla="*/ 6 w 118"/>
                <a:gd name="T57" fmla="*/ 62 h 242"/>
                <a:gd name="T58" fmla="*/ 16 w 118"/>
                <a:gd name="T59" fmla="*/ 46 h 242"/>
                <a:gd name="T60" fmla="*/ 32 w 118"/>
                <a:gd name="T61" fmla="*/ 36 h 242"/>
                <a:gd name="T62" fmla="*/ 52 w 118"/>
                <a:gd name="T63" fmla="*/ 32 h 242"/>
                <a:gd name="T64" fmla="*/ 56 w 118"/>
                <a:gd name="T65" fmla="*/ 2 h 242"/>
                <a:gd name="T66" fmla="*/ 58 w 118"/>
                <a:gd name="T67" fmla="*/ 0 h 242"/>
                <a:gd name="T68" fmla="*/ 68 w 118"/>
                <a:gd name="T69" fmla="*/ 0 h 242"/>
                <a:gd name="T70" fmla="*/ 74 w 118"/>
                <a:gd name="T71" fmla="*/ 0 h 242"/>
                <a:gd name="T72" fmla="*/ 80 w 118"/>
                <a:gd name="T73" fmla="*/ 2 h 242"/>
                <a:gd name="T74" fmla="*/ 78 w 118"/>
                <a:gd name="T75" fmla="*/ 32 h 242"/>
                <a:gd name="T76" fmla="*/ 86 w 118"/>
                <a:gd name="T77" fmla="*/ 32 h 242"/>
                <a:gd name="T78" fmla="*/ 100 w 118"/>
                <a:gd name="T79" fmla="*/ 38 h 242"/>
                <a:gd name="T80" fmla="*/ 104 w 118"/>
                <a:gd name="T81" fmla="*/ 40 h 242"/>
                <a:gd name="T82" fmla="*/ 108 w 118"/>
                <a:gd name="T83" fmla="*/ 46 h 242"/>
                <a:gd name="T84" fmla="*/ 108 w 118"/>
                <a:gd name="T85" fmla="*/ 50 h 242"/>
                <a:gd name="T86" fmla="*/ 108 w 118"/>
                <a:gd name="T87" fmla="*/ 62 h 242"/>
                <a:gd name="T88" fmla="*/ 108 w 118"/>
                <a:gd name="T89" fmla="*/ 66 h 242"/>
                <a:gd name="T90" fmla="*/ 104 w 118"/>
                <a:gd name="T91" fmla="*/ 68 h 242"/>
                <a:gd name="T92" fmla="*/ 100 w 118"/>
                <a:gd name="T93" fmla="*/ 68 h 242"/>
                <a:gd name="T94" fmla="*/ 80 w 118"/>
                <a:gd name="T95" fmla="*/ 60 h 242"/>
                <a:gd name="T96" fmla="*/ 64 w 118"/>
                <a:gd name="T97" fmla="*/ 58 h 242"/>
                <a:gd name="T98" fmla="*/ 44 w 118"/>
                <a:gd name="T99" fmla="*/ 62 h 242"/>
                <a:gd name="T100" fmla="*/ 40 w 118"/>
                <a:gd name="T101" fmla="*/ 68 h 242"/>
                <a:gd name="T102" fmla="*/ 40 w 118"/>
                <a:gd name="T103" fmla="*/ 82 h 242"/>
                <a:gd name="T104" fmla="*/ 46 w 118"/>
                <a:gd name="T105" fmla="*/ 92 h 242"/>
                <a:gd name="T106" fmla="*/ 64 w 118"/>
                <a:gd name="T107" fmla="*/ 100 h 242"/>
                <a:gd name="T108" fmla="*/ 78 w 118"/>
                <a:gd name="T109" fmla="*/ 106 h 242"/>
                <a:gd name="T110" fmla="*/ 106 w 118"/>
                <a:gd name="T111" fmla="*/ 122 h 242"/>
                <a:gd name="T112" fmla="*/ 114 w 118"/>
                <a:gd name="T113" fmla="*/ 136 h 242"/>
                <a:gd name="T114" fmla="*/ 118 w 118"/>
                <a:gd name="T115" fmla="*/ 15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242">
                  <a:moveTo>
                    <a:pt x="118" y="154"/>
                  </a:moveTo>
                  <a:lnTo>
                    <a:pt x="118" y="154"/>
                  </a:lnTo>
                  <a:lnTo>
                    <a:pt x="118" y="166"/>
                  </a:lnTo>
                  <a:lnTo>
                    <a:pt x="114" y="176"/>
                  </a:lnTo>
                  <a:lnTo>
                    <a:pt x="114" y="176"/>
                  </a:lnTo>
                  <a:lnTo>
                    <a:pt x="110" y="184"/>
                  </a:lnTo>
                  <a:lnTo>
                    <a:pt x="102" y="192"/>
                  </a:lnTo>
                  <a:lnTo>
                    <a:pt x="102" y="192"/>
                  </a:lnTo>
                  <a:lnTo>
                    <a:pt x="94" y="198"/>
                  </a:lnTo>
                  <a:lnTo>
                    <a:pt x="84" y="202"/>
                  </a:lnTo>
                  <a:lnTo>
                    <a:pt x="84" y="202"/>
                  </a:lnTo>
                  <a:lnTo>
                    <a:pt x="72" y="206"/>
                  </a:lnTo>
                  <a:lnTo>
                    <a:pt x="60" y="208"/>
                  </a:lnTo>
                  <a:lnTo>
                    <a:pt x="58" y="238"/>
                  </a:lnTo>
                  <a:lnTo>
                    <a:pt x="58" y="238"/>
                  </a:lnTo>
                  <a:lnTo>
                    <a:pt x="56" y="240"/>
                  </a:lnTo>
                  <a:lnTo>
                    <a:pt x="56" y="240"/>
                  </a:lnTo>
                  <a:lnTo>
                    <a:pt x="54" y="240"/>
                  </a:lnTo>
                  <a:lnTo>
                    <a:pt x="54" y="240"/>
                  </a:lnTo>
                  <a:lnTo>
                    <a:pt x="52" y="242"/>
                  </a:lnTo>
                  <a:lnTo>
                    <a:pt x="52" y="242"/>
                  </a:lnTo>
                  <a:lnTo>
                    <a:pt x="46" y="242"/>
                  </a:lnTo>
                  <a:lnTo>
                    <a:pt x="46" y="242"/>
                  </a:lnTo>
                  <a:lnTo>
                    <a:pt x="38" y="242"/>
                  </a:lnTo>
                  <a:lnTo>
                    <a:pt x="38" y="242"/>
                  </a:lnTo>
                  <a:lnTo>
                    <a:pt x="34" y="240"/>
                  </a:lnTo>
                  <a:lnTo>
                    <a:pt x="34" y="240"/>
                  </a:lnTo>
                  <a:lnTo>
                    <a:pt x="32" y="238"/>
                  </a:lnTo>
                  <a:lnTo>
                    <a:pt x="32" y="238"/>
                  </a:lnTo>
                  <a:lnTo>
                    <a:pt x="32" y="236"/>
                  </a:lnTo>
                  <a:lnTo>
                    <a:pt x="34" y="208"/>
                  </a:lnTo>
                  <a:lnTo>
                    <a:pt x="34" y="208"/>
                  </a:lnTo>
                  <a:lnTo>
                    <a:pt x="24" y="206"/>
                  </a:lnTo>
                  <a:lnTo>
                    <a:pt x="24" y="206"/>
                  </a:lnTo>
                  <a:lnTo>
                    <a:pt x="14" y="202"/>
                  </a:lnTo>
                  <a:lnTo>
                    <a:pt x="14" y="202"/>
                  </a:lnTo>
                  <a:lnTo>
                    <a:pt x="6" y="200"/>
                  </a:lnTo>
                  <a:lnTo>
                    <a:pt x="6" y="200"/>
                  </a:lnTo>
                  <a:lnTo>
                    <a:pt x="2" y="196"/>
                  </a:lnTo>
                  <a:lnTo>
                    <a:pt x="2" y="196"/>
                  </a:lnTo>
                  <a:lnTo>
                    <a:pt x="0" y="192"/>
                  </a:lnTo>
                  <a:lnTo>
                    <a:pt x="0" y="192"/>
                  </a:lnTo>
                  <a:lnTo>
                    <a:pt x="0" y="182"/>
                  </a:lnTo>
                  <a:lnTo>
                    <a:pt x="0" y="182"/>
                  </a:lnTo>
                  <a:lnTo>
                    <a:pt x="0" y="174"/>
                  </a:lnTo>
                  <a:lnTo>
                    <a:pt x="0" y="174"/>
                  </a:lnTo>
                  <a:lnTo>
                    <a:pt x="0" y="170"/>
                  </a:lnTo>
                  <a:lnTo>
                    <a:pt x="0" y="170"/>
                  </a:lnTo>
                  <a:lnTo>
                    <a:pt x="2" y="168"/>
                  </a:lnTo>
                  <a:lnTo>
                    <a:pt x="2" y="168"/>
                  </a:lnTo>
                  <a:lnTo>
                    <a:pt x="4" y="168"/>
                  </a:lnTo>
                  <a:lnTo>
                    <a:pt x="4" y="168"/>
                  </a:lnTo>
                  <a:lnTo>
                    <a:pt x="10" y="170"/>
                  </a:lnTo>
                  <a:lnTo>
                    <a:pt x="10" y="170"/>
                  </a:lnTo>
                  <a:lnTo>
                    <a:pt x="18" y="174"/>
                  </a:lnTo>
                  <a:lnTo>
                    <a:pt x="18" y="174"/>
                  </a:lnTo>
                  <a:lnTo>
                    <a:pt x="32" y="178"/>
                  </a:lnTo>
                  <a:lnTo>
                    <a:pt x="32" y="178"/>
                  </a:lnTo>
                  <a:lnTo>
                    <a:pt x="50" y="180"/>
                  </a:lnTo>
                  <a:lnTo>
                    <a:pt x="50" y="180"/>
                  </a:lnTo>
                  <a:lnTo>
                    <a:pt x="64" y="178"/>
                  </a:lnTo>
                  <a:lnTo>
                    <a:pt x="74" y="174"/>
                  </a:lnTo>
                  <a:lnTo>
                    <a:pt x="74" y="174"/>
                  </a:lnTo>
                  <a:lnTo>
                    <a:pt x="80" y="168"/>
                  </a:lnTo>
                  <a:lnTo>
                    <a:pt x="82" y="158"/>
                  </a:lnTo>
                  <a:lnTo>
                    <a:pt x="82" y="158"/>
                  </a:lnTo>
                  <a:lnTo>
                    <a:pt x="80" y="152"/>
                  </a:lnTo>
                  <a:lnTo>
                    <a:pt x="78" y="148"/>
                  </a:lnTo>
                  <a:lnTo>
                    <a:pt x="78" y="148"/>
                  </a:lnTo>
                  <a:lnTo>
                    <a:pt x="68" y="140"/>
                  </a:lnTo>
                  <a:lnTo>
                    <a:pt x="68" y="140"/>
                  </a:lnTo>
                  <a:lnTo>
                    <a:pt x="56" y="134"/>
                  </a:lnTo>
                  <a:lnTo>
                    <a:pt x="56" y="134"/>
                  </a:lnTo>
                  <a:lnTo>
                    <a:pt x="42" y="130"/>
                  </a:lnTo>
                  <a:lnTo>
                    <a:pt x="42" y="130"/>
                  </a:lnTo>
                  <a:lnTo>
                    <a:pt x="28" y="122"/>
                  </a:lnTo>
                  <a:lnTo>
                    <a:pt x="28" y="122"/>
                  </a:lnTo>
                  <a:lnTo>
                    <a:pt x="14" y="114"/>
                  </a:lnTo>
                  <a:lnTo>
                    <a:pt x="14" y="114"/>
                  </a:lnTo>
                  <a:lnTo>
                    <a:pt x="10" y="106"/>
                  </a:lnTo>
                  <a:lnTo>
                    <a:pt x="6" y="100"/>
                  </a:lnTo>
                  <a:lnTo>
                    <a:pt x="6" y="100"/>
                  </a:lnTo>
                  <a:lnTo>
                    <a:pt x="4" y="90"/>
                  </a:lnTo>
                  <a:lnTo>
                    <a:pt x="2" y="80"/>
                  </a:lnTo>
                  <a:lnTo>
                    <a:pt x="2" y="80"/>
                  </a:lnTo>
                  <a:lnTo>
                    <a:pt x="4" y="70"/>
                  </a:lnTo>
                  <a:lnTo>
                    <a:pt x="6" y="62"/>
                  </a:lnTo>
                  <a:lnTo>
                    <a:pt x="6" y="62"/>
                  </a:lnTo>
                  <a:lnTo>
                    <a:pt x="10" y="54"/>
                  </a:lnTo>
                  <a:lnTo>
                    <a:pt x="16" y="46"/>
                  </a:lnTo>
                  <a:lnTo>
                    <a:pt x="16" y="46"/>
                  </a:lnTo>
                  <a:lnTo>
                    <a:pt x="22" y="40"/>
                  </a:lnTo>
                  <a:lnTo>
                    <a:pt x="32" y="36"/>
                  </a:lnTo>
                  <a:lnTo>
                    <a:pt x="32" y="36"/>
                  </a:lnTo>
                  <a:lnTo>
                    <a:pt x="42" y="34"/>
                  </a:lnTo>
                  <a:lnTo>
                    <a:pt x="52" y="32"/>
                  </a:lnTo>
                  <a:lnTo>
                    <a:pt x="56" y="4"/>
                  </a:lnTo>
                  <a:lnTo>
                    <a:pt x="56" y="4"/>
                  </a:lnTo>
                  <a:lnTo>
                    <a:pt x="56" y="2"/>
                  </a:lnTo>
                  <a:lnTo>
                    <a:pt x="56" y="2"/>
                  </a:lnTo>
                  <a:lnTo>
                    <a:pt x="58" y="0"/>
                  </a:lnTo>
                  <a:lnTo>
                    <a:pt x="58" y="0"/>
                  </a:lnTo>
                  <a:lnTo>
                    <a:pt x="62" y="0"/>
                  </a:lnTo>
                  <a:lnTo>
                    <a:pt x="62" y="0"/>
                  </a:lnTo>
                  <a:lnTo>
                    <a:pt x="68" y="0"/>
                  </a:lnTo>
                  <a:lnTo>
                    <a:pt x="68" y="0"/>
                  </a:lnTo>
                  <a:lnTo>
                    <a:pt x="74" y="0"/>
                  </a:lnTo>
                  <a:lnTo>
                    <a:pt x="74" y="0"/>
                  </a:lnTo>
                  <a:lnTo>
                    <a:pt x="78" y="0"/>
                  </a:lnTo>
                  <a:lnTo>
                    <a:pt x="78" y="0"/>
                  </a:lnTo>
                  <a:lnTo>
                    <a:pt x="80" y="2"/>
                  </a:lnTo>
                  <a:lnTo>
                    <a:pt x="80" y="2"/>
                  </a:lnTo>
                  <a:lnTo>
                    <a:pt x="80" y="6"/>
                  </a:lnTo>
                  <a:lnTo>
                    <a:pt x="78" y="32"/>
                  </a:lnTo>
                  <a:lnTo>
                    <a:pt x="78" y="32"/>
                  </a:lnTo>
                  <a:lnTo>
                    <a:pt x="86" y="32"/>
                  </a:lnTo>
                  <a:lnTo>
                    <a:pt x="86" y="32"/>
                  </a:lnTo>
                  <a:lnTo>
                    <a:pt x="94" y="36"/>
                  </a:lnTo>
                  <a:lnTo>
                    <a:pt x="94" y="36"/>
                  </a:lnTo>
                  <a:lnTo>
                    <a:pt x="100" y="38"/>
                  </a:lnTo>
                  <a:lnTo>
                    <a:pt x="100" y="38"/>
                  </a:lnTo>
                  <a:lnTo>
                    <a:pt x="104" y="40"/>
                  </a:lnTo>
                  <a:lnTo>
                    <a:pt x="104" y="40"/>
                  </a:lnTo>
                  <a:lnTo>
                    <a:pt x="106" y="42"/>
                  </a:lnTo>
                  <a:lnTo>
                    <a:pt x="106" y="42"/>
                  </a:lnTo>
                  <a:lnTo>
                    <a:pt x="108" y="46"/>
                  </a:lnTo>
                  <a:lnTo>
                    <a:pt x="108" y="46"/>
                  </a:lnTo>
                  <a:lnTo>
                    <a:pt x="108" y="50"/>
                  </a:lnTo>
                  <a:lnTo>
                    <a:pt x="108" y="50"/>
                  </a:lnTo>
                  <a:lnTo>
                    <a:pt x="108" y="56"/>
                  </a:lnTo>
                  <a:lnTo>
                    <a:pt x="108" y="56"/>
                  </a:lnTo>
                  <a:lnTo>
                    <a:pt x="108" y="62"/>
                  </a:lnTo>
                  <a:lnTo>
                    <a:pt x="108" y="62"/>
                  </a:lnTo>
                  <a:lnTo>
                    <a:pt x="108" y="66"/>
                  </a:lnTo>
                  <a:lnTo>
                    <a:pt x="108" y="66"/>
                  </a:lnTo>
                  <a:lnTo>
                    <a:pt x="106" y="68"/>
                  </a:lnTo>
                  <a:lnTo>
                    <a:pt x="106" y="68"/>
                  </a:lnTo>
                  <a:lnTo>
                    <a:pt x="104" y="68"/>
                  </a:lnTo>
                  <a:lnTo>
                    <a:pt x="104" y="68"/>
                  </a:lnTo>
                  <a:lnTo>
                    <a:pt x="100" y="68"/>
                  </a:lnTo>
                  <a:lnTo>
                    <a:pt x="100" y="68"/>
                  </a:lnTo>
                  <a:lnTo>
                    <a:pt x="90" y="64"/>
                  </a:lnTo>
                  <a:lnTo>
                    <a:pt x="90" y="64"/>
                  </a:lnTo>
                  <a:lnTo>
                    <a:pt x="80" y="60"/>
                  </a:lnTo>
                  <a:lnTo>
                    <a:pt x="80" y="60"/>
                  </a:lnTo>
                  <a:lnTo>
                    <a:pt x="64" y="58"/>
                  </a:lnTo>
                  <a:lnTo>
                    <a:pt x="64" y="58"/>
                  </a:lnTo>
                  <a:lnTo>
                    <a:pt x="52" y="60"/>
                  </a:lnTo>
                  <a:lnTo>
                    <a:pt x="52" y="60"/>
                  </a:lnTo>
                  <a:lnTo>
                    <a:pt x="44" y="62"/>
                  </a:lnTo>
                  <a:lnTo>
                    <a:pt x="44" y="62"/>
                  </a:lnTo>
                  <a:lnTo>
                    <a:pt x="40" y="68"/>
                  </a:lnTo>
                  <a:lnTo>
                    <a:pt x="40" y="68"/>
                  </a:lnTo>
                  <a:lnTo>
                    <a:pt x="38" y="76"/>
                  </a:lnTo>
                  <a:lnTo>
                    <a:pt x="38" y="76"/>
                  </a:lnTo>
                  <a:lnTo>
                    <a:pt x="40" y="82"/>
                  </a:lnTo>
                  <a:lnTo>
                    <a:pt x="42" y="88"/>
                  </a:lnTo>
                  <a:lnTo>
                    <a:pt x="42" y="88"/>
                  </a:lnTo>
                  <a:lnTo>
                    <a:pt x="46" y="92"/>
                  </a:lnTo>
                  <a:lnTo>
                    <a:pt x="50" y="94"/>
                  </a:lnTo>
                  <a:lnTo>
                    <a:pt x="50" y="94"/>
                  </a:lnTo>
                  <a:lnTo>
                    <a:pt x="64" y="100"/>
                  </a:lnTo>
                  <a:lnTo>
                    <a:pt x="64" y="100"/>
                  </a:lnTo>
                  <a:lnTo>
                    <a:pt x="78" y="106"/>
                  </a:lnTo>
                  <a:lnTo>
                    <a:pt x="78" y="106"/>
                  </a:lnTo>
                  <a:lnTo>
                    <a:pt x="94" y="112"/>
                  </a:lnTo>
                  <a:lnTo>
                    <a:pt x="94" y="112"/>
                  </a:lnTo>
                  <a:lnTo>
                    <a:pt x="106" y="122"/>
                  </a:lnTo>
                  <a:lnTo>
                    <a:pt x="106" y="122"/>
                  </a:lnTo>
                  <a:lnTo>
                    <a:pt x="110" y="128"/>
                  </a:lnTo>
                  <a:lnTo>
                    <a:pt x="114" y="136"/>
                  </a:lnTo>
                  <a:lnTo>
                    <a:pt x="114" y="136"/>
                  </a:lnTo>
                  <a:lnTo>
                    <a:pt x="118" y="144"/>
                  </a:lnTo>
                  <a:lnTo>
                    <a:pt x="118" y="154"/>
                  </a:lnTo>
                  <a:lnTo>
                    <a:pt x="11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8"/>
            <p:cNvSpPr>
              <a:spLocks/>
            </p:cNvSpPr>
            <p:nvPr/>
          </p:nvSpPr>
          <p:spPr bwMode="auto">
            <a:xfrm>
              <a:off x="5601" y="2121"/>
              <a:ext cx="220" cy="192"/>
            </a:xfrm>
            <a:custGeom>
              <a:avLst/>
              <a:gdLst>
                <a:gd name="T0" fmla="*/ 184 w 220"/>
                <a:gd name="T1" fmla="*/ 0 h 192"/>
                <a:gd name="T2" fmla="*/ 220 w 220"/>
                <a:gd name="T3" fmla="*/ 38 h 192"/>
                <a:gd name="T4" fmla="*/ 220 w 220"/>
                <a:gd name="T5" fmla="*/ 192 h 192"/>
                <a:gd name="T6" fmla="*/ 0 w 220"/>
                <a:gd name="T7" fmla="*/ 192 h 192"/>
                <a:gd name="T8" fmla="*/ 0 w 220"/>
                <a:gd name="T9" fmla="*/ 0 h 192"/>
                <a:gd name="T10" fmla="*/ 184 w 220"/>
                <a:gd name="T11" fmla="*/ 0 h 192"/>
              </a:gdLst>
              <a:ahLst/>
              <a:cxnLst>
                <a:cxn ang="0">
                  <a:pos x="T0" y="T1"/>
                </a:cxn>
                <a:cxn ang="0">
                  <a:pos x="T2" y="T3"/>
                </a:cxn>
                <a:cxn ang="0">
                  <a:pos x="T4" y="T5"/>
                </a:cxn>
                <a:cxn ang="0">
                  <a:pos x="T6" y="T7"/>
                </a:cxn>
                <a:cxn ang="0">
                  <a:pos x="T8" y="T9"/>
                </a:cxn>
                <a:cxn ang="0">
                  <a:pos x="T10" y="T11"/>
                </a:cxn>
              </a:cxnLst>
              <a:rect l="0" t="0" r="r" b="b"/>
              <a:pathLst>
                <a:path w="220" h="192">
                  <a:moveTo>
                    <a:pt x="184" y="0"/>
                  </a:moveTo>
                  <a:lnTo>
                    <a:pt x="220" y="38"/>
                  </a:lnTo>
                  <a:lnTo>
                    <a:pt x="220" y="192"/>
                  </a:lnTo>
                  <a:lnTo>
                    <a:pt x="0" y="192"/>
                  </a:lnTo>
                  <a:lnTo>
                    <a:pt x="0" y="0"/>
                  </a:lnTo>
                  <a:lnTo>
                    <a:pt x="184" y="0"/>
                  </a:lnTo>
                  <a:close/>
                </a:path>
              </a:pathLst>
            </a:custGeom>
            <a:solidFill>
              <a:srgbClr val="FFFFFF"/>
            </a:solidFill>
            <a:ln w="12700">
              <a:solidFill>
                <a:srgbClr val="11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99"/>
            <p:cNvSpPr>
              <a:spLocks/>
            </p:cNvSpPr>
            <p:nvPr/>
          </p:nvSpPr>
          <p:spPr bwMode="auto">
            <a:xfrm>
              <a:off x="5781" y="2121"/>
              <a:ext cx="40" cy="40"/>
            </a:xfrm>
            <a:custGeom>
              <a:avLst/>
              <a:gdLst>
                <a:gd name="T0" fmla="*/ 0 w 40"/>
                <a:gd name="T1" fmla="*/ 0 h 40"/>
                <a:gd name="T2" fmla="*/ 0 w 40"/>
                <a:gd name="T3" fmla="*/ 40 h 40"/>
                <a:gd name="T4" fmla="*/ 40 w 40"/>
                <a:gd name="T5" fmla="*/ 40 h 40"/>
                <a:gd name="T6" fmla="*/ 0 w 40"/>
                <a:gd name="T7" fmla="*/ 0 h 40"/>
              </a:gdLst>
              <a:ahLst/>
              <a:cxnLst>
                <a:cxn ang="0">
                  <a:pos x="T0" y="T1"/>
                </a:cxn>
                <a:cxn ang="0">
                  <a:pos x="T2" y="T3"/>
                </a:cxn>
                <a:cxn ang="0">
                  <a:pos x="T4" y="T5"/>
                </a:cxn>
                <a:cxn ang="0">
                  <a:pos x="T6" y="T7"/>
                </a:cxn>
              </a:cxnLst>
              <a:rect l="0" t="0" r="r" b="b"/>
              <a:pathLst>
                <a:path w="40" h="40">
                  <a:moveTo>
                    <a:pt x="0" y="0"/>
                  </a:moveTo>
                  <a:lnTo>
                    <a:pt x="0" y="40"/>
                  </a:lnTo>
                  <a:lnTo>
                    <a:pt x="40" y="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0"/>
            <p:cNvSpPr>
              <a:spLocks/>
            </p:cNvSpPr>
            <p:nvPr/>
          </p:nvSpPr>
          <p:spPr bwMode="auto">
            <a:xfrm>
              <a:off x="5781" y="2121"/>
              <a:ext cx="40" cy="40"/>
            </a:xfrm>
            <a:custGeom>
              <a:avLst/>
              <a:gdLst>
                <a:gd name="T0" fmla="*/ 0 w 40"/>
                <a:gd name="T1" fmla="*/ 0 h 40"/>
                <a:gd name="T2" fmla="*/ 0 w 40"/>
                <a:gd name="T3" fmla="*/ 40 h 40"/>
                <a:gd name="T4" fmla="*/ 40 w 40"/>
                <a:gd name="T5" fmla="*/ 40 h 40"/>
              </a:gdLst>
              <a:ahLst/>
              <a:cxnLst>
                <a:cxn ang="0">
                  <a:pos x="T0" y="T1"/>
                </a:cxn>
                <a:cxn ang="0">
                  <a:pos x="T2" y="T3"/>
                </a:cxn>
                <a:cxn ang="0">
                  <a:pos x="T4" y="T5"/>
                </a:cxn>
              </a:cxnLst>
              <a:rect l="0" t="0" r="r" b="b"/>
              <a:pathLst>
                <a:path w="40" h="40">
                  <a:moveTo>
                    <a:pt x="0" y="0"/>
                  </a:moveTo>
                  <a:lnTo>
                    <a:pt x="0" y="40"/>
                  </a:lnTo>
                  <a:lnTo>
                    <a:pt x="40" y="4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1"/>
            <p:cNvSpPr>
              <a:spLocks/>
            </p:cNvSpPr>
            <p:nvPr/>
          </p:nvSpPr>
          <p:spPr bwMode="auto">
            <a:xfrm>
              <a:off x="5517" y="2265"/>
              <a:ext cx="388" cy="218"/>
            </a:xfrm>
            <a:custGeom>
              <a:avLst/>
              <a:gdLst>
                <a:gd name="T0" fmla="*/ 380 w 388"/>
                <a:gd name="T1" fmla="*/ 0 h 218"/>
                <a:gd name="T2" fmla="*/ 8 w 388"/>
                <a:gd name="T3" fmla="*/ 0 h 218"/>
                <a:gd name="T4" fmla="*/ 0 w 388"/>
                <a:gd name="T5" fmla="*/ 176 h 218"/>
                <a:gd name="T6" fmla="*/ 48 w 388"/>
                <a:gd name="T7" fmla="*/ 176 h 218"/>
                <a:gd name="T8" fmla="*/ 48 w 388"/>
                <a:gd name="T9" fmla="*/ 218 h 218"/>
                <a:gd name="T10" fmla="*/ 340 w 388"/>
                <a:gd name="T11" fmla="*/ 218 h 218"/>
                <a:gd name="T12" fmla="*/ 340 w 388"/>
                <a:gd name="T13" fmla="*/ 176 h 218"/>
                <a:gd name="T14" fmla="*/ 388 w 388"/>
                <a:gd name="T15" fmla="*/ 176 h 218"/>
                <a:gd name="T16" fmla="*/ 380 w 388"/>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218">
                  <a:moveTo>
                    <a:pt x="380" y="0"/>
                  </a:moveTo>
                  <a:lnTo>
                    <a:pt x="8" y="0"/>
                  </a:lnTo>
                  <a:lnTo>
                    <a:pt x="0" y="176"/>
                  </a:lnTo>
                  <a:lnTo>
                    <a:pt x="48" y="176"/>
                  </a:lnTo>
                  <a:lnTo>
                    <a:pt x="48" y="218"/>
                  </a:lnTo>
                  <a:lnTo>
                    <a:pt x="340" y="218"/>
                  </a:lnTo>
                  <a:lnTo>
                    <a:pt x="340" y="176"/>
                  </a:lnTo>
                  <a:lnTo>
                    <a:pt x="388" y="176"/>
                  </a:lnTo>
                  <a:lnTo>
                    <a:pt x="38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2"/>
            <p:cNvSpPr>
              <a:spLocks/>
            </p:cNvSpPr>
            <p:nvPr/>
          </p:nvSpPr>
          <p:spPr bwMode="auto">
            <a:xfrm>
              <a:off x="5547" y="2399"/>
              <a:ext cx="328" cy="122"/>
            </a:xfrm>
            <a:custGeom>
              <a:avLst/>
              <a:gdLst>
                <a:gd name="T0" fmla="*/ 328 w 328"/>
                <a:gd name="T1" fmla="*/ 122 h 122"/>
                <a:gd name="T2" fmla="*/ 0 w 328"/>
                <a:gd name="T3" fmla="*/ 122 h 122"/>
                <a:gd name="T4" fmla="*/ 54 w 328"/>
                <a:gd name="T5" fmla="*/ 0 h 122"/>
                <a:gd name="T6" fmla="*/ 274 w 328"/>
                <a:gd name="T7" fmla="*/ 0 h 122"/>
                <a:gd name="T8" fmla="*/ 328 w 328"/>
                <a:gd name="T9" fmla="*/ 122 h 122"/>
              </a:gdLst>
              <a:ahLst/>
              <a:cxnLst>
                <a:cxn ang="0">
                  <a:pos x="T0" y="T1"/>
                </a:cxn>
                <a:cxn ang="0">
                  <a:pos x="T2" y="T3"/>
                </a:cxn>
                <a:cxn ang="0">
                  <a:pos x="T4" y="T5"/>
                </a:cxn>
                <a:cxn ang="0">
                  <a:pos x="T6" y="T7"/>
                </a:cxn>
                <a:cxn ang="0">
                  <a:pos x="T8" y="T9"/>
                </a:cxn>
              </a:cxnLst>
              <a:rect l="0" t="0" r="r" b="b"/>
              <a:pathLst>
                <a:path w="328" h="122">
                  <a:moveTo>
                    <a:pt x="328" y="122"/>
                  </a:moveTo>
                  <a:lnTo>
                    <a:pt x="0" y="122"/>
                  </a:lnTo>
                  <a:lnTo>
                    <a:pt x="54" y="0"/>
                  </a:lnTo>
                  <a:lnTo>
                    <a:pt x="274" y="0"/>
                  </a:lnTo>
                  <a:lnTo>
                    <a:pt x="328" y="122"/>
                  </a:lnTo>
                  <a:close/>
                </a:path>
              </a:pathLst>
            </a:custGeom>
            <a:solidFill>
              <a:srgbClr val="FFFFFF"/>
            </a:solidFill>
            <a:ln w="12700">
              <a:solidFill>
                <a:srgbClr val="11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03"/>
            <p:cNvSpPr>
              <a:spLocks/>
            </p:cNvSpPr>
            <p:nvPr/>
          </p:nvSpPr>
          <p:spPr bwMode="auto">
            <a:xfrm>
              <a:off x="5623" y="2429"/>
              <a:ext cx="62" cy="8"/>
            </a:xfrm>
            <a:custGeom>
              <a:avLst/>
              <a:gdLst>
                <a:gd name="T0" fmla="*/ 0 w 62"/>
                <a:gd name="T1" fmla="*/ 8 h 8"/>
                <a:gd name="T2" fmla="*/ 60 w 62"/>
                <a:gd name="T3" fmla="*/ 8 h 8"/>
                <a:gd name="T4" fmla="*/ 62 w 62"/>
                <a:gd name="T5" fmla="*/ 0 h 8"/>
                <a:gd name="T6" fmla="*/ 4 w 62"/>
                <a:gd name="T7" fmla="*/ 0 h 8"/>
                <a:gd name="T8" fmla="*/ 0 w 62"/>
                <a:gd name="T9" fmla="*/ 8 h 8"/>
              </a:gdLst>
              <a:ahLst/>
              <a:cxnLst>
                <a:cxn ang="0">
                  <a:pos x="T0" y="T1"/>
                </a:cxn>
                <a:cxn ang="0">
                  <a:pos x="T2" y="T3"/>
                </a:cxn>
                <a:cxn ang="0">
                  <a:pos x="T4" y="T5"/>
                </a:cxn>
                <a:cxn ang="0">
                  <a:pos x="T6" y="T7"/>
                </a:cxn>
                <a:cxn ang="0">
                  <a:pos x="T8" y="T9"/>
                </a:cxn>
              </a:cxnLst>
              <a:rect l="0" t="0" r="r" b="b"/>
              <a:pathLst>
                <a:path w="62" h="8">
                  <a:moveTo>
                    <a:pt x="0" y="8"/>
                  </a:moveTo>
                  <a:lnTo>
                    <a:pt x="60" y="8"/>
                  </a:lnTo>
                  <a:lnTo>
                    <a:pt x="62" y="0"/>
                  </a:lnTo>
                  <a:lnTo>
                    <a:pt x="4" y="0"/>
                  </a:lnTo>
                  <a:lnTo>
                    <a:pt x="0" y="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4"/>
            <p:cNvSpPr>
              <a:spLocks/>
            </p:cNvSpPr>
            <p:nvPr/>
          </p:nvSpPr>
          <p:spPr bwMode="auto">
            <a:xfrm>
              <a:off x="5623" y="2429"/>
              <a:ext cx="62" cy="8"/>
            </a:xfrm>
            <a:custGeom>
              <a:avLst/>
              <a:gdLst>
                <a:gd name="T0" fmla="*/ 0 w 62"/>
                <a:gd name="T1" fmla="*/ 8 h 8"/>
                <a:gd name="T2" fmla="*/ 60 w 62"/>
                <a:gd name="T3" fmla="*/ 8 h 8"/>
                <a:gd name="T4" fmla="*/ 62 w 62"/>
                <a:gd name="T5" fmla="*/ 0 h 8"/>
                <a:gd name="T6" fmla="*/ 4 w 62"/>
                <a:gd name="T7" fmla="*/ 0 h 8"/>
              </a:gdLst>
              <a:ahLst/>
              <a:cxnLst>
                <a:cxn ang="0">
                  <a:pos x="T0" y="T1"/>
                </a:cxn>
                <a:cxn ang="0">
                  <a:pos x="T2" y="T3"/>
                </a:cxn>
                <a:cxn ang="0">
                  <a:pos x="T4" y="T5"/>
                </a:cxn>
                <a:cxn ang="0">
                  <a:pos x="T6" y="T7"/>
                </a:cxn>
              </a:cxnLst>
              <a:rect l="0" t="0" r="r" b="b"/>
              <a:pathLst>
                <a:path w="62" h="8">
                  <a:moveTo>
                    <a:pt x="0" y="8"/>
                  </a:moveTo>
                  <a:lnTo>
                    <a:pt x="60" y="8"/>
                  </a:lnTo>
                  <a:lnTo>
                    <a:pt x="62"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5"/>
            <p:cNvSpPr>
              <a:spLocks/>
            </p:cNvSpPr>
            <p:nvPr/>
          </p:nvSpPr>
          <p:spPr bwMode="auto">
            <a:xfrm>
              <a:off x="5619" y="2447"/>
              <a:ext cx="62" cy="8"/>
            </a:xfrm>
            <a:custGeom>
              <a:avLst/>
              <a:gdLst>
                <a:gd name="T0" fmla="*/ 0 w 62"/>
                <a:gd name="T1" fmla="*/ 8 h 8"/>
                <a:gd name="T2" fmla="*/ 60 w 62"/>
                <a:gd name="T3" fmla="*/ 8 h 8"/>
                <a:gd name="T4" fmla="*/ 62 w 62"/>
                <a:gd name="T5" fmla="*/ 0 h 8"/>
                <a:gd name="T6" fmla="*/ 2 w 62"/>
                <a:gd name="T7" fmla="*/ 0 h 8"/>
                <a:gd name="T8" fmla="*/ 0 w 62"/>
                <a:gd name="T9" fmla="*/ 8 h 8"/>
              </a:gdLst>
              <a:ahLst/>
              <a:cxnLst>
                <a:cxn ang="0">
                  <a:pos x="T0" y="T1"/>
                </a:cxn>
                <a:cxn ang="0">
                  <a:pos x="T2" y="T3"/>
                </a:cxn>
                <a:cxn ang="0">
                  <a:pos x="T4" y="T5"/>
                </a:cxn>
                <a:cxn ang="0">
                  <a:pos x="T6" y="T7"/>
                </a:cxn>
                <a:cxn ang="0">
                  <a:pos x="T8" y="T9"/>
                </a:cxn>
              </a:cxnLst>
              <a:rect l="0" t="0" r="r" b="b"/>
              <a:pathLst>
                <a:path w="62" h="8">
                  <a:moveTo>
                    <a:pt x="0" y="8"/>
                  </a:moveTo>
                  <a:lnTo>
                    <a:pt x="60" y="8"/>
                  </a:lnTo>
                  <a:lnTo>
                    <a:pt x="62" y="0"/>
                  </a:lnTo>
                  <a:lnTo>
                    <a:pt x="2" y="0"/>
                  </a:lnTo>
                  <a:lnTo>
                    <a:pt x="0" y="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6"/>
            <p:cNvSpPr>
              <a:spLocks/>
            </p:cNvSpPr>
            <p:nvPr/>
          </p:nvSpPr>
          <p:spPr bwMode="auto">
            <a:xfrm>
              <a:off x="5619" y="2447"/>
              <a:ext cx="62" cy="8"/>
            </a:xfrm>
            <a:custGeom>
              <a:avLst/>
              <a:gdLst>
                <a:gd name="T0" fmla="*/ 0 w 62"/>
                <a:gd name="T1" fmla="*/ 8 h 8"/>
                <a:gd name="T2" fmla="*/ 60 w 62"/>
                <a:gd name="T3" fmla="*/ 8 h 8"/>
                <a:gd name="T4" fmla="*/ 62 w 62"/>
                <a:gd name="T5" fmla="*/ 0 h 8"/>
                <a:gd name="T6" fmla="*/ 2 w 62"/>
                <a:gd name="T7" fmla="*/ 0 h 8"/>
              </a:gdLst>
              <a:ahLst/>
              <a:cxnLst>
                <a:cxn ang="0">
                  <a:pos x="T0" y="T1"/>
                </a:cxn>
                <a:cxn ang="0">
                  <a:pos x="T2" y="T3"/>
                </a:cxn>
                <a:cxn ang="0">
                  <a:pos x="T4" y="T5"/>
                </a:cxn>
                <a:cxn ang="0">
                  <a:pos x="T6" y="T7"/>
                </a:cxn>
              </a:cxnLst>
              <a:rect l="0" t="0" r="r" b="b"/>
              <a:pathLst>
                <a:path w="62" h="8">
                  <a:moveTo>
                    <a:pt x="0" y="8"/>
                  </a:moveTo>
                  <a:lnTo>
                    <a:pt x="60" y="8"/>
                  </a:lnTo>
                  <a:lnTo>
                    <a:pt x="6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7"/>
            <p:cNvSpPr>
              <a:spLocks/>
            </p:cNvSpPr>
            <p:nvPr/>
          </p:nvSpPr>
          <p:spPr bwMode="auto">
            <a:xfrm>
              <a:off x="5615" y="2465"/>
              <a:ext cx="62" cy="8"/>
            </a:xfrm>
            <a:custGeom>
              <a:avLst/>
              <a:gdLst>
                <a:gd name="T0" fmla="*/ 0 w 62"/>
                <a:gd name="T1" fmla="*/ 8 h 8"/>
                <a:gd name="T2" fmla="*/ 60 w 62"/>
                <a:gd name="T3" fmla="*/ 8 h 8"/>
                <a:gd name="T4" fmla="*/ 62 w 62"/>
                <a:gd name="T5" fmla="*/ 0 h 8"/>
                <a:gd name="T6" fmla="*/ 2 w 62"/>
                <a:gd name="T7" fmla="*/ 0 h 8"/>
                <a:gd name="T8" fmla="*/ 0 w 62"/>
                <a:gd name="T9" fmla="*/ 8 h 8"/>
              </a:gdLst>
              <a:ahLst/>
              <a:cxnLst>
                <a:cxn ang="0">
                  <a:pos x="T0" y="T1"/>
                </a:cxn>
                <a:cxn ang="0">
                  <a:pos x="T2" y="T3"/>
                </a:cxn>
                <a:cxn ang="0">
                  <a:pos x="T4" y="T5"/>
                </a:cxn>
                <a:cxn ang="0">
                  <a:pos x="T6" y="T7"/>
                </a:cxn>
                <a:cxn ang="0">
                  <a:pos x="T8" y="T9"/>
                </a:cxn>
              </a:cxnLst>
              <a:rect l="0" t="0" r="r" b="b"/>
              <a:pathLst>
                <a:path w="62" h="8">
                  <a:moveTo>
                    <a:pt x="0" y="8"/>
                  </a:moveTo>
                  <a:lnTo>
                    <a:pt x="60" y="8"/>
                  </a:lnTo>
                  <a:lnTo>
                    <a:pt x="62" y="0"/>
                  </a:lnTo>
                  <a:lnTo>
                    <a:pt x="2" y="0"/>
                  </a:lnTo>
                  <a:lnTo>
                    <a:pt x="0" y="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8"/>
            <p:cNvSpPr>
              <a:spLocks/>
            </p:cNvSpPr>
            <p:nvPr/>
          </p:nvSpPr>
          <p:spPr bwMode="auto">
            <a:xfrm>
              <a:off x="5615" y="2465"/>
              <a:ext cx="62" cy="8"/>
            </a:xfrm>
            <a:custGeom>
              <a:avLst/>
              <a:gdLst>
                <a:gd name="T0" fmla="*/ 0 w 62"/>
                <a:gd name="T1" fmla="*/ 8 h 8"/>
                <a:gd name="T2" fmla="*/ 60 w 62"/>
                <a:gd name="T3" fmla="*/ 8 h 8"/>
                <a:gd name="T4" fmla="*/ 62 w 62"/>
                <a:gd name="T5" fmla="*/ 0 h 8"/>
                <a:gd name="T6" fmla="*/ 2 w 62"/>
                <a:gd name="T7" fmla="*/ 0 h 8"/>
              </a:gdLst>
              <a:ahLst/>
              <a:cxnLst>
                <a:cxn ang="0">
                  <a:pos x="T0" y="T1"/>
                </a:cxn>
                <a:cxn ang="0">
                  <a:pos x="T2" y="T3"/>
                </a:cxn>
                <a:cxn ang="0">
                  <a:pos x="T4" y="T5"/>
                </a:cxn>
                <a:cxn ang="0">
                  <a:pos x="T6" y="T7"/>
                </a:cxn>
              </a:cxnLst>
              <a:rect l="0" t="0" r="r" b="b"/>
              <a:pathLst>
                <a:path w="62" h="8">
                  <a:moveTo>
                    <a:pt x="0" y="8"/>
                  </a:moveTo>
                  <a:lnTo>
                    <a:pt x="60" y="8"/>
                  </a:lnTo>
                  <a:lnTo>
                    <a:pt x="6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9"/>
            <p:cNvSpPr>
              <a:spLocks/>
            </p:cNvSpPr>
            <p:nvPr/>
          </p:nvSpPr>
          <p:spPr bwMode="auto">
            <a:xfrm>
              <a:off x="5611" y="2483"/>
              <a:ext cx="60" cy="8"/>
            </a:xfrm>
            <a:custGeom>
              <a:avLst/>
              <a:gdLst>
                <a:gd name="T0" fmla="*/ 0 w 60"/>
                <a:gd name="T1" fmla="*/ 8 h 8"/>
                <a:gd name="T2" fmla="*/ 58 w 60"/>
                <a:gd name="T3" fmla="*/ 8 h 8"/>
                <a:gd name="T4" fmla="*/ 60 w 60"/>
                <a:gd name="T5" fmla="*/ 0 h 8"/>
                <a:gd name="T6" fmla="*/ 2 w 60"/>
                <a:gd name="T7" fmla="*/ 0 h 8"/>
                <a:gd name="T8" fmla="*/ 0 w 60"/>
                <a:gd name="T9" fmla="*/ 8 h 8"/>
              </a:gdLst>
              <a:ahLst/>
              <a:cxnLst>
                <a:cxn ang="0">
                  <a:pos x="T0" y="T1"/>
                </a:cxn>
                <a:cxn ang="0">
                  <a:pos x="T2" y="T3"/>
                </a:cxn>
                <a:cxn ang="0">
                  <a:pos x="T4" y="T5"/>
                </a:cxn>
                <a:cxn ang="0">
                  <a:pos x="T6" y="T7"/>
                </a:cxn>
                <a:cxn ang="0">
                  <a:pos x="T8" y="T9"/>
                </a:cxn>
              </a:cxnLst>
              <a:rect l="0" t="0" r="r" b="b"/>
              <a:pathLst>
                <a:path w="60" h="8">
                  <a:moveTo>
                    <a:pt x="0" y="8"/>
                  </a:moveTo>
                  <a:lnTo>
                    <a:pt x="58" y="8"/>
                  </a:lnTo>
                  <a:lnTo>
                    <a:pt x="60" y="0"/>
                  </a:lnTo>
                  <a:lnTo>
                    <a:pt x="2" y="0"/>
                  </a:lnTo>
                  <a:lnTo>
                    <a:pt x="0" y="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10"/>
            <p:cNvSpPr>
              <a:spLocks/>
            </p:cNvSpPr>
            <p:nvPr/>
          </p:nvSpPr>
          <p:spPr bwMode="auto">
            <a:xfrm>
              <a:off x="5611" y="2483"/>
              <a:ext cx="60" cy="8"/>
            </a:xfrm>
            <a:custGeom>
              <a:avLst/>
              <a:gdLst>
                <a:gd name="T0" fmla="*/ 0 w 60"/>
                <a:gd name="T1" fmla="*/ 8 h 8"/>
                <a:gd name="T2" fmla="*/ 58 w 60"/>
                <a:gd name="T3" fmla="*/ 8 h 8"/>
                <a:gd name="T4" fmla="*/ 60 w 60"/>
                <a:gd name="T5" fmla="*/ 0 h 8"/>
                <a:gd name="T6" fmla="*/ 2 w 60"/>
                <a:gd name="T7" fmla="*/ 0 h 8"/>
              </a:gdLst>
              <a:ahLst/>
              <a:cxnLst>
                <a:cxn ang="0">
                  <a:pos x="T0" y="T1"/>
                </a:cxn>
                <a:cxn ang="0">
                  <a:pos x="T2" y="T3"/>
                </a:cxn>
                <a:cxn ang="0">
                  <a:pos x="T4" y="T5"/>
                </a:cxn>
                <a:cxn ang="0">
                  <a:pos x="T6" y="T7"/>
                </a:cxn>
              </a:cxnLst>
              <a:rect l="0" t="0" r="r" b="b"/>
              <a:pathLst>
                <a:path w="60" h="8">
                  <a:moveTo>
                    <a:pt x="0" y="8"/>
                  </a:moveTo>
                  <a:lnTo>
                    <a:pt x="58" y="8"/>
                  </a:lnTo>
                  <a:lnTo>
                    <a:pt x="6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11"/>
            <p:cNvSpPr>
              <a:spLocks/>
            </p:cNvSpPr>
            <p:nvPr/>
          </p:nvSpPr>
          <p:spPr bwMode="auto">
            <a:xfrm>
              <a:off x="5483" y="1181"/>
              <a:ext cx="456" cy="456"/>
            </a:xfrm>
            <a:custGeom>
              <a:avLst/>
              <a:gdLst>
                <a:gd name="T0" fmla="*/ 456 w 456"/>
                <a:gd name="T1" fmla="*/ 228 h 456"/>
                <a:gd name="T2" fmla="*/ 452 w 456"/>
                <a:gd name="T3" fmla="*/ 274 h 456"/>
                <a:gd name="T4" fmla="*/ 438 w 456"/>
                <a:gd name="T5" fmla="*/ 318 h 456"/>
                <a:gd name="T6" fmla="*/ 418 w 456"/>
                <a:gd name="T7" fmla="*/ 356 h 456"/>
                <a:gd name="T8" fmla="*/ 390 w 456"/>
                <a:gd name="T9" fmla="*/ 390 h 456"/>
                <a:gd name="T10" fmla="*/ 356 w 456"/>
                <a:gd name="T11" fmla="*/ 418 h 456"/>
                <a:gd name="T12" fmla="*/ 316 w 456"/>
                <a:gd name="T13" fmla="*/ 438 h 456"/>
                <a:gd name="T14" fmla="*/ 274 w 456"/>
                <a:gd name="T15" fmla="*/ 452 h 456"/>
                <a:gd name="T16" fmla="*/ 228 w 456"/>
                <a:gd name="T17" fmla="*/ 456 h 456"/>
                <a:gd name="T18" fmla="*/ 204 w 456"/>
                <a:gd name="T19" fmla="*/ 456 h 456"/>
                <a:gd name="T20" fmla="*/ 160 w 456"/>
                <a:gd name="T21" fmla="*/ 446 h 456"/>
                <a:gd name="T22" fmla="*/ 120 w 456"/>
                <a:gd name="T23" fmla="*/ 430 h 456"/>
                <a:gd name="T24" fmla="*/ 82 w 456"/>
                <a:gd name="T25" fmla="*/ 404 h 456"/>
                <a:gd name="T26" fmla="*/ 52 w 456"/>
                <a:gd name="T27" fmla="*/ 374 h 456"/>
                <a:gd name="T28" fmla="*/ 28 w 456"/>
                <a:gd name="T29" fmla="*/ 338 h 456"/>
                <a:gd name="T30" fmla="*/ 10 w 456"/>
                <a:gd name="T31" fmla="*/ 296 h 456"/>
                <a:gd name="T32" fmla="*/ 0 w 456"/>
                <a:gd name="T33" fmla="*/ 252 h 456"/>
                <a:gd name="T34" fmla="*/ 0 w 456"/>
                <a:gd name="T35" fmla="*/ 228 h 456"/>
                <a:gd name="T36" fmla="*/ 4 w 456"/>
                <a:gd name="T37" fmla="*/ 182 h 456"/>
                <a:gd name="T38" fmla="*/ 18 w 456"/>
                <a:gd name="T39" fmla="*/ 140 h 456"/>
                <a:gd name="T40" fmla="*/ 38 w 456"/>
                <a:gd name="T41" fmla="*/ 100 h 456"/>
                <a:gd name="T42" fmla="*/ 66 w 456"/>
                <a:gd name="T43" fmla="*/ 66 h 456"/>
                <a:gd name="T44" fmla="*/ 100 w 456"/>
                <a:gd name="T45" fmla="*/ 38 h 456"/>
                <a:gd name="T46" fmla="*/ 140 w 456"/>
                <a:gd name="T47" fmla="*/ 18 h 456"/>
                <a:gd name="T48" fmla="*/ 182 w 456"/>
                <a:gd name="T49" fmla="*/ 4 h 456"/>
                <a:gd name="T50" fmla="*/ 228 w 456"/>
                <a:gd name="T51" fmla="*/ 0 h 456"/>
                <a:gd name="T52" fmla="*/ 252 w 456"/>
                <a:gd name="T53" fmla="*/ 0 h 456"/>
                <a:gd name="T54" fmla="*/ 296 w 456"/>
                <a:gd name="T55" fmla="*/ 10 h 456"/>
                <a:gd name="T56" fmla="*/ 336 w 456"/>
                <a:gd name="T57" fmla="*/ 28 h 456"/>
                <a:gd name="T58" fmla="*/ 374 w 456"/>
                <a:gd name="T59" fmla="*/ 52 h 456"/>
                <a:gd name="T60" fmla="*/ 404 w 456"/>
                <a:gd name="T61" fmla="*/ 82 h 456"/>
                <a:gd name="T62" fmla="*/ 428 w 456"/>
                <a:gd name="T63" fmla="*/ 120 h 456"/>
                <a:gd name="T64" fmla="*/ 446 w 456"/>
                <a:gd name="T65" fmla="*/ 160 h 456"/>
                <a:gd name="T66" fmla="*/ 456 w 456"/>
                <a:gd name="T67" fmla="*/ 204 h 456"/>
                <a:gd name="T68" fmla="*/ 456 w 456"/>
                <a:gd name="T69" fmla="*/ 22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456">
                  <a:moveTo>
                    <a:pt x="456" y="228"/>
                  </a:moveTo>
                  <a:lnTo>
                    <a:pt x="456" y="228"/>
                  </a:lnTo>
                  <a:lnTo>
                    <a:pt x="456" y="252"/>
                  </a:lnTo>
                  <a:lnTo>
                    <a:pt x="452" y="274"/>
                  </a:lnTo>
                  <a:lnTo>
                    <a:pt x="446" y="296"/>
                  </a:lnTo>
                  <a:lnTo>
                    <a:pt x="438" y="318"/>
                  </a:lnTo>
                  <a:lnTo>
                    <a:pt x="428" y="338"/>
                  </a:lnTo>
                  <a:lnTo>
                    <a:pt x="418" y="356"/>
                  </a:lnTo>
                  <a:lnTo>
                    <a:pt x="404" y="374"/>
                  </a:lnTo>
                  <a:lnTo>
                    <a:pt x="390" y="390"/>
                  </a:lnTo>
                  <a:lnTo>
                    <a:pt x="374" y="404"/>
                  </a:lnTo>
                  <a:lnTo>
                    <a:pt x="356" y="418"/>
                  </a:lnTo>
                  <a:lnTo>
                    <a:pt x="336" y="430"/>
                  </a:lnTo>
                  <a:lnTo>
                    <a:pt x="316" y="438"/>
                  </a:lnTo>
                  <a:lnTo>
                    <a:pt x="296" y="446"/>
                  </a:lnTo>
                  <a:lnTo>
                    <a:pt x="274" y="452"/>
                  </a:lnTo>
                  <a:lnTo>
                    <a:pt x="252" y="456"/>
                  </a:lnTo>
                  <a:lnTo>
                    <a:pt x="228" y="456"/>
                  </a:lnTo>
                  <a:lnTo>
                    <a:pt x="228" y="456"/>
                  </a:lnTo>
                  <a:lnTo>
                    <a:pt x="204" y="456"/>
                  </a:lnTo>
                  <a:lnTo>
                    <a:pt x="182" y="452"/>
                  </a:lnTo>
                  <a:lnTo>
                    <a:pt x="160" y="446"/>
                  </a:lnTo>
                  <a:lnTo>
                    <a:pt x="140" y="438"/>
                  </a:lnTo>
                  <a:lnTo>
                    <a:pt x="120" y="430"/>
                  </a:lnTo>
                  <a:lnTo>
                    <a:pt x="100" y="418"/>
                  </a:lnTo>
                  <a:lnTo>
                    <a:pt x="82" y="404"/>
                  </a:lnTo>
                  <a:lnTo>
                    <a:pt x="66" y="390"/>
                  </a:lnTo>
                  <a:lnTo>
                    <a:pt x="52" y="374"/>
                  </a:lnTo>
                  <a:lnTo>
                    <a:pt x="38" y="356"/>
                  </a:lnTo>
                  <a:lnTo>
                    <a:pt x="28" y="338"/>
                  </a:lnTo>
                  <a:lnTo>
                    <a:pt x="18" y="318"/>
                  </a:lnTo>
                  <a:lnTo>
                    <a:pt x="10" y="296"/>
                  </a:lnTo>
                  <a:lnTo>
                    <a:pt x="4" y="274"/>
                  </a:lnTo>
                  <a:lnTo>
                    <a:pt x="0" y="252"/>
                  </a:lnTo>
                  <a:lnTo>
                    <a:pt x="0" y="228"/>
                  </a:lnTo>
                  <a:lnTo>
                    <a:pt x="0" y="228"/>
                  </a:lnTo>
                  <a:lnTo>
                    <a:pt x="0" y="204"/>
                  </a:lnTo>
                  <a:lnTo>
                    <a:pt x="4" y="182"/>
                  </a:lnTo>
                  <a:lnTo>
                    <a:pt x="10" y="160"/>
                  </a:lnTo>
                  <a:lnTo>
                    <a:pt x="18" y="140"/>
                  </a:lnTo>
                  <a:lnTo>
                    <a:pt x="28" y="120"/>
                  </a:lnTo>
                  <a:lnTo>
                    <a:pt x="38" y="100"/>
                  </a:lnTo>
                  <a:lnTo>
                    <a:pt x="52" y="82"/>
                  </a:lnTo>
                  <a:lnTo>
                    <a:pt x="66" y="66"/>
                  </a:lnTo>
                  <a:lnTo>
                    <a:pt x="82" y="52"/>
                  </a:lnTo>
                  <a:lnTo>
                    <a:pt x="100" y="38"/>
                  </a:lnTo>
                  <a:lnTo>
                    <a:pt x="120" y="28"/>
                  </a:lnTo>
                  <a:lnTo>
                    <a:pt x="140" y="18"/>
                  </a:lnTo>
                  <a:lnTo>
                    <a:pt x="160" y="10"/>
                  </a:lnTo>
                  <a:lnTo>
                    <a:pt x="182" y="4"/>
                  </a:lnTo>
                  <a:lnTo>
                    <a:pt x="204" y="0"/>
                  </a:lnTo>
                  <a:lnTo>
                    <a:pt x="228" y="0"/>
                  </a:lnTo>
                  <a:lnTo>
                    <a:pt x="228" y="0"/>
                  </a:lnTo>
                  <a:lnTo>
                    <a:pt x="252" y="0"/>
                  </a:lnTo>
                  <a:lnTo>
                    <a:pt x="274" y="4"/>
                  </a:lnTo>
                  <a:lnTo>
                    <a:pt x="296" y="10"/>
                  </a:lnTo>
                  <a:lnTo>
                    <a:pt x="316" y="18"/>
                  </a:lnTo>
                  <a:lnTo>
                    <a:pt x="336" y="28"/>
                  </a:lnTo>
                  <a:lnTo>
                    <a:pt x="356" y="38"/>
                  </a:lnTo>
                  <a:lnTo>
                    <a:pt x="374" y="52"/>
                  </a:lnTo>
                  <a:lnTo>
                    <a:pt x="390" y="66"/>
                  </a:lnTo>
                  <a:lnTo>
                    <a:pt x="404" y="82"/>
                  </a:lnTo>
                  <a:lnTo>
                    <a:pt x="418" y="100"/>
                  </a:lnTo>
                  <a:lnTo>
                    <a:pt x="428" y="120"/>
                  </a:lnTo>
                  <a:lnTo>
                    <a:pt x="438" y="140"/>
                  </a:lnTo>
                  <a:lnTo>
                    <a:pt x="446" y="160"/>
                  </a:lnTo>
                  <a:lnTo>
                    <a:pt x="452" y="182"/>
                  </a:lnTo>
                  <a:lnTo>
                    <a:pt x="456" y="204"/>
                  </a:lnTo>
                  <a:lnTo>
                    <a:pt x="456" y="228"/>
                  </a:lnTo>
                  <a:lnTo>
                    <a:pt x="456" y="228"/>
                  </a:lnTo>
                  <a:close/>
                </a:path>
              </a:pathLst>
            </a:custGeom>
            <a:solidFill>
              <a:srgbClr val="FFFFFF"/>
            </a:solidFill>
            <a:ln w="12700">
              <a:solidFill>
                <a:srgbClr val="11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12"/>
            <p:cNvSpPr>
              <a:spLocks/>
            </p:cNvSpPr>
            <p:nvPr/>
          </p:nvSpPr>
          <p:spPr bwMode="auto">
            <a:xfrm>
              <a:off x="5635" y="1335"/>
              <a:ext cx="152" cy="150"/>
            </a:xfrm>
            <a:custGeom>
              <a:avLst/>
              <a:gdLst>
                <a:gd name="T0" fmla="*/ 152 w 152"/>
                <a:gd name="T1" fmla="*/ 74 h 150"/>
                <a:gd name="T2" fmla="*/ 152 w 152"/>
                <a:gd name="T3" fmla="*/ 74 h 150"/>
                <a:gd name="T4" fmla="*/ 150 w 152"/>
                <a:gd name="T5" fmla="*/ 90 h 150"/>
                <a:gd name="T6" fmla="*/ 146 w 152"/>
                <a:gd name="T7" fmla="*/ 104 h 150"/>
                <a:gd name="T8" fmla="*/ 138 w 152"/>
                <a:gd name="T9" fmla="*/ 116 h 150"/>
                <a:gd name="T10" fmla="*/ 130 w 152"/>
                <a:gd name="T11" fmla="*/ 128 h 150"/>
                <a:gd name="T12" fmla="*/ 118 w 152"/>
                <a:gd name="T13" fmla="*/ 136 h 150"/>
                <a:gd name="T14" fmla="*/ 106 w 152"/>
                <a:gd name="T15" fmla="*/ 144 h 150"/>
                <a:gd name="T16" fmla="*/ 92 w 152"/>
                <a:gd name="T17" fmla="*/ 148 h 150"/>
                <a:gd name="T18" fmla="*/ 76 w 152"/>
                <a:gd name="T19" fmla="*/ 150 h 150"/>
                <a:gd name="T20" fmla="*/ 76 w 152"/>
                <a:gd name="T21" fmla="*/ 150 h 150"/>
                <a:gd name="T22" fmla="*/ 60 w 152"/>
                <a:gd name="T23" fmla="*/ 148 h 150"/>
                <a:gd name="T24" fmla="*/ 46 w 152"/>
                <a:gd name="T25" fmla="*/ 144 h 150"/>
                <a:gd name="T26" fmla="*/ 34 w 152"/>
                <a:gd name="T27" fmla="*/ 136 h 150"/>
                <a:gd name="T28" fmla="*/ 22 w 152"/>
                <a:gd name="T29" fmla="*/ 128 h 150"/>
                <a:gd name="T30" fmla="*/ 14 w 152"/>
                <a:gd name="T31" fmla="*/ 116 h 150"/>
                <a:gd name="T32" fmla="*/ 6 w 152"/>
                <a:gd name="T33" fmla="*/ 104 h 150"/>
                <a:gd name="T34" fmla="*/ 2 w 152"/>
                <a:gd name="T35" fmla="*/ 90 h 150"/>
                <a:gd name="T36" fmla="*/ 0 w 152"/>
                <a:gd name="T37" fmla="*/ 74 h 150"/>
                <a:gd name="T38" fmla="*/ 0 w 152"/>
                <a:gd name="T39" fmla="*/ 74 h 150"/>
                <a:gd name="T40" fmla="*/ 2 w 152"/>
                <a:gd name="T41" fmla="*/ 58 h 150"/>
                <a:gd name="T42" fmla="*/ 6 w 152"/>
                <a:gd name="T43" fmla="*/ 44 h 150"/>
                <a:gd name="T44" fmla="*/ 14 w 152"/>
                <a:gd name="T45" fmla="*/ 32 h 150"/>
                <a:gd name="T46" fmla="*/ 22 w 152"/>
                <a:gd name="T47" fmla="*/ 22 h 150"/>
                <a:gd name="T48" fmla="*/ 34 w 152"/>
                <a:gd name="T49" fmla="*/ 12 h 150"/>
                <a:gd name="T50" fmla="*/ 46 w 152"/>
                <a:gd name="T51" fmla="*/ 4 h 150"/>
                <a:gd name="T52" fmla="*/ 60 w 152"/>
                <a:gd name="T53" fmla="*/ 0 h 150"/>
                <a:gd name="T54" fmla="*/ 76 w 152"/>
                <a:gd name="T55" fmla="*/ 0 h 150"/>
                <a:gd name="T56" fmla="*/ 76 w 152"/>
                <a:gd name="T57" fmla="*/ 0 h 150"/>
                <a:gd name="T58" fmla="*/ 92 w 152"/>
                <a:gd name="T59" fmla="*/ 0 h 150"/>
                <a:gd name="T60" fmla="*/ 106 w 152"/>
                <a:gd name="T61" fmla="*/ 4 h 150"/>
                <a:gd name="T62" fmla="*/ 118 w 152"/>
                <a:gd name="T63" fmla="*/ 12 h 150"/>
                <a:gd name="T64" fmla="*/ 130 w 152"/>
                <a:gd name="T65" fmla="*/ 22 h 150"/>
                <a:gd name="T66" fmla="*/ 138 w 152"/>
                <a:gd name="T67" fmla="*/ 32 h 150"/>
                <a:gd name="T68" fmla="*/ 146 w 152"/>
                <a:gd name="T69" fmla="*/ 44 h 150"/>
                <a:gd name="T70" fmla="*/ 150 w 152"/>
                <a:gd name="T71" fmla="*/ 58 h 150"/>
                <a:gd name="T72" fmla="*/ 152 w 152"/>
                <a:gd name="T73" fmla="*/ 74 h 150"/>
                <a:gd name="T74" fmla="*/ 152 w 152"/>
                <a:gd name="T75" fmla="*/ 7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0">
                  <a:moveTo>
                    <a:pt x="152" y="74"/>
                  </a:moveTo>
                  <a:lnTo>
                    <a:pt x="152" y="74"/>
                  </a:lnTo>
                  <a:lnTo>
                    <a:pt x="150" y="90"/>
                  </a:lnTo>
                  <a:lnTo>
                    <a:pt x="146" y="104"/>
                  </a:lnTo>
                  <a:lnTo>
                    <a:pt x="138" y="116"/>
                  </a:lnTo>
                  <a:lnTo>
                    <a:pt x="130" y="128"/>
                  </a:lnTo>
                  <a:lnTo>
                    <a:pt x="118" y="136"/>
                  </a:lnTo>
                  <a:lnTo>
                    <a:pt x="106" y="144"/>
                  </a:lnTo>
                  <a:lnTo>
                    <a:pt x="92" y="148"/>
                  </a:lnTo>
                  <a:lnTo>
                    <a:pt x="76" y="150"/>
                  </a:lnTo>
                  <a:lnTo>
                    <a:pt x="76" y="150"/>
                  </a:lnTo>
                  <a:lnTo>
                    <a:pt x="60" y="148"/>
                  </a:lnTo>
                  <a:lnTo>
                    <a:pt x="46" y="144"/>
                  </a:lnTo>
                  <a:lnTo>
                    <a:pt x="34" y="136"/>
                  </a:lnTo>
                  <a:lnTo>
                    <a:pt x="22" y="128"/>
                  </a:lnTo>
                  <a:lnTo>
                    <a:pt x="14" y="116"/>
                  </a:lnTo>
                  <a:lnTo>
                    <a:pt x="6" y="104"/>
                  </a:lnTo>
                  <a:lnTo>
                    <a:pt x="2" y="90"/>
                  </a:lnTo>
                  <a:lnTo>
                    <a:pt x="0" y="74"/>
                  </a:lnTo>
                  <a:lnTo>
                    <a:pt x="0" y="74"/>
                  </a:lnTo>
                  <a:lnTo>
                    <a:pt x="2" y="58"/>
                  </a:lnTo>
                  <a:lnTo>
                    <a:pt x="6" y="44"/>
                  </a:lnTo>
                  <a:lnTo>
                    <a:pt x="14" y="32"/>
                  </a:lnTo>
                  <a:lnTo>
                    <a:pt x="22" y="22"/>
                  </a:lnTo>
                  <a:lnTo>
                    <a:pt x="34" y="12"/>
                  </a:lnTo>
                  <a:lnTo>
                    <a:pt x="46" y="4"/>
                  </a:lnTo>
                  <a:lnTo>
                    <a:pt x="60" y="0"/>
                  </a:lnTo>
                  <a:lnTo>
                    <a:pt x="76" y="0"/>
                  </a:lnTo>
                  <a:lnTo>
                    <a:pt x="76" y="0"/>
                  </a:lnTo>
                  <a:lnTo>
                    <a:pt x="92" y="0"/>
                  </a:lnTo>
                  <a:lnTo>
                    <a:pt x="106" y="4"/>
                  </a:lnTo>
                  <a:lnTo>
                    <a:pt x="118" y="12"/>
                  </a:lnTo>
                  <a:lnTo>
                    <a:pt x="130" y="22"/>
                  </a:lnTo>
                  <a:lnTo>
                    <a:pt x="138" y="32"/>
                  </a:lnTo>
                  <a:lnTo>
                    <a:pt x="146" y="44"/>
                  </a:lnTo>
                  <a:lnTo>
                    <a:pt x="150" y="58"/>
                  </a:lnTo>
                  <a:lnTo>
                    <a:pt x="152" y="74"/>
                  </a:lnTo>
                  <a:lnTo>
                    <a:pt x="152" y="7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13"/>
            <p:cNvSpPr>
              <a:spLocks/>
            </p:cNvSpPr>
            <p:nvPr/>
          </p:nvSpPr>
          <p:spPr bwMode="auto">
            <a:xfrm>
              <a:off x="5687" y="1385"/>
              <a:ext cx="48" cy="48"/>
            </a:xfrm>
            <a:custGeom>
              <a:avLst/>
              <a:gdLst>
                <a:gd name="T0" fmla="*/ 48 w 48"/>
                <a:gd name="T1" fmla="*/ 22 h 48"/>
                <a:gd name="T2" fmla="*/ 48 w 48"/>
                <a:gd name="T3" fmla="*/ 22 h 48"/>
                <a:gd name="T4" fmla="*/ 48 w 48"/>
                <a:gd name="T5" fmla="*/ 32 h 48"/>
                <a:gd name="T6" fmla="*/ 42 w 48"/>
                <a:gd name="T7" fmla="*/ 40 h 48"/>
                <a:gd name="T8" fmla="*/ 36 w 48"/>
                <a:gd name="T9" fmla="*/ 46 h 48"/>
                <a:gd name="T10" fmla="*/ 26 w 48"/>
                <a:gd name="T11" fmla="*/ 48 h 48"/>
                <a:gd name="T12" fmla="*/ 26 w 48"/>
                <a:gd name="T13" fmla="*/ 48 h 48"/>
                <a:gd name="T14" fmla="*/ 16 w 48"/>
                <a:gd name="T15" fmla="*/ 48 h 48"/>
                <a:gd name="T16" fmla="*/ 8 w 48"/>
                <a:gd name="T17" fmla="*/ 42 h 48"/>
                <a:gd name="T18" fmla="*/ 2 w 48"/>
                <a:gd name="T19" fmla="*/ 36 h 48"/>
                <a:gd name="T20" fmla="*/ 0 w 48"/>
                <a:gd name="T21" fmla="*/ 26 h 48"/>
                <a:gd name="T22" fmla="*/ 0 w 48"/>
                <a:gd name="T23" fmla="*/ 26 h 48"/>
                <a:gd name="T24" fmla="*/ 0 w 48"/>
                <a:gd name="T25" fmla="*/ 16 h 48"/>
                <a:gd name="T26" fmla="*/ 6 w 48"/>
                <a:gd name="T27" fmla="*/ 8 h 48"/>
                <a:gd name="T28" fmla="*/ 12 w 48"/>
                <a:gd name="T29" fmla="*/ 2 h 48"/>
                <a:gd name="T30" fmla="*/ 22 w 48"/>
                <a:gd name="T31" fmla="*/ 0 h 48"/>
                <a:gd name="T32" fmla="*/ 22 w 48"/>
                <a:gd name="T33" fmla="*/ 0 h 48"/>
                <a:gd name="T34" fmla="*/ 32 w 48"/>
                <a:gd name="T35" fmla="*/ 0 h 48"/>
                <a:gd name="T36" fmla="*/ 40 w 48"/>
                <a:gd name="T37" fmla="*/ 6 h 48"/>
                <a:gd name="T38" fmla="*/ 46 w 48"/>
                <a:gd name="T39" fmla="*/ 12 h 48"/>
                <a:gd name="T40" fmla="*/ 48 w 48"/>
                <a:gd name="T41" fmla="*/ 22 h 48"/>
                <a:gd name="T42" fmla="*/ 48 w 48"/>
                <a:gd name="T43"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8" y="22"/>
                  </a:moveTo>
                  <a:lnTo>
                    <a:pt x="48" y="22"/>
                  </a:lnTo>
                  <a:lnTo>
                    <a:pt x="48" y="32"/>
                  </a:lnTo>
                  <a:lnTo>
                    <a:pt x="42" y="40"/>
                  </a:lnTo>
                  <a:lnTo>
                    <a:pt x="36" y="46"/>
                  </a:lnTo>
                  <a:lnTo>
                    <a:pt x="26" y="48"/>
                  </a:lnTo>
                  <a:lnTo>
                    <a:pt x="26" y="48"/>
                  </a:lnTo>
                  <a:lnTo>
                    <a:pt x="16" y="48"/>
                  </a:lnTo>
                  <a:lnTo>
                    <a:pt x="8" y="42"/>
                  </a:lnTo>
                  <a:lnTo>
                    <a:pt x="2" y="36"/>
                  </a:lnTo>
                  <a:lnTo>
                    <a:pt x="0" y="26"/>
                  </a:lnTo>
                  <a:lnTo>
                    <a:pt x="0" y="26"/>
                  </a:lnTo>
                  <a:lnTo>
                    <a:pt x="0" y="16"/>
                  </a:lnTo>
                  <a:lnTo>
                    <a:pt x="6" y="8"/>
                  </a:lnTo>
                  <a:lnTo>
                    <a:pt x="12" y="2"/>
                  </a:lnTo>
                  <a:lnTo>
                    <a:pt x="22" y="0"/>
                  </a:lnTo>
                  <a:lnTo>
                    <a:pt x="22" y="0"/>
                  </a:lnTo>
                  <a:lnTo>
                    <a:pt x="32" y="0"/>
                  </a:lnTo>
                  <a:lnTo>
                    <a:pt x="40" y="6"/>
                  </a:lnTo>
                  <a:lnTo>
                    <a:pt x="46" y="12"/>
                  </a:lnTo>
                  <a:lnTo>
                    <a:pt x="48" y="22"/>
                  </a:lnTo>
                  <a:lnTo>
                    <a:pt x="48"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14"/>
            <p:cNvSpPr>
              <a:spLocks/>
            </p:cNvSpPr>
            <p:nvPr/>
          </p:nvSpPr>
          <p:spPr bwMode="auto">
            <a:xfrm>
              <a:off x="5599" y="1287"/>
              <a:ext cx="224" cy="116"/>
            </a:xfrm>
            <a:custGeom>
              <a:avLst/>
              <a:gdLst>
                <a:gd name="T0" fmla="*/ 0 w 224"/>
                <a:gd name="T1" fmla="*/ 116 h 116"/>
                <a:gd name="T2" fmla="*/ 0 w 224"/>
                <a:gd name="T3" fmla="*/ 112 h 116"/>
                <a:gd name="T4" fmla="*/ 0 w 224"/>
                <a:gd name="T5" fmla="*/ 102 h 116"/>
                <a:gd name="T6" fmla="*/ 0 w 224"/>
                <a:gd name="T7" fmla="*/ 94 h 116"/>
                <a:gd name="T8" fmla="*/ 2 w 224"/>
                <a:gd name="T9" fmla="*/ 84 h 116"/>
                <a:gd name="T10" fmla="*/ 6 w 224"/>
                <a:gd name="T11" fmla="*/ 74 h 116"/>
                <a:gd name="T12" fmla="*/ 10 w 224"/>
                <a:gd name="T13" fmla="*/ 62 h 116"/>
                <a:gd name="T14" fmla="*/ 26 w 224"/>
                <a:gd name="T15" fmla="*/ 40 h 116"/>
                <a:gd name="T16" fmla="*/ 36 w 224"/>
                <a:gd name="T17" fmla="*/ 28 h 116"/>
                <a:gd name="T18" fmla="*/ 48 w 224"/>
                <a:gd name="T19" fmla="*/ 20 h 116"/>
                <a:gd name="T20" fmla="*/ 78 w 224"/>
                <a:gd name="T21" fmla="*/ 4 h 116"/>
                <a:gd name="T22" fmla="*/ 94 w 224"/>
                <a:gd name="T23" fmla="*/ 2 h 116"/>
                <a:gd name="T24" fmla="*/ 112 w 224"/>
                <a:gd name="T25" fmla="*/ 0 h 116"/>
                <a:gd name="T26" fmla="*/ 146 w 224"/>
                <a:gd name="T27" fmla="*/ 4 h 116"/>
                <a:gd name="T28" fmla="*/ 162 w 224"/>
                <a:gd name="T29" fmla="*/ 12 h 116"/>
                <a:gd name="T30" fmla="*/ 176 w 224"/>
                <a:gd name="T31" fmla="*/ 20 h 116"/>
                <a:gd name="T32" fmla="*/ 198 w 224"/>
                <a:gd name="T33" fmla="*/ 40 h 116"/>
                <a:gd name="T34" fmla="*/ 206 w 224"/>
                <a:gd name="T35" fmla="*/ 50 h 116"/>
                <a:gd name="T36" fmla="*/ 214 w 224"/>
                <a:gd name="T37" fmla="*/ 62 h 116"/>
                <a:gd name="T38" fmla="*/ 218 w 224"/>
                <a:gd name="T39" fmla="*/ 74 h 116"/>
                <a:gd name="T40" fmla="*/ 222 w 224"/>
                <a:gd name="T41" fmla="*/ 84 h 116"/>
                <a:gd name="T42" fmla="*/ 224 w 224"/>
                <a:gd name="T43" fmla="*/ 94 h 116"/>
                <a:gd name="T44" fmla="*/ 224 w 224"/>
                <a:gd name="T45" fmla="*/ 102 h 116"/>
                <a:gd name="T46" fmla="*/ 224 w 224"/>
                <a:gd name="T47" fmla="*/ 112 h 116"/>
                <a:gd name="T48" fmla="*/ 224 w 224"/>
                <a:gd name="T49" fmla="*/ 116 h 116"/>
                <a:gd name="T50" fmla="*/ 224 w 224"/>
                <a:gd name="T51" fmla="*/ 112 h 116"/>
                <a:gd name="T52" fmla="*/ 222 w 224"/>
                <a:gd name="T53" fmla="*/ 102 h 116"/>
                <a:gd name="T54" fmla="*/ 222 w 224"/>
                <a:gd name="T55" fmla="*/ 94 h 116"/>
                <a:gd name="T56" fmla="*/ 218 w 224"/>
                <a:gd name="T57" fmla="*/ 84 h 116"/>
                <a:gd name="T58" fmla="*/ 210 w 224"/>
                <a:gd name="T59" fmla="*/ 64 h 116"/>
                <a:gd name="T60" fmla="*/ 194 w 224"/>
                <a:gd name="T61" fmla="*/ 44 h 116"/>
                <a:gd name="T62" fmla="*/ 184 w 224"/>
                <a:gd name="T63" fmla="*/ 34 h 116"/>
                <a:gd name="T64" fmla="*/ 172 w 224"/>
                <a:gd name="T65" fmla="*/ 26 h 116"/>
                <a:gd name="T66" fmla="*/ 144 w 224"/>
                <a:gd name="T67" fmla="*/ 12 h 116"/>
                <a:gd name="T68" fmla="*/ 128 w 224"/>
                <a:gd name="T69" fmla="*/ 10 h 116"/>
                <a:gd name="T70" fmla="*/ 112 w 224"/>
                <a:gd name="T71" fmla="*/ 8 h 116"/>
                <a:gd name="T72" fmla="*/ 80 w 224"/>
                <a:gd name="T73" fmla="*/ 12 h 116"/>
                <a:gd name="T74" fmla="*/ 66 w 224"/>
                <a:gd name="T75" fmla="*/ 18 h 116"/>
                <a:gd name="T76" fmla="*/ 52 w 224"/>
                <a:gd name="T77" fmla="*/ 26 h 116"/>
                <a:gd name="T78" fmla="*/ 30 w 224"/>
                <a:gd name="T79" fmla="*/ 44 h 116"/>
                <a:gd name="T80" fmla="*/ 22 w 224"/>
                <a:gd name="T81" fmla="*/ 54 h 116"/>
                <a:gd name="T82" fmla="*/ 14 w 224"/>
                <a:gd name="T83" fmla="*/ 64 h 116"/>
                <a:gd name="T84" fmla="*/ 6 w 224"/>
                <a:gd name="T85" fmla="*/ 84 h 116"/>
                <a:gd name="T86" fmla="*/ 2 w 224"/>
                <a:gd name="T87" fmla="*/ 94 h 116"/>
                <a:gd name="T88" fmla="*/ 2 w 224"/>
                <a:gd name="T89" fmla="*/ 102 h 116"/>
                <a:gd name="T90" fmla="*/ 0 w 224"/>
                <a:gd name="T91" fmla="*/ 112 h 116"/>
                <a:gd name="T92" fmla="*/ 0 w 224"/>
                <a:gd name="T9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4" h="116">
                  <a:moveTo>
                    <a:pt x="0" y="116"/>
                  </a:moveTo>
                  <a:lnTo>
                    <a:pt x="0" y="116"/>
                  </a:lnTo>
                  <a:lnTo>
                    <a:pt x="0" y="112"/>
                  </a:lnTo>
                  <a:lnTo>
                    <a:pt x="0" y="112"/>
                  </a:lnTo>
                  <a:lnTo>
                    <a:pt x="0" y="102"/>
                  </a:lnTo>
                  <a:lnTo>
                    <a:pt x="0" y="102"/>
                  </a:lnTo>
                  <a:lnTo>
                    <a:pt x="0" y="94"/>
                  </a:lnTo>
                  <a:lnTo>
                    <a:pt x="0" y="94"/>
                  </a:lnTo>
                  <a:lnTo>
                    <a:pt x="2" y="84"/>
                  </a:lnTo>
                  <a:lnTo>
                    <a:pt x="2" y="84"/>
                  </a:lnTo>
                  <a:lnTo>
                    <a:pt x="6" y="74"/>
                  </a:lnTo>
                  <a:lnTo>
                    <a:pt x="6" y="74"/>
                  </a:lnTo>
                  <a:lnTo>
                    <a:pt x="10" y="62"/>
                  </a:lnTo>
                  <a:lnTo>
                    <a:pt x="10" y="62"/>
                  </a:lnTo>
                  <a:lnTo>
                    <a:pt x="18" y="50"/>
                  </a:lnTo>
                  <a:lnTo>
                    <a:pt x="26" y="40"/>
                  </a:lnTo>
                  <a:lnTo>
                    <a:pt x="26" y="40"/>
                  </a:lnTo>
                  <a:lnTo>
                    <a:pt x="36" y="28"/>
                  </a:lnTo>
                  <a:lnTo>
                    <a:pt x="48" y="20"/>
                  </a:lnTo>
                  <a:lnTo>
                    <a:pt x="48" y="20"/>
                  </a:lnTo>
                  <a:lnTo>
                    <a:pt x="62" y="12"/>
                  </a:lnTo>
                  <a:lnTo>
                    <a:pt x="78" y="4"/>
                  </a:lnTo>
                  <a:lnTo>
                    <a:pt x="78" y="4"/>
                  </a:lnTo>
                  <a:lnTo>
                    <a:pt x="94" y="2"/>
                  </a:lnTo>
                  <a:lnTo>
                    <a:pt x="112" y="0"/>
                  </a:lnTo>
                  <a:lnTo>
                    <a:pt x="112" y="0"/>
                  </a:lnTo>
                  <a:lnTo>
                    <a:pt x="128" y="2"/>
                  </a:lnTo>
                  <a:lnTo>
                    <a:pt x="146" y="4"/>
                  </a:lnTo>
                  <a:lnTo>
                    <a:pt x="146" y="4"/>
                  </a:lnTo>
                  <a:lnTo>
                    <a:pt x="162" y="12"/>
                  </a:lnTo>
                  <a:lnTo>
                    <a:pt x="176" y="20"/>
                  </a:lnTo>
                  <a:lnTo>
                    <a:pt x="176" y="20"/>
                  </a:lnTo>
                  <a:lnTo>
                    <a:pt x="188" y="28"/>
                  </a:lnTo>
                  <a:lnTo>
                    <a:pt x="198" y="40"/>
                  </a:lnTo>
                  <a:lnTo>
                    <a:pt x="198" y="40"/>
                  </a:lnTo>
                  <a:lnTo>
                    <a:pt x="206" y="50"/>
                  </a:lnTo>
                  <a:lnTo>
                    <a:pt x="214" y="62"/>
                  </a:lnTo>
                  <a:lnTo>
                    <a:pt x="214" y="62"/>
                  </a:lnTo>
                  <a:lnTo>
                    <a:pt x="218" y="74"/>
                  </a:lnTo>
                  <a:lnTo>
                    <a:pt x="218" y="74"/>
                  </a:lnTo>
                  <a:lnTo>
                    <a:pt x="222" y="84"/>
                  </a:lnTo>
                  <a:lnTo>
                    <a:pt x="222" y="84"/>
                  </a:lnTo>
                  <a:lnTo>
                    <a:pt x="224" y="94"/>
                  </a:lnTo>
                  <a:lnTo>
                    <a:pt x="224" y="94"/>
                  </a:lnTo>
                  <a:lnTo>
                    <a:pt x="224" y="102"/>
                  </a:lnTo>
                  <a:lnTo>
                    <a:pt x="224" y="102"/>
                  </a:lnTo>
                  <a:lnTo>
                    <a:pt x="224" y="112"/>
                  </a:lnTo>
                  <a:lnTo>
                    <a:pt x="224" y="112"/>
                  </a:lnTo>
                  <a:lnTo>
                    <a:pt x="224" y="116"/>
                  </a:lnTo>
                  <a:lnTo>
                    <a:pt x="224" y="116"/>
                  </a:lnTo>
                  <a:lnTo>
                    <a:pt x="224" y="112"/>
                  </a:lnTo>
                  <a:lnTo>
                    <a:pt x="224" y="112"/>
                  </a:lnTo>
                  <a:lnTo>
                    <a:pt x="222" y="102"/>
                  </a:lnTo>
                  <a:lnTo>
                    <a:pt x="222" y="102"/>
                  </a:lnTo>
                  <a:lnTo>
                    <a:pt x="222" y="94"/>
                  </a:lnTo>
                  <a:lnTo>
                    <a:pt x="222" y="94"/>
                  </a:lnTo>
                  <a:lnTo>
                    <a:pt x="218" y="84"/>
                  </a:lnTo>
                  <a:lnTo>
                    <a:pt x="218" y="84"/>
                  </a:lnTo>
                  <a:lnTo>
                    <a:pt x="210" y="64"/>
                  </a:lnTo>
                  <a:lnTo>
                    <a:pt x="210" y="64"/>
                  </a:lnTo>
                  <a:lnTo>
                    <a:pt x="202" y="54"/>
                  </a:lnTo>
                  <a:lnTo>
                    <a:pt x="194" y="44"/>
                  </a:lnTo>
                  <a:lnTo>
                    <a:pt x="194" y="44"/>
                  </a:lnTo>
                  <a:lnTo>
                    <a:pt x="184" y="34"/>
                  </a:lnTo>
                  <a:lnTo>
                    <a:pt x="172" y="26"/>
                  </a:lnTo>
                  <a:lnTo>
                    <a:pt x="172" y="26"/>
                  </a:lnTo>
                  <a:lnTo>
                    <a:pt x="158" y="18"/>
                  </a:lnTo>
                  <a:lnTo>
                    <a:pt x="144" y="12"/>
                  </a:lnTo>
                  <a:lnTo>
                    <a:pt x="144" y="12"/>
                  </a:lnTo>
                  <a:lnTo>
                    <a:pt x="128" y="10"/>
                  </a:lnTo>
                  <a:lnTo>
                    <a:pt x="112" y="8"/>
                  </a:lnTo>
                  <a:lnTo>
                    <a:pt x="112" y="8"/>
                  </a:lnTo>
                  <a:lnTo>
                    <a:pt x="96" y="10"/>
                  </a:lnTo>
                  <a:lnTo>
                    <a:pt x="80" y="12"/>
                  </a:lnTo>
                  <a:lnTo>
                    <a:pt x="80" y="12"/>
                  </a:lnTo>
                  <a:lnTo>
                    <a:pt x="66" y="18"/>
                  </a:lnTo>
                  <a:lnTo>
                    <a:pt x="52" y="26"/>
                  </a:lnTo>
                  <a:lnTo>
                    <a:pt x="52" y="26"/>
                  </a:lnTo>
                  <a:lnTo>
                    <a:pt x="40" y="34"/>
                  </a:lnTo>
                  <a:lnTo>
                    <a:pt x="30" y="44"/>
                  </a:lnTo>
                  <a:lnTo>
                    <a:pt x="30" y="44"/>
                  </a:lnTo>
                  <a:lnTo>
                    <a:pt x="22" y="54"/>
                  </a:lnTo>
                  <a:lnTo>
                    <a:pt x="14" y="64"/>
                  </a:lnTo>
                  <a:lnTo>
                    <a:pt x="14" y="64"/>
                  </a:lnTo>
                  <a:lnTo>
                    <a:pt x="6" y="84"/>
                  </a:lnTo>
                  <a:lnTo>
                    <a:pt x="6" y="84"/>
                  </a:lnTo>
                  <a:lnTo>
                    <a:pt x="2" y="94"/>
                  </a:lnTo>
                  <a:lnTo>
                    <a:pt x="2" y="94"/>
                  </a:lnTo>
                  <a:lnTo>
                    <a:pt x="2" y="102"/>
                  </a:lnTo>
                  <a:lnTo>
                    <a:pt x="2" y="102"/>
                  </a:lnTo>
                  <a:lnTo>
                    <a:pt x="0" y="112"/>
                  </a:lnTo>
                  <a:lnTo>
                    <a:pt x="0" y="112"/>
                  </a:lnTo>
                  <a:lnTo>
                    <a:pt x="0" y="116"/>
                  </a:lnTo>
                  <a:lnTo>
                    <a:pt x="0" y="11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15"/>
            <p:cNvSpPr>
              <a:spLocks/>
            </p:cNvSpPr>
            <p:nvPr/>
          </p:nvSpPr>
          <p:spPr bwMode="auto">
            <a:xfrm>
              <a:off x="5543" y="1231"/>
              <a:ext cx="336" cy="172"/>
            </a:xfrm>
            <a:custGeom>
              <a:avLst/>
              <a:gdLst>
                <a:gd name="T0" fmla="*/ 0 w 336"/>
                <a:gd name="T1" fmla="*/ 172 h 172"/>
                <a:gd name="T2" fmla="*/ 0 w 336"/>
                <a:gd name="T3" fmla="*/ 166 h 172"/>
                <a:gd name="T4" fmla="*/ 0 w 336"/>
                <a:gd name="T5" fmla="*/ 150 h 172"/>
                <a:gd name="T6" fmla="*/ 2 w 336"/>
                <a:gd name="T7" fmla="*/ 138 h 172"/>
                <a:gd name="T8" fmla="*/ 6 w 336"/>
                <a:gd name="T9" fmla="*/ 124 h 172"/>
                <a:gd name="T10" fmla="*/ 10 w 336"/>
                <a:gd name="T11" fmla="*/ 108 h 172"/>
                <a:gd name="T12" fmla="*/ 18 w 336"/>
                <a:gd name="T13" fmla="*/ 92 h 172"/>
                <a:gd name="T14" fmla="*/ 28 w 336"/>
                <a:gd name="T15" fmla="*/ 76 h 172"/>
                <a:gd name="T16" fmla="*/ 40 w 336"/>
                <a:gd name="T17" fmla="*/ 58 h 172"/>
                <a:gd name="T18" fmla="*/ 56 w 336"/>
                <a:gd name="T19" fmla="*/ 42 h 172"/>
                <a:gd name="T20" fmla="*/ 74 w 336"/>
                <a:gd name="T21" fmla="*/ 28 h 172"/>
                <a:gd name="T22" fmla="*/ 118 w 336"/>
                <a:gd name="T23" fmla="*/ 8 h 172"/>
                <a:gd name="T24" fmla="*/ 142 w 336"/>
                <a:gd name="T25" fmla="*/ 2 h 172"/>
                <a:gd name="T26" fmla="*/ 168 w 336"/>
                <a:gd name="T27" fmla="*/ 0 h 172"/>
                <a:gd name="T28" fmla="*/ 218 w 336"/>
                <a:gd name="T29" fmla="*/ 8 h 172"/>
                <a:gd name="T30" fmla="*/ 240 w 336"/>
                <a:gd name="T31" fmla="*/ 16 h 172"/>
                <a:gd name="T32" fmla="*/ 262 w 336"/>
                <a:gd name="T33" fmla="*/ 28 h 172"/>
                <a:gd name="T34" fmla="*/ 296 w 336"/>
                <a:gd name="T35" fmla="*/ 58 h 172"/>
                <a:gd name="T36" fmla="*/ 308 w 336"/>
                <a:gd name="T37" fmla="*/ 76 h 172"/>
                <a:gd name="T38" fmla="*/ 318 w 336"/>
                <a:gd name="T39" fmla="*/ 92 h 172"/>
                <a:gd name="T40" fmla="*/ 326 w 336"/>
                <a:gd name="T41" fmla="*/ 108 h 172"/>
                <a:gd name="T42" fmla="*/ 330 w 336"/>
                <a:gd name="T43" fmla="*/ 124 h 172"/>
                <a:gd name="T44" fmla="*/ 334 w 336"/>
                <a:gd name="T45" fmla="*/ 138 h 172"/>
                <a:gd name="T46" fmla="*/ 336 w 336"/>
                <a:gd name="T47" fmla="*/ 150 h 172"/>
                <a:gd name="T48" fmla="*/ 336 w 336"/>
                <a:gd name="T49" fmla="*/ 160 h 172"/>
                <a:gd name="T50" fmla="*/ 336 w 336"/>
                <a:gd name="T51" fmla="*/ 166 h 172"/>
                <a:gd name="T52" fmla="*/ 336 w 336"/>
                <a:gd name="T53" fmla="*/ 172 h 172"/>
                <a:gd name="T54" fmla="*/ 336 w 336"/>
                <a:gd name="T55" fmla="*/ 166 h 172"/>
                <a:gd name="T56" fmla="*/ 334 w 336"/>
                <a:gd name="T57" fmla="*/ 150 h 172"/>
                <a:gd name="T58" fmla="*/ 332 w 336"/>
                <a:gd name="T59" fmla="*/ 138 h 172"/>
                <a:gd name="T60" fmla="*/ 328 w 336"/>
                <a:gd name="T61" fmla="*/ 124 h 172"/>
                <a:gd name="T62" fmla="*/ 322 w 336"/>
                <a:gd name="T63" fmla="*/ 110 h 172"/>
                <a:gd name="T64" fmla="*/ 314 w 336"/>
                <a:gd name="T65" fmla="*/ 94 h 172"/>
                <a:gd name="T66" fmla="*/ 304 w 336"/>
                <a:gd name="T67" fmla="*/ 78 h 172"/>
                <a:gd name="T68" fmla="*/ 292 w 336"/>
                <a:gd name="T69" fmla="*/ 62 h 172"/>
                <a:gd name="T70" fmla="*/ 258 w 336"/>
                <a:gd name="T71" fmla="*/ 34 h 172"/>
                <a:gd name="T72" fmla="*/ 238 w 336"/>
                <a:gd name="T73" fmla="*/ 24 h 172"/>
                <a:gd name="T74" fmla="*/ 216 w 336"/>
                <a:gd name="T75" fmla="*/ 14 h 172"/>
                <a:gd name="T76" fmla="*/ 168 w 336"/>
                <a:gd name="T77" fmla="*/ 8 h 172"/>
                <a:gd name="T78" fmla="*/ 144 w 336"/>
                <a:gd name="T79" fmla="*/ 10 h 172"/>
                <a:gd name="T80" fmla="*/ 120 w 336"/>
                <a:gd name="T81" fmla="*/ 14 h 172"/>
                <a:gd name="T82" fmla="*/ 78 w 336"/>
                <a:gd name="T83" fmla="*/ 34 h 172"/>
                <a:gd name="T84" fmla="*/ 60 w 336"/>
                <a:gd name="T85" fmla="*/ 48 h 172"/>
                <a:gd name="T86" fmla="*/ 44 w 336"/>
                <a:gd name="T87" fmla="*/ 62 h 172"/>
                <a:gd name="T88" fmla="*/ 32 w 336"/>
                <a:gd name="T89" fmla="*/ 78 h 172"/>
                <a:gd name="T90" fmla="*/ 22 w 336"/>
                <a:gd name="T91" fmla="*/ 94 h 172"/>
                <a:gd name="T92" fmla="*/ 14 w 336"/>
                <a:gd name="T93" fmla="*/ 110 h 172"/>
                <a:gd name="T94" fmla="*/ 8 w 336"/>
                <a:gd name="T95" fmla="*/ 124 h 172"/>
                <a:gd name="T96" fmla="*/ 4 w 336"/>
                <a:gd name="T97" fmla="*/ 138 h 172"/>
                <a:gd name="T98" fmla="*/ 2 w 336"/>
                <a:gd name="T99" fmla="*/ 150 h 172"/>
                <a:gd name="T100" fmla="*/ 0 w 336"/>
                <a:gd name="T101" fmla="*/ 166 h 172"/>
                <a:gd name="T102" fmla="*/ 0 w 336"/>
                <a:gd name="T10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6" h="172">
                  <a:moveTo>
                    <a:pt x="0" y="172"/>
                  </a:moveTo>
                  <a:lnTo>
                    <a:pt x="0" y="172"/>
                  </a:lnTo>
                  <a:lnTo>
                    <a:pt x="0" y="166"/>
                  </a:lnTo>
                  <a:lnTo>
                    <a:pt x="0" y="166"/>
                  </a:lnTo>
                  <a:lnTo>
                    <a:pt x="0" y="160"/>
                  </a:lnTo>
                  <a:lnTo>
                    <a:pt x="0" y="150"/>
                  </a:lnTo>
                  <a:lnTo>
                    <a:pt x="0" y="150"/>
                  </a:lnTo>
                  <a:lnTo>
                    <a:pt x="2" y="138"/>
                  </a:lnTo>
                  <a:lnTo>
                    <a:pt x="2" y="138"/>
                  </a:lnTo>
                  <a:lnTo>
                    <a:pt x="6" y="124"/>
                  </a:lnTo>
                  <a:lnTo>
                    <a:pt x="6" y="124"/>
                  </a:lnTo>
                  <a:lnTo>
                    <a:pt x="10" y="108"/>
                  </a:lnTo>
                  <a:lnTo>
                    <a:pt x="10" y="108"/>
                  </a:lnTo>
                  <a:lnTo>
                    <a:pt x="18" y="92"/>
                  </a:lnTo>
                  <a:lnTo>
                    <a:pt x="18" y="92"/>
                  </a:lnTo>
                  <a:lnTo>
                    <a:pt x="28" y="76"/>
                  </a:lnTo>
                  <a:lnTo>
                    <a:pt x="28" y="76"/>
                  </a:lnTo>
                  <a:lnTo>
                    <a:pt x="40" y="58"/>
                  </a:lnTo>
                  <a:lnTo>
                    <a:pt x="40" y="58"/>
                  </a:lnTo>
                  <a:lnTo>
                    <a:pt x="56" y="42"/>
                  </a:lnTo>
                  <a:lnTo>
                    <a:pt x="74" y="28"/>
                  </a:lnTo>
                  <a:lnTo>
                    <a:pt x="74" y="28"/>
                  </a:lnTo>
                  <a:lnTo>
                    <a:pt x="96" y="16"/>
                  </a:lnTo>
                  <a:lnTo>
                    <a:pt x="118" y="8"/>
                  </a:lnTo>
                  <a:lnTo>
                    <a:pt x="118" y="8"/>
                  </a:lnTo>
                  <a:lnTo>
                    <a:pt x="142" y="2"/>
                  </a:lnTo>
                  <a:lnTo>
                    <a:pt x="168" y="0"/>
                  </a:lnTo>
                  <a:lnTo>
                    <a:pt x="168" y="0"/>
                  </a:lnTo>
                  <a:lnTo>
                    <a:pt x="194" y="2"/>
                  </a:lnTo>
                  <a:lnTo>
                    <a:pt x="218" y="8"/>
                  </a:lnTo>
                  <a:lnTo>
                    <a:pt x="218" y="8"/>
                  </a:lnTo>
                  <a:lnTo>
                    <a:pt x="240" y="16"/>
                  </a:lnTo>
                  <a:lnTo>
                    <a:pt x="262" y="28"/>
                  </a:lnTo>
                  <a:lnTo>
                    <a:pt x="262" y="28"/>
                  </a:lnTo>
                  <a:lnTo>
                    <a:pt x="280" y="42"/>
                  </a:lnTo>
                  <a:lnTo>
                    <a:pt x="296" y="58"/>
                  </a:lnTo>
                  <a:lnTo>
                    <a:pt x="296" y="58"/>
                  </a:lnTo>
                  <a:lnTo>
                    <a:pt x="308" y="76"/>
                  </a:lnTo>
                  <a:lnTo>
                    <a:pt x="308" y="76"/>
                  </a:lnTo>
                  <a:lnTo>
                    <a:pt x="318" y="92"/>
                  </a:lnTo>
                  <a:lnTo>
                    <a:pt x="318" y="92"/>
                  </a:lnTo>
                  <a:lnTo>
                    <a:pt x="326" y="108"/>
                  </a:lnTo>
                  <a:lnTo>
                    <a:pt x="326" y="108"/>
                  </a:lnTo>
                  <a:lnTo>
                    <a:pt x="330" y="124"/>
                  </a:lnTo>
                  <a:lnTo>
                    <a:pt x="330" y="124"/>
                  </a:lnTo>
                  <a:lnTo>
                    <a:pt x="334" y="138"/>
                  </a:lnTo>
                  <a:lnTo>
                    <a:pt x="334" y="138"/>
                  </a:lnTo>
                  <a:lnTo>
                    <a:pt x="336" y="150"/>
                  </a:lnTo>
                  <a:lnTo>
                    <a:pt x="336" y="150"/>
                  </a:lnTo>
                  <a:lnTo>
                    <a:pt x="336" y="160"/>
                  </a:lnTo>
                  <a:lnTo>
                    <a:pt x="336" y="166"/>
                  </a:lnTo>
                  <a:lnTo>
                    <a:pt x="336" y="166"/>
                  </a:lnTo>
                  <a:lnTo>
                    <a:pt x="336" y="172"/>
                  </a:lnTo>
                  <a:lnTo>
                    <a:pt x="336" y="172"/>
                  </a:lnTo>
                  <a:lnTo>
                    <a:pt x="336" y="166"/>
                  </a:lnTo>
                  <a:lnTo>
                    <a:pt x="336" y="166"/>
                  </a:lnTo>
                  <a:lnTo>
                    <a:pt x="334" y="150"/>
                  </a:lnTo>
                  <a:lnTo>
                    <a:pt x="334" y="150"/>
                  </a:lnTo>
                  <a:lnTo>
                    <a:pt x="332" y="138"/>
                  </a:lnTo>
                  <a:lnTo>
                    <a:pt x="332" y="138"/>
                  </a:lnTo>
                  <a:lnTo>
                    <a:pt x="328" y="124"/>
                  </a:lnTo>
                  <a:lnTo>
                    <a:pt x="328" y="124"/>
                  </a:lnTo>
                  <a:lnTo>
                    <a:pt x="322" y="110"/>
                  </a:lnTo>
                  <a:lnTo>
                    <a:pt x="322" y="110"/>
                  </a:lnTo>
                  <a:lnTo>
                    <a:pt x="314" y="94"/>
                  </a:lnTo>
                  <a:lnTo>
                    <a:pt x="314" y="94"/>
                  </a:lnTo>
                  <a:lnTo>
                    <a:pt x="304" y="78"/>
                  </a:lnTo>
                  <a:lnTo>
                    <a:pt x="304" y="78"/>
                  </a:lnTo>
                  <a:lnTo>
                    <a:pt x="292" y="62"/>
                  </a:lnTo>
                  <a:lnTo>
                    <a:pt x="292" y="62"/>
                  </a:lnTo>
                  <a:lnTo>
                    <a:pt x="276" y="48"/>
                  </a:lnTo>
                  <a:lnTo>
                    <a:pt x="258" y="34"/>
                  </a:lnTo>
                  <a:lnTo>
                    <a:pt x="258" y="34"/>
                  </a:lnTo>
                  <a:lnTo>
                    <a:pt x="238" y="24"/>
                  </a:lnTo>
                  <a:lnTo>
                    <a:pt x="216" y="14"/>
                  </a:lnTo>
                  <a:lnTo>
                    <a:pt x="216" y="14"/>
                  </a:lnTo>
                  <a:lnTo>
                    <a:pt x="192" y="10"/>
                  </a:lnTo>
                  <a:lnTo>
                    <a:pt x="168" y="8"/>
                  </a:lnTo>
                  <a:lnTo>
                    <a:pt x="168" y="8"/>
                  </a:lnTo>
                  <a:lnTo>
                    <a:pt x="144" y="10"/>
                  </a:lnTo>
                  <a:lnTo>
                    <a:pt x="120" y="14"/>
                  </a:lnTo>
                  <a:lnTo>
                    <a:pt x="120" y="14"/>
                  </a:lnTo>
                  <a:lnTo>
                    <a:pt x="98" y="24"/>
                  </a:lnTo>
                  <a:lnTo>
                    <a:pt x="78" y="34"/>
                  </a:lnTo>
                  <a:lnTo>
                    <a:pt x="78" y="34"/>
                  </a:lnTo>
                  <a:lnTo>
                    <a:pt x="60" y="48"/>
                  </a:lnTo>
                  <a:lnTo>
                    <a:pt x="44" y="62"/>
                  </a:lnTo>
                  <a:lnTo>
                    <a:pt x="44" y="62"/>
                  </a:lnTo>
                  <a:lnTo>
                    <a:pt x="32" y="78"/>
                  </a:lnTo>
                  <a:lnTo>
                    <a:pt x="32" y="78"/>
                  </a:lnTo>
                  <a:lnTo>
                    <a:pt x="22" y="94"/>
                  </a:lnTo>
                  <a:lnTo>
                    <a:pt x="22" y="94"/>
                  </a:lnTo>
                  <a:lnTo>
                    <a:pt x="14" y="110"/>
                  </a:lnTo>
                  <a:lnTo>
                    <a:pt x="14" y="110"/>
                  </a:lnTo>
                  <a:lnTo>
                    <a:pt x="8" y="124"/>
                  </a:lnTo>
                  <a:lnTo>
                    <a:pt x="8" y="124"/>
                  </a:lnTo>
                  <a:lnTo>
                    <a:pt x="4" y="138"/>
                  </a:lnTo>
                  <a:lnTo>
                    <a:pt x="4" y="138"/>
                  </a:lnTo>
                  <a:lnTo>
                    <a:pt x="2" y="150"/>
                  </a:lnTo>
                  <a:lnTo>
                    <a:pt x="2" y="150"/>
                  </a:lnTo>
                  <a:lnTo>
                    <a:pt x="0" y="166"/>
                  </a:lnTo>
                  <a:lnTo>
                    <a:pt x="0" y="166"/>
                  </a:lnTo>
                  <a:lnTo>
                    <a:pt x="0" y="172"/>
                  </a:lnTo>
                  <a:lnTo>
                    <a:pt x="0" y="17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16"/>
            <p:cNvSpPr>
              <a:spLocks/>
            </p:cNvSpPr>
            <p:nvPr/>
          </p:nvSpPr>
          <p:spPr bwMode="auto">
            <a:xfrm>
              <a:off x="5569" y="1257"/>
              <a:ext cx="284" cy="146"/>
            </a:xfrm>
            <a:custGeom>
              <a:avLst/>
              <a:gdLst>
                <a:gd name="T0" fmla="*/ 0 w 284"/>
                <a:gd name="T1" fmla="*/ 146 h 146"/>
                <a:gd name="T2" fmla="*/ 0 w 284"/>
                <a:gd name="T3" fmla="*/ 142 h 146"/>
                <a:gd name="T4" fmla="*/ 0 w 284"/>
                <a:gd name="T5" fmla="*/ 128 h 146"/>
                <a:gd name="T6" fmla="*/ 2 w 284"/>
                <a:gd name="T7" fmla="*/ 118 h 146"/>
                <a:gd name="T8" fmla="*/ 4 w 284"/>
                <a:gd name="T9" fmla="*/ 106 h 146"/>
                <a:gd name="T10" fmla="*/ 8 w 284"/>
                <a:gd name="T11" fmla="*/ 92 h 146"/>
                <a:gd name="T12" fmla="*/ 14 w 284"/>
                <a:gd name="T13" fmla="*/ 78 h 146"/>
                <a:gd name="T14" fmla="*/ 22 w 284"/>
                <a:gd name="T15" fmla="*/ 64 h 146"/>
                <a:gd name="T16" fmla="*/ 34 w 284"/>
                <a:gd name="T17" fmla="*/ 50 h 146"/>
                <a:gd name="T18" fmla="*/ 62 w 284"/>
                <a:gd name="T19" fmla="*/ 24 h 146"/>
                <a:gd name="T20" fmla="*/ 80 w 284"/>
                <a:gd name="T21" fmla="*/ 14 h 146"/>
                <a:gd name="T22" fmla="*/ 100 w 284"/>
                <a:gd name="T23" fmla="*/ 6 h 146"/>
                <a:gd name="T24" fmla="*/ 142 w 284"/>
                <a:gd name="T25" fmla="*/ 0 h 146"/>
                <a:gd name="T26" fmla="*/ 164 w 284"/>
                <a:gd name="T27" fmla="*/ 2 h 146"/>
                <a:gd name="T28" fmla="*/ 184 w 284"/>
                <a:gd name="T29" fmla="*/ 6 h 146"/>
                <a:gd name="T30" fmla="*/ 222 w 284"/>
                <a:gd name="T31" fmla="*/ 24 h 146"/>
                <a:gd name="T32" fmla="*/ 238 w 284"/>
                <a:gd name="T33" fmla="*/ 36 h 146"/>
                <a:gd name="T34" fmla="*/ 250 w 284"/>
                <a:gd name="T35" fmla="*/ 50 h 146"/>
                <a:gd name="T36" fmla="*/ 262 w 284"/>
                <a:gd name="T37" fmla="*/ 64 h 146"/>
                <a:gd name="T38" fmla="*/ 270 w 284"/>
                <a:gd name="T39" fmla="*/ 78 h 146"/>
                <a:gd name="T40" fmla="*/ 276 w 284"/>
                <a:gd name="T41" fmla="*/ 92 h 146"/>
                <a:gd name="T42" fmla="*/ 280 w 284"/>
                <a:gd name="T43" fmla="*/ 106 h 146"/>
                <a:gd name="T44" fmla="*/ 282 w 284"/>
                <a:gd name="T45" fmla="*/ 118 h 146"/>
                <a:gd name="T46" fmla="*/ 284 w 284"/>
                <a:gd name="T47" fmla="*/ 128 h 146"/>
                <a:gd name="T48" fmla="*/ 284 w 284"/>
                <a:gd name="T49" fmla="*/ 142 h 146"/>
                <a:gd name="T50" fmla="*/ 284 w 284"/>
                <a:gd name="T51" fmla="*/ 146 h 146"/>
                <a:gd name="T52" fmla="*/ 284 w 284"/>
                <a:gd name="T53" fmla="*/ 142 h 146"/>
                <a:gd name="T54" fmla="*/ 282 w 284"/>
                <a:gd name="T55" fmla="*/ 128 h 146"/>
                <a:gd name="T56" fmla="*/ 280 w 284"/>
                <a:gd name="T57" fmla="*/ 118 h 146"/>
                <a:gd name="T58" fmla="*/ 278 w 284"/>
                <a:gd name="T59" fmla="*/ 106 h 146"/>
                <a:gd name="T60" fmla="*/ 272 w 284"/>
                <a:gd name="T61" fmla="*/ 94 h 146"/>
                <a:gd name="T62" fmla="*/ 266 w 284"/>
                <a:gd name="T63" fmla="*/ 80 h 146"/>
                <a:gd name="T64" fmla="*/ 258 w 284"/>
                <a:gd name="T65" fmla="*/ 66 h 146"/>
                <a:gd name="T66" fmla="*/ 246 w 284"/>
                <a:gd name="T67" fmla="*/ 54 h 146"/>
                <a:gd name="T68" fmla="*/ 218 w 284"/>
                <a:gd name="T69" fmla="*/ 30 h 146"/>
                <a:gd name="T70" fmla="*/ 200 w 284"/>
                <a:gd name="T71" fmla="*/ 20 h 146"/>
                <a:gd name="T72" fmla="*/ 182 w 284"/>
                <a:gd name="T73" fmla="*/ 14 h 146"/>
                <a:gd name="T74" fmla="*/ 142 w 284"/>
                <a:gd name="T75" fmla="*/ 8 h 146"/>
                <a:gd name="T76" fmla="*/ 122 w 284"/>
                <a:gd name="T77" fmla="*/ 10 h 146"/>
                <a:gd name="T78" fmla="*/ 102 w 284"/>
                <a:gd name="T79" fmla="*/ 14 h 146"/>
                <a:gd name="T80" fmla="*/ 66 w 284"/>
                <a:gd name="T81" fmla="*/ 30 h 146"/>
                <a:gd name="T82" fmla="*/ 52 w 284"/>
                <a:gd name="T83" fmla="*/ 42 h 146"/>
                <a:gd name="T84" fmla="*/ 38 w 284"/>
                <a:gd name="T85" fmla="*/ 54 h 146"/>
                <a:gd name="T86" fmla="*/ 28 w 284"/>
                <a:gd name="T87" fmla="*/ 66 h 146"/>
                <a:gd name="T88" fmla="*/ 18 w 284"/>
                <a:gd name="T89" fmla="*/ 80 h 146"/>
                <a:gd name="T90" fmla="*/ 12 w 284"/>
                <a:gd name="T91" fmla="*/ 94 h 146"/>
                <a:gd name="T92" fmla="*/ 6 w 284"/>
                <a:gd name="T93" fmla="*/ 106 h 146"/>
                <a:gd name="T94" fmla="*/ 4 w 284"/>
                <a:gd name="T95" fmla="*/ 118 h 146"/>
                <a:gd name="T96" fmla="*/ 2 w 284"/>
                <a:gd name="T97" fmla="*/ 128 h 146"/>
                <a:gd name="T98" fmla="*/ 0 w 284"/>
                <a:gd name="T99" fmla="*/ 142 h 146"/>
                <a:gd name="T100" fmla="*/ 0 w 284"/>
                <a:gd name="T10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146">
                  <a:moveTo>
                    <a:pt x="0" y="146"/>
                  </a:moveTo>
                  <a:lnTo>
                    <a:pt x="0" y="146"/>
                  </a:lnTo>
                  <a:lnTo>
                    <a:pt x="0" y="142"/>
                  </a:lnTo>
                  <a:lnTo>
                    <a:pt x="0" y="142"/>
                  </a:lnTo>
                  <a:lnTo>
                    <a:pt x="0" y="128"/>
                  </a:lnTo>
                  <a:lnTo>
                    <a:pt x="0" y="128"/>
                  </a:lnTo>
                  <a:lnTo>
                    <a:pt x="2" y="118"/>
                  </a:lnTo>
                  <a:lnTo>
                    <a:pt x="2" y="118"/>
                  </a:lnTo>
                  <a:lnTo>
                    <a:pt x="4" y="106"/>
                  </a:lnTo>
                  <a:lnTo>
                    <a:pt x="4" y="106"/>
                  </a:lnTo>
                  <a:lnTo>
                    <a:pt x="8" y="92"/>
                  </a:lnTo>
                  <a:lnTo>
                    <a:pt x="8" y="92"/>
                  </a:lnTo>
                  <a:lnTo>
                    <a:pt x="14" y="78"/>
                  </a:lnTo>
                  <a:lnTo>
                    <a:pt x="14" y="78"/>
                  </a:lnTo>
                  <a:lnTo>
                    <a:pt x="22" y="64"/>
                  </a:lnTo>
                  <a:lnTo>
                    <a:pt x="22" y="64"/>
                  </a:lnTo>
                  <a:lnTo>
                    <a:pt x="34" y="50"/>
                  </a:lnTo>
                  <a:lnTo>
                    <a:pt x="34" y="50"/>
                  </a:lnTo>
                  <a:lnTo>
                    <a:pt x="46" y="36"/>
                  </a:lnTo>
                  <a:lnTo>
                    <a:pt x="62" y="24"/>
                  </a:lnTo>
                  <a:lnTo>
                    <a:pt x="62" y="24"/>
                  </a:lnTo>
                  <a:lnTo>
                    <a:pt x="80" y="14"/>
                  </a:lnTo>
                  <a:lnTo>
                    <a:pt x="100" y="6"/>
                  </a:lnTo>
                  <a:lnTo>
                    <a:pt x="100" y="6"/>
                  </a:lnTo>
                  <a:lnTo>
                    <a:pt x="120" y="2"/>
                  </a:lnTo>
                  <a:lnTo>
                    <a:pt x="142" y="0"/>
                  </a:lnTo>
                  <a:lnTo>
                    <a:pt x="142" y="0"/>
                  </a:lnTo>
                  <a:lnTo>
                    <a:pt x="164" y="2"/>
                  </a:lnTo>
                  <a:lnTo>
                    <a:pt x="184" y="6"/>
                  </a:lnTo>
                  <a:lnTo>
                    <a:pt x="184" y="6"/>
                  </a:lnTo>
                  <a:lnTo>
                    <a:pt x="204" y="14"/>
                  </a:lnTo>
                  <a:lnTo>
                    <a:pt x="222" y="24"/>
                  </a:lnTo>
                  <a:lnTo>
                    <a:pt x="222" y="24"/>
                  </a:lnTo>
                  <a:lnTo>
                    <a:pt x="238" y="36"/>
                  </a:lnTo>
                  <a:lnTo>
                    <a:pt x="250" y="50"/>
                  </a:lnTo>
                  <a:lnTo>
                    <a:pt x="250" y="50"/>
                  </a:lnTo>
                  <a:lnTo>
                    <a:pt x="262" y="64"/>
                  </a:lnTo>
                  <a:lnTo>
                    <a:pt x="262" y="64"/>
                  </a:lnTo>
                  <a:lnTo>
                    <a:pt x="270" y="78"/>
                  </a:lnTo>
                  <a:lnTo>
                    <a:pt x="270" y="78"/>
                  </a:lnTo>
                  <a:lnTo>
                    <a:pt x="276" y="92"/>
                  </a:lnTo>
                  <a:lnTo>
                    <a:pt x="276" y="92"/>
                  </a:lnTo>
                  <a:lnTo>
                    <a:pt x="280" y="106"/>
                  </a:lnTo>
                  <a:lnTo>
                    <a:pt x="280" y="106"/>
                  </a:lnTo>
                  <a:lnTo>
                    <a:pt x="282" y="118"/>
                  </a:lnTo>
                  <a:lnTo>
                    <a:pt x="282" y="118"/>
                  </a:lnTo>
                  <a:lnTo>
                    <a:pt x="284" y="128"/>
                  </a:lnTo>
                  <a:lnTo>
                    <a:pt x="284" y="128"/>
                  </a:lnTo>
                  <a:lnTo>
                    <a:pt x="284" y="142"/>
                  </a:lnTo>
                  <a:lnTo>
                    <a:pt x="284" y="142"/>
                  </a:lnTo>
                  <a:lnTo>
                    <a:pt x="284" y="146"/>
                  </a:lnTo>
                  <a:lnTo>
                    <a:pt x="284" y="146"/>
                  </a:lnTo>
                  <a:lnTo>
                    <a:pt x="284" y="142"/>
                  </a:lnTo>
                  <a:lnTo>
                    <a:pt x="284" y="142"/>
                  </a:lnTo>
                  <a:lnTo>
                    <a:pt x="282" y="128"/>
                  </a:lnTo>
                  <a:lnTo>
                    <a:pt x="282" y="128"/>
                  </a:lnTo>
                  <a:lnTo>
                    <a:pt x="280" y="118"/>
                  </a:lnTo>
                  <a:lnTo>
                    <a:pt x="280" y="118"/>
                  </a:lnTo>
                  <a:lnTo>
                    <a:pt x="278" y="106"/>
                  </a:lnTo>
                  <a:lnTo>
                    <a:pt x="278" y="106"/>
                  </a:lnTo>
                  <a:lnTo>
                    <a:pt x="272" y="94"/>
                  </a:lnTo>
                  <a:lnTo>
                    <a:pt x="272" y="94"/>
                  </a:lnTo>
                  <a:lnTo>
                    <a:pt x="266" y="80"/>
                  </a:lnTo>
                  <a:lnTo>
                    <a:pt x="266" y="80"/>
                  </a:lnTo>
                  <a:lnTo>
                    <a:pt x="258" y="66"/>
                  </a:lnTo>
                  <a:lnTo>
                    <a:pt x="258" y="66"/>
                  </a:lnTo>
                  <a:lnTo>
                    <a:pt x="246" y="54"/>
                  </a:lnTo>
                  <a:lnTo>
                    <a:pt x="246" y="54"/>
                  </a:lnTo>
                  <a:lnTo>
                    <a:pt x="232" y="42"/>
                  </a:lnTo>
                  <a:lnTo>
                    <a:pt x="218" y="30"/>
                  </a:lnTo>
                  <a:lnTo>
                    <a:pt x="218" y="30"/>
                  </a:lnTo>
                  <a:lnTo>
                    <a:pt x="200" y="20"/>
                  </a:lnTo>
                  <a:lnTo>
                    <a:pt x="182" y="14"/>
                  </a:lnTo>
                  <a:lnTo>
                    <a:pt x="182" y="14"/>
                  </a:lnTo>
                  <a:lnTo>
                    <a:pt x="162" y="10"/>
                  </a:lnTo>
                  <a:lnTo>
                    <a:pt x="142" y="8"/>
                  </a:lnTo>
                  <a:lnTo>
                    <a:pt x="142" y="8"/>
                  </a:lnTo>
                  <a:lnTo>
                    <a:pt x="122" y="10"/>
                  </a:lnTo>
                  <a:lnTo>
                    <a:pt x="102" y="14"/>
                  </a:lnTo>
                  <a:lnTo>
                    <a:pt x="102" y="14"/>
                  </a:lnTo>
                  <a:lnTo>
                    <a:pt x="84" y="20"/>
                  </a:lnTo>
                  <a:lnTo>
                    <a:pt x="66" y="30"/>
                  </a:lnTo>
                  <a:lnTo>
                    <a:pt x="66" y="30"/>
                  </a:lnTo>
                  <a:lnTo>
                    <a:pt x="52" y="42"/>
                  </a:lnTo>
                  <a:lnTo>
                    <a:pt x="38" y="54"/>
                  </a:lnTo>
                  <a:lnTo>
                    <a:pt x="38" y="54"/>
                  </a:lnTo>
                  <a:lnTo>
                    <a:pt x="28" y="66"/>
                  </a:lnTo>
                  <a:lnTo>
                    <a:pt x="28" y="66"/>
                  </a:lnTo>
                  <a:lnTo>
                    <a:pt x="18" y="80"/>
                  </a:lnTo>
                  <a:lnTo>
                    <a:pt x="18" y="80"/>
                  </a:lnTo>
                  <a:lnTo>
                    <a:pt x="12" y="94"/>
                  </a:lnTo>
                  <a:lnTo>
                    <a:pt x="12" y="94"/>
                  </a:lnTo>
                  <a:lnTo>
                    <a:pt x="6" y="106"/>
                  </a:lnTo>
                  <a:lnTo>
                    <a:pt x="6" y="106"/>
                  </a:lnTo>
                  <a:lnTo>
                    <a:pt x="4" y="118"/>
                  </a:lnTo>
                  <a:lnTo>
                    <a:pt x="4" y="118"/>
                  </a:lnTo>
                  <a:lnTo>
                    <a:pt x="2" y="128"/>
                  </a:lnTo>
                  <a:lnTo>
                    <a:pt x="2" y="128"/>
                  </a:lnTo>
                  <a:lnTo>
                    <a:pt x="0" y="142"/>
                  </a:lnTo>
                  <a:lnTo>
                    <a:pt x="0" y="142"/>
                  </a:lnTo>
                  <a:lnTo>
                    <a:pt x="0" y="146"/>
                  </a:lnTo>
                  <a:lnTo>
                    <a:pt x="0" y="14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17"/>
            <p:cNvSpPr>
              <a:spLocks noChangeArrowheads="1"/>
            </p:cNvSpPr>
            <p:nvPr/>
          </p:nvSpPr>
          <p:spPr bwMode="auto">
            <a:xfrm>
              <a:off x="5591" y="3015"/>
              <a:ext cx="240" cy="510"/>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18"/>
            <p:cNvSpPr>
              <a:spLocks noChangeArrowheads="1"/>
            </p:cNvSpPr>
            <p:nvPr/>
          </p:nvSpPr>
          <p:spPr bwMode="auto">
            <a:xfrm>
              <a:off x="5611" y="3043"/>
              <a:ext cx="80" cy="244"/>
            </a:xfrm>
            <a:prstGeom prst="rect">
              <a:avLst/>
            </a:prstGeom>
            <a:noFill/>
            <a:ln w="1270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19"/>
            <p:cNvSpPr>
              <a:spLocks noChangeArrowheads="1"/>
            </p:cNvSpPr>
            <p:nvPr/>
          </p:nvSpPr>
          <p:spPr bwMode="auto">
            <a:xfrm>
              <a:off x="5731" y="3043"/>
              <a:ext cx="80" cy="244"/>
            </a:xfrm>
            <a:prstGeom prst="rect">
              <a:avLst/>
            </a:prstGeom>
            <a:noFill/>
            <a:ln w="1270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20"/>
            <p:cNvSpPr>
              <a:spLocks noChangeArrowheads="1"/>
            </p:cNvSpPr>
            <p:nvPr/>
          </p:nvSpPr>
          <p:spPr bwMode="auto">
            <a:xfrm>
              <a:off x="5611" y="3337"/>
              <a:ext cx="80" cy="158"/>
            </a:xfrm>
            <a:prstGeom prst="rect">
              <a:avLst/>
            </a:prstGeom>
            <a:noFill/>
            <a:ln w="1270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21"/>
            <p:cNvSpPr>
              <a:spLocks noChangeArrowheads="1"/>
            </p:cNvSpPr>
            <p:nvPr/>
          </p:nvSpPr>
          <p:spPr bwMode="auto">
            <a:xfrm>
              <a:off x="5731" y="3337"/>
              <a:ext cx="80" cy="158"/>
            </a:xfrm>
            <a:prstGeom prst="rect">
              <a:avLst/>
            </a:prstGeom>
            <a:noFill/>
            <a:ln w="1270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2"/>
            <p:cNvSpPr>
              <a:spLocks/>
            </p:cNvSpPr>
            <p:nvPr/>
          </p:nvSpPr>
          <p:spPr bwMode="auto">
            <a:xfrm>
              <a:off x="5787" y="3297"/>
              <a:ext cx="28" cy="30"/>
            </a:xfrm>
            <a:custGeom>
              <a:avLst/>
              <a:gdLst>
                <a:gd name="T0" fmla="*/ 28 w 28"/>
                <a:gd name="T1" fmla="*/ 14 h 30"/>
                <a:gd name="T2" fmla="*/ 28 w 28"/>
                <a:gd name="T3" fmla="*/ 14 h 30"/>
                <a:gd name="T4" fmla="*/ 28 w 28"/>
                <a:gd name="T5" fmla="*/ 20 h 30"/>
                <a:gd name="T6" fmla="*/ 24 w 28"/>
                <a:gd name="T7" fmla="*/ 26 h 30"/>
                <a:gd name="T8" fmla="*/ 20 w 28"/>
                <a:gd name="T9" fmla="*/ 28 h 30"/>
                <a:gd name="T10" fmla="*/ 14 w 28"/>
                <a:gd name="T11" fmla="*/ 30 h 30"/>
                <a:gd name="T12" fmla="*/ 14 w 28"/>
                <a:gd name="T13" fmla="*/ 30 h 30"/>
                <a:gd name="T14" fmla="*/ 8 w 28"/>
                <a:gd name="T15" fmla="*/ 28 h 30"/>
                <a:gd name="T16" fmla="*/ 4 w 28"/>
                <a:gd name="T17" fmla="*/ 26 h 30"/>
                <a:gd name="T18" fmla="*/ 0 w 28"/>
                <a:gd name="T19" fmla="*/ 20 h 30"/>
                <a:gd name="T20" fmla="*/ 0 w 28"/>
                <a:gd name="T21" fmla="*/ 14 h 30"/>
                <a:gd name="T22" fmla="*/ 0 w 28"/>
                <a:gd name="T23" fmla="*/ 14 h 30"/>
                <a:gd name="T24" fmla="*/ 0 w 28"/>
                <a:gd name="T25" fmla="*/ 10 h 30"/>
                <a:gd name="T26" fmla="*/ 4 w 28"/>
                <a:gd name="T27" fmla="*/ 4 h 30"/>
                <a:gd name="T28" fmla="*/ 8 w 28"/>
                <a:gd name="T29" fmla="*/ 2 h 30"/>
                <a:gd name="T30" fmla="*/ 14 w 28"/>
                <a:gd name="T31" fmla="*/ 0 h 30"/>
                <a:gd name="T32" fmla="*/ 14 w 28"/>
                <a:gd name="T33" fmla="*/ 0 h 30"/>
                <a:gd name="T34" fmla="*/ 20 w 28"/>
                <a:gd name="T35" fmla="*/ 2 h 30"/>
                <a:gd name="T36" fmla="*/ 24 w 28"/>
                <a:gd name="T37" fmla="*/ 4 h 30"/>
                <a:gd name="T38" fmla="*/ 28 w 28"/>
                <a:gd name="T39" fmla="*/ 10 h 30"/>
                <a:gd name="T40" fmla="*/ 28 w 28"/>
                <a:gd name="T41" fmla="*/ 14 h 30"/>
                <a:gd name="T42" fmla="*/ 28 w 28"/>
                <a:gd name="T43"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30">
                  <a:moveTo>
                    <a:pt x="28" y="14"/>
                  </a:moveTo>
                  <a:lnTo>
                    <a:pt x="28" y="14"/>
                  </a:lnTo>
                  <a:lnTo>
                    <a:pt x="28" y="20"/>
                  </a:lnTo>
                  <a:lnTo>
                    <a:pt x="24" y="26"/>
                  </a:lnTo>
                  <a:lnTo>
                    <a:pt x="20" y="28"/>
                  </a:lnTo>
                  <a:lnTo>
                    <a:pt x="14" y="30"/>
                  </a:lnTo>
                  <a:lnTo>
                    <a:pt x="14" y="30"/>
                  </a:lnTo>
                  <a:lnTo>
                    <a:pt x="8" y="28"/>
                  </a:lnTo>
                  <a:lnTo>
                    <a:pt x="4" y="26"/>
                  </a:lnTo>
                  <a:lnTo>
                    <a:pt x="0" y="20"/>
                  </a:lnTo>
                  <a:lnTo>
                    <a:pt x="0" y="14"/>
                  </a:lnTo>
                  <a:lnTo>
                    <a:pt x="0" y="14"/>
                  </a:lnTo>
                  <a:lnTo>
                    <a:pt x="0" y="10"/>
                  </a:lnTo>
                  <a:lnTo>
                    <a:pt x="4" y="4"/>
                  </a:lnTo>
                  <a:lnTo>
                    <a:pt x="8" y="2"/>
                  </a:lnTo>
                  <a:lnTo>
                    <a:pt x="14" y="0"/>
                  </a:lnTo>
                  <a:lnTo>
                    <a:pt x="14" y="0"/>
                  </a:lnTo>
                  <a:lnTo>
                    <a:pt x="20" y="2"/>
                  </a:lnTo>
                  <a:lnTo>
                    <a:pt x="24" y="4"/>
                  </a:lnTo>
                  <a:lnTo>
                    <a:pt x="28" y="10"/>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23"/>
            <p:cNvSpPr>
              <a:spLocks noEditPoints="1"/>
            </p:cNvSpPr>
            <p:nvPr/>
          </p:nvSpPr>
          <p:spPr bwMode="auto">
            <a:xfrm>
              <a:off x="6823" y="2147"/>
              <a:ext cx="354" cy="222"/>
            </a:xfrm>
            <a:custGeom>
              <a:avLst/>
              <a:gdLst>
                <a:gd name="T0" fmla="*/ 344 w 354"/>
                <a:gd name="T1" fmla="*/ 222 h 222"/>
                <a:gd name="T2" fmla="*/ 354 w 354"/>
                <a:gd name="T3" fmla="*/ 0 h 222"/>
                <a:gd name="T4" fmla="*/ 0 w 354"/>
                <a:gd name="T5" fmla="*/ 0 h 222"/>
                <a:gd name="T6" fmla="*/ 10 w 354"/>
                <a:gd name="T7" fmla="*/ 222 h 222"/>
                <a:gd name="T8" fmla="*/ 344 w 354"/>
                <a:gd name="T9" fmla="*/ 222 h 222"/>
                <a:gd name="T10" fmla="*/ 334 w 354"/>
                <a:gd name="T11" fmla="*/ 18 h 222"/>
                <a:gd name="T12" fmla="*/ 324 w 354"/>
                <a:gd name="T13" fmla="*/ 204 h 222"/>
                <a:gd name="T14" fmla="*/ 30 w 354"/>
                <a:gd name="T15" fmla="*/ 204 h 222"/>
                <a:gd name="T16" fmla="*/ 20 w 354"/>
                <a:gd name="T17" fmla="*/ 18 h 222"/>
                <a:gd name="T18" fmla="*/ 334 w 354"/>
                <a:gd name="T19" fmla="*/ 1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2">
                  <a:moveTo>
                    <a:pt x="344" y="222"/>
                  </a:moveTo>
                  <a:lnTo>
                    <a:pt x="354" y="0"/>
                  </a:lnTo>
                  <a:lnTo>
                    <a:pt x="0" y="0"/>
                  </a:lnTo>
                  <a:lnTo>
                    <a:pt x="10" y="222"/>
                  </a:lnTo>
                  <a:lnTo>
                    <a:pt x="344" y="222"/>
                  </a:lnTo>
                  <a:close/>
                  <a:moveTo>
                    <a:pt x="334" y="18"/>
                  </a:moveTo>
                  <a:lnTo>
                    <a:pt x="324" y="204"/>
                  </a:lnTo>
                  <a:lnTo>
                    <a:pt x="30" y="204"/>
                  </a:lnTo>
                  <a:lnTo>
                    <a:pt x="20" y="18"/>
                  </a:lnTo>
                  <a:lnTo>
                    <a:pt x="334" y="1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24"/>
            <p:cNvSpPr>
              <a:spLocks noEditPoints="1"/>
            </p:cNvSpPr>
            <p:nvPr/>
          </p:nvSpPr>
          <p:spPr bwMode="auto">
            <a:xfrm>
              <a:off x="6797" y="2387"/>
              <a:ext cx="406" cy="106"/>
            </a:xfrm>
            <a:custGeom>
              <a:avLst/>
              <a:gdLst>
                <a:gd name="T0" fmla="*/ 406 w 406"/>
                <a:gd name="T1" fmla="*/ 106 h 106"/>
                <a:gd name="T2" fmla="*/ 370 w 406"/>
                <a:gd name="T3" fmla="*/ 0 h 106"/>
                <a:gd name="T4" fmla="*/ 32 w 406"/>
                <a:gd name="T5" fmla="*/ 0 h 106"/>
                <a:gd name="T6" fmla="*/ 0 w 406"/>
                <a:gd name="T7" fmla="*/ 106 h 106"/>
                <a:gd name="T8" fmla="*/ 406 w 406"/>
                <a:gd name="T9" fmla="*/ 106 h 106"/>
                <a:gd name="T10" fmla="*/ 164 w 406"/>
                <a:gd name="T11" fmla="*/ 88 h 106"/>
                <a:gd name="T12" fmla="*/ 174 w 406"/>
                <a:gd name="T13" fmla="*/ 52 h 106"/>
                <a:gd name="T14" fmla="*/ 232 w 406"/>
                <a:gd name="T15" fmla="*/ 52 h 106"/>
                <a:gd name="T16" fmla="*/ 242 w 406"/>
                <a:gd name="T17" fmla="*/ 88 h 106"/>
                <a:gd name="T18" fmla="*/ 164 w 406"/>
                <a:gd name="T19" fmla="*/ 8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106">
                  <a:moveTo>
                    <a:pt x="406" y="106"/>
                  </a:moveTo>
                  <a:lnTo>
                    <a:pt x="370" y="0"/>
                  </a:lnTo>
                  <a:lnTo>
                    <a:pt x="32" y="0"/>
                  </a:lnTo>
                  <a:lnTo>
                    <a:pt x="0" y="106"/>
                  </a:lnTo>
                  <a:lnTo>
                    <a:pt x="406" y="106"/>
                  </a:lnTo>
                  <a:close/>
                  <a:moveTo>
                    <a:pt x="164" y="88"/>
                  </a:moveTo>
                  <a:lnTo>
                    <a:pt x="174" y="52"/>
                  </a:lnTo>
                  <a:lnTo>
                    <a:pt x="232" y="52"/>
                  </a:lnTo>
                  <a:lnTo>
                    <a:pt x="242" y="88"/>
                  </a:lnTo>
                  <a:lnTo>
                    <a:pt x="164" y="8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25"/>
            <p:cNvSpPr>
              <a:spLocks/>
            </p:cNvSpPr>
            <p:nvPr/>
          </p:nvSpPr>
          <p:spPr bwMode="auto">
            <a:xfrm>
              <a:off x="6797" y="2387"/>
              <a:ext cx="406" cy="106"/>
            </a:xfrm>
            <a:custGeom>
              <a:avLst/>
              <a:gdLst>
                <a:gd name="T0" fmla="*/ 406 w 406"/>
                <a:gd name="T1" fmla="*/ 106 h 106"/>
                <a:gd name="T2" fmla="*/ 370 w 406"/>
                <a:gd name="T3" fmla="*/ 0 h 106"/>
                <a:gd name="T4" fmla="*/ 32 w 406"/>
                <a:gd name="T5" fmla="*/ 0 h 106"/>
                <a:gd name="T6" fmla="*/ 0 w 406"/>
                <a:gd name="T7" fmla="*/ 106 h 106"/>
              </a:gdLst>
              <a:ahLst/>
              <a:cxnLst>
                <a:cxn ang="0">
                  <a:pos x="T0" y="T1"/>
                </a:cxn>
                <a:cxn ang="0">
                  <a:pos x="T2" y="T3"/>
                </a:cxn>
                <a:cxn ang="0">
                  <a:pos x="T4" y="T5"/>
                </a:cxn>
                <a:cxn ang="0">
                  <a:pos x="T6" y="T7"/>
                </a:cxn>
              </a:cxnLst>
              <a:rect l="0" t="0" r="r" b="b"/>
              <a:pathLst>
                <a:path w="406" h="106">
                  <a:moveTo>
                    <a:pt x="406" y="106"/>
                  </a:moveTo>
                  <a:lnTo>
                    <a:pt x="370" y="0"/>
                  </a:lnTo>
                  <a:lnTo>
                    <a:pt x="32" y="0"/>
                  </a:lnTo>
                  <a:lnTo>
                    <a:pt x="0"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26"/>
            <p:cNvSpPr>
              <a:spLocks/>
            </p:cNvSpPr>
            <p:nvPr/>
          </p:nvSpPr>
          <p:spPr bwMode="auto">
            <a:xfrm>
              <a:off x="6961" y="2439"/>
              <a:ext cx="78" cy="36"/>
            </a:xfrm>
            <a:custGeom>
              <a:avLst/>
              <a:gdLst>
                <a:gd name="T0" fmla="*/ 0 w 78"/>
                <a:gd name="T1" fmla="*/ 36 h 36"/>
                <a:gd name="T2" fmla="*/ 10 w 78"/>
                <a:gd name="T3" fmla="*/ 0 h 36"/>
                <a:gd name="T4" fmla="*/ 68 w 78"/>
                <a:gd name="T5" fmla="*/ 0 h 36"/>
                <a:gd name="T6" fmla="*/ 78 w 78"/>
                <a:gd name="T7" fmla="*/ 36 h 36"/>
                <a:gd name="T8" fmla="*/ 0 w 78"/>
                <a:gd name="T9" fmla="*/ 36 h 36"/>
              </a:gdLst>
              <a:ahLst/>
              <a:cxnLst>
                <a:cxn ang="0">
                  <a:pos x="T0" y="T1"/>
                </a:cxn>
                <a:cxn ang="0">
                  <a:pos x="T2" y="T3"/>
                </a:cxn>
                <a:cxn ang="0">
                  <a:pos x="T4" y="T5"/>
                </a:cxn>
                <a:cxn ang="0">
                  <a:pos x="T6" y="T7"/>
                </a:cxn>
                <a:cxn ang="0">
                  <a:pos x="T8" y="T9"/>
                </a:cxn>
              </a:cxnLst>
              <a:rect l="0" t="0" r="r" b="b"/>
              <a:pathLst>
                <a:path w="78" h="36">
                  <a:moveTo>
                    <a:pt x="0" y="36"/>
                  </a:moveTo>
                  <a:lnTo>
                    <a:pt x="10" y="0"/>
                  </a:lnTo>
                  <a:lnTo>
                    <a:pt x="68" y="0"/>
                  </a:lnTo>
                  <a:lnTo>
                    <a:pt x="78" y="36"/>
                  </a:lnTo>
                  <a:lnTo>
                    <a:pt x="0"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7"/>
            <p:cNvSpPr>
              <a:spLocks/>
            </p:cNvSpPr>
            <p:nvPr/>
          </p:nvSpPr>
          <p:spPr bwMode="auto">
            <a:xfrm>
              <a:off x="6829" y="1167"/>
              <a:ext cx="342" cy="484"/>
            </a:xfrm>
            <a:custGeom>
              <a:avLst/>
              <a:gdLst>
                <a:gd name="T0" fmla="*/ 0 w 342"/>
                <a:gd name="T1" fmla="*/ 0 h 484"/>
                <a:gd name="T2" fmla="*/ 0 w 342"/>
                <a:gd name="T3" fmla="*/ 484 h 484"/>
                <a:gd name="T4" fmla="*/ 342 w 342"/>
                <a:gd name="T5" fmla="*/ 484 h 484"/>
                <a:gd name="T6" fmla="*/ 342 w 342"/>
                <a:gd name="T7" fmla="*/ 114 h 484"/>
                <a:gd name="T8" fmla="*/ 228 w 342"/>
                <a:gd name="T9" fmla="*/ 114 h 484"/>
                <a:gd name="T10" fmla="*/ 228 w 342"/>
                <a:gd name="T11" fmla="*/ 0 h 484"/>
                <a:gd name="T12" fmla="*/ 0 w 342"/>
                <a:gd name="T13" fmla="*/ 0 h 484"/>
              </a:gdLst>
              <a:ahLst/>
              <a:cxnLst>
                <a:cxn ang="0">
                  <a:pos x="T0" y="T1"/>
                </a:cxn>
                <a:cxn ang="0">
                  <a:pos x="T2" y="T3"/>
                </a:cxn>
                <a:cxn ang="0">
                  <a:pos x="T4" y="T5"/>
                </a:cxn>
                <a:cxn ang="0">
                  <a:pos x="T6" y="T7"/>
                </a:cxn>
                <a:cxn ang="0">
                  <a:pos x="T8" y="T9"/>
                </a:cxn>
                <a:cxn ang="0">
                  <a:pos x="T10" y="T11"/>
                </a:cxn>
                <a:cxn ang="0">
                  <a:pos x="T12" y="T13"/>
                </a:cxn>
              </a:cxnLst>
              <a:rect l="0" t="0" r="r" b="b"/>
              <a:pathLst>
                <a:path w="342" h="484">
                  <a:moveTo>
                    <a:pt x="0" y="0"/>
                  </a:moveTo>
                  <a:lnTo>
                    <a:pt x="0" y="484"/>
                  </a:lnTo>
                  <a:lnTo>
                    <a:pt x="342" y="484"/>
                  </a:lnTo>
                  <a:lnTo>
                    <a:pt x="342" y="114"/>
                  </a:lnTo>
                  <a:lnTo>
                    <a:pt x="228" y="114"/>
                  </a:lnTo>
                  <a:lnTo>
                    <a:pt x="228" y="0"/>
                  </a:lnTo>
                  <a:lnTo>
                    <a:pt x="0" y="0"/>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28"/>
            <p:cNvSpPr>
              <a:spLocks/>
            </p:cNvSpPr>
            <p:nvPr/>
          </p:nvSpPr>
          <p:spPr bwMode="auto">
            <a:xfrm>
              <a:off x="7077" y="1179"/>
              <a:ext cx="82" cy="82"/>
            </a:xfrm>
            <a:custGeom>
              <a:avLst/>
              <a:gdLst>
                <a:gd name="T0" fmla="*/ 0 w 82"/>
                <a:gd name="T1" fmla="*/ 82 h 82"/>
                <a:gd name="T2" fmla="*/ 82 w 82"/>
                <a:gd name="T3" fmla="*/ 82 h 82"/>
                <a:gd name="T4" fmla="*/ 0 w 82"/>
                <a:gd name="T5" fmla="*/ 0 h 82"/>
                <a:gd name="T6" fmla="*/ 0 w 82"/>
                <a:gd name="T7" fmla="*/ 82 h 82"/>
              </a:gdLst>
              <a:ahLst/>
              <a:cxnLst>
                <a:cxn ang="0">
                  <a:pos x="T0" y="T1"/>
                </a:cxn>
                <a:cxn ang="0">
                  <a:pos x="T2" y="T3"/>
                </a:cxn>
                <a:cxn ang="0">
                  <a:pos x="T4" y="T5"/>
                </a:cxn>
                <a:cxn ang="0">
                  <a:pos x="T6" y="T7"/>
                </a:cxn>
              </a:cxnLst>
              <a:rect l="0" t="0" r="r" b="b"/>
              <a:pathLst>
                <a:path w="82" h="82">
                  <a:moveTo>
                    <a:pt x="0" y="82"/>
                  </a:moveTo>
                  <a:lnTo>
                    <a:pt x="82" y="82"/>
                  </a:lnTo>
                  <a:lnTo>
                    <a:pt x="0" y="0"/>
                  </a:lnTo>
                  <a:lnTo>
                    <a:pt x="0" y="82"/>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29"/>
            <p:cNvSpPr>
              <a:spLocks noChangeShapeType="1"/>
            </p:cNvSpPr>
            <p:nvPr/>
          </p:nvSpPr>
          <p:spPr bwMode="auto">
            <a:xfrm>
              <a:off x="6863" y="1331"/>
              <a:ext cx="2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30"/>
            <p:cNvSpPr>
              <a:spLocks noChangeShapeType="1"/>
            </p:cNvSpPr>
            <p:nvPr/>
          </p:nvSpPr>
          <p:spPr bwMode="auto">
            <a:xfrm>
              <a:off x="6863" y="1241"/>
              <a:ext cx="96"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31"/>
            <p:cNvSpPr>
              <a:spLocks noChangeShapeType="1"/>
            </p:cNvSpPr>
            <p:nvPr/>
          </p:nvSpPr>
          <p:spPr bwMode="auto">
            <a:xfrm>
              <a:off x="6863" y="1381"/>
              <a:ext cx="2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32"/>
            <p:cNvSpPr>
              <a:spLocks noChangeShapeType="1"/>
            </p:cNvSpPr>
            <p:nvPr/>
          </p:nvSpPr>
          <p:spPr bwMode="auto">
            <a:xfrm>
              <a:off x="6863" y="1431"/>
              <a:ext cx="2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33"/>
            <p:cNvSpPr>
              <a:spLocks noChangeShapeType="1"/>
            </p:cNvSpPr>
            <p:nvPr/>
          </p:nvSpPr>
          <p:spPr bwMode="auto">
            <a:xfrm>
              <a:off x="6863" y="1481"/>
              <a:ext cx="2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34"/>
            <p:cNvSpPr>
              <a:spLocks noChangeArrowheads="1"/>
            </p:cNvSpPr>
            <p:nvPr/>
          </p:nvSpPr>
          <p:spPr bwMode="auto">
            <a:xfrm>
              <a:off x="6765" y="3151"/>
              <a:ext cx="470" cy="238"/>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135"/>
            <p:cNvSpPr>
              <a:spLocks noChangeArrowheads="1"/>
            </p:cNvSpPr>
            <p:nvPr/>
          </p:nvSpPr>
          <p:spPr bwMode="auto">
            <a:xfrm>
              <a:off x="6877" y="3135"/>
              <a:ext cx="30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FFFFFF"/>
                  </a:solidFill>
                  <a:effectLst/>
                  <a:latin typeface="Calibri" panose="020F0502020204030204" pitchFamily="34" charset="0"/>
                </a:rPr>
                <a:t>User1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 name="Rectangle 136"/>
            <p:cNvSpPr>
              <a:spLocks noChangeArrowheads="1"/>
            </p:cNvSpPr>
            <p:nvPr/>
          </p:nvSpPr>
          <p:spPr bwMode="auto">
            <a:xfrm>
              <a:off x="6791" y="3255"/>
              <a:ext cx="11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FFFFFF"/>
                  </a:solidFill>
                  <a:effectLst/>
                  <a:latin typeface="Calibri" panose="020F050202020403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137"/>
            <p:cNvSpPr>
              <a:spLocks noChangeArrowheads="1"/>
            </p:cNvSpPr>
            <p:nvPr/>
          </p:nvSpPr>
          <p:spPr bwMode="auto">
            <a:xfrm>
              <a:off x="6841" y="3255"/>
              <a:ext cx="34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FFFFFF"/>
                  </a:solidFill>
                  <a:effectLst/>
                  <a:latin typeface="Calibri" panose="020F0502020204030204" pitchFamily="34" charset="0"/>
                </a:rPr>
                <a:t>a33w0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 name="Rectangle 138"/>
            <p:cNvSpPr>
              <a:spLocks noChangeArrowheads="1"/>
            </p:cNvSpPr>
            <p:nvPr/>
          </p:nvSpPr>
          <p:spPr bwMode="auto">
            <a:xfrm>
              <a:off x="7119" y="3255"/>
              <a:ext cx="9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FFFFFF"/>
                  </a:solidFill>
                  <a:effectLst/>
                  <a:latin typeface="Calibri" panose="020F050202020403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Rectangle 139"/>
            <p:cNvSpPr>
              <a:spLocks noChangeArrowheads="1"/>
            </p:cNvSpPr>
            <p:nvPr/>
          </p:nvSpPr>
          <p:spPr bwMode="auto">
            <a:xfrm>
              <a:off x="7153" y="3255"/>
              <a:ext cx="11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FFFFFF"/>
                  </a:solidFill>
                  <a:effectLst/>
                  <a:latin typeface="Calibri" panose="020F050202020403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4" name="Title 3"/>
          <p:cNvSpPr>
            <a:spLocks noGrp="1"/>
          </p:cNvSpPr>
          <p:nvPr>
            <p:ph type="title" idx="4294967295"/>
          </p:nvPr>
        </p:nvSpPr>
        <p:spPr>
          <a:xfrm>
            <a:off x="4465638" y="146050"/>
            <a:ext cx="7726362" cy="1050925"/>
          </a:xfrm>
        </p:spPr>
        <p:txBody>
          <a:bodyPr>
            <a:normAutofit fontScale="90000"/>
          </a:bodyPr>
          <a:lstStyle/>
          <a:p>
            <a:br>
              <a:rPr lang="en-US" dirty="0"/>
            </a:br>
            <a:r>
              <a:rPr lang="en-US" dirty="0"/>
              <a:t>Items at stake</a:t>
            </a:r>
          </a:p>
        </p:txBody>
      </p:sp>
      <p:sp>
        <p:nvSpPr>
          <p:cNvPr id="2" name="Content Placeholder 1"/>
          <p:cNvSpPr>
            <a:spLocks noGrp="1"/>
          </p:cNvSpPr>
          <p:nvPr>
            <p:ph sz="half" idx="4294967295"/>
          </p:nvPr>
        </p:nvSpPr>
        <p:spPr>
          <a:xfrm>
            <a:off x="0" y="1371600"/>
            <a:ext cx="3598863" cy="5245100"/>
          </a:xfrm>
        </p:spPr>
        <p:txBody>
          <a:bodyPr/>
          <a:lstStyle/>
          <a:p>
            <a:pPr lvl="1"/>
            <a:r>
              <a:rPr lang="en-US" dirty="0"/>
              <a:t>Targets are the same as for any other type of attack.</a:t>
            </a:r>
          </a:p>
          <a:p>
            <a:pPr lvl="1"/>
            <a:r>
              <a:rPr lang="en-US" dirty="0"/>
              <a:t>Social is just a different attack vector.</a:t>
            </a:r>
          </a:p>
          <a:p>
            <a:endParaRPr lang="en-US" dirty="0"/>
          </a:p>
        </p:txBody>
      </p:sp>
      <p:sp>
        <p:nvSpPr>
          <p:cNvPr id="59" name="TextBox 58"/>
          <p:cNvSpPr txBox="1"/>
          <p:nvPr/>
        </p:nvSpPr>
        <p:spPr>
          <a:xfrm>
            <a:off x="4392218" y="2415064"/>
            <a:ext cx="1099340" cy="369332"/>
          </a:xfrm>
          <a:prstGeom prst="rect">
            <a:avLst/>
          </a:prstGeom>
          <a:noFill/>
        </p:spPr>
        <p:txBody>
          <a:bodyPr wrap="none" rtlCol="0">
            <a:spAutoFit/>
          </a:bodyPr>
          <a:lstStyle/>
          <a:p>
            <a:pPr algn="ctr"/>
            <a:r>
              <a:rPr lang="en-US" dirty="0"/>
              <a:t>Disk drive</a:t>
            </a:r>
          </a:p>
        </p:txBody>
      </p:sp>
      <p:sp>
        <p:nvSpPr>
          <p:cNvPr id="60" name="TextBox 59"/>
          <p:cNvSpPr txBox="1"/>
          <p:nvPr/>
        </p:nvSpPr>
        <p:spPr>
          <a:xfrm>
            <a:off x="6653181" y="2415064"/>
            <a:ext cx="562975" cy="369332"/>
          </a:xfrm>
          <a:prstGeom prst="rect">
            <a:avLst/>
          </a:prstGeom>
          <a:noFill/>
        </p:spPr>
        <p:txBody>
          <a:bodyPr wrap="none" rtlCol="0">
            <a:spAutoFit/>
          </a:bodyPr>
          <a:lstStyle/>
          <a:p>
            <a:pPr algn="ctr"/>
            <a:r>
              <a:rPr lang="en-US" dirty="0"/>
              <a:t>USB</a:t>
            </a:r>
          </a:p>
        </p:txBody>
      </p:sp>
      <p:sp>
        <p:nvSpPr>
          <p:cNvPr id="61" name="TextBox 60"/>
          <p:cNvSpPr txBox="1"/>
          <p:nvPr/>
        </p:nvSpPr>
        <p:spPr>
          <a:xfrm>
            <a:off x="8872581" y="2415064"/>
            <a:ext cx="450764" cy="369332"/>
          </a:xfrm>
          <a:prstGeom prst="rect">
            <a:avLst/>
          </a:prstGeom>
          <a:noFill/>
        </p:spPr>
        <p:txBody>
          <a:bodyPr wrap="none" rtlCol="0">
            <a:spAutoFit/>
          </a:bodyPr>
          <a:lstStyle/>
          <a:p>
            <a:pPr algn="ctr"/>
            <a:r>
              <a:rPr lang="en-US" dirty="0"/>
              <a:t>CD</a:t>
            </a:r>
          </a:p>
        </p:txBody>
      </p:sp>
      <p:sp>
        <p:nvSpPr>
          <p:cNvPr id="62" name="TextBox 61"/>
          <p:cNvSpPr txBox="1"/>
          <p:nvPr/>
        </p:nvSpPr>
        <p:spPr>
          <a:xfrm>
            <a:off x="10525142" y="2415064"/>
            <a:ext cx="1165191" cy="369332"/>
          </a:xfrm>
          <a:prstGeom prst="rect">
            <a:avLst/>
          </a:prstGeom>
          <a:noFill/>
        </p:spPr>
        <p:txBody>
          <a:bodyPr wrap="none" rtlCol="0">
            <a:spAutoFit/>
          </a:bodyPr>
          <a:lstStyle/>
          <a:p>
            <a:pPr algn="ctr"/>
            <a:r>
              <a:rPr lang="en-US" dirty="0"/>
              <a:t>Document</a:t>
            </a:r>
          </a:p>
        </p:txBody>
      </p:sp>
      <p:sp>
        <p:nvSpPr>
          <p:cNvPr id="63" name="TextBox 62"/>
          <p:cNvSpPr txBox="1"/>
          <p:nvPr/>
        </p:nvSpPr>
        <p:spPr>
          <a:xfrm>
            <a:off x="4355650" y="3804825"/>
            <a:ext cx="1058175" cy="369332"/>
          </a:xfrm>
          <a:prstGeom prst="rect">
            <a:avLst/>
          </a:prstGeom>
          <a:noFill/>
        </p:spPr>
        <p:txBody>
          <a:bodyPr wrap="none" rtlCol="0">
            <a:spAutoFit/>
          </a:bodyPr>
          <a:lstStyle/>
          <a:p>
            <a:pPr algn="ctr"/>
            <a:r>
              <a:rPr lang="en-US" dirty="0"/>
              <a:t>Database</a:t>
            </a:r>
          </a:p>
        </p:txBody>
      </p:sp>
      <p:sp>
        <p:nvSpPr>
          <p:cNvPr id="64" name="TextBox 63"/>
          <p:cNvSpPr txBox="1"/>
          <p:nvPr/>
        </p:nvSpPr>
        <p:spPr>
          <a:xfrm>
            <a:off x="6482478" y="3804825"/>
            <a:ext cx="953915" cy="369332"/>
          </a:xfrm>
          <a:prstGeom prst="rect">
            <a:avLst/>
          </a:prstGeom>
          <a:noFill/>
        </p:spPr>
        <p:txBody>
          <a:bodyPr wrap="none" rtlCol="0">
            <a:spAutoFit/>
          </a:bodyPr>
          <a:lstStyle/>
          <a:p>
            <a:pPr algn="ctr"/>
            <a:r>
              <a:rPr lang="en-US" dirty="0"/>
              <a:t>Desktop</a:t>
            </a:r>
          </a:p>
        </p:txBody>
      </p:sp>
      <p:sp>
        <p:nvSpPr>
          <p:cNvPr id="65" name="TextBox 64"/>
          <p:cNvSpPr txBox="1"/>
          <p:nvPr/>
        </p:nvSpPr>
        <p:spPr>
          <a:xfrm>
            <a:off x="8652731" y="3804825"/>
            <a:ext cx="826060" cy="369332"/>
          </a:xfrm>
          <a:prstGeom prst="rect">
            <a:avLst/>
          </a:prstGeom>
          <a:noFill/>
        </p:spPr>
        <p:txBody>
          <a:bodyPr wrap="none" rtlCol="0">
            <a:spAutoFit/>
          </a:bodyPr>
          <a:lstStyle/>
          <a:p>
            <a:pPr algn="ctr"/>
            <a:r>
              <a:rPr lang="en-US" dirty="0"/>
              <a:t>Printer</a:t>
            </a:r>
          </a:p>
        </p:txBody>
      </p:sp>
      <p:sp>
        <p:nvSpPr>
          <p:cNvPr id="66" name="TextBox 65"/>
          <p:cNvSpPr txBox="1"/>
          <p:nvPr/>
        </p:nvSpPr>
        <p:spPr>
          <a:xfrm>
            <a:off x="10710514" y="3804825"/>
            <a:ext cx="832216" cy="369332"/>
          </a:xfrm>
          <a:prstGeom prst="rect">
            <a:avLst/>
          </a:prstGeom>
          <a:noFill/>
        </p:spPr>
        <p:txBody>
          <a:bodyPr wrap="none" rtlCol="0">
            <a:spAutoFit/>
          </a:bodyPr>
          <a:lstStyle/>
          <a:p>
            <a:pPr algn="ctr"/>
            <a:r>
              <a:rPr lang="en-US" dirty="0"/>
              <a:t>Laptop</a:t>
            </a:r>
          </a:p>
        </p:txBody>
      </p:sp>
      <p:sp>
        <p:nvSpPr>
          <p:cNvPr id="67" name="TextBox 66"/>
          <p:cNvSpPr txBox="1"/>
          <p:nvPr/>
        </p:nvSpPr>
        <p:spPr>
          <a:xfrm>
            <a:off x="4212117" y="5556625"/>
            <a:ext cx="1345240" cy="369332"/>
          </a:xfrm>
          <a:prstGeom prst="rect">
            <a:avLst/>
          </a:prstGeom>
          <a:noFill/>
        </p:spPr>
        <p:txBody>
          <a:bodyPr wrap="none" rtlCol="0">
            <a:spAutoFit/>
          </a:bodyPr>
          <a:lstStyle/>
          <a:p>
            <a:pPr algn="ctr"/>
            <a:r>
              <a:rPr lang="en-US" dirty="0"/>
              <a:t>Smartphone</a:t>
            </a:r>
          </a:p>
        </p:txBody>
      </p:sp>
      <p:sp>
        <p:nvSpPr>
          <p:cNvPr id="137" name="TextBox 136"/>
          <p:cNvSpPr txBox="1"/>
          <p:nvPr/>
        </p:nvSpPr>
        <p:spPr>
          <a:xfrm>
            <a:off x="10504327" y="5418126"/>
            <a:ext cx="1215076" cy="646331"/>
          </a:xfrm>
          <a:prstGeom prst="rect">
            <a:avLst/>
          </a:prstGeom>
          <a:noFill/>
        </p:spPr>
        <p:txBody>
          <a:bodyPr wrap="none" rtlCol="0">
            <a:spAutoFit/>
          </a:bodyPr>
          <a:lstStyle/>
          <a:p>
            <a:pPr algn="ctr"/>
            <a:r>
              <a:rPr lang="en-US" dirty="0"/>
              <a:t>Login</a:t>
            </a:r>
          </a:p>
          <a:p>
            <a:pPr algn="ctr"/>
            <a:r>
              <a:rPr lang="en-US" dirty="0"/>
              <a:t>credentials</a:t>
            </a:r>
          </a:p>
        </p:txBody>
      </p:sp>
      <p:sp>
        <p:nvSpPr>
          <p:cNvPr id="138" name="TextBox 137"/>
          <p:cNvSpPr txBox="1"/>
          <p:nvPr/>
        </p:nvSpPr>
        <p:spPr>
          <a:xfrm>
            <a:off x="8641848" y="5418126"/>
            <a:ext cx="924932" cy="646331"/>
          </a:xfrm>
          <a:prstGeom prst="rect">
            <a:avLst/>
          </a:prstGeom>
          <a:noFill/>
        </p:spPr>
        <p:txBody>
          <a:bodyPr wrap="none" rtlCol="0">
            <a:spAutoFit/>
          </a:bodyPr>
          <a:lstStyle/>
          <a:p>
            <a:pPr algn="ctr"/>
            <a:r>
              <a:rPr lang="en-US" dirty="0"/>
              <a:t>Physical</a:t>
            </a:r>
          </a:p>
          <a:p>
            <a:pPr algn="ctr"/>
            <a:r>
              <a:rPr lang="en-US" dirty="0"/>
              <a:t>access</a:t>
            </a:r>
          </a:p>
        </p:txBody>
      </p:sp>
      <p:sp>
        <p:nvSpPr>
          <p:cNvPr id="139" name="TextBox 138"/>
          <p:cNvSpPr txBox="1"/>
          <p:nvPr/>
        </p:nvSpPr>
        <p:spPr>
          <a:xfrm>
            <a:off x="6434371" y="5556625"/>
            <a:ext cx="1000595" cy="369332"/>
          </a:xfrm>
          <a:prstGeom prst="rect">
            <a:avLst/>
          </a:prstGeom>
          <a:noFill/>
        </p:spPr>
        <p:txBody>
          <a:bodyPr wrap="none" rtlCol="0">
            <a:spAutoFit/>
          </a:bodyPr>
          <a:lstStyle/>
          <a:p>
            <a:pPr algn="ctr"/>
            <a:r>
              <a:rPr lang="en-US" dirty="0"/>
              <a:t>Finances</a:t>
            </a:r>
          </a:p>
        </p:txBody>
      </p:sp>
    </p:spTree>
    <p:extLst>
      <p:ext uri="{BB962C8B-B14F-4D97-AF65-F5344CB8AC3E}">
        <p14:creationId xmlns:p14="http://schemas.microsoft.com/office/powerpoint/2010/main" val="2799448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809135" y="241300"/>
            <a:ext cx="9334500" cy="1050925"/>
          </a:xfrm>
        </p:spPr>
        <p:txBody>
          <a:bodyPr/>
          <a:lstStyle/>
          <a:p>
            <a:r>
              <a:rPr lang="en-US" dirty="0"/>
              <a:t>Attacker mentality</a:t>
            </a:r>
          </a:p>
        </p:txBody>
      </p:sp>
      <p:sp>
        <p:nvSpPr>
          <p:cNvPr id="6" name="Content Placeholder 5"/>
          <p:cNvSpPr>
            <a:spLocks noGrp="1"/>
          </p:cNvSpPr>
          <p:nvPr>
            <p:ph sz="half" idx="4294967295"/>
          </p:nvPr>
        </p:nvSpPr>
        <p:spPr>
          <a:xfrm>
            <a:off x="0" y="1371600"/>
            <a:ext cx="9304338" cy="5245100"/>
          </a:xfrm>
        </p:spPr>
        <p:txBody>
          <a:bodyPr/>
          <a:lstStyle/>
          <a:p>
            <a:pPr lvl="1"/>
            <a:r>
              <a:rPr lang="en-US" dirty="0"/>
              <a:t>Bad guys don’t ask if they may come in and do damage.</a:t>
            </a:r>
          </a:p>
          <a:p>
            <a:pPr lvl="1"/>
            <a:r>
              <a:rPr lang="en-US" dirty="0"/>
              <a:t>Attackers don’t care about violating controls.</a:t>
            </a:r>
          </a:p>
          <a:p>
            <a:pPr lvl="1"/>
            <a:r>
              <a:rPr lang="en-US" dirty="0"/>
              <a:t>They don’t mind causing you extra work.</a:t>
            </a:r>
          </a:p>
          <a:p>
            <a:pPr lvl="1"/>
            <a:r>
              <a:rPr lang="en-US" dirty="0"/>
              <a:t>They don’t care about privacy of customer PII.</a:t>
            </a:r>
          </a:p>
          <a:p>
            <a:endParaRPr lang="en-US" dirty="0"/>
          </a:p>
        </p:txBody>
      </p:sp>
    </p:spTree>
    <p:extLst>
      <p:ext uri="{BB962C8B-B14F-4D97-AF65-F5344CB8AC3E}">
        <p14:creationId xmlns:p14="http://schemas.microsoft.com/office/powerpoint/2010/main" val="1179603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6419" y="146954"/>
            <a:ext cx="10515600" cy="1325563"/>
          </a:xfrm>
        </p:spPr>
        <p:txBody>
          <a:bodyPr/>
          <a:lstStyle/>
          <a:p>
            <a:r>
              <a:rPr lang="en-US" dirty="0"/>
              <a:t>Social media example</a:t>
            </a:r>
          </a:p>
        </p:txBody>
      </p:sp>
      <p:sp>
        <p:nvSpPr>
          <p:cNvPr id="5" name="AutoShape 3"/>
          <p:cNvSpPr>
            <a:spLocks noChangeAspect="1" noChangeArrowheads="1" noTextEdit="1"/>
          </p:cNvSpPr>
          <p:nvPr/>
        </p:nvSpPr>
        <p:spPr bwMode="auto">
          <a:xfrm>
            <a:off x="3725863" y="1373188"/>
            <a:ext cx="5189537"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1370013"/>
            <a:ext cx="518953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p:cNvSpPr>
            <a:spLocks/>
          </p:cNvSpPr>
          <p:nvPr/>
        </p:nvSpPr>
        <p:spPr bwMode="auto">
          <a:xfrm>
            <a:off x="5389563" y="2784476"/>
            <a:ext cx="3348037" cy="720725"/>
          </a:xfrm>
          <a:custGeom>
            <a:avLst/>
            <a:gdLst>
              <a:gd name="T0" fmla="*/ 1881 w 2109"/>
              <a:gd name="T1" fmla="*/ 68 h 454"/>
              <a:gd name="T2" fmla="*/ 1881 w 2109"/>
              <a:gd name="T3" fmla="*/ 0 h 454"/>
              <a:gd name="T4" fmla="*/ 528 w 2109"/>
              <a:gd name="T5" fmla="*/ 0 h 454"/>
              <a:gd name="T6" fmla="*/ 528 w 2109"/>
              <a:gd name="T7" fmla="*/ 68 h 454"/>
              <a:gd name="T8" fmla="*/ 234 w 2109"/>
              <a:gd name="T9" fmla="*/ 68 h 454"/>
              <a:gd name="T10" fmla="*/ 234 w 2109"/>
              <a:gd name="T11" fmla="*/ 210 h 454"/>
              <a:gd name="T12" fmla="*/ 0 w 2109"/>
              <a:gd name="T13" fmla="*/ 210 h 454"/>
              <a:gd name="T14" fmla="*/ 0 w 2109"/>
              <a:gd name="T15" fmla="*/ 454 h 454"/>
              <a:gd name="T16" fmla="*/ 234 w 2109"/>
              <a:gd name="T17" fmla="*/ 454 h 454"/>
              <a:gd name="T18" fmla="*/ 2109 w 2109"/>
              <a:gd name="T19" fmla="*/ 454 h 454"/>
              <a:gd name="T20" fmla="*/ 2109 w 2109"/>
              <a:gd name="T21" fmla="*/ 68 h 454"/>
              <a:gd name="T22" fmla="*/ 1881 w 2109"/>
              <a:gd name="T23" fmla="*/ 68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9" h="454">
                <a:moveTo>
                  <a:pt x="1881" y="68"/>
                </a:moveTo>
                <a:lnTo>
                  <a:pt x="1881" y="0"/>
                </a:lnTo>
                <a:lnTo>
                  <a:pt x="528" y="0"/>
                </a:lnTo>
                <a:lnTo>
                  <a:pt x="528" y="68"/>
                </a:lnTo>
                <a:lnTo>
                  <a:pt x="234" y="68"/>
                </a:lnTo>
                <a:lnTo>
                  <a:pt x="234" y="210"/>
                </a:lnTo>
                <a:lnTo>
                  <a:pt x="0" y="210"/>
                </a:lnTo>
                <a:lnTo>
                  <a:pt x="0" y="454"/>
                </a:lnTo>
                <a:lnTo>
                  <a:pt x="234" y="454"/>
                </a:lnTo>
                <a:lnTo>
                  <a:pt x="2109" y="454"/>
                </a:lnTo>
                <a:lnTo>
                  <a:pt x="2109" y="68"/>
                </a:lnTo>
                <a:lnTo>
                  <a:pt x="1881"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9" name="Rectangle 48"/>
          <p:cNvSpPr>
            <a:spLocks noChangeArrowheads="1"/>
          </p:cNvSpPr>
          <p:nvPr/>
        </p:nvSpPr>
        <p:spPr bwMode="auto">
          <a:xfrm>
            <a:off x="6673850" y="3717926"/>
            <a:ext cx="568325" cy="104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0" name="Rectangle 49"/>
          <p:cNvSpPr>
            <a:spLocks noChangeArrowheads="1"/>
          </p:cNvSpPr>
          <p:nvPr/>
        </p:nvSpPr>
        <p:spPr bwMode="auto">
          <a:xfrm>
            <a:off x="6711950" y="3711576"/>
            <a:ext cx="612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4477BB"/>
                </a:solidFill>
                <a:effectLst/>
                <a:latin typeface="Tahoma" panose="020B0604030504040204" pitchFamily="34" charset="0"/>
              </a:rPr>
              <a:t>My pet Spock3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48" name="Freeform 107"/>
          <p:cNvSpPr>
            <a:spLocks/>
          </p:cNvSpPr>
          <p:nvPr/>
        </p:nvSpPr>
        <p:spPr bwMode="auto">
          <a:xfrm>
            <a:off x="5389563" y="5630863"/>
            <a:ext cx="3389312" cy="984250"/>
          </a:xfrm>
          <a:custGeom>
            <a:avLst/>
            <a:gdLst>
              <a:gd name="T0" fmla="*/ 2135 w 2135"/>
              <a:gd name="T1" fmla="*/ 620 h 620"/>
              <a:gd name="T2" fmla="*/ 2135 w 2135"/>
              <a:gd name="T3" fmla="*/ 0 h 620"/>
              <a:gd name="T4" fmla="*/ 1897 w 2135"/>
              <a:gd name="T5" fmla="*/ 0 h 620"/>
              <a:gd name="T6" fmla="*/ 0 w 2135"/>
              <a:gd name="T7" fmla="*/ 0 h 620"/>
              <a:gd name="T8" fmla="*/ 0 w 2135"/>
              <a:gd name="T9" fmla="*/ 620 h 620"/>
              <a:gd name="T10" fmla="*/ 2135 w 2135"/>
              <a:gd name="T11" fmla="*/ 620 h 620"/>
            </a:gdLst>
            <a:ahLst/>
            <a:cxnLst>
              <a:cxn ang="0">
                <a:pos x="T0" y="T1"/>
              </a:cxn>
              <a:cxn ang="0">
                <a:pos x="T2" y="T3"/>
              </a:cxn>
              <a:cxn ang="0">
                <a:pos x="T4" y="T5"/>
              </a:cxn>
              <a:cxn ang="0">
                <a:pos x="T6" y="T7"/>
              </a:cxn>
              <a:cxn ang="0">
                <a:pos x="T8" y="T9"/>
              </a:cxn>
              <a:cxn ang="0">
                <a:pos x="T10" y="T11"/>
              </a:cxn>
            </a:cxnLst>
            <a:rect l="0" t="0" r="r" b="b"/>
            <a:pathLst>
              <a:path w="2135" h="620">
                <a:moveTo>
                  <a:pt x="2135" y="620"/>
                </a:moveTo>
                <a:lnTo>
                  <a:pt x="2135" y="0"/>
                </a:lnTo>
                <a:lnTo>
                  <a:pt x="1897" y="0"/>
                </a:lnTo>
                <a:lnTo>
                  <a:pt x="0" y="0"/>
                </a:lnTo>
                <a:lnTo>
                  <a:pt x="0" y="620"/>
                </a:lnTo>
                <a:lnTo>
                  <a:pt x="2135" y="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4"/>
          <a:stretch>
            <a:fillRect/>
          </a:stretch>
        </p:blipFill>
        <p:spPr>
          <a:xfrm>
            <a:off x="5755361" y="4737415"/>
            <a:ext cx="1504594" cy="741048"/>
          </a:xfrm>
          <a:prstGeom prst="rect">
            <a:avLst/>
          </a:prstGeom>
        </p:spPr>
      </p:pic>
      <p:sp>
        <p:nvSpPr>
          <p:cNvPr id="109" name="Rectangle 49"/>
          <p:cNvSpPr>
            <a:spLocks noChangeArrowheads="1"/>
          </p:cNvSpPr>
          <p:nvPr/>
        </p:nvSpPr>
        <p:spPr bwMode="auto">
          <a:xfrm>
            <a:off x="7425690" y="4803557"/>
            <a:ext cx="13119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effectLst/>
                <a:latin typeface="Tahoma" panose="020B0604030504040204" pitchFamily="34" charset="0"/>
              </a:rPr>
              <a:t>Hey Buck! Love to get your input </a:t>
            </a:r>
            <a:r>
              <a:rPr lang="en-US" altLang="en-US" sz="700" dirty="0">
                <a:latin typeface="Tahoma" panose="020B0604030504040204" pitchFamily="34" charset="0"/>
              </a:rPr>
              <a:t>on the new subnetting plan before </a:t>
            </a:r>
            <a:r>
              <a:rPr kumimoji="0" lang="en-US" altLang="en-US" sz="700" b="0" i="0" u="none" strike="noStrike" cap="none" normalizeH="0" baseline="0" dirty="0">
                <a:ln>
                  <a:noFill/>
                </a:ln>
                <a:effectLst/>
                <a:latin typeface="Tahoma" panose="020B0604030504040204" pitchFamily="34" charset="0"/>
              </a:rPr>
              <a:t>I</a:t>
            </a:r>
            <a:r>
              <a:rPr kumimoji="0" lang="en-US" altLang="en-US" sz="700" b="0" i="0" u="none" strike="noStrike" cap="none" normalizeH="0" dirty="0">
                <a:ln>
                  <a:noFill/>
                </a:ln>
                <a:effectLst/>
                <a:latin typeface="Tahoma" panose="020B0604030504040204" pitchFamily="34" charset="0"/>
              </a:rPr>
              <a:t> submit.</a:t>
            </a:r>
            <a:endParaRPr kumimoji="0" lang="en-US" altLang="en-US" sz="1800" b="0" i="0" u="none" strike="noStrike" cap="none" normalizeH="0" baseline="0" dirty="0">
              <a:ln>
                <a:noFill/>
              </a:ln>
              <a:effectLst/>
            </a:endParaRPr>
          </a:p>
        </p:txBody>
      </p:sp>
      <p:sp>
        <p:nvSpPr>
          <p:cNvPr id="110" name="Rectangle 49"/>
          <p:cNvSpPr>
            <a:spLocks noChangeArrowheads="1"/>
          </p:cNvSpPr>
          <p:nvPr/>
        </p:nvSpPr>
        <p:spPr bwMode="auto">
          <a:xfrm>
            <a:off x="5787632" y="2903548"/>
            <a:ext cx="2949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700" dirty="0">
                <a:latin typeface="Tahoma" panose="020B0604030504040204" pitchFamily="34" charset="0"/>
              </a:rPr>
              <a:t>The brilliant minds at ServCorp strike again! Can you believe they've decided to go with Whimsical Security Solutions? Don't they know about the major DHCP security vulnerability? Of course they do! I told them. But WSS is cheap, and that's all that matters.</a:t>
            </a: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527007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2133600" y="1466850"/>
            <a:ext cx="10058400" cy="5029200"/>
          </a:xfrm>
        </p:spPr>
        <p:txBody>
          <a:bodyPr/>
          <a:lstStyle/>
          <a:p>
            <a:pPr lvl="0"/>
            <a:r>
              <a:rPr lang="en-US"/>
              <a:t>What drives people to post sensitive information to social media?</a:t>
            </a:r>
          </a:p>
          <a:p>
            <a:pPr lvl="0"/>
            <a:r>
              <a:rPr lang="en-US"/>
              <a:t>What drives people to post embarrassing images to social media?</a:t>
            </a:r>
          </a:p>
          <a:p>
            <a:endParaRPr lang="en-US" dirty="0"/>
          </a:p>
        </p:txBody>
      </p:sp>
      <p:sp>
        <p:nvSpPr>
          <p:cNvPr id="4" name="Title 3"/>
          <p:cNvSpPr>
            <a:spLocks noGrp="1"/>
          </p:cNvSpPr>
          <p:nvPr>
            <p:ph type="title" idx="4294967295"/>
          </p:nvPr>
        </p:nvSpPr>
        <p:spPr>
          <a:xfrm>
            <a:off x="2133600" y="287338"/>
            <a:ext cx="10058400" cy="1084262"/>
          </a:xfrm>
        </p:spPr>
        <p:txBody>
          <a:bodyPr/>
          <a:lstStyle/>
          <a:p>
            <a:r>
              <a:rPr lang="en-US" dirty="0"/>
              <a:t>Discussion</a:t>
            </a:r>
          </a:p>
        </p:txBody>
      </p:sp>
    </p:spTree>
    <p:extLst>
      <p:ext uri="{BB962C8B-B14F-4D97-AF65-F5344CB8AC3E}">
        <p14:creationId xmlns:p14="http://schemas.microsoft.com/office/powerpoint/2010/main" val="1245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43665" y="137806"/>
            <a:ext cx="9334500" cy="1050925"/>
          </a:xfrm>
        </p:spPr>
        <p:txBody>
          <a:bodyPr/>
          <a:lstStyle/>
          <a:p>
            <a:r>
              <a:rPr lang="en-US" dirty="0"/>
              <a:t>Profile management</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Don’t assume profile information is protected.</a:t>
            </a:r>
          </a:p>
          <a:p>
            <a:pPr lvl="1"/>
            <a:r>
              <a:rPr lang="en-US" dirty="0"/>
              <a:t>Many attacks specifically target profile information.</a:t>
            </a:r>
          </a:p>
          <a:p>
            <a:pPr lvl="1"/>
            <a:r>
              <a:rPr lang="en-US" dirty="0"/>
              <a:t>How much information should you include?</a:t>
            </a:r>
          </a:p>
          <a:p>
            <a:pPr lvl="2"/>
            <a:r>
              <a:rPr lang="en-US" dirty="0"/>
              <a:t>Is the information required?</a:t>
            </a:r>
          </a:p>
          <a:p>
            <a:pPr lvl="2"/>
            <a:r>
              <a:rPr lang="en-US" dirty="0"/>
              <a:t>Does it need to be correct?</a:t>
            </a:r>
          </a:p>
          <a:p>
            <a:pPr lvl="1"/>
            <a:r>
              <a:rPr lang="en-US" dirty="0"/>
              <a:t>For social media providers, you are the product, not the customer.</a:t>
            </a:r>
          </a:p>
          <a:p>
            <a:endParaRPr lang="en-US" dirty="0"/>
          </a:p>
        </p:txBody>
      </p:sp>
    </p:spTree>
    <p:extLst>
      <p:ext uri="{BB962C8B-B14F-4D97-AF65-F5344CB8AC3E}">
        <p14:creationId xmlns:p14="http://schemas.microsoft.com/office/powerpoint/2010/main" val="68672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65638" y="146050"/>
            <a:ext cx="7726362" cy="1050925"/>
          </a:xfrm>
        </p:spPr>
        <p:txBody>
          <a:bodyPr/>
          <a:lstStyle/>
          <a:p>
            <a:r>
              <a:rPr lang="en-US" dirty="0"/>
              <a:t>What is malware?</a:t>
            </a:r>
          </a:p>
        </p:txBody>
      </p:sp>
      <p:sp>
        <p:nvSpPr>
          <p:cNvPr id="3" name="Content Placeholder 2"/>
          <p:cNvSpPr>
            <a:spLocks noGrp="1"/>
          </p:cNvSpPr>
          <p:nvPr>
            <p:ph sz="half" idx="4294967295"/>
          </p:nvPr>
        </p:nvSpPr>
        <p:spPr>
          <a:xfrm>
            <a:off x="0" y="1371600"/>
            <a:ext cx="3598863" cy="5245100"/>
          </a:xfrm>
        </p:spPr>
        <p:txBody>
          <a:bodyPr/>
          <a:lstStyle/>
          <a:p>
            <a:r>
              <a:rPr lang="en-US" dirty="0"/>
              <a:t>Malware causes harm to a computer system by interrupting one of the CIA triad elements:</a:t>
            </a:r>
          </a:p>
          <a:p>
            <a:pPr lvl="1"/>
            <a:r>
              <a:rPr lang="en-US" dirty="0"/>
              <a:t>Confidentiality</a:t>
            </a:r>
          </a:p>
          <a:p>
            <a:pPr lvl="1"/>
            <a:r>
              <a:rPr lang="en-US" dirty="0"/>
              <a:t>Integrity</a:t>
            </a:r>
          </a:p>
          <a:p>
            <a:pPr lvl="1"/>
            <a:r>
              <a:rPr lang="en-US" dirty="0"/>
              <a:t>Availability</a:t>
            </a:r>
          </a:p>
        </p:txBody>
      </p:sp>
      <p:grpSp>
        <p:nvGrpSpPr>
          <p:cNvPr id="5" name="Group 4"/>
          <p:cNvGrpSpPr>
            <a:grpSpLocks noChangeAspect="1"/>
          </p:cNvGrpSpPr>
          <p:nvPr/>
        </p:nvGrpSpPr>
        <p:grpSpPr bwMode="auto">
          <a:xfrm>
            <a:off x="5318125" y="1638300"/>
            <a:ext cx="5422900" cy="4724400"/>
            <a:chOff x="3350" y="1032"/>
            <a:chExt cx="3416" cy="2976"/>
          </a:xfrm>
        </p:grpSpPr>
        <p:sp>
          <p:nvSpPr>
            <p:cNvPr id="7" name="AutoShape 3"/>
            <p:cNvSpPr>
              <a:spLocks noChangeAspect="1" noChangeArrowheads="1" noTextEdit="1"/>
            </p:cNvSpPr>
            <p:nvPr/>
          </p:nvSpPr>
          <p:spPr bwMode="auto">
            <a:xfrm>
              <a:off x="3350" y="1032"/>
              <a:ext cx="34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3350" y="3254"/>
              <a:ext cx="2906" cy="754"/>
            </a:xfrm>
            <a:custGeom>
              <a:avLst/>
              <a:gdLst>
                <a:gd name="T0" fmla="*/ 434 w 2906"/>
                <a:gd name="T1" fmla="*/ 754 h 754"/>
                <a:gd name="T2" fmla="*/ 2906 w 2906"/>
                <a:gd name="T3" fmla="*/ 754 h 754"/>
                <a:gd name="T4" fmla="*/ 2468 w 2906"/>
                <a:gd name="T5" fmla="*/ 0 h 754"/>
                <a:gd name="T6" fmla="*/ 2106 w 2906"/>
                <a:gd name="T7" fmla="*/ 0 h 754"/>
                <a:gd name="T8" fmla="*/ 844 w 2906"/>
                <a:gd name="T9" fmla="*/ 0 h 754"/>
                <a:gd name="T10" fmla="*/ 0 w 2906"/>
                <a:gd name="T11" fmla="*/ 0 h 754"/>
                <a:gd name="T12" fmla="*/ 0 w 2906"/>
                <a:gd name="T13" fmla="*/ 2 h 754"/>
                <a:gd name="T14" fmla="*/ 434 w 2906"/>
                <a:gd name="T15" fmla="*/ 754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6" h="754">
                  <a:moveTo>
                    <a:pt x="434" y="754"/>
                  </a:moveTo>
                  <a:lnTo>
                    <a:pt x="2906" y="754"/>
                  </a:lnTo>
                  <a:lnTo>
                    <a:pt x="2468" y="0"/>
                  </a:lnTo>
                  <a:lnTo>
                    <a:pt x="2106" y="0"/>
                  </a:lnTo>
                  <a:lnTo>
                    <a:pt x="844" y="0"/>
                  </a:lnTo>
                  <a:lnTo>
                    <a:pt x="0" y="0"/>
                  </a:lnTo>
                  <a:lnTo>
                    <a:pt x="0" y="2"/>
                  </a:lnTo>
                  <a:lnTo>
                    <a:pt x="434" y="754"/>
                  </a:lnTo>
                  <a:close/>
                </a:path>
              </a:pathLst>
            </a:custGeom>
            <a:solidFill>
              <a:srgbClr val="0D4C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088" y="1104"/>
              <a:ext cx="1678" cy="2904"/>
            </a:xfrm>
            <a:custGeom>
              <a:avLst/>
              <a:gdLst>
                <a:gd name="T0" fmla="*/ 1250 w 1678"/>
                <a:gd name="T1" fmla="*/ 2904 h 2904"/>
                <a:gd name="T2" fmla="*/ 1678 w 1678"/>
                <a:gd name="T3" fmla="*/ 2162 h 2904"/>
                <a:gd name="T4" fmla="*/ 430 w 1678"/>
                <a:gd name="T5" fmla="*/ 0 h 2904"/>
                <a:gd name="T6" fmla="*/ 0 w 1678"/>
                <a:gd name="T7" fmla="*/ 744 h 2904"/>
                <a:gd name="T8" fmla="*/ 656 w 1678"/>
                <a:gd name="T9" fmla="*/ 1880 h 2904"/>
                <a:gd name="T10" fmla="*/ 1248 w 1678"/>
                <a:gd name="T11" fmla="*/ 2904 h 2904"/>
                <a:gd name="T12" fmla="*/ 1250 w 1678"/>
                <a:gd name="T13" fmla="*/ 2904 h 2904"/>
              </a:gdLst>
              <a:ahLst/>
              <a:cxnLst>
                <a:cxn ang="0">
                  <a:pos x="T0" y="T1"/>
                </a:cxn>
                <a:cxn ang="0">
                  <a:pos x="T2" y="T3"/>
                </a:cxn>
                <a:cxn ang="0">
                  <a:pos x="T4" y="T5"/>
                </a:cxn>
                <a:cxn ang="0">
                  <a:pos x="T6" y="T7"/>
                </a:cxn>
                <a:cxn ang="0">
                  <a:pos x="T8" y="T9"/>
                </a:cxn>
                <a:cxn ang="0">
                  <a:pos x="T10" y="T11"/>
                </a:cxn>
                <a:cxn ang="0">
                  <a:pos x="T12" y="T13"/>
                </a:cxn>
              </a:cxnLst>
              <a:rect l="0" t="0" r="r" b="b"/>
              <a:pathLst>
                <a:path w="1678" h="2904">
                  <a:moveTo>
                    <a:pt x="1250" y="2904"/>
                  </a:moveTo>
                  <a:lnTo>
                    <a:pt x="1678" y="2162"/>
                  </a:lnTo>
                  <a:lnTo>
                    <a:pt x="430" y="0"/>
                  </a:lnTo>
                  <a:lnTo>
                    <a:pt x="0" y="744"/>
                  </a:lnTo>
                  <a:lnTo>
                    <a:pt x="656" y="1880"/>
                  </a:lnTo>
                  <a:lnTo>
                    <a:pt x="1248" y="2904"/>
                  </a:lnTo>
                  <a:lnTo>
                    <a:pt x="1250" y="2904"/>
                  </a:lnTo>
                  <a:close/>
                </a:path>
              </a:pathLst>
            </a:custGeom>
            <a:solidFill>
              <a:srgbClr val="5ECC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3390" y="1032"/>
              <a:ext cx="2086" cy="2152"/>
            </a:xfrm>
            <a:custGeom>
              <a:avLst/>
              <a:gdLst>
                <a:gd name="T0" fmla="*/ 1242 w 2086"/>
                <a:gd name="T1" fmla="*/ 0 h 2152"/>
                <a:gd name="T2" fmla="*/ 0 w 2086"/>
                <a:gd name="T3" fmla="*/ 2152 h 2152"/>
                <a:gd name="T4" fmla="*/ 846 w 2086"/>
                <a:gd name="T5" fmla="*/ 2152 h 2152"/>
                <a:gd name="T6" fmla="*/ 936 w 2086"/>
                <a:gd name="T7" fmla="*/ 1994 h 2152"/>
                <a:gd name="T8" fmla="*/ 2086 w 2086"/>
                <a:gd name="T9" fmla="*/ 0 h 2152"/>
                <a:gd name="T10" fmla="*/ 1242 w 2086"/>
                <a:gd name="T11" fmla="*/ 0 h 2152"/>
              </a:gdLst>
              <a:ahLst/>
              <a:cxnLst>
                <a:cxn ang="0">
                  <a:pos x="T0" y="T1"/>
                </a:cxn>
                <a:cxn ang="0">
                  <a:pos x="T2" y="T3"/>
                </a:cxn>
                <a:cxn ang="0">
                  <a:pos x="T4" y="T5"/>
                </a:cxn>
                <a:cxn ang="0">
                  <a:pos x="T6" y="T7"/>
                </a:cxn>
                <a:cxn ang="0">
                  <a:pos x="T8" y="T9"/>
                </a:cxn>
                <a:cxn ang="0">
                  <a:pos x="T10" y="T11"/>
                </a:cxn>
              </a:cxnLst>
              <a:rect l="0" t="0" r="r" b="b"/>
              <a:pathLst>
                <a:path w="2086" h="2152">
                  <a:moveTo>
                    <a:pt x="1242" y="0"/>
                  </a:moveTo>
                  <a:lnTo>
                    <a:pt x="0" y="2152"/>
                  </a:lnTo>
                  <a:lnTo>
                    <a:pt x="846" y="2152"/>
                  </a:lnTo>
                  <a:lnTo>
                    <a:pt x="936" y="1994"/>
                  </a:lnTo>
                  <a:lnTo>
                    <a:pt x="2086" y="0"/>
                  </a:lnTo>
                  <a:lnTo>
                    <a:pt x="1242"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816" y="2506"/>
              <a:ext cx="484" cy="446"/>
            </a:xfrm>
            <a:custGeom>
              <a:avLst/>
              <a:gdLst>
                <a:gd name="T0" fmla="*/ 162 w 484"/>
                <a:gd name="T1" fmla="*/ 0 h 446"/>
                <a:gd name="T2" fmla="*/ 162 w 484"/>
                <a:gd name="T3" fmla="*/ 0 h 446"/>
                <a:gd name="T4" fmla="*/ 162 w 484"/>
                <a:gd name="T5" fmla="*/ 0 h 446"/>
                <a:gd name="T6" fmla="*/ 162 w 484"/>
                <a:gd name="T7" fmla="*/ 0 h 446"/>
                <a:gd name="T8" fmla="*/ 162 w 484"/>
                <a:gd name="T9" fmla="*/ 0 h 446"/>
                <a:gd name="T10" fmla="*/ 114 w 484"/>
                <a:gd name="T11" fmla="*/ 0 h 446"/>
                <a:gd name="T12" fmla="*/ 114 w 484"/>
                <a:gd name="T13" fmla="*/ 0 h 446"/>
                <a:gd name="T14" fmla="*/ 104 w 484"/>
                <a:gd name="T15" fmla="*/ 2 h 446"/>
                <a:gd name="T16" fmla="*/ 92 w 484"/>
                <a:gd name="T17" fmla="*/ 4 h 446"/>
                <a:gd name="T18" fmla="*/ 70 w 484"/>
                <a:gd name="T19" fmla="*/ 10 h 446"/>
                <a:gd name="T20" fmla="*/ 48 w 484"/>
                <a:gd name="T21" fmla="*/ 22 h 446"/>
                <a:gd name="T22" fmla="*/ 40 w 484"/>
                <a:gd name="T23" fmla="*/ 30 h 446"/>
                <a:gd name="T24" fmla="*/ 32 w 484"/>
                <a:gd name="T25" fmla="*/ 38 h 446"/>
                <a:gd name="T26" fmla="*/ 32 w 484"/>
                <a:gd name="T27" fmla="*/ 38 h 446"/>
                <a:gd name="T28" fmla="*/ 18 w 484"/>
                <a:gd name="T29" fmla="*/ 54 h 446"/>
                <a:gd name="T30" fmla="*/ 8 w 484"/>
                <a:gd name="T31" fmla="*/ 74 h 446"/>
                <a:gd name="T32" fmla="*/ 2 w 484"/>
                <a:gd name="T33" fmla="*/ 94 h 446"/>
                <a:gd name="T34" fmla="*/ 0 w 484"/>
                <a:gd name="T35" fmla="*/ 116 h 446"/>
                <a:gd name="T36" fmla="*/ 0 w 484"/>
                <a:gd name="T37" fmla="*/ 446 h 446"/>
                <a:gd name="T38" fmla="*/ 0 w 484"/>
                <a:gd name="T39" fmla="*/ 446 h 446"/>
                <a:gd name="T40" fmla="*/ 88 w 484"/>
                <a:gd name="T41" fmla="*/ 446 h 446"/>
                <a:gd name="T42" fmla="*/ 88 w 484"/>
                <a:gd name="T43" fmla="*/ 204 h 446"/>
                <a:gd name="T44" fmla="*/ 88 w 484"/>
                <a:gd name="T45" fmla="*/ 204 h 446"/>
                <a:gd name="T46" fmla="*/ 108 w 484"/>
                <a:gd name="T47" fmla="*/ 204 h 446"/>
                <a:gd name="T48" fmla="*/ 108 w 484"/>
                <a:gd name="T49" fmla="*/ 446 h 446"/>
                <a:gd name="T50" fmla="*/ 220 w 484"/>
                <a:gd name="T51" fmla="*/ 446 h 446"/>
                <a:gd name="T52" fmla="*/ 240 w 484"/>
                <a:gd name="T53" fmla="*/ 446 h 446"/>
                <a:gd name="T54" fmla="*/ 240 w 484"/>
                <a:gd name="T55" fmla="*/ 446 h 446"/>
                <a:gd name="T56" fmla="*/ 240 w 484"/>
                <a:gd name="T57" fmla="*/ 446 h 446"/>
                <a:gd name="T58" fmla="*/ 264 w 484"/>
                <a:gd name="T59" fmla="*/ 446 h 446"/>
                <a:gd name="T60" fmla="*/ 374 w 484"/>
                <a:gd name="T61" fmla="*/ 446 h 446"/>
                <a:gd name="T62" fmla="*/ 374 w 484"/>
                <a:gd name="T63" fmla="*/ 204 h 446"/>
                <a:gd name="T64" fmla="*/ 396 w 484"/>
                <a:gd name="T65" fmla="*/ 204 h 446"/>
                <a:gd name="T66" fmla="*/ 396 w 484"/>
                <a:gd name="T67" fmla="*/ 204 h 446"/>
                <a:gd name="T68" fmla="*/ 396 w 484"/>
                <a:gd name="T69" fmla="*/ 446 h 446"/>
                <a:gd name="T70" fmla="*/ 484 w 484"/>
                <a:gd name="T71" fmla="*/ 446 h 446"/>
                <a:gd name="T72" fmla="*/ 484 w 484"/>
                <a:gd name="T73" fmla="*/ 446 h 446"/>
                <a:gd name="T74" fmla="*/ 484 w 484"/>
                <a:gd name="T75" fmla="*/ 116 h 446"/>
                <a:gd name="T76" fmla="*/ 484 w 484"/>
                <a:gd name="T77" fmla="*/ 116 h 446"/>
                <a:gd name="T78" fmla="*/ 482 w 484"/>
                <a:gd name="T79" fmla="*/ 94 h 446"/>
                <a:gd name="T80" fmla="*/ 476 w 484"/>
                <a:gd name="T81" fmla="*/ 74 h 446"/>
                <a:gd name="T82" fmla="*/ 466 w 484"/>
                <a:gd name="T83" fmla="*/ 54 h 446"/>
                <a:gd name="T84" fmla="*/ 452 w 484"/>
                <a:gd name="T85" fmla="*/ 38 h 446"/>
                <a:gd name="T86" fmla="*/ 452 w 484"/>
                <a:gd name="T87" fmla="*/ 38 h 446"/>
                <a:gd name="T88" fmla="*/ 444 w 484"/>
                <a:gd name="T89" fmla="*/ 30 h 446"/>
                <a:gd name="T90" fmla="*/ 434 w 484"/>
                <a:gd name="T91" fmla="*/ 22 h 446"/>
                <a:gd name="T92" fmla="*/ 414 w 484"/>
                <a:gd name="T93" fmla="*/ 10 h 446"/>
                <a:gd name="T94" fmla="*/ 392 w 484"/>
                <a:gd name="T95" fmla="*/ 4 h 446"/>
                <a:gd name="T96" fmla="*/ 380 w 484"/>
                <a:gd name="T97" fmla="*/ 2 h 446"/>
                <a:gd name="T98" fmla="*/ 368 w 484"/>
                <a:gd name="T99" fmla="*/ 0 h 446"/>
                <a:gd name="T100" fmla="*/ 322 w 484"/>
                <a:gd name="T101" fmla="*/ 0 h 446"/>
                <a:gd name="T102" fmla="*/ 322 w 484"/>
                <a:gd name="T103" fmla="*/ 0 h 446"/>
                <a:gd name="T104" fmla="*/ 322 w 484"/>
                <a:gd name="T105" fmla="*/ 0 h 446"/>
                <a:gd name="T106" fmla="*/ 322 w 484"/>
                <a:gd name="T107" fmla="*/ 0 h 446"/>
                <a:gd name="T108" fmla="*/ 322 w 484"/>
                <a:gd name="T109" fmla="*/ 0 h 446"/>
                <a:gd name="T110" fmla="*/ 162 w 484"/>
                <a:gd name="T11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4" h="446">
                  <a:moveTo>
                    <a:pt x="162" y="0"/>
                  </a:moveTo>
                  <a:lnTo>
                    <a:pt x="162" y="0"/>
                  </a:lnTo>
                  <a:lnTo>
                    <a:pt x="162" y="0"/>
                  </a:lnTo>
                  <a:lnTo>
                    <a:pt x="162" y="0"/>
                  </a:lnTo>
                  <a:lnTo>
                    <a:pt x="162" y="0"/>
                  </a:lnTo>
                  <a:lnTo>
                    <a:pt x="114" y="0"/>
                  </a:lnTo>
                  <a:lnTo>
                    <a:pt x="114" y="0"/>
                  </a:lnTo>
                  <a:lnTo>
                    <a:pt x="104" y="2"/>
                  </a:lnTo>
                  <a:lnTo>
                    <a:pt x="92" y="4"/>
                  </a:lnTo>
                  <a:lnTo>
                    <a:pt x="70" y="10"/>
                  </a:lnTo>
                  <a:lnTo>
                    <a:pt x="48" y="22"/>
                  </a:lnTo>
                  <a:lnTo>
                    <a:pt x="40" y="30"/>
                  </a:lnTo>
                  <a:lnTo>
                    <a:pt x="32" y="38"/>
                  </a:lnTo>
                  <a:lnTo>
                    <a:pt x="32" y="38"/>
                  </a:lnTo>
                  <a:lnTo>
                    <a:pt x="18" y="54"/>
                  </a:lnTo>
                  <a:lnTo>
                    <a:pt x="8" y="74"/>
                  </a:lnTo>
                  <a:lnTo>
                    <a:pt x="2" y="94"/>
                  </a:lnTo>
                  <a:lnTo>
                    <a:pt x="0" y="116"/>
                  </a:lnTo>
                  <a:lnTo>
                    <a:pt x="0" y="446"/>
                  </a:lnTo>
                  <a:lnTo>
                    <a:pt x="0" y="446"/>
                  </a:lnTo>
                  <a:lnTo>
                    <a:pt x="88" y="446"/>
                  </a:lnTo>
                  <a:lnTo>
                    <a:pt x="88" y="204"/>
                  </a:lnTo>
                  <a:lnTo>
                    <a:pt x="88" y="204"/>
                  </a:lnTo>
                  <a:lnTo>
                    <a:pt x="108" y="204"/>
                  </a:lnTo>
                  <a:lnTo>
                    <a:pt x="108" y="446"/>
                  </a:lnTo>
                  <a:lnTo>
                    <a:pt x="220" y="446"/>
                  </a:lnTo>
                  <a:lnTo>
                    <a:pt x="240" y="446"/>
                  </a:lnTo>
                  <a:lnTo>
                    <a:pt x="240" y="446"/>
                  </a:lnTo>
                  <a:lnTo>
                    <a:pt x="240" y="446"/>
                  </a:lnTo>
                  <a:lnTo>
                    <a:pt x="264" y="446"/>
                  </a:lnTo>
                  <a:lnTo>
                    <a:pt x="374" y="446"/>
                  </a:lnTo>
                  <a:lnTo>
                    <a:pt x="374" y="204"/>
                  </a:lnTo>
                  <a:lnTo>
                    <a:pt x="396" y="204"/>
                  </a:lnTo>
                  <a:lnTo>
                    <a:pt x="396" y="204"/>
                  </a:lnTo>
                  <a:lnTo>
                    <a:pt x="396" y="446"/>
                  </a:lnTo>
                  <a:lnTo>
                    <a:pt x="484" y="446"/>
                  </a:lnTo>
                  <a:lnTo>
                    <a:pt x="484" y="446"/>
                  </a:lnTo>
                  <a:lnTo>
                    <a:pt x="484" y="116"/>
                  </a:lnTo>
                  <a:lnTo>
                    <a:pt x="484" y="116"/>
                  </a:lnTo>
                  <a:lnTo>
                    <a:pt x="482" y="94"/>
                  </a:lnTo>
                  <a:lnTo>
                    <a:pt x="476" y="74"/>
                  </a:lnTo>
                  <a:lnTo>
                    <a:pt x="466" y="54"/>
                  </a:lnTo>
                  <a:lnTo>
                    <a:pt x="452" y="38"/>
                  </a:lnTo>
                  <a:lnTo>
                    <a:pt x="452" y="38"/>
                  </a:lnTo>
                  <a:lnTo>
                    <a:pt x="444" y="30"/>
                  </a:lnTo>
                  <a:lnTo>
                    <a:pt x="434" y="22"/>
                  </a:lnTo>
                  <a:lnTo>
                    <a:pt x="414" y="10"/>
                  </a:lnTo>
                  <a:lnTo>
                    <a:pt x="392" y="4"/>
                  </a:lnTo>
                  <a:lnTo>
                    <a:pt x="380" y="2"/>
                  </a:lnTo>
                  <a:lnTo>
                    <a:pt x="368" y="0"/>
                  </a:lnTo>
                  <a:lnTo>
                    <a:pt x="322" y="0"/>
                  </a:lnTo>
                  <a:lnTo>
                    <a:pt x="322" y="0"/>
                  </a:lnTo>
                  <a:lnTo>
                    <a:pt x="322" y="0"/>
                  </a:lnTo>
                  <a:lnTo>
                    <a:pt x="322" y="0"/>
                  </a:lnTo>
                  <a:lnTo>
                    <a:pt x="322" y="0"/>
                  </a:lnTo>
                  <a:lnTo>
                    <a:pt x="16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4856" y="2136"/>
              <a:ext cx="404" cy="168"/>
            </a:xfrm>
            <a:custGeom>
              <a:avLst/>
              <a:gdLst>
                <a:gd name="T0" fmla="*/ 360 w 404"/>
                <a:gd name="T1" fmla="*/ 104 h 168"/>
                <a:gd name="T2" fmla="*/ 314 w 404"/>
                <a:gd name="T3" fmla="*/ 104 h 168"/>
                <a:gd name="T4" fmla="*/ 280 w 404"/>
                <a:gd name="T5" fmla="*/ 22 h 168"/>
                <a:gd name="T6" fmla="*/ 280 w 404"/>
                <a:gd name="T7" fmla="*/ 22 h 168"/>
                <a:gd name="T8" fmla="*/ 272 w 404"/>
                <a:gd name="T9" fmla="*/ 18 h 168"/>
                <a:gd name="T10" fmla="*/ 254 w 404"/>
                <a:gd name="T11" fmla="*/ 12 h 168"/>
                <a:gd name="T12" fmla="*/ 230 w 404"/>
                <a:gd name="T13" fmla="*/ 4 h 168"/>
                <a:gd name="T14" fmla="*/ 216 w 404"/>
                <a:gd name="T15" fmla="*/ 2 h 168"/>
                <a:gd name="T16" fmla="*/ 202 w 404"/>
                <a:gd name="T17" fmla="*/ 0 h 168"/>
                <a:gd name="T18" fmla="*/ 202 w 404"/>
                <a:gd name="T19" fmla="*/ 0 h 168"/>
                <a:gd name="T20" fmla="*/ 188 w 404"/>
                <a:gd name="T21" fmla="*/ 2 h 168"/>
                <a:gd name="T22" fmla="*/ 176 w 404"/>
                <a:gd name="T23" fmla="*/ 4 h 168"/>
                <a:gd name="T24" fmla="*/ 150 w 404"/>
                <a:gd name="T25" fmla="*/ 12 h 168"/>
                <a:gd name="T26" fmla="*/ 132 w 404"/>
                <a:gd name="T27" fmla="*/ 18 h 168"/>
                <a:gd name="T28" fmla="*/ 124 w 404"/>
                <a:gd name="T29" fmla="*/ 22 h 168"/>
                <a:gd name="T30" fmla="*/ 90 w 404"/>
                <a:gd name="T31" fmla="*/ 104 h 168"/>
                <a:gd name="T32" fmla="*/ 44 w 404"/>
                <a:gd name="T33" fmla="*/ 104 h 168"/>
                <a:gd name="T34" fmla="*/ 0 w 404"/>
                <a:gd name="T35" fmla="*/ 124 h 168"/>
                <a:gd name="T36" fmla="*/ 0 w 404"/>
                <a:gd name="T37" fmla="*/ 124 h 168"/>
                <a:gd name="T38" fmla="*/ 10 w 404"/>
                <a:gd name="T39" fmla="*/ 132 h 168"/>
                <a:gd name="T40" fmla="*/ 24 w 404"/>
                <a:gd name="T41" fmla="*/ 138 h 168"/>
                <a:gd name="T42" fmla="*/ 46 w 404"/>
                <a:gd name="T43" fmla="*/ 146 h 168"/>
                <a:gd name="T44" fmla="*/ 72 w 404"/>
                <a:gd name="T45" fmla="*/ 154 h 168"/>
                <a:gd name="T46" fmla="*/ 108 w 404"/>
                <a:gd name="T47" fmla="*/ 162 h 168"/>
                <a:gd name="T48" fmla="*/ 152 w 404"/>
                <a:gd name="T49" fmla="*/ 166 h 168"/>
                <a:gd name="T50" fmla="*/ 204 w 404"/>
                <a:gd name="T51" fmla="*/ 168 h 168"/>
                <a:gd name="T52" fmla="*/ 204 w 404"/>
                <a:gd name="T53" fmla="*/ 168 h 168"/>
                <a:gd name="T54" fmla="*/ 254 w 404"/>
                <a:gd name="T55" fmla="*/ 166 h 168"/>
                <a:gd name="T56" fmla="*/ 298 w 404"/>
                <a:gd name="T57" fmla="*/ 162 h 168"/>
                <a:gd name="T58" fmla="*/ 332 w 404"/>
                <a:gd name="T59" fmla="*/ 154 h 168"/>
                <a:gd name="T60" fmla="*/ 360 w 404"/>
                <a:gd name="T61" fmla="*/ 146 h 168"/>
                <a:gd name="T62" fmla="*/ 380 w 404"/>
                <a:gd name="T63" fmla="*/ 138 h 168"/>
                <a:gd name="T64" fmla="*/ 394 w 404"/>
                <a:gd name="T65" fmla="*/ 132 h 168"/>
                <a:gd name="T66" fmla="*/ 404 w 404"/>
                <a:gd name="T67" fmla="*/ 124 h 168"/>
                <a:gd name="T68" fmla="*/ 360 w 404"/>
                <a:gd name="T69" fmla="*/ 10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4" h="168">
                  <a:moveTo>
                    <a:pt x="360" y="104"/>
                  </a:moveTo>
                  <a:lnTo>
                    <a:pt x="314" y="104"/>
                  </a:lnTo>
                  <a:lnTo>
                    <a:pt x="280" y="22"/>
                  </a:lnTo>
                  <a:lnTo>
                    <a:pt x="280" y="22"/>
                  </a:lnTo>
                  <a:lnTo>
                    <a:pt x="272" y="18"/>
                  </a:lnTo>
                  <a:lnTo>
                    <a:pt x="254" y="12"/>
                  </a:lnTo>
                  <a:lnTo>
                    <a:pt x="230" y="4"/>
                  </a:lnTo>
                  <a:lnTo>
                    <a:pt x="216" y="2"/>
                  </a:lnTo>
                  <a:lnTo>
                    <a:pt x="202" y="0"/>
                  </a:lnTo>
                  <a:lnTo>
                    <a:pt x="202" y="0"/>
                  </a:lnTo>
                  <a:lnTo>
                    <a:pt x="188" y="2"/>
                  </a:lnTo>
                  <a:lnTo>
                    <a:pt x="176" y="4"/>
                  </a:lnTo>
                  <a:lnTo>
                    <a:pt x="150" y="12"/>
                  </a:lnTo>
                  <a:lnTo>
                    <a:pt x="132" y="18"/>
                  </a:lnTo>
                  <a:lnTo>
                    <a:pt x="124" y="22"/>
                  </a:lnTo>
                  <a:lnTo>
                    <a:pt x="90" y="104"/>
                  </a:lnTo>
                  <a:lnTo>
                    <a:pt x="44" y="104"/>
                  </a:lnTo>
                  <a:lnTo>
                    <a:pt x="0" y="124"/>
                  </a:lnTo>
                  <a:lnTo>
                    <a:pt x="0" y="124"/>
                  </a:lnTo>
                  <a:lnTo>
                    <a:pt x="10" y="132"/>
                  </a:lnTo>
                  <a:lnTo>
                    <a:pt x="24" y="138"/>
                  </a:lnTo>
                  <a:lnTo>
                    <a:pt x="46" y="146"/>
                  </a:lnTo>
                  <a:lnTo>
                    <a:pt x="72" y="154"/>
                  </a:lnTo>
                  <a:lnTo>
                    <a:pt x="108" y="162"/>
                  </a:lnTo>
                  <a:lnTo>
                    <a:pt x="152" y="166"/>
                  </a:lnTo>
                  <a:lnTo>
                    <a:pt x="204" y="168"/>
                  </a:lnTo>
                  <a:lnTo>
                    <a:pt x="204" y="168"/>
                  </a:lnTo>
                  <a:lnTo>
                    <a:pt x="254" y="166"/>
                  </a:lnTo>
                  <a:lnTo>
                    <a:pt x="298" y="162"/>
                  </a:lnTo>
                  <a:lnTo>
                    <a:pt x="332" y="154"/>
                  </a:lnTo>
                  <a:lnTo>
                    <a:pt x="360" y="146"/>
                  </a:lnTo>
                  <a:lnTo>
                    <a:pt x="380" y="138"/>
                  </a:lnTo>
                  <a:lnTo>
                    <a:pt x="394" y="132"/>
                  </a:lnTo>
                  <a:lnTo>
                    <a:pt x="404" y="124"/>
                  </a:lnTo>
                  <a:lnTo>
                    <a:pt x="360" y="10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4924" y="2356"/>
              <a:ext cx="268" cy="110"/>
            </a:xfrm>
            <a:custGeom>
              <a:avLst/>
              <a:gdLst>
                <a:gd name="T0" fmla="*/ 0 w 268"/>
                <a:gd name="T1" fmla="*/ 0 h 110"/>
                <a:gd name="T2" fmla="*/ 0 w 268"/>
                <a:gd name="T3" fmla="*/ 0 h 110"/>
                <a:gd name="T4" fmla="*/ 0 w 268"/>
                <a:gd name="T5" fmla="*/ 4 h 110"/>
                <a:gd name="T6" fmla="*/ 0 w 268"/>
                <a:gd name="T7" fmla="*/ 4 h 110"/>
                <a:gd name="T8" fmla="*/ 6 w 268"/>
                <a:gd name="T9" fmla="*/ 22 h 110"/>
                <a:gd name="T10" fmla="*/ 14 w 268"/>
                <a:gd name="T11" fmla="*/ 40 h 110"/>
                <a:gd name="T12" fmla="*/ 24 w 268"/>
                <a:gd name="T13" fmla="*/ 56 h 110"/>
                <a:gd name="T14" fmla="*/ 36 w 268"/>
                <a:gd name="T15" fmla="*/ 70 h 110"/>
                <a:gd name="T16" fmla="*/ 50 w 268"/>
                <a:gd name="T17" fmla="*/ 82 h 110"/>
                <a:gd name="T18" fmla="*/ 66 w 268"/>
                <a:gd name="T19" fmla="*/ 92 h 110"/>
                <a:gd name="T20" fmla="*/ 84 w 268"/>
                <a:gd name="T21" fmla="*/ 100 h 110"/>
                <a:gd name="T22" fmla="*/ 102 w 268"/>
                <a:gd name="T23" fmla="*/ 106 h 110"/>
                <a:gd name="T24" fmla="*/ 102 w 268"/>
                <a:gd name="T25" fmla="*/ 106 h 110"/>
                <a:gd name="T26" fmla="*/ 118 w 268"/>
                <a:gd name="T27" fmla="*/ 108 h 110"/>
                <a:gd name="T28" fmla="*/ 132 w 268"/>
                <a:gd name="T29" fmla="*/ 110 h 110"/>
                <a:gd name="T30" fmla="*/ 146 w 268"/>
                <a:gd name="T31" fmla="*/ 108 h 110"/>
                <a:gd name="T32" fmla="*/ 160 w 268"/>
                <a:gd name="T33" fmla="*/ 106 h 110"/>
                <a:gd name="T34" fmla="*/ 174 w 268"/>
                <a:gd name="T35" fmla="*/ 104 h 110"/>
                <a:gd name="T36" fmla="*/ 186 w 268"/>
                <a:gd name="T37" fmla="*/ 100 h 110"/>
                <a:gd name="T38" fmla="*/ 198 w 268"/>
                <a:gd name="T39" fmla="*/ 94 h 110"/>
                <a:gd name="T40" fmla="*/ 210 w 268"/>
                <a:gd name="T41" fmla="*/ 86 h 110"/>
                <a:gd name="T42" fmla="*/ 220 w 268"/>
                <a:gd name="T43" fmla="*/ 78 h 110"/>
                <a:gd name="T44" fmla="*/ 230 w 268"/>
                <a:gd name="T45" fmla="*/ 70 h 110"/>
                <a:gd name="T46" fmla="*/ 240 w 268"/>
                <a:gd name="T47" fmla="*/ 60 h 110"/>
                <a:gd name="T48" fmla="*/ 248 w 268"/>
                <a:gd name="T49" fmla="*/ 48 h 110"/>
                <a:gd name="T50" fmla="*/ 254 w 268"/>
                <a:gd name="T51" fmla="*/ 38 h 110"/>
                <a:gd name="T52" fmla="*/ 260 w 268"/>
                <a:gd name="T53" fmla="*/ 26 h 110"/>
                <a:gd name="T54" fmla="*/ 264 w 268"/>
                <a:gd name="T55" fmla="*/ 12 h 110"/>
                <a:gd name="T56" fmla="*/ 268 w 268"/>
                <a:gd name="T57" fmla="*/ 0 h 110"/>
                <a:gd name="T58" fmla="*/ 0 w 268"/>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8" h="110">
                  <a:moveTo>
                    <a:pt x="0" y="0"/>
                  </a:moveTo>
                  <a:lnTo>
                    <a:pt x="0" y="0"/>
                  </a:lnTo>
                  <a:lnTo>
                    <a:pt x="0" y="4"/>
                  </a:lnTo>
                  <a:lnTo>
                    <a:pt x="0" y="4"/>
                  </a:lnTo>
                  <a:lnTo>
                    <a:pt x="6" y="22"/>
                  </a:lnTo>
                  <a:lnTo>
                    <a:pt x="14" y="40"/>
                  </a:lnTo>
                  <a:lnTo>
                    <a:pt x="24" y="56"/>
                  </a:lnTo>
                  <a:lnTo>
                    <a:pt x="36" y="70"/>
                  </a:lnTo>
                  <a:lnTo>
                    <a:pt x="50" y="82"/>
                  </a:lnTo>
                  <a:lnTo>
                    <a:pt x="66" y="92"/>
                  </a:lnTo>
                  <a:lnTo>
                    <a:pt x="84" y="100"/>
                  </a:lnTo>
                  <a:lnTo>
                    <a:pt x="102" y="106"/>
                  </a:lnTo>
                  <a:lnTo>
                    <a:pt x="102" y="106"/>
                  </a:lnTo>
                  <a:lnTo>
                    <a:pt x="118" y="108"/>
                  </a:lnTo>
                  <a:lnTo>
                    <a:pt x="132" y="110"/>
                  </a:lnTo>
                  <a:lnTo>
                    <a:pt x="146" y="108"/>
                  </a:lnTo>
                  <a:lnTo>
                    <a:pt x="160" y="106"/>
                  </a:lnTo>
                  <a:lnTo>
                    <a:pt x="174" y="104"/>
                  </a:lnTo>
                  <a:lnTo>
                    <a:pt x="186" y="100"/>
                  </a:lnTo>
                  <a:lnTo>
                    <a:pt x="198" y="94"/>
                  </a:lnTo>
                  <a:lnTo>
                    <a:pt x="210" y="86"/>
                  </a:lnTo>
                  <a:lnTo>
                    <a:pt x="220" y="78"/>
                  </a:lnTo>
                  <a:lnTo>
                    <a:pt x="230" y="70"/>
                  </a:lnTo>
                  <a:lnTo>
                    <a:pt x="240" y="60"/>
                  </a:lnTo>
                  <a:lnTo>
                    <a:pt x="248" y="48"/>
                  </a:lnTo>
                  <a:lnTo>
                    <a:pt x="254" y="38"/>
                  </a:lnTo>
                  <a:lnTo>
                    <a:pt x="260" y="26"/>
                  </a:lnTo>
                  <a:lnTo>
                    <a:pt x="264" y="12"/>
                  </a:lnTo>
                  <a:lnTo>
                    <a:pt x="268"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4974" y="2304"/>
              <a:ext cx="62" cy="42"/>
            </a:xfrm>
            <a:custGeom>
              <a:avLst/>
              <a:gdLst>
                <a:gd name="T0" fmla="*/ 62 w 62"/>
                <a:gd name="T1" fmla="*/ 22 h 42"/>
                <a:gd name="T2" fmla="*/ 62 w 62"/>
                <a:gd name="T3" fmla="*/ 22 h 42"/>
                <a:gd name="T4" fmla="*/ 60 w 62"/>
                <a:gd name="T5" fmla="*/ 28 h 42"/>
                <a:gd name="T6" fmla="*/ 56 w 62"/>
                <a:gd name="T7" fmla="*/ 32 h 42"/>
                <a:gd name="T8" fmla="*/ 52 w 62"/>
                <a:gd name="T9" fmla="*/ 36 h 42"/>
                <a:gd name="T10" fmla="*/ 46 w 62"/>
                <a:gd name="T11" fmla="*/ 40 h 42"/>
                <a:gd name="T12" fmla="*/ 36 w 62"/>
                <a:gd name="T13" fmla="*/ 42 h 42"/>
                <a:gd name="T14" fmla="*/ 22 w 62"/>
                <a:gd name="T15" fmla="*/ 40 h 42"/>
                <a:gd name="T16" fmla="*/ 22 w 62"/>
                <a:gd name="T17" fmla="*/ 40 h 42"/>
                <a:gd name="T18" fmla="*/ 18 w 62"/>
                <a:gd name="T19" fmla="*/ 38 h 42"/>
                <a:gd name="T20" fmla="*/ 12 w 62"/>
                <a:gd name="T21" fmla="*/ 34 h 42"/>
                <a:gd name="T22" fmla="*/ 4 w 62"/>
                <a:gd name="T23" fmla="*/ 24 h 42"/>
                <a:gd name="T24" fmla="*/ 0 w 62"/>
                <a:gd name="T25" fmla="*/ 14 h 42"/>
                <a:gd name="T26" fmla="*/ 0 w 62"/>
                <a:gd name="T27" fmla="*/ 8 h 42"/>
                <a:gd name="T28" fmla="*/ 2 w 62"/>
                <a:gd name="T29" fmla="*/ 0 h 42"/>
                <a:gd name="T30" fmla="*/ 62 w 62"/>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2">
                  <a:moveTo>
                    <a:pt x="62" y="22"/>
                  </a:moveTo>
                  <a:lnTo>
                    <a:pt x="62" y="22"/>
                  </a:lnTo>
                  <a:lnTo>
                    <a:pt x="60" y="28"/>
                  </a:lnTo>
                  <a:lnTo>
                    <a:pt x="56" y="32"/>
                  </a:lnTo>
                  <a:lnTo>
                    <a:pt x="52" y="36"/>
                  </a:lnTo>
                  <a:lnTo>
                    <a:pt x="46" y="40"/>
                  </a:lnTo>
                  <a:lnTo>
                    <a:pt x="36" y="42"/>
                  </a:lnTo>
                  <a:lnTo>
                    <a:pt x="22" y="40"/>
                  </a:lnTo>
                  <a:lnTo>
                    <a:pt x="22" y="40"/>
                  </a:lnTo>
                  <a:lnTo>
                    <a:pt x="18" y="38"/>
                  </a:lnTo>
                  <a:lnTo>
                    <a:pt x="12" y="34"/>
                  </a:lnTo>
                  <a:lnTo>
                    <a:pt x="4" y="24"/>
                  </a:lnTo>
                  <a:lnTo>
                    <a:pt x="0" y="14"/>
                  </a:lnTo>
                  <a:lnTo>
                    <a:pt x="0" y="8"/>
                  </a:lnTo>
                  <a:lnTo>
                    <a:pt x="2" y="0"/>
                  </a:lnTo>
                  <a:lnTo>
                    <a:pt x="62"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5080" y="2304"/>
              <a:ext cx="62" cy="42"/>
            </a:xfrm>
            <a:custGeom>
              <a:avLst/>
              <a:gdLst>
                <a:gd name="T0" fmla="*/ 0 w 62"/>
                <a:gd name="T1" fmla="*/ 22 h 42"/>
                <a:gd name="T2" fmla="*/ 0 w 62"/>
                <a:gd name="T3" fmla="*/ 22 h 42"/>
                <a:gd name="T4" fmla="*/ 2 w 62"/>
                <a:gd name="T5" fmla="*/ 28 h 42"/>
                <a:gd name="T6" fmla="*/ 6 w 62"/>
                <a:gd name="T7" fmla="*/ 32 h 42"/>
                <a:gd name="T8" fmla="*/ 10 w 62"/>
                <a:gd name="T9" fmla="*/ 36 h 42"/>
                <a:gd name="T10" fmla="*/ 14 w 62"/>
                <a:gd name="T11" fmla="*/ 40 h 42"/>
                <a:gd name="T12" fmla="*/ 26 w 62"/>
                <a:gd name="T13" fmla="*/ 42 h 42"/>
                <a:gd name="T14" fmla="*/ 38 w 62"/>
                <a:gd name="T15" fmla="*/ 40 h 42"/>
                <a:gd name="T16" fmla="*/ 38 w 62"/>
                <a:gd name="T17" fmla="*/ 40 h 42"/>
                <a:gd name="T18" fmla="*/ 44 w 62"/>
                <a:gd name="T19" fmla="*/ 38 h 42"/>
                <a:gd name="T20" fmla="*/ 50 w 62"/>
                <a:gd name="T21" fmla="*/ 34 h 42"/>
                <a:gd name="T22" fmla="*/ 58 w 62"/>
                <a:gd name="T23" fmla="*/ 24 h 42"/>
                <a:gd name="T24" fmla="*/ 62 w 62"/>
                <a:gd name="T25" fmla="*/ 14 h 42"/>
                <a:gd name="T26" fmla="*/ 62 w 62"/>
                <a:gd name="T27" fmla="*/ 8 h 42"/>
                <a:gd name="T28" fmla="*/ 60 w 62"/>
                <a:gd name="T29" fmla="*/ 0 h 42"/>
                <a:gd name="T30" fmla="*/ 0 w 62"/>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2">
                  <a:moveTo>
                    <a:pt x="0" y="22"/>
                  </a:moveTo>
                  <a:lnTo>
                    <a:pt x="0" y="22"/>
                  </a:lnTo>
                  <a:lnTo>
                    <a:pt x="2" y="28"/>
                  </a:lnTo>
                  <a:lnTo>
                    <a:pt x="6" y="32"/>
                  </a:lnTo>
                  <a:lnTo>
                    <a:pt x="10" y="36"/>
                  </a:lnTo>
                  <a:lnTo>
                    <a:pt x="14" y="40"/>
                  </a:lnTo>
                  <a:lnTo>
                    <a:pt x="26" y="42"/>
                  </a:lnTo>
                  <a:lnTo>
                    <a:pt x="38" y="40"/>
                  </a:lnTo>
                  <a:lnTo>
                    <a:pt x="38" y="40"/>
                  </a:lnTo>
                  <a:lnTo>
                    <a:pt x="44" y="38"/>
                  </a:lnTo>
                  <a:lnTo>
                    <a:pt x="50" y="34"/>
                  </a:lnTo>
                  <a:lnTo>
                    <a:pt x="58" y="24"/>
                  </a:lnTo>
                  <a:lnTo>
                    <a:pt x="62" y="14"/>
                  </a:lnTo>
                  <a:lnTo>
                    <a:pt x="62" y="8"/>
                  </a:lnTo>
                  <a:lnTo>
                    <a:pt x="60" y="0"/>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p:cNvSpPr txBox="1"/>
          <p:nvPr/>
        </p:nvSpPr>
        <p:spPr>
          <a:xfrm rot="18000000">
            <a:off x="5854477" y="3140403"/>
            <a:ext cx="2314416" cy="523220"/>
          </a:xfrm>
          <a:prstGeom prst="rect">
            <a:avLst/>
          </a:prstGeom>
          <a:noFill/>
        </p:spPr>
        <p:txBody>
          <a:bodyPr wrap="none" rtlCol="0">
            <a:spAutoFit/>
          </a:bodyPr>
          <a:lstStyle/>
          <a:p>
            <a:r>
              <a:rPr lang="en-US" sz="2800" dirty="0">
                <a:solidFill>
                  <a:schemeClr val="bg2"/>
                </a:solidFill>
              </a:rPr>
              <a:t>Confidentiality</a:t>
            </a:r>
          </a:p>
        </p:txBody>
      </p:sp>
      <p:sp>
        <p:nvSpPr>
          <p:cNvPr id="17" name="TextBox 16"/>
          <p:cNvSpPr txBox="1"/>
          <p:nvPr/>
        </p:nvSpPr>
        <p:spPr>
          <a:xfrm rot="3600000">
            <a:off x="8735013" y="3796040"/>
            <a:ext cx="1411797" cy="523220"/>
          </a:xfrm>
          <a:prstGeom prst="rect">
            <a:avLst/>
          </a:prstGeom>
          <a:noFill/>
        </p:spPr>
        <p:txBody>
          <a:bodyPr wrap="none" rtlCol="0">
            <a:spAutoFit/>
          </a:bodyPr>
          <a:lstStyle/>
          <a:p>
            <a:r>
              <a:rPr lang="en-US" sz="2800" dirty="0">
                <a:solidFill>
                  <a:schemeClr val="bg2"/>
                </a:solidFill>
              </a:rPr>
              <a:t>Integrity</a:t>
            </a:r>
          </a:p>
        </p:txBody>
      </p:sp>
      <p:sp>
        <p:nvSpPr>
          <p:cNvPr id="18" name="TextBox 17"/>
          <p:cNvSpPr txBox="1"/>
          <p:nvPr/>
        </p:nvSpPr>
        <p:spPr>
          <a:xfrm>
            <a:off x="6825837" y="5524834"/>
            <a:ext cx="1766125" cy="523220"/>
          </a:xfrm>
          <a:prstGeom prst="rect">
            <a:avLst/>
          </a:prstGeom>
          <a:noFill/>
        </p:spPr>
        <p:txBody>
          <a:bodyPr wrap="none" rtlCol="0">
            <a:spAutoFit/>
          </a:bodyPr>
          <a:lstStyle/>
          <a:p>
            <a:r>
              <a:rPr lang="en-US" sz="2800" dirty="0">
                <a:solidFill>
                  <a:schemeClr val="bg2"/>
                </a:solidFill>
              </a:rPr>
              <a:t>Availability</a:t>
            </a:r>
          </a:p>
        </p:txBody>
      </p:sp>
      <p:sp>
        <p:nvSpPr>
          <p:cNvPr id="19" name="TextBox 18"/>
          <p:cNvSpPr txBox="1"/>
          <p:nvPr/>
        </p:nvSpPr>
        <p:spPr>
          <a:xfrm>
            <a:off x="7555730" y="4676077"/>
            <a:ext cx="960391" cy="369332"/>
          </a:xfrm>
          <a:prstGeom prst="rect">
            <a:avLst/>
          </a:prstGeom>
          <a:noFill/>
        </p:spPr>
        <p:txBody>
          <a:bodyPr wrap="none" rtlCol="0">
            <a:spAutoFit/>
          </a:bodyPr>
          <a:lstStyle/>
          <a:p>
            <a:r>
              <a:rPr lang="en-US" dirty="0"/>
              <a:t>Attacker</a:t>
            </a:r>
          </a:p>
        </p:txBody>
      </p:sp>
    </p:spTree>
    <p:extLst>
      <p:ext uri="{BB962C8B-B14F-4D97-AF65-F5344CB8AC3E}">
        <p14:creationId xmlns:p14="http://schemas.microsoft.com/office/powerpoint/2010/main" val="1676332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427956" y="480142"/>
            <a:ext cx="11603038" cy="685800"/>
          </a:xfrm>
        </p:spPr>
        <p:txBody>
          <a:bodyPr>
            <a:normAutofit fontScale="90000"/>
          </a:bodyPr>
          <a:lstStyle/>
          <a:p>
            <a:r>
              <a:rPr lang="en-US" dirty="0"/>
              <a:t>Module Review</a:t>
            </a:r>
          </a:p>
        </p:txBody>
      </p:sp>
      <p:sp>
        <p:nvSpPr>
          <p:cNvPr id="8" name="Content Placeholder 7"/>
          <p:cNvSpPr>
            <a:spLocks noGrp="1"/>
          </p:cNvSpPr>
          <p:nvPr>
            <p:ph sz="quarter" idx="4294967295"/>
          </p:nvPr>
        </p:nvSpPr>
        <p:spPr>
          <a:xfrm>
            <a:off x="1427956" y="1452716"/>
            <a:ext cx="9336088" cy="4279900"/>
          </a:xfrm>
        </p:spPr>
        <p:txBody>
          <a:bodyPr>
            <a:normAutofit/>
          </a:bodyPr>
          <a:lstStyle/>
          <a:p>
            <a:pPr marL="0" lvl="0" indent="0">
              <a:buNone/>
            </a:pPr>
            <a:r>
              <a:rPr lang="en-US" dirty="0"/>
              <a:t>1. What are two characteristics of a worm?</a:t>
            </a:r>
          </a:p>
          <a:p>
            <a:pPr lvl="1"/>
            <a:r>
              <a:rPr lang="en-US" dirty="0"/>
              <a:t>It replicates through the file system.</a:t>
            </a:r>
          </a:p>
          <a:p>
            <a:pPr lvl="1"/>
            <a:r>
              <a:rPr lang="en-US" dirty="0"/>
              <a:t>It replicates through network-related processes.</a:t>
            </a:r>
          </a:p>
          <a:p>
            <a:pPr lvl="1"/>
            <a:r>
              <a:rPr lang="en-US" dirty="0"/>
              <a:t>It is a form of spyware.</a:t>
            </a:r>
          </a:p>
          <a:p>
            <a:pPr lvl="1"/>
            <a:r>
              <a:rPr lang="en-US" dirty="0"/>
              <a:t>It relies on system weaknesses.</a:t>
            </a:r>
          </a:p>
          <a:p>
            <a:pPr lvl="1"/>
            <a:r>
              <a:rPr lang="en-US" dirty="0"/>
              <a:t>It requires human intervention.</a:t>
            </a:r>
          </a:p>
        </p:txBody>
      </p:sp>
      <p:sp>
        <p:nvSpPr>
          <p:cNvPr id="2" name="Rectangle 1"/>
          <p:cNvSpPr/>
          <p:nvPr/>
        </p:nvSpPr>
        <p:spPr>
          <a:xfrm>
            <a:off x="1272575" y="2207791"/>
            <a:ext cx="8563428" cy="482386"/>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72575" y="3015461"/>
            <a:ext cx="8563428" cy="482386"/>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517916" y="1062899"/>
            <a:ext cx="9336088" cy="4279900"/>
          </a:xfrm>
        </p:spPr>
        <p:txBody>
          <a:bodyPr/>
          <a:lstStyle/>
          <a:p>
            <a:pPr lvl="0">
              <a:buFont typeface="+mj-lt"/>
              <a:buAutoNum type="arabicPeriod" startAt="2"/>
            </a:pPr>
            <a:r>
              <a:rPr lang="en-US" dirty="0"/>
              <a:t>Associate the appropriate item with its description.</a:t>
            </a:r>
          </a:p>
          <a:p>
            <a:pPr marL="0" indent="0">
              <a:buNone/>
            </a:pPr>
            <a:endParaRPr lang="en-US" dirty="0"/>
          </a:p>
        </p:txBody>
      </p:sp>
      <p:sp>
        <p:nvSpPr>
          <p:cNvPr id="9" name="TextBox 8"/>
          <p:cNvSpPr txBox="1"/>
          <p:nvPr/>
        </p:nvSpPr>
        <p:spPr>
          <a:xfrm>
            <a:off x="9419114" y="1874728"/>
            <a:ext cx="2424062" cy="3108543"/>
          </a:xfrm>
          <a:prstGeom prst="rect">
            <a:avLst/>
          </a:prstGeom>
          <a:noFill/>
        </p:spPr>
        <p:txBody>
          <a:bodyPr wrap="none" rtlCol="0">
            <a:spAutoFit/>
          </a:bodyPr>
          <a:lstStyle/>
          <a:p>
            <a:pPr marL="342900" indent="-342900">
              <a:buFont typeface="+mj-lt"/>
              <a:buAutoNum type="alphaUcPeriod"/>
            </a:pPr>
            <a:r>
              <a:rPr lang="en-US" sz="2800" dirty="0">
                <a:solidFill>
                  <a:srgbClr val="727272"/>
                </a:solidFill>
              </a:rPr>
              <a:t>Backdoor</a:t>
            </a:r>
          </a:p>
          <a:p>
            <a:pPr marL="342900" indent="-342900">
              <a:buFont typeface="+mj-lt"/>
              <a:buAutoNum type="alphaUcPeriod"/>
            </a:pPr>
            <a:r>
              <a:rPr lang="en-US" sz="2800" dirty="0" err="1">
                <a:solidFill>
                  <a:srgbClr val="727272"/>
                </a:solidFill>
              </a:rPr>
              <a:t>Ransomware</a:t>
            </a:r>
            <a:endParaRPr lang="en-US" sz="2800" dirty="0">
              <a:solidFill>
                <a:srgbClr val="727272"/>
              </a:solidFill>
            </a:endParaRPr>
          </a:p>
          <a:p>
            <a:pPr marL="342900" indent="-342900">
              <a:buFont typeface="+mj-lt"/>
              <a:buAutoNum type="alphaUcPeriod"/>
            </a:pPr>
            <a:r>
              <a:rPr lang="en-US" sz="2800" dirty="0">
                <a:solidFill>
                  <a:srgbClr val="727272"/>
                </a:solidFill>
              </a:rPr>
              <a:t>Virus</a:t>
            </a:r>
          </a:p>
          <a:p>
            <a:pPr marL="342900" indent="-342900">
              <a:buFont typeface="+mj-lt"/>
              <a:buAutoNum type="alphaUcPeriod"/>
            </a:pPr>
            <a:r>
              <a:rPr lang="en-US" sz="2800" dirty="0">
                <a:solidFill>
                  <a:srgbClr val="727272"/>
                </a:solidFill>
              </a:rPr>
              <a:t>Worm</a:t>
            </a:r>
          </a:p>
          <a:p>
            <a:pPr marL="342900" indent="-342900">
              <a:buFont typeface="+mj-lt"/>
              <a:buAutoNum type="alphaUcPeriod"/>
            </a:pPr>
            <a:r>
              <a:rPr lang="en-US" sz="2800" dirty="0">
                <a:solidFill>
                  <a:srgbClr val="727272"/>
                </a:solidFill>
              </a:rPr>
              <a:t>Spyware</a:t>
            </a:r>
          </a:p>
          <a:p>
            <a:pPr marL="342900" indent="-342900">
              <a:buFont typeface="+mj-lt"/>
              <a:buAutoNum type="alphaUcPeriod"/>
            </a:pPr>
            <a:r>
              <a:rPr lang="en-US" sz="2800" dirty="0">
                <a:solidFill>
                  <a:srgbClr val="727272"/>
                </a:solidFill>
              </a:rPr>
              <a:t>Adware</a:t>
            </a:r>
          </a:p>
          <a:p>
            <a:pPr marL="342900" indent="-342900">
              <a:buFont typeface="+mj-lt"/>
              <a:buAutoNum type="alphaUcPeriod"/>
            </a:pPr>
            <a:r>
              <a:rPr lang="en-US" sz="2800" dirty="0">
                <a:solidFill>
                  <a:srgbClr val="727272"/>
                </a:solidFill>
              </a:rPr>
              <a:t>Rootkit</a:t>
            </a:r>
          </a:p>
        </p:txBody>
      </p:sp>
      <p:sp>
        <p:nvSpPr>
          <p:cNvPr id="10" name="TextBox 9"/>
          <p:cNvSpPr txBox="1"/>
          <p:nvPr/>
        </p:nvSpPr>
        <p:spPr>
          <a:xfrm>
            <a:off x="718701" y="1801606"/>
            <a:ext cx="8147936" cy="3539430"/>
          </a:xfrm>
          <a:prstGeom prst="rect">
            <a:avLst/>
          </a:prstGeom>
          <a:noFill/>
        </p:spPr>
        <p:txBody>
          <a:bodyPr wrap="none" rtlCol="0">
            <a:spAutoFit/>
          </a:bodyPr>
          <a:lstStyle/>
          <a:p>
            <a:r>
              <a:rPr lang="en-US" sz="2800" u="sng" dirty="0">
                <a:solidFill>
                  <a:srgbClr val="6B6B6B"/>
                </a:solidFill>
              </a:rPr>
              <a:t>	</a:t>
            </a:r>
            <a:r>
              <a:rPr lang="en-US" sz="2800" dirty="0">
                <a:solidFill>
                  <a:srgbClr val="6B6B6B"/>
                </a:solidFill>
              </a:rPr>
              <a:t> Replicates using network vulnerabilities</a:t>
            </a:r>
          </a:p>
          <a:p>
            <a:r>
              <a:rPr lang="en-US" sz="2800" u="sng" dirty="0">
                <a:solidFill>
                  <a:srgbClr val="6B6B6B"/>
                </a:solidFill>
              </a:rPr>
              <a:t>	</a:t>
            </a:r>
            <a:r>
              <a:rPr lang="en-US" sz="2800" dirty="0">
                <a:solidFill>
                  <a:srgbClr val="6B6B6B"/>
                </a:solidFill>
              </a:rPr>
              <a:t> Allows someone to access your resources remotely</a:t>
            </a:r>
          </a:p>
          <a:p>
            <a:r>
              <a:rPr lang="en-US" sz="2800" u="sng" dirty="0">
                <a:solidFill>
                  <a:srgbClr val="6B6B6B"/>
                </a:solidFill>
              </a:rPr>
              <a:t>	</a:t>
            </a:r>
            <a:r>
              <a:rPr lang="en-US" sz="2800" dirty="0">
                <a:solidFill>
                  <a:srgbClr val="6B6B6B"/>
                </a:solidFill>
              </a:rPr>
              <a:t> Attaches to system files</a:t>
            </a:r>
          </a:p>
          <a:p>
            <a:r>
              <a:rPr lang="en-US" sz="2800" u="sng" dirty="0">
                <a:solidFill>
                  <a:srgbClr val="6B6B6B"/>
                </a:solidFill>
              </a:rPr>
              <a:t>	</a:t>
            </a:r>
            <a:r>
              <a:rPr lang="en-US" sz="2800" dirty="0">
                <a:solidFill>
                  <a:srgbClr val="6B6B6B"/>
                </a:solidFill>
              </a:rPr>
              <a:t> Is detected by behavioral changes on a system</a:t>
            </a:r>
            <a:endParaRPr lang="en-US" sz="2800" u="sng" dirty="0">
              <a:solidFill>
                <a:srgbClr val="6B6B6B"/>
              </a:solidFill>
            </a:endParaRPr>
          </a:p>
          <a:p>
            <a:r>
              <a:rPr lang="en-US" sz="2800" u="sng" dirty="0">
                <a:solidFill>
                  <a:srgbClr val="6B6B6B"/>
                </a:solidFill>
              </a:rPr>
              <a:t>	</a:t>
            </a:r>
            <a:r>
              <a:rPr lang="en-US" sz="2800" dirty="0">
                <a:solidFill>
                  <a:srgbClr val="6B6B6B"/>
                </a:solidFill>
              </a:rPr>
              <a:t> Generates ads on software to purchase</a:t>
            </a:r>
          </a:p>
          <a:p>
            <a:r>
              <a:rPr lang="en-US" sz="2800" u="sng" dirty="0">
                <a:solidFill>
                  <a:srgbClr val="6B6B6B"/>
                </a:solidFill>
              </a:rPr>
              <a:t>	</a:t>
            </a:r>
            <a:r>
              <a:rPr lang="en-US" sz="2800" dirty="0">
                <a:solidFill>
                  <a:srgbClr val="6B6B6B"/>
                </a:solidFill>
              </a:rPr>
              <a:t> Requires you to pay a fee to unlock your data</a:t>
            </a:r>
          </a:p>
          <a:p>
            <a:r>
              <a:rPr lang="en-US" sz="2800" u="sng" dirty="0">
                <a:solidFill>
                  <a:srgbClr val="6B6B6B"/>
                </a:solidFill>
              </a:rPr>
              <a:t>	</a:t>
            </a:r>
            <a:r>
              <a:rPr lang="en-US" sz="2800" dirty="0">
                <a:solidFill>
                  <a:srgbClr val="6B6B6B"/>
                </a:solidFill>
              </a:rPr>
              <a:t> Monitors computer activity and reports it to</a:t>
            </a:r>
          </a:p>
          <a:p>
            <a:r>
              <a:rPr lang="en-US" sz="2800" dirty="0">
                <a:solidFill>
                  <a:srgbClr val="6B6B6B"/>
                </a:solidFill>
              </a:rPr>
              <a:t>	 centralized servers</a:t>
            </a:r>
          </a:p>
        </p:txBody>
      </p:sp>
      <p:sp>
        <p:nvSpPr>
          <p:cNvPr id="11" name="TextBox 10"/>
          <p:cNvSpPr txBox="1"/>
          <p:nvPr/>
        </p:nvSpPr>
        <p:spPr>
          <a:xfrm>
            <a:off x="1066174" y="1799843"/>
            <a:ext cx="410690" cy="3108543"/>
          </a:xfrm>
          <a:prstGeom prst="rect">
            <a:avLst/>
          </a:prstGeom>
          <a:noFill/>
        </p:spPr>
        <p:txBody>
          <a:bodyPr wrap="none" rtlCol="0">
            <a:spAutoFit/>
          </a:bodyPr>
          <a:lstStyle/>
          <a:p>
            <a:pPr algn="ctr"/>
            <a:r>
              <a:rPr lang="en-US" sz="2800" dirty="0">
                <a:solidFill>
                  <a:srgbClr val="FBAF33"/>
                </a:solidFill>
              </a:rPr>
              <a:t>D</a:t>
            </a:r>
          </a:p>
          <a:p>
            <a:pPr algn="ctr"/>
            <a:r>
              <a:rPr lang="en-US" sz="2800" dirty="0">
                <a:solidFill>
                  <a:srgbClr val="FBAF33"/>
                </a:solidFill>
              </a:rPr>
              <a:t>A</a:t>
            </a:r>
          </a:p>
          <a:p>
            <a:pPr algn="ctr"/>
            <a:r>
              <a:rPr lang="en-US" sz="2800" dirty="0">
                <a:solidFill>
                  <a:srgbClr val="FBAF33"/>
                </a:solidFill>
              </a:rPr>
              <a:t>C</a:t>
            </a:r>
          </a:p>
          <a:p>
            <a:pPr algn="ctr"/>
            <a:r>
              <a:rPr lang="en-US" sz="2800" dirty="0">
                <a:solidFill>
                  <a:srgbClr val="FBAF33"/>
                </a:solidFill>
              </a:rPr>
              <a:t>G</a:t>
            </a:r>
          </a:p>
          <a:p>
            <a:pPr algn="ctr"/>
            <a:r>
              <a:rPr lang="en-US" sz="2800" dirty="0">
                <a:solidFill>
                  <a:srgbClr val="FBAF33"/>
                </a:solidFill>
              </a:rPr>
              <a:t>F</a:t>
            </a:r>
          </a:p>
          <a:p>
            <a:pPr algn="ctr"/>
            <a:r>
              <a:rPr lang="en-US" sz="2800" dirty="0">
                <a:solidFill>
                  <a:srgbClr val="FBAF33"/>
                </a:solidFill>
              </a:rPr>
              <a:t>B</a:t>
            </a:r>
          </a:p>
          <a:p>
            <a:pPr algn="ctr"/>
            <a:r>
              <a:rPr lang="en-US" sz="2800" dirty="0">
                <a:solidFill>
                  <a:srgbClr val="FBAF33"/>
                </a:solidFill>
              </a:rPr>
              <a:t>E</a:t>
            </a:r>
          </a:p>
        </p:txBody>
      </p:sp>
    </p:spTree>
    <p:extLst>
      <p:ext uri="{BB962C8B-B14F-4D97-AF65-F5344CB8AC3E}">
        <p14:creationId xmlns:p14="http://schemas.microsoft.com/office/powerpoint/2010/main" val="35586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819809" y="1140744"/>
            <a:ext cx="9336088" cy="4279900"/>
          </a:xfrm>
        </p:spPr>
        <p:txBody>
          <a:bodyPr>
            <a:normAutofit/>
          </a:bodyPr>
          <a:lstStyle/>
          <a:p>
            <a:pPr lvl="0">
              <a:buFont typeface="+mj-lt"/>
              <a:buAutoNum type="arabicPeriod" startAt="3"/>
            </a:pPr>
            <a:r>
              <a:rPr lang="en-US" dirty="0"/>
              <a:t>Identify five methods for protecting systems against malware threats.</a:t>
            </a:r>
          </a:p>
          <a:p>
            <a:pPr lvl="0" indent="0">
              <a:buNone/>
            </a:pPr>
            <a:r>
              <a:rPr lang="en-US" sz="2800" dirty="0">
                <a:solidFill>
                  <a:srgbClr val="FBAF33"/>
                </a:solidFill>
              </a:rPr>
              <a:t>Possible answers:</a:t>
            </a:r>
          </a:p>
        </p:txBody>
      </p:sp>
      <p:sp>
        <p:nvSpPr>
          <p:cNvPr id="3" name="Rectangle 2"/>
          <p:cNvSpPr/>
          <p:nvPr/>
        </p:nvSpPr>
        <p:spPr>
          <a:xfrm>
            <a:off x="6425969" y="2608712"/>
            <a:ext cx="4946222" cy="3108543"/>
          </a:xfrm>
          <a:prstGeom prst="rect">
            <a:avLst/>
          </a:prstGeom>
        </p:spPr>
        <p:txBody>
          <a:bodyPr wrap="square">
            <a:spAutoFit/>
          </a:bodyPr>
          <a:lstStyle/>
          <a:p>
            <a:pPr marL="342900" lvl="0" indent="-342900">
              <a:buFont typeface="Arial" panose="020B0604020202020204" pitchFamily="34" charset="0"/>
              <a:buChar char="•"/>
            </a:pPr>
            <a:r>
              <a:rPr lang="en-US" sz="2800" dirty="0">
                <a:solidFill>
                  <a:srgbClr val="FBAF33"/>
                </a:solidFill>
              </a:rPr>
              <a:t>Implement user awareness </a:t>
            </a:r>
            <a:br>
              <a:rPr lang="en-US" sz="2800" dirty="0">
                <a:solidFill>
                  <a:srgbClr val="FBAF33"/>
                </a:solidFill>
              </a:rPr>
            </a:br>
            <a:r>
              <a:rPr lang="en-US" sz="2800" dirty="0">
                <a:solidFill>
                  <a:srgbClr val="FBAF33"/>
                </a:solidFill>
              </a:rPr>
              <a:t>programs</a:t>
            </a:r>
          </a:p>
          <a:p>
            <a:pPr marL="342900" lvl="0" indent="-342900">
              <a:buFont typeface="Arial" panose="020B0604020202020204" pitchFamily="34" charset="0"/>
              <a:buChar char="•"/>
            </a:pPr>
            <a:r>
              <a:rPr lang="en-US" sz="2800" dirty="0">
                <a:solidFill>
                  <a:srgbClr val="FBAF33"/>
                </a:solidFill>
              </a:rPr>
              <a:t>Control user permissions</a:t>
            </a:r>
          </a:p>
          <a:p>
            <a:pPr marL="342900" lvl="0" indent="-342900">
              <a:buFont typeface="Arial" panose="020B0604020202020204" pitchFamily="34" charset="0"/>
              <a:buChar char="•"/>
            </a:pPr>
            <a:r>
              <a:rPr lang="en-US" sz="2800" dirty="0">
                <a:solidFill>
                  <a:srgbClr val="FBAF33"/>
                </a:solidFill>
              </a:rPr>
              <a:t>Update antivirus/anti-spyware</a:t>
            </a:r>
          </a:p>
          <a:p>
            <a:pPr marL="342900" lvl="0" indent="-342900">
              <a:buFont typeface="Arial" panose="020B0604020202020204" pitchFamily="34" charset="0"/>
              <a:buChar char="•"/>
            </a:pPr>
            <a:r>
              <a:rPr lang="en-US" sz="2800" dirty="0">
                <a:solidFill>
                  <a:srgbClr val="FBAF33"/>
                </a:solidFill>
              </a:rPr>
              <a:t>Regularly scan your system </a:t>
            </a:r>
          </a:p>
          <a:p>
            <a:pPr marL="342900" lvl="0" indent="-342900">
              <a:buFont typeface="Arial" panose="020B0604020202020204" pitchFamily="34" charset="0"/>
              <a:buChar char="•"/>
            </a:pPr>
            <a:r>
              <a:rPr lang="en-US" sz="2800" dirty="0">
                <a:solidFill>
                  <a:srgbClr val="FBAF33"/>
                </a:solidFill>
              </a:rPr>
              <a:t>Firewalls </a:t>
            </a:r>
          </a:p>
          <a:p>
            <a:pPr marL="342900" lvl="0" indent="-342900">
              <a:buFont typeface="Arial" panose="020B0604020202020204" pitchFamily="34" charset="0"/>
              <a:buChar char="•"/>
            </a:pPr>
            <a:r>
              <a:rPr lang="en-US" sz="2800" dirty="0">
                <a:solidFill>
                  <a:srgbClr val="FBAF33"/>
                </a:solidFill>
              </a:rPr>
              <a:t>Monitor network activity</a:t>
            </a:r>
          </a:p>
        </p:txBody>
      </p:sp>
      <p:sp>
        <p:nvSpPr>
          <p:cNvPr id="4" name="Rectangle 3"/>
          <p:cNvSpPr/>
          <p:nvPr/>
        </p:nvSpPr>
        <p:spPr>
          <a:xfrm>
            <a:off x="574889" y="2608713"/>
            <a:ext cx="6096000" cy="3108543"/>
          </a:xfrm>
          <a:prstGeom prst="rect">
            <a:avLst/>
          </a:prstGeom>
        </p:spPr>
        <p:txBody>
          <a:bodyPr>
            <a:spAutoFit/>
          </a:bodyPr>
          <a:lstStyle/>
          <a:p>
            <a:pPr marL="800100" lvl="1" indent="-342900">
              <a:buFont typeface="Arial" panose="020B0604020202020204" pitchFamily="34" charset="0"/>
              <a:buChar char="•"/>
            </a:pPr>
            <a:r>
              <a:rPr lang="en-US" sz="2800" dirty="0">
                <a:solidFill>
                  <a:srgbClr val="FBAF33"/>
                </a:solidFill>
              </a:rPr>
              <a:t>Verify file integrity</a:t>
            </a:r>
          </a:p>
          <a:p>
            <a:pPr marL="800100" lvl="1" indent="-342900">
              <a:buFont typeface="Arial" panose="020B0604020202020204" pitchFamily="34" charset="0"/>
              <a:buChar char="•"/>
            </a:pPr>
            <a:r>
              <a:rPr lang="en-US" sz="2800" dirty="0">
                <a:solidFill>
                  <a:srgbClr val="FBAF33"/>
                </a:solidFill>
              </a:rPr>
              <a:t>Harden the system</a:t>
            </a:r>
          </a:p>
          <a:p>
            <a:pPr marL="800100" lvl="1" indent="-342900">
              <a:buFont typeface="Arial" panose="020B0604020202020204" pitchFamily="34" charset="0"/>
              <a:buChar char="•"/>
            </a:pPr>
            <a:r>
              <a:rPr lang="en-US" sz="2800" dirty="0">
                <a:solidFill>
                  <a:srgbClr val="FBAF33"/>
                </a:solidFill>
              </a:rPr>
              <a:t>Perform intrusion tests</a:t>
            </a:r>
          </a:p>
          <a:p>
            <a:pPr marL="800100" lvl="1" indent="-342900">
              <a:buFont typeface="Arial" panose="020B0604020202020204" pitchFamily="34" charset="0"/>
              <a:buChar char="•"/>
            </a:pPr>
            <a:r>
              <a:rPr lang="en-US" sz="2800" dirty="0">
                <a:solidFill>
                  <a:srgbClr val="FBAF33"/>
                </a:solidFill>
              </a:rPr>
              <a:t>Implement a baseline</a:t>
            </a:r>
          </a:p>
          <a:p>
            <a:pPr marL="800100" lvl="1" indent="-342900">
              <a:buFont typeface="Arial" panose="020B0604020202020204" pitchFamily="34" charset="0"/>
              <a:buChar char="•"/>
            </a:pPr>
            <a:r>
              <a:rPr lang="en-US" sz="2800" dirty="0">
                <a:solidFill>
                  <a:srgbClr val="FBAF33"/>
                </a:solidFill>
              </a:rPr>
              <a:t>Implement physical security</a:t>
            </a:r>
          </a:p>
          <a:p>
            <a:pPr marL="800100" lvl="1" indent="-342900">
              <a:buFont typeface="Arial" panose="020B0604020202020204" pitchFamily="34" charset="0"/>
              <a:buChar char="•"/>
            </a:pPr>
            <a:r>
              <a:rPr lang="en-US" sz="2800" dirty="0">
                <a:solidFill>
                  <a:srgbClr val="FBAF33"/>
                </a:solidFill>
              </a:rPr>
              <a:t>Establish policies</a:t>
            </a:r>
          </a:p>
          <a:p>
            <a:pPr marL="800100" lvl="1" indent="-342900">
              <a:buFont typeface="Arial" panose="020B0604020202020204" pitchFamily="34" charset="0"/>
              <a:buChar char="•"/>
            </a:pPr>
            <a:r>
              <a:rPr lang="en-US" sz="2800" dirty="0">
                <a:solidFill>
                  <a:srgbClr val="FBAF33"/>
                </a:solidFill>
              </a:rPr>
              <a:t>Scan incoming communications</a:t>
            </a:r>
          </a:p>
        </p:txBody>
      </p:sp>
    </p:spTree>
    <p:extLst>
      <p:ext uri="{BB962C8B-B14F-4D97-AF65-F5344CB8AC3E}">
        <p14:creationId xmlns:p14="http://schemas.microsoft.com/office/powerpoint/2010/main" val="275452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012723" y="1437968"/>
            <a:ext cx="9336088" cy="1437968"/>
          </a:xfrm>
        </p:spPr>
        <p:txBody>
          <a:bodyPr>
            <a:normAutofit/>
          </a:bodyPr>
          <a:lstStyle/>
          <a:p>
            <a:pPr lvl="0">
              <a:buFont typeface="+mj-lt"/>
              <a:buAutoNum type="arabicPeriod" startAt="4"/>
            </a:pPr>
            <a:r>
              <a:rPr lang="en-US" dirty="0"/>
              <a:t>Why is it necessary to control outbound network traffic?</a:t>
            </a:r>
          </a:p>
          <a:p>
            <a:pPr marL="517525" lvl="1" indent="0">
              <a:buNone/>
            </a:pPr>
            <a:r>
              <a:rPr lang="en-US" dirty="0">
                <a:solidFill>
                  <a:srgbClr val="FBAF33"/>
                </a:solidFill>
              </a:rPr>
              <a:t>To defend against distributed denial of service (</a:t>
            </a:r>
            <a:r>
              <a:rPr lang="en-US" dirty="0" err="1">
                <a:solidFill>
                  <a:srgbClr val="FBAF33"/>
                </a:solidFill>
              </a:rPr>
              <a:t>DDoS</a:t>
            </a:r>
            <a:r>
              <a:rPr lang="en-US" dirty="0">
                <a:solidFill>
                  <a:srgbClr val="FBAF33"/>
                </a:solidFill>
              </a:rPr>
              <a:t>) attacks</a:t>
            </a:r>
          </a:p>
        </p:txBody>
      </p:sp>
    </p:spTree>
    <p:extLst>
      <p:ext uri="{BB962C8B-B14F-4D97-AF65-F5344CB8AC3E}">
        <p14:creationId xmlns:p14="http://schemas.microsoft.com/office/powerpoint/2010/main" val="71883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238864" y="1452716"/>
            <a:ext cx="9336088" cy="2106561"/>
          </a:xfrm>
        </p:spPr>
        <p:txBody>
          <a:bodyPr>
            <a:normAutofit/>
          </a:bodyPr>
          <a:lstStyle/>
          <a:p>
            <a:pPr lvl="0">
              <a:buFont typeface="+mj-lt"/>
              <a:buAutoNum type="arabicPeriod" startAt="5"/>
            </a:pPr>
            <a:r>
              <a:rPr lang="en-US" dirty="0"/>
              <a:t>True or false? It is possible to utilize an anti-spyware tool to defend against rootkits.</a:t>
            </a:r>
          </a:p>
          <a:p>
            <a:pPr marL="517525" lvl="1" indent="0">
              <a:buNone/>
            </a:pPr>
            <a:r>
              <a:rPr lang="en-US" dirty="0">
                <a:solidFill>
                  <a:srgbClr val="FBAF33"/>
                </a:solidFill>
              </a:rPr>
              <a:t>False. A rootkit can be detected using intrusion detection systems.</a:t>
            </a:r>
          </a:p>
        </p:txBody>
      </p:sp>
    </p:spTree>
    <p:extLst>
      <p:ext uri="{BB962C8B-B14F-4D97-AF65-F5344CB8AC3E}">
        <p14:creationId xmlns:p14="http://schemas.microsoft.com/office/powerpoint/2010/main" val="177973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133475" y="1289050"/>
            <a:ext cx="9336088" cy="4279900"/>
          </a:xfrm>
        </p:spPr>
        <p:txBody>
          <a:bodyPr>
            <a:normAutofit/>
          </a:bodyPr>
          <a:lstStyle/>
          <a:p>
            <a:pPr marL="0" lvl="0" indent="0">
              <a:buNone/>
            </a:pPr>
            <a:r>
              <a:rPr lang="en-US" dirty="0"/>
              <a:t>6. What is the most effective means of protecting against social engineering attacks?</a:t>
            </a:r>
          </a:p>
          <a:p>
            <a:pPr lvl="1"/>
            <a:r>
              <a:rPr lang="en-US" dirty="0">
                <a:solidFill>
                  <a:srgbClr val="727272"/>
                </a:solidFill>
              </a:rPr>
              <a:t>User education</a:t>
            </a:r>
          </a:p>
          <a:p>
            <a:pPr lvl="1"/>
            <a:r>
              <a:rPr lang="en-US" dirty="0" err="1"/>
              <a:t>Stateful</a:t>
            </a:r>
            <a:r>
              <a:rPr lang="en-US" dirty="0"/>
              <a:t> inspection firewalls</a:t>
            </a:r>
          </a:p>
          <a:p>
            <a:pPr lvl="1"/>
            <a:r>
              <a:rPr lang="en-US" dirty="0"/>
              <a:t>Trusted root lists</a:t>
            </a:r>
          </a:p>
          <a:p>
            <a:pPr lvl="1"/>
            <a:r>
              <a:rPr lang="en-US" dirty="0"/>
              <a:t>Mandatory access controls</a:t>
            </a:r>
          </a:p>
        </p:txBody>
      </p:sp>
      <p:sp>
        <p:nvSpPr>
          <p:cNvPr id="2" name="Rectangle 1"/>
          <p:cNvSpPr/>
          <p:nvPr/>
        </p:nvSpPr>
        <p:spPr>
          <a:xfrm>
            <a:off x="1133475" y="2095950"/>
            <a:ext cx="8563428" cy="482386"/>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24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133475" y="1289050"/>
            <a:ext cx="9336088" cy="4279900"/>
          </a:xfrm>
        </p:spPr>
        <p:txBody>
          <a:bodyPr>
            <a:normAutofit/>
          </a:bodyPr>
          <a:lstStyle/>
          <a:p>
            <a:pPr marL="0" lvl="0" indent="0">
              <a:buNone/>
            </a:pPr>
            <a:r>
              <a:rPr lang="en-US" dirty="0"/>
              <a:t>7. Which of the following items would be considered unimportant by a dumpster diver when searching through a company’s trash bins?</a:t>
            </a:r>
          </a:p>
          <a:p>
            <a:pPr lvl="1"/>
            <a:r>
              <a:rPr lang="en-US" dirty="0"/>
              <a:t>E-mail addresses</a:t>
            </a:r>
          </a:p>
          <a:p>
            <a:pPr lvl="1"/>
            <a:r>
              <a:rPr lang="en-US" dirty="0"/>
              <a:t>Network diagrams</a:t>
            </a:r>
          </a:p>
          <a:p>
            <a:pPr lvl="1"/>
            <a:r>
              <a:rPr lang="en-US" dirty="0">
                <a:solidFill>
                  <a:srgbClr val="727272"/>
                </a:solidFill>
              </a:rPr>
              <a:t>Public IP address lists</a:t>
            </a:r>
          </a:p>
          <a:p>
            <a:pPr lvl="1"/>
            <a:r>
              <a:rPr lang="en-US" dirty="0"/>
              <a:t>Development website page proofs</a:t>
            </a:r>
          </a:p>
        </p:txBody>
      </p:sp>
      <p:sp>
        <p:nvSpPr>
          <p:cNvPr id="2" name="Rectangle 1"/>
          <p:cNvSpPr/>
          <p:nvPr/>
        </p:nvSpPr>
        <p:spPr>
          <a:xfrm>
            <a:off x="761299" y="3187807"/>
            <a:ext cx="8563428" cy="482386"/>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82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304800" y="1177413"/>
            <a:ext cx="9336088" cy="4279900"/>
          </a:xfrm>
        </p:spPr>
        <p:txBody>
          <a:bodyPr/>
          <a:lstStyle/>
          <a:p>
            <a:pPr marL="0" lvl="0" indent="0">
              <a:buNone/>
            </a:pPr>
            <a:r>
              <a:rPr lang="en-US" dirty="0"/>
              <a:t>8. Identify the types of attack(s)—social, physical, or logical—each of the following countermeasures protects against (S = Social, P = Physical, L = Logical).</a:t>
            </a:r>
          </a:p>
          <a:p>
            <a:pPr marL="0" indent="0">
              <a:buNone/>
            </a:pPr>
            <a:endParaRPr lang="en-US" dirty="0"/>
          </a:p>
        </p:txBody>
      </p:sp>
      <p:sp>
        <p:nvSpPr>
          <p:cNvPr id="10" name="TextBox 9"/>
          <p:cNvSpPr txBox="1"/>
          <p:nvPr/>
        </p:nvSpPr>
        <p:spPr>
          <a:xfrm>
            <a:off x="2176704" y="2484986"/>
            <a:ext cx="4215449" cy="3539430"/>
          </a:xfrm>
          <a:prstGeom prst="rect">
            <a:avLst/>
          </a:prstGeom>
          <a:noFill/>
        </p:spPr>
        <p:txBody>
          <a:bodyPr wrap="none" rtlCol="0">
            <a:spAutoFit/>
          </a:bodyPr>
          <a:lstStyle/>
          <a:p>
            <a:r>
              <a:rPr lang="en-US" sz="2800" u="sng" dirty="0">
                <a:solidFill>
                  <a:srgbClr val="6B6B6B"/>
                </a:solidFill>
              </a:rPr>
              <a:t>	 </a:t>
            </a:r>
            <a:r>
              <a:rPr lang="en-US" sz="2800" dirty="0">
                <a:solidFill>
                  <a:srgbClr val="6B6B6B"/>
                </a:solidFill>
              </a:rPr>
              <a:t> Firewalls</a:t>
            </a:r>
          </a:p>
          <a:p>
            <a:r>
              <a:rPr lang="en-US" sz="2800" u="sng" dirty="0">
                <a:solidFill>
                  <a:srgbClr val="6B6B6B"/>
                </a:solidFill>
              </a:rPr>
              <a:t>	 </a:t>
            </a:r>
            <a:r>
              <a:rPr lang="en-US" sz="2800" dirty="0">
                <a:solidFill>
                  <a:srgbClr val="6B6B6B"/>
                </a:solidFill>
              </a:rPr>
              <a:t> Guards</a:t>
            </a:r>
          </a:p>
          <a:p>
            <a:r>
              <a:rPr lang="en-US" sz="2800" u="sng" dirty="0">
                <a:solidFill>
                  <a:srgbClr val="6B6B6B"/>
                </a:solidFill>
              </a:rPr>
              <a:t>	 </a:t>
            </a:r>
            <a:r>
              <a:rPr lang="en-US" sz="2800" dirty="0">
                <a:solidFill>
                  <a:srgbClr val="6B6B6B"/>
                </a:solidFill>
              </a:rPr>
              <a:t> Procedures</a:t>
            </a:r>
          </a:p>
          <a:p>
            <a:r>
              <a:rPr lang="en-US" sz="2800" u="sng" dirty="0">
                <a:solidFill>
                  <a:srgbClr val="6B6B6B"/>
                </a:solidFill>
              </a:rPr>
              <a:t>	 </a:t>
            </a:r>
            <a:r>
              <a:rPr lang="en-US" sz="2800" dirty="0">
                <a:solidFill>
                  <a:srgbClr val="6B6B6B"/>
                </a:solidFill>
              </a:rPr>
              <a:t> NAC</a:t>
            </a:r>
            <a:endParaRPr lang="en-US" sz="2800" u="sng" dirty="0">
              <a:solidFill>
                <a:srgbClr val="6B6B6B"/>
              </a:solidFill>
            </a:endParaRPr>
          </a:p>
          <a:p>
            <a:r>
              <a:rPr lang="en-US" sz="2800" u="sng" dirty="0">
                <a:solidFill>
                  <a:srgbClr val="6B6B6B"/>
                </a:solidFill>
              </a:rPr>
              <a:t>	 </a:t>
            </a:r>
            <a:r>
              <a:rPr lang="en-US" sz="2800" dirty="0">
                <a:solidFill>
                  <a:srgbClr val="6B6B6B"/>
                </a:solidFill>
              </a:rPr>
              <a:t> ACLs</a:t>
            </a:r>
          </a:p>
          <a:p>
            <a:r>
              <a:rPr lang="en-US" sz="2800" u="sng" dirty="0">
                <a:solidFill>
                  <a:srgbClr val="6B6B6B"/>
                </a:solidFill>
              </a:rPr>
              <a:t>	 </a:t>
            </a:r>
            <a:r>
              <a:rPr lang="en-US" sz="2800" dirty="0">
                <a:solidFill>
                  <a:srgbClr val="6B6B6B"/>
                </a:solidFill>
              </a:rPr>
              <a:t> Policies</a:t>
            </a:r>
          </a:p>
          <a:p>
            <a:r>
              <a:rPr lang="en-US" sz="2800" u="sng" dirty="0">
                <a:solidFill>
                  <a:srgbClr val="6B6B6B"/>
                </a:solidFill>
              </a:rPr>
              <a:t>	 </a:t>
            </a:r>
            <a:r>
              <a:rPr lang="en-US" sz="2800" dirty="0">
                <a:solidFill>
                  <a:srgbClr val="6B6B6B"/>
                </a:solidFill>
              </a:rPr>
              <a:t> System hardening</a:t>
            </a:r>
          </a:p>
          <a:p>
            <a:r>
              <a:rPr lang="en-US" sz="2800" u="sng" dirty="0">
                <a:solidFill>
                  <a:srgbClr val="6B6B6B"/>
                </a:solidFill>
              </a:rPr>
              <a:t>	 </a:t>
            </a:r>
            <a:r>
              <a:rPr lang="en-US" sz="2800" dirty="0">
                <a:solidFill>
                  <a:srgbClr val="6B6B6B"/>
                </a:solidFill>
              </a:rPr>
              <a:t> Training and awareness</a:t>
            </a:r>
            <a:endParaRPr lang="en-US" sz="2800" u="sng" dirty="0">
              <a:solidFill>
                <a:srgbClr val="6B6B6B"/>
              </a:solidFill>
            </a:endParaRPr>
          </a:p>
        </p:txBody>
      </p:sp>
      <p:sp>
        <p:nvSpPr>
          <p:cNvPr id="9" name="TextBox 8"/>
          <p:cNvSpPr txBox="1"/>
          <p:nvPr/>
        </p:nvSpPr>
        <p:spPr>
          <a:xfrm>
            <a:off x="2393010" y="2484986"/>
            <a:ext cx="686406" cy="3539430"/>
          </a:xfrm>
          <a:prstGeom prst="rect">
            <a:avLst/>
          </a:prstGeom>
          <a:noFill/>
        </p:spPr>
        <p:txBody>
          <a:bodyPr wrap="none" rtlCol="0">
            <a:spAutoFit/>
          </a:bodyPr>
          <a:lstStyle/>
          <a:p>
            <a:pPr algn="ctr"/>
            <a:r>
              <a:rPr lang="en-US" sz="2800" dirty="0">
                <a:solidFill>
                  <a:srgbClr val="FBAF33"/>
                </a:solidFill>
              </a:rPr>
              <a:t>L</a:t>
            </a:r>
          </a:p>
          <a:p>
            <a:pPr algn="ctr"/>
            <a:r>
              <a:rPr lang="en-US" sz="2800" dirty="0">
                <a:solidFill>
                  <a:srgbClr val="FBAF33"/>
                </a:solidFill>
              </a:rPr>
              <a:t>LPS</a:t>
            </a:r>
          </a:p>
          <a:p>
            <a:pPr algn="ctr"/>
            <a:r>
              <a:rPr lang="en-US" sz="2800" dirty="0">
                <a:solidFill>
                  <a:srgbClr val="FBAF33"/>
                </a:solidFill>
              </a:rPr>
              <a:t>LPS</a:t>
            </a:r>
          </a:p>
          <a:p>
            <a:pPr algn="ctr"/>
            <a:r>
              <a:rPr lang="en-US" sz="2800" dirty="0">
                <a:solidFill>
                  <a:srgbClr val="FBAF33"/>
                </a:solidFill>
              </a:rPr>
              <a:t>L</a:t>
            </a:r>
          </a:p>
          <a:p>
            <a:pPr algn="ctr"/>
            <a:r>
              <a:rPr lang="en-US" sz="2800" dirty="0">
                <a:solidFill>
                  <a:srgbClr val="FBAF33"/>
                </a:solidFill>
              </a:rPr>
              <a:t>L</a:t>
            </a:r>
          </a:p>
          <a:p>
            <a:pPr algn="ctr"/>
            <a:r>
              <a:rPr lang="en-US" sz="2800" dirty="0">
                <a:solidFill>
                  <a:srgbClr val="FBAF33"/>
                </a:solidFill>
              </a:rPr>
              <a:t>LPS</a:t>
            </a:r>
          </a:p>
          <a:p>
            <a:pPr algn="ctr"/>
            <a:r>
              <a:rPr lang="en-US" sz="2800" dirty="0">
                <a:solidFill>
                  <a:srgbClr val="FBAF33"/>
                </a:solidFill>
              </a:rPr>
              <a:t>LP</a:t>
            </a:r>
          </a:p>
          <a:p>
            <a:pPr algn="ctr"/>
            <a:r>
              <a:rPr lang="en-US" sz="2800" dirty="0">
                <a:solidFill>
                  <a:srgbClr val="FBAF33"/>
                </a:solidFill>
              </a:rPr>
              <a:t>LPS</a:t>
            </a:r>
          </a:p>
        </p:txBody>
      </p:sp>
    </p:spTree>
    <p:extLst>
      <p:ext uri="{BB962C8B-B14F-4D97-AF65-F5344CB8AC3E}">
        <p14:creationId xmlns:p14="http://schemas.microsoft.com/office/powerpoint/2010/main" val="4439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48463" y="108310"/>
            <a:ext cx="9334500" cy="1050925"/>
          </a:xfrm>
        </p:spPr>
        <p:txBody>
          <a:bodyPr/>
          <a:lstStyle/>
          <a:p>
            <a:r>
              <a:rPr lang="en-US" dirty="0"/>
              <a:t>Infection methods</a:t>
            </a:r>
          </a:p>
        </p:txBody>
      </p:sp>
      <p:sp>
        <p:nvSpPr>
          <p:cNvPr id="5" name="Content Placeholder 4"/>
          <p:cNvSpPr>
            <a:spLocks noGrp="1"/>
          </p:cNvSpPr>
          <p:nvPr>
            <p:ph sz="half" idx="4294967295"/>
          </p:nvPr>
        </p:nvSpPr>
        <p:spPr>
          <a:xfrm>
            <a:off x="0" y="1371600"/>
            <a:ext cx="9304338" cy="5245100"/>
          </a:xfrm>
        </p:spPr>
        <p:txBody>
          <a:bodyPr>
            <a:normAutofit/>
          </a:bodyPr>
          <a:lstStyle/>
          <a:p>
            <a:pPr lvl="1"/>
            <a:r>
              <a:rPr lang="en-US" dirty="0"/>
              <a:t>Untrusted sites</a:t>
            </a:r>
          </a:p>
          <a:p>
            <a:pPr lvl="1"/>
            <a:r>
              <a:rPr lang="en-US" dirty="0"/>
              <a:t>Removable devices</a:t>
            </a:r>
          </a:p>
          <a:p>
            <a:pPr lvl="1"/>
            <a:r>
              <a:rPr lang="en-US" dirty="0"/>
              <a:t>E-mail</a:t>
            </a:r>
          </a:p>
          <a:p>
            <a:pPr lvl="1"/>
            <a:r>
              <a:rPr lang="en-US" dirty="0"/>
              <a:t>Weak protection</a:t>
            </a:r>
          </a:p>
          <a:p>
            <a:pPr lvl="1"/>
            <a:r>
              <a:rPr lang="en-US" dirty="0"/>
              <a:t>Pirated software</a:t>
            </a:r>
          </a:p>
          <a:p>
            <a:pPr lvl="1"/>
            <a:r>
              <a:rPr lang="en-US" dirty="0"/>
              <a:t>Inappropriate user privileges</a:t>
            </a:r>
          </a:p>
          <a:p>
            <a:pPr lvl="1"/>
            <a:r>
              <a:rPr lang="en-US" dirty="0"/>
              <a:t>Social engineering</a:t>
            </a:r>
          </a:p>
          <a:p>
            <a:pPr lvl="1"/>
            <a:r>
              <a:rPr lang="en-US" dirty="0"/>
              <a:t>Unpatched software</a:t>
            </a:r>
          </a:p>
        </p:txBody>
      </p:sp>
    </p:spTree>
    <p:extLst>
      <p:ext uri="{BB962C8B-B14F-4D97-AF65-F5344CB8AC3E}">
        <p14:creationId xmlns:p14="http://schemas.microsoft.com/office/powerpoint/2010/main" val="142480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56851" y="251132"/>
            <a:ext cx="9334500" cy="1050925"/>
          </a:xfrm>
        </p:spPr>
        <p:txBody>
          <a:bodyPr/>
          <a:lstStyle/>
          <a:p>
            <a:r>
              <a:rPr lang="en-US" dirty="0"/>
              <a:t>Types of malware</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Viruses</a:t>
            </a:r>
          </a:p>
          <a:p>
            <a:pPr lvl="1"/>
            <a:r>
              <a:rPr lang="en-US" dirty="0"/>
              <a:t>Worms</a:t>
            </a:r>
          </a:p>
          <a:p>
            <a:pPr lvl="1"/>
            <a:r>
              <a:rPr lang="en-US" dirty="0"/>
              <a:t>Backdoors</a:t>
            </a:r>
          </a:p>
          <a:p>
            <a:pPr lvl="1"/>
            <a:r>
              <a:rPr lang="en-US" dirty="0"/>
              <a:t>Rootkits</a:t>
            </a:r>
          </a:p>
          <a:p>
            <a:pPr lvl="1"/>
            <a:r>
              <a:rPr lang="en-US" dirty="0"/>
              <a:t>Spyware</a:t>
            </a:r>
          </a:p>
          <a:p>
            <a:pPr lvl="1"/>
            <a:r>
              <a:rPr lang="en-US" dirty="0"/>
              <a:t>Adware and </a:t>
            </a:r>
            <a:r>
              <a:rPr lang="en-US" dirty="0" err="1"/>
              <a:t>scareware</a:t>
            </a:r>
            <a:endParaRPr lang="en-US" dirty="0"/>
          </a:p>
          <a:p>
            <a:pPr lvl="1"/>
            <a:r>
              <a:rPr lang="en-US" dirty="0" err="1"/>
              <a:t>Ransomware</a:t>
            </a:r>
            <a:r>
              <a:rPr lang="en-US" dirty="0"/>
              <a:t> </a:t>
            </a:r>
          </a:p>
          <a:p>
            <a:endParaRPr lang="en-US" dirty="0"/>
          </a:p>
        </p:txBody>
      </p:sp>
    </p:spTree>
    <p:extLst>
      <p:ext uri="{BB962C8B-B14F-4D97-AF65-F5344CB8AC3E}">
        <p14:creationId xmlns:p14="http://schemas.microsoft.com/office/powerpoint/2010/main" val="355474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a:t>Viruses</a:t>
            </a:r>
            <a:endParaRPr lang="en-US" dirty="0"/>
          </a:p>
        </p:txBody>
      </p:sp>
      <p:sp>
        <p:nvSpPr>
          <p:cNvPr id="2" name="Content Placeholder 1"/>
          <p:cNvSpPr>
            <a:spLocks noGrp="1"/>
          </p:cNvSpPr>
          <p:nvPr>
            <p:ph sz="half" idx="4294967295"/>
          </p:nvPr>
        </p:nvSpPr>
        <p:spPr>
          <a:xfrm>
            <a:off x="0" y="1371600"/>
            <a:ext cx="4837471" cy="5245100"/>
          </a:xfrm>
        </p:spPr>
        <p:txBody>
          <a:bodyPr>
            <a:normAutofit/>
          </a:bodyPr>
          <a:lstStyle/>
          <a:p>
            <a:pPr lvl="1"/>
            <a:r>
              <a:rPr lang="en-US" dirty="0"/>
              <a:t>A virus attaches itself to system applications and runs every time a normal program runs.</a:t>
            </a:r>
          </a:p>
          <a:p>
            <a:pPr lvl="1"/>
            <a:r>
              <a:rPr lang="en-US" dirty="0"/>
              <a:t>Types of viruses:</a:t>
            </a:r>
          </a:p>
          <a:p>
            <a:pPr lvl="2"/>
            <a:r>
              <a:rPr lang="en-CA" dirty="0"/>
              <a:t>Direct action viruses</a:t>
            </a:r>
            <a:endParaRPr lang="en-US" dirty="0"/>
          </a:p>
          <a:p>
            <a:pPr lvl="2"/>
            <a:r>
              <a:rPr lang="en-CA" dirty="0"/>
              <a:t>Polymorphic viruses</a:t>
            </a:r>
            <a:endParaRPr lang="en-US" dirty="0"/>
          </a:p>
          <a:p>
            <a:pPr lvl="2"/>
            <a:r>
              <a:rPr lang="en-CA" dirty="0"/>
              <a:t>Logic bomb</a:t>
            </a:r>
            <a:endParaRPr lang="en-US" dirty="0"/>
          </a:p>
          <a:p>
            <a:pPr lvl="2"/>
            <a:r>
              <a:rPr lang="en-CA" dirty="0"/>
              <a:t>Cluster viruses</a:t>
            </a:r>
            <a:endParaRPr lang="en-US" dirty="0"/>
          </a:p>
          <a:p>
            <a:pPr lvl="2"/>
            <a:r>
              <a:rPr lang="en-CA" dirty="0"/>
              <a:t>Memory resident viruses</a:t>
            </a:r>
            <a:endParaRPr lang="en-US" dirty="0"/>
          </a:p>
          <a:p>
            <a:pPr lvl="2"/>
            <a:r>
              <a:rPr lang="en-CA" dirty="0"/>
              <a:t>Cavity viruses</a:t>
            </a:r>
            <a:endParaRPr lang="en-US" dirty="0"/>
          </a:p>
          <a:p>
            <a:endParaRPr lang="en-US" dirty="0"/>
          </a:p>
        </p:txBody>
      </p:sp>
      <p:pic>
        <p:nvPicPr>
          <p:cNvPr id="5" name="Content Placeholder 4"/>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096000" y="2103437"/>
            <a:ext cx="3111500" cy="2651125"/>
          </a:xfrm>
        </p:spPr>
      </p:pic>
    </p:spTree>
    <p:extLst>
      <p:ext uri="{BB962C8B-B14F-4D97-AF65-F5344CB8AC3E}">
        <p14:creationId xmlns:p14="http://schemas.microsoft.com/office/powerpoint/2010/main" val="414064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56852" y="127973"/>
            <a:ext cx="9334500" cy="1050925"/>
          </a:xfrm>
        </p:spPr>
        <p:txBody>
          <a:bodyPr/>
          <a:lstStyle/>
          <a:p>
            <a:r>
              <a:rPr lang="en-US" dirty="0"/>
              <a:t>Virus examples </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ILOVEYOU</a:t>
            </a:r>
          </a:p>
          <a:p>
            <a:pPr lvl="1"/>
            <a:r>
              <a:rPr lang="en-US" dirty="0" err="1"/>
              <a:t>Klez</a:t>
            </a:r>
            <a:endParaRPr lang="en-US" dirty="0"/>
          </a:p>
          <a:p>
            <a:pPr lvl="1"/>
            <a:r>
              <a:rPr lang="en-US" dirty="0"/>
              <a:t>Chernobyl</a:t>
            </a:r>
          </a:p>
          <a:p>
            <a:pPr lvl="1"/>
            <a:r>
              <a:rPr lang="en-US" dirty="0"/>
              <a:t>Anna Kournikova</a:t>
            </a:r>
          </a:p>
          <a:p>
            <a:pPr lvl="1"/>
            <a:r>
              <a:rPr lang="en-US" dirty="0"/>
              <a:t>Kama Sutra </a:t>
            </a:r>
          </a:p>
          <a:p>
            <a:pPr lvl="1"/>
            <a:r>
              <a:rPr lang="en-US" dirty="0"/>
              <a:t>Flame</a:t>
            </a:r>
          </a:p>
          <a:p>
            <a:pPr lvl="1"/>
            <a:r>
              <a:rPr lang="en-US" dirty="0"/>
              <a:t>Michelangelo</a:t>
            </a:r>
          </a:p>
          <a:p>
            <a:endParaRPr lang="en-US" dirty="0"/>
          </a:p>
        </p:txBody>
      </p:sp>
    </p:spTree>
    <p:extLst>
      <p:ext uri="{BB962C8B-B14F-4D97-AF65-F5344CB8AC3E}">
        <p14:creationId xmlns:p14="http://schemas.microsoft.com/office/powerpoint/2010/main" val="59271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3 DEPI Presentation Tempalate.pptx" id="{C6669CE0-87B0-4B45-940E-9E6FE9772979}" vid="{D3E652C5-7CAF-41FB-BD56-A285DF75D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CS_Basics_S (1)</Template>
  <TotalTime>32</TotalTime>
  <Words>3780</Words>
  <Application>Microsoft Office PowerPoint</Application>
  <PresentationFormat>Widescreen</PresentationFormat>
  <Paragraphs>633</Paragraphs>
  <Slides>57</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Tahoma</vt:lpstr>
      <vt:lpstr>Office Theme</vt:lpstr>
      <vt:lpstr>PowerPoint Presentation</vt:lpstr>
      <vt:lpstr>PowerPoint Presentation</vt:lpstr>
      <vt:lpstr>Module 10: Social Engineering</vt:lpstr>
      <vt:lpstr>Discussion</vt:lpstr>
      <vt:lpstr>What is malware?</vt:lpstr>
      <vt:lpstr>Infection methods</vt:lpstr>
      <vt:lpstr>Types of malware</vt:lpstr>
      <vt:lpstr>Viruses</vt:lpstr>
      <vt:lpstr>Virus examples </vt:lpstr>
      <vt:lpstr>Worms</vt:lpstr>
      <vt:lpstr>Worm examples</vt:lpstr>
      <vt:lpstr>Bots</vt:lpstr>
      <vt:lpstr>Backdoors</vt:lpstr>
      <vt:lpstr>Backdoor examples</vt:lpstr>
      <vt:lpstr>Rootkits</vt:lpstr>
      <vt:lpstr>Spyware</vt:lpstr>
      <vt:lpstr>Adware and scareware</vt:lpstr>
      <vt:lpstr>Ransomware</vt:lpstr>
      <vt:lpstr>More malware examples</vt:lpstr>
      <vt:lpstr>Countermeasures</vt:lpstr>
      <vt:lpstr>Countermeasures (cont.)</vt:lpstr>
      <vt:lpstr>Protection tools</vt:lpstr>
      <vt:lpstr>What is social engineering?</vt:lpstr>
      <vt:lpstr>Social engineering goals</vt:lpstr>
      <vt:lpstr>What makes social engineering possible?</vt:lpstr>
      <vt:lpstr>Social engineering targets</vt:lpstr>
      <vt:lpstr>Social engineering attacks</vt:lpstr>
      <vt:lpstr>Indirect social engineering</vt:lpstr>
      <vt:lpstr>Direct social engineering</vt:lpstr>
      <vt:lpstr>On the phone</vt:lpstr>
      <vt:lpstr>Through e-mail</vt:lpstr>
      <vt:lpstr>PowerPoint Presentation</vt:lpstr>
      <vt:lpstr>Reverse social engineering</vt:lpstr>
      <vt:lpstr>Dumpster diving</vt:lpstr>
      <vt:lpstr>Human behavior</vt:lpstr>
      <vt:lpstr>Phishing</vt:lpstr>
      <vt:lpstr>Statistical data</vt:lpstr>
      <vt:lpstr>Information harvesting</vt:lpstr>
      <vt:lpstr>Preventing social engineering</vt:lpstr>
      <vt:lpstr>Discussion</vt:lpstr>
      <vt:lpstr>Cyber awareness: Policies and procedures</vt:lpstr>
      <vt:lpstr>Social media</vt:lpstr>
      <vt:lpstr>Types of social media sites</vt:lpstr>
      <vt:lpstr>Vulnerabilities</vt:lpstr>
      <vt:lpstr> Items at stake</vt:lpstr>
      <vt:lpstr>Attacker mentality</vt:lpstr>
      <vt:lpstr>Social media example</vt:lpstr>
      <vt:lpstr>Discussion</vt:lpstr>
      <vt:lpstr>Profile management</vt:lpstr>
      <vt:lpstr>Module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 Abdelrahman</dc:creator>
  <cp:lastModifiedBy>Moustafa Abdelrahman</cp:lastModifiedBy>
  <cp:revision>1</cp:revision>
  <dcterms:created xsi:type="dcterms:W3CDTF">2024-04-26T23:45:13Z</dcterms:created>
  <dcterms:modified xsi:type="dcterms:W3CDTF">2024-04-27T04:25:39Z</dcterms:modified>
</cp:coreProperties>
</file>