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8" d="100"/>
          <a:sy n="98" d="100"/>
        </p:scale>
        <p:origin x="-57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9E188E-90E6-463F-B8D8-C4ACDB9B63AA}" type="datetimeFigureOut">
              <a:rPr lang="en-US" smtClean="0"/>
              <a:t>9/7/2014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549A7C-C699-4730-8A47-8C0548EEB837}" type="slidenum">
              <a:rPr lang="en-US" smtClean="0"/>
              <a:t>‹#›</a:t>
            </a:fld>
            <a:endParaRPr lang="en-US"/>
          </a:p>
        </p:txBody>
      </p:sp>
    </p:spTree>
    <p:extLst>
      <p:ext uri="{BB962C8B-B14F-4D97-AF65-F5344CB8AC3E}">
        <p14:creationId xmlns:p14="http://schemas.microsoft.com/office/powerpoint/2010/main" val="1009250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549A7C-C699-4730-8A47-8C0548EEB837}" type="slidenum">
              <a:rPr lang="en-US" smtClean="0"/>
              <a:t>3</a:t>
            </a:fld>
            <a:endParaRPr lang="en-US"/>
          </a:p>
        </p:txBody>
      </p:sp>
    </p:spTree>
    <p:extLst>
      <p:ext uri="{BB962C8B-B14F-4D97-AF65-F5344CB8AC3E}">
        <p14:creationId xmlns:p14="http://schemas.microsoft.com/office/powerpoint/2010/main" val="1203170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549A7C-C699-4730-8A47-8C0548EEB837}" type="slidenum">
              <a:rPr lang="en-US" smtClean="0"/>
              <a:t>7</a:t>
            </a:fld>
            <a:endParaRPr lang="en-US"/>
          </a:p>
        </p:txBody>
      </p:sp>
    </p:spTree>
    <p:extLst>
      <p:ext uri="{BB962C8B-B14F-4D97-AF65-F5344CB8AC3E}">
        <p14:creationId xmlns:p14="http://schemas.microsoft.com/office/powerpoint/2010/main" val="1221876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3247CF-51DE-4E8F-84BD-3C73D78ADB22}" type="datetimeFigureOut">
              <a:rPr lang="en-US" smtClean="0"/>
              <a:t>9/7/2014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A5ECD-E8F4-4C01-A10D-46721B0AF03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3247CF-51DE-4E8F-84BD-3C73D78ADB22}" type="datetimeFigureOut">
              <a:rPr lang="en-US" smtClean="0"/>
              <a:t>9/7/2014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A5ECD-E8F4-4C01-A10D-46721B0AF0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D3247CF-51DE-4E8F-84BD-3C73D78ADB22}" type="datetimeFigureOut">
              <a:rPr lang="en-US" smtClean="0"/>
              <a:t>9/7/2014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A5ECD-E8F4-4C01-A10D-46721B0AF033}"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3247CF-51DE-4E8F-84BD-3C73D78ADB22}" type="datetimeFigureOut">
              <a:rPr lang="en-US" smtClean="0"/>
              <a:t>9/7/2014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A5ECD-E8F4-4C01-A10D-46721B0AF033}"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3247CF-51DE-4E8F-84BD-3C73D78ADB22}" type="datetimeFigureOut">
              <a:rPr lang="en-US" smtClean="0"/>
              <a:t>9/7/2014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A5ECD-E8F4-4C01-A10D-46721B0AF03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D3247CF-51DE-4E8F-84BD-3C73D78ADB22}" type="datetimeFigureOut">
              <a:rPr lang="en-US" smtClean="0"/>
              <a:t>9/7/2014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A5ECD-E8F4-4C01-A10D-46721B0AF033}"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3247CF-51DE-4E8F-84BD-3C73D78ADB22}" type="datetimeFigureOut">
              <a:rPr lang="en-US" smtClean="0"/>
              <a:t>9/7/2014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9A5ECD-E8F4-4C01-A10D-46721B0AF03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3247CF-51DE-4E8F-84BD-3C73D78ADB22}" type="datetimeFigureOut">
              <a:rPr lang="en-US" smtClean="0"/>
              <a:t>9/7/2014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9A5ECD-E8F4-4C01-A10D-46721B0AF0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D3247CF-51DE-4E8F-84BD-3C73D78ADB22}" type="datetimeFigureOut">
              <a:rPr lang="en-US" smtClean="0"/>
              <a:t>9/7/2014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9A5ECD-E8F4-4C01-A10D-46721B0AF0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D3247CF-51DE-4E8F-84BD-3C73D78ADB22}" type="datetimeFigureOut">
              <a:rPr lang="en-US" smtClean="0"/>
              <a:t>9/7/2014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A5ECD-E8F4-4C01-A10D-46721B0AF033}"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3247CF-51DE-4E8F-84BD-3C73D78ADB22}" type="datetimeFigureOut">
              <a:rPr lang="en-US" smtClean="0"/>
              <a:t>9/7/2014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A5ECD-E8F4-4C01-A10D-46721B0AF033}"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2D3247CF-51DE-4E8F-84BD-3C73D78ADB22}" type="datetimeFigureOut">
              <a:rPr lang="en-US" smtClean="0"/>
              <a:t>9/7/2014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D9A5ECD-E8F4-4C01-A10D-46721B0AF033}"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33400"/>
            <a:ext cx="7772400" cy="2514600"/>
          </a:xfrm>
        </p:spPr>
        <p:txBody>
          <a:bodyPr>
            <a:normAutofit/>
          </a:bodyPr>
          <a:lstStyle/>
          <a:p>
            <a:r>
              <a:rPr lang="en-US" sz="3200" b="1" dirty="0" smtClean="0">
                <a:solidFill>
                  <a:schemeClr val="tx1"/>
                </a:solidFill>
                <a:latin typeface="Times New Roman" pitchFamily="18" charset="0"/>
                <a:cs typeface="Times New Roman" pitchFamily="18" charset="0"/>
              </a:rPr>
              <a:t>ECOLE</a:t>
            </a:r>
            <a:r>
              <a:rPr lang="en-US" b="1" dirty="0" smtClean="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
            </a:r>
            <a:br>
              <a:rPr lang="en-US" b="1" dirty="0">
                <a:solidFill>
                  <a:schemeClr val="tx1"/>
                </a:solidFill>
                <a:latin typeface="Times New Roman" pitchFamily="18" charset="0"/>
                <a:cs typeface="Times New Roman" pitchFamily="18" charset="0"/>
              </a:rPr>
            </a:br>
            <a:r>
              <a:rPr lang="en-US" sz="3200" b="1" dirty="0" smtClean="0">
                <a:solidFill>
                  <a:schemeClr val="tx1"/>
                </a:solidFill>
                <a:latin typeface="Times New Roman" pitchFamily="18" charset="0"/>
                <a:cs typeface="Times New Roman" pitchFamily="18" charset="0"/>
              </a:rPr>
              <a:t>SECONDAIRE TECHNIQUE GISENYI</a:t>
            </a:r>
            <a:endParaRPr lang="en-US" sz="3200" b="1"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295400" y="3505200"/>
            <a:ext cx="6400800" cy="1473200"/>
          </a:xfrm>
          <a:solidFill>
            <a:srgbClr val="00B050"/>
          </a:solidFill>
          <a:effectLst>
            <a:outerShdw blurRad="50800" dist="38100" dir="10800000" algn="r" rotWithShape="0">
              <a:prstClr val="black">
                <a:alpha val="40000"/>
              </a:prstClr>
            </a:outerShdw>
          </a:effectLst>
        </p:spPr>
        <p:txBody>
          <a:bodyPr>
            <a:noAutofit/>
          </a:bodyPr>
          <a:lstStyle/>
          <a:p>
            <a:r>
              <a:rPr lang="en-US" sz="2400" b="1" dirty="0" smtClean="0">
                <a:ln w="17780" cmpd="sng">
                  <a:solidFill>
                    <a:schemeClr val="accent1">
                      <a:tint val="3000"/>
                    </a:schemeClr>
                  </a:solidFill>
                  <a:prstDash val="solid"/>
                  <a:miter lim="800000"/>
                </a:ln>
                <a:solidFill>
                  <a:schemeClr val="tx1"/>
                </a:solidFill>
                <a:effectLst>
                  <a:outerShdw blurRad="55000" dist="50800" dir="5400000" algn="tl">
                    <a:srgbClr val="000000">
                      <a:alpha val="33000"/>
                    </a:srgbClr>
                  </a:outerShdw>
                </a:effectLst>
                <a:latin typeface="Times New Roman" pitchFamily="18" charset="0"/>
                <a:cs typeface="Times New Roman" pitchFamily="18" charset="0"/>
              </a:rPr>
              <a:t>ESTG INTRANET MAIL CLIENT SYSTEM</a:t>
            </a:r>
          </a:p>
          <a:p>
            <a:endParaRPr lang="en-US" sz="2400" b="1" dirty="0">
              <a:ln w="17780" cmpd="sng">
                <a:solidFill>
                  <a:schemeClr val="accent1">
                    <a:tint val="3000"/>
                  </a:schemeClr>
                </a:solidFill>
                <a:prstDash val="solid"/>
                <a:miter lim="800000"/>
              </a:ln>
              <a:solidFill>
                <a:schemeClr val="tx1"/>
              </a:solidFill>
              <a:effectLst>
                <a:outerShdw blurRad="55000" dist="50800" dir="5400000" algn="tl">
                  <a:srgbClr val="000000">
                    <a:alpha val="33000"/>
                  </a:srgbClr>
                </a:outerShdw>
              </a:effectLst>
              <a:latin typeface="Times New Roman" pitchFamily="18" charset="0"/>
              <a:cs typeface="Times New Roman" pitchFamily="18" charset="0"/>
            </a:endParaRPr>
          </a:p>
          <a:p>
            <a:r>
              <a:rPr lang="en-US" sz="2400" b="1" i="1" dirty="0" smtClean="0">
                <a:ln w="17780" cmpd="sng">
                  <a:solidFill>
                    <a:schemeClr val="accent1">
                      <a:tint val="3000"/>
                    </a:schemeClr>
                  </a:solidFill>
                  <a:prstDash val="solid"/>
                  <a:miter lim="800000"/>
                </a:ln>
                <a:solidFill>
                  <a:schemeClr val="tx1"/>
                </a:solidFill>
                <a:effectLst>
                  <a:outerShdw blurRad="55000" dist="50800" dir="5400000" algn="tl">
                    <a:srgbClr val="000000">
                      <a:alpha val="33000"/>
                    </a:srgbClr>
                  </a:outerShdw>
                </a:effectLst>
                <a:latin typeface="Times New Roman" pitchFamily="18" charset="0"/>
                <a:cs typeface="Times New Roman" pitchFamily="18" charset="0"/>
              </a:rPr>
              <a:t>CASE STUDY</a:t>
            </a:r>
            <a:r>
              <a:rPr lang="en-US" sz="2400" b="1" dirty="0" smtClean="0">
                <a:ln w="17780" cmpd="sng">
                  <a:solidFill>
                    <a:schemeClr val="accent1">
                      <a:tint val="3000"/>
                    </a:schemeClr>
                  </a:solidFill>
                  <a:prstDash val="solid"/>
                  <a:miter lim="800000"/>
                </a:ln>
                <a:solidFill>
                  <a:schemeClr val="tx1"/>
                </a:solidFill>
                <a:effectLst>
                  <a:outerShdw blurRad="55000" dist="50800" dir="5400000" algn="tl">
                    <a:srgbClr val="000000">
                      <a:alpha val="33000"/>
                    </a:srgbClr>
                  </a:outerShdw>
                </a:effectLst>
                <a:latin typeface="Times New Roman" pitchFamily="18" charset="0"/>
                <a:cs typeface="Times New Roman" pitchFamily="18" charset="0"/>
              </a:rPr>
              <a:t>:ESTG</a:t>
            </a:r>
            <a:endParaRPr lang="en-US" sz="2400" b="1" dirty="0">
              <a:ln w="17780" cmpd="sng">
                <a:solidFill>
                  <a:schemeClr val="accent1">
                    <a:tint val="3000"/>
                  </a:schemeClr>
                </a:solidFill>
                <a:prstDash val="solid"/>
                <a:miter lim="800000"/>
              </a:ln>
              <a:solidFill>
                <a:schemeClr val="tx1"/>
              </a:soli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630371" y="381000"/>
            <a:ext cx="1981200" cy="2050472"/>
          </a:xfrm>
          <a:prstGeom prst="roundRect">
            <a:avLst>
              <a:gd name="adj" fmla="val 11111"/>
            </a:avLst>
          </a:prstGeom>
          <a:ln w="190500" cap="rnd">
            <a:noFill/>
            <a:prstDash val="solid"/>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Tree>
    <p:extLst>
      <p:ext uri="{BB962C8B-B14F-4D97-AF65-F5344CB8AC3E}">
        <p14:creationId xmlns:p14="http://schemas.microsoft.com/office/powerpoint/2010/main" val="4239856534"/>
      </p:ext>
    </p:extLst>
  </p:cSld>
  <p:clrMapOvr>
    <a:masterClrMapping/>
  </p:clrMapOvr>
  <mc:AlternateContent xmlns:mc="http://schemas.openxmlformats.org/markup-compatibility/2006">
    <mc:Choice xmlns:p14="http://schemas.microsoft.com/office/powerpoint/2010/main" Requires="p14">
      <p:transition p14:dur="10">
        <p:push dir="u"/>
        <p:sndAc>
          <p:stSnd>
            <p:snd r:embed="rId2" name="arrow.wav"/>
          </p:stSnd>
        </p:sndAc>
      </p:transition>
    </mc:Choice>
    <mc:Fallback>
      <p:transition>
        <p:push dir="u"/>
        <p:sndAc>
          <p:stSnd>
            <p:snd r:embed="rId2" name="arrow.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200" dirty="0" smtClean="0">
                <a:solidFill>
                  <a:schemeClr val="tx1"/>
                </a:solidFill>
                <a:latin typeface="Times New Roman" pitchFamily="18" charset="0"/>
                <a:cs typeface="Times New Roman" pitchFamily="18" charset="0"/>
              </a:rPr>
              <a:t>                                                  The </a:t>
            </a:r>
            <a:r>
              <a:rPr lang="en-US" sz="2200" dirty="0">
                <a:solidFill>
                  <a:schemeClr val="tx1"/>
                </a:solidFill>
                <a:latin typeface="Times New Roman" pitchFamily="18" charset="0"/>
                <a:cs typeface="Times New Roman" pitchFamily="18" charset="0"/>
              </a:rPr>
              <a:t>research was taken to the location of ESTG and we entered in to get deeply all information by observing and used in order to observe how the service of ESTG is offered in order to gather more data of the system.</a:t>
            </a:r>
          </a:p>
          <a:p>
            <a:endParaRPr lang="en-US" sz="2200"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OBSERVATION</a:t>
            </a:r>
            <a:endParaRPr lang="en-US"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99140044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solidFill>
                  <a:schemeClr val="tx1"/>
                </a:solidFill>
              </a:rPr>
              <a:t>                                                    </a:t>
            </a:r>
            <a:r>
              <a:rPr lang="en-US" sz="2200" dirty="0" smtClean="0">
                <a:solidFill>
                  <a:schemeClr val="tx1"/>
                </a:solidFill>
                <a:latin typeface="Times New Roman" pitchFamily="18" charset="0"/>
                <a:cs typeface="Times New Roman" pitchFamily="18" charset="0"/>
              </a:rPr>
              <a:t>From </a:t>
            </a:r>
            <a:r>
              <a:rPr lang="en-US" sz="2200" dirty="0">
                <a:solidFill>
                  <a:schemeClr val="tx1"/>
                </a:solidFill>
                <a:latin typeface="Times New Roman" pitchFamily="18" charset="0"/>
                <a:cs typeface="Times New Roman" pitchFamily="18" charset="0"/>
              </a:rPr>
              <a:t>all information gathered and the analysis of existing system </a:t>
            </a:r>
            <a:r>
              <a:rPr lang="en-US" sz="2200" dirty="0" smtClean="0">
                <a:solidFill>
                  <a:schemeClr val="tx1"/>
                </a:solidFill>
                <a:latin typeface="Times New Roman" pitchFamily="18" charset="0"/>
                <a:cs typeface="Times New Roman" pitchFamily="18" charset="0"/>
              </a:rPr>
              <a:t>,we </a:t>
            </a:r>
            <a:r>
              <a:rPr lang="en-US" sz="2200" dirty="0">
                <a:solidFill>
                  <a:schemeClr val="tx1"/>
                </a:solidFill>
                <a:latin typeface="Times New Roman" pitchFamily="18" charset="0"/>
                <a:cs typeface="Times New Roman" pitchFamily="18" charset="0"/>
              </a:rPr>
              <a:t>found that there is more money used to buy pens and papers in order to send your message, and more time used when you are going to submit your message and also The process of managing ESTG using oral and paper communication consumes long time, a lot of paper used in communication.</a:t>
            </a:r>
          </a:p>
          <a:p>
            <a:pPr marL="0" indent="0">
              <a:buNone/>
            </a:pPr>
            <a:endParaRPr lang="en-US" dirty="0">
              <a:solidFill>
                <a:schemeClr val="tx1"/>
              </a:solidFill>
            </a:endParaRPr>
          </a:p>
        </p:txBody>
      </p:sp>
      <p:sp>
        <p:nvSpPr>
          <p:cNvPr id="3" name="Title 2"/>
          <p:cNvSpPr>
            <a:spLocks noGrp="1"/>
          </p:cNvSpPr>
          <p:nvPr>
            <p:ph type="title"/>
          </p:nvPr>
        </p:nvSpPr>
        <p:spPr/>
        <p:txBody>
          <a:bodyPr>
            <a:noAutofit/>
          </a:bodyPr>
          <a:lstStyle/>
          <a:p>
            <a:r>
              <a:rPr lang="en-US" sz="3600" b="1" dirty="0" smtClean="0">
                <a:solidFill>
                  <a:schemeClr val="tx1"/>
                </a:solidFill>
                <a:latin typeface="Times New Roman" pitchFamily="18" charset="0"/>
                <a:cs typeface="Times New Roman" pitchFamily="18" charset="0"/>
              </a:rPr>
              <a:t>DESCRIPTION OF THE EXISTING SYSTEM</a:t>
            </a:r>
            <a:endParaRPr lang="en-US" sz="36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05239804"/>
      </p:ext>
    </p:extLst>
  </p:cSld>
  <p:clrMapOvr>
    <a:masterClrMapping/>
  </p:clrMapOvr>
  <p:transition spd="slow">
    <p:wipe/>
    <p:sndAc>
      <p:stSnd>
        <p:snd r:embed="rId2" name="explode.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45628"/>
            <a:ext cx="85344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USE CASE DIAGRAM OF THE NEW SYSTEM</a:t>
            </a:r>
            <a:endParaRPr lang="en-US" sz="3200" dirty="0">
              <a:latin typeface="Times New Roman" pitchFamily="18" charset="0"/>
              <a:cs typeface="Times New Roman" pitchFamily="18" charset="0"/>
            </a:endParaRPr>
          </a:p>
        </p:txBody>
      </p:sp>
      <p:grpSp>
        <p:nvGrpSpPr>
          <p:cNvPr id="5" name="Group 4"/>
          <p:cNvGrpSpPr/>
          <p:nvPr/>
        </p:nvGrpSpPr>
        <p:grpSpPr>
          <a:xfrm>
            <a:off x="1336295" y="2598420"/>
            <a:ext cx="6374423" cy="1661161"/>
            <a:chOff x="0" y="0"/>
            <a:chExt cx="6374423" cy="1661747"/>
          </a:xfrm>
        </p:grpSpPr>
        <p:cxnSp>
          <p:nvCxnSpPr>
            <p:cNvPr id="6" name="AutoShape 179"/>
            <p:cNvCxnSpPr>
              <a:cxnSpLocks noChangeShapeType="1"/>
            </p:cNvCxnSpPr>
            <p:nvPr/>
          </p:nvCxnSpPr>
          <p:spPr bwMode="auto">
            <a:xfrm>
              <a:off x="158262" y="342900"/>
              <a:ext cx="0" cy="38830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AutoShape 181"/>
            <p:cNvSpPr>
              <a:spLocks noChangeArrowheads="1"/>
            </p:cNvSpPr>
            <p:nvPr/>
          </p:nvSpPr>
          <p:spPr bwMode="auto">
            <a:xfrm>
              <a:off x="1617785" y="272562"/>
              <a:ext cx="2121993" cy="1389185"/>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8" name="Oval 7"/>
            <p:cNvSpPr>
              <a:spLocks noChangeArrowheads="1"/>
            </p:cNvSpPr>
            <p:nvPr/>
          </p:nvSpPr>
          <p:spPr bwMode="auto">
            <a:xfrm>
              <a:off x="1670539" y="509954"/>
              <a:ext cx="1990393" cy="429889"/>
            </a:xfrm>
            <a:prstGeom prst="ellipse">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round/>
              <a:headEnd/>
              <a:tailEnd/>
            </a:ln>
            <a:effectLst>
              <a:outerShdw dist="28398" dir="3806097" algn="ctr" rotWithShape="0">
                <a:schemeClr val="lt1">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dirty="0">
                  <a:effectLst/>
                  <a:latin typeface="Calibri"/>
                  <a:ea typeface="Calibri"/>
                  <a:cs typeface="Times New Roman"/>
                </a:rPr>
                <a:t>                 </a:t>
              </a:r>
              <a:r>
                <a:rPr lang="en-US" sz="1100" dirty="0">
                  <a:effectLst/>
                  <a:latin typeface="Times New Roman" pitchFamily="18" charset="0"/>
                  <a:ea typeface="Calibri"/>
                  <a:cs typeface="Times New Roman" pitchFamily="18" charset="0"/>
                </a:rPr>
                <a:t>Write</a:t>
              </a:r>
            </a:p>
            <a:p>
              <a:pPr marL="0" marR="0">
                <a:lnSpc>
                  <a:spcPct val="115000"/>
                </a:lnSpc>
                <a:spcBef>
                  <a:spcPts val="0"/>
                </a:spcBef>
                <a:spcAft>
                  <a:spcPts val="1000"/>
                </a:spcAft>
              </a:pPr>
              <a:r>
                <a:rPr lang="en-US" sz="1100" dirty="0">
                  <a:effectLst/>
                  <a:latin typeface="Calibri"/>
                  <a:ea typeface="Calibri"/>
                  <a:cs typeface="Times New Roman"/>
                </a:rPr>
                <a:t> </a:t>
              </a:r>
            </a:p>
          </p:txBody>
        </p:sp>
        <p:cxnSp>
          <p:nvCxnSpPr>
            <p:cNvPr id="9" name="AutoShape 184"/>
            <p:cNvCxnSpPr>
              <a:cxnSpLocks noChangeShapeType="1"/>
            </p:cNvCxnSpPr>
            <p:nvPr/>
          </p:nvCxnSpPr>
          <p:spPr bwMode="auto">
            <a:xfrm flipH="1">
              <a:off x="26377" y="738554"/>
              <a:ext cx="131601" cy="31626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185"/>
            <p:cNvCxnSpPr>
              <a:cxnSpLocks noChangeShapeType="1"/>
            </p:cNvCxnSpPr>
            <p:nvPr/>
          </p:nvCxnSpPr>
          <p:spPr bwMode="auto">
            <a:xfrm>
              <a:off x="158262" y="738554"/>
              <a:ext cx="153798" cy="31626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1" name="Oval 10"/>
            <p:cNvSpPr>
              <a:spLocks noChangeArrowheads="1"/>
            </p:cNvSpPr>
            <p:nvPr/>
          </p:nvSpPr>
          <p:spPr bwMode="auto">
            <a:xfrm>
              <a:off x="4475285" y="0"/>
              <a:ext cx="1767254" cy="512445"/>
            </a:xfrm>
            <a:prstGeom prst="ellipse">
              <a:avLst/>
            </a:prstGeom>
            <a:solidFill>
              <a:schemeClr val="lt1">
                <a:lumMod val="100000"/>
                <a:lumOff val="0"/>
              </a:schemeClr>
            </a:solidFill>
            <a:ln w="12700">
              <a:solidFill>
                <a:schemeClr val="dk1">
                  <a:lumMod val="100000"/>
                  <a:lumOff val="0"/>
                </a:schemeClr>
              </a:solidFill>
              <a:prstDash val="dash"/>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Times New Roman" pitchFamily="18" charset="0"/>
                  <a:ea typeface="Calibri"/>
                  <a:cs typeface="Times New Roman" pitchFamily="18" charset="0"/>
                </a:rPr>
                <a:t>           Letter</a:t>
              </a:r>
            </a:p>
          </p:txBody>
        </p:sp>
        <p:cxnSp>
          <p:nvCxnSpPr>
            <p:cNvPr id="12" name="AutoShape 188"/>
            <p:cNvCxnSpPr>
              <a:cxnSpLocks noChangeShapeType="1"/>
            </p:cNvCxnSpPr>
            <p:nvPr/>
          </p:nvCxnSpPr>
          <p:spPr bwMode="auto">
            <a:xfrm>
              <a:off x="254977" y="342900"/>
              <a:ext cx="1360930" cy="33969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189"/>
            <p:cNvCxnSpPr>
              <a:cxnSpLocks noChangeShapeType="1"/>
            </p:cNvCxnSpPr>
            <p:nvPr/>
          </p:nvCxnSpPr>
          <p:spPr bwMode="auto">
            <a:xfrm flipV="1">
              <a:off x="3736731" y="448408"/>
              <a:ext cx="951329" cy="28581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4" name="Oval 13"/>
            <p:cNvSpPr>
              <a:spLocks noChangeArrowheads="1"/>
            </p:cNvSpPr>
            <p:nvPr/>
          </p:nvSpPr>
          <p:spPr bwMode="auto">
            <a:xfrm>
              <a:off x="1670539" y="1011116"/>
              <a:ext cx="1990090" cy="429260"/>
            </a:xfrm>
            <a:prstGeom prst="ellipse">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round/>
              <a:headEnd/>
              <a:tailEnd/>
            </a:ln>
            <a:effectLst>
              <a:outerShdw dist="28398" dir="3806097" algn="ctr" rotWithShape="0">
                <a:schemeClr val="lt1">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dirty="0">
                  <a:effectLst/>
                  <a:latin typeface="Times New Roman" pitchFamily="18" charset="0"/>
                  <a:ea typeface="Calibri"/>
                  <a:cs typeface="Times New Roman" pitchFamily="18" charset="0"/>
                </a:rPr>
                <a:t>          Conversation</a:t>
              </a:r>
            </a:p>
            <a:p>
              <a:pPr marL="0" marR="0">
                <a:lnSpc>
                  <a:spcPct val="115000"/>
                </a:lnSpc>
                <a:spcBef>
                  <a:spcPts val="0"/>
                </a:spcBef>
                <a:spcAft>
                  <a:spcPts val="1000"/>
                </a:spcAft>
              </a:pPr>
              <a:r>
                <a:rPr lang="en-US" sz="1100" dirty="0">
                  <a:effectLst/>
                  <a:latin typeface="Times New Roman" pitchFamily="18" charset="0"/>
                  <a:ea typeface="Calibri"/>
                  <a:cs typeface="Times New Roman" pitchFamily="18" charset="0"/>
                </a:rPr>
                <a:t> </a:t>
              </a:r>
            </a:p>
          </p:txBody>
        </p:sp>
        <p:cxnSp>
          <p:nvCxnSpPr>
            <p:cNvPr id="15" name="Straight Connector 14"/>
            <p:cNvCxnSpPr/>
            <p:nvPr/>
          </p:nvCxnSpPr>
          <p:spPr>
            <a:xfrm flipV="1">
              <a:off x="3727939" y="940777"/>
              <a:ext cx="1019810" cy="326049"/>
            </a:xfrm>
            <a:prstGeom prst="line">
              <a:avLst/>
            </a:prstGeom>
          </p:spPr>
          <p:style>
            <a:lnRef idx="1">
              <a:schemeClr val="dk1"/>
            </a:lnRef>
            <a:fillRef idx="0">
              <a:schemeClr val="dk1"/>
            </a:fillRef>
            <a:effectRef idx="0">
              <a:schemeClr val="dk1"/>
            </a:effectRef>
            <a:fontRef idx="minor">
              <a:schemeClr val="tx1"/>
            </a:fontRef>
          </p:style>
        </p:cxnSp>
        <p:sp>
          <p:nvSpPr>
            <p:cNvPr id="16" name="Oval 15"/>
            <p:cNvSpPr>
              <a:spLocks noChangeArrowheads="1"/>
            </p:cNvSpPr>
            <p:nvPr/>
          </p:nvSpPr>
          <p:spPr bwMode="auto">
            <a:xfrm>
              <a:off x="4633547" y="562708"/>
              <a:ext cx="1740876" cy="536331"/>
            </a:xfrm>
            <a:prstGeom prst="ellipse">
              <a:avLst/>
            </a:prstGeom>
            <a:solidFill>
              <a:schemeClr val="lt1">
                <a:lumMod val="100000"/>
                <a:lumOff val="0"/>
              </a:schemeClr>
            </a:solidFill>
            <a:ln w="12700">
              <a:solidFill>
                <a:schemeClr val="dk1">
                  <a:lumMod val="100000"/>
                  <a:lumOff val="0"/>
                </a:schemeClr>
              </a:solidFill>
              <a:prstDash val="dash"/>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dirty="0">
                  <a:effectLst/>
                  <a:latin typeface="Calibri"/>
                  <a:ea typeface="Calibri"/>
                  <a:cs typeface="Times New Roman"/>
                </a:rPr>
                <a:t>  His/her </a:t>
              </a:r>
              <a:r>
                <a:rPr lang="en-US" sz="1100" dirty="0">
                  <a:effectLst/>
                  <a:latin typeface="Times New Roman" pitchFamily="18" charset="0"/>
                  <a:ea typeface="Calibri"/>
                  <a:cs typeface="Times New Roman" pitchFamily="18" charset="0"/>
                </a:rPr>
                <a:t>message</a:t>
              </a:r>
            </a:p>
          </p:txBody>
        </p:sp>
        <p:cxnSp>
          <p:nvCxnSpPr>
            <p:cNvPr id="17" name="Straight Connector 16"/>
            <p:cNvCxnSpPr/>
            <p:nvPr/>
          </p:nvCxnSpPr>
          <p:spPr>
            <a:xfrm>
              <a:off x="254977" y="342900"/>
              <a:ext cx="1362808" cy="923632"/>
            </a:xfrm>
            <a:prstGeom prst="line">
              <a:avLst/>
            </a:prstGeom>
          </p:spPr>
          <p:style>
            <a:lnRef idx="1">
              <a:schemeClr val="dk1"/>
            </a:lnRef>
            <a:fillRef idx="0">
              <a:schemeClr val="dk1"/>
            </a:fillRef>
            <a:effectRef idx="0">
              <a:schemeClr val="dk1"/>
            </a:effectRef>
            <a:fontRef idx="minor">
              <a:schemeClr val="tx1"/>
            </a:fontRef>
          </p:style>
        </p:cxnSp>
        <p:sp>
          <p:nvSpPr>
            <p:cNvPr id="18" name="Smiley Face 17"/>
            <p:cNvSpPr/>
            <p:nvPr/>
          </p:nvSpPr>
          <p:spPr>
            <a:xfrm>
              <a:off x="0" y="52754"/>
              <a:ext cx="285555" cy="290146"/>
            </a:xfrm>
            <a:prstGeom prst="smileyFace">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cxnSp>
        <p:nvCxnSpPr>
          <p:cNvPr id="20" name="Straight Connector 19"/>
          <p:cNvCxnSpPr/>
          <p:nvPr/>
        </p:nvCxnSpPr>
        <p:spPr>
          <a:xfrm>
            <a:off x="1219200" y="3110986"/>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112373"/>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200" dirty="0">
                <a:solidFill>
                  <a:schemeClr val="tx1"/>
                </a:solidFill>
                <a:latin typeface="Times New Roman" pitchFamily="18" charset="0"/>
                <a:cs typeface="Times New Roman" pitchFamily="18" charset="0"/>
              </a:rPr>
              <a:t>Generally, ESTG mail client system is for </a:t>
            </a:r>
            <a:r>
              <a:rPr lang="en-US" sz="2200" dirty="0" smtClean="0">
                <a:solidFill>
                  <a:schemeClr val="tx1"/>
                </a:solidFill>
                <a:latin typeface="Times New Roman" pitchFamily="18" charset="0"/>
                <a:cs typeface="Times New Roman" pitchFamily="18" charset="0"/>
              </a:rPr>
              <a:t> </a:t>
            </a:r>
            <a:r>
              <a:rPr lang="en-US" sz="2200" dirty="0">
                <a:solidFill>
                  <a:schemeClr val="tx1"/>
                </a:solidFill>
                <a:latin typeface="Times New Roman" pitchFamily="18" charset="0"/>
                <a:cs typeface="Times New Roman" pitchFamily="18" charset="0"/>
              </a:rPr>
              <a:t>Every Person </a:t>
            </a:r>
            <a:r>
              <a:rPr lang="en-US" sz="2200" dirty="0" smtClean="0">
                <a:solidFill>
                  <a:schemeClr val="tx1"/>
                </a:solidFill>
                <a:latin typeface="Times New Roman" pitchFamily="18" charset="0"/>
                <a:cs typeface="Times New Roman" pitchFamily="18" charset="0"/>
              </a:rPr>
              <a:t>who is </a:t>
            </a:r>
            <a:r>
              <a:rPr lang="en-US" sz="2200" dirty="0">
                <a:solidFill>
                  <a:schemeClr val="tx1"/>
                </a:solidFill>
                <a:latin typeface="Times New Roman" pitchFamily="18" charset="0"/>
                <a:cs typeface="Times New Roman" pitchFamily="18" charset="0"/>
              </a:rPr>
              <a:t>in </a:t>
            </a:r>
            <a:r>
              <a:rPr lang="en-US" sz="2200" dirty="0" smtClean="0">
                <a:solidFill>
                  <a:schemeClr val="tx1"/>
                </a:solidFill>
                <a:latin typeface="Times New Roman" pitchFamily="18" charset="0"/>
                <a:cs typeface="Times New Roman" pitchFamily="18" charset="0"/>
              </a:rPr>
              <a:t>ESTG, he/she </a:t>
            </a:r>
            <a:r>
              <a:rPr lang="en-US" sz="2200" dirty="0">
                <a:solidFill>
                  <a:schemeClr val="tx1"/>
                </a:solidFill>
                <a:latin typeface="Times New Roman" pitchFamily="18" charset="0"/>
                <a:cs typeface="Times New Roman" pitchFamily="18" charset="0"/>
              </a:rPr>
              <a:t>can send a comment in contact us menu. to send and receive </a:t>
            </a:r>
            <a:r>
              <a:rPr lang="en-US" sz="2200" dirty="0" smtClean="0">
                <a:solidFill>
                  <a:schemeClr val="tx1"/>
                </a:solidFill>
                <a:latin typeface="Times New Roman" pitchFamily="18" charset="0"/>
                <a:cs typeface="Times New Roman" pitchFamily="18" charset="0"/>
              </a:rPr>
              <a:t>messages,  </a:t>
            </a:r>
            <a:r>
              <a:rPr lang="en-US" sz="2200" dirty="0">
                <a:solidFill>
                  <a:schemeClr val="tx1"/>
                </a:solidFill>
                <a:latin typeface="Times New Roman" pitchFamily="18" charset="0"/>
                <a:cs typeface="Times New Roman" pitchFamily="18" charset="0"/>
              </a:rPr>
              <a:t>you must have an account, and a user can’t make any change on messages or comment of another user  can only delete his/her own messages. But Admin has a permission to delete or update comments.</a:t>
            </a:r>
          </a:p>
          <a:p>
            <a:pPr marL="0" indent="0">
              <a:buNone/>
            </a:pPr>
            <a:endParaRPr lang="en-US" dirty="0"/>
          </a:p>
        </p:txBody>
      </p:sp>
      <p:sp>
        <p:nvSpPr>
          <p:cNvPr id="3" name="Title 2"/>
          <p:cNvSpPr>
            <a:spLocks noGrp="1"/>
          </p:cNvSpPr>
          <p:nvPr>
            <p:ph type="title"/>
          </p:nvPr>
        </p:nvSpPr>
        <p:spPr>
          <a:xfrm>
            <a:off x="304800" y="338328"/>
            <a:ext cx="8534400" cy="1252728"/>
          </a:xfrm>
        </p:spPr>
        <p:txBody>
          <a:bodyPr>
            <a:noAutofit/>
          </a:bodyPr>
          <a:lstStyle/>
          <a:p>
            <a:r>
              <a:rPr lang="en-US" sz="4000" b="1" dirty="0" smtClean="0">
                <a:solidFill>
                  <a:schemeClr val="tx1"/>
                </a:solidFill>
                <a:latin typeface="Times New Roman" pitchFamily="18" charset="0"/>
                <a:cs typeface="Times New Roman" pitchFamily="18" charset="0"/>
              </a:rPr>
              <a:t>DESCRIPTION OF PROPOSED SYSTEM</a:t>
            </a:r>
            <a:endParaRPr lang="en-US" sz="40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600694999"/>
      </p:ext>
    </p:extLst>
  </p:cSld>
  <p:clrMapOvr>
    <a:masterClrMapping/>
  </p:clrMapOvr>
  <p:transition spd="slow">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257"/>
            <a:ext cx="8458200" cy="1446550"/>
          </a:xfrm>
          <a:prstGeom prst="rect">
            <a:avLst/>
          </a:prstGeom>
          <a:noFill/>
        </p:spPr>
        <p:txBody>
          <a:bodyPr wrap="square" rtlCol="0">
            <a:spAutoFit/>
          </a:bodyPr>
          <a:lstStyle/>
          <a:p>
            <a:pPr algn="ctr"/>
            <a:r>
              <a:rPr lang="en-US" sz="4400" b="1" dirty="0" smtClean="0">
                <a:latin typeface="Times New Roman" pitchFamily="18" charset="0"/>
                <a:cs typeface="Times New Roman" pitchFamily="18" charset="0"/>
              </a:rPr>
              <a:t>USE CASE DIAGRAM OF NEW                        SYSTEM</a:t>
            </a:r>
            <a:endParaRPr lang="en-US" sz="4400" b="1" dirty="0">
              <a:latin typeface="Times New Roman" pitchFamily="18" charset="0"/>
              <a:cs typeface="Times New Roman" pitchFamily="18" charset="0"/>
            </a:endParaRPr>
          </a:p>
        </p:txBody>
      </p:sp>
      <p:grpSp>
        <p:nvGrpSpPr>
          <p:cNvPr id="3" name="Group 2"/>
          <p:cNvGrpSpPr>
            <a:grpSpLocks/>
          </p:cNvGrpSpPr>
          <p:nvPr/>
        </p:nvGrpSpPr>
        <p:grpSpPr bwMode="auto">
          <a:xfrm>
            <a:off x="896724" y="2557945"/>
            <a:ext cx="7426752" cy="3448667"/>
            <a:chOff x="655" y="7938"/>
            <a:chExt cx="10960" cy="5279"/>
          </a:xfrm>
        </p:grpSpPr>
        <p:grpSp>
          <p:nvGrpSpPr>
            <p:cNvPr id="4" name="Group 3"/>
            <p:cNvGrpSpPr>
              <a:grpSpLocks/>
            </p:cNvGrpSpPr>
            <p:nvPr/>
          </p:nvGrpSpPr>
          <p:grpSpPr bwMode="auto">
            <a:xfrm>
              <a:off x="655" y="7938"/>
              <a:ext cx="10960" cy="5279"/>
              <a:chOff x="570" y="2025"/>
              <a:chExt cx="11325" cy="6060"/>
            </a:xfrm>
          </p:grpSpPr>
          <p:sp>
            <p:nvSpPr>
              <p:cNvPr id="7" name="Oval 6"/>
              <p:cNvSpPr>
                <a:spLocks noChangeArrowheads="1"/>
              </p:cNvSpPr>
              <p:nvPr/>
            </p:nvSpPr>
            <p:spPr bwMode="auto">
              <a:xfrm>
                <a:off x="1815" y="2025"/>
                <a:ext cx="450" cy="582"/>
              </a:xfrm>
              <a:prstGeom prst="ellipse">
                <a:avLst/>
              </a:prstGeom>
              <a:solidFill>
                <a:schemeClr val="lt1">
                  <a:lumMod val="100000"/>
                  <a:lumOff val="0"/>
                </a:schemeClr>
              </a:solidFill>
              <a:ln w="12700">
                <a:solidFill>
                  <a:schemeClr val="dk1">
                    <a:lumMod val="100000"/>
                    <a:lumOff val="0"/>
                  </a:schemeClr>
                </a:solidFill>
                <a:prstDash val="dash"/>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endParaRPr lang="en-US"/>
              </a:p>
            </p:txBody>
          </p:sp>
          <p:cxnSp>
            <p:nvCxnSpPr>
              <p:cNvPr id="8" name="AutoShape 235"/>
              <p:cNvCxnSpPr>
                <a:cxnSpLocks noChangeShapeType="1"/>
              </p:cNvCxnSpPr>
              <p:nvPr/>
            </p:nvCxnSpPr>
            <p:spPr bwMode="auto">
              <a:xfrm>
                <a:off x="2010" y="2607"/>
                <a:ext cx="0" cy="64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 name="AutoShape 236"/>
              <p:cNvCxnSpPr>
                <a:cxnSpLocks noChangeShapeType="1"/>
              </p:cNvCxnSpPr>
              <p:nvPr/>
            </p:nvCxnSpPr>
            <p:spPr bwMode="auto">
              <a:xfrm>
                <a:off x="2010" y="3251"/>
                <a:ext cx="255" cy="59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237"/>
              <p:cNvCxnSpPr>
                <a:cxnSpLocks noChangeShapeType="1"/>
              </p:cNvCxnSpPr>
              <p:nvPr/>
            </p:nvCxnSpPr>
            <p:spPr bwMode="auto">
              <a:xfrm flipH="1">
                <a:off x="1800" y="3251"/>
                <a:ext cx="210" cy="59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238"/>
              <p:cNvCxnSpPr>
                <a:cxnSpLocks noChangeShapeType="1"/>
              </p:cNvCxnSpPr>
              <p:nvPr/>
            </p:nvCxnSpPr>
            <p:spPr bwMode="auto">
              <a:xfrm>
                <a:off x="2010" y="2822"/>
                <a:ext cx="255" cy="10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239"/>
              <p:cNvCxnSpPr>
                <a:cxnSpLocks noChangeShapeType="1"/>
              </p:cNvCxnSpPr>
              <p:nvPr/>
            </p:nvCxnSpPr>
            <p:spPr bwMode="auto">
              <a:xfrm flipH="1">
                <a:off x="1815" y="2822"/>
                <a:ext cx="195" cy="10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3" name="Rectangle 12"/>
              <p:cNvSpPr>
                <a:spLocks noChangeArrowheads="1"/>
              </p:cNvSpPr>
              <p:nvPr/>
            </p:nvSpPr>
            <p:spPr bwMode="auto">
              <a:xfrm>
                <a:off x="3225" y="2025"/>
                <a:ext cx="4980" cy="58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a:t>
                </a:r>
              </a:p>
            </p:txBody>
          </p:sp>
          <p:sp>
            <p:nvSpPr>
              <p:cNvPr id="14" name="Oval 13"/>
              <p:cNvSpPr>
                <a:spLocks noChangeArrowheads="1"/>
              </p:cNvSpPr>
              <p:nvPr/>
            </p:nvSpPr>
            <p:spPr bwMode="auto">
              <a:xfrm>
                <a:off x="3690" y="2362"/>
                <a:ext cx="3465" cy="653"/>
              </a:xfrm>
              <a:prstGeom prst="ellipse">
                <a:avLst/>
              </a:prstGeom>
              <a:gradFill rotWithShape="0">
                <a:gsLst>
                  <a:gs pos="0">
                    <a:schemeClr val="accent1">
                      <a:lumMod val="60000"/>
                      <a:lumOff val="40000"/>
                    </a:schemeClr>
                  </a:gs>
                  <a:gs pos="50000">
                    <a:schemeClr val="accent1">
                      <a:lumMod val="20000"/>
                      <a:lumOff val="80000"/>
                    </a:schemeClr>
                  </a:gs>
                  <a:gs pos="100000">
                    <a:schemeClr val="accent1">
                      <a:lumMod val="60000"/>
                      <a:lumOff val="40000"/>
                    </a:schemeClr>
                  </a:gs>
                </a:gsLst>
                <a:lin ang="18900000" scaled="1"/>
              </a:gradFill>
              <a:ln w="12700">
                <a:solidFill>
                  <a:schemeClr val="accent1">
                    <a:lumMod val="60000"/>
                    <a:lumOff val="40000"/>
                  </a:schemeClr>
                </a:solidFill>
                <a:round/>
                <a:headEnd/>
                <a:tailEnd/>
              </a:ln>
              <a:effectLst>
                <a:outerShdw dist="28398" dir="3806097" algn="ctr" rotWithShape="0">
                  <a:schemeClr val="accent1">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dirty="0">
                    <a:effectLst/>
                    <a:latin typeface="Calibri"/>
                    <a:ea typeface="Calibri"/>
                    <a:cs typeface="Times New Roman"/>
                  </a:rPr>
                  <a:t>                 Send</a:t>
                </a:r>
              </a:p>
            </p:txBody>
          </p:sp>
          <p:sp>
            <p:nvSpPr>
              <p:cNvPr id="15" name="Oval 14"/>
              <p:cNvSpPr>
                <a:spLocks noChangeArrowheads="1"/>
              </p:cNvSpPr>
              <p:nvPr/>
            </p:nvSpPr>
            <p:spPr bwMode="auto">
              <a:xfrm>
                <a:off x="3690" y="3219"/>
                <a:ext cx="3585" cy="629"/>
              </a:xfrm>
              <a:prstGeom prst="ellipse">
                <a:avLst/>
              </a:prstGeom>
              <a:gradFill rotWithShape="0">
                <a:gsLst>
                  <a:gs pos="0">
                    <a:schemeClr val="accent1">
                      <a:lumMod val="60000"/>
                      <a:lumOff val="40000"/>
                    </a:schemeClr>
                  </a:gs>
                  <a:gs pos="50000">
                    <a:schemeClr val="accent1">
                      <a:lumMod val="20000"/>
                      <a:lumOff val="80000"/>
                    </a:schemeClr>
                  </a:gs>
                  <a:gs pos="100000">
                    <a:schemeClr val="accent1">
                      <a:lumMod val="60000"/>
                      <a:lumOff val="40000"/>
                    </a:schemeClr>
                  </a:gs>
                </a:gsLst>
                <a:lin ang="18900000" scaled="1"/>
              </a:gradFill>
              <a:ln w="12700">
                <a:solidFill>
                  <a:schemeClr val="accent1">
                    <a:lumMod val="60000"/>
                    <a:lumOff val="40000"/>
                  </a:schemeClr>
                </a:solidFill>
                <a:round/>
                <a:headEnd/>
                <a:tailEnd/>
              </a:ln>
              <a:effectLst>
                <a:outerShdw dist="28398" dir="3806097" algn="ctr" rotWithShape="0">
                  <a:schemeClr val="accent1">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Receive</a:t>
                </a:r>
              </a:p>
            </p:txBody>
          </p:sp>
          <p:sp>
            <p:nvSpPr>
              <p:cNvPr id="16" name="Oval 15"/>
              <p:cNvSpPr>
                <a:spLocks noChangeArrowheads="1"/>
              </p:cNvSpPr>
              <p:nvPr/>
            </p:nvSpPr>
            <p:spPr bwMode="auto">
              <a:xfrm>
                <a:off x="3690" y="4004"/>
                <a:ext cx="3585" cy="710"/>
              </a:xfrm>
              <a:prstGeom prst="ellipse">
                <a:avLst/>
              </a:prstGeom>
              <a:gradFill rotWithShape="0">
                <a:gsLst>
                  <a:gs pos="0">
                    <a:schemeClr val="accent1">
                      <a:lumMod val="60000"/>
                      <a:lumOff val="40000"/>
                    </a:schemeClr>
                  </a:gs>
                  <a:gs pos="50000">
                    <a:schemeClr val="accent1">
                      <a:lumMod val="20000"/>
                      <a:lumOff val="80000"/>
                    </a:schemeClr>
                  </a:gs>
                  <a:gs pos="100000">
                    <a:schemeClr val="accent1">
                      <a:lumMod val="60000"/>
                      <a:lumOff val="40000"/>
                    </a:schemeClr>
                  </a:gs>
                </a:gsLst>
                <a:lin ang="18900000" scaled="1"/>
              </a:gradFill>
              <a:ln w="12700">
                <a:solidFill>
                  <a:schemeClr val="accent1">
                    <a:lumMod val="60000"/>
                    <a:lumOff val="40000"/>
                  </a:schemeClr>
                </a:solidFill>
                <a:round/>
                <a:headEnd/>
                <a:tailEnd/>
              </a:ln>
              <a:effectLst>
                <a:outerShdw dist="28398" dir="3806097" algn="ctr" rotWithShape="0">
                  <a:schemeClr val="accent1">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Delete  </a:t>
                </a:r>
              </a:p>
            </p:txBody>
          </p:sp>
          <p:sp>
            <p:nvSpPr>
              <p:cNvPr id="17" name="Oval 16"/>
              <p:cNvSpPr>
                <a:spLocks noChangeArrowheads="1"/>
              </p:cNvSpPr>
              <p:nvPr/>
            </p:nvSpPr>
            <p:spPr bwMode="auto">
              <a:xfrm>
                <a:off x="3840" y="4950"/>
                <a:ext cx="3435" cy="660"/>
              </a:xfrm>
              <a:prstGeom prst="ellipse">
                <a:avLst/>
              </a:prstGeom>
              <a:gradFill rotWithShape="0">
                <a:gsLst>
                  <a:gs pos="0">
                    <a:schemeClr val="accent1">
                      <a:lumMod val="60000"/>
                      <a:lumOff val="40000"/>
                    </a:schemeClr>
                  </a:gs>
                  <a:gs pos="50000">
                    <a:schemeClr val="accent1">
                      <a:lumMod val="20000"/>
                      <a:lumOff val="80000"/>
                    </a:schemeClr>
                  </a:gs>
                  <a:gs pos="100000">
                    <a:schemeClr val="accent1">
                      <a:lumMod val="60000"/>
                      <a:lumOff val="40000"/>
                    </a:schemeClr>
                  </a:gs>
                </a:gsLst>
                <a:lin ang="18900000" scaled="1"/>
              </a:gradFill>
              <a:ln w="12700">
                <a:solidFill>
                  <a:schemeClr val="accent1">
                    <a:lumMod val="60000"/>
                    <a:lumOff val="40000"/>
                  </a:schemeClr>
                </a:solidFill>
                <a:round/>
                <a:headEnd/>
                <a:tailEnd/>
              </a:ln>
              <a:effectLst>
                <a:outerShdw dist="28398" dir="3806097" algn="ctr" rotWithShape="0">
                  <a:schemeClr val="accent1">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Read</a:t>
                </a:r>
              </a:p>
            </p:txBody>
          </p:sp>
          <p:sp>
            <p:nvSpPr>
              <p:cNvPr id="18" name="Oval 17"/>
              <p:cNvSpPr>
                <a:spLocks noChangeArrowheads="1"/>
              </p:cNvSpPr>
              <p:nvPr/>
            </p:nvSpPr>
            <p:spPr bwMode="auto">
              <a:xfrm>
                <a:off x="8790" y="2025"/>
                <a:ext cx="3105" cy="797"/>
              </a:xfrm>
              <a:prstGeom prst="ellipse">
                <a:avLst/>
              </a:prstGeom>
              <a:solidFill>
                <a:schemeClr val="lt1">
                  <a:lumMod val="100000"/>
                  <a:lumOff val="0"/>
                </a:schemeClr>
              </a:solidFill>
              <a:ln w="12700">
                <a:solidFill>
                  <a:schemeClr val="dk1">
                    <a:lumMod val="100000"/>
                    <a:lumOff val="0"/>
                  </a:schemeClr>
                </a:solidFill>
                <a:prstDash val="dash"/>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Message</a:t>
                </a:r>
              </a:p>
            </p:txBody>
          </p:sp>
          <p:cxnSp>
            <p:nvCxnSpPr>
              <p:cNvPr id="19" name="AutoShape 246"/>
              <p:cNvCxnSpPr>
                <a:cxnSpLocks noChangeShapeType="1"/>
              </p:cNvCxnSpPr>
              <p:nvPr/>
            </p:nvCxnSpPr>
            <p:spPr bwMode="auto">
              <a:xfrm>
                <a:off x="2265" y="2270"/>
                <a:ext cx="1425" cy="33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AutoShape 247"/>
              <p:cNvCxnSpPr>
                <a:cxnSpLocks noChangeShapeType="1"/>
              </p:cNvCxnSpPr>
              <p:nvPr/>
            </p:nvCxnSpPr>
            <p:spPr bwMode="auto">
              <a:xfrm>
                <a:off x="2265" y="2393"/>
                <a:ext cx="1425" cy="116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AutoShape 248"/>
              <p:cNvCxnSpPr>
                <a:cxnSpLocks noChangeShapeType="1"/>
              </p:cNvCxnSpPr>
              <p:nvPr/>
            </p:nvCxnSpPr>
            <p:spPr bwMode="auto">
              <a:xfrm>
                <a:off x="2265" y="2500"/>
                <a:ext cx="1425" cy="18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249"/>
              <p:cNvCxnSpPr>
                <a:cxnSpLocks noChangeShapeType="1"/>
              </p:cNvCxnSpPr>
              <p:nvPr/>
            </p:nvCxnSpPr>
            <p:spPr bwMode="auto">
              <a:xfrm>
                <a:off x="2175" y="2607"/>
                <a:ext cx="1665" cy="262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 name="AutoShape 250"/>
              <p:cNvCxnSpPr>
                <a:cxnSpLocks noChangeShapeType="1"/>
              </p:cNvCxnSpPr>
              <p:nvPr/>
            </p:nvCxnSpPr>
            <p:spPr bwMode="auto">
              <a:xfrm flipH="1">
                <a:off x="7155" y="2500"/>
                <a:ext cx="1635" cy="2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251"/>
              <p:cNvCxnSpPr>
                <a:cxnSpLocks noChangeShapeType="1"/>
              </p:cNvCxnSpPr>
              <p:nvPr/>
            </p:nvCxnSpPr>
            <p:spPr bwMode="auto">
              <a:xfrm flipH="1">
                <a:off x="7275" y="2929"/>
                <a:ext cx="1665" cy="62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 name="AutoShape 252"/>
              <p:cNvCxnSpPr>
                <a:cxnSpLocks noChangeShapeType="1"/>
              </p:cNvCxnSpPr>
              <p:nvPr/>
            </p:nvCxnSpPr>
            <p:spPr bwMode="auto">
              <a:xfrm flipH="1">
                <a:off x="7275" y="3098"/>
                <a:ext cx="1875" cy="123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253"/>
              <p:cNvCxnSpPr>
                <a:cxnSpLocks noChangeShapeType="1"/>
              </p:cNvCxnSpPr>
              <p:nvPr/>
            </p:nvCxnSpPr>
            <p:spPr bwMode="auto">
              <a:xfrm flipH="1">
                <a:off x="7275" y="3098"/>
                <a:ext cx="2400" cy="213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7" name="Rectangle 26"/>
              <p:cNvSpPr>
                <a:spLocks noChangeArrowheads="1"/>
              </p:cNvSpPr>
              <p:nvPr/>
            </p:nvSpPr>
            <p:spPr bwMode="auto">
              <a:xfrm>
                <a:off x="1050" y="2500"/>
                <a:ext cx="750" cy="8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User</a:t>
                </a:r>
              </a:p>
            </p:txBody>
          </p:sp>
          <p:sp>
            <p:nvSpPr>
              <p:cNvPr id="28" name="Oval 27"/>
              <p:cNvSpPr>
                <a:spLocks noChangeArrowheads="1"/>
              </p:cNvSpPr>
              <p:nvPr/>
            </p:nvSpPr>
            <p:spPr bwMode="auto">
              <a:xfrm>
                <a:off x="3960" y="5790"/>
                <a:ext cx="3405" cy="645"/>
              </a:xfrm>
              <a:prstGeom prst="ellipse">
                <a:avLst/>
              </a:prstGeom>
              <a:gradFill rotWithShape="0">
                <a:gsLst>
                  <a:gs pos="0">
                    <a:schemeClr val="accent1">
                      <a:lumMod val="60000"/>
                      <a:lumOff val="40000"/>
                    </a:schemeClr>
                  </a:gs>
                  <a:gs pos="50000">
                    <a:schemeClr val="accent1">
                      <a:lumMod val="20000"/>
                      <a:lumOff val="80000"/>
                    </a:schemeClr>
                  </a:gs>
                  <a:gs pos="100000">
                    <a:schemeClr val="accent1">
                      <a:lumMod val="60000"/>
                      <a:lumOff val="40000"/>
                    </a:schemeClr>
                  </a:gs>
                </a:gsLst>
                <a:lin ang="18900000" scaled="1"/>
              </a:gradFill>
              <a:ln w="12700">
                <a:solidFill>
                  <a:schemeClr val="accent1">
                    <a:lumMod val="60000"/>
                    <a:lumOff val="40000"/>
                  </a:schemeClr>
                </a:solidFill>
                <a:round/>
                <a:headEnd/>
                <a:tailEnd/>
              </a:ln>
              <a:effectLst>
                <a:outerShdw dist="28398" dir="3806097" algn="ctr" rotWithShape="0">
                  <a:schemeClr val="accent1">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Update</a:t>
                </a:r>
              </a:p>
            </p:txBody>
          </p:sp>
          <p:sp>
            <p:nvSpPr>
              <p:cNvPr id="29" name="Oval 28"/>
              <p:cNvSpPr>
                <a:spLocks noChangeArrowheads="1"/>
              </p:cNvSpPr>
              <p:nvPr/>
            </p:nvSpPr>
            <p:spPr bwMode="auto">
              <a:xfrm>
                <a:off x="3915" y="6570"/>
                <a:ext cx="3360" cy="645"/>
              </a:xfrm>
              <a:prstGeom prst="ellipse">
                <a:avLst/>
              </a:prstGeom>
              <a:gradFill rotWithShape="0">
                <a:gsLst>
                  <a:gs pos="0">
                    <a:schemeClr val="accent1">
                      <a:lumMod val="60000"/>
                      <a:lumOff val="40000"/>
                    </a:schemeClr>
                  </a:gs>
                  <a:gs pos="50000">
                    <a:schemeClr val="accent1">
                      <a:lumMod val="20000"/>
                      <a:lumOff val="80000"/>
                    </a:schemeClr>
                  </a:gs>
                  <a:gs pos="100000">
                    <a:schemeClr val="accent1">
                      <a:lumMod val="60000"/>
                      <a:lumOff val="40000"/>
                    </a:schemeClr>
                  </a:gs>
                </a:gsLst>
                <a:lin ang="18900000" scaled="1"/>
              </a:gradFill>
              <a:ln w="12700">
                <a:solidFill>
                  <a:schemeClr val="accent1">
                    <a:lumMod val="60000"/>
                    <a:lumOff val="40000"/>
                  </a:schemeClr>
                </a:solidFill>
                <a:round/>
                <a:headEnd/>
                <a:tailEnd/>
              </a:ln>
              <a:effectLst>
                <a:outerShdw dist="28398" dir="3806097" algn="ctr" rotWithShape="0">
                  <a:schemeClr val="accent1">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Delete</a:t>
                </a:r>
              </a:p>
            </p:txBody>
          </p:sp>
          <p:sp>
            <p:nvSpPr>
              <p:cNvPr id="30" name="Oval 29"/>
              <p:cNvSpPr>
                <a:spLocks noChangeArrowheads="1"/>
              </p:cNvSpPr>
              <p:nvPr/>
            </p:nvSpPr>
            <p:spPr bwMode="auto">
              <a:xfrm>
                <a:off x="8625" y="6120"/>
                <a:ext cx="2895" cy="945"/>
              </a:xfrm>
              <a:prstGeom prst="ellipse">
                <a:avLst/>
              </a:prstGeom>
              <a:solidFill>
                <a:schemeClr val="lt1">
                  <a:lumMod val="100000"/>
                  <a:lumOff val="0"/>
                </a:schemeClr>
              </a:solidFill>
              <a:ln w="12700">
                <a:solidFill>
                  <a:schemeClr val="dk1">
                    <a:lumMod val="100000"/>
                    <a:lumOff val="0"/>
                  </a:schemeClr>
                </a:solidFill>
                <a:prstDash val="dash"/>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Comment</a:t>
                </a:r>
              </a:p>
            </p:txBody>
          </p:sp>
          <p:cxnSp>
            <p:nvCxnSpPr>
              <p:cNvPr id="31" name="AutoShape 258"/>
              <p:cNvCxnSpPr>
                <a:cxnSpLocks noChangeShapeType="1"/>
              </p:cNvCxnSpPr>
              <p:nvPr/>
            </p:nvCxnSpPr>
            <p:spPr bwMode="auto">
              <a:xfrm>
                <a:off x="7365" y="6120"/>
                <a:ext cx="1425" cy="2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 name="AutoShape 259"/>
              <p:cNvCxnSpPr>
                <a:cxnSpLocks noChangeShapeType="1"/>
              </p:cNvCxnSpPr>
              <p:nvPr/>
            </p:nvCxnSpPr>
            <p:spPr bwMode="auto">
              <a:xfrm flipV="1">
                <a:off x="7275" y="6660"/>
                <a:ext cx="1350" cy="2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3" name="Oval 32"/>
              <p:cNvSpPr>
                <a:spLocks noChangeArrowheads="1"/>
              </p:cNvSpPr>
              <p:nvPr/>
            </p:nvSpPr>
            <p:spPr bwMode="auto">
              <a:xfrm>
                <a:off x="1530" y="6660"/>
                <a:ext cx="360" cy="405"/>
              </a:xfrm>
              <a:prstGeom prst="ellipse">
                <a:avLst/>
              </a:prstGeom>
              <a:solidFill>
                <a:schemeClr val="lt1">
                  <a:lumMod val="100000"/>
                  <a:lumOff val="0"/>
                </a:schemeClr>
              </a:solidFill>
              <a:ln w="12700">
                <a:solidFill>
                  <a:schemeClr val="dk1">
                    <a:lumMod val="100000"/>
                    <a:lumOff val="0"/>
                  </a:schemeClr>
                </a:solidFill>
                <a:prstDash val="dash"/>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endParaRPr lang="en-US"/>
              </a:p>
            </p:txBody>
          </p:sp>
          <p:cxnSp>
            <p:nvCxnSpPr>
              <p:cNvPr id="34" name="AutoShape 261"/>
              <p:cNvCxnSpPr>
                <a:cxnSpLocks noChangeShapeType="1"/>
              </p:cNvCxnSpPr>
              <p:nvPr/>
            </p:nvCxnSpPr>
            <p:spPr bwMode="auto">
              <a:xfrm flipV="1">
                <a:off x="1695" y="7065"/>
                <a:ext cx="0" cy="6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5" name="AutoShape 262"/>
              <p:cNvCxnSpPr>
                <a:cxnSpLocks noChangeShapeType="1"/>
              </p:cNvCxnSpPr>
              <p:nvPr/>
            </p:nvCxnSpPr>
            <p:spPr bwMode="auto">
              <a:xfrm>
                <a:off x="1695" y="7710"/>
                <a:ext cx="120" cy="3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 name="AutoShape 263"/>
              <p:cNvCxnSpPr>
                <a:cxnSpLocks noChangeShapeType="1"/>
              </p:cNvCxnSpPr>
              <p:nvPr/>
            </p:nvCxnSpPr>
            <p:spPr bwMode="auto">
              <a:xfrm flipH="1">
                <a:off x="1530" y="7710"/>
                <a:ext cx="165" cy="3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7" name="AutoShape 264"/>
              <p:cNvCxnSpPr>
                <a:cxnSpLocks noChangeShapeType="1"/>
              </p:cNvCxnSpPr>
              <p:nvPr/>
            </p:nvCxnSpPr>
            <p:spPr bwMode="auto">
              <a:xfrm>
                <a:off x="1695" y="7305"/>
                <a:ext cx="195" cy="1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8" name="AutoShape 265"/>
              <p:cNvCxnSpPr>
                <a:cxnSpLocks noChangeShapeType="1"/>
              </p:cNvCxnSpPr>
              <p:nvPr/>
            </p:nvCxnSpPr>
            <p:spPr bwMode="auto">
              <a:xfrm flipH="1">
                <a:off x="1530" y="7305"/>
                <a:ext cx="165" cy="1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9" name="Rectangle 38"/>
              <p:cNvSpPr>
                <a:spLocks noChangeArrowheads="1"/>
              </p:cNvSpPr>
              <p:nvPr/>
            </p:nvSpPr>
            <p:spPr bwMode="auto">
              <a:xfrm>
                <a:off x="570" y="7140"/>
                <a:ext cx="960" cy="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Admin</a:t>
                </a:r>
              </a:p>
            </p:txBody>
          </p:sp>
          <p:cxnSp>
            <p:nvCxnSpPr>
              <p:cNvPr id="40" name="AutoShape 267"/>
              <p:cNvCxnSpPr>
                <a:cxnSpLocks noChangeShapeType="1"/>
              </p:cNvCxnSpPr>
              <p:nvPr/>
            </p:nvCxnSpPr>
            <p:spPr bwMode="auto">
              <a:xfrm flipV="1">
                <a:off x="1890" y="6120"/>
                <a:ext cx="2070" cy="66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1" name="AutoShape 268"/>
              <p:cNvCxnSpPr>
                <a:cxnSpLocks noChangeShapeType="1"/>
              </p:cNvCxnSpPr>
              <p:nvPr/>
            </p:nvCxnSpPr>
            <p:spPr bwMode="auto">
              <a:xfrm flipV="1">
                <a:off x="1890" y="6885"/>
                <a:ext cx="2070" cy="10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5" name="AutoShape 269"/>
            <p:cNvCxnSpPr>
              <a:cxnSpLocks noChangeShapeType="1"/>
            </p:cNvCxnSpPr>
            <p:nvPr/>
          </p:nvCxnSpPr>
          <p:spPr bwMode="auto">
            <a:xfrm>
              <a:off x="6632" y="8726"/>
              <a:ext cx="3046" cy="2780"/>
            </a:xfrm>
            <a:prstGeom prst="straightConnector1">
              <a:avLst/>
            </a:prstGeom>
            <a:noFill/>
            <a:ln w="12700" cmpd="sng">
              <a:solidFill>
                <a:schemeClr val="tx1">
                  <a:lumMod val="100000"/>
                  <a:lumOff val="0"/>
                </a:schemeClr>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6" name="Arc 270"/>
            <p:cNvSpPr>
              <a:spLocks/>
            </p:cNvSpPr>
            <p:nvPr/>
          </p:nvSpPr>
          <p:spPr bwMode="auto">
            <a:xfrm>
              <a:off x="2132" y="7938"/>
              <a:ext cx="3919" cy="3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lumMod val="100000"/>
                  <a:lumOff val="0"/>
                </a:schemeClr>
              </a:solidFill>
              <a:round/>
              <a:headEnd/>
              <a:tailEnd/>
            </a:ln>
            <a:effectLst/>
            <a:extLst>
              <a:ext uri="{909E8E84-426E-40DD-AFC4-6F175D3DCCD1}">
                <a14:hiddenFill xmlns:a14="http://schemas.microsoft.com/office/drawing/2010/main">
                  <a:solidFill>
                    <a:schemeClr val="bg1">
                      <a:lumMod val="100000"/>
                      <a:lumOff val="0"/>
                    </a:schemeClr>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253787325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solidFill>
                  <a:schemeClr val="tx1"/>
                </a:solidFill>
                <a:latin typeface="Times New Roman" pitchFamily="18" charset="0"/>
                <a:cs typeface="Times New Roman" pitchFamily="18" charset="0"/>
              </a:rPr>
              <a:t>PHP</a:t>
            </a:r>
          </a:p>
          <a:p>
            <a:r>
              <a:rPr lang="en-US" sz="2200" dirty="0" smtClean="0">
                <a:solidFill>
                  <a:schemeClr val="tx1"/>
                </a:solidFill>
                <a:latin typeface="Times New Roman" pitchFamily="18" charset="0"/>
                <a:cs typeface="Times New Roman" pitchFamily="18" charset="0"/>
              </a:rPr>
              <a:t>CSS</a:t>
            </a:r>
          </a:p>
          <a:p>
            <a:r>
              <a:rPr lang="en-US" sz="2200" dirty="0" smtClean="0">
                <a:solidFill>
                  <a:schemeClr val="tx1"/>
                </a:solidFill>
                <a:latin typeface="Times New Roman" pitchFamily="18" charset="0"/>
                <a:cs typeface="Times New Roman" pitchFamily="18" charset="0"/>
              </a:rPr>
              <a:t>EDIT PLUS</a:t>
            </a:r>
          </a:p>
          <a:p>
            <a:r>
              <a:rPr lang="en-US" sz="2200" dirty="0" smtClean="0">
                <a:solidFill>
                  <a:schemeClr val="tx1"/>
                </a:solidFill>
                <a:latin typeface="Times New Roman" pitchFamily="18" charset="0"/>
                <a:cs typeface="Times New Roman" pitchFamily="18" charset="0"/>
              </a:rPr>
              <a:t>ADOBE PHOTOSHOP</a:t>
            </a:r>
          </a:p>
          <a:p>
            <a:r>
              <a:rPr lang="en-US" sz="2200" dirty="0" smtClean="0">
                <a:solidFill>
                  <a:schemeClr val="tx1"/>
                </a:solidFill>
                <a:latin typeface="Times New Roman" pitchFamily="18" charset="0"/>
                <a:cs typeface="Times New Roman" pitchFamily="18" charset="0"/>
              </a:rPr>
              <a:t>MICRODREAM WEAVER</a:t>
            </a:r>
          </a:p>
          <a:p>
            <a:pPr marL="0" indent="0">
              <a:buNone/>
            </a:pPr>
            <a:endParaRPr lang="en-US" dirty="0" smtClean="0">
              <a:solidFill>
                <a:schemeClr val="tx1"/>
              </a:solidFill>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noAutofit/>
          </a:bodyPr>
          <a:lstStyle/>
          <a:p>
            <a:r>
              <a:rPr lang="en-US" b="1" dirty="0" smtClean="0">
                <a:solidFill>
                  <a:schemeClr val="tx1"/>
                </a:solidFill>
                <a:latin typeface="Times New Roman" pitchFamily="18" charset="0"/>
                <a:cs typeface="Times New Roman" pitchFamily="18" charset="0"/>
              </a:rPr>
              <a:t>TOOLS USED TO DESIGN NEW SYSTEM</a:t>
            </a:r>
            <a:endParaRPr lang="en-US"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334441276"/>
      </p:ext>
    </p:extLst>
  </p:cSld>
  <p:clrMapOvr>
    <a:masterClrMapping/>
  </p:clrMapOvr>
  <p:transition spd="slow">
    <p:wipe/>
    <p:sndAc>
      <p:stSnd>
        <p:snd r:embed="rId2" name="explode.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smtClean="0">
                <a:solidFill>
                  <a:schemeClr val="tx1"/>
                </a:solidFill>
                <a:latin typeface="Times New Roman" pitchFamily="18" charset="0"/>
                <a:cs typeface="Times New Roman" pitchFamily="18" charset="0"/>
              </a:rPr>
              <a:t>                                  As </a:t>
            </a:r>
            <a:r>
              <a:rPr lang="en-US" dirty="0">
                <a:solidFill>
                  <a:schemeClr val="tx1"/>
                </a:solidFill>
                <a:latin typeface="Times New Roman" pitchFamily="18" charset="0"/>
                <a:cs typeface="Times New Roman" pitchFamily="18" charset="0"/>
              </a:rPr>
              <a:t>conclusion, the use of Information Technology in different management and other operations is very important in the increment of the performance and usability.</a:t>
            </a:r>
          </a:p>
          <a:p>
            <a:pPr marL="0" indent="0">
              <a:buNone/>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ICT </a:t>
            </a:r>
            <a:r>
              <a:rPr lang="en-US" dirty="0">
                <a:solidFill>
                  <a:schemeClr val="tx1"/>
                </a:solidFill>
                <a:latin typeface="Times New Roman" pitchFamily="18" charset="0"/>
                <a:cs typeface="Times New Roman" pitchFamily="18" charset="0"/>
              </a:rPr>
              <a:t>can be used as a tool of communication if all other companies have an intranet system which will be useful and very important to it.</a:t>
            </a:r>
          </a:p>
          <a:p>
            <a:pPr marL="0" indent="0">
              <a:buNone/>
            </a:pPr>
            <a:r>
              <a:rPr lang="en-US" dirty="0" smtClean="0">
                <a:solidFill>
                  <a:schemeClr val="tx1"/>
                </a:solidFill>
                <a:latin typeface="Times New Roman" pitchFamily="18" charset="0"/>
                <a:cs typeface="Times New Roman" pitchFamily="18" charset="0"/>
              </a:rPr>
              <a:t> There </a:t>
            </a:r>
            <a:r>
              <a:rPr lang="en-US" dirty="0">
                <a:solidFill>
                  <a:schemeClr val="tx1"/>
                </a:solidFill>
                <a:latin typeface="Times New Roman" pitchFamily="18" charset="0"/>
                <a:cs typeface="Times New Roman" pitchFamily="18" charset="0"/>
              </a:rPr>
              <a:t>is other thing that is not completely done because of short time and tools.</a:t>
            </a:r>
          </a:p>
          <a:p>
            <a:endParaRPr lang="en-US"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b="1" dirty="0" smtClean="0">
                <a:solidFill>
                  <a:schemeClr val="tx1"/>
                </a:solidFill>
                <a:latin typeface="Times New Roman" pitchFamily="18" charset="0"/>
                <a:cs typeface="Times New Roman" pitchFamily="18" charset="0"/>
              </a:rPr>
              <a:t>CONCLUSION </a:t>
            </a:r>
            <a:endParaRPr lang="en-US"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182900070"/>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4106333"/>
          </a:xfrm>
        </p:spPr>
        <p:txBody>
          <a:bodyPr>
            <a:noAutofit/>
          </a:bodyPr>
          <a:lstStyle/>
          <a:p>
            <a:pPr marL="0" indent="0">
              <a:buNone/>
            </a:pPr>
            <a:r>
              <a:rPr lang="en-US" sz="1800" b="1" dirty="0" smtClean="0">
                <a:solidFill>
                  <a:schemeClr val="tx1"/>
                </a:solidFill>
                <a:latin typeface="Times New Roman" pitchFamily="18" charset="0"/>
                <a:cs typeface="Times New Roman" pitchFamily="18" charset="0"/>
              </a:rPr>
              <a:t>I would like to recommend to:</a:t>
            </a:r>
          </a:p>
          <a:p>
            <a:pPr marL="0" indent="0">
              <a:buNone/>
            </a:pP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WDA</a:t>
            </a:r>
          </a:p>
          <a:p>
            <a:pPr marL="0" lvl="0" indent="0" algn="just">
              <a:buNone/>
            </a:pPr>
            <a:r>
              <a:rPr lang="en-US" sz="1800" dirty="0" smtClean="0">
                <a:solidFill>
                  <a:schemeClr val="tx1"/>
                </a:solidFill>
                <a:latin typeface="Times New Roman" pitchFamily="18" charset="0"/>
                <a:cs typeface="Times New Roman" pitchFamily="18" charset="0"/>
              </a:rPr>
              <a:t>   To </a:t>
            </a:r>
            <a:r>
              <a:rPr lang="en-US" sz="1800" dirty="0">
                <a:solidFill>
                  <a:schemeClr val="tx1"/>
                </a:solidFill>
                <a:latin typeface="Times New Roman" pitchFamily="18" charset="0"/>
                <a:cs typeface="Times New Roman" pitchFamily="18" charset="0"/>
              </a:rPr>
              <a:t>include a courses of Research and Projects management in the courses learnt in senior six to allow students to be able to prepare projects them self.</a:t>
            </a:r>
          </a:p>
          <a:p>
            <a:pPr marL="0" lvl="0" indent="0" algn="just">
              <a:buNone/>
            </a:pPr>
            <a:r>
              <a:rPr lang="en-US" sz="1800" dirty="0" smtClean="0">
                <a:solidFill>
                  <a:schemeClr val="tx1"/>
                </a:solidFill>
                <a:latin typeface="Times New Roman" pitchFamily="18" charset="0"/>
                <a:cs typeface="Times New Roman" pitchFamily="18" charset="0"/>
              </a:rPr>
              <a:t>   To </a:t>
            </a:r>
            <a:r>
              <a:rPr lang="en-US" sz="1800" dirty="0">
                <a:solidFill>
                  <a:schemeClr val="tx1"/>
                </a:solidFill>
                <a:latin typeface="Times New Roman" pitchFamily="18" charset="0"/>
                <a:cs typeface="Times New Roman" pitchFamily="18" charset="0"/>
              </a:rPr>
              <a:t>provide a training to teachers so that they can help us in different project activities.</a:t>
            </a:r>
          </a:p>
          <a:p>
            <a:pPr marL="0" indent="0">
              <a:buNone/>
            </a:pPr>
            <a:r>
              <a:rPr lang="en-US" sz="1800" b="1" dirty="0">
                <a:solidFill>
                  <a:schemeClr val="tx1"/>
                </a:solidFill>
                <a:latin typeface="Times New Roman" pitchFamily="18" charset="0"/>
                <a:cs typeface="Times New Roman" pitchFamily="18" charset="0"/>
              </a:rPr>
              <a:t>To </a:t>
            </a:r>
            <a:r>
              <a:rPr lang="en-US" sz="1800" b="1" dirty="0" smtClean="0">
                <a:solidFill>
                  <a:schemeClr val="tx1"/>
                </a:solidFill>
                <a:latin typeface="Times New Roman" pitchFamily="18" charset="0"/>
                <a:cs typeface="Times New Roman" pitchFamily="18" charset="0"/>
              </a:rPr>
              <a:t>ESTG</a:t>
            </a:r>
          </a:p>
          <a:p>
            <a:pPr marL="0" indent="0" algn="just">
              <a:buNone/>
            </a:pPr>
            <a:r>
              <a:rPr lang="en-US" sz="1800" dirty="0" smtClean="0">
                <a:solidFill>
                  <a:schemeClr val="tx1"/>
                </a:solidFill>
                <a:latin typeface="Times New Roman" pitchFamily="18" charset="0"/>
                <a:cs typeface="Times New Roman" pitchFamily="18" charset="0"/>
              </a:rPr>
              <a:t>    To </a:t>
            </a:r>
            <a:r>
              <a:rPr lang="en-US" sz="1800" dirty="0">
                <a:solidFill>
                  <a:schemeClr val="tx1"/>
                </a:solidFill>
                <a:latin typeface="Times New Roman" pitchFamily="18" charset="0"/>
                <a:cs typeface="Times New Roman" pitchFamily="18" charset="0"/>
              </a:rPr>
              <a:t>continue the training they provide to students in technical options</a:t>
            </a:r>
          </a:p>
          <a:p>
            <a:pPr marL="0" lvl="0" indent="0" algn="just">
              <a:buNone/>
            </a:pPr>
            <a:r>
              <a:rPr lang="en-US" sz="1800" dirty="0">
                <a:solidFill>
                  <a:schemeClr val="tx1"/>
                </a:solidFill>
                <a:latin typeface="Times New Roman" pitchFamily="18" charset="0"/>
                <a:cs typeface="Times New Roman" pitchFamily="18" charset="0"/>
              </a:rPr>
              <a:t>To prepare students for the action of project implementation since the first term.</a:t>
            </a:r>
          </a:p>
          <a:p>
            <a:pPr marL="0" lvl="0" indent="0" algn="just">
              <a:buNone/>
            </a:pPr>
            <a:r>
              <a:rPr lang="en-US" sz="1800" dirty="0" smtClean="0">
                <a:solidFill>
                  <a:schemeClr val="tx1"/>
                </a:solidFill>
                <a:latin typeface="Times New Roman" pitchFamily="18" charset="0"/>
                <a:cs typeface="Times New Roman" pitchFamily="18" charset="0"/>
              </a:rPr>
              <a:t>     To </a:t>
            </a:r>
            <a:r>
              <a:rPr lang="en-US" sz="1800" dirty="0">
                <a:solidFill>
                  <a:schemeClr val="tx1"/>
                </a:solidFill>
                <a:latin typeface="Times New Roman" pitchFamily="18" charset="0"/>
                <a:cs typeface="Times New Roman" pitchFamily="18" charset="0"/>
              </a:rPr>
              <a:t>increase the knowledge for the trainers</a:t>
            </a:r>
          </a:p>
          <a:p>
            <a:pPr marL="0" lvl="0" indent="0" algn="just">
              <a:buNone/>
            </a:pPr>
            <a:r>
              <a:rPr lang="en-US" sz="1800" dirty="0" smtClean="0">
                <a:solidFill>
                  <a:schemeClr val="tx1"/>
                </a:solidFill>
                <a:latin typeface="Times New Roman" pitchFamily="18" charset="0"/>
                <a:cs typeface="Times New Roman" pitchFamily="18" charset="0"/>
              </a:rPr>
              <a:t>   To </a:t>
            </a:r>
            <a:r>
              <a:rPr lang="en-US" sz="1800" dirty="0">
                <a:solidFill>
                  <a:schemeClr val="tx1"/>
                </a:solidFill>
                <a:latin typeface="Times New Roman" pitchFamily="18" charset="0"/>
                <a:cs typeface="Times New Roman" pitchFamily="18" charset="0"/>
              </a:rPr>
              <a:t>ESTG junior students, complete the work that is not completely well.</a:t>
            </a:r>
          </a:p>
          <a:p>
            <a:pPr algn="just"/>
            <a:endParaRPr lang="en-US" sz="1800" dirty="0"/>
          </a:p>
        </p:txBody>
      </p:sp>
      <p:sp>
        <p:nvSpPr>
          <p:cNvPr id="3" name="Title 2"/>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RECOMMENDATION</a:t>
            </a:r>
            <a:endParaRPr lang="en-US"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22609042"/>
      </p:ext>
    </p:extLst>
  </p:cSld>
  <p:clrMapOvr>
    <a:masterClrMapping/>
  </p:clrMapOvr>
  <mc:AlternateContent xmlns:mc="http://schemas.openxmlformats.org/markup-compatibility/2006">
    <mc:Choice xmlns:p14="http://schemas.microsoft.com/office/powerpoint/2010/main" Requires="p14">
      <p:transition spd="slow" p14:dur="2000">
        <p14:ferris dir="l"/>
        <p:sndAc>
          <p:stSnd>
            <p:snd r:embed="rId2" name="explode.wav"/>
          </p:stSnd>
        </p:sndAc>
      </p:transition>
    </mc:Choice>
    <mc:Fallback>
      <p:transition spd="slow">
        <p:fade/>
        <p:sndAc>
          <p:stSnd>
            <p:snd r:embed="rId2" name="explode.wav"/>
          </p:stSnd>
        </p:sndAc>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        “    BYE         </a:t>
            </a:r>
            <a:r>
              <a:rPr lang="en-US" dirty="0" err="1" smtClean="0"/>
              <a:t>BYE</a:t>
            </a:r>
            <a:r>
              <a:rPr lang="en-US" dirty="0" smtClean="0"/>
              <a:t>”</a:t>
            </a:r>
            <a:endParaRPr lang="en-US" dirty="0"/>
          </a:p>
        </p:txBody>
      </p:sp>
      <p:sp>
        <p:nvSpPr>
          <p:cNvPr id="3" name="Title 2"/>
          <p:cNvSpPr>
            <a:spLocks noGrp="1"/>
          </p:cNvSpPr>
          <p:nvPr>
            <p:ph type="title"/>
          </p:nvPr>
        </p:nvSpPr>
        <p:spPr/>
        <p:txBody>
          <a:bodyPr/>
          <a:lstStyle/>
          <a:p>
            <a:r>
              <a:rPr lang="en-US" dirty="0" smtClean="0">
                <a:solidFill>
                  <a:schemeClr val="tx1"/>
                </a:solidFill>
              </a:rPr>
              <a:t>THX A LOT!!</a:t>
            </a:r>
            <a:endParaRPr lang="en-US" dirty="0">
              <a:solidFill>
                <a:schemeClr val="tx1"/>
              </a:solidFill>
            </a:endParaRPr>
          </a:p>
        </p:txBody>
      </p:sp>
    </p:spTree>
    <p:extLst>
      <p:ext uri="{BB962C8B-B14F-4D97-AF65-F5344CB8AC3E}">
        <p14:creationId xmlns:p14="http://schemas.microsoft.com/office/powerpoint/2010/main" val="1168057702"/>
      </p:ext>
    </p:extLst>
  </p:cSld>
  <p:clrMapOvr>
    <a:masterClrMapping/>
  </p:clrMapOvr>
  <mc:AlternateContent xmlns:mc="http://schemas.openxmlformats.org/markup-compatibility/2006">
    <mc:Choice xmlns:p14="http://schemas.microsoft.com/office/powerpoint/2010/main" Requires="p14">
      <p:transition p14:dur="100">
        <p:cut/>
        <p:sndAc>
          <p:stSnd>
            <p:snd r:embed="rId2" name="bomb.wav"/>
          </p:stSnd>
        </p:sndAc>
      </p:transition>
    </mc:Choice>
    <mc:Fallback>
      <p:transition>
        <p:cut/>
        <p:sndAc>
          <p:stSnd>
            <p:snd r:embed="rId2" name="bomb.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solidFill>
                  <a:schemeClr val="tx1"/>
                </a:solidFill>
                <a:latin typeface="Times New Roman" pitchFamily="18" charset="0"/>
                <a:cs typeface="Times New Roman" pitchFamily="18" charset="0"/>
              </a:rPr>
              <a:t>INTRODUCTION</a:t>
            </a:r>
          </a:p>
          <a:p>
            <a:r>
              <a:rPr lang="en-US" dirty="0" smtClean="0">
                <a:solidFill>
                  <a:schemeClr val="tx1"/>
                </a:solidFill>
                <a:latin typeface="Times New Roman" pitchFamily="18" charset="0"/>
                <a:cs typeface="Times New Roman" pitchFamily="18" charset="0"/>
              </a:rPr>
              <a:t>PROBLEM STATEMENTS</a:t>
            </a:r>
          </a:p>
          <a:p>
            <a:r>
              <a:rPr lang="en-US" dirty="0" smtClean="0">
                <a:solidFill>
                  <a:schemeClr val="tx1"/>
                </a:solidFill>
                <a:latin typeface="Times New Roman" pitchFamily="18" charset="0"/>
                <a:cs typeface="Times New Roman" pitchFamily="18" charset="0"/>
              </a:rPr>
              <a:t>OBJECTIVES(SPECIFIC &amp;GENERAL OBJECTIVES)</a:t>
            </a:r>
          </a:p>
          <a:p>
            <a:r>
              <a:rPr lang="en-US" dirty="0" smtClean="0">
                <a:solidFill>
                  <a:schemeClr val="tx1"/>
                </a:solidFill>
                <a:latin typeface="Times New Roman" pitchFamily="18" charset="0"/>
                <a:cs typeface="Times New Roman" pitchFamily="18" charset="0"/>
              </a:rPr>
              <a:t>RESEARCH METHODOLOGY USED</a:t>
            </a:r>
          </a:p>
          <a:p>
            <a:r>
              <a:rPr lang="en-US" dirty="0" smtClean="0">
                <a:solidFill>
                  <a:schemeClr val="tx1"/>
                </a:solidFill>
                <a:latin typeface="Times New Roman" pitchFamily="18" charset="0"/>
                <a:cs typeface="Times New Roman" pitchFamily="18" charset="0"/>
              </a:rPr>
              <a:t>DESCRIPTION OF THE EXISTING SYSTEM</a:t>
            </a:r>
          </a:p>
          <a:p>
            <a:r>
              <a:rPr lang="en-US" dirty="0" smtClean="0">
                <a:solidFill>
                  <a:schemeClr val="tx1"/>
                </a:solidFill>
                <a:latin typeface="Times New Roman" pitchFamily="18" charset="0"/>
                <a:cs typeface="Times New Roman" pitchFamily="18" charset="0"/>
              </a:rPr>
              <a:t>DESCRIPTION OF THE NEW  OF THE NEW SYSTEM</a:t>
            </a:r>
          </a:p>
          <a:p>
            <a:r>
              <a:rPr lang="en-US" dirty="0" smtClean="0">
                <a:solidFill>
                  <a:schemeClr val="tx1"/>
                </a:solidFill>
                <a:latin typeface="Times New Roman" pitchFamily="18" charset="0"/>
                <a:cs typeface="Times New Roman" pitchFamily="18" charset="0"/>
              </a:rPr>
              <a:t>TOOLS USEDTO ESIGN NEW SYSTEM</a:t>
            </a:r>
          </a:p>
          <a:p>
            <a:r>
              <a:rPr lang="en-US" dirty="0" smtClean="0">
                <a:solidFill>
                  <a:schemeClr val="tx1"/>
                </a:solidFill>
                <a:latin typeface="Times New Roman" pitchFamily="18" charset="0"/>
                <a:cs typeface="Times New Roman" pitchFamily="18" charset="0"/>
              </a:rPr>
              <a:t>CONCLUSION AND RECOMMENDATION</a:t>
            </a:r>
            <a:endParaRPr lang="en-US"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CONTENTS</a:t>
            </a:r>
            <a:endParaRPr lang="en-US"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93852291"/>
      </p:ext>
    </p:extLst>
  </p:cSld>
  <p:clrMapOvr>
    <a:masterClrMapping/>
  </p:clrMapOvr>
  <mc:AlternateContent xmlns:mc="http://schemas.openxmlformats.org/markup-compatibility/2006">
    <mc:Choice xmlns:p14="http://schemas.microsoft.com/office/powerpoint/2010/main" Requires="p14">
      <p:transition spd="slow" p14:dur="1100">
        <p14:switch dir="r"/>
        <p:sndAc>
          <p:stSnd>
            <p:snd r:embed="rId2" name="camera.wav"/>
          </p:stSnd>
        </p:sndAc>
      </p:transition>
    </mc:Choice>
    <mc:Fallback>
      <p:transition spd="slow">
        <p:fade/>
        <p:sndAc>
          <p:stSnd>
            <p:snd r:embed="rId2" name="camera.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76400"/>
            <a:ext cx="8610600" cy="5029200"/>
          </a:xfrm>
        </p:spPr>
        <p:txBody>
          <a:bodyPr>
            <a:normAutofit fontScale="70000" lnSpcReduction="20000"/>
          </a:bodyPr>
          <a:lstStyle/>
          <a:p>
            <a:pPr marL="0" indent="0">
              <a:buNone/>
            </a:pPr>
            <a:r>
              <a:rPr lang="en-US" dirty="0" smtClean="0">
                <a:solidFill>
                  <a:schemeClr val="tx1"/>
                </a:solidFill>
                <a:latin typeface="Times New Roman" pitchFamily="18" charset="0"/>
                <a:cs typeface="Times New Roman" pitchFamily="18" charset="0"/>
              </a:rPr>
              <a:t>                                                      </a:t>
            </a:r>
          </a:p>
          <a:p>
            <a:pPr marL="0" indent="0">
              <a:buNone/>
            </a:pPr>
            <a:r>
              <a:rPr lang="en-US" sz="2600" dirty="0">
                <a:solidFill>
                  <a:schemeClr val="tx1"/>
                </a:solidFill>
                <a:latin typeface="Times New Roman" pitchFamily="18" charset="0"/>
                <a:cs typeface="Times New Roman" pitchFamily="18" charset="0"/>
              </a:rPr>
              <a:t> </a:t>
            </a:r>
            <a:r>
              <a:rPr lang="en-US" sz="2600" dirty="0" smtClean="0">
                <a:solidFill>
                  <a:schemeClr val="tx1"/>
                </a:solidFill>
                <a:latin typeface="Times New Roman" pitchFamily="18" charset="0"/>
                <a:cs typeface="Times New Roman" pitchFamily="18" charset="0"/>
              </a:rPr>
              <a:t>                                           Today </a:t>
            </a:r>
            <a:r>
              <a:rPr lang="en-US" sz="2600" dirty="0">
                <a:solidFill>
                  <a:schemeClr val="tx1"/>
                </a:solidFill>
                <a:latin typeface="Times New Roman" pitchFamily="18" charset="0"/>
                <a:cs typeface="Times New Roman" pitchFamily="18" charset="0"/>
              </a:rPr>
              <a:t>the management messaging in ESTG is done manually by </a:t>
            </a:r>
            <a:r>
              <a:rPr lang="en-US" sz="2600" dirty="0" smtClean="0">
                <a:solidFill>
                  <a:schemeClr val="tx1"/>
                </a:solidFill>
                <a:latin typeface="Times New Roman" pitchFamily="18" charset="0"/>
                <a:cs typeface="Times New Roman" pitchFamily="18" charset="0"/>
              </a:rPr>
              <a:t>use of </a:t>
            </a:r>
            <a:r>
              <a:rPr lang="en-US" sz="2600" dirty="0">
                <a:solidFill>
                  <a:schemeClr val="tx1"/>
                </a:solidFill>
                <a:latin typeface="Times New Roman" pitchFamily="18" charset="0"/>
                <a:cs typeface="Times New Roman" pitchFamily="18" charset="0"/>
              </a:rPr>
              <a:t>papers and pens, use of cupboards and use of paper holders </a:t>
            </a:r>
            <a:r>
              <a:rPr lang="en-US" sz="2600" dirty="0" smtClean="0">
                <a:solidFill>
                  <a:schemeClr val="tx1"/>
                </a:solidFill>
                <a:latin typeface="Times New Roman" pitchFamily="18" charset="0"/>
                <a:cs typeface="Times New Roman" pitchFamily="18" charset="0"/>
              </a:rPr>
              <a:t>.It</a:t>
            </a:r>
            <a:r>
              <a:rPr lang="en-GB" sz="2600" dirty="0" smtClean="0">
                <a:solidFill>
                  <a:schemeClr val="tx1"/>
                </a:solidFill>
                <a:latin typeface="Times New Roman" pitchFamily="18" charset="0"/>
                <a:cs typeface="Times New Roman" pitchFamily="18" charset="0"/>
              </a:rPr>
              <a:t> </a:t>
            </a:r>
            <a:r>
              <a:rPr lang="en-GB" sz="2600" dirty="0">
                <a:solidFill>
                  <a:schemeClr val="tx1"/>
                </a:solidFill>
                <a:latin typeface="Times New Roman" pitchFamily="18" charset="0"/>
                <a:cs typeface="Times New Roman" pitchFamily="18" charset="0"/>
              </a:rPr>
              <a:t>is not possible for </a:t>
            </a:r>
            <a:r>
              <a:rPr lang="en-GB" sz="2600" dirty="0" smtClean="0">
                <a:solidFill>
                  <a:schemeClr val="tx1"/>
                </a:solidFill>
                <a:latin typeface="Times New Roman" pitchFamily="18" charset="0"/>
                <a:cs typeface="Times New Roman" pitchFamily="18" charset="0"/>
              </a:rPr>
              <a:t>them </a:t>
            </a:r>
            <a:r>
              <a:rPr lang="en-GB" sz="2600" dirty="0">
                <a:solidFill>
                  <a:schemeClr val="tx1"/>
                </a:solidFill>
                <a:latin typeface="Times New Roman" pitchFamily="18" charset="0"/>
                <a:cs typeface="Times New Roman" pitchFamily="18" charset="0"/>
              </a:rPr>
              <a:t>to get message without using   the paper </a:t>
            </a:r>
            <a:r>
              <a:rPr lang="en-GB" sz="2600" dirty="0" smtClean="0">
                <a:solidFill>
                  <a:schemeClr val="tx1"/>
                </a:solidFill>
                <a:latin typeface="Times New Roman" pitchFamily="18" charset="0"/>
                <a:cs typeface="Times New Roman" pitchFamily="18" charset="0"/>
              </a:rPr>
              <a:t>,to </a:t>
            </a:r>
            <a:r>
              <a:rPr lang="en-GB" sz="2600" dirty="0">
                <a:solidFill>
                  <a:schemeClr val="tx1"/>
                </a:solidFill>
                <a:latin typeface="Times New Roman" pitchFamily="18" charset="0"/>
                <a:cs typeface="Times New Roman" pitchFamily="18" charset="0"/>
              </a:rPr>
              <a:t>send a message to the staff mates which not only takes more time but requires papers to write on and sometime paper wastage risk inside the offices</a:t>
            </a:r>
            <a:r>
              <a:rPr lang="en-US" sz="2600" dirty="0">
                <a:solidFill>
                  <a:schemeClr val="tx1"/>
                </a:solidFill>
                <a:latin typeface="Times New Roman" pitchFamily="18" charset="0"/>
                <a:cs typeface="Times New Roman" pitchFamily="18" charset="0"/>
              </a:rPr>
              <a:t>.Thus, the following problems result in ineffectiveness and inefficient of this manual system. </a:t>
            </a:r>
          </a:p>
          <a:p>
            <a:pPr marL="0" indent="0">
              <a:buNone/>
            </a:pPr>
            <a:r>
              <a:rPr lang="en-US" sz="2600" dirty="0" smtClean="0">
                <a:solidFill>
                  <a:schemeClr val="tx1"/>
                </a:solidFill>
                <a:latin typeface="Times New Roman" pitchFamily="18" charset="0"/>
                <a:cs typeface="Times New Roman" pitchFamily="18" charset="0"/>
              </a:rPr>
              <a:t>          Therefore</a:t>
            </a:r>
            <a:r>
              <a:rPr lang="en-US" sz="2600" dirty="0">
                <a:solidFill>
                  <a:schemeClr val="tx1"/>
                </a:solidFill>
                <a:latin typeface="Times New Roman" pitchFamily="18" charset="0"/>
                <a:cs typeface="Times New Roman" pitchFamily="18" charset="0"/>
              </a:rPr>
              <a:t>, the computerized system became the effective and basic tool for the management </a:t>
            </a:r>
            <a:r>
              <a:rPr lang="en-US" sz="2600" dirty="0" smtClean="0">
                <a:solidFill>
                  <a:schemeClr val="tx1"/>
                </a:solidFill>
                <a:latin typeface="Times New Roman" pitchFamily="18" charset="0"/>
                <a:cs typeface="Times New Roman" pitchFamily="18" charset="0"/>
              </a:rPr>
              <a:t>   of </a:t>
            </a:r>
            <a:r>
              <a:rPr lang="en-US" sz="2600" dirty="0">
                <a:solidFill>
                  <a:schemeClr val="tx1"/>
                </a:solidFill>
                <a:latin typeface="Times New Roman" pitchFamily="18" charset="0"/>
                <a:cs typeface="Times New Roman" pitchFamily="18" charset="0"/>
              </a:rPr>
              <a:t>information. It is in this optics that thought of making a work which will contribute to the improvement of communication in ESTG. The most important point about this computerized </a:t>
            </a:r>
            <a:r>
              <a:rPr lang="en-US" sz="2600" dirty="0" smtClean="0">
                <a:solidFill>
                  <a:schemeClr val="tx1"/>
                </a:solidFill>
                <a:latin typeface="Times New Roman" pitchFamily="18" charset="0"/>
                <a:cs typeface="Times New Roman" pitchFamily="18" charset="0"/>
              </a:rPr>
              <a:t>management </a:t>
            </a:r>
            <a:r>
              <a:rPr lang="en-US" sz="2600" dirty="0">
                <a:solidFill>
                  <a:schemeClr val="tx1"/>
                </a:solidFill>
                <a:latin typeface="Times New Roman" pitchFamily="18" charset="0"/>
                <a:cs typeface="Times New Roman" pitchFamily="18" charset="0"/>
              </a:rPr>
              <a:t>information System is that since technology came in to reduce a number of activities that can be done within a long time just is a limited time as possible, that is why such application is of a great role taking into account how effectively it will serve in reducing the time that the users of this ESTG used to take while exchanging messages and keeping information on papers. This Research has an objective of designing and developing a web based software application that will be used to manage and control the information about the school messaging, the report making by new system should play a big role in producing quality service in real time</a:t>
            </a:r>
            <a:r>
              <a:rPr lang="en-US" sz="2600" dirty="0" smtClean="0">
                <a:solidFill>
                  <a:schemeClr val="tx1"/>
                </a:solidFill>
                <a:latin typeface="Times New Roman" pitchFamily="18" charset="0"/>
                <a:cs typeface="Times New Roman" pitchFamily="18" charset="0"/>
              </a:rPr>
              <a:t>.</a:t>
            </a:r>
          </a:p>
          <a:p>
            <a:pPr marL="0" indent="0">
              <a:buNone/>
            </a:pPr>
            <a:r>
              <a:rPr lang="en-US" sz="2600" dirty="0" smtClean="0">
                <a:solidFill>
                  <a:schemeClr val="tx1"/>
                </a:solidFill>
                <a:latin typeface="Times New Roman" pitchFamily="18" charset="0"/>
                <a:cs typeface="Times New Roman" pitchFamily="18" charset="0"/>
              </a:rPr>
              <a:t>   Intranet Mail Client System is a private computer network that uses Internet Protocol technology to securely share any part of an organization's information or network operating system within that organization.</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INTRODUCTION</a:t>
            </a:r>
            <a:endParaRPr lang="en-US"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19029834"/>
      </p:ext>
    </p:extLst>
  </p:cSld>
  <p:clrMapOvr>
    <a:masterClrMapping/>
  </p:clrMapOvr>
  <p:transition spd="slow">
    <p:wipe/>
    <p:sndAc>
      <p:stSnd>
        <p:snd r:embed="rId3" name="explode.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514600"/>
            <a:ext cx="7408333" cy="3611563"/>
          </a:xfrm>
        </p:spPr>
        <p:txBody>
          <a:bodyPr>
            <a:normAutofit/>
          </a:bodyPr>
          <a:lstStyle/>
          <a:p>
            <a:pPr lvl="0"/>
            <a:r>
              <a:rPr lang="en-US" sz="2200" dirty="0" smtClean="0">
                <a:solidFill>
                  <a:schemeClr val="tx1"/>
                </a:solidFill>
                <a:latin typeface="Times New Roman" pitchFamily="18" charset="0"/>
                <a:cs typeface="Times New Roman" pitchFamily="18" charset="0"/>
              </a:rPr>
              <a:t>Sending </a:t>
            </a:r>
            <a:r>
              <a:rPr lang="en-US" sz="2200" dirty="0">
                <a:solidFill>
                  <a:schemeClr val="tx1"/>
                </a:solidFill>
                <a:latin typeface="Times New Roman" pitchFamily="18" charset="0"/>
                <a:cs typeface="Times New Roman" pitchFamily="18" charset="0"/>
              </a:rPr>
              <a:t>message was a paper based system,</a:t>
            </a:r>
          </a:p>
          <a:p>
            <a:pPr lvl="0"/>
            <a:r>
              <a:rPr lang="en-US" sz="2200" dirty="0">
                <a:solidFill>
                  <a:schemeClr val="tx1"/>
                </a:solidFill>
                <a:latin typeface="Times New Roman" pitchFamily="18" charset="0"/>
                <a:cs typeface="Times New Roman" pitchFamily="18" charset="0"/>
              </a:rPr>
              <a:t>Time consuming </a:t>
            </a:r>
            <a:r>
              <a:rPr lang="en-US" sz="2200" dirty="0" smtClean="0">
                <a:solidFill>
                  <a:schemeClr val="tx1"/>
                </a:solidFill>
                <a:latin typeface="Times New Roman" pitchFamily="18" charset="0"/>
                <a:cs typeface="Times New Roman" pitchFamily="18" charset="0"/>
              </a:rPr>
              <a:t>,</a:t>
            </a:r>
            <a:endParaRPr lang="en-US" sz="2200" dirty="0">
              <a:solidFill>
                <a:schemeClr val="tx1"/>
              </a:solidFill>
              <a:latin typeface="Times New Roman" pitchFamily="18" charset="0"/>
              <a:cs typeface="Times New Roman" pitchFamily="18" charset="0"/>
            </a:endParaRPr>
          </a:p>
          <a:p>
            <a:pPr lvl="0"/>
            <a:r>
              <a:rPr lang="en-US" sz="2200" dirty="0">
                <a:solidFill>
                  <a:schemeClr val="tx1"/>
                </a:solidFill>
                <a:latin typeface="Times New Roman" pitchFamily="18" charset="0"/>
                <a:cs typeface="Times New Roman" pitchFamily="18" charset="0"/>
              </a:rPr>
              <a:t>The problem of money wastage when buying pens and papers</a:t>
            </a:r>
          </a:p>
          <a:p>
            <a:pPr lvl="0"/>
            <a:r>
              <a:rPr lang="en-US" sz="2200" dirty="0">
                <a:solidFill>
                  <a:schemeClr val="tx1"/>
                </a:solidFill>
                <a:latin typeface="Times New Roman" pitchFamily="18" charset="0"/>
                <a:cs typeface="Times New Roman" pitchFamily="18" charset="0"/>
              </a:rPr>
              <a:t>Data are stored in cupboard and sometime can be spoiled by the rats.</a:t>
            </a:r>
          </a:p>
        </p:txBody>
      </p:sp>
      <p:sp>
        <p:nvSpPr>
          <p:cNvPr id="3" name="Title 2"/>
          <p:cNvSpPr>
            <a:spLocks noGrp="1"/>
          </p:cNvSpPr>
          <p:nvPr>
            <p:ph type="title"/>
          </p:nvPr>
        </p:nvSpPr>
        <p:spPr>
          <a:xfrm>
            <a:off x="457200" y="338328"/>
            <a:ext cx="8229600" cy="804672"/>
          </a:xfrm>
        </p:spPr>
        <p:txBody>
          <a:bodyPr>
            <a:normAutofit/>
          </a:bodyPr>
          <a:lstStyle/>
          <a:p>
            <a:r>
              <a:rPr lang="en-US" b="1" dirty="0" smtClean="0">
                <a:solidFill>
                  <a:schemeClr val="tx1"/>
                </a:solidFill>
                <a:latin typeface="Times New Roman" pitchFamily="18" charset="0"/>
                <a:cs typeface="Times New Roman" pitchFamily="18" charset="0"/>
              </a:rPr>
              <a:t>PROBLEM STATEMENTS</a:t>
            </a:r>
            <a:endParaRPr lang="en-US"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32992062"/>
      </p:ext>
    </p:extLst>
  </p:cSld>
  <p:clrMapOvr>
    <a:masterClrMapping/>
  </p:clrMapOvr>
  <p:transition spd="slow">
    <p:wheel spokes="1"/>
    <p:sndAc>
      <p:stSnd>
        <p:snd r:embed="rId2" name="explode.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US" dirty="0">
                <a:solidFill>
                  <a:schemeClr val="tx1"/>
                </a:solidFill>
                <a:latin typeface="Times New Roman" pitchFamily="18" charset="0"/>
                <a:cs typeface="Times New Roman" pitchFamily="18" charset="0"/>
              </a:rPr>
              <a:t>To study and critically analyzing the uses of paper based management system to store and manage the sent and receive of mails within ESTG Intranet.</a:t>
            </a:r>
          </a:p>
          <a:p>
            <a:pPr lvl="0"/>
            <a:r>
              <a:rPr lang="en-US" dirty="0">
                <a:solidFill>
                  <a:schemeClr val="tx1"/>
                </a:solidFill>
                <a:latin typeface="Times New Roman" pitchFamily="18" charset="0"/>
                <a:cs typeface="Times New Roman" pitchFamily="18" charset="0"/>
              </a:rPr>
              <a:t>To present challenges about the old system while storing and managing the data of ESTG. </a:t>
            </a:r>
          </a:p>
          <a:p>
            <a:pPr lvl="0"/>
            <a:r>
              <a:rPr lang="en-US" dirty="0">
                <a:solidFill>
                  <a:schemeClr val="tx1"/>
                </a:solidFill>
                <a:latin typeface="Times New Roman" pitchFamily="18" charset="0"/>
                <a:cs typeface="Times New Roman" pitchFamily="18" charset="0"/>
              </a:rPr>
              <a:t>To sort out of above challenges by implement designing a new system to replace the old system as a result of using new system.</a:t>
            </a:r>
          </a:p>
          <a:p>
            <a:r>
              <a:rPr lang="en-US" dirty="0">
                <a:solidFill>
                  <a:schemeClr val="tx1"/>
                </a:solidFill>
                <a:latin typeface="Times New Roman" pitchFamily="18" charset="0"/>
                <a:cs typeface="Times New Roman" pitchFamily="18" charset="0"/>
              </a:rPr>
              <a:t>To design the management system that will be used systematically for storing and managing ESTG intranet data</a:t>
            </a:r>
            <a:endParaRPr lang="en-US"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dirty="0" smtClean="0">
                <a:solidFill>
                  <a:schemeClr val="tx1"/>
                </a:solidFill>
                <a:latin typeface="Times New Roman" pitchFamily="18" charset="0"/>
                <a:cs typeface="Times New Roman" pitchFamily="18" charset="0"/>
              </a:rPr>
              <a:t>GENERAL OBJECTIVES</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78054339"/>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buNone/>
            </a:pPr>
            <a:r>
              <a:rPr lang="en-US" sz="2200" dirty="0" smtClean="0">
                <a:solidFill>
                  <a:schemeClr val="tx1"/>
                </a:solidFill>
                <a:latin typeface="Times New Roman" pitchFamily="18" charset="0"/>
                <a:cs typeface="Times New Roman" pitchFamily="18" charset="0"/>
              </a:rPr>
              <a:t>                                             The </a:t>
            </a:r>
            <a:r>
              <a:rPr lang="en-US" sz="2200" dirty="0">
                <a:solidFill>
                  <a:schemeClr val="tx1"/>
                </a:solidFill>
                <a:latin typeface="Times New Roman" pitchFamily="18" charset="0"/>
                <a:cs typeface="Times New Roman" pitchFamily="18" charset="0"/>
              </a:rPr>
              <a:t>main objective of this research is analysis and design of management system which will manage the sending and receiving of mails quick access to them when they are needed</a:t>
            </a:r>
          </a:p>
          <a:p>
            <a:pPr marL="0" indent="0">
              <a:buNone/>
            </a:pPr>
            <a:endParaRPr lang="en-US" dirty="0"/>
          </a:p>
        </p:txBody>
      </p:sp>
      <p:sp>
        <p:nvSpPr>
          <p:cNvPr id="3" name="Title 2"/>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SPECIFIC OBJECTIVES</a:t>
            </a:r>
            <a:endParaRPr lang="en-US"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240001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200" dirty="0" smtClean="0">
                <a:solidFill>
                  <a:schemeClr val="tx1"/>
                </a:solidFill>
                <a:latin typeface="Times New Roman" pitchFamily="18" charset="0"/>
                <a:cs typeface="Times New Roman" pitchFamily="18" charset="0"/>
              </a:rPr>
              <a:t>                In </a:t>
            </a:r>
            <a:r>
              <a:rPr lang="en-US" sz="2200" dirty="0">
                <a:solidFill>
                  <a:schemeClr val="tx1"/>
                </a:solidFill>
                <a:latin typeface="Times New Roman" pitchFamily="18" charset="0"/>
                <a:cs typeface="Times New Roman" pitchFamily="18" charset="0"/>
              </a:rPr>
              <a:t>order to understand how the current system operates the researcher used various techniques to gather the information which included:</a:t>
            </a:r>
          </a:p>
          <a:p>
            <a:pPr>
              <a:buFont typeface="Wingdings" pitchFamily="2" charset="2"/>
              <a:buChar char="ü"/>
            </a:pPr>
            <a:r>
              <a:rPr lang="en-US" sz="2200" i="1" dirty="0" smtClean="0">
                <a:solidFill>
                  <a:schemeClr val="tx1"/>
                </a:solidFill>
                <a:latin typeface="Times New Roman" pitchFamily="18" charset="0"/>
                <a:cs typeface="Times New Roman" pitchFamily="18" charset="0"/>
              </a:rPr>
              <a:t>INTERVIEW</a:t>
            </a:r>
          </a:p>
          <a:p>
            <a:pPr>
              <a:buFont typeface="Wingdings" pitchFamily="2" charset="2"/>
              <a:buChar char="ü"/>
            </a:pPr>
            <a:r>
              <a:rPr lang="en-US" sz="2200" i="1" dirty="0" smtClean="0">
                <a:solidFill>
                  <a:schemeClr val="tx1"/>
                </a:solidFill>
                <a:latin typeface="Times New Roman" pitchFamily="18" charset="0"/>
                <a:cs typeface="Times New Roman" pitchFamily="18" charset="0"/>
              </a:rPr>
              <a:t>DOCUMENTATION</a:t>
            </a:r>
          </a:p>
          <a:p>
            <a:pPr>
              <a:buFont typeface="Wingdings" pitchFamily="2" charset="2"/>
              <a:buChar char="ü"/>
            </a:pPr>
            <a:r>
              <a:rPr lang="en-US" sz="2200" i="1" dirty="0" smtClean="0">
                <a:solidFill>
                  <a:schemeClr val="tx1"/>
                </a:solidFill>
                <a:latin typeface="Times New Roman" pitchFamily="18" charset="0"/>
                <a:cs typeface="Times New Roman" pitchFamily="18" charset="0"/>
              </a:rPr>
              <a:t>OBSERVATION</a:t>
            </a:r>
          </a:p>
          <a:p>
            <a:pPr marL="0" indent="0">
              <a:buNone/>
            </a:pPr>
            <a:endParaRPr lang="en-US" dirty="0"/>
          </a:p>
        </p:txBody>
      </p:sp>
      <p:sp>
        <p:nvSpPr>
          <p:cNvPr id="3" name="Title 2"/>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RESEACH METHODOLOGY</a:t>
            </a:r>
            <a:endParaRPr lang="en-US"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986846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200" dirty="0" smtClean="0">
                <a:solidFill>
                  <a:schemeClr val="tx1"/>
                </a:solidFill>
                <a:latin typeface="Times New Roman" pitchFamily="18" charset="0"/>
                <a:cs typeface="Times New Roman" pitchFamily="18" charset="0"/>
              </a:rPr>
              <a:t>                                    Interview </a:t>
            </a:r>
            <a:r>
              <a:rPr lang="en-US" sz="2200" dirty="0">
                <a:solidFill>
                  <a:schemeClr val="tx1"/>
                </a:solidFill>
                <a:latin typeface="Times New Roman" pitchFamily="18" charset="0"/>
                <a:cs typeface="Times New Roman" pitchFamily="18" charset="0"/>
              </a:rPr>
              <a:t>is a data collection method for collecting data that was conducted by presentation of oral verbal stimuli and replayed in terms of oral verbal responses. This is a widely used methodology in many disciplines. The research conducted an interview with the ESTG Leaders whereby the researcher asked the Head master with other members of ESTG, questions regarding the communication between them. Then they gave all information regarding the process which helped the researcher to understand how current system operates.</a:t>
            </a:r>
          </a:p>
          <a:p>
            <a:endParaRPr lang="en-US" dirty="0">
              <a:solidFill>
                <a:schemeClr val="tx1"/>
              </a:solidFill>
            </a:endParaRPr>
          </a:p>
        </p:txBody>
      </p:sp>
      <p:sp>
        <p:nvSpPr>
          <p:cNvPr id="3" name="Title 2"/>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INTERVIEW</a:t>
            </a:r>
            <a:endParaRPr lang="en-US"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30528984"/>
      </p:ext>
    </p:extLst>
  </p:cSld>
  <p:clrMapOvr>
    <a:masterClrMapping/>
  </p:clrMapOvr>
  <p:transition spd="slow">
    <p:wheel spokes="1"/>
    <p:sndAc>
      <p:stSnd>
        <p:snd r:embed="rId2" name="explode.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200" dirty="0" smtClean="0">
                <a:solidFill>
                  <a:schemeClr val="tx1"/>
                </a:solidFill>
                <a:latin typeface="Times New Roman" pitchFamily="18" charset="0"/>
                <a:cs typeface="Times New Roman" pitchFamily="18" charset="0"/>
              </a:rPr>
              <a:t>                                                   This </a:t>
            </a:r>
            <a:r>
              <a:rPr lang="en-US" sz="2200" dirty="0">
                <a:solidFill>
                  <a:schemeClr val="tx1"/>
                </a:solidFill>
                <a:latin typeface="Times New Roman" pitchFamily="18" charset="0"/>
                <a:cs typeface="Times New Roman" pitchFamily="18" charset="0"/>
              </a:rPr>
              <a:t>technique is the method which helps to refer to books, internet (website), magazines and findings of other researchers on the same subject of the project are consulted.</a:t>
            </a:r>
          </a:p>
          <a:p>
            <a:endParaRPr lang="en-US" dirty="0"/>
          </a:p>
        </p:txBody>
      </p:sp>
      <p:sp>
        <p:nvSpPr>
          <p:cNvPr id="3" name="Title 2"/>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DOCUMENTATION</a:t>
            </a:r>
            <a:endParaRPr lang="en-US"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58970029"/>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114</TotalTime>
  <Words>1021</Words>
  <Application>Microsoft Office PowerPoint</Application>
  <PresentationFormat>On-screen Show (4:3)</PresentationFormat>
  <Paragraphs>88</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Waveform</vt:lpstr>
      <vt:lpstr>ECOLE  SECONDAIRE TECHNIQUE GISENYI</vt:lpstr>
      <vt:lpstr>CONTENTS</vt:lpstr>
      <vt:lpstr>INTRODUCTION</vt:lpstr>
      <vt:lpstr>PROBLEM STATEMENTS</vt:lpstr>
      <vt:lpstr>GENERAL OBJECTIVES</vt:lpstr>
      <vt:lpstr>SPECIFIC OBJECTIVES</vt:lpstr>
      <vt:lpstr>RESEACH METHODOLOGY</vt:lpstr>
      <vt:lpstr>INTERVIEW</vt:lpstr>
      <vt:lpstr>DOCUMENTATION</vt:lpstr>
      <vt:lpstr>OBSERVATION</vt:lpstr>
      <vt:lpstr>DESCRIPTION OF THE EXISTING SYSTEM</vt:lpstr>
      <vt:lpstr>PowerPoint Presentation</vt:lpstr>
      <vt:lpstr>DESCRIPTION OF PROPOSED SYSTEM</vt:lpstr>
      <vt:lpstr>PowerPoint Presentation</vt:lpstr>
      <vt:lpstr>TOOLS USED TO DESIGN NEW SYSTEM</vt:lpstr>
      <vt:lpstr>CONCLUSION </vt:lpstr>
      <vt:lpstr>RECOMMENDATION</vt:lpstr>
      <vt:lpstr>THX A LOT!!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CYUMA</dc:creator>
  <cp:lastModifiedBy>CYUMA</cp:lastModifiedBy>
  <cp:revision>102</cp:revision>
  <dcterms:created xsi:type="dcterms:W3CDTF">2014-09-07T02:07:06Z</dcterms:created>
  <dcterms:modified xsi:type="dcterms:W3CDTF">2014-09-07T04:01:47Z</dcterms:modified>
</cp:coreProperties>
</file>