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6" r:id="rId2"/>
  </p:sldMasterIdLst>
  <p:notesMasterIdLst>
    <p:notesMasterId r:id="rId15"/>
  </p:notesMasterIdLst>
  <p:sldIdLst>
    <p:sldId id="257" r:id="rId3"/>
    <p:sldId id="273" r:id="rId4"/>
    <p:sldId id="292" r:id="rId5"/>
    <p:sldId id="278" r:id="rId6"/>
    <p:sldId id="275" r:id="rId7"/>
    <p:sldId id="302" r:id="rId8"/>
    <p:sldId id="279" r:id="rId9"/>
    <p:sldId id="284" r:id="rId10"/>
    <p:sldId id="272" r:id="rId11"/>
    <p:sldId id="303" r:id="rId12"/>
    <p:sldId id="291" r:id="rId13"/>
    <p:sldId id="298" r:id="rId14"/>
  </p:sldIdLst>
  <p:sldSz cx="9144000" cy="6858000" type="screen4x3"/>
  <p:notesSz cx="6858000" cy="9144000"/>
  <p:embeddedFontLst>
    <p:embeddedFont>
      <p:font typeface="Microsoft New Tai Lue" panose="020B0502040204020203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华文细黑" panose="02010600040101010101" pitchFamily="2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  <p:embeddedFont>
      <p:font typeface="微软雅黑 Light" panose="020B0502040204020203" pitchFamily="34" charset="-122"/>
      <p:regular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78CCE"/>
    <a:srgbClr val="618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81FB-84C2-46F2-95AF-5B75DD96F23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3C80A-45EE-4FB3-AF5E-1F2A3F2A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5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71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4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219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9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76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52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05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56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5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02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26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7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accent1">
                <a:lumMod val="5000"/>
                <a:lumOff val="95000"/>
                <a:alpha val="0"/>
              </a:schemeClr>
            </a:gs>
            <a:gs pos="0">
              <a:schemeClr val="accent2">
                <a:lumMod val="40000"/>
                <a:lumOff val="60000"/>
                <a:alpha val="55000"/>
              </a:schemeClr>
            </a:gs>
            <a:gs pos="100000">
              <a:schemeClr val="accent2">
                <a:lumMod val="40000"/>
                <a:lumOff val="60000"/>
                <a:alpha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4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606019" y="4748578"/>
            <a:ext cx="2283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第二小组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29075" y="3208456"/>
            <a:ext cx="835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客户演示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7147" y="3576763"/>
            <a:ext cx="1706950" cy="226519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571896" y="-115346"/>
            <a:ext cx="6946439" cy="694643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885831" y="1225703"/>
            <a:ext cx="2088232" cy="216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07845" y="480282"/>
            <a:ext cx="968742" cy="12855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822" y="4848906"/>
            <a:ext cx="438448" cy="5818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平行四边形 11"/>
          <p:cNvSpPr/>
          <p:nvPr/>
        </p:nvSpPr>
        <p:spPr>
          <a:xfrm rot="19369914">
            <a:off x="451413" y="1283350"/>
            <a:ext cx="2755324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 rot="19256375">
            <a:off x="7466353" y="4779771"/>
            <a:ext cx="2378777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-748304" y="2606028"/>
            <a:ext cx="8356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2"/>
                </a:solidFill>
              </a:rPr>
              <a:t>选课系统</a:t>
            </a:r>
            <a:r>
              <a:rPr lang="en-US" altLang="zh-CN" sz="4000" b="1" dirty="0" smtClean="0">
                <a:solidFill>
                  <a:schemeClr val="accent2"/>
                </a:solidFill>
              </a:rPr>
              <a:t>pro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7564" y="541620"/>
            <a:ext cx="7344618" cy="649287"/>
          </a:xfrm>
        </p:spPr>
        <p:txBody>
          <a:bodyPr/>
          <a:lstStyle/>
          <a:p>
            <a:r>
              <a:rPr lang="en-US" altLang="zh-CN" sz="2400" dirty="0" smtClean="0"/>
              <a:t>During 2017</a:t>
            </a:r>
            <a:endParaRPr lang="zh-CN" altLang="en-US" sz="2000" b="0" dirty="0"/>
          </a:p>
        </p:txBody>
      </p:sp>
      <p:sp>
        <p:nvSpPr>
          <p:cNvPr id="3" name="矩形 2"/>
          <p:cNvSpPr/>
          <p:nvPr/>
        </p:nvSpPr>
        <p:spPr>
          <a:xfrm>
            <a:off x="978381" y="1546119"/>
            <a:ext cx="78488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基本服务收费规则：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我们的系统是高度定制化的，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所以服务费用需要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派售前团队与客户学校沟通调研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之后，按照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业务的复杂程度和学生规模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万不等，如果同时购买学生邮箱和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等附加功能会有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折扣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优惠。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5763034" y="6086132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>
            <a:off x="-544974" y="1044116"/>
            <a:ext cx="208823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2770" y="4131922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功能升级扩展收费规则：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000" dirty="0"/>
              <a:t>产品升级服务的费用也需要我们的团队和学校沟通之后</a:t>
            </a:r>
            <a:r>
              <a:rPr lang="zh-CN" altLang="en-US" sz="2000" dirty="0" smtClean="0"/>
              <a:t>确定。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65167" y="1699059"/>
            <a:ext cx="803049" cy="262191"/>
            <a:chOff x="683546" y="2736327"/>
            <a:chExt cx="803049" cy="262191"/>
          </a:xfrm>
        </p:grpSpPr>
        <p:sp>
          <p:nvSpPr>
            <p:cNvPr id="21" name="矩形 20"/>
            <p:cNvSpPr/>
            <p:nvPr/>
          </p:nvSpPr>
          <p:spPr>
            <a:xfrm rot="18900000" flipH="1">
              <a:off x="861276" y="2736327"/>
              <a:ext cx="262191" cy="262191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rot="18900000" flipH="1">
              <a:off x="683546" y="2960121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765167" y="4283202"/>
            <a:ext cx="803049" cy="262191"/>
            <a:chOff x="683546" y="2736327"/>
            <a:chExt cx="803049" cy="262191"/>
          </a:xfrm>
        </p:grpSpPr>
        <p:sp>
          <p:nvSpPr>
            <p:cNvPr id="30" name="矩形 29"/>
            <p:cNvSpPr/>
            <p:nvPr/>
          </p:nvSpPr>
          <p:spPr>
            <a:xfrm rot="18900000" flipH="1">
              <a:off x="861276" y="2736327"/>
              <a:ext cx="262191" cy="262191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18900000" flipH="1">
              <a:off x="683546" y="2960121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9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7564" y="541620"/>
            <a:ext cx="7344618" cy="649287"/>
          </a:xfrm>
        </p:spPr>
        <p:txBody>
          <a:bodyPr/>
          <a:lstStyle/>
          <a:p>
            <a:r>
              <a:rPr lang="en-US" altLang="zh-CN" sz="2400" dirty="0" smtClean="0"/>
              <a:t>During 2017</a:t>
            </a:r>
            <a:endParaRPr lang="zh-CN" altLang="en-US" sz="2000" b="0" dirty="0"/>
          </a:p>
        </p:txBody>
      </p:sp>
      <p:sp>
        <p:nvSpPr>
          <p:cNvPr id="3" name="矩形 2"/>
          <p:cNvSpPr/>
          <p:nvPr/>
        </p:nvSpPr>
        <p:spPr>
          <a:xfrm>
            <a:off x="978381" y="1546119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系统维护收费规则：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/>
              <a:t>每年</a:t>
            </a:r>
            <a:r>
              <a:rPr lang="zh-CN" altLang="en-US" sz="2000" dirty="0"/>
              <a:t>收取一次维护费用，根据学生规模确定，用于支付给云服务厂商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是我们系统的故障则是免费解决不收取</a:t>
            </a:r>
            <a:r>
              <a:rPr lang="zh-CN" altLang="en-US" sz="2000" dirty="0" smtClean="0"/>
              <a:t>费用。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5763034" y="6086132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>
            <a:off x="-544974" y="1044116"/>
            <a:ext cx="208823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2770" y="4131922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一些免费服务：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/>
              <a:t>班</a:t>
            </a:r>
            <a:r>
              <a:rPr lang="zh-CN" altLang="en-US" sz="2000" dirty="0"/>
              <a:t>课</a:t>
            </a:r>
            <a:r>
              <a:rPr lang="en-US" altLang="zh-CN" sz="2000" dirty="0"/>
              <a:t>App</a:t>
            </a:r>
            <a:r>
              <a:rPr lang="zh-CN" altLang="en-US" sz="2000" dirty="0"/>
              <a:t>和数据分析和可视化工具是免费</a:t>
            </a:r>
            <a:r>
              <a:rPr lang="zh-CN" altLang="en-US" sz="2000" dirty="0" smtClean="0"/>
              <a:t>的。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65167" y="1699059"/>
            <a:ext cx="803049" cy="262191"/>
            <a:chOff x="683546" y="2736327"/>
            <a:chExt cx="803049" cy="262191"/>
          </a:xfrm>
        </p:grpSpPr>
        <p:sp>
          <p:nvSpPr>
            <p:cNvPr id="21" name="矩形 20"/>
            <p:cNvSpPr/>
            <p:nvPr/>
          </p:nvSpPr>
          <p:spPr>
            <a:xfrm rot="18900000" flipH="1">
              <a:off x="861276" y="2736327"/>
              <a:ext cx="262191" cy="262191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rot="18900000" flipH="1">
              <a:off x="683546" y="2960121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765167" y="4283202"/>
            <a:ext cx="803049" cy="262191"/>
            <a:chOff x="683546" y="2736327"/>
            <a:chExt cx="803049" cy="262191"/>
          </a:xfrm>
        </p:grpSpPr>
        <p:sp>
          <p:nvSpPr>
            <p:cNvPr id="30" name="矩形 29"/>
            <p:cNvSpPr/>
            <p:nvPr/>
          </p:nvSpPr>
          <p:spPr>
            <a:xfrm rot="18900000" flipH="1">
              <a:off x="861276" y="2736327"/>
              <a:ext cx="262191" cy="262191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18900000" flipH="1">
              <a:off x="683546" y="2960121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4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87175" y="3044280"/>
            <a:ext cx="31696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400" dirty="0">
                <a:solidFill>
                  <a:srgbClr val="FFFFFF"/>
                </a:solidFill>
                <a:ea typeface="华文细黑" panose="02010600040101010101" pitchFamily="2" charset="-122"/>
              </a:rPr>
              <a:t>Thank you!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72000" y="1101414"/>
            <a:ext cx="5400000" cy="4655172"/>
            <a:chOff x="1872000" y="1101414"/>
            <a:chExt cx="5400000" cy="4655172"/>
          </a:xfrm>
        </p:grpSpPr>
        <p:sp>
          <p:nvSpPr>
            <p:cNvPr id="6" name="六边形 5"/>
            <p:cNvSpPr/>
            <p:nvPr/>
          </p:nvSpPr>
          <p:spPr>
            <a:xfrm rot="246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 rot="60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150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 rot="2124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89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79820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" grpId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>
            <a:spLocks noChangeAspect="1"/>
          </p:cNvSpPr>
          <p:nvPr/>
        </p:nvSpPr>
        <p:spPr>
          <a:xfrm rot="5400000">
            <a:off x="6693325" y="2833669"/>
            <a:ext cx="2113717" cy="1822170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正五边形 20"/>
          <p:cNvSpPr>
            <a:spLocks noChangeAspect="1"/>
          </p:cNvSpPr>
          <p:nvPr/>
        </p:nvSpPr>
        <p:spPr>
          <a:xfrm>
            <a:off x="4673490" y="2764358"/>
            <a:ext cx="1962038" cy="1868608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488287" y="2764358"/>
            <a:ext cx="1935547" cy="1668574"/>
          </a:xfrm>
          <a:prstGeom prst="triangle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en-US" altLang="zh-CN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0994" y="3236920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痛点分析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 rot="18900000" flipH="1">
            <a:off x="2738375" y="3055158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16928" y="3236921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解决方案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03787" y="3236925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产品特色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06011" y="3236924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  <a:cs typeface="Microsoft New Tai Lue" panose="020B0502040204020203" pitchFamily="34" charset="0"/>
              </a:rPr>
              <a:t>盈利模式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5615796" y="6068432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29299" y="86659"/>
            <a:ext cx="28262" cy="177119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457561" y="578630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>
            <a:off x="7200969" y="1185576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>
            <a:off x="2158363" y="5786300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>
            <a:off x="4403206" y="1185576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19" grpId="0" animBg="1"/>
      <p:bldP spid="2" grpId="0" build="p"/>
      <p:bldP spid="20" grpId="0"/>
      <p:bldP spid="42" grpId="0" animBg="1"/>
      <p:bldP spid="43" grpId="0"/>
      <p:bldP spid="46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2905371" y="2012089"/>
            <a:ext cx="3333255" cy="2873495"/>
          </a:xfrm>
          <a:prstGeom prst="triangle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9017" y="3124759"/>
            <a:ext cx="1945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痛点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分析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62780" y="3214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1702940" y="8255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5"/>
          <p:cNvSpPr txBox="1"/>
          <p:nvPr/>
        </p:nvSpPr>
        <p:spPr>
          <a:xfrm>
            <a:off x="2298025" y="895949"/>
            <a:ext cx="125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Part 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5615796" y="6074332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平行四边形 14"/>
          <p:cNvSpPr/>
          <p:nvPr/>
        </p:nvSpPr>
        <p:spPr>
          <a:xfrm>
            <a:off x="457561" y="578630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7200969" y="1185576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2158363" y="5786300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4403206" y="1185576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51697" y="351167"/>
            <a:ext cx="7344618" cy="649287"/>
          </a:xfrm>
        </p:spPr>
        <p:txBody>
          <a:bodyPr/>
          <a:lstStyle/>
          <a:p>
            <a:r>
              <a:rPr lang="zh-CN" altLang="en-US" sz="3600" dirty="0" smtClean="0"/>
              <a:t>当前选课系统</a:t>
            </a:r>
            <a:endParaRPr lang="zh-CN" altLang="en-US" sz="3600" dirty="0"/>
          </a:p>
        </p:txBody>
      </p:sp>
      <p:grpSp>
        <p:nvGrpSpPr>
          <p:cNvPr id="19" name="组合 18"/>
          <p:cNvGrpSpPr/>
          <p:nvPr/>
        </p:nvGrpSpPr>
        <p:grpSpPr>
          <a:xfrm rot="5400000">
            <a:off x="-2329142" y="3315466"/>
            <a:ext cx="6766965" cy="318102"/>
            <a:chOff x="625288" y="3367627"/>
            <a:chExt cx="7893424" cy="318102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625288" y="3563471"/>
              <a:ext cx="7893424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2086850" y="3367627"/>
              <a:ext cx="4400704" cy="318102"/>
              <a:chOff x="1944667" y="3367627"/>
              <a:chExt cx="4400704" cy="318102"/>
            </a:xfrm>
          </p:grpSpPr>
          <p:sp>
            <p:nvSpPr>
              <p:cNvPr id="14" name="矩形 13"/>
              <p:cNvSpPr>
                <a:spLocks noChangeAspect="1"/>
              </p:cNvSpPr>
              <p:nvPr/>
            </p:nvSpPr>
            <p:spPr>
              <a:xfrm rot="2700000">
                <a:off x="1944667" y="3441211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矩形 14"/>
              <p:cNvSpPr>
                <a:spLocks noChangeAspect="1"/>
              </p:cNvSpPr>
              <p:nvPr/>
            </p:nvSpPr>
            <p:spPr>
              <a:xfrm rot="2700000">
                <a:off x="4052682" y="3367627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矩形 15"/>
              <p:cNvSpPr>
                <a:spLocks noChangeAspect="1"/>
              </p:cNvSpPr>
              <p:nvPr/>
            </p:nvSpPr>
            <p:spPr>
              <a:xfrm rot="2700000">
                <a:off x="6100853" y="3416442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1017546" y="1260586"/>
            <a:ext cx="204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性能不稳定：</a:t>
            </a:r>
            <a:endParaRPr lang="zh-CN"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0570" y="4851329"/>
            <a:ext cx="204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不便捷：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17546" y="3042922"/>
            <a:ext cx="204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/>
              <a:t>业务有漏洞：</a:t>
            </a:r>
            <a:endParaRPr lang="zh-CN" altLang="en-US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2046" y="2009527"/>
            <a:ext cx="606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选课系统难以承载选课时巨大的</a:t>
            </a:r>
            <a:r>
              <a:rPr lang="zh-CN" altLang="en-US" dirty="0" smtClean="0"/>
              <a:t>流量</a:t>
            </a:r>
            <a:r>
              <a:rPr lang="zh-CN" altLang="en-US" dirty="0"/>
              <a:t>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672046" y="374443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选课系统的更新慢于业务需求的更新，例如选课系统中的课程与培养方案中不一致</a:t>
            </a:r>
            <a:r>
              <a:rPr lang="zh-CN" altLang="en-US" dirty="0" smtClean="0"/>
              <a:t>等等。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72046" y="5606167"/>
            <a:ext cx="606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选课系统的页面交互设计不合理，操作</a:t>
            </a:r>
            <a:r>
              <a:rPr lang="zh-CN" altLang="en-US" dirty="0" smtClean="0"/>
              <a:t>繁琐。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98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3" grpId="0"/>
      <p:bldP spid="24" grpId="0"/>
      <p:bldP spid="25" grpId="0"/>
      <p:bldP spid="4" grpId="0"/>
      <p:bldP spid="22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 rot="2700000">
            <a:off x="3276000" y="2133000"/>
            <a:ext cx="2592000" cy="2592000"/>
          </a:xfrm>
          <a:prstGeom prst="rect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9019" y="2705725"/>
            <a:ext cx="1945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解决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方案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457561" y="578630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7200969" y="1185576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>
            <a:off x="262780" y="3214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平行四边形 22"/>
          <p:cNvSpPr/>
          <p:nvPr/>
        </p:nvSpPr>
        <p:spPr>
          <a:xfrm>
            <a:off x="1702940" y="8255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5"/>
          <p:cNvSpPr txBox="1"/>
          <p:nvPr/>
        </p:nvSpPr>
        <p:spPr>
          <a:xfrm>
            <a:off x="2298025" y="895949"/>
            <a:ext cx="125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Part 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 flipV="1">
            <a:off x="5615796" y="6062532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平行四边形 26"/>
          <p:cNvSpPr/>
          <p:nvPr/>
        </p:nvSpPr>
        <p:spPr>
          <a:xfrm>
            <a:off x="2158363" y="5786300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>
            <a:off x="4403206" y="1185576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51697" y="351167"/>
            <a:ext cx="7344618" cy="649287"/>
          </a:xfrm>
        </p:spPr>
        <p:txBody>
          <a:bodyPr/>
          <a:lstStyle/>
          <a:p>
            <a:r>
              <a:rPr lang="zh-CN" altLang="en-US" sz="3600" dirty="0" smtClean="0"/>
              <a:t>解决方案</a:t>
            </a:r>
            <a:endParaRPr lang="zh-CN" altLang="en-US" sz="3600" dirty="0"/>
          </a:p>
        </p:txBody>
      </p:sp>
      <p:grpSp>
        <p:nvGrpSpPr>
          <p:cNvPr id="19" name="组合 18"/>
          <p:cNvGrpSpPr/>
          <p:nvPr/>
        </p:nvGrpSpPr>
        <p:grpSpPr>
          <a:xfrm rot="5400000">
            <a:off x="-2352268" y="3338592"/>
            <a:ext cx="6766965" cy="271850"/>
            <a:chOff x="625288" y="3413879"/>
            <a:chExt cx="7893424" cy="271850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625288" y="3563471"/>
              <a:ext cx="7893424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2086850" y="3413879"/>
              <a:ext cx="4400704" cy="271850"/>
              <a:chOff x="1944667" y="3413879"/>
              <a:chExt cx="4400704" cy="271850"/>
            </a:xfrm>
          </p:grpSpPr>
          <p:sp>
            <p:nvSpPr>
              <p:cNvPr id="14" name="矩形 13"/>
              <p:cNvSpPr>
                <a:spLocks noChangeAspect="1"/>
              </p:cNvSpPr>
              <p:nvPr/>
            </p:nvSpPr>
            <p:spPr>
              <a:xfrm rot="2700000">
                <a:off x="1944667" y="3441211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矩形 14"/>
              <p:cNvSpPr>
                <a:spLocks noChangeAspect="1"/>
              </p:cNvSpPr>
              <p:nvPr/>
            </p:nvSpPr>
            <p:spPr>
              <a:xfrm rot="2700000">
                <a:off x="4067617" y="3413879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矩形 15"/>
              <p:cNvSpPr>
                <a:spLocks noChangeAspect="1"/>
              </p:cNvSpPr>
              <p:nvPr/>
            </p:nvSpPr>
            <p:spPr>
              <a:xfrm rot="2700000">
                <a:off x="6100853" y="3416442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1017546" y="1260586"/>
            <a:ext cx="204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性能保障：</a:t>
            </a:r>
            <a:endParaRPr lang="zh-CN"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2318" y="4811838"/>
            <a:ext cx="204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91133" y="3043111"/>
            <a:ext cx="204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/>
              <a:t>业务定制：</a:t>
            </a:r>
            <a:endParaRPr lang="zh-CN" altLang="en-US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2046" y="2065890"/>
            <a:ext cx="606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优秀的后端团队和可靠的云服务厂商保证系统的健壮</a:t>
            </a:r>
            <a:r>
              <a:rPr lang="zh-CN" altLang="en-US" dirty="0" smtClean="0"/>
              <a:t>性。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72046" y="370927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提供可选的产品升级服务，帮组客户应对需求的变更，保证系统的</a:t>
            </a:r>
            <a:r>
              <a:rPr lang="zh-CN" altLang="en-US" dirty="0" smtClean="0"/>
              <a:t>扩展性。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72046" y="5462862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提供可选的产品升级服务，帮组客户应对需求的变更，保证系统的</a:t>
            </a:r>
            <a:r>
              <a:rPr lang="zh-CN" altLang="en-US" dirty="0" smtClean="0"/>
              <a:t>扩展性。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5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3" grpId="0"/>
      <p:bldP spid="24" grpId="0"/>
      <p:bldP spid="25" grpId="0"/>
      <p:bldP spid="4" grpId="0"/>
      <p:bldP spid="2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>
            <a:spLocks noChangeAspect="1"/>
          </p:cNvSpPr>
          <p:nvPr/>
        </p:nvSpPr>
        <p:spPr>
          <a:xfrm>
            <a:off x="3097800" y="2025000"/>
            <a:ext cx="2948400" cy="280800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44602" y="2834671"/>
            <a:ext cx="2654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产品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特色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57561" y="578630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7200969" y="1185576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262780" y="3214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1702940" y="8255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"/>
          <p:cNvSpPr txBox="1"/>
          <p:nvPr/>
        </p:nvSpPr>
        <p:spPr>
          <a:xfrm>
            <a:off x="2298025" y="895949"/>
            <a:ext cx="125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Part 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5615796" y="6062532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平行四边形 20"/>
          <p:cNvSpPr/>
          <p:nvPr/>
        </p:nvSpPr>
        <p:spPr>
          <a:xfrm>
            <a:off x="2158363" y="5786300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>
            <a:off x="4403206" y="1185576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>
            <a:spLocks noChangeAspect="1"/>
          </p:cNvSpPr>
          <p:nvPr/>
        </p:nvSpPr>
        <p:spPr>
          <a:xfrm rot="5400000">
            <a:off x="4359437" y="1729521"/>
            <a:ext cx="1067699" cy="920433"/>
          </a:xfrm>
          <a:custGeom>
            <a:avLst/>
            <a:gdLst>
              <a:gd name="connsiteX0" fmla="*/ 0 w 1067699"/>
              <a:gd name="connsiteY0" fmla="*/ 920432 h 920433"/>
              <a:gd name="connsiteX1" fmla="*/ 564574 w 1067699"/>
              <a:gd name="connsiteY1" fmla="*/ 0 h 920433"/>
              <a:gd name="connsiteX2" fmla="*/ 1067699 w 1067699"/>
              <a:gd name="connsiteY2" fmla="*/ 0 h 920433"/>
              <a:gd name="connsiteX3" fmla="*/ 1067699 w 1067699"/>
              <a:gd name="connsiteY3" fmla="*/ 920433 h 920433"/>
              <a:gd name="connsiteX4" fmla="*/ 0 w 1067699"/>
              <a:gd name="connsiteY4" fmla="*/ 920433 h 92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699" h="920433">
                <a:moveTo>
                  <a:pt x="0" y="920432"/>
                </a:moveTo>
                <a:lnTo>
                  <a:pt x="564574" y="0"/>
                </a:lnTo>
                <a:lnTo>
                  <a:pt x="1067699" y="0"/>
                </a:lnTo>
                <a:lnTo>
                  <a:pt x="1067699" y="920433"/>
                </a:lnTo>
                <a:lnTo>
                  <a:pt x="0" y="920433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产品特色</a:t>
            </a:r>
            <a:endParaRPr lang="zh-CN" altLang="en-US" b="0" dirty="0"/>
          </a:p>
        </p:txBody>
      </p:sp>
      <p:sp>
        <p:nvSpPr>
          <p:cNvPr id="32" name="任意多边形 31"/>
          <p:cNvSpPr>
            <a:spLocks noChangeAspect="1"/>
          </p:cNvSpPr>
          <p:nvPr/>
        </p:nvSpPr>
        <p:spPr>
          <a:xfrm rot="5400000">
            <a:off x="1758009" y="1729521"/>
            <a:ext cx="1067699" cy="920433"/>
          </a:xfrm>
          <a:custGeom>
            <a:avLst/>
            <a:gdLst>
              <a:gd name="connsiteX0" fmla="*/ 0 w 1067699"/>
              <a:gd name="connsiteY0" fmla="*/ 920432 h 920433"/>
              <a:gd name="connsiteX1" fmla="*/ 564574 w 1067699"/>
              <a:gd name="connsiteY1" fmla="*/ 0 h 920433"/>
              <a:gd name="connsiteX2" fmla="*/ 1067699 w 1067699"/>
              <a:gd name="connsiteY2" fmla="*/ 0 h 920433"/>
              <a:gd name="connsiteX3" fmla="*/ 1067699 w 1067699"/>
              <a:gd name="connsiteY3" fmla="*/ 920433 h 920433"/>
              <a:gd name="connsiteX4" fmla="*/ 0 w 1067699"/>
              <a:gd name="connsiteY4" fmla="*/ 920433 h 92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699" h="920433">
                <a:moveTo>
                  <a:pt x="0" y="920432"/>
                </a:moveTo>
                <a:lnTo>
                  <a:pt x="564574" y="0"/>
                </a:lnTo>
                <a:lnTo>
                  <a:pt x="1067699" y="0"/>
                </a:lnTo>
                <a:lnTo>
                  <a:pt x="1067699" y="920433"/>
                </a:lnTo>
                <a:lnTo>
                  <a:pt x="0" y="920433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952745" y="1965916"/>
            <a:ext cx="1757795" cy="1515341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任意多边形 32"/>
          <p:cNvSpPr>
            <a:spLocks noChangeAspect="1"/>
          </p:cNvSpPr>
          <p:nvPr/>
        </p:nvSpPr>
        <p:spPr>
          <a:xfrm rot="5400000">
            <a:off x="6668409" y="2263369"/>
            <a:ext cx="2135400" cy="920435"/>
          </a:xfrm>
          <a:custGeom>
            <a:avLst/>
            <a:gdLst>
              <a:gd name="connsiteX0" fmla="*/ 0 w 2135400"/>
              <a:gd name="connsiteY0" fmla="*/ 920432 h 920435"/>
              <a:gd name="connsiteX1" fmla="*/ 564574 w 2135400"/>
              <a:gd name="connsiteY1" fmla="*/ 0 h 920435"/>
              <a:gd name="connsiteX2" fmla="*/ 1570826 w 2135400"/>
              <a:gd name="connsiteY2" fmla="*/ 0 h 920435"/>
              <a:gd name="connsiteX3" fmla="*/ 2135400 w 2135400"/>
              <a:gd name="connsiteY3" fmla="*/ 920432 h 920435"/>
              <a:gd name="connsiteX4" fmla="*/ 2135399 w 2135400"/>
              <a:gd name="connsiteY4" fmla="*/ 920435 h 920435"/>
              <a:gd name="connsiteX5" fmla="*/ 1067699 w 2135400"/>
              <a:gd name="connsiteY5" fmla="*/ 920435 h 920435"/>
              <a:gd name="connsiteX6" fmla="*/ 2 w 2135400"/>
              <a:gd name="connsiteY6" fmla="*/ 920435 h 92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5400" h="920435">
                <a:moveTo>
                  <a:pt x="0" y="920432"/>
                </a:moveTo>
                <a:lnTo>
                  <a:pt x="564574" y="0"/>
                </a:lnTo>
                <a:lnTo>
                  <a:pt x="1570826" y="0"/>
                </a:lnTo>
                <a:lnTo>
                  <a:pt x="2135400" y="920432"/>
                </a:lnTo>
                <a:lnTo>
                  <a:pt x="2135399" y="920435"/>
                </a:lnTo>
                <a:lnTo>
                  <a:pt x="1067699" y="920435"/>
                </a:lnTo>
                <a:lnTo>
                  <a:pt x="2" y="920435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六边形 7"/>
          <p:cNvSpPr>
            <a:spLocks noChangeAspect="1"/>
          </p:cNvSpPr>
          <p:nvPr/>
        </p:nvSpPr>
        <p:spPr>
          <a:xfrm rot="5400000">
            <a:off x="3577587" y="1966037"/>
            <a:ext cx="1757795" cy="1515341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52668" y="2199176"/>
            <a:ext cx="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便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6378239" y="1965916"/>
            <a:ext cx="1757795" cy="1515341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91606" y="2170012"/>
            <a:ext cx="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全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08536" y="2189737"/>
            <a:ext cx="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益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8158" y="3835050"/>
            <a:ext cx="1866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提供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与</a:t>
            </a:r>
            <a:r>
              <a:rPr lang="zh-CN" altLang="en-US" sz="2000" dirty="0"/>
              <a:t>选课系统配套的面向教师</a:t>
            </a:r>
            <a:r>
              <a:rPr lang="zh-CN" altLang="en-US" sz="2000" dirty="0" smtClean="0"/>
              <a:t>和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学生</a:t>
            </a:r>
            <a:r>
              <a:rPr lang="zh-CN" altLang="en-US" sz="2000" dirty="0"/>
              <a:t>的班课</a:t>
            </a:r>
            <a:r>
              <a:rPr lang="en-US" altLang="zh-CN" sz="2000" dirty="0"/>
              <a:t>App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67044" y="3835050"/>
            <a:ext cx="1954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可选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学生</a:t>
            </a:r>
            <a:r>
              <a:rPr lang="zh-CN" altLang="en-US" sz="2000" dirty="0"/>
              <a:t>邮箱、</a:t>
            </a:r>
            <a:r>
              <a:rPr lang="en-US" altLang="zh-CN" sz="2000" dirty="0"/>
              <a:t>BBS</a:t>
            </a:r>
            <a:r>
              <a:rPr lang="zh-CN" altLang="en-US" sz="2000" dirty="0"/>
              <a:t>等附加</a:t>
            </a: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数字化</a:t>
            </a:r>
            <a:r>
              <a:rPr lang="zh-CN" altLang="en-US" sz="2000" dirty="0"/>
              <a:t>校园一站式服务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23656" y="3835050"/>
            <a:ext cx="18669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提供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选课数据分析可视化工具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和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在线</a:t>
            </a:r>
            <a:r>
              <a:rPr lang="zh-CN" altLang="en-US" sz="2000" dirty="0"/>
              <a:t>问卷调查</a:t>
            </a: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帮助</a:t>
            </a:r>
            <a:r>
              <a:rPr lang="zh-CN" altLang="en-US" sz="2000" dirty="0"/>
              <a:t>学校改善课程质量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5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33" grpId="0" animBg="1"/>
      <p:bldP spid="19" grpId="0"/>
      <p:bldP spid="20" grpId="0"/>
      <p:bldP spid="2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970000" y="2047965"/>
            <a:ext cx="3204000" cy="2762070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44603" y="2705725"/>
            <a:ext cx="2654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盈利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模式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609961" y="593870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7353369" y="1337976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5615796" y="6235198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平行四边形 30"/>
          <p:cNvSpPr/>
          <p:nvPr/>
        </p:nvSpPr>
        <p:spPr>
          <a:xfrm>
            <a:off x="415180" y="4738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1855340" y="9779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5"/>
          <p:cNvSpPr txBox="1"/>
          <p:nvPr/>
        </p:nvSpPr>
        <p:spPr>
          <a:xfrm>
            <a:off x="2450425" y="1048349"/>
            <a:ext cx="125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Part 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2310763" y="5938700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平行四边形 34"/>
          <p:cNvSpPr/>
          <p:nvPr/>
        </p:nvSpPr>
        <p:spPr>
          <a:xfrm>
            <a:off x="4555606" y="1337976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338</Words>
  <Application>Microsoft Office PowerPoint</Application>
  <PresentationFormat>全屏显示(4:3)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Microsoft New Tai Lue</vt:lpstr>
      <vt:lpstr>Calibri</vt:lpstr>
      <vt:lpstr>华文细黑</vt:lpstr>
      <vt:lpstr>微软雅黑</vt:lpstr>
      <vt:lpstr>Arial</vt:lpstr>
      <vt:lpstr>微软雅黑 Light</vt:lpstr>
      <vt:lpstr>宋体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hasee</cp:lastModifiedBy>
  <cp:revision>169</cp:revision>
  <dcterms:created xsi:type="dcterms:W3CDTF">2015-04-19T07:39:12Z</dcterms:created>
  <dcterms:modified xsi:type="dcterms:W3CDTF">2018-05-22T17:42:26Z</dcterms:modified>
</cp:coreProperties>
</file>