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6" r:id="rId4"/>
    <p:sldId id="257" r:id="rId5"/>
    <p:sldId id="259" r:id="rId6"/>
    <p:sldId id="265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4"/>
    <p:restoredTop sz="94731"/>
  </p:normalViewPr>
  <p:slideViewPr>
    <p:cSldViewPr snapToGrid="0" snapToObjects="1">
      <p:cViewPr varScale="1">
        <p:scale>
          <a:sx n="159" d="100"/>
          <a:sy n="159" d="100"/>
        </p:scale>
        <p:origin x="15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SimHei" panose="02010609060101010101" pitchFamily="49" charset="-122"/>
                <a:cs typeface="Arial" panose="020B0604020202090204" pitchFamily="34" charset="0"/>
              </a:defRPr>
            </a:lvl1pPr>
          </a:lstStyle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SimHei" panose="02010609060101010101" pitchFamily="49" charset="-122"/>
                <a:cs typeface="Arial" panose="020B0604020202090204" pitchFamily="34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SimHei" panose="02010609060101010101" pitchFamily="49" charset="-122"/>
                <a:cs typeface="Arial" panose="020B0604020202090204" pitchFamily="34" charset="0"/>
              </a:defRPr>
            </a:lvl1pPr>
          </a:lstStyle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90204" pitchFamily="34" charset="0"/>
          <a:ea typeface="SimHei" panose="02010609060101010101" pitchFamily="49" charset="-122"/>
          <a:cs typeface="Arial" panose="020B060402020209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Arial" panose="020B0604020202090204" pitchFamily="34" charset="0"/>
          <a:ea typeface="SimHei" panose="02010609060101010101" pitchFamily="49" charset="-122"/>
          <a:cs typeface="Arial" panose="020B060402020209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Arial" panose="020B0604020202090204" pitchFamily="34" charset="0"/>
          <a:ea typeface="SimHei" panose="02010609060101010101" pitchFamily="49" charset="-122"/>
          <a:cs typeface="Arial" panose="020B060402020209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Arial" panose="020B0604020202090204" pitchFamily="34" charset="0"/>
          <a:ea typeface="SimHei" panose="02010609060101010101" pitchFamily="49" charset="-122"/>
          <a:cs typeface="Arial" panose="020B060402020209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Arial" panose="020B0604020202090204" pitchFamily="34" charset="0"/>
          <a:ea typeface="SimHei" panose="02010609060101010101" pitchFamily="49" charset="-122"/>
          <a:cs typeface="Arial" panose="020B060402020209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Arial" panose="020B0604020202090204" pitchFamily="34" charset="0"/>
          <a:ea typeface="SimHei" panose="02010609060101010101" pitchFamily="49" charset="-122"/>
          <a:cs typeface="Arial" panose="020B060402020209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99465" y="2839009"/>
            <a:ext cx="7772400" cy="2387600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5400" dirty="0"/>
              <a:t>人工智能基础</a:t>
            </a:r>
            <a:br>
              <a:rPr kumimoji="1" lang="zh-CN" altLang="en-US" sz="5400" dirty="0"/>
            </a:br>
            <a:br>
              <a:rPr kumimoji="1" lang="en-US" altLang="zh-CN" sz="5400" dirty="0"/>
            </a:br>
            <a:r>
              <a:rPr lang="zh-CN" altLang="en-US" sz="2400">
                <a:solidFill>
                  <a:srgbClr val="898989"/>
                </a:solidFill>
                <a:latin typeface="+mn-lt"/>
                <a:ea typeface="+mn-ea"/>
                <a:cs typeface="+mn-cs"/>
                <a:sym typeface="+mn-ea"/>
              </a:rPr>
              <a:t>杨彬</a:t>
            </a:r>
            <a:br>
              <a:rPr lang="zh-CN" altLang="en-US" sz="2400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</a:br>
            <a:r>
              <a:rPr lang="zh-CN" altLang="en-US" sz="2400">
                <a:solidFill>
                  <a:srgbClr val="898989"/>
                </a:solidFill>
                <a:latin typeface="+mn-lt"/>
                <a:ea typeface="+mn-ea"/>
                <a:cs typeface="+mn-cs"/>
                <a:sym typeface="+mn-ea"/>
              </a:rPr>
              <a:t>华东师范大学</a:t>
            </a:r>
            <a:br>
              <a:rPr lang="en-US" altLang="zh-CN" sz="2800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</a:br>
            <a:endParaRPr kumimoji="1" lang="en-US" altLang="zh-CN" sz="2800" kern="1200" dirty="0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课程考核</a:t>
            </a:r>
            <a:r>
              <a:rPr lang="zh-CN" altLang="en-US"/>
              <a:t>要求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期末</a:t>
            </a:r>
            <a:r>
              <a:rPr lang="zh-CN" altLang="en-US"/>
              <a:t>考试</a:t>
            </a:r>
            <a:endParaRPr lang="zh-CN" altLang="en-US"/>
          </a:p>
          <a:p>
            <a:r>
              <a:rPr lang="zh-CN" altLang="en-US"/>
              <a:t>实验课作业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Project</a:t>
            </a:r>
            <a:r>
              <a:rPr kumimoji="1" lang="zh-CN" altLang="en-US" dirty="0"/>
              <a:t>与</a:t>
            </a:r>
            <a:r>
              <a:rPr kumimoji="1" lang="en-US" altLang="zh-CN" dirty="0"/>
              <a:t>Assignment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1005"/>
            <a:ext cx="7886700" cy="435133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1800" dirty="0"/>
              <a:t>五次到六次</a:t>
            </a:r>
            <a:r>
              <a:rPr kumimoji="1" lang="en-US" altLang="zh-CN" sz="1800" dirty="0"/>
              <a:t>Project/Assignment</a:t>
            </a:r>
            <a:endParaRPr kumimoji="1" lang="en-US" altLang="zh-CN" sz="1800" dirty="0"/>
          </a:p>
          <a:p>
            <a:pPr>
              <a:lnSpc>
                <a:spcPct val="110000"/>
              </a:lnSpc>
            </a:pPr>
            <a:r>
              <a:rPr kumimoji="1" lang="zh-CN" altLang="en-US" sz="1800" dirty="0"/>
              <a:t>每次作业会设置</a:t>
            </a:r>
            <a:r>
              <a:rPr kumimoji="1" lang="en-US" altLang="zh-CN" sz="1800" dirty="0"/>
              <a:t>DDL</a:t>
            </a:r>
            <a:r>
              <a:rPr kumimoji="1" lang="zh-CN" altLang="en-US" sz="1800" dirty="0"/>
              <a:t>，在</a:t>
            </a:r>
            <a:r>
              <a:rPr kumimoji="1" lang="en-US" altLang="zh-CN" sz="1800" dirty="0"/>
              <a:t>DDL</a:t>
            </a:r>
            <a:r>
              <a:rPr kumimoji="1" lang="zh-CN" altLang="en-US" sz="1800" dirty="0"/>
              <a:t>前交给班长，由班长整理好统一交给助教</a:t>
            </a:r>
            <a:endParaRPr kumimoji="1" lang="zh-CN" altLang="en-US" sz="1800" dirty="0"/>
          </a:p>
          <a:p>
            <a:pPr>
              <a:lnSpc>
                <a:spcPct val="110000"/>
              </a:lnSpc>
            </a:pPr>
            <a:r>
              <a:rPr kumimoji="1" lang="en-US" altLang="zh-CN" sz="1800" dirty="0"/>
              <a:t>Project</a:t>
            </a:r>
            <a:r>
              <a:rPr kumimoji="1" lang="zh-CN" altLang="en-US" sz="1800" dirty="0"/>
              <a:t>和</a:t>
            </a:r>
            <a:r>
              <a:rPr kumimoji="1" lang="en-US" altLang="zh-CN" sz="1800" dirty="0"/>
              <a:t>Assignment</a:t>
            </a:r>
            <a:r>
              <a:rPr kumimoji="1" lang="zh-CN" altLang="en-US" sz="1800" dirty="0"/>
              <a:t>跟章节内容相关（一定会有</a:t>
            </a:r>
            <a:r>
              <a:rPr kumimoji="1" lang="en-US" altLang="zh-CN" sz="1800" dirty="0"/>
              <a:t>Aimbot</a:t>
            </a:r>
            <a:r>
              <a:rPr kumimoji="1" lang="zh-CN" altLang="en-US" sz="1800" dirty="0"/>
              <a:t>项目）</a:t>
            </a:r>
            <a:endParaRPr kumimoji="1" lang="zh-CN" altLang="en-US" sz="1800" dirty="0"/>
          </a:p>
          <a:p>
            <a:pPr lvl="1">
              <a:lnSpc>
                <a:spcPct val="110000"/>
              </a:lnSpc>
            </a:pPr>
            <a:r>
              <a:rPr kumimoji="1" lang="en-US" altLang="zh-CN" sz="1800" dirty="0">
                <a:sym typeface="+mn-ea"/>
              </a:rPr>
              <a:t>Assignment1</a:t>
            </a:r>
            <a:r>
              <a:rPr kumimoji="1" lang="zh-CN" altLang="en-US" sz="1800" dirty="0">
                <a:sym typeface="+mn-ea"/>
              </a:rPr>
              <a:t>：体验人工智能</a:t>
            </a:r>
            <a:endParaRPr kumimoji="1" lang="en-US" altLang="zh-CN" sz="1800" dirty="0"/>
          </a:p>
          <a:p>
            <a:pPr lvl="1">
              <a:lnSpc>
                <a:spcPct val="110000"/>
              </a:lnSpc>
            </a:pPr>
            <a:r>
              <a:rPr kumimoji="1" lang="en-US" altLang="zh-CN" sz="1800" dirty="0">
                <a:sym typeface="+mn-ea"/>
              </a:rPr>
              <a:t>Project</a:t>
            </a:r>
            <a:r>
              <a:rPr kumimoji="1" lang="zh-CN" altLang="en-US" sz="1800" dirty="0">
                <a:sym typeface="+mn-ea"/>
              </a:rPr>
              <a:t> </a:t>
            </a:r>
            <a:r>
              <a:rPr kumimoji="1" lang="en-US" altLang="zh-CN" sz="1800" dirty="0">
                <a:sym typeface="+mn-ea"/>
              </a:rPr>
              <a:t>1</a:t>
            </a:r>
            <a:r>
              <a:rPr kumimoji="1" lang="zh-CN" altLang="en-US" sz="1800" dirty="0">
                <a:sym typeface="+mn-ea"/>
              </a:rPr>
              <a:t>：待定</a:t>
            </a:r>
            <a:endParaRPr kumimoji="1" lang="en-US" altLang="zh-CN" sz="1800" dirty="0"/>
          </a:p>
          <a:p>
            <a:pPr lvl="1">
              <a:lnSpc>
                <a:spcPct val="110000"/>
              </a:lnSpc>
            </a:pPr>
            <a:r>
              <a:rPr kumimoji="1" lang="en-US" altLang="zh-CN" sz="1800" dirty="0">
                <a:sym typeface="+mn-ea"/>
              </a:rPr>
              <a:t>Assignment2</a:t>
            </a:r>
            <a:r>
              <a:rPr kumimoji="1" lang="zh-CN" altLang="en-US" sz="1800" dirty="0">
                <a:sym typeface="+mn-ea"/>
              </a:rPr>
              <a:t>：待定</a:t>
            </a:r>
            <a:endParaRPr kumimoji="1" lang="en-US" altLang="zh-CN" sz="1800" dirty="0"/>
          </a:p>
          <a:p>
            <a:pPr lvl="1">
              <a:lnSpc>
                <a:spcPct val="110000"/>
              </a:lnSpc>
            </a:pPr>
            <a:r>
              <a:rPr kumimoji="1" lang="en-US" altLang="zh-CN" sz="1800" dirty="0">
                <a:sym typeface="+mn-ea"/>
              </a:rPr>
              <a:t>Project</a:t>
            </a:r>
            <a:r>
              <a:rPr kumimoji="1" lang="zh-CN" altLang="en-US" sz="1800" dirty="0">
                <a:sym typeface="+mn-ea"/>
              </a:rPr>
              <a:t> </a:t>
            </a:r>
            <a:r>
              <a:rPr kumimoji="1" lang="en-US" altLang="zh-CN" sz="1800" dirty="0">
                <a:sym typeface="+mn-ea"/>
              </a:rPr>
              <a:t>2</a:t>
            </a:r>
            <a:r>
              <a:rPr kumimoji="1" lang="zh-CN" altLang="en-US" sz="1800" dirty="0">
                <a:sym typeface="+mn-ea"/>
              </a:rPr>
              <a:t>：待定</a:t>
            </a:r>
            <a:endParaRPr kumimoji="1" lang="en-US" altLang="zh-CN" sz="1800" dirty="0"/>
          </a:p>
          <a:p>
            <a:pPr lvl="1">
              <a:lnSpc>
                <a:spcPct val="110000"/>
              </a:lnSpc>
            </a:pPr>
            <a:r>
              <a:rPr kumimoji="1" lang="en-US" altLang="zh-CN" sz="1800" dirty="0">
                <a:sym typeface="+mn-ea"/>
              </a:rPr>
              <a:t>Project</a:t>
            </a:r>
            <a:r>
              <a:rPr kumimoji="1" lang="zh-CN" altLang="en-US" sz="1800" dirty="0">
                <a:sym typeface="+mn-ea"/>
              </a:rPr>
              <a:t> </a:t>
            </a:r>
            <a:r>
              <a:rPr kumimoji="1" lang="en-US" altLang="zh-CN" sz="1800" dirty="0">
                <a:sym typeface="+mn-ea"/>
              </a:rPr>
              <a:t>3</a:t>
            </a:r>
            <a:r>
              <a:rPr kumimoji="1" lang="zh-CN" altLang="en-US" sz="1800" dirty="0">
                <a:sym typeface="+mn-ea"/>
              </a:rPr>
              <a:t>：待定</a:t>
            </a:r>
            <a:endParaRPr kumimoji="1" lang="zh-CN" altLang="en-US" sz="1800" dirty="0"/>
          </a:p>
          <a:p>
            <a:pPr lvl="1">
              <a:lnSpc>
                <a:spcPct val="110000"/>
              </a:lnSpc>
            </a:pPr>
            <a:r>
              <a:rPr kumimoji="1" lang="en-US" altLang="zh-CN" sz="1800" dirty="0">
                <a:sym typeface="+mn-ea"/>
              </a:rPr>
              <a:t>Project Final</a:t>
            </a:r>
            <a:r>
              <a:rPr kumimoji="1" lang="zh-CN" altLang="en-US" sz="1800" dirty="0">
                <a:sym typeface="+mn-ea"/>
              </a:rPr>
              <a:t>：待定</a:t>
            </a:r>
            <a:endParaRPr kumimoji="1" lang="zh-CN" altLang="en-US" sz="1600" dirty="0"/>
          </a:p>
          <a:p>
            <a:pPr>
              <a:lnSpc>
                <a:spcPct val="110000"/>
              </a:lnSpc>
            </a:pPr>
            <a:r>
              <a:rPr kumimoji="1" lang="zh-CN" altLang="en-US" sz="1800" dirty="0">
                <a:sym typeface="+mn-ea"/>
              </a:rPr>
              <a:t>独立完成，抄袭直接</a:t>
            </a:r>
            <a:r>
              <a:rPr kumimoji="1" lang="en-US" altLang="zh-CN" sz="1800" dirty="0">
                <a:sym typeface="+mn-ea"/>
              </a:rPr>
              <a:t>0</a:t>
            </a:r>
            <a:r>
              <a:rPr kumimoji="1" lang="zh-CN" altLang="en-US" sz="1800" dirty="0">
                <a:sym typeface="+mn-ea"/>
              </a:rPr>
              <a:t>分（有智能查重</a:t>
            </a:r>
            <a:r>
              <a:rPr kumimoji="1" lang="zh-CN" altLang="en-US" sz="1800" dirty="0">
                <a:sym typeface="+mn-ea"/>
              </a:rPr>
              <a:t>功能）</a:t>
            </a:r>
            <a:endParaRPr kumimoji="1" lang="zh-CN" altLang="en-US" sz="1800" dirty="0">
              <a:sym typeface="+mn-ea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1800" dirty="0">
                <a:sym typeface="+mn-ea"/>
              </a:rPr>
              <a:t>某些</a:t>
            </a:r>
            <a:r>
              <a:rPr kumimoji="1" lang="en-US" altLang="zh-CN" sz="1800" dirty="0">
                <a:sym typeface="+mn-ea"/>
              </a:rPr>
              <a:t>Project</a:t>
            </a:r>
            <a:r>
              <a:rPr kumimoji="1" lang="zh-CN" altLang="en-US" sz="1800" dirty="0">
                <a:sym typeface="+mn-ea"/>
              </a:rPr>
              <a:t>会有</a:t>
            </a:r>
            <a:r>
              <a:rPr kumimoji="1" lang="en-US" altLang="zh-CN" sz="1800" dirty="0">
                <a:sym typeface="+mn-ea"/>
              </a:rPr>
              <a:t>Presentation</a:t>
            </a:r>
            <a:r>
              <a:rPr kumimoji="1" lang="zh-CN" altLang="en-US" sz="1800" dirty="0">
                <a:sym typeface="+mn-ea"/>
              </a:rPr>
              <a:t>的</a:t>
            </a:r>
            <a:r>
              <a:rPr kumimoji="1" lang="zh-CN" altLang="en-US" sz="1800" dirty="0">
                <a:sym typeface="+mn-ea"/>
              </a:rPr>
              <a:t>机会</a:t>
            </a:r>
            <a:endParaRPr kumimoji="1" lang="zh-CN" altLang="en-US" sz="1800" dirty="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Project</a:t>
            </a:r>
            <a:r>
              <a:rPr kumimoji="1" lang="zh-CN" altLang="en-US" dirty="0"/>
              <a:t>要求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97660"/>
            <a:ext cx="7886700" cy="4351338"/>
          </a:xfrm>
        </p:spPr>
        <p:txBody>
          <a:bodyPr>
            <a:normAutofit fontScale="7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报告是完整的、有逻辑的、美观的，需要是单独的文档</a:t>
            </a:r>
            <a:r>
              <a:rPr kumimoji="1" lang="en-US" altLang="zh-CN" dirty="0"/>
              <a:t>(word/pdf)</a:t>
            </a:r>
            <a:r>
              <a:rPr kumimoji="1" lang="zh-CN" altLang="en-US" dirty="0"/>
              <a:t>。</a:t>
            </a:r>
            <a:endParaRPr kumimoji="1" lang="zh-CN" altLang="en-US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你用了什么模型？为什么用？怎么用？</a:t>
            </a:r>
            <a:endParaRPr kumimoji="1" lang="zh-CN" altLang="en-US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你遇到了什么问题？怎么解决的？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你实验环境是什么？实验结果分析及超参数选择？</a:t>
            </a:r>
            <a:endParaRPr kumimoji="1" lang="zh-CN" altLang="en-US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内容包括但不限于：实验目的</a:t>
            </a:r>
            <a:r>
              <a:rPr kumimoji="1" lang="en-US" altLang="zh-CN" dirty="0"/>
              <a:t>/</a:t>
            </a:r>
            <a:r>
              <a:rPr kumimoji="1" lang="zh-CN" altLang="en-US" dirty="0"/>
              <a:t>方法</a:t>
            </a:r>
            <a:r>
              <a:rPr kumimoji="1" lang="en-US" altLang="zh-CN" dirty="0"/>
              <a:t>/</a:t>
            </a:r>
            <a:r>
              <a:rPr kumimoji="1" lang="zh-CN" altLang="en-US" dirty="0"/>
              <a:t>过程</a:t>
            </a:r>
            <a:r>
              <a:rPr kumimoji="1" lang="en-US" altLang="zh-CN" dirty="0"/>
              <a:t>/</a:t>
            </a:r>
            <a:r>
              <a:rPr kumimoji="1" lang="zh-CN" altLang="en-US" dirty="0"/>
              <a:t>结果</a:t>
            </a:r>
            <a:r>
              <a:rPr kumimoji="1" lang="en-US" altLang="zh-CN" dirty="0"/>
              <a:t>/</a:t>
            </a:r>
            <a:r>
              <a:rPr kumimoji="1" lang="zh-CN" altLang="en-US" dirty="0"/>
              <a:t>讨论等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代码务必是可执行的。</a:t>
            </a:r>
            <a:endParaRPr kumimoji="1" lang="zh-CN" altLang="en-US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提供执行代码所依赖的主要库。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提供执行代码的脚本。</a:t>
            </a:r>
            <a:endParaRPr kumimoji="1" lang="zh-CN" altLang="en-US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必须包括</a:t>
            </a:r>
            <a:r>
              <a:rPr kumimoji="1" lang="en-US" altLang="zh-CN" dirty="0"/>
              <a:t>requirements.txt </a:t>
            </a:r>
            <a:r>
              <a:rPr kumimoji="1" lang="zh-CN" altLang="en-US" dirty="0"/>
              <a:t>及</a:t>
            </a:r>
            <a:r>
              <a:rPr kumimoji="1" lang="en-US" altLang="zh-CN" dirty="0"/>
              <a:t> README.md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课程相关</a:t>
            </a:r>
            <a:r>
              <a:rPr lang="zh-CN" altLang="en-US"/>
              <a:t>资源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115945"/>
          </a:xfrm>
        </p:spPr>
        <p:txBody>
          <a:bodyPr/>
          <a:p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课程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github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主页：https://github.com/Philosober/AI-2024-Spring</a:t>
            </a:r>
            <a:endParaRPr lang="zh-CN" altLang="en-US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助教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A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：胡诗彦；助教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B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：田锦东</a:t>
            </a:r>
            <a:endParaRPr lang="zh-CN" altLang="en-US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问答与解答通过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github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的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issue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进行（跟去年数据科学与工程导论一样）</a:t>
            </a:r>
            <a:endParaRPr lang="zh-CN" altLang="en-US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实验课每周五上午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3-4</a:t>
            </a:r>
            <a:endParaRPr lang="en-US" altLang="zh-CN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r>
              <a:rPr lang="zh-CN" altLang="en-US"/>
              <a:t>“抄袭”注意事项</a:t>
            </a:r>
            <a:endParaRPr lang="zh-CN" altLang="en-US"/>
          </a:p>
        </p:txBody>
      </p:sp>
      <p:sp>
        <p:nvSpPr>
          <p:cNvPr id="9218" name="内容占位符 2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>
              <a:lnSpc>
                <a:spcPct val="80000"/>
              </a:lnSpc>
            </a:pPr>
            <a:r>
              <a:rPr lang="zh-CN" altLang="en-US" sz="2500">
                <a:latin typeface="STFangsong" panose="02010600040101010101" pitchFamily="2" charset="-122"/>
                <a:ea typeface="STFangsong" panose="02010600040101010101" pitchFamily="2" charset="-122"/>
              </a:rPr>
              <a:t>帮助</a:t>
            </a:r>
            <a:endParaRPr lang="en-US" altLang="zh-CN" sz="250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200">
                <a:latin typeface="STFangsong" panose="02010600040101010101" pitchFamily="2" charset="-122"/>
                <a:ea typeface="STFangsong" panose="02010600040101010101" pitchFamily="2" charset="-122"/>
              </a:rPr>
              <a:t>同学间相互帮助、学习。</a:t>
            </a:r>
            <a:r>
              <a:rPr lang="zh-CN" altLang="en-US" sz="2200">
                <a:solidFill>
                  <a:srgbClr val="FF0000"/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正能量</a:t>
            </a:r>
            <a:r>
              <a:rPr lang="en-US" altLang="zh-CN" sz="2200">
                <a:solidFill>
                  <a:srgbClr val="FF0000"/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- </a:t>
            </a:r>
            <a:r>
              <a:rPr lang="zh-CN" altLang="en-US" sz="2200">
                <a:solidFill>
                  <a:srgbClr val="FF0000"/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可赞</a:t>
            </a:r>
            <a:endParaRPr lang="en-US" altLang="zh-CN" sz="2200">
              <a:solidFill>
                <a:srgbClr val="FF0000"/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200">
                <a:latin typeface="STFangsong" panose="02010600040101010101" pitchFamily="2" charset="-122"/>
                <a:ea typeface="STFangsong" panose="02010600040101010101" pitchFamily="2" charset="-122"/>
              </a:rPr>
              <a:t>帮助者要注意保护自己的代码，及时删除</a:t>
            </a:r>
            <a:endParaRPr lang="en-US" altLang="zh-CN" sz="220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200">
                <a:latin typeface="STFangsong" panose="02010600040101010101" pitchFamily="2" charset="-122"/>
                <a:ea typeface="STFangsong" panose="02010600040101010101" pitchFamily="2" charset="-122"/>
              </a:rPr>
              <a:t>被帮助者要注意不要使用别人的代码，自己重新实现</a:t>
            </a:r>
            <a:endParaRPr lang="en-US" altLang="zh-CN" sz="220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500">
                <a:latin typeface="STFangsong" panose="02010600040101010101" pitchFamily="2" charset="-122"/>
                <a:ea typeface="STFangsong" panose="02010600040101010101" pitchFamily="2" charset="-122"/>
              </a:rPr>
              <a:t>抄袭</a:t>
            </a:r>
            <a:endParaRPr lang="en-US" altLang="zh-CN" sz="250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200">
                <a:latin typeface="STFangsong" panose="02010600040101010101" pitchFamily="2" charset="-122"/>
                <a:ea typeface="STFangsong" panose="02010600040101010101" pitchFamily="2" charset="-122"/>
              </a:rPr>
              <a:t>直接取用别人的代码</a:t>
            </a:r>
            <a:endParaRPr lang="en-US" altLang="zh-CN" sz="220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200">
                <a:latin typeface="STFangsong" panose="02010600040101010101" pitchFamily="2" charset="-122"/>
                <a:ea typeface="STFangsong" panose="02010600040101010101" pitchFamily="2" charset="-122"/>
              </a:rPr>
              <a:t>稍作修改别人的代码，比如改变变量名</a:t>
            </a:r>
            <a:endParaRPr lang="en-US" altLang="zh-CN" sz="220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200">
                <a:latin typeface="STFangsong" panose="02010600040101010101" pitchFamily="2" charset="-122"/>
                <a:ea typeface="STFangsong" panose="02010600040101010101" pitchFamily="2" charset="-122"/>
              </a:rPr>
              <a:t>不管抄袭者理解没理解代码，努力不努力都是错</a:t>
            </a:r>
            <a:endParaRPr lang="en-US" altLang="zh-CN" sz="220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500">
                <a:solidFill>
                  <a:srgbClr val="FF0000"/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“无意犯错”例子</a:t>
            </a:r>
            <a:endParaRPr lang="en-US" altLang="zh-CN" sz="2500">
              <a:solidFill>
                <a:srgbClr val="FF0000"/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200">
                <a:latin typeface="STFangsong" panose="02010600040101010101" pitchFamily="2" charset="-122"/>
                <a:ea typeface="STFangsong" panose="02010600040101010101" pitchFamily="2" charset="-122"/>
              </a:rPr>
              <a:t>帮助者把自己代码放入被帮助者代码中调试完毕，没有删除</a:t>
            </a:r>
            <a:endParaRPr lang="en-US" altLang="zh-CN" sz="220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200">
                <a:latin typeface="STFangsong" panose="02010600040101010101" pitchFamily="2" charset="-122"/>
                <a:ea typeface="STFangsong" panose="02010600040101010101" pitchFamily="2" charset="-122"/>
              </a:rPr>
              <a:t>被帮助者也“忘记删除”</a:t>
            </a:r>
            <a:endParaRPr lang="en-US" altLang="zh-CN" sz="220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200">
                <a:solidFill>
                  <a:srgbClr val="FF0000"/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造成事实犯规</a:t>
            </a:r>
            <a:endParaRPr lang="en-US" altLang="zh-CN" sz="2200">
              <a:solidFill>
                <a:srgbClr val="FF0000"/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>
              <a:lnSpc>
                <a:spcPct val="80000"/>
              </a:lnSpc>
            </a:pPr>
            <a:endParaRPr lang="zh-CN" altLang="en-US" sz="2500"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759</Words>
  <Application>WPS 演示</Application>
  <PresentationFormat>全屏显示(4:3)</PresentationFormat>
  <Paragraphs>56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3" baseType="lpstr">
      <vt:lpstr>Arial</vt:lpstr>
      <vt:lpstr>宋体</vt:lpstr>
      <vt:lpstr>Wingdings</vt:lpstr>
      <vt:lpstr>SimHei</vt:lpstr>
      <vt:lpstr>汉仪中黑KW</vt:lpstr>
      <vt:lpstr>华文仿宋</vt:lpstr>
      <vt:lpstr>STFangsong</vt:lpstr>
      <vt:lpstr>等线</vt:lpstr>
      <vt:lpstr>汉仪中等线KW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Office 主题​​</vt:lpstr>
      <vt:lpstr>人工智能基础  杨彬 华东师范大学 </vt:lpstr>
      <vt:lpstr>课程考核要求</vt:lpstr>
      <vt:lpstr>Project与Assignment</vt:lpstr>
      <vt:lpstr>Project要求</vt:lpstr>
      <vt:lpstr>课程相关资源</vt:lpstr>
      <vt:lpstr>“抄袭”注意事项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Kiritsugu</cp:lastModifiedBy>
  <cp:revision>96</cp:revision>
  <dcterms:created xsi:type="dcterms:W3CDTF">2024-02-29T08:21:13Z</dcterms:created>
  <dcterms:modified xsi:type="dcterms:W3CDTF">2024-02-29T08:21:13Z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48E14CFCC20B8FC9B6B601656FF99B26_43</vt:lpwstr>
  </property>
  <property fmtid="{D5CDD505-2E9C-101B-9397-08002B2CF9AE}" pid="3" name="KSOProductBuildVer">
    <vt:lpwstr>2052-6.5.0.8619</vt:lpwstr>
  </property>
</Properties>
</file>