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9" r:id="rId2"/>
    <p:sldId id="511" r:id="rId3"/>
    <p:sldId id="415" r:id="rId4"/>
    <p:sldId id="515" r:id="rId5"/>
    <p:sldId id="510" r:id="rId6"/>
    <p:sldId id="509" r:id="rId7"/>
    <p:sldId id="451" r:id="rId8"/>
    <p:sldId id="484" r:id="rId9"/>
    <p:sldId id="352" r:id="rId10"/>
    <p:sldId id="462" r:id="rId11"/>
    <p:sldId id="477" r:id="rId12"/>
    <p:sldId id="478" r:id="rId13"/>
    <p:sldId id="479" r:id="rId14"/>
    <p:sldId id="467" r:id="rId15"/>
    <p:sldId id="480" r:id="rId16"/>
    <p:sldId id="481" r:id="rId17"/>
    <p:sldId id="485" r:id="rId18"/>
    <p:sldId id="470" r:id="rId19"/>
    <p:sldId id="356" r:id="rId20"/>
    <p:sldId id="486" r:id="rId21"/>
    <p:sldId id="487" r:id="rId22"/>
    <p:sldId id="473" r:id="rId23"/>
    <p:sldId id="474" r:id="rId24"/>
    <p:sldId id="488" r:id="rId25"/>
    <p:sldId id="475" r:id="rId26"/>
    <p:sldId id="489" r:id="rId27"/>
    <p:sldId id="476" r:id="rId28"/>
    <p:sldId id="490" r:id="rId29"/>
    <p:sldId id="363" r:id="rId30"/>
    <p:sldId id="354" r:id="rId31"/>
    <p:sldId id="364" r:id="rId32"/>
    <p:sldId id="483" r:id="rId33"/>
    <p:sldId id="357" r:id="rId34"/>
    <p:sldId id="358" r:id="rId35"/>
    <p:sldId id="359" r:id="rId36"/>
    <p:sldId id="360" r:id="rId37"/>
    <p:sldId id="492" r:id="rId38"/>
    <p:sldId id="361" r:id="rId39"/>
    <p:sldId id="362" r:id="rId40"/>
    <p:sldId id="521" r:id="rId41"/>
    <p:sldId id="516" r:id="rId42"/>
    <p:sldId id="472" r:id="rId43"/>
    <p:sldId id="517" r:id="rId44"/>
    <p:sldId id="518" r:id="rId45"/>
    <p:sldId id="522" r:id="rId46"/>
    <p:sldId id="520" r:id="rId47"/>
    <p:sldId id="523" r:id="rId48"/>
    <p:sldId id="491" r:id="rId49"/>
  </p:sldIdLst>
  <p:sldSz cx="12192000" cy="6858000"/>
  <p:notesSz cx="992981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7A7A7A"/>
    <a:srgbClr val="0563C1"/>
    <a:srgbClr val="DEEAF7"/>
    <a:srgbClr val="9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2" autoAdjust="0"/>
    <p:restoredTop sz="86926" autoAdjust="0"/>
  </p:normalViewPr>
  <p:slideViewPr>
    <p:cSldViewPr snapToGrid="0">
      <p:cViewPr varScale="1">
        <p:scale>
          <a:sx n="97" d="100"/>
          <a:sy n="97" d="100"/>
        </p:scale>
        <p:origin x="1152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13" Type="http://schemas.openxmlformats.org/officeDocument/2006/relationships/slide" Target="slides/slide45.xml"/><Relationship Id="rId3" Type="http://schemas.openxmlformats.org/officeDocument/2006/relationships/slide" Target="slides/slide17.xml"/><Relationship Id="rId7" Type="http://schemas.openxmlformats.org/officeDocument/2006/relationships/slide" Target="slides/slide28.xml"/><Relationship Id="rId12" Type="http://schemas.openxmlformats.org/officeDocument/2006/relationships/slide" Target="slides/slide44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6" Type="http://schemas.openxmlformats.org/officeDocument/2006/relationships/slide" Target="slides/slide26.xml"/><Relationship Id="rId11" Type="http://schemas.openxmlformats.org/officeDocument/2006/relationships/slide" Target="slides/slide43.xml"/><Relationship Id="rId5" Type="http://schemas.openxmlformats.org/officeDocument/2006/relationships/slide" Target="slides/slide24.xml"/><Relationship Id="rId15" Type="http://schemas.openxmlformats.org/officeDocument/2006/relationships/slide" Target="slides/slide48.xml"/><Relationship Id="rId10" Type="http://schemas.openxmlformats.org/officeDocument/2006/relationships/slide" Target="slides/slide42.xml"/><Relationship Id="rId4" Type="http://schemas.openxmlformats.org/officeDocument/2006/relationships/slide" Target="slides/slide20.xml"/><Relationship Id="rId9" Type="http://schemas.openxmlformats.org/officeDocument/2006/relationships/slide" Target="slides/slide41.xml"/><Relationship Id="rId14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5B344-7E64-400E-80FD-B74BB7F83EE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3269-BEAC-48DE-9AD1-B21279B5D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84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33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927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49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429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882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78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24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62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59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ATM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113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053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16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38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390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103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352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67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536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3254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11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366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040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96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282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214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14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8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0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C0D2-A72A-4434-82DF-0DCBAF654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D5156-948E-4CE8-AEDB-0CAB7FCB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C184-59DB-41EF-B96D-1028C72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312C-5396-4F02-9DF5-EA416FE17110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4743-08BE-4D06-B966-BFBE35F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8BD0-F3F3-43F7-B668-87E80732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05FB-7EB1-4264-9151-4A89229E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2177E-82B6-4370-9F9F-257CD6E2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2D4D-7267-4F10-894A-1085D0A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C248-C87A-44CA-A87D-0E3F0C14C885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E836-713E-4501-8D1C-7F779AFF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04A4-5EA3-4383-BCE8-99D2B734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5DE91-2C1C-4ECD-9060-C5FA399DC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CABB9-13C6-43BF-AEF9-F1B3422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D57B-C35F-482A-BAA3-0DDA84CD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3B6F-69D3-4724-9A46-A8F2C7534A25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8F1D-C85B-4C29-BE84-1A48E21A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3D8F-6D62-481B-AAA4-672B3E0D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C8F5-1402-4F36-8123-33267AE9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8C8C-37C0-4B20-999B-C8B0BF70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F9AA-8244-4315-A8D3-5263184C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FC35-6DA1-4173-93E7-72728C40FCC3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CA68-7E92-422F-86F2-6E6966C0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D211-2470-4FD0-BB43-2914A3AB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0ACE83-090B-4678-B69E-28A7A7398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5" y="365125"/>
            <a:ext cx="11363929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2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2536-8979-4E37-A0C3-99CADB79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A596-1F46-44F7-B07B-C18D723F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1EB3-ACBE-43CF-9D0C-DCAC9EDA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ABD7-82AE-407D-BE99-B674F30B2E4B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70B1-3723-4A6B-A301-72DD3793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CB7A-F0FA-43D0-B992-87516E75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A538-80A7-4495-B445-0FD7364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7115-3DB6-4190-B16C-6C10DFA8D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B7E3-F0B2-4EDC-9304-878C426B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B48A2-AE15-4BE8-B930-4239F869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4697-92AA-430B-ABDE-5EF731CB7E86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DE018-3580-46FE-A5AE-06051105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30CF-40C3-4370-AA07-15C52A1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228E-ACAC-4F73-A73D-9E9137A9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CFF48-51F9-4608-883A-D10C3732F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E684-8C48-407E-BBC5-87338625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27087-6024-4B1E-914E-C39C5A86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4CAF-7043-455B-AD6B-1814FAE5D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BE24C-D49C-4ABB-9615-9B6D0C41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63FD-0055-4225-8CB1-05B7CAE7D661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900D7-77CB-415D-A0D0-06E829A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D1CB6-8F1A-4916-B4ED-50DE376C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3494-8342-4795-AEC8-9C4C42C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0547B-36F0-4716-BD2D-854A2FF4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6D0A-B2D3-40EA-B268-50CB5037AF72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349B-CE7D-4AC8-BBE3-89830F90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8926A-8F57-4675-9300-8B052FB3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4C857-2954-4764-AEFF-EC8DB83E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E56-7B63-4570-BE6D-5DC300365E86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0DB72-CA10-498E-8951-58DDA31A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16AD-9941-4037-A147-E484AB15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0ED0-AE55-4BFE-A278-8D98952F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5686-CDD4-4F6F-B85F-1E3B1F59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75513-7401-49AB-97BE-4C1B19A3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5273-FFA0-48C3-9D40-0C92DE06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3D6B-777A-4921-A2BE-C1C97A6F6D34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86A65-C06A-4118-9F1A-2791DB45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5255-6DEB-4C54-A750-2A8C783B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A837-B2C0-4742-98D8-3AA23B9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57202-51E1-4C91-85BA-01878EC8B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30004-0B7E-4D36-88A4-00BE6B76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4B6F-25C7-4303-A0A2-C572AA40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0E8B-6EE5-415D-856B-0F7C0C1AE0B4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B5FA-E3BC-4D26-B44F-706A91B6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AC55E-6E12-4869-8E12-EE0B592D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8AA92-98FE-43EE-9363-65C0A4C0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241F-1F05-4ED3-BBA8-E9173B962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2ED9A-9424-4F75-AA75-22CBF5753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4EF4-41E6-47B8-9EDB-647F2BAE7C0F}" type="datetime1">
              <a:rPr lang="en-US" altLang="zh-CN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1ACB-3D0B-4992-A9B1-8DC26F6A5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SDM223-Spring2021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7348-34A5-408A-AA8B-AE29BFE3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6A9F-0901-4F07-A26C-3A4706D6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9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图片 35" descr="校徽+中英文校名-左右-剪边">
            <a:extLst>
              <a:ext uri="{FF2B5EF4-FFF2-40B4-BE49-F238E27FC236}">
                <a16:creationId xmlns:a16="http://schemas.microsoft.com/office/drawing/2014/main" id="{C43777C3-BD30-49EE-BBB1-F3EB0DD5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82" y="331440"/>
            <a:ext cx="3333959" cy="866829"/>
          </a:xfrm>
          <a:prstGeom prst="rect">
            <a:avLst/>
          </a:prstGeom>
        </p:spPr>
      </p:pic>
      <p:sp>
        <p:nvSpPr>
          <p:cNvPr id="4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9B3872-99A0-4A2B-A1B4-BF1FFD2F3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7" y="4814413"/>
            <a:ext cx="4424713" cy="10398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93F3D87-6B29-4A92-8BA3-77BCD6FB951A}"/>
              </a:ext>
            </a:extLst>
          </p:cNvPr>
          <p:cNvSpPr txBox="1">
            <a:spLocks/>
          </p:cNvSpPr>
          <p:nvPr/>
        </p:nvSpPr>
        <p:spPr>
          <a:xfrm>
            <a:off x="4444374" y="2059795"/>
            <a:ext cx="7605206" cy="1601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/>
              <a:t>Other System Engineering Activities</a:t>
            </a:r>
            <a:endParaRPr lang="en-US" sz="4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EE48C7-BBC1-4CFB-A053-848D95F91D3A}"/>
              </a:ext>
            </a:extLst>
          </p:cNvPr>
          <p:cNvSpPr txBox="1"/>
          <p:nvPr/>
        </p:nvSpPr>
        <p:spPr>
          <a:xfrm>
            <a:off x="7206718" y="3170670"/>
            <a:ext cx="27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Zhenkun Wang (</a:t>
            </a:r>
            <a:r>
              <a:rPr lang="zh-CN" altLang="en-US" dirty="0"/>
              <a:t>王振坤</a:t>
            </a:r>
            <a:r>
              <a:rPr lang="en-US" altLang="zh-CN" dirty="0"/>
              <a:t>) 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FCAFC-B950-4D5E-B925-3927E07C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SDM223-Spring2021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0C747A-7417-409A-A38D-9570F0F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Preliminary Design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317E53-2DC4-4537-8B22-28906C6CC0E4}"/>
              </a:ext>
            </a:extLst>
          </p:cNvPr>
          <p:cNvSpPr/>
          <p:nvPr/>
        </p:nvSpPr>
        <p:spPr>
          <a:xfrm>
            <a:off x="461898" y="1543908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D3647B-47C0-4C06-AC29-34D4340C417F}"/>
              </a:ext>
            </a:extLst>
          </p:cNvPr>
          <p:cNvSpPr/>
          <p:nvPr/>
        </p:nvSpPr>
        <p:spPr>
          <a:xfrm>
            <a:off x="1325498" y="190427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0F2C261-129A-43A8-9699-389B3F03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1941576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 Requirements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849EB3-DC52-49E3-85EF-40FE64E9A4DC}"/>
              </a:ext>
            </a:extLst>
          </p:cNvPr>
          <p:cNvSpPr/>
          <p:nvPr/>
        </p:nvSpPr>
        <p:spPr>
          <a:xfrm>
            <a:off x="1325498" y="2694846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E263A39-226A-4E2B-8A7C-E43D536F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2820092"/>
            <a:ext cx="21605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Allocation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9D4B7-97DA-4C3D-BBFB-74ECA37DA8BC}"/>
              </a:ext>
            </a:extLst>
          </p:cNvPr>
          <p:cNvSpPr/>
          <p:nvPr/>
        </p:nvSpPr>
        <p:spPr>
          <a:xfrm>
            <a:off x="1325498" y="3487008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FED282A-BF90-4F4C-95BA-A840A8E5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9" y="35281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Identification and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47CE76-6816-44F7-BF8F-FFD55E691828}"/>
              </a:ext>
            </a:extLst>
          </p:cNvPr>
          <p:cNvSpPr/>
          <p:nvPr/>
        </p:nvSpPr>
        <p:spPr>
          <a:xfrm>
            <a:off x="1325498" y="428552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5D72F67D-171D-42B1-A942-10EBB9B9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4320320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Subsystem-level Synthesis and Evaluation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54EE7E-2F75-40B0-9BDB-8F02FA290799}"/>
              </a:ext>
            </a:extLst>
          </p:cNvPr>
          <p:cNvSpPr/>
          <p:nvPr/>
        </p:nvSpPr>
        <p:spPr>
          <a:xfrm>
            <a:off x="1325498" y="5082446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60C36AF4-7076-4BFE-8883-DFEBB4C00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51156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 Review (PDR)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829D86-5E5B-4183-B234-5CD3ABF7C0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405792" y="2407508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DAC7DD-4542-477E-97C4-03FC5EF37CA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5792" y="3199671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D2C103-A008-4AEA-A04E-341D6DE596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405792" y="3991833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5EA21-9013-4728-B5E3-FC8FD3D632E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05792" y="4788758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FACFE4-01D8-431E-A6F2-8BF82577B7C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05792" y="5585683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B751A403-FE4E-4592-BAC6-4FD60F36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1596246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57">
            <a:extLst>
              <a:ext uri="{FF2B5EF4-FFF2-40B4-BE49-F238E27FC236}">
                <a16:creationId xmlns:a16="http://schemas.microsoft.com/office/drawing/2014/main" id="{42FFA885-3D30-4A95-BA4E-E7FDDB45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5978464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65D580-92B0-4DE7-A517-5DE3205473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0823" y="2155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482FB-1B73-4C0E-B4D7-09816386B63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0823" y="2947258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1F0CA0-3EDB-4291-9F3F-D8912ACE4E7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0823" y="3737833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EC5DD5-3A32-49AB-AE28-737D9DF536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5508" y="4536346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9FE517-3635-4AB2-A3AB-C1B8FB3D89DE}"/>
              </a:ext>
            </a:extLst>
          </p:cNvPr>
          <p:cNvCxnSpPr>
            <a:cxnSpLocks/>
          </p:cNvCxnSpPr>
          <p:nvPr/>
        </p:nvCxnSpPr>
        <p:spPr>
          <a:xfrm>
            <a:off x="750823" y="2155096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7F7AE0-298C-4594-8CAF-06EF243E5FE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823" y="5330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CCADC4E-BEBA-4436-8B72-4458DBA5A2D8}"/>
              </a:ext>
            </a:extLst>
          </p:cNvPr>
          <p:cNvSpPr txBox="1"/>
          <p:nvPr/>
        </p:nvSpPr>
        <p:spPr>
          <a:xfrm>
            <a:off x="4019478" y="1455077"/>
            <a:ext cx="470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Elaborate  (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decomposed and derived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from the system level to the subsystem level and so on until all functions are defined.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D08E2A4-20DA-4819-A298-67EEF7E0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732" y="1220597"/>
            <a:ext cx="3314729" cy="108339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6B317E2-A634-45F2-B02F-0802C45A4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457" y="2400289"/>
            <a:ext cx="2461281" cy="1269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394C5B-6A8F-4B3C-A8CB-3FEA4A54E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987" y="3809416"/>
            <a:ext cx="6956682" cy="190644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1F73A-B3D6-4E84-B700-5E50F98B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F89DD-213E-4F22-A18F-B43A1B9D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Preliminary Design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317E53-2DC4-4537-8B22-28906C6CC0E4}"/>
              </a:ext>
            </a:extLst>
          </p:cNvPr>
          <p:cNvSpPr/>
          <p:nvPr/>
        </p:nvSpPr>
        <p:spPr>
          <a:xfrm>
            <a:off x="461898" y="1543908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D3647B-47C0-4C06-AC29-34D4340C417F}"/>
              </a:ext>
            </a:extLst>
          </p:cNvPr>
          <p:cNvSpPr/>
          <p:nvPr/>
        </p:nvSpPr>
        <p:spPr>
          <a:xfrm>
            <a:off x="1325498" y="190427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0F2C261-129A-43A8-9699-389B3F03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1941576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 Requirements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849EB3-DC52-49E3-85EF-40FE64E9A4DC}"/>
              </a:ext>
            </a:extLst>
          </p:cNvPr>
          <p:cNvSpPr/>
          <p:nvPr/>
        </p:nvSpPr>
        <p:spPr>
          <a:xfrm>
            <a:off x="1325498" y="2694846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E263A39-226A-4E2B-8A7C-E43D536F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2820092"/>
            <a:ext cx="21605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Allocation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9D4B7-97DA-4C3D-BBFB-74ECA37DA8BC}"/>
              </a:ext>
            </a:extLst>
          </p:cNvPr>
          <p:cNvSpPr/>
          <p:nvPr/>
        </p:nvSpPr>
        <p:spPr>
          <a:xfrm>
            <a:off x="1325498" y="3487008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FED282A-BF90-4F4C-95BA-A840A8E5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9" y="35281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Identification and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47CE76-6816-44F7-BF8F-FFD55E691828}"/>
              </a:ext>
            </a:extLst>
          </p:cNvPr>
          <p:cNvSpPr/>
          <p:nvPr/>
        </p:nvSpPr>
        <p:spPr>
          <a:xfrm>
            <a:off x="1325498" y="428552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5D72F67D-171D-42B1-A942-10EBB9B9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4320320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Subsystem-level Synthesis and Evaluation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54EE7E-2F75-40B0-9BDB-8F02FA290799}"/>
              </a:ext>
            </a:extLst>
          </p:cNvPr>
          <p:cNvSpPr/>
          <p:nvPr/>
        </p:nvSpPr>
        <p:spPr>
          <a:xfrm>
            <a:off x="1325498" y="5082446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60C36AF4-7076-4BFE-8883-DFEBB4C00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51156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 Review (PDR)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829D86-5E5B-4183-B234-5CD3ABF7C0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405792" y="2407508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DAC7DD-4542-477E-97C4-03FC5EF37CA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5792" y="3199671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D2C103-A008-4AEA-A04E-341D6DE596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405792" y="3991833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5EA21-9013-4728-B5E3-FC8FD3D632E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05792" y="4788758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FACFE4-01D8-431E-A6F2-8BF82577B7C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05792" y="5585683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B751A403-FE4E-4592-BAC6-4FD60F36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1596246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57">
            <a:extLst>
              <a:ext uri="{FF2B5EF4-FFF2-40B4-BE49-F238E27FC236}">
                <a16:creationId xmlns:a16="http://schemas.microsoft.com/office/drawing/2014/main" id="{42FFA885-3D30-4A95-BA4E-E7FDDB45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5978464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65D580-92B0-4DE7-A517-5DE3205473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0823" y="2155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482FB-1B73-4C0E-B4D7-09816386B63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0823" y="2947258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1F0CA0-3EDB-4291-9F3F-D8912ACE4E7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0823" y="3737833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EC5DD5-3A32-49AB-AE28-737D9DF536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5508" y="4536346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9FE517-3635-4AB2-A3AB-C1B8FB3D89DE}"/>
              </a:ext>
            </a:extLst>
          </p:cNvPr>
          <p:cNvCxnSpPr>
            <a:cxnSpLocks/>
          </p:cNvCxnSpPr>
          <p:nvPr/>
        </p:nvCxnSpPr>
        <p:spPr>
          <a:xfrm>
            <a:off x="750823" y="2155096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7F7AE0-298C-4594-8CAF-06EF243E5FE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823" y="5330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48ED75F-247A-4B38-B527-3E75A3AB1242}"/>
              </a:ext>
            </a:extLst>
          </p:cNvPr>
          <p:cNvSpPr txBox="1"/>
          <p:nvPr/>
        </p:nvSpPr>
        <p:spPr>
          <a:xfrm>
            <a:off x="4008728" y="2429554"/>
            <a:ext cx="733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requirement allocation here is based on a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 physical architecture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 formulated by the designers, rather than logical RBS headings.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D84E81-B7BF-45CD-AE6C-754FB8F923B0}"/>
              </a:ext>
            </a:extLst>
          </p:cNvPr>
          <p:cNvSpPr txBox="1"/>
          <p:nvPr/>
        </p:nvSpPr>
        <p:spPr>
          <a:xfrm>
            <a:off x="4019478" y="1455077"/>
            <a:ext cx="470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Elaborate  (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decomposed and derived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from the system level to the subsystem level and so on until all functions are defined.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E966B9A-BB7A-47AB-98EC-61B21516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81" y="3473253"/>
            <a:ext cx="6956682" cy="190644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D50BC0-A5C6-4AEF-95DA-4DF4684B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6A48E-039C-4C09-867D-2D83D22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Preliminary Design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317E53-2DC4-4537-8B22-28906C6CC0E4}"/>
              </a:ext>
            </a:extLst>
          </p:cNvPr>
          <p:cNvSpPr/>
          <p:nvPr/>
        </p:nvSpPr>
        <p:spPr>
          <a:xfrm>
            <a:off x="461898" y="1543908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D3647B-47C0-4C06-AC29-34D4340C417F}"/>
              </a:ext>
            </a:extLst>
          </p:cNvPr>
          <p:cNvSpPr/>
          <p:nvPr/>
        </p:nvSpPr>
        <p:spPr>
          <a:xfrm>
            <a:off x="1325498" y="190427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0F2C261-129A-43A8-9699-389B3F03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1941576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 Requirements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849EB3-DC52-49E3-85EF-40FE64E9A4DC}"/>
              </a:ext>
            </a:extLst>
          </p:cNvPr>
          <p:cNvSpPr/>
          <p:nvPr/>
        </p:nvSpPr>
        <p:spPr>
          <a:xfrm>
            <a:off x="1325498" y="2694846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E263A39-226A-4E2B-8A7C-E43D536F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2820092"/>
            <a:ext cx="21605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Allocation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9D4B7-97DA-4C3D-BBFB-74ECA37DA8BC}"/>
              </a:ext>
            </a:extLst>
          </p:cNvPr>
          <p:cNvSpPr/>
          <p:nvPr/>
        </p:nvSpPr>
        <p:spPr>
          <a:xfrm>
            <a:off x="1325498" y="3487008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FED282A-BF90-4F4C-95BA-A840A8E5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9" y="35281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Identification and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47CE76-6816-44F7-BF8F-FFD55E691828}"/>
              </a:ext>
            </a:extLst>
          </p:cNvPr>
          <p:cNvSpPr/>
          <p:nvPr/>
        </p:nvSpPr>
        <p:spPr>
          <a:xfrm>
            <a:off x="1325498" y="428552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5D72F67D-171D-42B1-A942-10EBB9B9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4320320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Subsystem-level Synthesis and Evaluation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54EE7E-2F75-40B0-9BDB-8F02FA290799}"/>
              </a:ext>
            </a:extLst>
          </p:cNvPr>
          <p:cNvSpPr/>
          <p:nvPr/>
        </p:nvSpPr>
        <p:spPr>
          <a:xfrm>
            <a:off x="1325498" y="5082446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60C36AF4-7076-4BFE-8883-DFEBB4C00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51156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 Review (PDR)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829D86-5E5B-4183-B234-5CD3ABF7C0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405792" y="2407508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DAC7DD-4542-477E-97C4-03FC5EF37CA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5792" y="3199671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D2C103-A008-4AEA-A04E-341D6DE596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405792" y="3991833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5EA21-9013-4728-B5E3-FC8FD3D632E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05792" y="4788758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FACFE4-01D8-431E-A6F2-8BF82577B7C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05792" y="5585683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B751A403-FE4E-4592-BAC6-4FD60F36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1596246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57">
            <a:extLst>
              <a:ext uri="{FF2B5EF4-FFF2-40B4-BE49-F238E27FC236}">
                <a16:creationId xmlns:a16="http://schemas.microsoft.com/office/drawing/2014/main" id="{42FFA885-3D30-4A95-BA4E-E7FDDB45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5978464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65D580-92B0-4DE7-A517-5DE3205473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0823" y="2155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482FB-1B73-4C0E-B4D7-09816386B63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0823" y="2947258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1F0CA0-3EDB-4291-9F3F-D8912ACE4E7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0823" y="3737833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EC5DD5-3A32-49AB-AE28-737D9DF536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5508" y="4536346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9FE517-3635-4AB2-A3AB-C1B8FB3D89DE}"/>
              </a:ext>
            </a:extLst>
          </p:cNvPr>
          <p:cNvCxnSpPr>
            <a:cxnSpLocks/>
          </p:cNvCxnSpPr>
          <p:nvPr/>
        </p:nvCxnSpPr>
        <p:spPr>
          <a:xfrm>
            <a:off x="750823" y="2155096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7F7AE0-298C-4594-8CAF-06EF243E5FE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823" y="5330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48ED75F-247A-4B38-B527-3E75A3AB1242}"/>
              </a:ext>
            </a:extLst>
          </p:cNvPr>
          <p:cNvSpPr txBox="1"/>
          <p:nvPr/>
        </p:nvSpPr>
        <p:spPr>
          <a:xfrm>
            <a:off x="4008728" y="2429554"/>
            <a:ext cx="733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requirement allocation here is based on a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 physical architecture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 formulated by the designers, rather than logical RBS headings.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D84E81-B7BF-45CD-AE6C-754FB8F923B0}"/>
              </a:ext>
            </a:extLst>
          </p:cNvPr>
          <p:cNvSpPr txBox="1"/>
          <p:nvPr/>
        </p:nvSpPr>
        <p:spPr>
          <a:xfrm>
            <a:off x="4019478" y="1455077"/>
            <a:ext cx="470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Elaborate  (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decomposed and derived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from the system level to the subsystem level and so on until all functions are defined.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E3EFC3-E63D-4E4B-9C35-B5DF1A756DF9}"/>
              </a:ext>
            </a:extLst>
          </p:cNvPr>
          <p:cNvSpPr txBox="1"/>
          <p:nvPr/>
        </p:nvSpPr>
        <p:spPr>
          <a:xfrm>
            <a:off x="4026770" y="3121049"/>
            <a:ext cx="7338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interfaces (e.g., </a:t>
            </a:r>
            <a:r>
              <a:rPr lang="en-US" altLang="zh-CN" dirty="0">
                <a:solidFill>
                  <a:srgbClr val="7030A0"/>
                </a:solidFill>
                <a:latin typeface="TimesNewRomanPSMT"/>
              </a:rPr>
              <a:t>physical, electrical, electronic, and software interfaces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between the elements should be identified.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Additional requirements on the design of the elements may arisen.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6B2ABE-6CFF-44DC-A8FF-24B71E77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968" y="4090347"/>
            <a:ext cx="3613631" cy="13993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95EF4CF-5D31-45CF-A888-9FA82448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591" y="4069620"/>
            <a:ext cx="2066925" cy="1438275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61C9A-79A2-4525-8080-57C76226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165911-5B60-43E2-8C12-64A3A57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8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Preliminary Design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317E53-2DC4-4537-8B22-28906C6CC0E4}"/>
              </a:ext>
            </a:extLst>
          </p:cNvPr>
          <p:cNvSpPr/>
          <p:nvPr/>
        </p:nvSpPr>
        <p:spPr>
          <a:xfrm>
            <a:off x="461898" y="1543908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D3647B-47C0-4C06-AC29-34D4340C417F}"/>
              </a:ext>
            </a:extLst>
          </p:cNvPr>
          <p:cNvSpPr/>
          <p:nvPr/>
        </p:nvSpPr>
        <p:spPr>
          <a:xfrm>
            <a:off x="1325498" y="190427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0F2C261-129A-43A8-9699-389B3F03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1941576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 Requirements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849EB3-DC52-49E3-85EF-40FE64E9A4DC}"/>
              </a:ext>
            </a:extLst>
          </p:cNvPr>
          <p:cNvSpPr/>
          <p:nvPr/>
        </p:nvSpPr>
        <p:spPr>
          <a:xfrm>
            <a:off x="1325498" y="2694846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E263A39-226A-4E2B-8A7C-E43D536F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2820092"/>
            <a:ext cx="21605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Allocation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9D4B7-97DA-4C3D-BBFB-74ECA37DA8BC}"/>
              </a:ext>
            </a:extLst>
          </p:cNvPr>
          <p:cNvSpPr/>
          <p:nvPr/>
        </p:nvSpPr>
        <p:spPr>
          <a:xfrm>
            <a:off x="1325498" y="3487008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FED282A-BF90-4F4C-95BA-A840A8E5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9" y="35281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Identification and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47CE76-6816-44F7-BF8F-FFD55E691828}"/>
              </a:ext>
            </a:extLst>
          </p:cNvPr>
          <p:cNvSpPr/>
          <p:nvPr/>
        </p:nvSpPr>
        <p:spPr>
          <a:xfrm>
            <a:off x="1325498" y="428552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5D72F67D-171D-42B1-A942-10EBB9B9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4320320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Subsystem-level Synthesis and Evaluation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54EE7E-2F75-40B0-9BDB-8F02FA290799}"/>
              </a:ext>
            </a:extLst>
          </p:cNvPr>
          <p:cNvSpPr/>
          <p:nvPr/>
        </p:nvSpPr>
        <p:spPr>
          <a:xfrm>
            <a:off x="1325498" y="5082446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60C36AF4-7076-4BFE-8883-DFEBB4C00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51156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 Review (PDR)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829D86-5E5B-4183-B234-5CD3ABF7C0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405792" y="2407508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DAC7DD-4542-477E-97C4-03FC5EF37CA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5792" y="3199671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D2C103-A008-4AEA-A04E-341D6DE596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405792" y="3991833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5EA21-9013-4728-B5E3-FC8FD3D632E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05792" y="4788758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FACFE4-01D8-431E-A6F2-8BF82577B7C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05792" y="5585683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B751A403-FE4E-4592-BAC6-4FD60F36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1596246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57">
            <a:extLst>
              <a:ext uri="{FF2B5EF4-FFF2-40B4-BE49-F238E27FC236}">
                <a16:creationId xmlns:a16="http://schemas.microsoft.com/office/drawing/2014/main" id="{42FFA885-3D30-4A95-BA4E-E7FDDB45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5978464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65D580-92B0-4DE7-A517-5DE3205473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0823" y="2155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482FB-1B73-4C0E-B4D7-09816386B63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0823" y="2947258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1F0CA0-3EDB-4291-9F3F-D8912ACE4E7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0823" y="3737833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EC5DD5-3A32-49AB-AE28-737D9DF536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5508" y="4536346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9FE517-3635-4AB2-A3AB-C1B8FB3D89DE}"/>
              </a:ext>
            </a:extLst>
          </p:cNvPr>
          <p:cNvCxnSpPr>
            <a:cxnSpLocks/>
          </p:cNvCxnSpPr>
          <p:nvPr/>
        </p:nvCxnSpPr>
        <p:spPr>
          <a:xfrm>
            <a:off x="750823" y="2155096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7F7AE0-298C-4594-8CAF-06EF243E5FE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823" y="5330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48ED75F-247A-4B38-B527-3E75A3AB1242}"/>
              </a:ext>
            </a:extLst>
          </p:cNvPr>
          <p:cNvSpPr txBox="1"/>
          <p:nvPr/>
        </p:nvSpPr>
        <p:spPr>
          <a:xfrm>
            <a:off x="4008728" y="2429554"/>
            <a:ext cx="733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requirement allocation here is based on a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 physical architecture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 formulated by the designers, rather than logical RBS headings.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D84E81-B7BF-45CD-AE6C-754FB8F923B0}"/>
              </a:ext>
            </a:extLst>
          </p:cNvPr>
          <p:cNvSpPr txBox="1"/>
          <p:nvPr/>
        </p:nvSpPr>
        <p:spPr>
          <a:xfrm>
            <a:off x="4019478" y="1455077"/>
            <a:ext cx="470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Elaborate  (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decomposed and derived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from the system level to the subsystem level and so on until all functions are defined.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E3EFC3-E63D-4E4B-9C35-B5DF1A756DF9}"/>
              </a:ext>
            </a:extLst>
          </p:cNvPr>
          <p:cNvSpPr txBox="1"/>
          <p:nvPr/>
        </p:nvSpPr>
        <p:spPr>
          <a:xfrm>
            <a:off x="4026770" y="3121049"/>
            <a:ext cx="7338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interfaces (e.g., </a:t>
            </a:r>
            <a:r>
              <a:rPr lang="en-US" altLang="zh-CN" dirty="0">
                <a:solidFill>
                  <a:srgbClr val="7030A0"/>
                </a:solidFill>
                <a:latin typeface="TimesNewRomanPSMT"/>
              </a:rPr>
              <a:t>physical, electrical, electronic, and software interfaces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between the elements should be identified.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Additional requirements on the design of the elements may arisen.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F69655-AB6D-474C-997C-D72F6EC52A3A}"/>
              </a:ext>
            </a:extLst>
          </p:cNvPr>
          <p:cNvSpPr txBox="1"/>
          <p:nvPr/>
        </p:nvSpPr>
        <p:spPr>
          <a:xfrm>
            <a:off x="4008727" y="4104876"/>
            <a:ext cx="7599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Subsystem-level synthesis results in a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 Design 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that meets the subsystem-level requirements. Three options are available.</a:t>
            </a:r>
            <a:endParaRPr lang="zh-CN" altLang="en-US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1261BB-D3CF-4525-BBE1-6675B605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C9EF1B-9FA7-4641-BEA5-30C859E1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ahoma"/>
                <a:cs typeface="Tahoma"/>
              </a:rPr>
              <a:t>Subsystem options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6914D-7BAA-4E56-A564-9D1099695621}"/>
              </a:ext>
            </a:extLst>
          </p:cNvPr>
          <p:cNvSpPr txBox="1"/>
          <p:nvPr/>
        </p:nvSpPr>
        <p:spPr>
          <a:xfrm>
            <a:off x="354698" y="1529517"/>
            <a:ext cx="388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Commercial-off-the-shelf (COTS)</a:t>
            </a: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1F826A-B39A-4637-8B41-B2C95DFA710E}"/>
              </a:ext>
            </a:extLst>
          </p:cNvPr>
          <p:cNvSpPr txBox="1"/>
          <p:nvPr/>
        </p:nvSpPr>
        <p:spPr>
          <a:xfrm>
            <a:off x="638893" y="2136885"/>
            <a:ext cx="2880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may be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in the operation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E2D0D-3509-4453-A3BD-16773824DB98}"/>
              </a:ext>
            </a:extLst>
          </p:cNvPr>
          <p:cNvSpPr txBox="1"/>
          <p:nvPr/>
        </p:nvSpPr>
        <p:spPr>
          <a:xfrm>
            <a:off x="4954136" y="1529517"/>
            <a:ext cx="228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Modified COTS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DB65CC-B187-4C7C-BBE7-72F2E0121752}"/>
              </a:ext>
            </a:extLst>
          </p:cNvPr>
          <p:cNvSpPr txBox="1"/>
          <p:nvPr/>
        </p:nvSpPr>
        <p:spPr>
          <a:xfrm>
            <a:off x="8666546" y="1529517"/>
            <a:ext cx="267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Developmental Items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F40F7F-EBEA-48D7-963A-BD15B80AB788}"/>
              </a:ext>
            </a:extLst>
          </p:cNvPr>
          <p:cNvSpPr txBox="1"/>
          <p:nvPr/>
        </p:nvSpPr>
        <p:spPr>
          <a:xfrm>
            <a:off x="638893" y="4120950"/>
            <a:ext cx="3540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perfectly suitable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out-dated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by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documentation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55AF73-C4CB-4F82-8410-E1010ECF9F35}"/>
              </a:ext>
            </a:extLst>
          </p:cNvPr>
          <p:cNvSpPr txBox="1"/>
          <p:nvPr/>
        </p:nvSpPr>
        <p:spPr>
          <a:xfrm>
            <a:off x="4722662" y="2491054"/>
            <a:ext cx="288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suitable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DF495E-E585-4D74-BE88-82899B45EB3F}"/>
              </a:ext>
            </a:extLst>
          </p:cNvPr>
          <p:cNvSpPr txBox="1"/>
          <p:nvPr/>
        </p:nvSpPr>
        <p:spPr>
          <a:xfrm>
            <a:off x="4604285" y="4259449"/>
            <a:ext cx="2880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 may be voided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more time and cost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5D4A43-571F-47A1-8ACD-4CE5C2767BCC}"/>
              </a:ext>
            </a:extLst>
          </p:cNvPr>
          <p:cNvSpPr txBox="1"/>
          <p:nvPr/>
        </p:nvSpPr>
        <p:spPr>
          <a:xfrm>
            <a:off x="8153088" y="2413883"/>
            <a:ext cx="370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the desired criteria precisely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aspects are understood well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D4C61-89D5-42BB-BC07-9266F05A679D}"/>
              </a:ext>
            </a:extLst>
          </p:cNvPr>
          <p:cNvSpPr txBox="1"/>
          <p:nvPr/>
        </p:nvSpPr>
        <p:spPr>
          <a:xfrm>
            <a:off x="8279532" y="4128154"/>
            <a:ext cx="2880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technical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more time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 are voided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E320D6-2BAB-4BE5-8615-A7D244DF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364FB-10CC-480E-823B-D8B29DEB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576914D-7BAA-4E56-A564-9D1099695621}"/>
              </a:ext>
            </a:extLst>
          </p:cNvPr>
          <p:cNvSpPr txBox="1"/>
          <p:nvPr/>
        </p:nvSpPr>
        <p:spPr>
          <a:xfrm>
            <a:off x="354698" y="1529517"/>
            <a:ext cx="3885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Commercial-off-the-shelf (COTS)</a:t>
            </a: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1F826A-B39A-4637-8B41-B2C95DFA710E}"/>
              </a:ext>
            </a:extLst>
          </p:cNvPr>
          <p:cNvSpPr txBox="1"/>
          <p:nvPr/>
        </p:nvSpPr>
        <p:spPr>
          <a:xfrm>
            <a:off x="638893" y="2136885"/>
            <a:ext cx="2880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may be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in the operation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0E2D0D-3509-4453-A3BD-16773824DB98}"/>
              </a:ext>
            </a:extLst>
          </p:cNvPr>
          <p:cNvSpPr txBox="1"/>
          <p:nvPr/>
        </p:nvSpPr>
        <p:spPr>
          <a:xfrm>
            <a:off x="4954136" y="1529517"/>
            <a:ext cx="228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Modified COTS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DB65CC-B187-4C7C-BBE7-72F2E0121752}"/>
              </a:ext>
            </a:extLst>
          </p:cNvPr>
          <p:cNvSpPr txBox="1"/>
          <p:nvPr/>
        </p:nvSpPr>
        <p:spPr>
          <a:xfrm>
            <a:off x="8666546" y="1529517"/>
            <a:ext cx="267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TimesNewRomanPSMT"/>
              </a:rPr>
              <a:t>Developmental Items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F40F7F-EBEA-48D7-963A-BD15B80AB788}"/>
              </a:ext>
            </a:extLst>
          </p:cNvPr>
          <p:cNvSpPr txBox="1"/>
          <p:nvPr/>
        </p:nvSpPr>
        <p:spPr>
          <a:xfrm>
            <a:off x="638893" y="4120950"/>
            <a:ext cx="3540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perfectly suitable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out-dated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by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documentation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55AF73-C4CB-4F82-8410-E1010ECF9F35}"/>
              </a:ext>
            </a:extLst>
          </p:cNvPr>
          <p:cNvSpPr txBox="1"/>
          <p:nvPr/>
        </p:nvSpPr>
        <p:spPr>
          <a:xfrm>
            <a:off x="4722662" y="2491054"/>
            <a:ext cx="288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suitable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DF495E-E585-4D74-BE88-82899B45EB3F}"/>
              </a:ext>
            </a:extLst>
          </p:cNvPr>
          <p:cNvSpPr txBox="1"/>
          <p:nvPr/>
        </p:nvSpPr>
        <p:spPr>
          <a:xfrm>
            <a:off x="4604285" y="4259449"/>
            <a:ext cx="2880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 may be voided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more time and cost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5D4A43-571F-47A1-8ACD-4CE5C2767BCC}"/>
              </a:ext>
            </a:extLst>
          </p:cNvPr>
          <p:cNvSpPr txBox="1"/>
          <p:nvPr/>
        </p:nvSpPr>
        <p:spPr>
          <a:xfrm>
            <a:off x="8153088" y="2413883"/>
            <a:ext cx="370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the desired criteria precisely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aspects are understood well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D4C61-89D5-42BB-BC07-9266F05A679D}"/>
              </a:ext>
            </a:extLst>
          </p:cNvPr>
          <p:cNvSpPr txBox="1"/>
          <p:nvPr/>
        </p:nvSpPr>
        <p:spPr>
          <a:xfrm>
            <a:off x="8279532" y="4128154"/>
            <a:ext cx="2880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technical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more time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support are voided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C0D70F4E-4C6B-499A-B091-FC9864534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ahoma"/>
                <a:cs typeface="Tahoma"/>
              </a:rPr>
              <a:t>Subsystem optimization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CB67DF-46BC-46B1-8E6A-E18133F2BD7C}"/>
              </a:ext>
            </a:extLst>
          </p:cNvPr>
          <p:cNvSpPr txBox="1"/>
          <p:nvPr/>
        </p:nvSpPr>
        <p:spPr>
          <a:xfrm>
            <a:off x="1104381" y="5554665"/>
            <a:ext cx="10117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Iterate to make optimal use of all the design options in subsystem design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FBC3E38-A9D7-455A-8EB7-31ADD320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0EDF25-9D34-46B1-A479-B1322B45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Preliminary Design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317E53-2DC4-4537-8B22-28906C6CC0E4}"/>
              </a:ext>
            </a:extLst>
          </p:cNvPr>
          <p:cNvSpPr/>
          <p:nvPr/>
        </p:nvSpPr>
        <p:spPr>
          <a:xfrm>
            <a:off x="461898" y="1543908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D3647B-47C0-4C06-AC29-34D4340C417F}"/>
              </a:ext>
            </a:extLst>
          </p:cNvPr>
          <p:cNvSpPr/>
          <p:nvPr/>
        </p:nvSpPr>
        <p:spPr>
          <a:xfrm>
            <a:off x="1325498" y="190427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0F2C261-129A-43A8-9699-389B3F03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1941576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 Requirements Analysis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849EB3-DC52-49E3-85EF-40FE64E9A4DC}"/>
              </a:ext>
            </a:extLst>
          </p:cNvPr>
          <p:cNvSpPr/>
          <p:nvPr/>
        </p:nvSpPr>
        <p:spPr>
          <a:xfrm>
            <a:off x="1325498" y="2694846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E263A39-226A-4E2B-8A7C-E43D536F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2820092"/>
            <a:ext cx="21605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Allocation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9D4B7-97DA-4C3D-BBFB-74ECA37DA8BC}"/>
              </a:ext>
            </a:extLst>
          </p:cNvPr>
          <p:cNvSpPr/>
          <p:nvPr/>
        </p:nvSpPr>
        <p:spPr>
          <a:xfrm>
            <a:off x="1325498" y="3487008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4FED282A-BF90-4F4C-95BA-A840A8E5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9" y="35281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Identification and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47CE76-6816-44F7-BF8F-FFD55E691828}"/>
              </a:ext>
            </a:extLst>
          </p:cNvPr>
          <p:cNvSpPr/>
          <p:nvPr/>
        </p:nvSpPr>
        <p:spPr>
          <a:xfrm>
            <a:off x="1325498" y="4285521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5D72F67D-171D-42B1-A942-10EBB9B9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4320320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Subsystem-level Synthesis and Evaluation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54EE7E-2F75-40B0-9BDB-8F02FA290799}"/>
              </a:ext>
            </a:extLst>
          </p:cNvPr>
          <p:cNvSpPr/>
          <p:nvPr/>
        </p:nvSpPr>
        <p:spPr>
          <a:xfrm>
            <a:off x="1325498" y="5082446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60C36AF4-7076-4BFE-8883-DFEBB4C00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478" y="5115658"/>
            <a:ext cx="21605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 Review (PDR)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829D86-5E5B-4183-B234-5CD3ABF7C0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405792" y="2407508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DAC7DD-4542-477E-97C4-03FC5EF37CA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5792" y="3199671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D2C103-A008-4AEA-A04E-341D6DE596C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405792" y="3991833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C5EA21-9013-4728-B5E3-FC8FD3D632E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405792" y="4788758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FACFE4-01D8-431E-A6F2-8BF82577B7C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405792" y="5585683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B751A403-FE4E-4592-BAC6-4FD60F36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361" y="1596246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57">
            <a:extLst>
              <a:ext uri="{FF2B5EF4-FFF2-40B4-BE49-F238E27FC236}">
                <a16:creationId xmlns:a16="http://schemas.microsoft.com/office/drawing/2014/main" id="{42FFA885-3D30-4A95-BA4E-E7FDDB45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961" y="5982557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Detailed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65D580-92B0-4DE7-A517-5DE3205473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0823" y="2155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482FB-1B73-4C0E-B4D7-09816386B63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50823" y="2947258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1F0CA0-3EDB-4291-9F3F-D8912ACE4E7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0823" y="3737833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EC5DD5-3A32-49AB-AE28-737D9DF536C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5508" y="4536346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9FE517-3635-4AB2-A3AB-C1B8FB3D89DE}"/>
              </a:ext>
            </a:extLst>
          </p:cNvPr>
          <p:cNvCxnSpPr>
            <a:cxnSpLocks/>
          </p:cNvCxnSpPr>
          <p:nvPr/>
        </p:nvCxnSpPr>
        <p:spPr>
          <a:xfrm>
            <a:off x="750823" y="2155096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17F7AE0-298C-4594-8CAF-06EF243E5FE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0823" y="5330096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48ED75F-247A-4B38-B527-3E75A3AB1242}"/>
              </a:ext>
            </a:extLst>
          </p:cNvPr>
          <p:cNvSpPr txBox="1"/>
          <p:nvPr/>
        </p:nvSpPr>
        <p:spPr>
          <a:xfrm>
            <a:off x="4008728" y="2429554"/>
            <a:ext cx="733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requirement allocation here is based on a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 physical architecture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 formulated by the designers, rather than logical RBS headings.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6D84E81-B7BF-45CD-AE6C-754FB8F923B0}"/>
              </a:ext>
            </a:extLst>
          </p:cNvPr>
          <p:cNvSpPr txBox="1"/>
          <p:nvPr/>
        </p:nvSpPr>
        <p:spPr>
          <a:xfrm>
            <a:off x="4019478" y="1455077"/>
            <a:ext cx="4701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Elaborate  (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decomposed and derived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from the system level to the subsystem level and so on until all functions are defined.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E3EFC3-E63D-4E4B-9C35-B5DF1A756DF9}"/>
              </a:ext>
            </a:extLst>
          </p:cNvPr>
          <p:cNvSpPr txBox="1"/>
          <p:nvPr/>
        </p:nvSpPr>
        <p:spPr>
          <a:xfrm>
            <a:off x="4026770" y="3121049"/>
            <a:ext cx="7338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The interfaces (e.g., </a:t>
            </a:r>
            <a:r>
              <a:rPr lang="en-US" altLang="zh-CN" dirty="0">
                <a:solidFill>
                  <a:srgbClr val="7030A0"/>
                </a:solidFill>
                <a:latin typeface="TimesNewRomanPSMT"/>
              </a:rPr>
              <a:t>physical, electrical, electronic, and software interfaces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) between the elements should be identified.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Additional requirements on the design of the elements may arisen.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F69655-AB6D-474C-997C-D72F6EC52A3A}"/>
              </a:ext>
            </a:extLst>
          </p:cNvPr>
          <p:cNvSpPr txBox="1"/>
          <p:nvPr/>
        </p:nvSpPr>
        <p:spPr>
          <a:xfrm>
            <a:off x="4008727" y="4104876"/>
            <a:ext cx="7599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Subsystem-level synthesis results in a Preliminary Design that meets the subsystem-level requirements. Three options are available.</a:t>
            </a:r>
            <a:endParaRPr lang="zh-CN" altLang="en-US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814A40-A4A6-46EC-84F8-26EF023F0D24}"/>
              </a:ext>
            </a:extLst>
          </p:cNvPr>
          <p:cNvSpPr txBox="1"/>
          <p:nvPr/>
        </p:nvSpPr>
        <p:spPr>
          <a:xfrm>
            <a:off x="5068957" y="4941258"/>
            <a:ext cx="6223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PDR assesses the solution in terms of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technical risk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 and the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satisfaction of the FBL</a:t>
            </a:r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, finalizes the preliminary design in the form of requirements specifications for each of subsystems.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2330E59-B855-4725-A780-CF7B97FAB6E2}"/>
              </a:ext>
            </a:extLst>
          </p:cNvPr>
          <p:cNvCxnSpPr>
            <a:cxnSpLocks/>
          </p:cNvCxnSpPr>
          <p:nvPr/>
        </p:nvCxnSpPr>
        <p:spPr>
          <a:xfrm>
            <a:off x="3484066" y="5420030"/>
            <a:ext cx="695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本框 57">
            <a:extLst>
              <a:ext uri="{FF2B5EF4-FFF2-40B4-BE49-F238E27FC236}">
                <a16:creationId xmlns:a16="http://schemas.microsoft.com/office/drawing/2014/main" id="{75E5BA46-4239-42C5-8BC9-29EFF8E3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165" y="5284608"/>
            <a:ext cx="59684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ABL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B599C-3EC0-4149-B753-F1274067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AAAA2-FE21-4A41-BCF1-BC5F2852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Detailed Design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1BEB1-C4BB-4C46-9E93-420542F6C887}"/>
              </a:ext>
            </a:extLst>
          </p:cNvPr>
          <p:cNvSpPr txBox="1"/>
          <p:nvPr/>
        </p:nvSpPr>
        <p:spPr>
          <a:xfrm>
            <a:off x="721896" y="1305342"/>
            <a:ext cx="10587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The detailed design finalizes the design of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specific components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that make up subsystems, so that the solution is ready for construction and production.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298C7-53A3-449A-AE37-F016BBA72880}"/>
              </a:ext>
            </a:extLst>
          </p:cNvPr>
          <p:cNvSpPr txBox="1"/>
          <p:nvPr/>
        </p:nvSpPr>
        <p:spPr>
          <a:xfrm>
            <a:off x="585372" y="2156003"/>
            <a:ext cx="1015706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define the lower-level components through specifications and design data;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procure the components, or modify them if needed, develop the unavailable components;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finalize the design of all interfaces necessary to support system integration;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integrate all the items for design verification, and system-level test and evaluation;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redesign and retest may be needed.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conduct the </a:t>
            </a:r>
            <a:r>
              <a:rPr lang="en-US" altLang="zh-CN" sz="2000" dirty="0">
                <a:solidFill>
                  <a:srgbClr val="FF0000"/>
                </a:solidFill>
                <a:latin typeface="TimesNewRomanPSMT"/>
              </a:rPr>
              <a:t>Critical Design Review </a:t>
            </a: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(CDR) to form the </a:t>
            </a:r>
            <a:r>
              <a:rPr lang="en-US" altLang="zh-CN" sz="2000" dirty="0">
                <a:solidFill>
                  <a:srgbClr val="FF0000"/>
                </a:solidFill>
                <a:latin typeface="TimesNewRomanPSMT"/>
              </a:rPr>
              <a:t>Product Baseline (PBL).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5D8DF1-A49E-4BE9-95AB-EFD1BC3C8C6B}"/>
              </a:ext>
            </a:extLst>
          </p:cNvPr>
          <p:cNvSpPr txBox="1"/>
          <p:nvPr/>
        </p:nvSpPr>
        <p:spPr>
          <a:xfrm>
            <a:off x="721896" y="5183326"/>
            <a:ext cx="9483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Ensure that the items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TimesNewRomanPSMT"/>
              </a:rPr>
              <a:t>can be manufactured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NewRomanPSMT"/>
              </a:rPr>
              <a:t>using available technology and resources;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785B0F-BFB9-47C5-8D73-2830CB41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108" y="1854801"/>
            <a:ext cx="1747997" cy="901629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3E913E-C22C-4B3A-B4CE-ADAC4329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F1591-A386-4744-9575-67A519C2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DAD8C73-997D-4EC2-97AA-5364A03A7C43}"/>
              </a:ext>
            </a:extLst>
          </p:cNvPr>
          <p:cNvSpPr txBox="1">
            <a:spLocks/>
          </p:cNvSpPr>
          <p:nvPr/>
        </p:nvSpPr>
        <p:spPr>
          <a:xfrm>
            <a:off x="470487" y="522365"/>
            <a:ext cx="640587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lang="en-US" sz="3600" spc="-10" dirty="0">
                <a:latin typeface="Tahoma"/>
                <a:cs typeface="Tahoma"/>
              </a:rPr>
              <a:t>Construction and Production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769B3-7766-4569-97A8-BDD81F4D11FC}"/>
              </a:ext>
            </a:extLst>
          </p:cNvPr>
          <p:cNvSpPr txBox="1"/>
          <p:nvPr/>
        </p:nvSpPr>
        <p:spPr>
          <a:xfrm>
            <a:off x="742411" y="1535985"/>
            <a:ext cx="102524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The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production baseline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has been establishe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d (and the production may have been proven using protype). We have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detailed design documents (e.g., drawings and software design documents);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detailed parts lists, materials specifications, and process specifications to explain how to produce and construct the system.</a:t>
            </a:r>
          </a:p>
          <a:p>
            <a:pPr lvl="1"/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system can move into Construction and Production.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D142DE6-CCB8-46CB-8A03-F7C68C3A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0D5C4-8354-423D-AACC-D1B764B9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D8B805-9637-4DC7-B409-B4AC092816E5}"/>
              </a:ext>
            </a:extLst>
          </p:cNvPr>
          <p:cNvSpPr/>
          <p:nvPr/>
        </p:nvSpPr>
        <p:spPr>
          <a:xfrm>
            <a:off x="1645805" y="1669037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2D34C-BC63-488E-996E-C1EBA923F57C}"/>
              </a:ext>
            </a:extLst>
          </p:cNvPr>
          <p:cNvSpPr/>
          <p:nvPr/>
        </p:nvSpPr>
        <p:spPr>
          <a:xfrm>
            <a:off x="2509405" y="202940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BAB0485-4163-46A5-BB1E-1CB92FC76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066705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 Define business 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A4633F-3F16-42CC-A94E-1E031E83A1E8}"/>
              </a:ext>
            </a:extLst>
          </p:cNvPr>
          <p:cNvSpPr/>
          <p:nvPr/>
        </p:nvSpPr>
        <p:spPr>
          <a:xfrm>
            <a:off x="2509405" y="2819975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61B76854-7ABE-40E5-B4E8-C62225A0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857281"/>
            <a:ext cx="2160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C2. Define stakeholder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 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FE8BA2-4030-427A-B5C3-63EF425485A6}"/>
              </a:ext>
            </a:extLst>
          </p:cNvPr>
          <p:cNvSpPr/>
          <p:nvPr/>
        </p:nvSpPr>
        <p:spPr>
          <a:xfrm>
            <a:off x="2509405" y="3612137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F94E554-C715-4261-BD62-20F3DF23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6" y="3653287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C3. Define system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C10639-B1BE-4A5E-BC21-6F26211E0DA0}"/>
              </a:ext>
            </a:extLst>
          </p:cNvPr>
          <p:cNvSpPr/>
          <p:nvPr/>
        </p:nvSpPr>
        <p:spPr>
          <a:xfrm>
            <a:off x="2509405" y="441065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1D0625F1-E719-4ABF-B35C-31B39C01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4445449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 Conduct system-level synthesis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808B6F-8FFB-4972-879A-FE04AFD8D620}"/>
              </a:ext>
            </a:extLst>
          </p:cNvPr>
          <p:cNvSpPr/>
          <p:nvPr/>
        </p:nvSpPr>
        <p:spPr>
          <a:xfrm>
            <a:off x="2509405" y="5207575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74A8A0A-563E-4BAF-840A-83B4F487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5240787"/>
            <a:ext cx="2160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C5. Conduct System Design Review (SDR)</a:t>
            </a: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B1CEA6-BCD5-4C1F-90DA-18AF43DDA06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89699" y="2532637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DE65DE-417C-42DF-A9FC-C7B11D58009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589699" y="3324800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16A80A-2E54-4CEF-B8CC-153004F413F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589699" y="4116962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93487F-EAC0-4921-B4D9-B409837CBED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589699" y="4913887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D075C6E-CB12-4696-8625-B030DC830A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89699" y="5710812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F44A8BD4-E36A-456B-BE54-8EAD81B6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16" y="1732377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Conceptual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CF8F2F-847D-40D5-AA22-2450BA82B367}"/>
              </a:ext>
            </a:extLst>
          </p:cNvPr>
          <p:cNvCxnSpPr>
            <a:cxnSpLocks/>
            <a:stCxn id="9" idx="3"/>
            <a:endCxn id="119" idx="1"/>
          </p:cNvCxnSpPr>
          <p:nvPr/>
        </p:nvCxnSpPr>
        <p:spPr>
          <a:xfrm>
            <a:off x="4667973" y="2281812"/>
            <a:ext cx="599054" cy="4445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57">
            <a:extLst>
              <a:ext uri="{FF2B5EF4-FFF2-40B4-BE49-F238E27FC236}">
                <a16:creationId xmlns:a16="http://schemas.microsoft.com/office/drawing/2014/main" id="{13DB8FA2-348C-4FE4-9F42-95CE19E8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268" y="6103593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A63BE5-D6D5-4A63-80AD-4ACEF3035A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34730" y="2280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EB9936-CBCC-488B-9260-41259D6BA8A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34730" y="3072387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8A58683-6744-4740-ACC1-8395A64F258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34730" y="3862962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6E8C8D-B064-4170-817B-9052C0A7D89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949415" y="4661475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43AC5F-5BCC-429D-BE8E-B0E665267A87}"/>
              </a:ext>
            </a:extLst>
          </p:cNvPr>
          <p:cNvCxnSpPr>
            <a:cxnSpLocks/>
          </p:cNvCxnSpPr>
          <p:nvPr/>
        </p:nvCxnSpPr>
        <p:spPr>
          <a:xfrm>
            <a:off x="1934730" y="2280225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7D80CF-1439-45C6-9FC4-5FA6E6500C8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34730" y="5455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页脚占位符 116">
            <a:extLst>
              <a:ext uri="{FF2B5EF4-FFF2-40B4-BE49-F238E27FC236}">
                <a16:creationId xmlns:a16="http://schemas.microsoft.com/office/drawing/2014/main" id="{1E2058CC-E00A-43A8-86A0-2E234289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18" name="灯片编号占位符 117">
            <a:extLst>
              <a:ext uri="{FF2B5EF4-FFF2-40B4-BE49-F238E27FC236}">
                <a16:creationId xmlns:a16="http://schemas.microsoft.com/office/drawing/2014/main" id="{707A9293-B6F4-45B6-9E1F-AF0BDC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</a:t>
            </a:fld>
            <a:endParaRPr 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23C2F5B-B836-4B09-972D-9C3330197061}"/>
              </a:ext>
            </a:extLst>
          </p:cNvPr>
          <p:cNvSpPr txBox="1"/>
          <p:nvPr/>
        </p:nvSpPr>
        <p:spPr>
          <a:xfrm>
            <a:off x="5267027" y="1587598"/>
            <a:ext cx="4700470" cy="147732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Identify Major Stakeholders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Elicit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Scope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Define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Finalize Business Needs and Requirements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1A5882-DD75-4C04-9AF4-B35B9F6A0183}"/>
              </a:ext>
            </a:extLst>
          </p:cNvPr>
          <p:cNvSpPr txBox="1"/>
          <p:nvPr/>
        </p:nvSpPr>
        <p:spPr>
          <a:xfrm>
            <a:off x="5267027" y="3101424"/>
            <a:ext cx="4700470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Finalize Stakeholder Needs and </a:t>
            </a:r>
            <a:r>
              <a:rPr lang="en-US" altLang="zh-CN" b="0" i="0" dirty="0">
                <a:effectLst/>
                <a:latin typeface="TimesNewRomanPSMT"/>
              </a:rPr>
              <a:t>Requirements</a:t>
            </a:r>
            <a:endParaRPr lang="en-US" altLang="zh-CN" sz="1800" b="0" i="0" dirty="0">
              <a:effectLst/>
              <a:latin typeface="TimesNewRomanPSM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7203A2-8084-4345-8C34-9EDED410142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4667973" y="3072387"/>
            <a:ext cx="599054" cy="49070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bject 2">
            <a:extLst>
              <a:ext uri="{FF2B5EF4-FFF2-40B4-BE49-F238E27FC236}">
                <a16:creationId xmlns:a16="http://schemas.microsoft.com/office/drawing/2014/main" id="{67F9DB28-C0EA-4F99-8201-DD6CD403C454}"/>
              </a:ext>
            </a:extLst>
          </p:cNvPr>
          <p:cNvSpPr txBox="1">
            <a:spLocks/>
          </p:cNvSpPr>
          <p:nvPr/>
        </p:nvSpPr>
        <p:spPr>
          <a:xfrm>
            <a:off x="429695" y="137755"/>
            <a:ext cx="5985619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Tahoma"/>
                <a:cs typeface="Tahoma"/>
              </a:rPr>
              <a:t>C1.2. Define Stakeholder Needs and Requirements (SNR)</a:t>
            </a:r>
            <a:endParaRPr lang="en-US" sz="3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4887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DAD8C73-997D-4EC2-97AA-5364A03A7C43}"/>
              </a:ext>
            </a:extLst>
          </p:cNvPr>
          <p:cNvSpPr txBox="1">
            <a:spLocks/>
          </p:cNvSpPr>
          <p:nvPr/>
        </p:nvSpPr>
        <p:spPr>
          <a:xfrm>
            <a:off x="470487" y="522365"/>
            <a:ext cx="640587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lang="en-US" sz="3600" spc="-10" dirty="0">
                <a:latin typeface="Tahoma"/>
                <a:cs typeface="Tahoma"/>
              </a:rPr>
              <a:t>Construction and Production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769B3-7766-4569-97A8-BDD81F4D11FC}"/>
              </a:ext>
            </a:extLst>
          </p:cNvPr>
          <p:cNvSpPr txBox="1"/>
          <p:nvPr/>
        </p:nvSpPr>
        <p:spPr>
          <a:xfrm>
            <a:off x="800921" y="1536174"/>
            <a:ext cx="10590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Some system development aims to produce only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one copy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of the system (one-off system). The construction may blend with the detailed design and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For example, building a large building, a prototype may be developed to support detailed design and integration.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This prototype may pass trough all the test and evaluation and be finished to provide to customer for acceptance.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Other system development may aim to produce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many copies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of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 car is an example.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One or two prototypes may be used. Even a small batch of cars are produced as prototypes to support design verification and validation.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22AEF50-4E64-474C-8FC8-67A8FEFE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1B413-794E-4267-929D-F7CB9346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DAD8C73-997D-4EC2-97AA-5364A03A7C43}"/>
              </a:ext>
            </a:extLst>
          </p:cNvPr>
          <p:cNvSpPr txBox="1">
            <a:spLocks/>
          </p:cNvSpPr>
          <p:nvPr/>
        </p:nvSpPr>
        <p:spPr>
          <a:xfrm>
            <a:off x="470487" y="522365"/>
            <a:ext cx="640587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lang="en-US" sz="3600" spc="-10" dirty="0">
                <a:latin typeface="Tahoma"/>
                <a:cs typeface="Tahoma"/>
              </a:rPr>
              <a:t>Construction and Production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769B3-7766-4569-97A8-BDD81F4D11FC}"/>
              </a:ext>
            </a:extLst>
          </p:cNvPr>
          <p:cNvSpPr txBox="1"/>
          <p:nvPr/>
        </p:nvSpPr>
        <p:spPr>
          <a:xfrm>
            <a:off x="470487" y="1306222"/>
            <a:ext cx="10917824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Typical construction and production issues that need to be addressed and monitored: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availability of production tools and equipment;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material availability (lead times);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human resources;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availability of skill sets (including any training);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process control;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inspection and test.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16D987-EC41-4670-AA23-45524982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32" y="2855643"/>
            <a:ext cx="3752850" cy="313372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7D07624-9AED-45AF-9386-232EA896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90AE5-04C6-482D-8D91-93CAB228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DAD8C73-997D-4EC2-97AA-5364A03A7C43}"/>
              </a:ext>
            </a:extLst>
          </p:cNvPr>
          <p:cNvSpPr txBox="1">
            <a:spLocks/>
          </p:cNvSpPr>
          <p:nvPr/>
        </p:nvSpPr>
        <p:spPr>
          <a:xfrm>
            <a:off x="470487" y="522365"/>
            <a:ext cx="640587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lang="en-US" sz="3600" spc="-10" dirty="0">
                <a:latin typeface="Tahoma"/>
                <a:cs typeface="Tahoma"/>
              </a:rPr>
              <a:t>Construction</a:t>
            </a:r>
            <a:r>
              <a:rPr lang="en-US" sz="2800" spc="-5" dirty="0">
                <a:latin typeface="Tahoma"/>
                <a:cs typeface="Tahoma"/>
              </a:rPr>
              <a:t> </a:t>
            </a:r>
            <a:r>
              <a:rPr lang="en-US" sz="3600" spc="-10" dirty="0">
                <a:latin typeface="Tahoma"/>
                <a:cs typeface="Tahoma"/>
              </a:rPr>
              <a:t>and</a:t>
            </a:r>
            <a:r>
              <a:rPr lang="en-US" sz="2800" spc="-5" dirty="0">
                <a:latin typeface="Tahoma"/>
                <a:cs typeface="Tahoma"/>
              </a:rPr>
              <a:t> </a:t>
            </a:r>
            <a:r>
              <a:rPr lang="en-US" sz="3600" spc="-10" dirty="0">
                <a:latin typeface="Tahoma"/>
                <a:cs typeface="Tahoma"/>
              </a:rPr>
              <a:t>Production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769B3-7766-4569-97A8-BDD81F4D11FC}"/>
              </a:ext>
            </a:extLst>
          </p:cNvPr>
          <p:cNvSpPr txBox="1"/>
          <p:nvPr/>
        </p:nvSpPr>
        <p:spPr>
          <a:xfrm>
            <a:off x="470487" y="1720840"/>
            <a:ext cx="107445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During the production and construction stage, the system will be subjected to a number of important system management activities, including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acceptance tests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configuration audits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acceptance tests aim at confirming the ability of the system to satisfy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original requirements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configuration audits are conducted to ensure that  the system has been built in accordance with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approved specifications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functional configuration audit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physical configuration audit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8A8EB0-1B17-480B-9ADB-77F5157E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4"/>
          <a:stretch/>
        </p:blipFill>
        <p:spPr>
          <a:xfrm>
            <a:off x="7624053" y="4300984"/>
            <a:ext cx="3104615" cy="1830309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57C4460-B2C8-4EF8-BD17-0C111EE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CE3D3-A173-4A44-8E2A-16A1903D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DAD8C73-997D-4EC2-97AA-5364A03A7C43}"/>
              </a:ext>
            </a:extLst>
          </p:cNvPr>
          <p:cNvSpPr txBox="1">
            <a:spLocks/>
          </p:cNvSpPr>
          <p:nvPr/>
        </p:nvSpPr>
        <p:spPr>
          <a:xfrm>
            <a:off x="470487" y="522365"/>
            <a:ext cx="640587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lang="en-US" sz="3600" spc="-10" dirty="0">
                <a:latin typeface="Tahoma"/>
                <a:cs typeface="Tahoma"/>
              </a:rPr>
              <a:t>Utilization</a:t>
            </a:r>
            <a:r>
              <a:rPr lang="en-US" sz="2800" spc="-5" dirty="0">
                <a:latin typeface="Tahoma"/>
                <a:cs typeface="Tahoma"/>
              </a:rPr>
              <a:t> </a:t>
            </a:r>
            <a:r>
              <a:rPr lang="en-US" sz="3600" spc="-10" dirty="0">
                <a:latin typeface="Tahoma"/>
                <a:cs typeface="Tahoma"/>
              </a:rPr>
              <a:t>Phase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769B3-7766-4569-97A8-BDD81F4D11FC}"/>
              </a:ext>
            </a:extLst>
          </p:cNvPr>
          <p:cNvSpPr txBox="1"/>
          <p:nvPr/>
        </p:nvSpPr>
        <p:spPr>
          <a:xfrm>
            <a:off x="608211" y="1658929"/>
            <a:ext cx="9729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Once the system has passed the necessary testing and audits, it is ready to enter the Utilization Phase that includes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operational use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maintenance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modifications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8DF057-BA99-4C49-B873-FEDB215E17E8}"/>
              </a:ext>
            </a:extLst>
          </p:cNvPr>
          <p:cNvSpPr txBox="1"/>
          <p:nvPr/>
        </p:nvSpPr>
        <p:spPr>
          <a:xfrm>
            <a:off x="608211" y="3429000"/>
            <a:ext cx="10160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Modifications may be needed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address changes in requirements and environments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enhance supportability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F9C35D-9DAE-481C-93D2-D2D7EF4E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88" y="3075921"/>
            <a:ext cx="3279714" cy="1845643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AED4E47-FAE3-4D18-91D9-49FACE16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48E16-88D6-47B5-B07E-E13918C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9DAD8C73-997D-4EC2-97AA-5364A03A7C43}"/>
              </a:ext>
            </a:extLst>
          </p:cNvPr>
          <p:cNvSpPr txBox="1">
            <a:spLocks/>
          </p:cNvSpPr>
          <p:nvPr/>
        </p:nvSpPr>
        <p:spPr>
          <a:xfrm>
            <a:off x="470487" y="522365"/>
            <a:ext cx="6405878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lang="en-US" sz="3600" spc="-10" dirty="0">
                <a:latin typeface="Tahoma"/>
                <a:cs typeface="Tahoma"/>
              </a:rPr>
              <a:t>Retirement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769B3-7766-4569-97A8-BDD81F4D11FC}"/>
              </a:ext>
            </a:extLst>
          </p:cNvPr>
          <p:cNvSpPr txBox="1"/>
          <p:nvPr/>
        </p:nvSpPr>
        <p:spPr>
          <a:xfrm>
            <a:off x="973971" y="1425517"/>
            <a:ext cx="9074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Either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original need disappears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or the system we have developed is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no longer viable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 to operate and support. Retirement is required.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8DF057-BA99-4C49-B873-FEDB215E17E8}"/>
              </a:ext>
            </a:extLst>
          </p:cNvPr>
          <p:cNvSpPr txBox="1"/>
          <p:nvPr/>
        </p:nvSpPr>
        <p:spPr>
          <a:xfrm>
            <a:off x="1484109" y="2400701"/>
            <a:ext cx="8564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Potential disposal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Sold as a second-hand item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Use in a different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Destroy, scrap and recycle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407687-F6D8-4B09-B657-897811B5F7A0}"/>
              </a:ext>
            </a:extLst>
          </p:cNvPr>
          <p:cNvSpPr txBox="1"/>
          <p:nvPr/>
        </p:nvSpPr>
        <p:spPr>
          <a:xfrm>
            <a:off x="896968" y="4114548"/>
            <a:ext cx="9373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Can be expensive because of things like hazardous materials, sensitive content, environmental constraints/laws.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150A1-085B-4935-8F81-8897654DF00E}"/>
              </a:ext>
            </a:extLst>
          </p:cNvPr>
          <p:cNvSpPr txBox="1"/>
          <p:nvPr/>
        </p:nvSpPr>
        <p:spPr>
          <a:xfrm>
            <a:off x="824779" y="5122442"/>
            <a:ext cx="9373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NewRomanPSMT"/>
              </a:rPr>
              <a:t>Once a system is being disposed of, the life cycle of that system for that role has ended.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E4294EA-B93F-429E-A4D8-1A9CE0BC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210A2-51EC-4944-A47C-15977B41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System Management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1BEB1-C4BB-4C46-9E93-420542F6C887}"/>
              </a:ext>
            </a:extLst>
          </p:cNvPr>
          <p:cNvSpPr txBox="1"/>
          <p:nvPr/>
        </p:nvSpPr>
        <p:spPr>
          <a:xfrm>
            <a:off x="378895" y="1586051"/>
            <a:ext cx="101546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TimesNewRomanPSMT"/>
              </a:rPr>
              <a:t>System management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is responsible for ensuring that the system delivers the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expected outcomes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without exposing parties to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excessive risk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CFA18B-6BB3-498B-917B-1CD9534C715C}"/>
              </a:ext>
            </a:extLst>
          </p:cNvPr>
          <p:cNvSpPr txBox="1"/>
          <p:nvPr/>
        </p:nvSpPr>
        <p:spPr>
          <a:xfrm>
            <a:off x="378895" y="2828835"/>
            <a:ext cx="62387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Key system management issues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Verification and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Validation </a:t>
            </a:r>
            <a:endParaRPr lang="en-US" altLang="zh-CN" sz="2400" b="0" i="0" dirty="0">
              <a:solidFill>
                <a:srgbClr val="FF0000"/>
              </a:solidFill>
              <a:effectLst/>
              <a:latin typeface="TimesNewRomanPS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Manag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ing the configuration of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Ma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naging technical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28A801-FBA2-4C5A-83C8-8DBD59DD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DEA36E-F7FA-4D0B-A2E5-13010B4E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5CB79A-9DB5-4E8A-B49F-6A78D82B8089}"/>
              </a:ext>
            </a:extLst>
          </p:cNvPr>
          <p:cNvSpPr txBox="1"/>
          <p:nvPr/>
        </p:nvSpPr>
        <p:spPr>
          <a:xfrm>
            <a:off x="673099" y="1880626"/>
            <a:ext cx="4999974" cy="40934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NewRomanPSMT"/>
              </a:rPr>
              <a:t>Identify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TimesNewRomanPSMT"/>
              </a:rPr>
              <a:t>Major</a:t>
            </a:r>
            <a:r>
              <a:rPr lang="en-US" altLang="zh-CN" sz="2000" b="0" i="0" dirty="0">
                <a:effectLst/>
                <a:latin typeface="TimesNewRomanPSMT"/>
              </a:rPr>
              <a:t> Stakeholders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NewRomanPSMT"/>
            </a:endParaRPr>
          </a:p>
          <a:p>
            <a:endParaRPr lang="en-US" altLang="zh-CN" sz="2000" b="0" i="0" dirty="0">
              <a:effectLst/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NewRomanPSMT"/>
              </a:rPr>
              <a:t>Elicit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TimesNewRomanPSMT"/>
              </a:rPr>
              <a:t>Business</a:t>
            </a:r>
            <a:r>
              <a:rPr lang="en-US" altLang="zh-CN" sz="2000" b="0" i="0" dirty="0">
                <a:effectLst/>
                <a:latin typeface="TimesNewRomanPSMT"/>
              </a:rPr>
              <a:t>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NewRomanPSMT"/>
            </a:endParaRPr>
          </a:p>
          <a:p>
            <a:endParaRPr lang="en-US" altLang="zh-CN" sz="2000" b="0" i="0" dirty="0">
              <a:effectLst/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NewRomanPSMT"/>
              </a:rPr>
              <a:t>Scope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NewRomanPSMT"/>
            </a:endParaRPr>
          </a:p>
          <a:p>
            <a:endParaRPr lang="en-US" altLang="zh-CN" sz="2000" b="0" i="0" dirty="0">
              <a:effectLst/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NewRomanPSMT"/>
              </a:rPr>
              <a:t>Define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TimesNewRomanPSMT"/>
              </a:rPr>
              <a:t>Business</a:t>
            </a:r>
            <a:r>
              <a:rPr lang="en-US" altLang="zh-CN" sz="2000" b="0" i="0" dirty="0">
                <a:effectLst/>
                <a:latin typeface="TimesNewRomanPSMT"/>
              </a:rPr>
              <a:t>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NewRomanPSMT"/>
            </a:endParaRPr>
          </a:p>
          <a:p>
            <a:endParaRPr lang="en-US" altLang="zh-CN" sz="2000" b="0" i="0" dirty="0">
              <a:effectLst/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NewRomanPSMT"/>
              </a:rPr>
              <a:t>Finalize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TimesNewRomanPSMT"/>
              </a:rPr>
              <a:t>Business</a:t>
            </a:r>
            <a:r>
              <a:rPr lang="en-US" altLang="zh-CN" sz="2000" b="0" i="0" dirty="0">
                <a:effectLst/>
                <a:latin typeface="TimesNewRomanPSMT"/>
              </a:rPr>
              <a:t> Needs and Requirements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42ABB-1665-4DCC-92B6-A7693998CFDA}"/>
              </a:ext>
            </a:extLst>
          </p:cNvPr>
          <p:cNvSpPr txBox="1"/>
          <p:nvPr/>
        </p:nvSpPr>
        <p:spPr>
          <a:xfrm>
            <a:off x="6704131" y="2727011"/>
            <a:ext cx="4700470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Define Mission, Goals, and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i="0" dirty="0">
                <a:solidFill>
                  <a:srgbClr val="000000"/>
                </a:solidFill>
                <a:effectLst/>
                <a:latin typeface="TimesNewRomanPS-BoldMT"/>
              </a:rPr>
              <a:t>Define </a:t>
            </a:r>
            <a:r>
              <a:rPr lang="en-US" altLang="zh-CN" sz="1800" i="0" dirty="0">
                <a:solidFill>
                  <a:srgbClr val="FF0000"/>
                </a:solidFill>
                <a:effectLst/>
                <a:latin typeface="TimesNewRomanPS-BoldMT"/>
              </a:rPr>
              <a:t>Preliminary</a:t>
            </a:r>
            <a:r>
              <a:rPr lang="en-US" altLang="zh-CN" sz="1800" i="0" dirty="0">
                <a:solidFill>
                  <a:srgbClr val="000000"/>
                </a:solidFill>
                <a:effectLst/>
                <a:latin typeface="TimesNewRomanPS-BoldMT"/>
              </a:rPr>
              <a:t> Operational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Define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</a:t>
            </a:r>
            <a:r>
              <a:rPr lang="en-US" altLang="zh-CN" dirty="0">
                <a:latin typeface="TimesNewRomanPSMT"/>
              </a:rPr>
              <a:t> Validation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Define 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Preliminary</a:t>
            </a:r>
            <a:r>
              <a:rPr lang="en-US" altLang="zh-CN" dirty="0">
                <a:latin typeface="TimesNewRomanPSMT"/>
              </a:rPr>
              <a:t> Life-cycle Concepts</a:t>
            </a:r>
            <a:endParaRPr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FFDD30-2057-4EE3-8A13-D50A47AD6110}"/>
              </a:ext>
            </a:extLst>
          </p:cNvPr>
          <p:cNvSpPr txBox="1"/>
          <p:nvPr/>
        </p:nvSpPr>
        <p:spPr>
          <a:xfrm>
            <a:off x="6704131" y="1267573"/>
            <a:ext cx="4700470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Identify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NewRomanPSMT"/>
              </a:rPr>
              <a:t>Major</a:t>
            </a:r>
            <a:r>
              <a:rPr lang="en-US" altLang="zh-CN" b="0" i="0" dirty="0">
                <a:effectLst/>
                <a:latin typeface="TimesNewRomanPSMT"/>
              </a:rPr>
              <a:t>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i="0" dirty="0">
                <a:solidFill>
                  <a:srgbClr val="000000"/>
                </a:solidFill>
                <a:effectLst/>
                <a:latin typeface="TimesNewRomanPS-BoldMT"/>
              </a:rPr>
              <a:t>Identify </a:t>
            </a:r>
            <a:r>
              <a:rPr lang="en-US" altLang="zh-CN" sz="1800" i="0" dirty="0">
                <a:solidFill>
                  <a:srgbClr val="FF0000"/>
                </a:solidFill>
                <a:effectLst/>
                <a:latin typeface="TimesNewRomanPS-BoldMT"/>
              </a:rPr>
              <a:t>Business</a:t>
            </a:r>
            <a:r>
              <a:rPr lang="en-US" altLang="zh-CN" sz="1800" i="0" dirty="0">
                <a:solidFill>
                  <a:srgbClr val="000000"/>
                </a:solidFill>
                <a:effectLst/>
                <a:latin typeface="TimesNewRomanPS-BoldMT"/>
              </a:rPr>
              <a:t> and Project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Identify External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Identify Design Constraints </a:t>
            </a:r>
            <a:r>
              <a:rPr lang="en-US" altLang="zh-CN" sz="1100" dirty="0"/>
              <a:t> 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36004D-80F4-4232-AE84-6F99CB8F171F}"/>
              </a:ext>
            </a:extLst>
          </p:cNvPr>
          <p:cNvSpPr txBox="1"/>
          <p:nvPr/>
        </p:nvSpPr>
        <p:spPr>
          <a:xfrm>
            <a:off x="6704131" y="4192785"/>
            <a:ext cx="4700470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Develop Context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i="0" dirty="0">
                <a:solidFill>
                  <a:srgbClr val="000000"/>
                </a:solidFill>
                <a:effectLst/>
                <a:latin typeface="TimesNewRomanPS-BoldMT"/>
              </a:rPr>
              <a:t>Define System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Define External Interfaces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0A01C4-EEED-4C7B-9234-73F399ACEF0B}"/>
              </a:ext>
            </a:extLst>
          </p:cNvPr>
          <p:cNvSpPr txBox="1"/>
          <p:nvPr/>
        </p:nvSpPr>
        <p:spPr>
          <a:xfrm>
            <a:off x="6704131" y="5381561"/>
            <a:ext cx="4700470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Feasibility Analysis</a:t>
            </a:r>
            <a:endParaRPr lang="en-US" altLang="zh-CN" sz="1800" i="0" dirty="0">
              <a:solidFill>
                <a:srgbClr val="000000"/>
              </a:solidFill>
              <a:effectLst/>
              <a:latin typeface="TimesNewRomanPS-Bold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Business</a:t>
            </a:r>
            <a:r>
              <a:rPr lang="en-US" altLang="zh-CN" dirty="0">
                <a:latin typeface="TimesNewRomanPSMT"/>
              </a:rPr>
              <a:t> Requirements Specification (</a:t>
            </a:r>
            <a:r>
              <a:rPr lang="en-US" altLang="zh-CN" dirty="0">
                <a:solidFill>
                  <a:srgbClr val="FF0000"/>
                </a:solidFill>
                <a:latin typeface="TimesNewRomanPSMT"/>
              </a:rPr>
              <a:t>B</a:t>
            </a:r>
            <a:r>
              <a:rPr lang="en-US" altLang="zh-CN" dirty="0">
                <a:latin typeface="TimesNewRomanPSMT"/>
              </a:rPr>
              <a:t>RS)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0A3629-B22E-48DF-A7F3-4A9A4AADAF6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80471" y="1867738"/>
            <a:ext cx="1123660" cy="23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137B4C3-ADF2-4F7F-9ED7-AA04FDB7D31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52800" y="3038154"/>
            <a:ext cx="3351331" cy="2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7F9145-567C-4036-97CE-17144E6058B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40000" y="3927340"/>
            <a:ext cx="4164131" cy="7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B28055-7FC4-40C4-A373-1056472A1F4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16400" y="4862890"/>
            <a:ext cx="2487731" cy="84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572A7F4-68B6-46FA-A29F-C589A6E4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AB3153-71B1-47D4-8EDA-E5DAA432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</a:t>
            </a:fld>
            <a:endParaRPr lang="en-US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9474FA6-B5B2-47B2-A9AA-A9D965A154B5}"/>
              </a:ext>
            </a:extLst>
          </p:cNvPr>
          <p:cNvSpPr txBox="1">
            <a:spLocks/>
          </p:cNvSpPr>
          <p:nvPr/>
        </p:nvSpPr>
        <p:spPr>
          <a:xfrm>
            <a:off x="429695" y="137755"/>
            <a:ext cx="5985619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Tahoma"/>
                <a:cs typeface="Tahoma"/>
              </a:rPr>
              <a:t>C1.2. Define Stakeholder Needs and Requirements (SNR)</a:t>
            </a:r>
            <a:endParaRPr lang="en-US" sz="3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1563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Verification and validation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E3627-C64E-4B12-A889-8B69E993235F}"/>
              </a:ext>
            </a:extLst>
          </p:cNvPr>
          <p:cNvSpPr txBox="1"/>
          <p:nvPr/>
        </p:nvSpPr>
        <p:spPr>
          <a:xfrm>
            <a:off x="631390" y="1562614"/>
            <a:ext cx="1076492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verify against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documentation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 produced during the design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validate against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original needs, goals and objectives</a:t>
            </a: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DAE33D-5E55-46D0-94B5-EA8B80960ADC}"/>
              </a:ext>
            </a:extLst>
          </p:cNvPr>
          <p:cNvSpPr txBox="1"/>
          <p:nvPr/>
        </p:nvSpPr>
        <p:spPr>
          <a:xfrm>
            <a:off x="3047198" y="2360428"/>
            <a:ext cx="3882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built the system right (verify)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46F1B0-8E77-4DAC-84A5-874D9515E69A}"/>
              </a:ext>
            </a:extLst>
          </p:cNvPr>
          <p:cNvSpPr txBox="1"/>
          <p:nvPr/>
        </p:nvSpPr>
        <p:spPr>
          <a:xfrm>
            <a:off x="2966184" y="4036459"/>
            <a:ext cx="4045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built the right system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(validate)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19216-B112-4E09-8FB9-F119432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A76BDF-CF97-4E62-8F2E-4C77413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9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Verification and validation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241CF7-1F72-46EB-B2C6-1AA566BBA1D1}"/>
              </a:ext>
            </a:extLst>
          </p:cNvPr>
          <p:cNvSpPr txBox="1"/>
          <p:nvPr/>
        </p:nvSpPr>
        <p:spPr>
          <a:xfrm>
            <a:off x="839804" y="1993919"/>
            <a:ext cx="9954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Developmental test and evaluation (DT&amp;E): involves progressively checking the system as it passes through the design,</a:t>
            </a:r>
            <a:r>
              <a:rPr lang="zh-CN" altLang="en-US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development,</a:t>
            </a:r>
            <a:r>
              <a:rPr lang="zh-CN" altLang="en-US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production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Acceptance test and evaluation (AT&amp;E): aims to confirm that the built system meets specified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Operational test and evaluation (OT&amp;E): is conducted for a period of time following acceptance of the system.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5CD1B-741B-486A-9EED-11833D14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FB27C-5824-4362-BAB5-784C056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Configuration management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3D3C2-16A5-45BA-B9C8-56AFAAC24BA7}"/>
              </a:ext>
            </a:extLst>
          </p:cNvPr>
          <p:cNvSpPr txBox="1"/>
          <p:nvPr/>
        </p:nvSpPr>
        <p:spPr>
          <a:xfrm>
            <a:off x="1037523" y="1628380"/>
            <a:ext cx="1011695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configuration management is the act of controlling and managing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configuration items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(physical or functional) that comprise the system. It is about maintaining version control of the established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main aims of configuration management are to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control changes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to characteristics of selected system components; and to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record and report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on the change processing and implementation status.</a:t>
            </a:r>
          </a:p>
          <a:p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594CC5-6F6A-4A7D-BC3A-1C93881B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899A6-2D06-4E41-B528-1F8C434C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Configuration management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C9C70-D7B3-4B50-B8F5-52ADB43C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9" y="3067822"/>
            <a:ext cx="4147837" cy="28720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30F358-EBE9-4E93-93C6-CFD275F9D3A8}"/>
              </a:ext>
            </a:extLst>
          </p:cNvPr>
          <p:cNvSpPr txBox="1"/>
          <p:nvPr/>
        </p:nvSpPr>
        <p:spPr>
          <a:xfrm>
            <a:off x="1710489" y="1630033"/>
            <a:ext cx="8771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effectLst/>
                <a:latin typeface="OpenSans"/>
              </a:rPr>
              <a:t>Different designs of windows could happen if changes have been made to the documents without involving all of the parties in the change process. 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B04ED3-517D-4919-8F2E-9F0CAD1B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1DBEF-7BEF-40A7-9179-DA7C629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4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Configuration management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B789DC-4D27-4E5D-8774-0E5B15B4CD17}"/>
              </a:ext>
            </a:extLst>
          </p:cNvPr>
          <p:cNvSpPr txBox="1"/>
          <p:nvPr/>
        </p:nvSpPr>
        <p:spPr>
          <a:xfrm>
            <a:off x="378895" y="1200273"/>
            <a:ext cx="1011695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Managing the configuration of the system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We start by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identifying what we are going to place under control.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We then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establish and maintain an accurate pictur</a:t>
            </a:r>
            <a:r>
              <a:rPr lang="en-US" altLang="zh-CN" sz="2400" u="sng" dirty="0">
                <a:solidFill>
                  <a:srgbClr val="000000"/>
                </a:solidFill>
                <a:latin typeface="TimesNewRomanPSMT"/>
              </a:rPr>
              <a:t>e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of the configuration of all of those items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We also establish a means of formally considering change proposals to the configuration of those items. We ensure that changes to configuration items can be conducted in an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effective, systematic, measurable, and documented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change management process.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Configuration management also </a:t>
            </a:r>
            <a:r>
              <a:rPr lang="en-US" altLang="zh-CN" sz="2400" u="sng" dirty="0">
                <a:solidFill>
                  <a:srgbClr val="FF0000"/>
                </a:solidFill>
                <a:latin typeface="TimesNewRomanPSMT"/>
              </a:rPr>
              <a:t>involves periodically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auditing the process to make sure it’s working properly.</a:t>
            </a:r>
          </a:p>
          <a:p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C32668-B608-4291-A146-B64C9017EBAE}"/>
              </a:ext>
            </a:extLst>
          </p:cNvPr>
          <p:cNvSpPr txBox="1"/>
          <p:nvPr/>
        </p:nvSpPr>
        <p:spPr>
          <a:xfrm>
            <a:off x="1515479" y="5657727"/>
            <a:ext cx="9351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Check that everyone is using the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agreed documentation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performing their work. 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Confirm that the material being used and the construction process being employed is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 accordance with the design documentation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AB559-2189-4F46-B2B9-DF715CFF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8C2D9-E4C1-4C2E-B22D-A5EF7A4B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97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Configuration management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4398D-AB01-40E1-88EF-B36365AE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9" y="2088231"/>
            <a:ext cx="3863488" cy="2186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D5F336-CBAA-40A1-A89F-36E672AABB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14"/>
          <a:stretch/>
        </p:blipFill>
        <p:spPr>
          <a:xfrm>
            <a:off x="6769385" y="1879991"/>
            <a:ext cx="4414495" cy="26025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70B828-5162-4B6E-8728-1B8D5F11B426}"/>
              </a:ext>
            </a:extLst>
          </p:cNvPr>
          <p:cNvSpPr txBox="1"/>
          <p:nvPr/>
        </p:nvSpPr>
        <p:spPr>
          <a:xfrm>
            <a:off x="578067" y="4693127"/>
            <a:ext cx="5652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Changes without informed and agreed by all the involved parties would be a disaster.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NewRomanPS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4C9CB5-6190-460E-902F-2FDCC2FDBC26}"/>
              </a:ext>
            </a:extLst>
          </p:cNvPr>
          <p:cNvSpPr txBox="1"/>
          <p:nvPr/>
        </p:nvSpPr>
        <p:spPr>
          <a:xfrm>
            <a:off x="6429676" y="4695632"/>
            <a:ext cx="55441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The documentation should be updated in a timely manner and provided to all parties.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585657-AA08-4746-B252-0787494C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3AD55-5ADE-48E1-AF7F-F01C6929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Risk Management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A59335-60A2-42B3-BA78-14FB60725FA9}"/>
              </a:ext>
            </a:extLst>
          </p:cNvPr>
          <p:cNvSpPr txBox="1"/>
          <p:nvPr/>
        </p:nvSpPr>
        <p:spPr>
          <a:xfrm>
            <a:off x="815338" y="1474738"/>
            <a:ext cx="98687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Risk is the chance of something happening that will impact on us achieving the objectives.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Risks are normally thought as a function of both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likelihood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 of the risk and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impact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 it occur. Based on likelihood and impact, we determine severity.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16C68-9FD3-49D6-B5DA-648DFAC1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85" y="3783062"/>
            <a:ext cx="3238544" cy="254949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D9002B-2F8F-44C2-B3E7-E202512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A4507-7131-4A0C-9A1D-CBA590D9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5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Risk Management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A59335-60A2-42B3-BA78-14FB60725FA9}"/>
              </a:ext>
            </a:extLst>
          </p:cNvPr>
          <p:cNvSpPr txBox="1"/>
          <p:nvPr/>
        </p:nvSpPr>
        <p:spPr>
          <a:xfrm>
            <a:off x="652111" y="1720840"/>
            <a:ext cx="98687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Establish Criteria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Risk identification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Risk assessment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Risk treatment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Progressively Review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916C68-9FD3-49D6-B5DA-648DFAC1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05" y="2803449"/>
            <a:ext cx="3038976" cy="2392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C746F0-891D-4D78-A677-2320758B31F0}"/>
              </a:ext>
            </a:extLst>
          </p:cNvPr>
          <p:cNvSpPr txBox="1"/>
          <p:nvPr/>
        </p:nvSpPr>
        <p:spPr>
          <a:xfrm>
            <a:off x="4290059" y="1720840"/>
            <a:ext cx="5720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Different Scenario different criteria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6B04B-FBA8-4AF7-B205-A45C57A0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F82C5-A60C-425B-A726-B9B6FC0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Risk Treatment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A59335-60A2-42B3-BA78-14FB60725FA9}"/>
              </a:ext>
            </a:extLst>
          </p:cNvPr>
          <p:cNvSpPr txBox="1"/>
          <p:nvPr/>
        </p:nvSpPr>
        <p:spPr>
          <a:xfrm>
            <a:off x="378895" y="1342975"/>
            <a:ext cx="98687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Managing technical risk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The most severe risks need to be managed by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Avoiding them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Reducing them (likelihood and/or impact)</a:t>
            </a:r>
          </a:p>
          <a:p>
            <a:pPr marL="914400" lvl="3"/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Transferring them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5A1B82-8112-40E6-9B66-F09D5FE255D2}"/>
              </a:ext>
            </a:extLst>
          </p:cNvPr>
          <p:cNvSpPr txBox="1"/>
          <p:nvPr/>
        </p:nvSpPr>
        <p:spPr>
          <a:xfrm>
            <a:off x="3597442" y="2310523"/>
            <a:ext cx="8049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not to proceed with the activity that introduced the unacceptable risk, choosing an alternative more acceptable activity.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NewRomanPSM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8CBB29-84C4-4E8D-8BFE-87BF2EC9A364}"/>
              </a:ext>
            </a:extLst>
          </p:cNvPr>
          <p:cNvSpPr txBox="1"/>
          <p:nvPr/>
        </p:nvSpPr>
        <p:spPr>
          <a:xfrm>
            <a:off x="3597442" y="3714171"/>
            <a:ext cx="7538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implementing a strategy that is designed to reduce the likelihood or consequence of the risk to an acceptable level.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NewRomanPSM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7C6C1F-646F-42F5-843B-E1243FCF1760}"/>
              </a:ext>
            </a:extLst>
          </p:cNvPr>
          <p:cNvSpPr txBox="1"/>
          <p:nvPr/>
        </p:nvSpPr>
        <p:spPr>
          <a:xfrm>
            <a:off x="2668303" y="5040683"/>
            <a:ext cx="9144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NewRomanPSMT"/>
              </a:rPr>
              <a:t>implementing a strategy that shares or transfers the risk to another, such as outsourcing the management, developing contracts with insuring against the risk. The third-party accepting the risk should be aware of and agree to accept this obligation.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NewRomanPSM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1CEA7-50CD-47F9-85D6-722DED8B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C76F37-9A7F-4178-91C1-6262A10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33074"/>
            <a:ext cx="6050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dirty="0">
                <a:solidFill>
                  <a:srgbClr val="000000"/>
                </a:solidFill>
                <a:latin typeface="TimesNewRomanPSMT"/>
              </a:rPr>
              <a:t>Progressively Review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A59335-60A2-42B3-BA78-14FB60725FA9}"/>
              </a:ext>
            </a:extLst>
          </p:cNvPr>
          <p:cNvSpPr txBox="1"/>
          <p:nvPr/>
        </p:nvSpPr>
        <p:spPr>
          <a:xfrm>
            <a:off x="1161648" y="1522456"/>
            <a:ext cx="98687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Progressively reviewing the technical program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conduct reviews at logical points in the design and development process.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try to pick up problems, conflicts and errors in the design and development effort as early as possible.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EEEF56-1FC6-4B49-90E0-C8F27B879E08}"/>
              </a:ext>
            </a:extLst>
          </p:cNvPr>
          <p:cNvSpPr txBox="1"/>
          <p:nvPr/>
        </p:nvSpPr>
        <p:spPr>
          <a:xfrm>
            <a:off x="2043763" y="4121067"/>
            <a:ext cx="7138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earlier we detect issues, the cheaper and easier they are to fix.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C5190-EDBE-4556-B9A2-E29E9AAD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E7C3A-822D-4C0B-8DEB-D34A2555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D8B805-9637-4DC7-B409-B4AC092816E5}"/>
              </a:ext>
            </a:extLst>
          </p:cNvPr>
          <p:cNvSpPr/>
          <p:nvPr/>
        </p:nvSpPr>
        <p:spPr>
          <a:xfrm>
            <a:off x="1645805" y="1669037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2D34C-BC63-488E-996E-C1EBA923F57C}"/>
              </a:ext>
            </a:extLst>
          </p:cNvPr>
          <p:cNvSpPr/>
          <p:nvPr/>
        </p:nvSpPr>
        <p:spPr>
          <a:xfrm>
            <a:off x="2509405" y="202940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BAB0485-4163-46A5-BB1E-1CB92FC76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066705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 Define business 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A4633F-3F16-42CC-A94E-1E031E83A1E8}"/>
              </a:ext>
            </a:extLst>
          </p:cNvPr>
          <p:cNvSpPr/>
          <p:nvPr/>
        </p:nvSpPr>
        <p:spPr>
          <a:xfrm>
            <a:off x="2509405" y="2819975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61B76854-7ABE-40E5-B4E8-C62225A0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857281"/>
            <a:ext cx="2160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C2. Define stakeholder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 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FE8BA2-4030-427A-B5C3-63EF425485A6}"/>
              </a:ext>
            </a:extLst>
          </p:cNvPr>
          <p:cNvSpPr/>
          <p:nvPr/>
        </p:nvSpPr>
        <p:spPr>
          <a:xfrm>
            <a:off x="2509405" y="3612137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F94E554-C715-4261-BD62-20F3DF23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6" y="3653287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C3. Define system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C10639-B1BE-4A5E-BC21-6F26211E0DA0}"/>
              </a:ext>
            </a:extLst>
          </p:cNvPr>
          <p:cNvSpPr/>
          <p:nvPr/>
        </p:nvSpPr>
        <p:spPr>
          <a:xfrm>
            <a:off x="2509405" y="441065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1D0625F1-E719-4ABF-B35C-31B39C01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4445449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 Conduct system-level synthesis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808B6F-8FFB-4972-879A-FE04AFD8D620}"/>
              </a:ext>
            </a:extLst>
          </p:cNvPr>
          <p:cNvSpPr/>
          <p:nvPr/>
        </p:nvSpPr>
        <p:spPr>
          <a:xfrm>
            <a:off x="2509405" y="5207575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74A8A0A-563E-4BAF-840A-83B4F487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5240787"/>
            <a:ext cx="2160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C5. Conduct System Design Review (SDR)</a:t>
            </a: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B1CEA6-BCD5-4C1F-90DA-18AF43DDA06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89699" y="2532637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DE65DE-417C-42DF-A9FC-C7B11D58009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589699" y="3324800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16A80A-2E54-4CEF-B8CC-153004F413F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589699" y="4116962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93487F-EAC0-4921-B4D9-B409837CBED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589699" y="4913887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D075C6E-CB12-4696-8625-B030DC830A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89699" y="5710812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F44A8BD4-E36A-456B-BE54-8EAD81B6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16" y="1732377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Conceptual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CF8F2F-847D-40D5-AA22-2450BA82B367}"/>
              </a:ext>
            </a:extLst>
          </p:cNvPr>
          <p:cNvCxnSpPr>
            <a:cxnSpLocks/>
            <a:stCxn id="9" idx="3"/>
            <a:endCxn id="119" idx="1"/>
          </p:cNvCxnSpPr>
          <p:nvPr/>
        </p:nvCxnSpPr>
        <p:spPr>
          <a:xfrm>
            <a:off x="4667973" y="2281812"/>
            <a:ext cx="599054" cy="4445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57">
            <a:extLst>
              <a:ext uri="{FF2B5EF4-FFF2-40B4-BE49-F238E27FC236}">
                <a16:creationId xmlns:a16="http://schemas.microsoft.com/office/drawing/2014/main" id="{13DB8FA2-348C-4FE4-9F42-95CE19E8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268" y="6103593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A63BE5-D6D5-4A63-80AD-4ACEF3035A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34730" y="2280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EB9936-CBCC-488B-9260-41259D6BA8A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34730" y="3072387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8A58683-6744-4740-ACC1-8395A64F258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34730" y="3862962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6E8C8D-B064-4170-817B-9052C0A7D89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949415" y="4661475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43AC5F-5BCC-429D-BE8E-B0E665267A87}"/>
              </a:ext>
            </a:extLst>
          </p:cNvPr>
          <p:cNvCxnSpPr>
            <a:cxnSpLocks/>
          </p:cNvCxnSpPr>
          <p:nvPr/>
        </p:nvCxnSpPr>
        <p:spPr>
          <a:xfrm>
            <a:off x="1934730" y="2280225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7D80CF-1439-45C6-9FC4-5FA6E6500C8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34730" y="5455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页脚占位符 116">
            <a:extLst>
              <a:ext uri="{FF2B5EF4-FFF2-40B4-BE49-F238E27FC236}">
                <a16:creationId xmlns:a16="http://schemas.microsoft.com/office/drawing/2014/main" id="{1E2058CC-E00A-43A8-86A0-2E234289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18" name="灯片编号占位符 117">
            <a:extLst>
              <a:ext uri="{FF2B5EF4-FFF2-40B4-BE49-F238E27FC236}">
                <a16:creationId xmlns:a16="http://schemas.microsoft.com/office/drawing/2014/main" id="{707A9293-B6F4-45B6-9E1F-AF0BDC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</a:t>
            </a:fld>
            <a:endParaRPr 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23C2F5B-B836-4B09-972D-9C3330197061}"/>
              </a:ext>
            </a:extLst>
          </p:cNvPr>
          <p:cNvSpPr txBox="1"/>
          <p:nvPr/>
        </p:nvSpPr>
        <p:spPr>
          <a:xfrm>
            <a:off x="5267027" y="1587598"/>
            <a:ext cx="4700470" cy="147732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Identify Major Stakeholders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Elicit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Scope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Define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Finalize Business Needs and Requirements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1A5882-DD75-4C04-9AF4-B35B9F6A0183}"/>
              </a:ext>
            </a:extLst>
          </p:cNvPr>
          <p:cNvSpPr txBox="1"/>
          <p:nvPr/>
        </p:nvSpPr>
        <p:spPr>
          <a:xfrm>
            <a:off x="5267027" y="3101424"/>
            <a:ext cx="4700470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Finalize Stakeholder Needs and </a:t>
            </a:r>
            <a:r>
              <a:rPr lang="en-US" altLang="zh-CN" b="0" i="0" dirty="0">
                <a:effectLst/>
                <a:latin typeface="TimesNewRomanPSMT"/>
              </a:rPr>
              <a:t>Requirements</a:t>
            </a:r>
            <a:endParaRPr lang="en-US" altLang="zh-CN" sz="1800" b="0" i="0" dirty="0">
              <a:effectLst/>
              <a:latin typeface="TimesNewRomanPSM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7203A2-8084-4345-8C34-9EDED410142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4667973" y="3072387"/>
            <a:ext cx="599054" cy="49070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91A6662-1764-4BB5-A057-155D3D0E8815}"/>
              </a:ext>
            </a:extLst>
          </p:cNvPr>
          <p:cNvSpPr txBox="1"/>
          <p:nvPr/>
        </p:nvSpPr>
        <p:spPr>
          <a:xfrm>
            <a:off x="5267027" y="4068067"/>
            <a:ext cx="486556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Establish Requirements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Perform Requirements Analysis and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Draft System Requirement Specification (</a:t>
            </a:r>
            <a:r>
              <a:rPr lang="en-US" altLang="zh-CN" sz="1800" b="0" i="0" dirty="0" err="1">
                <a:effectLst/>
                <a:latin typeface="TimesNewRomanPSMT"/>
              </a:rPr>
              <a:t>SyRS</a:t>
            </a:r>
            <a:r>
              <a:rPr lang="en-US" altLang="zh-CN" sz="1800" b="0" i="0" dirty="0">
                <a:effectLst/>
                <a:latin typeface="TimesNewRomanPS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Conduct System Requirements Reviews (SRR)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69AED0B-4CFE-4AA3-B799-DC7FD080F175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4667974" y="3868394"/>
            <a:ext cx="599053" cy="7998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object 2">
            <a:extLst>
              <a:ext uri="{FF2B5EF4-FFF2-40B4-BE49-F238E27FC236}">
                <a16:creationId xmlns:a16="http://schemas.microsoft.com/office/drawing/2014/main" id="{1E4E972F-4B45-4143-93E5-D72F84489044}"/>
              </a:ext>
            </a:extLst>
          </p:cNvPr>
          <p:cNvSpPr txBox="1">
            <a:spLocks/>
          </p:cNvSpPr>
          <p:nvPr/>
        </p:nvSpPr>
        <p:spPr>
          <a:xfrm>
            <a:off x="382070" y="613768"/>
            <a:ext cx="5985619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Tahoma"/>
                <a:cs typeface="Tahoma"/>
              </a:rPr>
              <a:t>C3. Define System Requirements</a:t>
            </a:r>
            <a:endParaRPr lang="en-US" sz="3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54976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68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F5A1D7-4A5B-45FC-B751-601E8E48F7FB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Project Management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5FA124-AFB1-411D-896D-259BFE4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41</a:t>
            </a:fld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0DA2F9-8CF7-427C-8891-0C43E9BB34EE}"/>
              </a:ext>
            </a:extLst>
          </p:cNvPr>
          <p:cNvSpPr txBox="1"/>
          <p:nvPr/>
        </p:nvSpPr>
        <p:spPr>
          <a:xfrm>
            <a:off x="623424" y="2004091"/>
            <a:ext cx="61779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Time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Cost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Risk Management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Quality Management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9AADE6-49B0-4EC6-A733-689695D3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990935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F5A1D7-4A5B-45FC-B751-601E8E48F7FB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Time Management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5FA124-AFB1-411D-896D-259BFE4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DEC697-1F23-423A-A4D3-7BC066AAA14A}"/>
              </a:ext>
            </a:extLst>
          </p:cNvPr>
          <p:cNvSpPr txBox="1"/>
          <p:nvPr/>
        </p:nvSpPr>
        <p:spPr>
          <a:xfrm>
            <a:off x="1000125" y="1837590"/>
            <a:ext cx="361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Define Activities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Estimate Activity Durations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Develop Schedule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Control Schedule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15C866-F0F4-4B72-AF32-B34F39FE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34" y="2232051"/>
            <a:ext cx="5486400" cy="38585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DA2A66-DE16-4361-9F25-73DC61908C43}"/>
              </a:ext>
            </a:extLst>
          </p:cNvPr>
          <p:cNvSpPr txBox="1"/>
          <p:nvPr/>
        </p:nvSpPr>
        <p:spPr>
          <a:xfrm>
            <a:off x="457198" y="1251552"/>
            <a:ext cx="901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Time Management ensures the timely completion of the project.</a:t>
            </a:r>
            <a:r>
              <a:rPr lang="en-US" altLang="zh-CN" sz="2800" dirty="0"/>
              <a:t>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9AE2E08-FDEE-4558-BCED-1FBA6D4B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2275445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F5A1D7-4A5B-45FC-B751-601E8E48F7FB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Time Management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5FA124-AFB1-411D-896D-259BFE4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43</a:t>
            </a:fld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0DA2F9-8CF7-427C-8891-0C43E9BB34EE}"/>
              </a:ext>
            </a:extLst>
          </p:cNvPr>
          <p:cNvSpPr txBox="1"/>
          <p:nvPr/>
        </p:nvSpPr>
        <p:spPr>
          <a:xfrm>
            <a:off x="457198" y="1251552"/>
            <a:ext cx="901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Time Management ensures the timely completion of the project.</a:t>
            </a:r>
            <a:r>
              <a:rPr lang="en-US" altLang="zh-CN" sz="2800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DEC697-1F23-423A-A4D3-7BC066AAA14A}"/>
              </a:ext>
            </a:extLst>
          </p:cNvPr>
          <p:cNvSpPr txBox="1"/>
          <p:nvPr/>
        </p:nvSpPr>
        <p:spPr>
          <a:xfrm>
            <a:off x="914399" y="1681030"/>
            <a:ext cx="7000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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Schedule once finalized is set as a baseline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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Progress of work are tracked against the baseline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 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Analysis and forecasting is done in progress reports.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77DC0F-CA53-47EE-B969-311306B3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069" y="2823124"/>
            <a:ext cx="5331861" cy="3076575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1D14A8E-5CAB-4D5C-A222-28614424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1289015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F5A1D7-4A5B-45FC-B751-601E8E48F7FB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Cost Management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5FA124-AFB1-411D-896D-259BFE4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44</a:t>
            </a:fld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0DA2F9-8CF7-427C-8891-0C43E9BB34EE}"/>
              </a:ext>
            </a:extLst>
          </p:cNvPr>
          <p:cNvSpPr txBox="1"/>
          <p:nvPr/>
        </p:nvSpPr>
        <p:spPr>
          <a:xfrm>
            <a:off x="311334" y="1337648"/>
            <a:ext cx="10896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Century Gothic" panose="020B0502020202020204" pitchFamily="34" charset="0"/>
              </a:rPr>
              <a:t>Cost Management includes the processes involved in estimating, budgeting, and controlling costs so that the project can be completed within the approved budget.</a:t>
            </a:r>
            <a:r>
              <a:rPr lang="en-US" altLang="zh-CN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DEC697-1F23-423A-A4D3-7BC066AAA14A}"/>
              </a:ext>
            </a:extLst>
          </p:cNvPr>
          <p:cNvSpPr txBox="1"/>
          <p:nvPr/>
        </p:nvSpPr>
        <p:spPr>
          <a:xfrm>
            <a:off x="819148" y="2012554"/>
            <a:ext cx="3924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Estimate 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Convert it into budget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b="0" i="0" dirty="0">
                <a:effectLst/>
                <a:latin typeface="Century Gothic" panose="020B0502020202020204" pitchFamily="34" charset="0"/>
              </a:rPr>
              <a:t>Load the cost into schedule</a:t>
            </a:r>
            <a:r>
              <a:rPr lang="en-US" altLang="zh-C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Control cost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B66423-3E0D-47B5-A94E-D3DEF95EA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6"/>
          <a:stretch/>
        </p:blipFill>
        <p:spPr>
          <a:xfrm>
            <a:off x="4743449" y="1960386"/>
            <a:ext cx="6222206" cy="4761089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F73EDE9-1F65-4AB6-8ADA-A0D164EC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1623641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F5A1D7-4A5B-45FC-B751-601E8E48F7FB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Risk Management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5FA124-AFB1-411D-896D-259BFE4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45</a:t>
            </a:fld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0DA2F9-8CF7-427C-8891-0C43E9BB34EE}"/>
              </a:ext>
            </a:extLst>
          </p:cNvPr>
          <p:cNvSpPr txBox="1"/>
          <p:nvPr/>
        </p:nvSpPr>
        <p:spPr>
          <a:xfrm>
            <a:off x="378009" y="1344097"/>
            <a:ext cx="10896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Risk Management is concerned with identifying, analyzing and responding to project risks.</a:t>
            </a:r>
            <a:r>
              <a:rPr lang="en-US" altLang="zh-CN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DEC697-1F23-423A-A4D3-7BC066AAA14A}"/>
              </a:ext>
            </a:extLst>
          </p:cNvPr>
          <p:cNvSpPr txBox="1"/>
          <p:nvPr/>
        </p:nvSpPr>
        <p:spPr>
          <a:xfrm>
            <a:off x="809623" y="1713429"/>
            <a:ext cx="3924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Identify Risks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Perform Risk Analysis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Plan Risk responses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Monitor and Control Risks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B177A3-9DCC-439D-9730-20F7C3A2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49" y="1713429"/>
            <a:ext cx="6010276" cy="3180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C6D5C9-EAF7-4D0D-9A8A-25F81824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4" y="3456503"/>
            <a:ext cx="5390235" cy="2820472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20CC9BC-0D7C-414B-9CA5-7163F5AB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3236740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5F5A1D7-4A5B-45FC-B751-601E8E48F7FB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Quality Management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5FA124-AFB1-411D-896D-259BFE4B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46</a:t>
            </a:fld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0DA2F9-8CF7-427C-8891-0C43E9BB34EE}"/>
              </a:ext>
            </a:extLst>
          </p:cNvPr>
          <p:cNvSpPr txBox="1"/>
          <p:nvPr/>
        </p:nvSpPr>
        <p:spPr>
          <a:xfrm>
            <a:off x="378009" y="1344097"/>
            <a:ext cx="11194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Project Quality Management ensures the project will satisfy NEEDS for which it was undertaken. The project’s processes and products meet written specifications.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DEC697-1F23-423A-A4D3-7BC066AAA14A}"/>
              </a:ext>
            </a:extLst>
          </p:cNvPr>
          <p:cNvSpPr txBox="1"/>
          <p:nvPr/>
        </p:nvSpPr>
        <p:spPr>
          <a:xfrm>
            <a:off x="619125" y="1936598"/>
            <a:ext cx="4397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Planning quality management: Identifying which quality standards are relevant to the project and how to satisfy them; a metric is a standard of measurement.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Performing quality assurance: 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Periodically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 evaluating overall project performance to ensure the project will satisfy the relevant quality standards.</a:t>
            </a:r>
            <a:br>
              <a:rPr lang="en-US" altLang="zh-CN" sz="1800" b="0" i="0" dirty="0">
                <a:effectLst/>
                <a:latin typeface="Century Gothic" panose="020B0502020202020204" pitchFamily="34" charset="0"/>
              </a:rPr>
            </a:br>
            <a:r>
              <a:rPr lang="en-US" altLang="zh-CN" sz="1800" b="0" i="0" dirty="0">
                <a:effectLst/>
                <a:latin typeface="Wingdings" panose="05000000000000000000" pitchFamily="2" charset="2"/>
              </a:rPr>
              <a:t></a:t>
            </a:r>
            <a:r>
              <a:rPr lang="en-US" altLang="zh-CN" sz="1800" b="0" i="0" dirty="0">
                <a:effectLst/>
                <a:latin typeface="Century Gothic" panose="020B0502020202020204" pitchFamily="34" charset="0"/>
              </a:rPr>
              <a:t>Performing quality control: Monitoring specific project results to ensure that they comply with the relevant quality standards.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6CF4E9-F2DD-442B-B0A3-DF580F4F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07" y="2032619"/>
            <a:ext cx="6641968" cy="4109106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34CA09-5017-4309-BCAD-DF288D9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781786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A6F2FB2-F69C-4819-A6BB-DD4AD6687565}"/>
              </a:ext>
            </a:extLst>
          </p:cNvPr>
          <p:cNvSpPr txBox="1">
            <a:spLocks/>
          </p:cNvSpPr>
          <p:nvPr/>
        </p:nvSpPr>
        <p:spPr>
          <a:xfrm>
            <a:off x="311334" y="20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PM Knowledge Areas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19820D-3B2A-43FB-982F-51AD46AF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58" y="1252034"/>
            <a:ext cx="3118442" cy="5104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C504EB-E084-4CFA-9EA9-7ADD45E0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203200"/>
            <a:ext cx="5645334" cy="6556421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E8647A2-A40F-4EF1-A412-C66E98E2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99E24C-C415-47E4-AE3D-88ADB26B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SDM223-Spring2021</a:t>
            </a:r>
          </a:p>
        </p:txBody>
      </p:sp>
    </p:spTree>
    <p:extLst>
      <p:ext uri="{BB962C8B-B14F-4D97-AF65-F5344CB8AC3E}">
        <p14:creationId xmlns:p14="http://schemas.microsoft.com/office/powerpoint/2010/main" val="49838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D8B805-9637-4DC7-B409-B4AC092816E5}"/>
              </a:ext>
            </a:extLst>
          </p:cNvPr>
          <p:cNvSpPr/>
          <p:nvPr/>
        </p:nvSpPr>
        <p:spPr>
          <a:xfrm>
            <a:off x="1645805" y="1669037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2D34C-BC63-488E-996E-C1EBA923F57C}"/>
              </a:ext>
            </a:extLst>
          </p:cNvPr>
          <p:cNvSpPr/>
          <p:nvPr/>
        </p:nvSpPr>
        <p:spPr>
          <a:xfrm>
            <a:off x="2509405" y="202940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BAB0485-4163-46A5-BB1E-1CB92FC76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066705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 Define business 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A4633F-3F16-42CC-A94E-1E031E83A1E8}"/>
              </a:ext>
            </a:extLst>
          </p:cNvPr>
          <p:cNvSpPr/>
          <p:nvPr/>
        </p:nvSpPr>
        <p:spPr>
          <a:xfrm>
            <a:off x="2509405" y="2819975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61B76854-7ABE-40E5-B4E8-C62225A0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857281"/>
            <a:ext cx="2160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C2. Define stakeholder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 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FE8BA2-4030-427A-B5C3-63EF425485A6}"/>
              </a:ext>
            </a:extLst>
          </p:cNvPr>
          <p:cNvSpPr/>
          <p:nvPr/>
        </p:nvSpPr>
        <p:spPr>
          <a:xfrm>
            <a:off x="2509405" y="3612137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F94E554-C715-4261-BD62-20F3DF23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6" y="3653287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C3. Define system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C10639-B1BE-4A5E-BC21-6F26211E0DA0}"/>
              </a:ext>
            </a:extLst>
          </p:cNvPr>
          <p:cNvSpPr/>
          <p:nvPr/>
        </p:nvSpPr>
        <p:spPr>
          <a:xfrm>
            <a:off x="2509405" y="441065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1D0625F1-E719-4ABF-B35C-31B39C01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4445449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 Conduct system-level synthesis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808B6F-8FFB-4972-879A-FE04AFD8D620}"/>
              </a:ext>
            </a:extLst>
          </p:cNvPr>
          <p:cNvSpPr/>
          <p:nvPr/>
        </p:nvSpPr>
        <p:spPr>
          <a:xfrm>
            <a:off x="2509405" y="5207575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74A8A0A-563E-4BAF-840A-83B4F487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5240787"/>
            <a:ext cx="2160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C5. Conduct System Design Review (SDR)</a:t>
            </a: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B1CEA6-BCD5-4C1F-90DA-18AF43DDA06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89699" y="2532637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DE65DE-417C-42DF-A9FC-C7B11D58009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589699" y="3324800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16A80A-2E54-4CEF-B8CC-153004F413F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589699" y="4116962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93487F-EAC0-4921-B4D9-B409837CBED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589699" y="4913887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D075C6E-CB12-4696-8625-B030DC830A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89699" y="5710812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F44A8BD4-E36A-456B-BE54-8EAD81B6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16" y="1732377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Conceptual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CF8F2F-847D-40D5-AA22-2450BA82B367}"/>
              </a:ext>
            </a:extLst>
          </p:cNvPr>
          <p:cNvCxnSpPr>
            <a:cxnSpLocks/>
            <a:stCxn id="9" idx="3"/>
            <a:endCxn id="119" idx="1"/>
          </p:cNvCxnSpPr>
          <p:nvPr/>
        </p:nvCxnSpPr>
        <p:spPr>
          <a:xfrm>
            <a:off x="4667973" y="2281812"/>
            <a:ext cx="599054" cy="4445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57">
            <a:extLst>
              <a:ext uri="{FF2B5EF4-FFF2-40B4-BE49-F238E27FC236}">
                <a16:creationId xmlns:a16="http://schemas.microsoft.com/office/drawing/2014/main" id="{13DB8FA2-348C-4FE4-9F42-95CE19E8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268" y="6103593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A63BE5-D6D5-4A63-80AD-4ACEF3035A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34730" y="2280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EB9936-CBCC-488B-9260-41259D6BA8A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34730" y="3072387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8A58683-6744-4740-ACC1-8395A64F258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34730" y="3862962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6E8C8D-B064-4170-817B-9052C0A7D89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949415" y="4661475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43AC5F-5BCC-429D-BE8E-B0E665267A87}"/>
              </a:ext>
            </a:extLst>
          </p:cNvPr>
          <p:cNvCxnSpPr>
            <a:cxnSpLocks/>
          </p:cNvCxnSpPr>
          <p:nvPr/>
        </p:nvCxnSpPr>
        <p:spPr>
          <a:xfrm>
            <a:off x="1934730" y="2280225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7D80CF-1439-45C6-9FC4-5FA6E6500C8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34730" y="5455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页脚占位符 116">
            <a:extLst>
              <a:ext uri="{FF2B5EF4-FFF2-40B4-BE49-F238E27FC236}">
                <a16:creationId xmlns:a16="http://schemas.microsoft.com/office/drawing/2014/main" id="{1E2058CC-E00A-43A8-86A0-2E234289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18" name="灯片编号占位符 117">
            <a:extLst>
              <a:ext uri="{FF2B5EF4-FFF2-40B4-BE49-F238E27FC236}">
                <a16:creationId xmlns:a16="http://schemas.microsoft.com/office/drawing/2014/main" id="{707A9293-B6F4-45B6-9E1F-AF0BDC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5</a:t>
            </a:fld>
            <a:endParaRPr 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23C2F5B-B836-4B09-972D-9C3330197061}"/>
              </a:ext>
            </a:extLst>
          </p:cNvPr>
          <p:cNvSpPr txBox="1"/>
          <p:nvPr/>
        </p:nvSpPr>
        <p:spPr>
          <a:xfrm>
            <a:off x="5267027" y="1587598"/>
            <a:ext cx="4700470" cy="147732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Identify Major Stakeholders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Elicit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Scope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Define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Finalize Business Needs and Requirements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1A5882-DD75-4C04-9AF4-B35B9F6A0183}"/>
              </a:ext>
            </a:extLst>
          </p:cNvPr>
          <p:cNvSpPr txBox="1"/>
          <p:nvPr/>
        </p:nvSpPr>
        <p:spPr>
          <a:xfrm>
            <a:off x="5267027" y="3101424"/>
            <a:ext cx="4700470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Finalize Stakeholder Needs and </a:t>
            </a:r>
            <a:r>
              <a:rPr lang="en-US" altLang="zh-CN" b="0" i="0" dirty="0">
                <a:effectLst/>
                <a:latin typeface="TimesNewRomanPSMT"/>
              </a:rPr>
              <a:t>Requirements</a:t>
            </a:r>
            <a:endParaRPr lang="en-US" altLang="zh-CN" sz="1800" b="0" i="0" dirty="0">
              <a:effectLst/>
              <a:latin typeface="TimesNewRomanPSM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7203A2-8084-4345-8C34-9EDED410142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4667973" y="3072387"/>
            <a:ext cx="599054" cy="49070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object 2">
            <a:extLst>
              <a:ext uri="{FF2B5EF4-FFF2-40B4-BE49-F238E27FC236}">
                <a16:creationId xmlns:a16="http://schemas.microsoft.com/office/drawing/2014/main" id="{560A4D06-B2BD-4B8F-9284-BAE9C89A1ED9}"/>
              </a:ext>
            </a:extLst>
          </p:cNvPr>
          <p:cNvSpPr txBox="1">
            <a:spLocks/>
          </p:cNvSpPr>
          <p:nvPr/>
        </p:nvSpPr>
        <p:spPr>
          <a:xfrm>
            <a:off x="382070" y="613768"/>
            <a:ext cx="642830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Tahoma"/>
                <a:cs typeface="Tahoma"/>
              </a:rPr>
              <a:t>C4. Conduct System-level Synthesis</a:t>
            </a:r>
            <a:endParaRPr lang="en-US" sz="3200" dirty="0">
              <a:latin typeface="Tahoma"/>
              <a:cs typeface="Tahom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1A6662-1764-4BB5-A057-155D3D0E8815}"/>
              </a:ext>
            </a:extLst>
          </p:cNvPr>
          <p:cNvSpPr txBox="1"/>
          <p:nvPr/>
        </p:nvSpPr>
        <p:spPr>
          <a:xfrm>
            <a:off x="5267027" y="4068067"/>
            <a:ext cx="486556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Establish Requirements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Perform Requirements Analysis and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Draft System Requirement Specification (</a:t>
            </a:r>
            <a:r>
              <a:rPr lang="en-US" altLang="zh-CN" sz="1800" b="0" i="0" dirty="0" err="1">
                <a:effectLst/>
                <a:latin typeface="TimesNewRomanPSMT"/>
              </a:rPr>
              <a:t>SyRS</a:t>
            </a:r>
            <a:r>
              <a:rPr lang="en-US" altLang="zh-CN" sz="1800" b="0" i="0" dirty="0">
                <a:effectLst/>
                <a:latin typeface="TimesNewRomanPS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Conduct System Requirements Reviews (SRR)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69AED0B-4CFE-4AA3-B799-DC7FD080F175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4667974" y="3868394"/>
            <a:ext cx="599053" cy="7998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FF907F3-E151-456F-8F69-DCAD70453D1F}"/>
              </a:ext>
            </a:extLst>
          </p:cNvPr>
          <p:cNvSpPr txBox="1"/>
          <p:nvPr/>
        </p:nvSpPr>
        <p:spPr>
          <a:xfrm>
            <a:off x="5267028" y="5308162"/>
            <a:ext cx="4865568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Conduct System-level Synthesis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250AF77-9630-4E4E-846C-D6EF25C9B24C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>
            <a:off x="4667973" y="4660556"/>
            <a:ext cx="599055" cy="83227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987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D8B805-9637-4DC7-B409-B4AC092816E5}"/>
              </a:ext>
            </a:extLst>
          </p:cNvPr>
          <p:cNvSpPr/>
          <p:nvPr/>
        </p:nvSpPr>
        <p:spPr>
          <a:xfrm>
            <a:off x="1645805" y="1669037"/>
            <a:ext cx="3313113" cy="41719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2D34C-BC63-488E-996E-C1EBA923F57C}"/>
              </a:ext>
            </a:extLst>
          </p:cNvPr>
          <p:cNvSpPr/>
          <p:nvPr/>
        </p:nvSpPr>
        <p:spPr>
          <a:xfrm>
            <a:off x="2509405" y="202940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7BAB0485-4163-46A5-BB1E-1CB92FC76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066705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C1. Define business 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A4633F-3F16-42CC-A94E-1E031E83A1E8}"/>
              </a:ext>
            </a:extLst>
          </p:cNvPr>
          <p:cNvSpPr/>
          <p:nvPr/>
        </p:nvSpPr>
        <p:spPr>
          <a:xfrm>
            <a:off x="2509405" y="2819975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61B76854-7ABE-40E5-B4E8-C62225A0F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2857281"/>
            <a:ext cx="21605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C2. Define stakeholder</a:t>
            </a:r>
          </a:p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needs and requirements 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FE8BA2-4030-427A-B5C3-63EF425485A6}"/>
              </a:ext>
            </a:extLst>
          </p:cNvPr>
          <p:cNvSpPr/>
          <p:nvPr/>
        </p:nvSpPr>
        <p:spPr>
          <a:xfrm>
            <a:off x="2509405" y="3612137"/>
            <a:ext cx="2160588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F94E554-C715-4261-BD62-20F3DF23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6" y="3653287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C3. Define system requirements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C10639-B1BE-4A5E-BC21-6F26211E0DA0}"/>
              </a:ext>
            </a:extLst>
          </p:cNvPr>
          <p:cNvSpPr/>
          <p:nvPr/>
        </p:nvSpPr>
        <p:spPr>
          <a:xfrm>
            <a:off x="2509405" y="4410650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文本框 12">
            <a:extLst>
              <a:ext uri="{FF2B5EF4-FFF2-40B4-BE49-F238E27FC236}">
                <a16:creationId xmlns:a16="http://schemas.microsoft.com/office/drawing/2014/main" id="{1D0625F1-E719-4ABF-B35C-31B39C01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4445449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 Conduct system-level synthesis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808B6F-8FFB-4972-879A-FE04AFD8D620}"/>
              </a:ext>
            </a:extLst>
          </p:cNvPr>
          <p:cNvSpPr/>
          <p:nvPr/>
        </p:nvSpPr>
        <p:spPr>
          <a:xfrm>
            <a:off x="2509405" y="5207575"/>
            <a:ext cx="21605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文本框 14">
            <a:extLst>
              <a:ext uri="{FF2B5EF4-FFF2-40B4-BE49-F238E27FC236}">
                <a16:creationId xmlns:a16="http://schemas.microsoft.com/office/drawing/2014/main" id="{E74A8A0A-563E-4BAF-840A-83B4F487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385" y="5240787"/>
            <a:ext cx="2160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C5. Conduct System Design Review (SDR)</a:t>
            </a: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B1CEA6-BCD5-4C1F-90DA-18AF43DDA06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89699" y="2532637"/>
            <a:ext cx="0" cy="2873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EDE65DE-417C-42DF-A9FC-C7B11D58009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589699" y="3324800"/>
            <a:ext cx="0" cy="287337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16A80A-2E54-4CEF-B8CC-153004F413F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589699" y="4116962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93487F-EAC0-4921-B4D9-B409837CBED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589699" y="4913887"/>
            <a:ext cx="0" cy="2936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D075C6E-CB12-4696-8625-B030DC830A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89699" y="5710812"/>
            <a:ext cx="0" cy="404811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文本框 32">
            <a:extLst>
              <a:ext uri="{FF2B5EF4-FFF2-40B4-BE49-F238E27FC236}">
                <a16:creationId xmlns:a16="http://schemas.microsoft.com/office/drawing/2014/main" id="{F44A8BD4-E36A-456B-BE54-8EAD81B6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16" y="1732377"/>
            <a:ext cx="15843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Conceptual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CF8F2F-847D-40D5-AA22-2450BA82B367}"/>
              </a:ext>
            </a:extLst>
          </p:cNvPr>
          <p:cNvCxnSpPr>
            <a:cxnSpLocks/>
            <a:stCxn id="9" idx="3"/>
            <a:endCxn id="119" idx="1"/>
          </p:cNvCxnSpPr>
          <p:nvPr/>
        </p:nvCxnSpPr>
        <p:spPr>
          <a:xfrm>
            <a:off x="4667973" y="2281812"/>
            <a:ext cx="599054" cy="4445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文本框 57">
            <a:extLst>
              <a:ext uri="{FF2B5EF4-FFF2-40B4-BE49-F238E27FC236}">
                <a16:creationId xmlns:a16="http://schemas.microsoft.com/office/drawing/2014/main" id="{13DB8FA2-348C-4FE4-9F42-95CE19E80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268" y="6103593"/>
            <a:ext cx="1943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Preliminary Design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A63BE5-D6D5-4A63-80AD-4ACEF3035A0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34730" y="2280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EB9936-CBCC-488B-9260-41259D6BA8A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34730" y="3072387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8A58683-6744-4740-ACC1-8395A64F258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34730" y="3862962"/>
            <a:ext cx="574675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6E8C8D-B064-4170-817B-9052C0A7D89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949415" y="4661475"/>
            <a:ext cx="559990" cy="794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43AC5F-5BCC-429D-BE8E-B0E665267A87}"/>
              </a:ext>
            </a:extLst>
          </p:cNvPr>
          <p:cNvCxnSpPr>
            <a:cxnSpLocks/>
          </p:cNvCxnSpPr>
          <p:nvPr/>
        </p:nvCxnSpPr>
        <p:spPr>
          <a:xfrm>
            <a:off x="1934730" y="2280225"/>
            <a:ext cx="0" cy="317976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7D80CF-1439-45C6-9FC4-5FA6E6500C8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934730" y="5455225"/>
            <a:ext cx="574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页脚占位符 116">
            <a:extLst>
              <a:ext uri="{FF2B5EF4-FFF2-40B4-BE49-F238E27FC236}">
                <a16:creationId xmlns:a16="http://schemas.microsoft.com/office/drawing/2014/main" id="{1E2058CC-E00A-43A8-86A0-2E234289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18" name="灯片编号占位符 117">
            <a:extLst>
              <a:ext uri="{FF2B5EF4-FFF2-40B4-BE49-F238E27FC236}">
                <a16:creationId xmlns:a16="http://schemas.microsoft.com/office/drawing/2014/main" id="{707A9293-B6F4-45B6-9E1F-AF0BDC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6</a:t>
            </a:fld>
            <a:endParaRPr 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23C2F5B-B836-4B09-972D-9C3330197061}"/>
              </a:ext>
            </a:extLst>
          </p:cNvPr>
          <p:cNvSpPr txBox="1"/>
          <p:nvPr/>
        </p:nvSpPr>
        <p:spPr>
          <a:xfrm>
            <a:off x="5267027" y="1587598"/>
            <a:ext cx="4700470" cy="147732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Identify Major Stakeholders and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Elicit Business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Scope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Define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TimesNewRomanPSMT"/>
              </a:rPr>
              <a:t>Finalize Business Needs and Requirements</a:t>
            </a:r>
            <a:endParaRPr lang="zh-CN" altLang="en-US" sz="11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1A5882-DD75-4C04-9AF4-B35B9F6A0183}"/>
              </a:ext>
            </a:extLst>
          </p:cNvPr>
          <p:cNvSpPr txBox="1"/>
          <p:nvPr/>
        </p:nvSpPr>
        <p:spPr>
          <a:xfrm>
            <a:off x="5267027" y="3101424"/>
            <a:ext cx="4700470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Define Stakeholder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NewRomanPSMT"/>
              </a:rPr>
              <a:t>Finalize Stakeholder Needs and </a:t>
            </a:r>
            <a:r>
              <a:rPr lang="en-US" altLang="zh-CN" b="0" i="0" dirty="0">
                <a:effectLst/>
                <a:latin typeface="TimesNewRomanPSMT"/>
              </a:rPr>
              <a:t>Requirements</a:t>
            </a:r>
            <a:endParaRPr lang="en-US" altLang="zh-CN" sz="1800" b="0" i="0" dirty="0">
              <a:effectLst/>
              <a:latin typeface="TimesNewRomanPSM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7203A2-8084-4345-8C34-9EDED410142E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4667973" y="3072387"/>
            <a:ext cx="599054" cy="49070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object 2">
            <a:extLst>
              <a:ext uri="{FF2B5EF4-FFF2-40B4-BE49-F238E27FC236}">
                <a16:creationId xmlns:a16="http://schemas.microsoft.com/office/drawing/2014/main" id="{560A4D06-B2BD-4B8F-9284-BAE9C89A1ED9}"/>
              </a:ext>
            </a:extLst>
          </p:cNvPr>
          <p:cNvSpPr txBox="1">
            <a:spLocks/>
          </p:cNvSpPr>
          <p:nvPr/>
        </p:nvSpPr>
        <p:spPr>
          <a:xfrm>
            <a:off x="411625" y="140079"/>
            <a:ext cx="6371155" cy="99770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Tahoma"/>
                <a:cs typeface="Tahoma"/>
              </a:rPr>
              <a:t>C5. </a:t>
            </a:r>
            <a:r>
              <a:rPr lang="en-US" altLang="zh-CN" sz="3200" b="0" i="0" dirty="0">
                <a:effectLst/>
                <a:latin typeface="TimesNewRomanPSMT"/>
              </a:rPr>
              <a:t>Conduct System Design Review (SDR)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1A6662-1764-4BB5-A057-155D3D0E8815}"/>
              </a:ext>
            </a:extLst>
          </p:cNvPr>
          <p:cNvSpPr txBox="1"/>
          <p:nvPr/>
        </p:nvSpPr>
        <p:spPr>
          <a:xfrm>
            <a:off x="5267027" y="4068067"/>
            <a:ext cx="486556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Establish Requirements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Perform Requirements Analysis and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Draft System Requirement Specification (</a:t>
            </a:r>
            <a:r>
              <a:rPr lang="en-US" altLang="zh-CN" sz="1800" b="0" i="0" dirty="0" err="1">
                <a:effectLst/>
                <a:latin typeface="TimesNewRomanPSMT"/>
              </a:rPr>
              <a:t>SyRS</a:t>
            </a:r>
            <a:r>
              <a:rPr lang="en-US" altLang="zh-CN" sz="1800" b="0" i="0" dirty="0">
                <a:effectLst/>
                <a:latin typeface="TimesNewRomanPSM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Conduct System Requirements Reviews (SRR)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69AED0B-4CFE-4AA3-B799-DC7FD080F175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4667974" y="3868394"/>
            <a:ext cx="599053" cy="799838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FF907F3-E151-456F-8F69-DCAD70453D1F}"/>
              </a:ext>
            </a:extLst>
          </p:cNvPr>
          <p:cNvSpPr txBox="1"/>
          <p:nvPr/>
        </p:nvSpPr>
        <p:spPr>
          <a:xfrm>
            <a:off x="5267028" y="5308162"/>
            <a:ext cx="4865568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Conduct System-level Synthesis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250AF77-9630-4E4E-846C-D6EF25C9B24C}"/>
              </a:ext>
            </a:extLst>
          </p:cNvPr>
          <p:cNvCxnSpPr>
            <a:cxnSpLocks/>
            <a:stCxn id="15" idx="3"/>
            <a:endCxn id="43" idx="1"/>
          </p:cNvCxnSpPr>
          <p:nvPr/>
        </p:nvCxnSpPr>
        <p:spPr>
          <a:xfrm>
            <a:off x="4667973" y="4660556"/>
            <a:ext cx="599055" cy="832272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7E27D-7D71-4018-8A31-C1EEE18095FC}"/>
              </a:ext>
            </a:extLst>
          </p:cNvPr>
          <p:cNvSpPr txBox="1"/>
          <p:nvPr/>
        </p:nvSpPr>
        <p:spPr>
          <a:xfrm>
            <a:off x="5267027" y="5717260"/>
            <a:ext cx="4865568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effectLst/>
                <a:latin typeface="TimesNewRomanPSMT"/>
              </a:rPr>
              <a:t>Conduct System Design Review (SDR)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90A300D-E844-447A-B7AA-907E5BDB46EE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667973" y="5456687"/>
            <a:ext cx="599054" cy="445239"/>
          </a:xfrm>
          <a:prstGeom prst="straightConnector1">
            <a:avLst/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8520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8E274E-F350-4D07-94D4-8213ABBA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50" y="1462088"/>
            <a:ext cx="10258426" cy="45656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0000"/>
                </a:solidFill>
              </a:rPr>
              <a:t>Preliminary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Detailed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Construction and 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Utilization 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Retirement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System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Project Management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D0B8C8C-CA6D-41AA-9BD2-6D1CBB9EA53C}"/>
              </a:ext>
            </a:extLst>
          </p:cNvPr>
          <p:cNvSpPr txBox="1">
            <a:spLocks/>
          </p:cNvSpPr>
          <p:nvPr/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Agenda for today</a:t>
            </a:r>
            <a:endParaRPr lang="en-US" sz="3600" dirty="0">
              <a:latin typeface="Tahoma"/>
              <a:cs typeface="Tahoma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9607C75-9C50-4C7F-B155-9C759736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596D268-09BF-4622-B8DA-AA077C0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895" y="529465"/>
            <a:ext cx="495363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>
                <a:latin typeface="Tahoma"/>
                <a:cs typeface="Tahoma"/>
              </a:rPr>
              <a:t>The starting point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1BEB1-C4BB-4C46-9E93-420542F6C887}"/>
              </a:ext>
            </a:extLst>
          </p:cNvPr>
          <p:cNvSpPr txBox="1"/>
          <p:nvPr/>
        </p:nvSpPr>
        <p:spPr>
          <a:xfrm>
            <a:off x="725332" y="1376702"/>
            <a:ext cx="10741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We have obtained a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system-level functional definition 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Various potential solutions are provided, and the </a:t>
            </a:r>
            <a:r>
              <a:rPr lang="en-US" altLang="zh-CN" sz="2400" dirty="0">
                <a:solidFill>
                  <a:srgbClr val="FF0000"/>
                </a:solidFill>
                <a:latin typeface="TimesNewRomanPSMT"/>
              </a:rPr>
              <a:t>most preferred solution is selected</a:t>
            </a:r>
            <a:r>
              <a:rPr lang="en-US" altLang="zh-CN" sz="2400" dirty="0">
                <a:solidFill>
                  <a:srgbClr val="000000"/>
                </a:solidFill>
                <a:latin typeface="TimesNewRomanPSMT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EAD77E-8693-447E-ADDF-D91B09BAEA76}"/>
              </a:ext>
            </a:extLst>
          </p:cNvPr>
          <p:cNvSpPr txBox="1"/>
          <p:nvPr/>
        </p:nvSpPr>
        <p:spPr>
          <a:xfrm>
            <a:off x="725332" y="2850228"/>
            <a:ext cx="10998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Preliminary Design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continues to translate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system-level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 requirements into design requirements for the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TimesNewRomanPSMT"/>
              </a:rPr>
              <a:t>elements (subsystems)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endParaRPr lang="en-US" altLang="zh-CN" sz="24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90E213-DE25-408B-80AB-F2A863737E07}"/>
              </a:ext>
            </a:extLst>
          </p:cNvPr>
          <p:cNvSpPr txBox="1"/>
          <p:nvPr/>
        </p:nvSpPr>
        <p:spPr>
          <a:xfrm>
            <a:off x="3059344" y="4632778"/>
            <a:ext cx="1909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Functional design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97BF2-19C7-4A8B-ACD2-C8C2E42E1FD8}"/>
              </a:ext>
            </a:extLst>
          </p:cNvPr>
          <p:cNvSpPr txBox="1"/>
          <p:nvPr/>
        </p:nvSpPr>
        <p:spPr>
          <a:xfrm>
            <a:off x="6224451" y="4632778"/>
            <a:ext cx="1909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Physical design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3419DC-A3B1-4E14-8BFC-BC62839DC4FF}"/>
              </a:ext>
            </a:extLst>
          </p:cNvPr>
          <p:cNvCxnSpPr/>
          <p:nvPr/>
        </p:nvCxnSpPr>
        <p:spPr>
          <a:xfrm>
            <a:off x="5074015" y="4817444"/>
            <a:ext cx="7411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FCF13E6-BEAC-4A1B-BE41-DB025B55C882}"/>
              </a:ext>
            </a:extLst>
          </p:cNvPr>
          <p:cNvSpPr txBox="1"/>
          <p:nvPr/>
        </p:nvSpPr>
        <p:spPr>
          <a:xfrm>
            <a:off x="3638119" y="5122062"/>
            <a:ext cx="752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What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6F0CA1-DC29-4D8A-8C2D-32D4FF133D1A}"/>
              </a:ext>
            </a:extLst>
          </p:cNvPr>
          <p:cNvSpPr txBox="1"/>
          <p:nvPr/>
        </p:nvSpPr>
        <p:spPr>
          <a:xfrm>
            <a:off x="6601096" y="5122062"/>
            <a:ext cx="752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How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5004E5-FC14-47AB-8CEF-85B5EA62010A}"/>
              </a:ext>
            </a:extLst>
          </p:cNvPr>
          <p:cNvSpPr txBox="1"/>
          <p:nvPr/>
        </p:nvSpPr>
        <p:spPr>
          <a:xfrm>
            <a:off x="3229044" y="4138061"/>
            <a:ext cx="157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System-level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A09FA8-2FB2-41F7-AA94-A4FFC9A984F4}"/>
              </a:ext>
            </a:extLst>
          </p:cNvPr>
          <p:cNvSpPr txBox="1"/>
          <p:nvPr/>
        </p:nvSpPr>
        <p:spPr>
          <a:xfrm>
            <a:off x="6124932" y="4138061"/>
            <a:ext cx="170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NewRomanPSMT"/>
              </a:rPr>
              <a:t>Subsystem-level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87DAE1-2AC1-4F0C-B938-268C82F9672E}"/>
              </a:ext>
            </a:extLst>
          </p:cNvPr>
          <p:cNvCxnSpPr/>
          <p:nvPr/>
        </p:nvCxnSpPr>
        <p:spPr>
          <a:xfrm>
            <a:off x="5074015" y="4373078"/>
            <a:ext cx="7411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24039F-9840-4B25-8ED7-440FECEB81EC}"/>
              </a:ext>
            </a:extLst>
          </p:cNvPr>
          <p:cNvCxnSpPr/>
          <p:nvPr/>
        </p:nvCxnSpPr>
        <p:spPr>
          <a:xfrm>
            <a:off x="5074015" y="5305124"/>
            <a:ext cx="7411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6EB284-5252-4CCF-B07D-1939D4AA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SDM223-Spring2021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E8111-CD00-462A-B840-12F715CE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6A9F-0901-4F07-A26C-3A4706D65D5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19352</TotalTime>
  <Words>2843</Words>
  <Application>Microsoft Office PowerPoint</Application>
  <PresentationFormat>宽屏</PresentationFormat>
  <Paragraphs>536</Paragraphs>
  <Slides>48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OpenSans</vt:lpstr>
      <vt:lpstr>TimesNewRomanPS-BoldMT</vt:lpstr>
      <vt:lpstr>TimesNewRomanPSMT</vt:lpstr>
      <vt:lpstr>等线</vt:lpstr>
      <vt:lpstr>微软雅黑</vt:lpstr>
      <vt:lpstr>Arial</vt:lpstr>
      <vt:lpstr>Calibri</vt:lpstr>
      <vt:lpstr>Calibri Light</vt:lpstr>
      <vt:lpstr>Century Gothic</vt:lpstr>
      <vt:lpstr>Tahoma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starting point</vt:lpstr>
      <vt:lpstr>Preliminary Design </vt:lpstr>
      <vt:lpstr>Preliminary Design </vt:lpstr>
      <vt:lpstr>Preliminary Design </vt:lpstr>
      <vt:lpstr>Preliminary Design </vt:lpstr>
      <vt:lpstr>Subsystem options</vt:lpstr>
      <vt:lpstr>Subsystem optimization</vt:lpstr>
      <vt:lpstr>Preliminary Design </vt:lpstr>
      <vt:lpstr>PowerPoint 演示文稿</vt:lpstr>
      <vt:lpstr>Detailed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Management</vt:lpstr>
      <vt:lpstr>Verification and validation</vt:lpstr>
      <vt:lpstr>Verification and validation</vt:lpstr>
      <vt:lpstr>Configuration management</vt:lpstr>
      <vt:lpstr>Configuration management</vt:lpstr>
      <vt:lpstr>Configuration management</vt:lpstr>
      <vt:lpstr>Configuration management</vt:lpstr>
      <vt:lpstr>Risk Management</vt:lpstr>
      <vt:lpstr>Risk Management</vt:lpstr>
      <vt:lpstr>Risk Treatment</vt:lpstr>
      <vt:lpstr>Progressively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 for SDM223  System Design and Management</dc:title>
  <dc:creator>wang zhenkun</dc:creator>
  <cp:lastModifiedBy>wang zhenkun</cp:lastModifiedBy>
  <cp:revision>425</cp:revision>
  <cp:lastPrinted>2020-12-04T08:15:51Z</cp:lastPrinted>
  <dcterms:created xsi:type="dcterms:W3CDTF">2020-12-01T03:33:15Z</dcterms:created>
  <dcterms:modified xsi:type="dcterms:W3CDTF">2022-03-26T15:08:26Z</dcterms:modified>
</cp:coreProperties>
</file>