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9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D791659-23A4-45CF-9380-BB96308ABE5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381240" y="685800"/>
            <a:ext cx="6095520" cy="3428640"/>
          </a:xfrm>
          <a:prstGeom prst="rect">
            <a:avLst/>
          </a:prstGeom>
        </p:spPr>
      </p:sp>
      <p:sp>
        <p:nvSpPr>
          <p:cNvPr id="116"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pPr>
            <a:r>
              <a:rPr b="1" lang="en-US" sz="1100" spc="-1" strike="noStrike">
                <a:latin typeface="Roboto"/>
                <a:ea typeface="Roboto"/>
              </a:rPr>
              <a:t>local field potential </a:t>
            </a:r>
            <a:r>
              <a:rPr b="0" lang="en-US" sz="1100" spc="-1" strike="noStrike">
                <a:latin typeface="Roboto"/>
                <a:ea typeface="Roboto"/>
              </a:rPr>
              <a:t>(LFP; also known as micro‐depth or intracranial EEG 1 )</a:t>
            </a:r>
            <a:endParaRPr b="0" lang="en-US" sz="1100" spc="-1" strike="noStrike">
              <a:latin typeface="Arial"/>
            </a:endParaRPr>
          </a:p>
          <a:p>
            <a:pPr>
              <a:lnSpc>
                <a:spcPct val="115000"/>
              </a:lnSpc>
            </a:pPr>
            <a:r>
              <a:rPr b="0" lang="en-US" sz="1100" spc="-1" strike="noStrike">
                <a:latin typeface="Roboto"/>
                <a:ea typeface="Roboto"/>
              </a:rPr>
              <a:t>Any excitable membrane — whether it is a spine, dendrite, soma, axon or axon terminal — and any type of transmembrane current contributes to the extracellular field. Even the slowest fluctuations in glia.</a:t>
            </a: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r>
              <a:rPr b="1" lang="en-US" sz="1100" spc="-1" strike="noStrike">
                <a:latin typeface="Roboto"/>
                <a:ea typeface="Roboto"/>
              </a:rPr>
              <a:t>silicon-based polytrodes</a:t>
            </a:r>
            <a:endParaRPr b="0" lang="en-US" sz="1100" spc="-1" strike="noStrike">
              <a:latin typeface="Arial"/>
            </a:endParaRPr>
          </a:p>
          <a:p>
            <a:pPr>
              <a:lnSpc>
                <a:spcPct val="115000"/>
              </a:lnSpc>
            </a:pPr>
            <a:endParaRPr b="0" lang="en-US" sz="1100" spc="-1" strike="noStrike">
              <a:latin typeface="Arial"/>
            </a:endParaRPr>
          </a:p>
          <a:p>
            <a:pPr>
              <a:lnSpc>
                <a:spcPct val="115000"/>
              </a:lnSpc>
            </a:pPr>
            <a:r>
              <a:rPr b="1" lang="en-US" sz="1100" spc="-1" strike="noStrike">
                <a:latin typeface="Roboto"/>
                <a:ea typeface="Roboto"/>
              </a:rPr>
              <a:t>NASA Task Load Index (TLX)</a:t>
            </a:r>
            <a:r>
              <a:rPr b="0" lang="en-US" sz="1100" spc="-1" strike="noStrike">
                <a:latin typeface="Roboto"/>
                <a:ea typeface="Roboto"/>
              </a:rPr>
              <a:t> - a multi-dimensional survey based measure of workload.</a:t>
            </a:r>
            <a:endParaRPr b="0" lang="en-US" sz="1100" spc="-1" strike="noStrike">
              <a:latin typeface="Arial"/>
            </a:endParaRPr>
          </a:p>
          <a:p>
            <a:pPr>
              <a:lnSpc>
                <a:spcPct val="115000"/>
              </a:lnSpc>
            </a:pPr>
            <a:endParaRPr b="0" lang="en-US" sz="1100" spc="-1" strike="noStrike">
              <a:latin typeface="Arial"/>
            </a:endParaRPr>
          </a:p>
          <a:p>
            <a:pPr>
              <a:lnSpc>
                <a:spcPct val="115000"/>
              </a:lnSpc>
            </a:pPr>
            <a:r>
              <a:rPr b="0" lang="en-US" sz="1100" spc="-1" strike="noStrike">
                <a:latin typeface="Roboto"/>
                <a:ea typeface="Roboto"/>
              </a:rPr>
              <a:t>The Self-Assessment Manikin (SAM) is a non-verbal pictorial assessment technique that directly measures the pleasure, arousal, and dominance associated with a person’s affective reaction to a wide variety of stimuli.</a:t>
            </a: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r>
              <a:rPr b="1" lang="en-US" sz="1100" spc="-1" strike="noStrike">
                <a:latin typeface="Roboto"/>
                <a:ea typeface="Roboto"/>
              </a:rPr>
              <a:t>Image:</a:t>
            </a:r>
            <a:endParaRPr b="0" lang="en-US" sz="1100" spc="-1" strike="noStrike">
              <a:latin typeface="Arial"/>
            </a:endParaRPr>
          </a:p>
          <a:p>
            <a:pPr>
              <a:lnSpc>
                <a:spcPct val="115000"/>
              </a:lnSpc>
            </a:pPr>
            <a:r>
              <a:rPr b="0" lang="en-US" sz="1100" spc="-1" strike="noStrike">
                <a:latin typeface="Roboto"/>
                <a:ea typeface="Roboto"/>
              </a:rPr>
              <a:t>Simultaneously recorded LFP traces from the superficial (‘surface’) and deep (‘depth’) layers of the motor cortex in an anaesthetized cat and an intracellular trace from a layer 5 pyramidal neuron. Note the alternation of hyperpolarization and depolarization (slow oscillation) of the layer 5 neuron and the corresponding changes in the LFP. The positive waves in the deep layer (close to the recorded neuron) are also known as delta waves. iEEG, intracranial EEG.</a:t>
            </a:r>
            <a:endParaRPr b="0" lang="en-US" sz="1100" spc="-1" strike="noStrike">
              <a:latin typeface="Arial"/>
            </a:endParaRPr>
          </a:p>
          <a:p>
            <a:pPr>
              <a:lnSpc>
                <a:spcPct val="115000"/>
              </a:lnSpc>
            </a:pPr>
            <a:r>
              <a:rPr b="1" lang="en-US" sz="1100" spc="-1" strike="noStrike">
                <a:latin typeface="Roboto"/>
                <a:ea typeface="Roboto"/>
              </a:rPr>
              <a:t>electrocorticogram</a:t>
            </a:r>
            <a:r>
              <a:rPr b="0" lang="en-US" sz="1100" spc="-1" strike="noStrike">
                <a:latin typeface="Roboto"/>
                <a:ea typeface="Roboto"/>
              </a:rPr>
              <a:t> (EcoG) </a:t>
            </a:r>
            <a:r>
              <a:rPr b="0" lang="en-US" sz="1050" spc="-1" strike="noStrike">
                <a:solidFill>
                  <a:srgbClr val="222222"/>
                </a:solidFill>
                <a:latin typeface="Roboto"/>
                <a:ea typeface="Roboto"/>
              </a:rPr>
              <a:t>or </a:t>
            </a:r>
            <a:r>
              <a:rPr b="1" lang="en-US" sz="1050" spc="-1" strike="noStrike">
                <a:solidFill>
                  <a:srgbClr val="222222"/>
                </a:solidFill>
                <a:latin typeface="Roboto"/>
                <a:ea typeface="Roboto"/>
              </a:rPr>
              <a:t>intracranial electroencephalography</a:t>
            </a:r>
            <a:r>
              <a:rPr b="0" lang="en-US" sz="1050" spc="-1" strike="noStrike">
                <a:solidFill>
                  <a:srgbClr val="222222"/>
                </a:solidFill>
                <a:latin typeface="Roboto"/>
                <a:ea typeface="Roboto"/>
              </a:rPr>
              <a:t> (</a:t>
            </a:r>
            <a:r>
              <a:rPr b="1" lang="en-US" sz="1050" spc="-1" strike="noStrike">
                <a:solidFill>
                  <a:srgbClr val="222222"/>
                </a:solidFill>
                <a:latin typeface="Roboto"/>
                <a:ea typeface="Roboto"/>
              </a:rPr>
              <a:t>iEEG</a:t>
            </a:r>
            <a:r>
              <a:rPr b="0" lang="en-US" sz="1050" spc="-1" strike="noStrike">
                <a:solidFill>
                  <a:srgbClr val="222222"/>
                </a:solidFill>
                <a:latin typeface="Roboto"/>
                <a:ea typeface="Roboto"/>
              </a:rPr>
              <a:t>),</a:t>
            </a:r>
            <a:endParaRPr b="0" lang="en-US" sz="1050" spc="-1" strike="noStrike">
              <a:latin typeface="Arial"/>
            </a:endParaRPr>
          </a:p>
          <a:p>
            <a:pPr>
              <a:lnSpc>
                <a:spcPct val="115000"/>
              </a:lnSpc>
            </a:pPr>
            <a:endParaRPr b="0" lang="en-US" sz="1050" spc="-1" strike="noStrike">
              <a:latin typeface="Arial"/>
            </a:endParaRPr>
          </a:p>
          <a:p>
            <a:pPr>
              <a:lnSpc>
                <a:spcPct val="115000"/>
              </a:lnSpc>
            </a:pPr>
            <a:endParaRPr b="0" lang="en-US" sz="1050" spc="-1" strike="noStrike">
              <a:latin typeface="Arial"/>
            </a:endParaRPr>
          </a:p>
          <a:p>
            <a:pPr>
              <a:lnSpc>
                <a:spcPct val="115000"/>
              </a:lnSpc>
            </a:pPr>
            <a:r>
              <a:rPr b="0" lang="en-US" sz="1100" spc="-1" strike="noStrike">
                <a:solidFill>
                  <a:srgbClr val="222222"/>
                </a:solidFill>
                <a:latin typeface="Roboto"/>
                <a:ea typeface="Roboto"/>
              </a:rPr>
              <a:t>Inform the audience about the history or driving force behind the</a:t>
            </a:r>
            <a:endParaRPr b="0" lang="en-US" sz="1100" spc="-1" strike="noStrike">
              <a:latin typeface="Arial"/>
            </a:endParaRPr>
          </a:p>
          <a:p>
            <a:pPr>
              <a:lnSpc>
                <a:spcPct val="115000"/>
              </a:lnSpc>
            </a:pPr>
            <a:r>
              <a:rPr b="0" lang="en-US" sz="1100" spc="-1" strike="noStrike">
                <a:solidFill>
                  <a:srgbClr val="222222"/>
                </a:solidFill>
                <a:latin typeface="Roboto"/>
                <a:ea typeface="Roboto"/>
              </a:rPr>
              <a:t>need. The status of current products, services, processes, or</a:t>
            </a:r>
            <a:endParaRPr b="0" lang="en-US" sz="1100" spc="-1" strike="noStrike">
              <a:latin typeface="Arial"/>
            </a:endParaRPr>
          </a:p>
          <a:p>
            <a:pPr>
              <a:lnSpc>
                <a:spcPct val="115000"/>
              </a:lnSpc>
            </a:pPr>
            <a:r>
              <a:rPr b="0" lang="en-US" sz="1100" spc="-1" strike="noStrike">
                <a:solidFill>
                  <a:srgbClr val="222222"/>
                </a:solidFill>
                <a:latin typeface="Roboto"/>
                <a:ea typeface="Roboto"/>
              </a:rPr>
              <a:t>industry offerings.</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381240" y="685800"/>
            <a:ext cx="6095520" cy="3428640"/>
          </a:xfrm>
          <a:prstGeom prst="rect">
            <a:avLst/>
          </a:prstGeom>
        </p:spPr>
      </p:sp>
      <p:sp>
        <p:nvSpPr>
          <p:cNvPr id="11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endParaRPr b="0" lang="en-US" sz="2000" spc="-1" strike="noStrike">
              <a:latin typeface="Arial"/>
            </a:endParaRPr>
          </a:p>
          <a:p>
            <a:pPr>
              <a:lnSpc>
                <a:spcPct val="100000"/>
              </a:lnSpc>
            </a:pPr>
            <a:r>
              <a:rPr b="0" lang="en-US" sz="1100" spc="-1" strike="noStrike">
                <a:latin typeface="Roboto"/>
                <a:ea typeface="Roboto"/>
              </a:rPr>
              <a:t>Describe the project. Explain the novel features. List the objectives that the team plans to achieve.</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381240" y="685800"/>
            <a:ext cx="6095520" cy="3428640"/>
          </a:xfrm>
          <a:prstGeom prst="rect">
            <a:avLst/>
          </a:prstGeom>
        </p:spPr>
      </p:sp>
      <p:sp>
        <p:nvSpPr>
          <p:cNvPr id="120"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pPr>
            <a:r>
              <a:rPr b="0" lang="en-US" sz="1100" spc="-1" strike="noStrike">
                <a:latin typeface="Arial"/>
              </a:rPr>
              <a:t>Design Overview</a:t>
            </a:r>
            <a:endParaRPr b="0" lang="en-US" sz="1100" spc="-1" strike="noStrike">
              <a:latin typeface="Arial"/>
            </a:endParaRPr>
          </a:p>
          <a:p>
            <a:pPr>
              <a:lnSpc>
                <a:spcPct val="115000"/>
              </a:lnSpc>
            </a:pPr>
            <a:r>
              <a:rPr b="0" lang="en-US" sz="1100" spc="-1" strike="noStrike">
                <a:latin typeface="Arial"/>
              </a:rPr>
              <a:t>Describe the technical design. Include a block diagram. Mention</a:t>
            </a:r>
            <a:endParaRPr b="0" lang="en-US" sz="1100" spc="-1" strike="noStrike">
              <a:latin typeface="Arial"/>
            </a:endParaRPr>
          </a:p>
          <a:p>
            <a:pPr>
              <a:lnSpc>
                <a:spcPct val="115000"/>
              </a:lnSpc>
            </a:pPr>
            <a:r>
              <a:rPr b="0" lang="en-US" sz="1100" spc="-1" strike="noStrike">
                <a:latin typeface="Arial"/>
              </a:rPr>
              <a:t>the preferred and alternative designs.</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381240" y="685800"/>
            <a:ext cx="6095520" cy="3428640"/>
          </a:xfrm>
          <a:prstGeom prst="rect">
            <a:avLst/>
          </a:prstGeom>
        </p:spPr>
      </p:sp>
      <p:sp>
        <p:nvSpPr>
          <p:cNvPr id="122"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pPr>
            <a:r>
              <a:rPr b="0" lang="en-US" sz="1100" spc="-1" strike="noStrike">
                <a:latin typeface="Roboto"/>
                <a:ea typeface="Roboto"/>
              </a:rPr>
              <a:t>8400 μV(pp) = 8400mV from peak to peak</a:t>
            </a:r>
            <a:endParaRPr b="0" lang="en-US" sz="1100" spc="-1" strike="noStrike">
              <a:latin typeface="Arial"/>
            </a:endParaRPr>
          </a:p>
          <a:p>
            <a:pPr>
              <a:lnSpc>
                <a:spcPct val="115000"/>
              </a:lnSpc>
            </a:pPr>
            <a:endParaRPr b="0" lang="en-US" sz="1100" spc="-1" strike="noStrike">
              <a:latin typeface="Arial"/>
            </a:endParaRPr>
          </a:p>
          <a:p>
            <a:pPr>
              <a:lnSpc>
                <a:spcPct val="100000"/>
              </a:lnSpc>
            </a:pPr>
            <a:r>
              <a:rPr b="0" lang="en-US" sz="1100" spc="-1" strike="noStrike">
                <a:latin typeface="Roboto"/>
                <a:ea typeface="Roboto"/>
              </a:rPr>
              <a:t>Specifications are quantitative, measurable criteria that the product or service is designed to satisfy. Specification Template: </a:t>
            </a:r>
            <a:endParaRPr b="0" lang="en-US" sz="1100" spc="-1" strike="noStrike">
              <a:latin typeface="Arial"/>
            </a:endParaRPr>
          </a:p>
          <a:p>
            <a:pPr>
              <a:lnSpc>
                <a:spcPct val="100000"/>
              </a:lnSpc>
            </a:pPr>
            <a:r>
              <a:rPr b="0" lang="en-US" sz="1100" spc="-1" strike="noStrike">
                <a:latin typeface="Roboto"/>
                <a:ea typeface="Roboto"/>
              </a:rPr>
              <a:t>1. General Information about the product or service or system </a:t>
            </a:r>
            <a:endParaRPr b="0" lang="en-US" sz="1100" spc="-1" strike="noStrike">
              <a:latin typeface="Arial"/>
            </a:endParaRPr>
          </a:p>
          <a:p>
            <a:pPr>
              <a:lnSpc>
                <a:spcPct val="100000"/>
              </a:lnSpc>
            </a:pPr>
            <a:r>
              <a:rPr b="0" lang="en-US" sz="1100" spc="-1" strike="noStrike">
                <a:latin typeface="Roboto"/>
                <a:ea typeface="Roboto"/>
              </a:rPr>
              <a:t>• </a:t>
            </a:r>
            <a:r>
              <a:rPr b="0" lang="en-US" sz="1100" spc="-1" strike="noStrike">
                <a:latin typeface="Roboto"/>
                <a:ea typeface="Roboto"/>
              </a:rPr>
              <a:t>Purpose </a:t>
            </a:r>
            <a:endParaRPr b="0" lang="en-US" sz="1100" spc="-1" strike="noStrike">
              <a:latin typeface="Arial"/>
            </a:endParaRPr>
          </a:p>
          <a:p>
            <a:pPr>
              <a:lnSpc>
                <a:spcPct val="100000"/>
              </a:lnSpc>
            </a:pPr>
            <a:r>
              <a:rPr b="0" lang="en-US" sz="1100" spc="-1" strike="noStrike">
                <a:latin typeface="Roboto"/>
                <a:ea typeface="Roboto"/>
              </a:rPr>
              <a:t>• </a:t>
            </a:r>
            <a:r>
              <a:rPr b="0" lang="en-US" sz="1100" spc="-1" strike="noStrike">
                <a:latin typeface="Roboto"/>
                <a:ea typeface="Roboto"/>
              </a:rPr>
              <a:t>Scope </a:t>
            </a:r>
            <a:endParaRPr b="0" lang="en-US" sz="1100" spc="-1" strike="noStrike">
              <a:latin typeface="Arial"/>
            </a:endParaRPr>
          </a:p>
          <a:p>
            <a:pPr>
              <a:lnSpc>
                <a:spcPct val="100000"/>
              </a:lnSpc>
            </a:pPr>
            <a:r>
              <a:rPr b="0" lang="en-US" sz="1100" spc="-1" strike="noStrike">
                <a:latin typeface="Roboto"/>
                <a:ea typeface="Roboto"/>
              </a:rPr>
              <a:t>• </a:t>
            </a:r>
            <a:r>
              <a:rPr b="0" lang="en-US" sz="1100" spc="-1" strike="noStrike">
                <a:latin typeface="Roboto"/>
                <a:ea typeface="Roboto"/>
              </a:rPr>
              <a:t>Product architecture and overall block diagram </a:t>
            </a:r>
            <a:endParaRPr b="0" lang="en-US" sz="1100" spc="-1" strike="noStrike">
              <a:latin typeface="Arial"/>
            </a:endParaRPr>
          </a:p>
          <a:p>
            <a:pPr>
              <a:lnSpc>
                <a:spcPct val="100000"/>
              </a:lnSpc>
            </a:pPr>
            <a:r>
              <a:rPr b="0" lang="en-US" sz="1100" spc="-1" strike="noStrike">
                <a:latin typeface="Roboto"/>
                <a:ea typeface="Roboto"/>
              </a:rPr>
              <a:t>2. Project Standards and Applicable Governmental Regulations. Ex: IEEE, ISO, SAE, UL, etc. </a:t>
            </a:r>
            <a:endParaRPr b="0" lang="en-US" sz="1100" spc="-1" strike="noStrike">
              <a:latin typeface="Arial"/>
            </a:endParaRPr>
          </a:p>
          <a:p>
            <a:pPr>
              <a:lnSpc>
                <a:spcPct val="100000"/>
              </a:lnSpc>
            </a:pPr>
            <a:r>
              <a:rPr b="0" lang="en-US" sz="1100" spc="-1" strike="noStrike">
                <a:latin typeface="Roboto"/>
                <a:ea typeface="Roboto"/>
              </a:rPr>
              <a:t>3. Project Description Discuss any of the following topics that apply to the system: </a:t>
            </a:r>
            <a:br/>
            <a:r>
              <a:rPr b="0" lang="en-US" sz="1100" spc="-1" strike="noStrike">
                <a:latin typeface="Roboto"/>
                <a:ea typeface="Roboto"/>
              </a:rPr>
              <a:t>• Back-up and recovery requirements </a:t>
            </a:r>
            <a:br/>
            <a:r>
              <a:rPr b="0" lang="en-US" sz="1100" spc="-1" strike="noStrike">
                <a:latin typeface="Roboto"/>
                <a:ea typeface="Roboto"/>
              </a:rPr>
              <a:t>• Data migration approach </a:t>
            </a:r>
            <a:br/>
            <a:r>
              <a:rPr b="0" lang="en-US" sz="1100" spc="-1" strike="noStrike">
                <a:latin typeface="Roboto"/>
                <a:ea typeface="Roboto"/>
              </a:rPr>
              <a:t>• Capacity analysis </a:t>
            </a:r>
            <a:br/>
            <a:r>
              <a:rPr b="0" lang="en-US" sz="1100" spc="-1" strike="noStrike">
                <a:latin typeface="Roboto"/>
                <a:ea typeface="Roboto"/>
              </a:rPr>
              <a:t>• IT functional analysis </a:t>
            </a:r>
            <a:br/>
            <a:r>
              <a:rPr b="0" lang="en-US" sz="1100" spc="-1" strike="noStrike">
                <a:latin typeface="Roboto"/>
                <a:ea typeface="Roboto"/>
              </a:rPr>
              <a:t>• Data requirements </a:t>
            </a:r>
            <a:br/>
            <a:r>
              <a:rPr b="0" lang="en-US" sz="1100" spc="-1" strike="noStrike">
                <a:latin typeface="Roboto"/>
                <a:ea typeface="Roboto"/>
              </a:rPr>
              <a:t>• Functional and performance requirement description </a:t>
            </a:r>
            <a:br/>
            <a:r>
              <a:rPr b="0" lang="en-US" sz="1100" spc="-1" strike="noStrike">
                <a:latin typeface="Roboto"/>
                <a:ea typeface="Roboto"/>
              </a:rPr>
              <a:t>• Hardware and software description </a:t>
            </a:r>
            <a:br/>
            <a:r>
              <a:rPr b="0" lang="en-US" sz="1100" spc="-1" strike="noStrike">
                <a:latin typeface="Roboto"/>
                <a:ea typeface="Roboto"/>
              </a:rPr>
              <a:t>• Input and output requirements </a:t>
            </a:r>
            <a:br/>
            <a:r>
              <a:rPr b="0" lang="en-US" sz="1100" spc="-1" strike="noStrike">
                <a:latin typeface="Roboto"/>
                <a:ea typeface="Roboto"/>
              </a:rPr>
              <a:t>• Mechanical enclosure(s) </a:t>
            </a:r>
            <a:br/>
            <a:r>
              <a:rPr b="0" lang="en-US" sz="1100" spc="-1" strike="noStrike">
                <a:latin typeface="Roboto"/>
                <a:ea typeface="Roboto"/>
              </a:rPr>
              <a:t>• Performance requirements </a:t>
            </a:r>
            <a:br/>
            <a:r>
              <a:rPr b="0" lang="en-US" sz="1100" spc="-1" strike="noStrike">
                <a:latin typeface="Roboto"/>
                <a:ea typeface="Roboto"/>
              </a:rPr>
              <a:t>• Support considerations </a:t>
            </a:r>
            <a:br/>
            <a:r>
              <a:rPr b="0" lang="en-US" sz="1100" spc="-1" strike="noStrike">
                <a:latin typeface="Roboto"/>
                <a:ea typeface="Roboto"/>
              </a:rPr>
              <a:t>• Systems and communication requirements </a:t>
            </a:r>
            <a:endParaRPr b="0" lang="en-US" sz="1100" spc="-1" strike="noStrike">
              <a:latin typeface="Arial"/>
            </a:endParaRPr>
          </a:p>
          <a:p>
            <a:pPr>
              <a:lnSpc>
                <a:spcPct val="100000"/>
              </a:lnSpc>
            </a:pPr>
            <a:r>
              <a:rPr b="0" lang="en-US" sz="1100" spc="-1" strike="noStrike">
                <a:latin typeface="Roboto"/>
                <a:ea typeface="Roboto"/>
              </a:rPr>
              <a:t>4. Attributes • Describe product, service, or process attributes that apply. Be specific and quantitative. Consider verifiability, availability, portability, reliability, reusability, robustness, testability, efficiency, radio frequency interference and noise production, and usability. </a:t>
            </a:r>
            <a:endParaRPr b="0" lang="en-US" sz="1100" spc="-1" strike="noStrike">
              <a:latin typeface="Arial"/>
            </a:endParaRPr>
          </a:p>
          <a:p>
            <a:pPr>
              <a:lnSpc>
                <a:spcPct val="100000"/>
              </a:lnSpc>
            </a:pPr>
            <a:r>
              <a:rPr b="0" lang="en-US" sz="1100" spc="-1" strike="noStrike">
                <a:latin typeface="Roboto"/>
                <a:ea typeface="Roboto"/>
              </a:rPr>
              <a:t>5. Design Description: A description of the critical parameters that identifies what the product should be and should do. • Algorithm development • Architectural block diagrams • Capacity • Communications environment—speed, network, throughput, type • Component selection • Connectors and cabling • Data fl ow diagrams • Database schema—tables, fields, and relationships • Functional and performance requirement description • Housing and material • Human–machine interfaces • Inputs—electrical, analog, digital, mechanical, power, torque, data, sensors etc. • Outputs—electrical, analog, digital, mechanical, power, torque, data, display etc. • Power requirements • Thermal requirements • Printed circuit board • Scalability • Size, shape, weight, color • Speed • Shelf life • Service life • Use cycle </a:t>
            </a:r>
            <a:endParaRPr b="0" lang="en-US" sz="1100" spc="-1" strike="noStrike">
              <a:latin typeface="Arial"/>
            </a:endParaRPr>
          </a:p>
          <a:p>
            <a:pPr>
              <a:lnSpc>
                <a:spcPct val="100000"/>
              </a:lnSpc>
            </a:pPr>
            <a:r>
              <a:rPr b="0" lang="en-US" sz="1100" spc="-1" strike="noStrike">
                <a:latin typeface="Roboto"/>
                <a:ea typeface="Roboto"/>
              </a:rPr>
              <a:t>6. Interfaces • User Interfaces • Hardware Interfaces • Software Interfaces • Safety and/or regulatory compliance </a:t>
            </a:r>
            <a:endParaRPr b="0" lang="en-US" sz="1100" spc="-1" strike="noStrike">
              <a:latin typeface="Arial"/>
            </a:endParaRPr>
          </a:p>
          <a:p>
            <a:pPr>
              <a:lnSpc>
                <a:spcPct val="100000"/>
              </a:lnSpc>
            </a:pPr>
            <a:r>
              <a:rPr b="0" lang="en-US" sz="1100" spc="-1" strike="noStrike">
                <a:latin typeface="Roboto"/>
                <a:ea typeface="Roboto"/>
              </a:rPr>
              <a:t>7. Reliability—a measure of how well a product performs under a certain set of conditions for a specified amount of time. May be required to determine the length of a proposed warranty or prove that the product meets specific safety or regulatory requirements. Reliability is quantified as MTBF (Mean Time Between Failures) for repairable product and MTTF (Mean Time To Failure) for non-repairable product. </a:t>
            </a:r>
            <a:endParaRPr b="0" lang="en-US" sz="1100" spc="-1" strike="noStrike">
              <a:latin typeface="Arial"/>
            </a:endParaRPr>
          </a:p>
          <a:p>
            <a:pPr>
              <a:lnSpc>
                <a:spcPct val="100000"/>
              </a:lnSpc>
            </a:pPr>
            <a:r>
              <a:rPr b="0" lang="en-US" sz="1100" spc="-1" strike="noStrike">
                <a:latin typeface="Roboto"/>
                <a:ea typeface="Roboto"/>
              </a:rPr>
              <a:t>8. Safety and Hazardous material Issues </a:t>
            </a:r>
            <a:endParaRPr b="0" lang="en-US" sz="1100" spc="-1" strike="noStrike">
              <a:latin typeface="Arial"/>
            </a:endParaRPr>
          </a:p>
          <a:p>
            <a:pPr>
              <a:lnSpc>
                <a:spcPct val="100000"/>
              </a:lnSpc>
            </a:pPr>
            <a:r>
              <a:rPr b="0" lang="en-US" sz="1100" spc="-1" strike="noStrike">
                <a:latin typeface="Roboto"/>
                <a:ea typeface="Roboto"/>
              </a:rPr>
              <a:t>9. Environment: Example environmental conditions include the following: • Operating and storage temperature levels • Operating and storage humidity levels • Operating noise level • Vibration levels • Shock loading • Exposure to dirt and other contaminants like salt spray, oil, or gas </a:t>
            </a:r>
            <a:endParaRPr b="0" lang="en-US" sz="1100" spc="-1" strike="noStrike">
              <a:latin typeface="Arial"/>
            </a:endParaRPr>
          </a:p>
          <a:p>
            <a:pPr>
              <a:lnSpc>
                <a:spcPct val="100000"/>
              </a:lnSpc>
            </a:pPr>
            <a:r>
              <a:rPr b="0" lang="en-US" sz="1100" spc="-1" strike="noStrike">
                <a:latin typeface="Roboto"/>
                <a:ea typeface="Roboto"/>
              </a:rPr>
              <a:t>10. Testing: Procedures for testing the functionality and performance</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381240" y="685800"/>
            <a:ext cx="6095520" cy="3428640"/>
          </a:xfrm>
          <a:prstGeom prst="rect">
            <a:avLst/>
          </a:prstGeom>
        </p:spPr>
      </p:sp>
      <p:sp>
        <p:nvSpPr>
          <p:cNvPr id="124"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pPr>
            <a:r>
              <a:rPr b="0" lang="en-US" sz="1100" spc="-1" strike="noStrike">
                <a:latin typeface="Roboto"/>
                <a:ea typeface="Roboto"/>
              </a:rPr>
              <a:t>What constitutes project success and how will the team assess</a:t>
            </a:r>
            <a:endParaRPr b="0" lang="en-US" sz="1100" spc="-1" strike="noStrike">
              <a:latin typeface="Arial"/>
            </a:endParaRPr>
          </a:p>
          <a:p>
            <a:pPr>
              <a:lnSpc>
                <a:spcPct val="115000"/>
              </a:lnSpc>
            </a:pPr>
            <a:r>
              <a:rPr b="0" lang="en-US" sz="1100" spc="-1" strike="noStrike">
                <a:latin typeface="Roboto"/>
                <a:ea typeface="Roboto"/>
              </a:rPr>
              <a:t>it?</a:t>
            </a:r>
            <a:endParaRPr b="0" lang="en-US" sz="1100" spc="-1" strike="noStrike">
              <a:latin typeface="Arial"/>
            </a:endParaRPr>
          </a:p>
          <a:p>
            <a:pPr>
              <a:lnSpc>
                <a:spcPct val="115000"/>
              </a:lnSpc>
            </a:pPr>
            <a:r>
              <a:rPr b="0" lang="en-US" sz="1100" spc="-1" strike="noStrike">
                <a:latin typeface="Roboto"/>
                <a:ea typeface="Roboto"/>
              </a:rPr>
              <a:t>Discuss the development and use of a design verification matrix</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311760" y="122976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31176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19248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7320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31176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19248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607320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5" name="PlaceHolder 2"/>
          <p:cNvSpPr>
            <a:spLocks noGrp="1"/>
          </p:cNvSpPr>
          <p:nvPr>
            <p:ph type="subTitle"/>
          </p:nvPr>
        </p:nvSpPr>
        <p:spPr>
          <a:xfrm>
            <a:off x="311760" y="1229760"/>
            <a:ext cx="8520120" cy="3338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311760" y="1229760"/>
            <a:ext cx="852012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11760" y="410040"/>
            <a:ext cx="8520120" cy="2816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311760" y="1229760"/>
            <a:ext cx="8520120" cy="3338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311760" y="122976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9"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5"/>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4" name="PlaceHolder 2"/>
          <p:cNvSpPr>
            <a:spLocks noGrp="1"/>
          </p:cNvSpPr>
          <p:nvPr>
            <p:ph type="body"/>
          </p:nvPr>
        </p:nvSpPr>
        <p:spPr>
          <a:xfrm>
            <a:off x="31176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3"/>
          <p:cNvSpPr>
            <a:spLocks noGrp="1"/>
          </p:cNvSpPr>
          <p:nvPr>
            <p:ph type="body"/>
          </p:nvPr>
        </p:nvSpPr>
        <p:spPr>
          <a:xfrm>
            <a:off x="319248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4"/>
          <p:cNvSpPr>
            <a:spLocks noGrp="1"/>
          </p:cNvSpPr>
          <p:nvPr>
            <p:ph type="body"/>
          </p:nvPr>
        </p:nvSpPr>
        <p:spPr>
          <a:xfrm>
            <a:off x="607320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5"/>
          <p:cNvSpPr>
            <a:spLocks noGrp="1"/>
          </p:cNvSpPr>
          <p:nvPr>
            <p:ph type="body"/>
          </p:nvPr>
        </p:nvSpPr>
        <p:spPr>
          <a:xfrm>
            <a:off x="31176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6"/>
          <p:cNvSpPr>
            <a:spLocks noGrp="1"/>
          </p:cNvSpPr>
          <p:nvPr>
            <p:ph type="body"/>
          </p:nvPr>
        </p:nvSpPr>
        <p:spPr>
          <a:xfrm>
            <a:off x="319248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7"/>
          <p:cNvSpPr>
            <a:spLocks noGrp="1"/>
          </p:cNvSpPr>
          <p:nvPr>
            <p:ph type="body"/>
          </p:nvPr>
        </p:nvSpPr>
        <p:spPr>
          <a:xfrm>
            <a:off x="607320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311760" y="1229760"/>
            <a:ext cx="852012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11760" y="410040"/>
            <a:ext cx="8520120" cy="2816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0040"/>
            <a:ext cx="8520120" cy="607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roup 1"/>
          <p:cNvGrpSpPr/>
          <p:nvPr/>
        </p:nvGrpSpPr>
        <p:grpSpPr>
          <a:xfrm>
            <a:off x="6098760" y="0"/>
            <a:ext cx="3045240" cy="2030400"/>
            <a:chOff x="6098760" y="0"/>
            <a:chExt cx="3045240" cy="2030400"/>
          </a:xfrm>
        </p:grpSpPr>
        <p:sp>
          <p:nvSpPr>
            <p:cNvPr id="1" name="CustomShape 2"/>
            <p:cNvSpPr/>
            <p:nvPr/>
          </p:nvSpPr>
          <p:spPr>
            <a:xfrm>
              <a:off x="8128800" y="0"/>
              <a:ext cx="1014840" cy="1014840"/>
            </a:xfrm>
            <a:prstGeom prst="rect">
              <a:avLst/>
            </a:prstGeom>
            <a:solidFill>
              <a:schemeClr val="accent1"/>
            </a:solidFill>
            <a:ln>
              <a:noFill/>
            </a:ln>
          </p:spPr>
          <p:style>
            <a:lnRef idx="0"/>
            <a:fillRef idx="0"/>
            <a:effectRef idx="0"/>
            <a:fontRef idx="minor"/>
          </p:style>
        </p:sp>
        <p:sp>
          <p:nvSpPr>
            <p:cNvPr id="2" name="CustomShape 3"/>
            <p:cNvSpPr/>
            <p:nvPr/>
          </p:nvSpPr>
          <p:spPr>
            <a:xfrm flipH="1">
              <a:off x="7112880" y="0"/>
              <a:ext cx="1014840" cy="1014840"/>
            </a:xfrm>
            <a:prstGeom prst="rtTriangle">
              <a:avLst/>
            </a:prstGeom>
            <a:solidFill>
              <a:schemeClr val="accent2"/>
            </a:solidFill>
            <a:ln>
              <a:noFill/>
            </a:ln>
          </p:spPr>
          <p:style>
            <a:lnRef idx="0"/>
            <a:fillRef idx="0"/>
            <a:effectRef idx="0"/>
            <a:fontRef idx="minor"/>
          </p:style>
        </p:sp>
        <p:sp>
          <p:nvSpPr>
            <p:cNvPr id="3" name="CustomShape 4"/>
            <p:cNvSpPr/>
            <p:nvPr/>
          </p:nvSpPr>
          <p:spPr>
            <a:xfrm flipH="1" rot="10800000">
              <a:off x="7113240" y="1015200"/>
              <a:ext cx="1014840" cy="1014840"/>
            </a:xfrm>
            <a:prstGeom prst="rtTriangle">
              <a:avLst/>
            </a:prstGeom>
            <a:solidFill>
              <a:schemeClr val="accent6"/>
            </a:solidFill>
            <a:ln>
              <a:noFill/>
            </a:ln>
          </p:spPr>
          <p:style>
            <a:lnRef idx="0"/>
            <a:fillRef idx="0"/>
            <a:effectRef idx="0"/>
            <a:fontRef idx="minor"/>
          </p:style>
        </p:sp>
        <p:sp>
          <p:nvSpPr>
            <p:cNvPr id="4" name="CustomShape 5"/>
            <p:cNvSpPr/>
            <p:nvPr/>
          </p:nvSpPr>
          <p:spPr>
            <a:xfrm rot="10800000">
              <a:off x="6098760" y="360"/>
              <a:ext cx="1014840" cy="1014840"/>
            </a:xfrm>
            <a:prstGeom prst="rtTriangle">
              <a:avLst/>
            </a:prstGeom>
            <a:solidFill>
              <a:schemeClr val="accent1"/>
            </a:solidFill>
            <a:ln>
              <a:noFill/>
            </a:ln>
          </p:spPr>
          <p:style>
            <a:lnRef idx="0"/>
            <a:fillRef idx="0"/>
            <a:effectRef idx="0"/>
            <a:fontRef idx="minor"/>
          </p:style>
        </p:sp>
        <p:sp>
          <p:nvSpPr>
            <p:cNvPr id="5" name="CustomShape 6"/>
            <p:cNvSpPr/>
            <p:nvPr/>
          </p:nvSpPr>
          <p:spPr>
            <a:xfrm rot="10800000">
              <a:off x="8129160" y="1015560"/>
              <a:ext cx="1014840" cy="1014840"/>
            </a:xfrm>
            <a:prstGeom prst="rtTriangle">
              <a:avLst/>
            </a:prstGeom>
            <a:solidFill>
              <a:schemeClr val="accent6"/>
            </a:solidFill>
            <a:ln>
              <a:noFill/>
            </a:ln>
          </p:spPr>
          <p:style>
            <a:lnRef idx="0"/>
            <a:fillRef idx="0"/>
            <a:effectRef idx="0"/>
            <a:fontRef idx="minor"/>
          </p:style>
        </p:sp>
      </p:grpSp>
      <p:sp>
        <p:nvSpPr>
          <p:cNvPr id="6" name="PlaceHolder 7"/>
          <p:cNvSpPr>
            <a:spLocks noGrp="1"/>
          </p:cNvSpPr>
          <p:nvPr>
            <p:ph type="title"/>
          </p:nvPr>
        </p:nvSpPr>
        <p:spPr>
          <a:xfrm>
            <a:off x="597960" y="1775160"/>
            <a:ext cx="8221680" cy="838440"/>
          </a:xfrm>
          <a:prstGeom prst="rect">
            <a:avLst/>
          </a:prstGeom>
        </p:spPr>
        <p:txBody>
          <a:bodyPr tIns="91440" bIns="91440" anchor="b">
            <a:no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7" name="PlaceHolder 8"/>
          <p:cNvSpPr>
            <a:spLocks noGrp="1"/>
          </p:cNvSpPr>
          <p:nvPr>
            <p:ph type="sldNum"/>
          </p:nvPr>
        </p:nvSpPr>
        <p:spPr>
          <a:xfrm>
            <a:off x="8460360" y="4651200"/>
            <a:ext cx="548280" cy="393120"/>
          </a:xfrm>
          <a:prstGeom prst="rect">
            <a:avLst/>
          </a:prstGeom>
        </p:spPr>
        <p:txBody>
          <a:bodyPr tIns="91440" bIns="91440" anchor="ctr">
            <a:noAutofit/>
          </a:bodyPr>
          <a:p>
            <a:pPr>
              <a:lnSpc>
                <a:spcPct val="100000"/>
              </a:lnSpc>
            </a:pPr>
            <a:fld id="{4011B367-542C-4416-BBEA-6E8ABFDE88A6}" type="slidenum">
              <a:rPr b="0" lang="en-US" sz="1000" spc="-1" strike="noStrike">
                <a:solidFill>
                  <a:srgbClr val="ffffff"/>
                </a:solidFill>
                <a:latin typeface="Roboto"/>
                <a:ea typeface="Roboto"/>
              </a:rPr>
              <a:t>&lt;number&gt;</a:t>
            </a:fld>
            <a:endParaRPr b="0" lang="en-US"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roup 1"/>
          <p:cNvGrpSpPr/>
          <p:nvPr/>
        </p:nvGrpSpPr>
        <p:grpSpPr>
          <a:xfrm>
            <a:off x="0" y="3903840"/>
            <a:ext cx="9144000" cy="1239480"/>
            <a:chOff x="0" y="3903840"/>
            <a:chExt cx="9144000" cy="1239480"/>
          </a:xfrm>
        </p:grpSpPr>
        <p:sp>
          <p:nvSpPr>
            <p:cNvPr id="46" name="CustomShape 2"/>
            <p:cNvSpPr/>
            <p:nvPr/>
          </p:nvSpPr>
          <p:spPr>
            <a:xfrm>
              <a:off x="8154720" y="3903840"/>
              <a:ext cx="988920" cy="987480"/>
            </a:xfrm>
            <a:prstGeom prst="rtTriangle">
              <a:avLst/>
            </a:prstGeom>
            <a:solidFill>
              <a:schemeClr val="accent5"/>
            </a:solidFill>
            <a:ln>
              <a:noFill/>
            </a:ln>
          </p:spPr>
          <p:style>
            <a:lnRef idx="0"/>
            <a:fillRef idx="0"/>
            <a:effectRef idx="0"/>
            <a:fontRef idx="minor"/>
          </p:style>
        </p:sp>
        <p:sp>
          <p:nvSpPr>
            <p:cNvPr id="47" name="CustomShape 3"/>
            <p:cNvSpPr/>
            <p:nvPr/>
          </p:nvSpPr>
          <p:spPr>
            <a:xfrm flipH="1">
              <a:off x="6180480" y="3903840"/>
              <a:ext cx="988920" cy="987480"/>
            </a:xfrm>
            <a:prstGeom prst="rtTriangle">
              <a:avLst/>
            </a:prstGeom>
            <a:solidFill>
              <a:schemeClr val="accent5"/>
            </a:solidFill>
            <a:ln>
              <a:noFill/>
            </a:ln>
          </p:spPr>
          <p:style>
            <a:lnRef idx="0"/>
            <a:fillRef idx="0"/>
            <a:effectRef idx="0"/>
            <a:fontRef idx="minor"/>
          </p:style>
        </p:sp>
        <p:sp>
          <p:nvSpPr>
            <p:cNvPr id="48" name="CustomShape 4"/>
            <p:cNvSpPr/>
            <p:nvPr/>
          </p:nvSpPr>
          <p:spPr>
            <a:xfrm>
              <a:off x="7170120" y="3903840"/>
              <a:ext cx="988920" cy="987480"/>
            </a:xfrm>
            <a:prstGeom prst="rect">
              <a:avLst/>
            </a:prstGeom>
            <a:solidFill>
              <a:schemeClr val="accent4"/>
            </a:solidFill>
            <a:ln>
              <a:noFill/>
            </a:ln>
          </p:spPr>
          <p:style>
            <a:lnRef idx="0"/>
            <a:fillRef idx="0"/>
            <a:effectRef idx="0"/>
            <a:fontRef idx="minor"/>
          </p:style>
        </p:sp>
        <p:sp>
          <p:nvSpPr>
            <p:cNvPr id="49" name="CustomShape 5"/>
            <p:cNvSpPr/>
            <p:nvPr/>
          </p:nvSpPr>
          <p:spPr>
            <a:xfrm rot="10800000">
              <a:off x="8155080" y="3904200"/>
              <a:ext cx="988920" cy="987480"/>
            </a:xfrm>
            <a:prstGeom prst="rtTriangle">
              <a:avLst/>
            </a:prstGeom>
            <a:solidFill>
              <a:schemeClr val="accent3"/>
            </a:solidFill>
            <a:ln>
              <a:noFill/>
            </a:ln>
          </p:spPr>
          <p:style>
            <a:lnRef idx="0"/>
            <a:fillRef idx="0"/>
            <a:effectRef idx="0"/>
            <a:fontRef idx="minor"/>
          </p:style>
        </p:sp>
        <p:sp>
          <p:nvSpPr>
            <p:cNvPr id="50" name="CustomShape 6"/>
            <p:cNvSpPr/>
            <p:nvPr/>
          </p:nvSpPr>
          <p:spPr>
            <a:xfrm>
              <a:off x="0" y="4891680"/>
              <a:ext cx="9143640" cy="251640"/>
            </a:xfrm>
            <a:prstGeom prst="rect">
              <a:avLst/>
            </a:prstGeom>
            <a:solidFill>
              <a:schemeClr val="dk1"/>
            </a:solidFill>
            <a:ln>
              <a:noFill/>
            </a:ln>
          </p:spPr>
          <p:style>
            <a:lnRef idx="0"/>
            <a:fillRef idx="0"/>
            <a:effectRef idx="0"/>
            <a:fontRef idx="minor"/>
          </p:style>
        </p:sp>
      </p:grpSp>
      <p:sp>
        <p:nvSpPr>
          <p:cNvPr id="51" name="PlaceHolder 7"/>
          <p:cNvSpPr>
            <a:spLocks noGrp="1"/>
          </p:cNvSpPr>
          <p:nvPr>
            <p:ph type="title"/>
          </p:nvPr>
        </p:nvSpPr>
        <p:spPr>
          <a:xfrm>
            <a:off x="311760" y="410040"/>
            <a:ext cx="8520120" cy="60732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52" name="PlaceHolder 8"/>
          <p:cNvSpPr>
            <a:spLocks noGrp="1"/>
          </p:cNvSpPr>
          <p:nvPr>
            <p:ph type="body"/>
          </p:nvPr>
        </p:nvSpPr>
        <p:spPr>
          <a:xfrm>
            <a:off x="311760" y="1229760"/>
            <a:ext cx="8520120" cy="33386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9"/>
          <p:cNvSpPr>
            <a:spLocks noGrp="1"/>
          </p:cNvSpPr>
          <p:nvPr>
            <p:ph type="sldNum"/>
          </p:nvPr>
        </p:nvSpPr>
        <p:spPr>
          <a:xfrm>
            <a:off x="8460360" y="4651200"/>
            <a:ext cx="548280" cy="393120"/>
          </a:xfrm>
          <a:prstGeom prst="rect">
            <a:avLst/>
          </a:prstGeom>
        </p:spPr>
        <p:txBody>
          <a:bodyPr tIns="91440" bIns="91440" anchor="ctr">
            <a:noAutofit/>
          </a:bodyPr>
          <a:p>
            <a:pPr>
              <a:lnSpc>
                <a:spcPct val="100000"/>
              </a:lnSpc>
            </a:pPr>
            <a:fld id="{678FD6E6-6A5E-459B-9FF5-8A324F0446E0}" type="slidenum">
              <a:rPr b="0" lang="en-US" sz="1000" spc="-1" strike="noStrike">
                <a:solidFill>
                  <a:srgbClr val="ffffff"/>
                </a:solidFill>
                <a:latin typeface="Roboto"/>
                <a:ea typeface="Robo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97960" y="1775160"/>
            <a:ext cx="8221680" cy="838440"/>
          </a:xfrm>
          <a:prstGeom prst="rect">
            <a:avLst/>
          </a:prstGeom>
          <a:noFill/>
          <a:ln>
            <a:noFill/>
          </a:ln>
        </p:spPr>
        <p:txBody>
          <a:bodyPr tIns="91440" bIns="91440" anchor="b">
            <a:noAutofit/>
          </a:bodyPr>
          <a:p>
            <a:pPr>
              <a:lnSpc>
                <a:spcPct val="100000"/>
              </a:lnSpc>
            </a:pPr>
            <a:r>
              <a:rPr b="0" lang="en-US" sz="4200" spc="-1" strike="noStrike">
                <a:solidFill>
                  <a:srgbClr val="ffffff"/>
                </a:solidFill>
                <a:latin typeface="Roboto"/>
                <a:ea typeface="Roboto"/>
              </a:rPr>
              <a:t>RoboDoc: EEG Mood/Stress Evaluation</a:t>
            </a:r>
            <a:endParaRPr b="0" lang="en-US" sz="4200" spc="-1" strike="noStrike">
              <a:solidFill>
                <a:srgbClr val="000000"/>
              </a:solidFill>
              <a:latin typeface="Arial"/>
            </a:endParaRPr>
          </a:p>
        </p:txBody>
      </p:sp>
      <p:sp>
        <p:nvSpPr>
          <p:cNvPr id="97" name="TextShape 2"/>
          <p:cNvSpPr txBox="1"/>
          <p:nvPr/>
        </p:nvSpPr>
        <p:spPr>
          <a:xfrm>
            <a:off x="597960" y="2715840"/>
            <a:ext cx="8221680" cy="432720"/>
          </a:xfrm>
          <a:prstGeom prst="rect">
            <a:avLst/>
          </a:prstGeom>
          <a:noFill/>
          <a:ln>
            <a:noFill/>
          </a:ln>
        </p:spPr>
        <p:txBody>
          <a:bodyPr tIns="91440" bIns="91440">
            <a:noAutofit/>
          </a:bodyPr>
          <a:p>
            <a:pPr>
              <a:lnSpc>
                <a:spcPct val="100000"/>
              </a:lnSpc>
            </a:pPr>
            <a:r>
              <a:rPr b="0" lang="en-US" sz="2100" spc="-1" strike="noStrike">
                <a:solidFill>
                  <a:srgbClr val="ffffff"/>
                </a:solidFill>
                <a:latin typeface="Roboto"/>
                <a:ea typeface="Roboto"/>
              </a:rPr>
              <a:t>Steven R Parker, Daniel Mata, and Mohammed Khamis</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1004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Project Schedule</a:t>
            </a:r>
            <a:endParaRPr b="0" lang="en-US" sz="3000" spc="-1" strike="noStrike">
              <a:solidFill>
                <a:srgbClr val="000000"/>
              </a:solidFill>
              <a:latin typeface="Arial"/>
            </a:endParaRPr>
          </a:p>
        </p:txBody>
      </p:sp>
      <p:pic>
        <p:nvPicPr>
          <p:cNvPr id="114" name="Google Shape;139;p22" descr=""/>
          <p:cNvPicPr/>
          <p:nvPr/>
        </p:nvPicPr>
        <p:blipFill>
          <a:blip r:embed="rId1"/>
          <a:stretch/>
        </p:blipFill>
        <p:spPr>
          <a:xfrm>
            <a:off x="3635280" y="41760"/>
            <a:ext cx="5498640" cy="479916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1004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Background</a:t>
            </a:r>
            <a:endParaRPr b="0" lang="en-US" sz="3000" spc="-1" strike="noStrike">
              <a:solidFill>
                <a:srgbClr val="000000"/>
              </a:solidFill>
              <a:latin typeface="Arial"/>
            </a:endParaRPr>
          </a:p>
        </p:txBody>
      </p:sp>
      <p:sp>
        <p:nvSpPr>
          <p:cNvPr id="99" name="TextShape 2"/>
          <p:cNvSpPr txBox="1"/>
          <p:nvPr/>
        </p:nvSpPr>
        <p:spPr>
          <a:xfrm>
            <a:off x="311760" y="1229760"/>
            <a:ext cx="8520120" cy="359208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Specific vs General Signals</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EEG</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Wet vs Semi-Dry  EEG</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Remote Control, Reenabling</a:t>
            </a:r>
            <a:br/>
            <a:br/>
            <a:r>
              <a:rPr b="0" lang="en-US" sz="1800" spc="-1" strike="noStrike">
                <a:solidFill>
                  <a:srgbClr val="595959"/>
                </a:solidFill>
                <a:latin typeface="Arial"/>
              </a:rPr>
              <a:t> </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NASA Task Load Index (TLX), a multi-dimensional survey based measure of workload.</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The Self-Assessment Manikin (SAM) a non-verbal technique </a:t>
            </a:r>
            <a:br/>
            <a:r>
              <a:rPr b="0" lang="en-US" sz="1800" spc="-1" strike="noStrike">
                <a:solidFill>
                  <a:srgbClr val="595959"/>
                </a:solidFill>
                <a:latin typeface="Arial"/>
                <a:ea typeface="Arial"/>
              </a:rPr>
              <a:t>that measures the pleasure, arousal, and dominance </a:t>
            </a:r>
            <a:br/>
            <a:r>
              <a:rPr b="0" lang="en-US" sz="1800" spc="-1" strike="noStrike">
                <a:solidFill>
                  <a:srgbClr val="595959"/>
                </a:solidFill>
                <a:latin typeface="Arial"/>
                <a:ea typeface="Arial"/>
              </a:rPr>
              <a:t>associated with a person’s affective reactions.</a:t>
            </a:r>
            <a:br/>
            <a:r>
              <a:rPr b="0" lang="en-US" sz="1800" spc="-1" strike="noStrike">
                <a:solidFill>
                  <a:srgbClr val="595959"/>
                </a:solidFill>
                <a:latin typeface="Arial"/>
              </a:rPr>
              <a:t> </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pic>
        <p:nvPicPr>
          <p:cNvPr id="100" name="Google Shape;93;p14" descr=""/>
          <p:cNvPicPr/>
          <p:nvPr/>
        </p:nvPicPr>
        <p:blipFill>
          <a:blip r:embed="rId1"/>
          <a:stretch/>
        </p:blipFill>
        <p:spPr>
          <a:xfrm>
            <a:off x="3876840" y="1017720"/>
            <a:ext cx="5266800" cy="221904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Google Shape;98;p15" descr=""/>
          <p:cNvPicPr/>
          <p:nvPr/>
        </p:nvPicPr>
        <p:blipFill>
          <a:blip r:embed="rId1"/>
          <a:stretch/>
        </p:blipFill>
        <p:spPr>
          <a:xfrm>
            <a:off x="2061360" y="152280"/>
            <a:ext cx="5020920" cy="48384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1004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Project Description and Objectives</a:t>
            </a:r>
            <a:endParaRPr b="0" lang="en-US" sz="3000" spc="-1" strike="noStrike">
              <a:solidFill>
                <a:srgbClr val="000000"/>
              </a:solidFill>
              <a:latin typeface="Arial"/>
            </a:endParaRPr>
          </a:p>
        </p:txBody>
      </p:sp>
      <p:sp>
        <p:nvSpPr>
          <p:cNvPr id="103" name="TextShape 2"/>
          <p:cNvSpPr txBox="1"/>
          <p:nvPr/>
        </p:nvSpPr>
        <p:spPr>
          <a:xfrm>
            <a:off x="311760" y="1229760"/>
            <a:ext cx="8520120" cy="33386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Emotiv 5-channel Insight.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Survey GUI</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Objectives:</a:t>
            </a:r>
            <a:endParaRPr b="0" lang="en-US"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en-US" sz="1800" spc="-1" strike="noStrike">
                <a:solidFill>
                  <a:srgbClr val="595959"/>
                </a:solidFill>
                <a:latin typeface="Arial"/>
                <a:ea typeface="Arial"/>
              </a:rPr>
              <a:t>Establish ability to read useful data.</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Filter unwanted noise.</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Matlab - Neural Network AI</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Design simple and effective psych intake in the GUI</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Google Shape;109;p17" descr=""/>
          <p:cNvPicPr/>
          <p:nvPr/>
        </p:nvPicPr>
        <p:blipFill>
          <a:blip r:embed="rId1"/>
          <a:stretch/>
        </p:blipFill>
        <p:spPr>
          <a:xfrm>
            <a:off x="879480" y="198360"/>
            <a:ext cx="7384320" cy="47462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1004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Design Specifications</a:t>
            </a:r>
            <a:endParaRPr b="0" lang="en-US" sz="3000" spc="-1" strike="noStrike">
              <a:solidFill>
                <a:srgbClr val="000000"/>
              </a:solidFill>
              <a:latin typeface="Arial"/>
            </a:endParaRPr>
          </a:p>
        </p:txBody>
      </p:sp>
      <p:sp>
        <p:nvSpPr>
          <p:cNvPr id="106" name="TextShape 2"/>
          <p:cNvSpPr txBox="1"/>
          <p:nvPr/>
        </p:nvSpPr>
        <p:spPr>
          <a:xfrm>
            <a:off x="311760" y="1229760"/>
            <a:ext cx="8520120" cy="3338640"/>
          </a:xfrm>
          <a:prstGeom prst="rect">
            <a:avLst/>
          </a:prstGeom>
          <a:noFill/>
          <a:ln>
            <a:noFill/>
          </a:ln>
        </p:spPr>
        <p:txBody>
          <a:bodyPr tIns="91440" bIns="91440">
            <a:noAutofit/>
          </a:bodyPr>
          <a:p>
            <a:pPr>
              <a:lnSpc>
                <a:spcPct val="115000"/>
              </a:lnSpc>
            </a:pPr>
            <a:r>
              <a:rPr b="0" lang="en-US" sz="1800" spc="-1" strike="noStrike">
                <a:solidFill>
                  <a:srgbClr val="434343"/>
                </a:solidFill>
                <a:latin typeface="Roboto"/>
                <a:ea typeface="Roboto"/>
              </a:rPr>
              <a:t>Insight:</a:t>
            </a:r>
            <a:br/>
            <a:r>
              <a:rPr b="0" lang="en-US" sz="1800" spc="-1" strike="noStrike">
                <a:solidFill>
                  <a:srgbClr val="434343"/>
                </a:solidFill>
                <a:latin typeface="Roboto"/>
                <a:ea typeface="Roboto"/>
              </a:rPr>
              <a:t>- 5 channels: AF3, AF4, T7, T8, Pz   - Resolution: 14 bits with 1 LSB = 0.51μV</a:t>
            </a:r>
            <a:br/>
            <a:r>
              <a:rPr b="0" lang="en-US" sz="1800" spc="-1" strike="noStrike">
                <a:solidFill>
                  <a:srgbClr val="434343"/>
                </a:solidFill>
                <a:latin typeface="Roboto"/>
                <a:ea typeface="Roboto"/>
              </a:rPr>
              <a:t>- Sampling rate: 128 samples per second per channel</a:t>
            </a:r>
            <a:br/>
            <a:r>
              <a:rPr b="0" lang="en-US" sz="1800" spc="-1" strike="noStrike">
                <a:solidFill>
                  <a:srgbClr val="434343"/>
                </a:solidFill>
                <a:latin typeface="Roboto"/>
                <a:ea typeface="Roboto"/>
              </a:rPr>
              <a:t>- Dynamic range (input referred): 8400 μV(pp)</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434343"/>
                </a:solidFill>
                <a:latin typeface="Roboto"/>
                <a:ea typeface="Roboto"/>
              </a:rPr>
              <a:t>Software:</a:t>
            </a:r>
            <a:br/>
            <a:r>
              <a:rPr b="0" lang="en-US" sz="1800" spc="-1" strike="noStrike">
                <a:solidFill>
                  <a:srgbClr val="434343"/>
                </a:solidFill>
                <a:latin typeface="Roboto"/>
                <a:ea typeface="Roboto"/>
              </a:rPr>
              <a:t>- App Designer Tool for GUI              </a:t>
            </a:r>
            <a:br/>
            <a:r>
              <a:rPr b="0" lang="en-US" sz="1800" spc="-1" strike="noStrike">
                <a:solidFill>
                  <a:srgbClr val="434343"/>
                </a:solidFill>
                <a:latin typeface="Roboto"/>
                <a:ea typeface="Roboto"/>
              </a:rPr>
              <a:t>- EEGLAB</a:t>
            </a:r>
            <a:br/>
            <a:r>
              <a:rPr b="0" lang="en-US" sz="1800" spc="-1" strike="noStrike">
                <a:solidFill>
                  <a:srgbClr val="434343"/>
                </a:solidFill>
                <a:latin typeface="Roboto"/>
                <a:ea typeface="Roboto"/>
              </a:rPr>
              <a:t>- Alpha, Beta, and Gamma</a:t>
            </a:r>
            <a:br/>
            <a:r>
              <a:rPr b="0" lang="en-US" sz="1800" spc="-1" strike="noStrike">
                <a:solidFill>
                  <a:srgbClr val="434343"/>
                </a:solidFill>
                <a:latin typeface="Roboto"/>
                <a:ea typeface="Roboto"/>
              </a:rPr>
              <a:t>- Git Collaboration on GitHub  </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9756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Test Methodology</a:t>
            </a:r>
            <a:endParaRPr b="0" lang="en-US" sz="3000" spc="-1" strike="noStrike">
              <a:solidFill>
                <a:srgbClr val="000000"/>
              </a:solidFill>
              <a:latin typeface="Arial"/>
            </a:endParaRPr>
          </a:p>
        </p:txBody>
      </p:sp>
      <p:pic>
        <p:nvPicPr>
          <p:cNvPr id="108" name="Google Shape;121;p19" descr=""/>
          <p:cNvPicPr/>
          <p:nvPr/>
        </p:nvPicPr>
        <p:blipFill>
          <a:blip r:embed="rId1"/>
          <a:stretch/>
        </p:blipFill>
        <p:spPr>
          <a:xfrm>
            <a:off x="0" y="705240"/>
            <a:ext cx="9143640" cy="414144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Project Deliverables</a:t>
            </a:r>
            <a:endParaRPr b="0" lang="en-US" sz="3000" spc="-1" strike="noStrike">
              <a:solidFill>
                <a:srgbClr val="000000"/>
              </a:solidFill>
              <a:latin typeface="Arial"/>
            </a:endParaRPr>
          </a:p>
        </p:txBody>
      </p:sp>
      <p:pic>
        <p:nvPicPr>
          <p:cNvPr id="110" name="Google Shape;127;p20" descr=""/>
          <p:cNvPicPr/>
          <p:nvPr/>
        </p:nvPicPr>
        <p:blipFill>
          <a:blip r:embed="rId1"/>
          <a:stretch/>
        </p:blipFill>
        <p:spPr>
          <a:xfrm>
            <a:off x="559440" y="607680"/>
            <a:ext cx="8024760" cy="426060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10040"/>
            <a:ext cx="8520120" cy="607320"/>
          </a:xfrm>
          <a:prstGeom prst="rect">
            <a:avLst/>
          </a:prstGeom>
          <a:noFill/>
          <a:ln>
            <a:noFill/>
          </a:ln>
        </p:spPr>
        <p:txBody>
          <a:bodyPr tIns="91440" bIns="91440">
            <a:noAutofit/>
          </a:bodyPr>
          <a:p>
            <a:pPr>
              <a:lnSpc>
                <a:spcPct val="100000"/>
              </a:lnSpc>
            </a:pPr>
            <a:r>
              <a:rPr b="0" lang="en-US" sz="3000" spc="-1" strike="noStrike">
                <a:solidFill>
                  <a:srgbClr val="2a3990"/>
                </a:solidFill>
                <a:latin typeface="Roboto"/>
                <a:ea typeface="Roboto"/>
              </a:rPr>
              <a:t>Project Budget</a:t>
            </a:r>
            <a:endParaRPr b="0" lang="en-US" sz="3000" spc="-1" strike="noStrike">
              <a:solidFill>
                <a:srgbClr val="000000"/>
              </a:solidFill>
              <a:latin typeface="Arial"/>
            </a:endParaRPr>
          </a:p>
        </p:txBody>
      </p:sp>
      <p:pic>
        <p:nvPicPr>
          <p:cNvPr id="112" name="Google Shape;133;p21" descr=""/>
          <p:cNvPicPr/>
          <p:nvPr/>
        </p:nvPicPr>
        <p:blipFill>
          <a:blip r:embed="rId1"/>
          <a:stretch/>
        </p:blipFill>
        <p:spPr>
          <a:xfrm>
            <a:off x="152280" y="1170360"/>
            <a:ext cx="6632280" cy="30466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2019-02-22T11:57:59Z</dcterms:modified>
  <cp:revision>1</cp:revision>
  <dc:subject/>
  <dc:title/>
</cp:coreProperties>
</file>