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f278132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f278132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f27813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f27813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local field potential </a:t>
            </a:r>
            <a:r>
              <a:rPr lang="en">
                <a:latin typeface="Roboto"/>
                <a:ea typeface="Roboto"/>
                <a:cs typeface="Roboto"/>
                <a:sym typeface="Roboto"/>
              </a:rPr>
              <a:t>(LFP; also known as micro‐depth or intracranial EEG 1 )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Any excitable membrane — whether it is a spine, dendrite, soma, axon or axon terminal — and any type of transmembrane current contributes to the extracellular field. Even the slowest fluctuations in glia.</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silicon-based polytrodes</a:t>
            </a:r>
            <a:endParaRPr b="1">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b="1">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NASA Task Load Index (TLX)</a:t>
            </a:r>
            <a:r>
              <a:rPr lang="en">
                <a:latin typeface="Roboto"/>
                <a:ea typeface="Roboto"/>
                <a:cs typeface="Roboto"/>
                <a:sym typeface="Roboto"/>
              </a:rPr>
              <a:t> - a multi-dimensional survey based measure of workload.</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The Self-Assessment Manikin (SAM)</a:t>
            </a:r>
            <a:r>
              <a:rPr lang="en">
                <a:latin typeface="Roboto"/>
                <a:ea typeface="Roboto"/>
                <a:cs typeface="Roboto"/>
                <a:sym typeface="Roboto"/>
              </a:rPr>
              <a:t> is a non-verbal pictorial assessment technique that directly measures the pleasure, arousal, and dominance associated with a person’s affective reaction to a wide variety of stimuli.</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Image:</a:t>
            </a:r>
            <a:endParaRPr b="1">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Simultaneously recorded LFP traces from the superficial (‘surface’) and deep (‘depth’) layers of the motor cortex in an anaesthetized cat and an intracellular trace from a layer 5 pyramidal neuron. Note the alternation of hyperpolarization and depolarization (slow oscillation) of the layer 5 neuron and the corresponding changes in the LFP. The positive waves in the deep layer (close to the recorded neuron) are also known as delta waves. iEEG, intracranial EEG.</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b="1" lang="en">
                <a:latin typeface="Roboto"/>
                <a:ea typeface="Roboto"/>
                <a:cs typeface="Roboto"/>
                <a:sym typeface="Roboto"/>
              </a:rPr>
              <a:t>electrocorticogram</a:t>
            </a:r>
            <a:r>
              <a:rPr lang="en">
                <a:latin typeface="Roboto"/>
                <a:ea typeface="Roboto"/>
                <a:cs typeface="Roboto"/>
                <a:sym typeface="Roboto"/>
              </a:rPr>
              <a:t> (EcoG) </a:t>
            </a:r>
            <a:r>
              <a:rPr lang="en" sz="1050">
                <a:solidFill>
                  <a:srgbClr val="222222"/>
                </a:solidFill>
                <a:highlight>
                  <a:srgbClr val="FFFFFF"/>
                </a:highlight>
              </a:rPr>
              <a:t>or </a:t>
            </a:r>
            <a:r>
              <a:rPr b="1" lang="en" sz="1050">
                <a:solidFill>
                  <a:srgbClr val="222222"/>
                </a:solidFill>
                <a:highlight>
                  <a:srgbClr val="FFFFFF"/>
                </a:highlight>
              </a:rPr>
              <a:t>intracranial electroencephalography</a:t>
            </a:r>
            <a:r>
              <a:rPr lang="en" sz="1050">
                <a:solidFill>
                  <a:srgbClr val="222222"/>
                </a:solidFill>
                <a:highlight>
                  <a:srgbClr val="FFFFFF"/>
                </a:highlight>
              </a:rPr>
              <a:t> (</a:t>
            </a:r>
            <a:r>
              <a:rPr b="1" lang="en" sz="1050">
                <a:solidFill>
                  <a:srgbClr val="222222"/>
                </a:solidFill>
                <a:highlight>
                  <a:srgbClr val="FFFFFF"/>
                </a:highlight>
              </a:rPr>
              <a:t>iEEG</a:t>
            </a:r>
            <a:r>
              <a:rPr lang="en" sz="1050">
                <a:solidFill>
                  <a:srgbClr val="222222"/>
                </a:solidFill>
                <a:highlight>
                  <a:srgbClr val="FFFFFF"/>
                </a:highlight>
              </a:rPr>
              <a:t>),</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Inform the audience about the history or driving force behind the</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need. The status of current products, services, processes, or</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latin typeface="Roboto"/>
                <a:ea typeface="Roboto"/>
                <a:cs typeface="Roboto"/>
                <a:sym typeface="Roboto"/>
              </a:rPr>
              <a:t>industry offerings.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040a01c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040a01c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f278132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f278132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lnSpc>
                <a:spcPct val="100000"/>
              </a:lnSpc>
              <a:spcBef>
                <a:spcPts val="0"/>
              </a:spcBef>
              <a:spcAft>
                <a:spcPts val="0"/>
              </a:spcAft>
              <a:buClr>
                <a:srgbClr val="000000"/>
              </a:buClr>
              <a:buSzPts val="1100"/>
              <a:buFont typeface="Arial"/>
              <a:buNone/>
            </a:pPr>
            <a:r>
              <a:rPr lang="en">
                <a:latin typeface="Roboto"/>
                <a:ea typeface="Roboto"/>
                <a:cs typeface="Roboto"/>
                <a:sym typeface="Roboto"/>
              </a:rPr>
              <a:t>Describe the project. Explain the novel features. List the objectives that the team plans to achieve.</a:t>
            </a:r>
            <a:endParaRPr>
              <a:latin typeface="Roboto"/>
              <a:ea typeface="Roboto"/>
              <a:cs typeface="Roboto"/>
              <a:sym typeface="Roboto"/>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278132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278132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Design Overview</a:t>
            </a:r>
            <a:endParaRPr/>
          </a:p>
          <a:p>
            <a:pPr indent="0" lvl="0" marL="0" rtl="0" algn="l">
              <a:lnSpc>
                <a:spcPct val="115000"/>
              </a:lnSpc>
              <a:spcBef>
                <a:spcPts val="0"/>
              </a:spcBef>
              <a:spcAft>
                <a:spcPts val="0"/>
              </a:spcAft>
              <a:buClr>
                <a:schemeClr val="dk1"/>
              </a:buClr>
              <a:buSzPts val="1100"/>
              <a:buFont typeface="Arial"/>
              <a:buNone/>
            </a:pPr>
            <a:r>
              <a:rPr lang="en"/>
              <a:t>Describe the technical design. Include a block diagram. Mention</a:t>
            </a:r>
            <a:endParaRPr/>
          </a:p>
          <a:p>
            <a:pPr indent="0" lvl="0" marL="0" rtl="0" algn="l">
              <a:lnSpc>
                <a:spcPct val="115000"/>
              </a:lnSpc>
              <a:spcBef>
                <a:spcPts val="0"/>
              </a:spcBef>
              <a:spcAft>
                <a:spcPts val="0"/>
              </a:spcAft>
              <a:buClr>
                <a:schemeClr val="dk1"/>
              </a:buClr>
              <a:buSzPts val="1100"/>
              <a:buFont typeface="Arial"/>
              <a:buNone/>
            </a:pPr>
            <a:r>
              <a:rPr lang="en"/>
              <a:t>the preferred and alternative designs.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f278132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f278132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a:ea typeface="Roboto"/>
                <a:cs typeface="Roboto"/>
                <a:sym typeface="Roboto"/>
              </a:rPr>
              <a:t>8400 μV(pp) = 8400mV from peak to peak</a:t>
            </a:r>
            <a:endParaRPr>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rPr lang="en"/>
              <a:t>Specifications are quantitative, measurable criteria that the product or service is designed to satisfy. Specification Template: </a:t>
            </a:r>
            <a:endParaRPr/>
          </a:p>
          <a:p>
            <a:pPr indent="0" lvl="0" marL="0" rtl="0" algn="l">
              <a:spcBef>
                <a:spcPts val="0"/>
              </a:spcBef>
              <a:spcAft>
                <a:spcPts val="0"/>
              </a:spcAft>
              <a:buNone/>
            </a:pPr>
            <a:r>
              <a:rPr lang="en"/>
              <a:t>1. General Information about the product or service or system </a:t>
            </a:r>
            <a:endParaRPr/>
          </a:p>
          <a:p>
            <a:pPr indent="457200" lvl="0" marL="0" rtl="0" algn="l">
              <a:spcBef>
                <a:spcPts val="0"/>
              </a:spcBef>
              <a:spcAft>
                <a:spcPts val="0"/>
              </a:spcAft>
              <a:buNone/>
            </a:pPr>
            <a:r>
              <a:rPr lang="en"/>
              <a:t>• Purpose </a:t>
            </a:r>
            <a:endParaRPr/>
          </a:p>
          <a:p>
            <a:pPr indent="457200" lvl="0" marL="0" rtl="0" algn="l">
              <a:spcBef>
                <a:spcPts val="0"/>
              </a:spcBef>
              <a:spcAft>
                <a:spcPts val="0"/>
              </a:spcAft>
              <a:buNone/>
            </a:pPr>
            <a:r>
              <a:rPr lang="en"/>
              <a:t>• Scope </a:t>
            </a:r>
            <a:endParaRPr/>
          </a:p>
          <a:p>
            <a:pPr indent="457200" lvl="0" marL="0" rtl="0" algn="l">
              <a:spcBef>
                <a:spcPts val="0"/>
              </a:spcBef>
              <a:spcAft>
                <a:spcPts val="0"/>
              </a:spcAft>
              <a:buNone/>
            </a:pPr>
            <a:r>
              <a:rPr lang="en"/>
              <a:t>• Product architecture and overall block diagram </a:t>
            </a:r>
            <a:endParaRPr/>
          </a:p>
          <a:p>
            <a:pPr indent="0" lvl="0" marL="0" rtl="0" algn="l">
              <a:spcBef>
                <a:spcPts val="0"/>
              </a:spcBef>
              <a:spcAft>
                <a:spcPts val="0"/>
              </a:spcAft>
              <a:buNone/>
            </a:pPr>
            <a:r>
              <a:rPr lang="en"/>
              <a:t>2. Project Standards and Applicable Governmental Regulations. Ex: IEEE, ISO, SAE, UL, etc. </a:t>
            </a:r>
            <a:endParaRPr/>
          </a:p>
          <a:p>
            <a:pPr indent="0" lvl="0" marL="0" rtl="0" algn="l">
              <a:spcBef>
                <a:spcPts val="0"/>
              </a:spcBef>
              <a:spcAft>
                <a:spcPts val="0"/>
              </a:spcAft>
              <a:buNone/>
            </a:pPr>
            <a:r>
              <a:rPr lang="en"/>
              <a:t>3. Project Description Discuss any of the following topics that apply to the system: </a:t>
            </a:r>
            <a:br>
              <a:rPr lang="en"/>
            </a:br>
            <a:r>
              <a:rPr lang="en"/>
              <a:t>• Back-up and recovery requirements </a:t>
            </a:r>
            <a:br>
              <a:rPr lang="en"/>
            </a:br>
            <a:r>
              <a:rPr lang="en"/>
              <a:t>• Data migration approach </a:t>
            </a:r>
            <a:br>
              <a:rPr lang="en"/>
            </a:br>
            <a:r>
              <a:rPr lang="en"/>
              <a:t>• Capacity analysis </a:t>
            </a:r>
            <a:br>
              <a:rPr lang="en"/>
            </a:br>
            <a:r>
              <a:rPr lang="en"/>
              <a:t>• IT functional analysis </a:t>
            </a:r>
            <a:br>
              <a:rPr lang="en"/>
            </a:br>
            <a:r>
              <a:rPr lang="en"/>
              <a:t>• Data requirements </a:t>
            </a:r>
            <a:br>
              <a:rPr lang="en"/>
            </a:br>
            <a:r>
              <a:rPr lang="en"/>
              <a:t>• Functional and performance requirement description </a:t>
            </a:r>
            <a:br>
              <a:rPr lang="en"/>
            </a:br>
            <a:r>
              <a:rPr lang="en"/>
              <a:t>• Hardware and software description </a:t>
            </a:r>
            <a:br>
              <a:rPr lang="en"/>
            </a:br>
            <a:r>
              <a:rPr lang="en"/>
              <a:t>• Input and output requirements </a:t>
            </a:r>
            <a:br>
              <a:rPr lang="en"/>
            </a:br>
            <a:r>
              <a:rPr lang="en"/>
              <a:t>• Mechanical enclosure(s) </a:t>
            </a:r>
            <a:br>
              <a:rPr lang="en"/>
            </a:br>
            <a:r>
              <a:rPr lang="en"/>
              <a:t>• Performance requirements </a:t>
            </a:r>
            <a:br>
              <a:rPr lang="en"/>
            </a:br>
            <a:r>
              <a:rPr lang="en"/>
              <a:t>• Support considerations </a:t>
            </a:r>
            <a:br>
              <a:rPr lang="en"/>
            </a:br>
            <a:r>
              <a:rPr lang="en"/>
              <a:t>• Systems and communication requirements </a:t>
            </a:r>
            <a:endParaRPr/>
          </a:p>
          <a:p>
            <a:pPr indent="0" lvl="0" marL="0" rtl="0" algn="l">
              <a:spcBef>
                <a:spcPts val="0"/>
              </a:spcBef>
              <a:spcAft>
                <a:spcPts val="0"/>
              </a:spcAft>
              <a:buNone/>
            </a:pPr>
            <a:r>
              <a:rPr lang="en"/>
              <a:t>4. Attributes • Describe product, service, or process attributes that apply. Be specific and quantitative. Consider verifiability, availability, portability, reliability, reusability, robustness, testability, efficiency, radio frequency interference and noise production, and usability. </a:t>
            </a:r>
            <a:endParaRPr/>
          </a:p>
          <a:p>
            <a:pPr indent="0" lvl="0" marL="0" rtl="0" algn="l">
              <a:spcBef>
                <a:spcPts val="0"/>
              </a:spcBef>
              <a:spcAft>
                <a:spcPts val="0"/>
              </a:spcAft>
              <a:buNone/>
            </a:pPr>
            <a:r>
              <a:rPr lang="en"/>
              <a:t>5. Design Description: A description of the critical parameters that identifies what the product should be and should do. • Algorithm development • Architectural block diagrams • Capacity • Communications environment—speed, network, throughput, type • Component selection • Connectors and cabling • Data fl ow diagrams • Database schema—tables, fields, and relationships • Functional and performance requirement description • Housing and material • Human–machine interfaces • Inputs—electrical, analog, digital, mechanical, power, torque, data, sensors etc. • Outputs—electrical, analog, digital, mechanical, power, torque, data, display etc. • Power requirements • Thermal requirements • Printed circuit board • Scalability • Size, shape, weight, color • Speed • Shelf life • Service life • Use cycle </a:t>
            </a:r>
            <a:endParaRPr/>
          </a:p>
          <a:p>
            <a:pPr indent="0" lvl="0" marL="0" rtl="0" algn="l">
              <a:spcBef>
                <a:spcPts val="0"/>
              </a:spcBef>
              <a:spcAft>
                <a:spcPts val="0"/>
              </a:spcAft>
              <a:buNone/>
            </a:pPr>
            <a:r>
              <a:rPr lang="en"/>
              <a:t>6. Interfaces • User Interfaces • Hardware Interfaces • Software Interfaces • Safety and/or regulatory compliance </a:t>
            </a:r>
            <a:endParaRPr/>
          </a:p>
          <a:p>
            <a:pPr indent="0" lvl="0" marL="0" rtl="0" algn="l">
              <a:spcBef>
                <a:spcPts val="0"/>
              </a:spcBef>
              <a:spcAft>
                <a:spcPts val="0"/>
              </a:spcAft>
              <a:buNone/>
            </a:pPr>
            <a:r>
              <a:rPr lang="en"/>
              <a:t>7. Reliability—a measure of how well a product performs under a certain set of conditions for a specified amount of time. May be required to determine the length of a proposed warranty or prove that the product meets specific safety or regulatory requirements. Reliability is quantified as MTBF (Mean Time Between Failures) for repairable product and MTTF (Mean Time To Failure) for non-repairable product. </a:t>
            </a:r>
            <a:endParaRPr/>
          </a:p>
          <a:p>
            <a:pPr indent="0" lvl="0" marL="0" rtl="0" algn="l">
              <a:spcBef>
                <a:spcPts val="0"/>
              </a:spcBef>
              <a:spcAft>
                <a:spcPts val="0"/>
              </a:spcAft>
              <a:buNone/>
            </a:pPr>
            <a:r>
              <a:rPr lang="en"/>
              <a:t>8. Safety and Hazardous material Issues </a:t>
            </a:r>
            <a:endParaRPr/>
          </a:p>
          <a:p>
            <a:pPr indent="0" lvl="0" marL="0" rtl="0" algn="l">
              <a:spcBef>
                <a:spcPts val="0"/>
              </a:spcBef>
              <a:spcAft>
                <a:spcPts val="0"/>
              </a:spcAft>
              <a:buNone/>
            </a:pPr>
            <a:r>
              <a:rPr lang="en"/>
              <a:t>9. Environment: Example environmental conditions include the following: • Operating and storage temperature levels • Operating and storage humidity levels • Operating noise level • Vibration levels • Shock loading • Exposure to dirt and other contaminants like salt spray, oil, or gas </a:t>
            </a:r>
            <a:endParaRPr/>
          </a:p>
          <a:p>
            <a:pPr indent="0" lvl="0" marL="0" rtl="0" algn="l">
              <a:spcBef>
                <a:spcPts val="0"/>
              </a:spcBef>
              <a:spcAft>
                <a:spcPts val="0"/>
              </a:spcAft>
              <a:buNone/>
            </a:pPr>
            <a:r>
              <a:rPr lang="en"/>
              <a:t>10. Testing: Procedures for testing the functionality and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f278132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f278132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latin typeface="Roboto"/>
                <a:ea typeface="Roboto"/>
                <a:cs typeface="Roboto"/>
                <a:sym typeface="Roboto"/>
              </a:rPr>
              <a:t>What constitutes project success and how will the team assess</a:t>
            </a:r>
            <a:endParaRPr>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latin typeface="Roboto"/>
                <a:ea typeface="Roboto"/>
                <a:cs typeface="Roboto"/>
                <a:sym typeface="Roboto"/>
              </a:rPr>
              <a:t>it?</a:t>
            </a:r>
            <a:endParaRPr>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latin typeface="Roboto"/>
                <a:ea typeface="Roboto"/>
                <a:cs typeface="Roboto"/>
                <a:sym typeface="Roboto"/>
              </a:rPr>
              <a:t>Discuss the development and use of a design verification matrix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f2781320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f2781320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f2781320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2781320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type="title"/>
          </p:nvPr>
        </p:nvSpPr>
        <p:spPr>
          <a:xfrm>
            <a:off x="311700" y="1256050"/>
            <a:ext cx="8520600" cy="20307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dk2"/>
              </a:buClr>
              <a:buSzPts val="1400"/>
              <a:buFont typeface="Arial"/>
              <a:buNone/>
              <a:defRPr>
                <a:solidFill>
                  <a:schemeClr val="dk2"/>
                </a:solidFill>
              </a:defRPr>
            </a:lvl1pPr>
            <a:lvl2pPr indent="0" lvl="1" marL="0" algn="l">
              <a:lnSpc>
                <a:spcPct val="100000"/>
              </a:lnSpc>
              <a:spcBef>
                <a:spcPts val="0"/>
              </a:spcBef>
              <a:spcAft>
                <a:spcPts val="0"/>
              </a:spcAft>
              <a:buClr>
                <a:schemeClr val="dk2"/>
              </a:buClr>
              <a:buSzPts val="1400"/>
              <a:buFont typeface="Arial"/>
              <a:buNone/>
              <a:defRPr>
                <a:solidFill>
                  <a:schemeClr val="dk2"/>
                </a:solidFill>
              </a:defRPr>
            </a:lvl2pPr>
            <a:lvl3pPr indent="0" lvl="2" marL="0" algn="l">
              <a:lnSpc>
                <a:spcPct val="100000"/>
              </a:lnSpc>
              <a:spcBef>
                <a:spcPts val="0"/>
              </a:spcBef>
              <a:spcAft>
                <a:spcPts val="0"/>
              </a:spcAft>
              <a:buClr>
                <a:schemeClr val="dk2"/>
              </a:buClr>
              <a:buSzPts val="1400"/>
              <a:buFont typeface="Arial"/>
              <a:buNone/>
              <a:defRPr>
                <a:solidFill>
                  <a:schemeClr val="dk2"/>
                </a:solidFill>
              </a:defRPr>
            </a:lvl3pPr>
            <a:lvl4pPr indent="0" lvl="3" marL="0" algn="l">
              <a:lnSpc>
                <a:spcPct val="100000"/>
              </a:lnSpc>
              <a:spcBef>
                <a:spcPts val="0"/>
              </a:spcBef>
              <a:spcAft>
                <a:spcPts val="0"/>
              </a:spcAft>
              <a:buClr>
                <a:schemeClr val="dk2"/>
              </a:buClr>
              <a:buSzPts val="1400"/>
              <a:buFont typeface="Arial"/>
              <a:buNone/>
              <a:defRPr>
                <a:solidFill>
                  <a:schemeClr val="dk2"/>
                </a:solidFill>
              </a:defRPr>
            </a:lvl4pPr>
            <a:lvl5pPr indent="0" lvl="4" marL="0" algn="l">
              <a:lnSpc>
                <a:spcPct val="100000"/>
              </a:lnSpc>
              <a:spcBef>
                <a:spcPts val="0"/>
              </a:spcBef>
              <a:spcAft>
                <a:spcPts val="0"/>
              </a:spcAft>
              <a:buClr>
                <a:schemeClr val="dk2"/>
              </a:buClr>
              <a:buSzPts val="1400"/>
              <a:buFont typeface="Arial"/>
              <a:buNone/>
              <a:defRPr>
                <a:solidFill>
                  <a:schemeClr val="dk2"/>
                </a:solidFill>
              </a:defRPr>
            </a:lvl5pPr>
            <a:lvl6pPr indent="0" lvl="5" marL="0" algn="l">
              <a:lnSpc>
                <a:spcPct val="100000"/>
              </a:lnSpc>
              <a:spcBef>
                <a:spcPts val="0"/>
              </a:spcBef>
              <a:spcAft>
                <a:spcPts val="0"/>
              </a:spcAft>
              <a:buClr>
                <a:schemeClr val="dk2"/>
              </a:buClr>
              <a:buSzPts val="1400"/>
              <a:buFont typeface="Arial"/>
              <a:buNone/>
              <a:defRPr>
                <a:solidFill>
                  <a:schemeClr val="dk2"/>
                </a:solidFill>
              </a:defRPr>
            </a:lvl6pPr>
            <a:lvl7pPr indent="0" lvl="6" marL="0" algn="l">
              <a:lnSpc>
                <a:spcPct val="100000"/>
              </a:lnSpc>
              <a:spcBef>
                <a:spcPts val="0"/>
              </a:spcBef>
              <a:spcAft>
                <a:spcPts val="0"/>
              </a:spcAft>
              <a:buClr>
                <a:schemeClr val="dk2"/>
              </a:buClr>
              <a:buSzPts val="1400"/>
              <a:buFont typeface="Arial"/>
              <a:buNone/>
              <a:defRPr>
                <a:solidFill>
                  <a:schemeClr val="dk2"/>
                </a:solidFill>
              </a:defRPr>
            </a:lvl7pPr>
            <a:lvl8pPr indent="0" lvl="7" marL="0" algn="l">
              <a:lnSpc>
                <a:spcPct val="100000"/>
              </a:lnSpc>
              <a:spcBef>
                <a:spcPts val="0"/>
              </a:spcBef>
              <a:spcAft>
                <a:spcPts val="0"/>
              </a:spcAft>
              <a:buClr>
                <a:schemeClr val="dk2"/>
              </a:buClr>
              <a:buSzPts val="1400"/>
              <a:buFont typeface="Arial"/>
              <a:buNone/>
              <a:defRPr>
                <a:solidFill>
                  <a:schemeClr val="dk2"/>
                </a:solidFill>
              </a:defRPr>
            </a:lvl8pPr>
            <a:lvl9pPr indent="0" lvl="8" marL="0" algn="l">
              <a:lnSpc>
                <a:spcPct val="100000"/>
              </a:lnSpc>
              <a:spcBef>
                <a:spcPts val="0"/>
              </a:spcBef>
              <a:spcAft>
                <a:spcPts val="0"/>
              </a:spcAft>
              <a:buClr>
                <a:schemeClr val="dk2"/>
              </a:buClr>
              <a:buSzPts val="1400"/>
              <a:buFont typeface="Arial"/>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000"/>
              <a:buFont typeface="Roboto"/>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RoboDoc: EEG Mood/Stress Evaluation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 R Parker, Daniel Mata, and Mohammed Khamis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Schedule</a:t>
            </a:r>
            <a:endParaRPr/>
          </a:p>
        </p:txBody>
      </p:sp>
      <p:pic>
        <p:nvPicPr>
          <p:cNvPr id="139" name="Google Shape;139;p22"/>
          <p:cNvPicPr preferRelativeResize="0"/>
          <p:nvPr/>
        </p:nvPicPr>
        <p:blipFill>
          <a:blip r:embed="rId3">
            <a:alphaModFix/>
          </a:blip>
          <a:stretch>
            <a:fillRect/>
          </a:stretch>
        </p:blipFill>
        <p:spPr>
          <a:xfrm>
            <a:off x="3497200" y="87750"/>
            <a:ext cx="5499175" cy="479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2" name="Google Shape;92;p14"/>
          <p:cNvSpPr txBox="1"/>
          <p:nvPr>
            <p:ph idx="1" type="body"/>
          </p:nvPr>
        </p:nvSpPr>
        <p:spPr>
          <a:xfrm>
            <a:off x="311700" y="1229875"/>
            <a:ext cx="8520600" cy="359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Specific vs General Signals</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EEG</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Wet vs Semi-Dry  EEG</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Remote Control, Reenabling</a:t>
            </a:r>
            <a:br>
              <a:rPr lang="en">
                <a:solidFill>
                  <a:srgbClr val="595959"/>
                </a:solidFill>
                <a:latin typeface="Arial"/>
                <a:ea typeface="Arial"/>
                <a:cs typeface="Arial"/>
                <a:sym typeface="Arial"/>
              </a:rPr>
            </a:br>
            <a:br>
              <a:rPr lang="en">
                <a:solidFill>
                  <a:srgbClr val="595959"/>
                </a:solidFill>
                <a:latin typeface="Arial"/>
                <a:ea typeface="Arial"/>
                <a:cs typeface="Arial"/>
                <a:sym typeface="Arial"/>
              </a:rPr>
            </a:b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NASA Task Load Index (TLX), a multi-dimensional survey based measure of workload.</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The Self-Assessment Manikin (SAM) a non-verbal technique </a:t>
            </a:r>
            <a:br>
              <a:rPr lang="en">
                <a:solidFill>
                  <a:srgbClr val="595959"/>
                </a:solidFill>
                <a:latin typeface="Arial"/>
                <a:ea typeface="Arial"/>
                <a:cs typeface="Arial"/>
                <a:sym typeface="Arial"/>
              </a:rPr>
            </a:br>
            <a:r>
              <a:rPr lang="en">
                <a:solidFill>
                  <a:srgbClr val="595959"/>
                </a:solidFill>
                <a:latin typeface="Arial"/>
                <a:ea typeface="Arial"/>
                <a:cs typeface="Arial"/>
                <a:sym typeface="Arial"/>
              </a:rPr>
              <a:t>that </a:t>
            </a:r>
            <a:r>
              <a:rPr lang="en">
                <a:solidFill>
                  <a:srgbClr val="595959"/>
                </a:solidFill>
                <a:latin typeface="Arial"/>
                <a:ea typeface="Arial"/>
                <a:cs typeface="Arial"/>
                <a:sym typeface="Arial"/>
              </a:rPr>
              <a:t>measures the pleasure, arousal, and dominance </a:t>
            </a:r>
            <a:br>
              <a:rPr lang="en">
                <a:solidFill>
                  <a:srgbClr val="595959"/>
                </a:solidFill>
                <a:latin typeface="Arial"/>
                <a:ea typeface="Arial"/>
                <a:cs typeface="Arial"/>
                <a:sym typeface="Arial"/>
              </a:rPr>
            </a:br>
            <a:r>
              <a:rPr lang="en">
                <a:solidFill>
                  <a:srgbClr val="595959"/>
                </a:solidFill>
                <a:latin typeface="Arial"/>
                <a:ea typeface="Arial"/>
                <a:cs typeface="Arial"/>
                <a:sym typeface="Arial"/>
              </a:rPr>
              <a:t>associated with a person’s affective reactions.</a:t>
            </a:r>
            <a:br>
              <a:rPr lang="en">
                <a:solidFill>
                  <a:srgbClr val="595959"/>
                </a:solidFill>
                <a:latin typeface="Arial"/>
                <a:ea typeface="Arial"/>
                <a:cs typeface="Arial"/>
                <a:sym typeface="Arial"/>
              </a:rPr>
            </a:br>
            <a:endParaRPr>
              <a:solidFill>
                <a:srgbClr val="595959"/>
              </a:solidFill>
              <a:latin typeface="Arial"/>
              <a:ea typeface="Arial"/>
              <a:cs typeface="Arial"/>
              <a:sym typeface="Arial"/>
            </a:endParaRPr>
          </a:p>
          <a:p>
            <a:pPr indent="0" lvl="0" marL="0" rtl="0" algn="l">
              <a:spcBef>
                <a:spcPts val="1600"/>
              </a:spcBef>
              <a:spcAft>
                <a:spcPts val="0"/>
              </a:spcAft>
              <a:buNone/>
            </a:pPr>
            <a:r>
              <a:t/>
            </a:r>
            <a:endParaRPr>
              <a:solidFill>
                <a:srgbClr val="595959"/>
              </a:solidFill>
              <a:latin typeface="Arial"/>
              <a:ea typeface="Arial"/>
              <a:cs typeface="Arial"/>
              <a:sym typeface="Arial"/>
            </a:endParaRPr>
          </a:p>
          <a:p>
            <a:pPr indent="0" lvl="0" marL="0" rtl="0" algn="l">
              <a:spcBef>
                <a:spcPts val="1600"/>
              </a:spcBef>
              <a:spcAft>
                <a:spcPts val="0"/>
              </a:spcAft>
              <a:buNone/>
            </a:pPr>
            <a:r>
              <a:t/>
            </a:r>
            <a:endParaRPr>
              <a:solidFill>
                <a:srgbClr val="595959"/>
              </a:solidFill>
              <a:latin typeface="Arial"/>
              <a:ea typeface="Arial"/>
              <a:cs typeface="Arial"/>
              <a:sym typeface="Arial"/>
            </a:endParaRPr>
          </a:p>
          <a:p>
            <a:pPr indent="0" lvl="0" marL="0" rtl="0" algn="l">
              <a:spcBef>
                <a:spcPts val="160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3876663" y="1017788"/>
            <a:ext cx="5267325" cy="2219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2061350" y="152400"/>
            <a:ext cx="5021292"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 and Objectives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Emotiv 5-channel Insight.</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Survey GUI</a:t>
            </a:r>
            <a:endParaRPr>
              <a:solidFill>
                <a:srgbClr val="595959"/>
              </a:solidFill>
              <a:latin typeface="Arial"/>
              <a:ea typeface="Arial"/>
              <a:cs typeface="Arial"/>
              <a:sym typeface="Arial"/>
            </a:endParaRPr>
          </a:p>
          <a:p>
            <a:pPr indent="0" lvl="0" marL="0" rtl="0" algn="l">
              <a:spcBef>
                <a:spcPts val="1600"/>
              </a:spcBef>
              <a:spcAft>
                <a:spcPts val="0"/>
              </a:spcAft>
              <a:buClr>
                <a:srgbClr val="000000"/>
              </a:buClr>
              <a:buSzPts val="1100"/>
              <a:buFont typeface="Arial"/>
              <a:buNone/>
            </a:pPr>
            <a:r>
              <a:rPr lang="en">
                <a:solidFill>
                  <a:srgbClr val="595959"/>
                </a:solidFill>
                <a:latin typeface="Arial"/>
                <a:ea typeface="Arial"/>
                <a:cs typeface="Arial"/>
                <a:sym typeface="Arial"/>
              </a:rPr>
              <a:t>Objectives:</a:t>
            </a:r>
            <a:endParaRPr>
              <a:solidFill>
                <a:srgbClr val="595959"/>
              </a:solidFill>
              <a:latin typeface="Arial"/>
              <a:ea typeface="Arial"/>
              <a:cs typeface="Arial"/>
              <a:sym typeface="Arial"/>
            </a:endParaRPr>
          </a:p>
          <a:p>
            <a:pPr indent="-342900" lvl="0" marL="457200" rtl="0" algn="l">
              <a:spcBef>
                <a:spcPts val="1600"/>
              </a:spcBef>
              <a:spcAft>
                <a:spcPts val="0"/>
              </a:spcAft>
              <a:buClr>
                <a:srgbClr val="595959"/>
              </a:buClr>
              <a:buSzPts val="1800"/>
              <a:buFont typeface="Arial"/>
              <a:buChar char="-"/>
            </a:pPr>
            <a:r>
              <a:rPr lang="en">
                <a:solidFill>
                  <a:srgbClr val="595959"/>
                </a:solidFill>
                <a:latin typeface="Arial"/>
                <a:ea typeface="Arial"/>
                <a:cs typeface="Arial"/>
                <a:sym typeface="Arial"/>
              </a:rPr>
              <a:t>Establish ability to read useful data.</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Filter unwanted noise.</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Matlab - Neural Network AI</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Design simple and effective psych intake in the GUI</a:t>
            </a:r>
            <a:endParaRPr>
              <a:solidFill>
                <a:srgbClr val="595959"/>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17"/>
          <p:cNvPicPr preferRelativeResize="0"/>
          <p:nvPr/>
        </p:nvPicPr>
        <p:blipFill>
          <a:blip r:embed="rId3">
            <a:alphaModFix/>
          </a:blip>
          <a:stretch>
            <a:fillRect/>
          </a:stretch>
        </p:blipFill>
        <p:spPr>
          <a:xfrm>
            <a:off x="879625" y="198488"/>
            <a:ext cx="7384754" cy="4746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Specifications</a:t>
            </a:r>
            <a:endParaRPr/>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a:t>
            </a:r>
            <a:br>
              <a:rPr lang="en"/>
            </a:br>
            <a:r>
              <a:rPr lang="en"/>
              <a:t>- 5 channels: AF3, AF4, T7, T8, Pz   - Resolution: 14 bits with 1 LSB = 0.51μV</a:t>
            </a:r>
            <a:br>
              <a:rPr lang="en"/>
            </a:br>
            <a:r>
              <a:rPr lang="en"/>
              <a:t>- Sampling rate: 128 samples per second per channel</a:t>
            </a:r>
            <a:br>
              <a:rPr lang="en"/>
            </a:br>
            <a:r>
              <a:rPr lang="en"/>
              <a:t>- Dynamic range (input referred): 8400 μV(pp)</a:t>
            </a:r>
            <a:endParaRPr/>
          </a:p>
          <a:p>
            <a:pPr indent="0" lvl="0" marL="0" rtl="0" algn="l">
              <a:spcBef>
                <a:spcPts val="1600"/>
              </a:spcBef>
              <a:spcAft>
                <a:spcPts val="0"/>
              </a:spcAft>
              <a:buNone/>
            </a:pPr>
            <a:r>
              <a:rPr lang="en"/>
              <a:t>Software:					</a:t>
            </a:r>
            <a:br>
              <a:rPr lang="en"/>
            </a:br>
            <a:r>
              <a:rPr lang="en"/>
              <a:t>- App Designer Tool for GUI              </a:t>
            </a:r>
            <a:br>
              <a:rPr lang="en"/>
            </a:br>
            <a:r>
              <a:rPr lang="en"/>
              <a:t>- EEGLA</a:t>
            </a:r>
            <a:r>
              <a:rPr lang="en"/>
              <a:t>B</a:t>
            </a:r>
            <a:br>
              <a:rPr lang="en"/>
            </a:br>
            <a:r>
              <a:rPr lang="en"/>
              <a:t>- Git Collaboration on GitHub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97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Methodology</a:t>
            </a:r>
            <a:endParaRPr/>
          </a:p>
        </p:txBody>
      </p:sp>
      <p:pic>
        <p:nvPicPr>
          <p:cNvPr id="121" name="Google Shape;121;p19"/>
          <p:cNvPicPr preferRelativeResize="0"/>
          <p:nvPr/>
        </p:nvPicPr>
        <p:blipFill>
          <a:blip r:embed="rId3">
            <a:alphaModFix/>
          </a:blip>
          <a:stretch>
            <a:fillRect/>
          </a:stretch>
        </p:blipFill>
        <p:spPr>
          <a:xfrm>
            <a:off x="0" y="705293"/>
            <a:ext cx="9143999" cy="41419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Deliverables</a:t>
            </a:r>
            <a:endParaRPr/>
          </a:p>
        </p:txBody>
      </p:sp>
      <p:pic>
        <p:nvPicPr>
          <p:cNvPr id="127" name="Google Shape;127;p20"/>
          <p:cNvPicPr preferRelativeResize="0"/>
          <p:nvPr/>
        </p:nvPicPr>
        <p:blipFill>
          <a:blip r:embed="rId3">
            <a:alphaModFix/>
          </a:blip>
          <a:stretch>
            <a:fillRect/>
          </a:stretch>
        </p:blipFill>
        <p:spPr>
          <a:xfrm>
            <a:off x="559438" y="607800"/>
            <a:ext cx="8025126" cy="426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Budget</a:t>
            </a:r>
            <a:endParaRPr/>
          </a:p>
        </p:txBody>
      </p:sp>
      <p:pic>
        <p:nvPicPr>
          <p:cNvPr id="133" name="Google Shape;133;p21"/>
          <p:cNvPicPr preferRelativeResize="0"/>
          <p:nvPr/>
        </p:nvPicPr>
        <p:blipFill>
          <a:blip r:embed="rId3">
            <a:alphaModFix/>
          </a:blip>
          <a:stretch>
            <a:fillRect/>
          </a:stretch>
        </p:blipFill>
        <p:spPr>
          <a:xfrm>
            <a:off x="152400" y="1170200"/>
            <a:ext cx="6632701" cy="304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