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130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467" y="9380228"/>
            <a:ext cx="146050" cy="19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63720"/>
            <a:ext cx="5969000" cy="7655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Palladio Uralic"/>
                <a:cs typeface="Palladio Uralic"/>
              </a:rPr>
              <a:t>Report</a:t>
            </a:r>
            <a:r>
              <a:rPr lang="en-US" sz="1700" spc="10" dirty="0">
                <a:latin typeface="Palladio Uralic"/>
                <a:cs typeface="Palladio Uralic"/>
              </a:rPr>
              <a:t> by Philip</a:t>
            </a:r>
            <a:endParaRPr sz="1700" dirty="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Palladio Uralic"/>
              <a:cs typeface="Palladio Uralic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Palladio Uralic"/>
                <a:cs typeface="Palladio Uralic"/>
              </a:rPr>
              <a:t>June 29,</a:t>
            </a:r>
            <a:r>
              <a:rPr sz="1200" spc="-75" dirty="0">
                <a:latin typeface="Palladio Uralic"/>
                <a:cs typeface="Palladio Uralic"/>
              </a:rPr>
              <a:t> </a:t>
            </a:r>
            <a:r>
              <a:rPr sz="1200" spc="-5" dirty="0">
                <a:latin typeface="Palladio Uralic"/>
                <a:cs typeface="Palladio Uralic"/>
              </a:rPr>
              <a:t>2021</a:t>
            </a:r>
            <a:endParaRPr sz="1200" dirty="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Palladio Uralic"/>
              <a:cs typeface="Palladio Uralic"/>
            </a:endParaRPr>
          </a:p>
          <a:p>
            <a:pPr marL="285750" indent="-273685">
              <a:lnSpc>
                <a:spcPct val="100000"/>
              </a:lnSpc>
              <a:buFont typeface="Palladio Uralic"/>
              <a:buAutoNum type="arabicPlain"/>
              <a:tabLst>
                <a:tab pos="285750" algn="l"/>
                <a:tab pos="286385" algn="l"/>
              </a:tabLst>
            </a:pPr>
            <a:r>
              <a:rPr sz="1400" b="1" spc="15" dirty="0">
                <a:latin typeface="Palladio Uralic"/>
                <a:cs typeface="Palladio Uralic"/>
              </a:rPr>
              <a:t>Final Report – </a:t>
            </a:r>
            <a:r>
              <a:rPr sz="1400" b="1" spc="20" dirty="0">
                <a:latin typeface="Palladio Uralic"/>
                <a:cs typeface="Palladio Uralic"/>
              </a:rPr>
              <a:t>The </a:t>
            </a:r>
            <a:r>
              <a:rPr sz="1400" b="1" spc="15" dirty="0">
                <a:latin typeface="Palladio Uralic"/>
                <a:cs typeface="Palladio Uralic"/>
              </a:rPr>
              <a:t>Battle of</a:t>
            </a:r>
            <a:r>
              <a:rPr sz="1400" b="1" spc="-55" dirty="0">
                <a:latin typeface="Palladio Uralic"/>
                <a:cs typeface="Palladio Uralic"/>
              </a:rPr>
              <a:t> </a:t>
            </a:r>
            <a:r>
              <a:rPr sz="1400" b="1" spc="15" dirty="0">
                <a:latin typeface="Palladio Uralic"/>
                <a:cs typeface="Palladio Uralic"/>
              </a:rPr>
              <a:t>Neighborhoods</a:t>
            </a:r>
            <a:endParaRPr sz="1400" dirty="0">
              <a:latin typeface="Palladio Uralic"/>
              <a:cs typeface="Palladio Uralic"/>
            </a:endParaRPr>
          </a:p>
          <a:p>
            <a:pPr marL="353695" lvl="1" indent="-341630">
              <a:lnSpc>
                <a:spcPct val="100000"/>
              </a:lnSpc>
              <a:spcBef>
                <a:spcPts val="1090"/>
              </a:spcBef>
              <a:buFont typeface="Palladio Uralic"/>
              <a:buAutoNum type="arabicPeriod"/>
              <a:tabLst>
                <a:tab pos="353695" algn="l"/>
                <a:tab pos="354330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Finding a Better Place in Downtown </a:t>
            </a:r>
            <a:r>
              <a:rPr sz="1200" b="1" spc="-20" dirty="0">
                <a:latin typeface="Palladio Uralic"/>
                <a:cs typeface="Palladio Uralic"/>
              </a:rPr>
              <a:t>Toronto,</a:t>
            </a:r>
            <a:r>
              <a:rPr sz="1200" b="1" spc="-5" dirty="0">
                <a:latin typeface="Palladio Uralic"/>
                <a:cs typeface="Palladio Uralic"/>
              </a:rPr>
              <a:t> </a:t>
            </a:r>
            <a:r>
              <a:rPr sz="1200" b="1" spc="-25" dirty="0">
                <a:latin typeface="Palladio Uralic"/>
                <a:cs typeface="Palladio Uralic"/>
              </a:rPr>
              <a:t>Toronto</a:t>
            </a:r>
            <a:endParaRPr sz="1200" dirty="0">
              <a:latin typeface="Palladio Uralic"/>
              <a:cs typeface="Palladio Uralic"/>
            </a:endParaRPr>
          </a:p>
          <a:p>
            <a:pPr marL="427990" lvl="2" indent="-415925">
              <a:lnSpc>
                <a:spcPct val="100000"/>
              </a:lnSpc>
              <a:spcBef>
                <a:spcPts val="785"/>
              </a:spcBef>
              <a:buFont typeface="Palladio Uralic"/>
              <a:buAutoNum type="arabicPeriod"/>
              <a:tabLst>
                <a:tab pos="427990" algn="l"/>
                <a:tab pos="428625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1)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Introduction: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770"/>
              </a:spcBef>
            </a:pPr>
            <a:r>
              <a:rPr sz="1100" spc="-10" dirty="0">
                <a:latin typeface="Palladio Uralic"/>
                <a:cs typeface="Palladio Uralic"/>
              </a:rPr>
              <a:t>The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goal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this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project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is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assist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people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discovering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better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amenities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their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area.</a:t>
            </a:r>
            <a:r>
              <a:rPr sz="1100" spc="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It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will</a:t>
            </a:r>
            <a:r>
              <a:rPr sz="1100" spc="-3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assist  individuals in </a:t>
            </a:r>
            <a:r>
              <a:rPr sz="1100" spc="-10" dirty="0">
                <a:latin typeface="Palladio Uralic"/>
                <a:cs typeface="Palladio Uralic"/>
              </a:rPr>
              <a:t>making </a:t>
            </a:r>
            <a:r>
              <a:rPr sz="1100" spc="-5" dirty="0">
                <a:latin typeface="Palladio Uralic"/>
                <a:cs typeface="Palladio Uralic"/>
              </a:rPr>
              <a:t>informed </a:t>
            </a:r>
            <a:r>
              <a:rPr sz="1100" spc="-10" dirty="0">
                <a:latin typeface="Palladio Uralic"/>
                <a:cs typeface="Palladio Uralic"/>
              </a:rPr>
              <a:t>and efficient </a:t>
            </a:r>
            <a:r>
              <a:rPr sz="1100" spc="-5" dirty="0">
                <a:latin typeface="Palladio Uralic"/>
                <a:cs typeface="Palladio Uralic"/>
              </a:rPr>
              <a:t>decisions </a:t>
            </a:r>
            <a:r>
              <a:rPr sz="1100" spc="-10" dirty="0">
                <a:latin typeface="Palladio Uralic"/>
                <a:cs typeface="Palladio Uralic"/>
              </a:rPr>
              <a:t>on </a:t>
            </a:r>
            <a:r>
              <a:rPr sz="1100" spc="-5" dirty="0">
                <a:latin typeface="Palladio Uralic"/>
                <a:cs typeface="Palladio Uralic"/>
              </a:rPr>
              <a:t>which </a:t>
            </a:r>
            <a:r>
              <a:rPr sz="1100" spc="-10" dirty="0">
                <a:latin typeface="Palladio Uralic"/>
                <a:cs typeface="Palladio Uralic"/>
              </a:rPr>
              <a:t>great neighbourhood </a:t>
            </a:r>
            <a:r>
              <a:rPr sz="1100" spc="-5" dirty="0">
                <a:latin typeface="Palladio Uralic"/>
                <a:cs typeface="Palladio Uralic"/>
              </a:rPr>
              <a:t>to choose  </a:t>
            </a:r>
            <a:r>
              <a:rPr sz="1100" spc="-10" dirty="0">
                <a:latin typeface="Palladio Uralic"/>
                <a:cs typeface="Palladio Uralic"/>
              </a:rPr>
              <a:t>from among </a:t>
            </a:r>
            <a:r>
              <a:rPr sz="1100" spc="-5" dirty="0">
                <a:latin typeface="Palladio Uralic"/>
                <a:cs typeface="Palladio Uralic"/>
              </a:rPr>
              <a:t>the </a:t>
            </a:r>
            <a:r>
              <a:rPr sz="1100" spc="-10" dirty="0">
                <a:latin typeface="Palladio Uralic"/>
                <a:cs typeface="Palladio Uralic"/>
              </a:rPr>
              <a:t>many </a:t>
            </a:r>
            <a:r>
              <a:rPr sz="1100" spc="-5" dirty="0">
                <a:latin typeface="Palladio Uralic"/>
                <a:cs typeface="Palladio Uralic"/>
              </a:rPr>
              <a:t>in </a:t>
            </a:r>
            <a:r>
              <a:rPr sz="1100" spc="-10" dirty="0">
                <a:latin typeface="Palladio Uralic"/>
                <a:cs typeface="Palladio Uralic"/>
              </a:rPr>
              <a:t>Downtown </a:t>
            </a:r>
            <a:r>
              <a:rPr sz="1100" spc="-20" dirty="0">
                <a:latin typeface="Palladio Uralic"/>
                <a:cs typeface="Palladio Uralic"/>
              </a:rPr>
              <a:t>Toronto,</a:t>
            </a:r>
            <a:r>
              <a:rPr sz="1100" spc="10" dirty="0">
                <a:latin typeface="Palladio Uralic"/>
                <a:cs typeface="Palladio Uralic"/>
              </a:rPr>
              <a:t> </a:t>
            </a:r>
            <a:r>
              <a:rPr sz="1100" spc="-20" dirty="0">
                <a:latin typeface="Palladio Uralic"/>
                <a:cs typeface="Palladio Uralic"/>
              </a:rPr>
              <a:t>Toronto.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75"/>
              </a:spcBef>
            </a:pPr>
            <a:r>
              <a:rPr sz="1100" spc="-10" dirty="0">
                <a:latin typeface="Palladio Uralic"/>
                <a:cs typeface="Palladio Uralic"/>
              </a:rPr>
              <a:t>Many </a:t>
            </a:r>
            <a:r>
              <a:rPr sz="1100" spc="-5" dirty="0">
                <a:latin typeface="Palladio Uralic"/>
                <a:cs typeface="Palladio Uralic"/>
              </a:rPr>
              <a:t>individuals </a:t>
            </a:r>
            <a:r>
              <a:rPr sz="1100" spc="-15" dirty="0">
                <a:latin typeface="Palladio Uralic"/>
                <a:cs typeface="Palladio Uralic"/>
              </a:rPr>
              <a:t>are </a:t>
            </a:r>
            <a:r>
              <a:rPr sz="1100" spc="-5" dirty="0">
                <a:latin typeface="Palladio Uralic"/>
                <a:cs typeface="Palladio Uralic"/>
              </a:rPr>
              <a:t>travelling to </a:t>
            </a:r>
            <a:r>
              <a:rPr sz="1100" spc="-10" dirty="0">
                <a:latin typeface="Palladio Uralic"/>
                <a:cs typeface="Palladio Uralic"/>
              </a:rPr>
              <a:t>different parts </a:t>
            </a:r>
            <a:r>
              <a:rPr sz="1100" spc="-5" dirty="0">
                <a:latin typeface="Palladio Uralic"/>
                <a:cs typeface="Palladio Uralic"/>
              </a:rPr>
              <a:t>of Canada,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they need to </a:t>
            </a:r>
            <a:r>
              <a:rPr sz="1100" spc="-10" dirty="0">
                <a:latin typeface="Palladio Uralic"/>
                <a:cs typeface="Palladio Uralic"/>
              </a:rPr>
              <a:t>do </a:t>
            </a:r>
            <a:r>
              <a:rPr sz="1100" spc="-5" dirty="0">
                <a:latin typeface="Palladio Uralic"/>
                <a:cs typeface="Palladio Uralic"/>
              </a:rPr>
              <a:t>a lot of </a:t>
            </a:r>
            <a:r>
              <a:rPr sz="1100" spc="-10" dirty="0">
                <a:latin typeface="Palladio Uralic"/>
                <a:cs typeface="Palladio Uralic"/>
              </a:rPr>
              <a:t>research  </a:t>
            </a:r>
            <a:r>
              <a:rPr sz="1100" spc="-5" dirty="0">
                <a:latin typeface="Palladio Uralic"/>
                <a:cs typeface="Palladio Uralic"/>
              </a:rPr>
              <a:t>to </a:t>
            </a:r>
            <a:r>
              <a:rPr sz="1100" spc="-10" dirty="0">
                <a:latin typeface="Palladio Uralic"/>
                <a:cs typeface="Palladio Uralic"/>
              </a:rPr>
              <a:t>find affordable </a:t>
            </a:r>
            <a:r>
              <a:rPr sz="1100" spc="-5" dirty="0">
                <a:latin typeface="Palladio Uralic"/>
                <a:cs typeface="Palladio Uralic"/>
              </a:rPr>
              <a:t>housing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a place which is closer to their workplace. This </a:t>
            </a:r>
            <a:r>
              <a:rPr sz="1100" spc="-10" dirty="0">
                <a:latin typeface="Palladio Uralic"/>
                <a:cs typeface="Palladio Uralic"/>
              </a:rPr>
              <a:t>project </a:t>
            </a:r>
            <a:r>
              <a:rPr sz="1100" spc="-5" dirty="0">
                <a:latin typeface="Palladio Uralic"/>
                <a:cs typeface="Palladio Uralic"/>
              </a:rPr>
              <a:t>is for folks  </a:t>
            </a:r>
            <a:r>
              <a:rPr sz="1100" spc="-10" dirty="0">
                <a:latin typeface="Palladio Uralic"/>
                <a:cs typeface="Palladio Uralic"/>
              </a:rPr>
              <a:t>who want </a:t>
            </a:r>
            <a:r>
              <a:rPr sz="1100" spc="-5" dirty="0">
                <a:latin typeface="Palladio Uralic"/>
                <a:cs typeface="Palladio Uralic"/>
              </a:rPr>
              <a:t>to live in a </a:t>
            </a:r>
            <a:r>
              <a:rPr sz="1100" spc="-15" dirty="0">
                <a:latin typeface="Palladio Uralic"/>
                <a:cs typeface="Palladio Uralic"/>
              </a:rPr>
              <a:t>more </a:t>
            </a:r>
            <a:r>
              <a:rPr sz="1100" spc="-5" dirty="0">
                <a:latin typeface="Palladio Uralic"/>
                <a:cs typeface="Palladio Uralic"/>
              </a:rPr>
              <a:t>desirable </a:t>
            </a:r>
            <a:r>
              <a:rPr sz="1100" spc="-10" dirty="0">
                <a:latin typeface="Palladio Uralic"/>
                <a:cs typeface="Palladio Uralic"/>
              </a:rPr>
              <a:t>neighbourhood and </a:t>
            </a:r>
            <a:r>
              <a:rPr sz="1100" spc="-5" dirty="0">
                <a:latin typeface="Palladio Uralic"/>
                <a:cs typeface="Palladio Uralic"/>
              </a:rPr>
              <a:t>near to IT companies. For easy access to  cafes, schools, supermarkets, medical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food </a:t>
            </a:r>
            <a:r>
              <a:rPr sz="1100" spc="-10" dirty="0">
                <a:latin typeface="Palladio Uralic"/>
                <a:cs typeface="Palladio Uralic"/>
              </a:rPr>
              <a:t>stores, </a:t>
            </a:r>
            <a:r>
              <a:rPr sz="1100" spc="-5" dirty="0">
                <a:latin typeface="Palladio Uralic"/>
                <a:cs typeface="Palladio Uralic"/>
              </a:rPr>
              <a:t>malls, </a:t>
            </a:r>
            <a:r>
              <a:rPr sz="1100" spc="-10" dirty="0">
                <a:latin typeface="Palladio Uralic"/>
                <a:cs typeface="Palladio Uralic"/>
              </a:rPr>
              <a:t>theatres, </a:t>
            </a:r>
            <a:r>
              <a:rPr sz="1100" spc="-5" dirty="0">
                <a:latin typeface="Palladio Uralic"/>
                <a:cs typeface="Palladio Uralic"/>
              </a:rPr>
              <a:t>hospitals,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like-minded  people, </a:t>
            </a:r>
            <a:r>
              <a:rPr sz="1100" spc="-10" dirty="0">
                <a:latin typeface="Palladio Uralic"/>
                <a:cs typeface="Palladio Uralic"/>
              </a:rPr>
              <a:t>among </a:t>
            </a:r>
            <a:r>
              <a:rPr sz="1100" spc="-5" dirty="0">
                <a:latin typeface="Palladio Uralic"/>
                <a:cs typeface="Palladio Uralic"/>
              </a:rPr>
              <a:t>other things.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80"/>
              </a:spcBef>
            </a:pPr>
            <a:r>
              <a:rPr sz="1100" spc="-5" dirty="0">
                <a:latin typeface="Palladio Uralic"/>
                <a:cs typeface="Palladio Uralic"/>
              </a:rPr>
              <a:t>This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project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aims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produce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feature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analysis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for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people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migrating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Downtown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25" dirty="0">
                <a:latin typeface="Palladio Uralic"/>
                <a:cs typeface="Palladio Uralic"/>
              </a:rPr>
              <a:t>Toronto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order  </a:t>
            </a:r>
            <a:r>
              <a:rPr sz="1100" spc="-5" dirty="0">
                <a:latin typeface="Palladio Uralic"/>
                <a:cs typeface="Palladio Uralic"/>
              </a:rPr>
              <a:t>to </a:t>
            </a:r>
            <a:r>
              <a:rPr sz="1100" spc="-10" dirty="0">
                <a:latin typeface="Palladio Uralic"/>
                <a:cs typeface="Palladio Uralic"/>
              </a:rPr>
              <a:t>find </a:t>
            </a:r>
            <a:r>
              <a:rPr sz="1100" spc="-5" dirty="0">
                <a:latin typeface="Palladio Uralic"/>
                <a:cs typeface="Palladio Uralic"/>
              </a:rPr>
              <a:t>the best </a:t>
            </a:r>
            <a:r>
              <a:rPr sz="1100" spc="-10" dirty="0">
                <a:latin typeface="Palladio Uralic"/>
                <a:cs typeface="Palladio Uralic"/>
              </a:rPr>
              <a:t>area </a:t>
            </a:r>
            <a:r>
              <a:rPr sz="1100" spc="-5" dirty="0">
                <a:latin typeface="Palladio Uralic"/>
                <a:cs typeface="Palladio Uralic"/>
              </a:rPr>
              <a:t>by comparing communities. </a:t>
            </a:r>
            <a:r>
              <a:rPr sz="1100" spc="-10" dirty="0">
                <a:latin typeface="Palladio Uralic"/>
                <a:cs typeface="Palladio Uralic"/>
              </a:rPr>
              <a:t>The features </a:t>
            </a:r>
            <a:r>
              <a:rPr sz="1100" spc="-5" dirty="0">
                <a:latin typeface="Palladio Uralic"/>
                <a:cs typeface="Palladio Uralic"/>
              </a:rPr>
              <a:t>include </a:t>
            </a:r>
            <a:r>
              <a:rPr sz="1100" spc="-10" dirty="0">
                <a:latin typeface="Palladio Uralic"/>
                <a:cs typeface="Palladio Uralic"/>
              </a:rPr>
              <a:t>median </a:t>
            </a:r>
            <a:r>
              <a:rPr sz="1100" spc="-5" dirty="0">
                <a:latin typeface="Palladio Uralic"/>
                <a:cs typeface="Palladio Uralic"/>
              </a:rPr>
              <a:t>housing price </a:t>
            </a:r>
            <a:r>
              <a:rPr sz="1100" spc="-10" dirty="0">
                <a:latin typeface="Palladio Uralic"/>
                <a:cs typeface="Palladio Uralic"/>
              </a:rPr>
              <a:t>and  proximity </a:t>
            </a:r>
            <a:r>
              <a:rPr sz="1100" spc="-5" dirty="0">
                <a:latin typeface="Palladio Uralic"/>
                <a:cs typeface="Palladio Uralic"/>
              </a:rPr>
              <a:t>to a nearby workplace based </a:t>
            </a:r>
            <a:r>
              <a:rPr sz="1100" spc="-10" dirty="0">
                <a:latin typeface="Palladio Uralic"/>
                <a:cs typeface="Palladio Uralic"/>
              </a:rPr>
              <a:t>on </a:t>
            </a:r>
            <a:r>
              <a:rPr sz="1100" spc="-5" dirty="0">
                <a:latin typeface="Palladio Uralic"/>
                <a:cs typeface="Palladio Uralic"/>
              </a:rPr>
              <a:t>ratings, local crime rates, </a:t>
            </a:r>
            <a:r>
              <a:rPr sz="1100" spc="-10" dirty="0">
                <a:latin typeface="Palladio Uralic"/>
                <a:cs typeface="Palladio Uralic"/>
              </a:rPr>
              <a:t>road </a:t>
            </a:r>
            <a:r>
              <a:rPr sz="1100" spc="-15" dirty="0">
                <a:latin typeface="Palladio Uralic"/>
                <a:cs typeface="Palladio Uralic"/>
              </a:rPr>
              <a:t>connectivity, </a:t>
            </a:r>
            <a:r>
              <a:rPr sz="1100" spc="-5" dirty="0">
                <a:latin typeface="Palladio Uralic"/>
                <a:cs typeface="Palladio Uralic"/>
              </a:rPr>
              <a:t>weather  conditions, </a:t>
            </a:r>
            <a:r>
              <a:rPr sz="1100" spc="-10" dirty="0">
                <a:latin typeface="Palladio Uralic"/>
                <a:cs typeface="Palladio Uralic"/>
              </a:rPr>
              <a:t>emergency </a:t>
            </a:r>
            <a:r>
              <a:rPr sz="1100" spc="-5" dirty="0">
                <a:latin typeface="Palladio Uralic"/>
                <a:cs typeface="Palladio Uralic"/>
              </a:rPr>
              <a:t>management, water </a:t>
            </a:r>
            <a:r>
              <a:rPr sz="1100" spc="-10" dirty="0">
                <a:latin typeface="Palladio Uralic"/>
                <a:cs typeface="Palladio Uralic"/>
              </a:rPr>
              <a:t>resources (both fresh and </a:t>
            </a:r>
            <a:r>
              <a:rPr sz="1100" spc="-5" dirty="0">
                <a:latin typeface="Palladio Uralic"/>
                <a:cs typeface="Palladio Uralic"/>
              </a:rPr>
              <a:t>waste water), sewage sys-  tems, </a:t>
            </a:r>
            <a:r>
              <a:rPr sz="1100" spc="-10" dirty="0">
                <a:latin typeface="Palladio Uralic"/>
                <a:cs typeface="Palladio Uralic"/>
              </a:rPr>
              <a:t>and recreational</a:t>
            </a:r>
            <a:r>
              <a:rPr sz="1100" spc="-5" dirty="0">
                <a:latin typeface="Palladio Uralic"/>
                <a:cs typeface="Palladio Uralic"/>
              </a:rPr>
              <a:t> amenities.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75"/>
              </a:spcBef>
            </a:pPr>
            <a:r>
              <a:rPr sz="1100" spc="-5" dirty="0">
                <a:latin typeface="Palladio Uralic"/>
                <a:cs typeface="Palladio Uralic"/>
              </a:rPr>
              <a:t>It will assist </a:t>
            </a:r>
            <a:r>
              <a:rPr sz="1100" spc="-10" dirty="0">
                <a:latin typeface="Palladio Uralic"/>
                <a:cs typeface="Palladio Uralic"/>
              </a:rPr>
              <a:t>people </a:t>
            </a:r>
            <a:r>
              <a:rPr sz="1100" spc="-5" dirty="0">
                <a:latin typeface="Palladio Uralic"/>
                <a:cs typeface="Palladio Uralic"/>
              </a:rPr>
              <a:t>in </a:t>
            </a:r>
            <a:r>
              <a:rPr sz="1100" spc="-10" dirty="0">
                <a:latin typeface="Palladio Uralic"/>
                <a:cs typeface="Palladio Uralic"/>
              </a:rPr>
              <a:t>becoming </a:t>
            </a:r>
            <a:r>
              <a:rPr sz="1100" spc="-5" dirty="0">
                <a:latin typeface="Palladio Uralic"/>
                <a:cs typeface="Palladio Uralic"/>
              </a:rPr>
              <a:t>familiar </a:t>
            </a:r>
            <a:r>
              <a:rPr sz="1100" spc="-10" dirty="0">
                <a:latin typeface="Palladio Uralic"/>
                <a:cs typeface="Palladio Uralic"/>
              </a:rPr>
              <a:t>with </a:t>
            </a:r>
            <a:r>
              <a:rPr sz="1100" spc="-5" dirty="0">
                <a:latin typeface="Palladio Uralic"/>
                <a:cs typeface="Palladio Uralic"/>
              </a:rPr>
              <a:t>the </a:t>
            </a:r>
            <a:r>
              <a:rPr sz="1100" spc="-10" dirty="0">
                <a:latin typeface="Palladio Uralic"/>
                <a:cs typeface="Palladio Uralic"/>
              </a:rPr>
              <a:t>area and community before relocating </a:t>
            </a:r>
            <a:r>
              <a:rPr sz="1100" spc="-5" dirty="0">
                <a:latin typeface="Palladio Uralic"/>
                <a:cs typeface="Palladio Uralic"/>
              </a:rPr>
              <a:t>to a </a:t>
            </a:r>
            <a:r>
              <a:rPr sz="1100" spc="-10" dirty="0">
                <a:latin typeface="Palladio Uralic"/>
                <a:cs typeface="Palladio Uralic"/>
              </a:rPr>
              <a:t>new  </a:t>
            </a:r>
            <a:r>
              <a:rPr sz="1100" spc="-30" dirty="0">
                <a:latin typeface="Palladio Uralic"/>
                <a:cs typeface="Palladio Uralic"/>
              </a:rPr>
              <a:t>city, </a:t>
            </a:r>
            <a:r>
              <a:rPr sz="1100" spc="-5" dirty="0">
                <a:latin typeface="Palladio Uralic"/>
                <a:cs typeface="Palladio Uralic"/>
              </a:rPr>
              <a:t>state, nation, or location for job or to begin a </a:t>
            </a:r>
            <a:r>
              <a:rPr sz="1100" spc="-10" dirty="0">
                <a:latin typeface="Palladio Uralic"/>
                <a:cs typeface="Palladio Uralic"/>
              </a:rPr>
              <a:t>new</a:t>
            </a:r>
            <a:r>
              <a:rPr sz="1100" spc="1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life.</a:t>
            </a:r>
            <a:endParaRPr sz="1100" dirty="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Palladio Uralic"/>
              <a:cs typeface="Palladio Uralic"/>
            </a:endParaRPr>
          </a:p>
          <a:p>
            <a:pPr marL="427990" lvl="2" indent="-415925">
              <a:lnSpc>
                <a:spcPct val="100000"/>
              </a:lnSpc>
              <a:spcBef>
                <a:spcPts val="5"/>
              </a:spcBef>
              <a:buFont typeface="Palladio Uralic"/>
              <a:buAutoNum type="arabicPeriod" startAt="2"/>
              <a:tabLst>
                <a:tab pos="427990" algn="l"/>
                <a:tab pos="428625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2) Data </a:t>
            </a:r>
            <a:r>
              <a:rPr sz="1100" b="1" spc="-10" dirty="0">
                <a:latin typeface="Palladio Uralic"/>
                <a:cs typeface="Palladio Uralic"/>
              </a:rPr>
              <a:t>and </a:t>
            </a:r>
            <a:r>
              <a:rPr sz="1100" b="1" spc="-5" dirty="0">
                <a:latin typeface="Palladio Uralic"/>
                <a:cs typeface="Palladio Uralic"/>
              </a:rPr>
              <a:t>API:</a:t>
            </a:r>
            <a:endParaRPr sz="1100" dirty="0">
              <a:latin typeface="Palladio Uralic"/>
              <a:cs typeface="Palladio Uralic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1100" spc="-5" dirty="0">
                <a:latin typeface="Palladio Uralic"/>
                <a:cs typeface="Palladio Uralic"/>
              </a:rPr>
              <a:t>Link:</a:t>
            </a:r>
            <a:r>
              <a:rPr sz="1100" spc="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https://en.wikipedia.org/wiki/List_of_postal_codes_of_Canada:_M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80"/>
              </a:spcBef>
            </a:pPr>
            <a:r>
              <a:rPr sz="1100" spc="-30" dirty="0">
                <a:latin typeface="Palladio Uralic"/>
                <a:cs typeface="Palladio Uralic"/>
              </a:rPr>
              <a:t>We’re </a:t>
            </a:r>
            <a:r>
              <a:rPr sz="1100" spc="-5" dirty="0">
                <a:latin typeface="Palladio Uralic"/>
                <a:cs typeface="Palladio Uralic"/>
              </a:rPr>
              <a:t>going to use the </a:t>
            </a:r>
            <a:r>
              <a:rPr sz="1100" spc="-10" dirty="0">
                <a:latin typeface="Palladio Uralic"/>
                <a:cs typeface="Palladio Uralic"/>
              </a:rPr>
              <a:t>Downtown </a:t>
            </a:r>
            <a:r>
              <a:rPr sz="1100" spc="-25" dirty="0">
                <a:latin typeface="Palladio Uralic"/>
                <a:cs typeface="Palladio Uralic"/>
              </a:rPr>
              <a:t>Toronto </a:t>
            </a:r>
            <a:r>
              <a:rPr sz="1100" spc="-5" dirty="0">
                <a:latin typeface="Palladio Uralic"/>
                <a:cs typeface="Palladio Uralic"/>
              </a:rPr>
              <a:t>dataset, which </a:t>
            </a:r>
            <a:r>
              <a:rPr sz="1100" spc="-10" dirty="0">
                <a:latin typeface="Palladio Uralic"/>
                <a:cs typeface="Palladio Uralic"/>
              </a:rPr>
              <a:t>we </a:t>
            </a:r>
            <a:r>
              <a:rPr sz="1100" spc="-5" dirty="0">
                <a:latin typeface="Palladio Uralic"/>
                <a:cs typeface="Palladio Uralic"/>
              </a:rPr>
              <a:t>scraped </a:t>
            </a:r>
            <a:r>
              <a:rPr sz="1100" spc="-10" dirty="0">
                <a:latin typeface="Palladio Uralic"/>
                <a:cs typeface="Palladio Uralic"/>
              </a:rPr>
              <a:t>from </a:t>
            </a:r>
            <a:r>
              <a:rPr sz="1100" spc="-15" dirty="0">
                <a:latin typeface="Palladio Uralic"/>
                <a:cs typeface="Palladio Uralic"/>
              </a:rPr>
              <a:t>Wikipedia </a:t>
            </a:r>
            <a:r>
              <a:rPr sz="1100" spc="-5" dirty="0">
                <a:latin typeface="Palladio Uralic"/>
                <a:cs typeface="Palladio Uralic"/>
              </a:rPr>
              <a:t>in </a:t>
            </a:r>
            <a:r>
              <a:rPr sz="1100" spc="-35" dirty="0">
                <a:latin typeface="Palladio Uralic"/>
                <a:cs typeface="Palladio Uralic"/>
              </a:rPr>
              <a:t>Week </a:t>
            </a:r>
            <a:r>
              <a:rPr sz="1100" spc="-5" dirty="0">
                <a:latin typeface="Palladio Uralic"/>
                <a:cs typeface="Palladio Uralic"/>
              </a:rPr>
              <a:t>3.  Latitude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longitude, as well as zip codes, </a:t>
            </a:r>
            <a:r>
              <a:rPr sz="1100" spc="-10" dirty="0">
                <a:latin typeface="Palladio Uralic"/>
                <a:cs typeface="Palladio Uralic"/>
              </a:rPr>
              <a:t>make up </a:t>
            </a:r>
            <a:r>
              <a:rPr sz="1100" spc="-5" dirty="0">
                <a:latin typeface="Palladio Uralic"/>
                <a:cs typeface="Palladio Uralic"/>
              </a:rPr>
              <a:t>this</a:t>
            </a:r>
            <a:r>
              <a:rPr sz="1100" spc="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dataset.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75"/>
              </a:spcBef>
            </a:pPr>
            <a:r>
              <a:rPr sz="1100" spc="-30" dirty="0">
                <a:latin typeface="Palladio Uralic"/>
                <a:cs typeface="Palladio Uralic"/>
              </a:rPr>
              <a:t>We’ll </a:t>
            </a:r>
            <a:r>
              <a:rPr sz="1100" spc="-10" dirty="0">
                <a:latin typeface="Palladio Uralic"/>
                <a:cs typeface="Palladio Uralic"/>
              </a:rPr>
              <a:t>require </a:t>
            </a:r>
            <a:r>
              <a:rPr sz="1100" spc="-5" dirty="0">
                <a:latin typeface="Palladio Uralic"/>
                <a:cs typeface="Palladio Uralic"/>
              </a:rPr>
              <a:t>information </a:t>
            </a:r>
            <a:r>
              <a:rPr sz="1100" spc="-10" dirty="0">
                <a:latin typeface="Palladio Uralic"/>
                <a:cs typeface="Palladio Uralic"/>
              </a:rPr>
              <a:t>on </a:t>
            </a:r>
            <a:r>
              <a:rPr sz="1100" spc="-5" dirty="0">
                <a:latin typeface="Palladio Uralic"/>
                <a:cs typeface="Palladio Uralic"/>
              </a:rPr>
              <a:t>various venues </a:t>
            </a:r>
            <a:r>
              <a:rPr sz="1100" spc="-10" dirty="0">
                <a:latin typeface="Palladio Uralic"/>
                <a:cs typeface="Palladio Uralic"/>
              </a:rPr>
              <a:t>throughout </a:t>
            </a:r>
            <a:r>
              <a:rPr sz="1100" spc="-5" dirty="0">
                <a:latin typeface="Palladio Uralic"/>
                <a:cs typeface="Palladio Uralic"/>
              </a:rPr>
              <a:t>that </a:t>
            </a:r>
            <a:r>
              <a:rPr sz="1100" spc="-10" dirty="0">
                <a:latin typeface="Palladio Uralic"/>
                <a:cs typeface="Palladio Uralic"/>
              </a:rPr>
              <a:t>borough’s </a:t>
            </a:r>
            <a:r>
              <a:rPr sz="1100" spc="-5" dirty="0">
                <a:latin typeface="Palladio Uralic"/>
                <a:cs typeface="Palladio Uralic"/>
              </a:rPr>
              <a:t>various </a:t>
            </a:r>
            <a:r>
              <a:rPr sz="1100" spc="-10" dirty="0">
                <a:latin typeface="Palladio Uralic"/>
                <a:cs typeface="Palladio Uralic"/>
              </a:rPr>
              <a:t>neighbourhoods.  </a:t>
            </a:r>
            <a:r>
              <a:rPr sz="1100" spc="-30" dirty="0">
                <a:latin typeface="Palladio Uralic"/>
                <a:cs typeface="Palladio Uralic"/>
              </a:rPr>
              <a:t>We’ll </a:t>
            </a:r>
            <a:r>
              <a:rPr sz="1100" spc="-5" dirty="0">
                <a:latin typeface="Palladio Uralic"/>
                <a:cs typeface="Palladio Uralic"/>
              </a:rPr>
              <a:t>use </a:t>
            </a:r>
            <a:r>
              <a:rPr sz="1100" spc="-10" dirty="0">
                <a:latin typeface="Palladio Uralic"/>
                <a:cs typeface="Palladio Uralic"/>
              </a:rPr>
              <a:t>“Foursquare” </a:t>
            </a:r>
            <a:r>
              <a:rPr sz="1100" spc="-5" dirty="0">
                <a:latin typeface="Palladio Uralic"/>
                <a:cs typeface="Palladio Uralic"/>
              </a:rPr>
              <a:t>locational information to get that information. </a:t>
            </a:r>
            <a:r>
              <a:rPr sz="1100" spc="-10" dirty="0">
                <a:latin typeface="Palladio Uralic"/>
                <a:cs typeface="Palladio Uralic"/>
              </a:rPr>
              <a:t>Foursquare </a:t>
            </a:r>
            <a:r>
              <a:rPr sz="1100" spc="-5" dirty="0">
                <a:latin typeface="Palladio Uralic"/>
                <a:cs typeface="Palladio Uralic"/>
              </a:rPr>
              <a:t>is a location  data </a:t>
            </a:r>
            <a:r>
              <a:rPr sz="1100" spc="-10" dirty="0">
                <a:latin typeface="Palladio Uralic"/>
                <a:cs typeface="Palladio Uralic"/>
              </a:rPr>
              <a:t>provider </a:t>
            </a:r>
            <a:r>
              <a:rPr sz="1100" spc="-5" dirty="0">
                <a:latin typeface="Palladio Uralic"/>
                <a:cs typeface="Palladio Uralic"/>
              </a:rPr>
              <a:t>that </a:t>
            </a:r>
            <a:r>
              <a:rPr sz="1100" spc="-10" dirty="0">
                <a:latin typeface="Palladio Uralic"/>
                <a:cs typeface="Palladio Uralic"/>
              </a:rPr>
              <a:t>provides </a:t>
            </a:r>
            <a:r>
              <a:rPr sz="1100" spc="-5" dirty="0">
                <a:latin typeface="Palladio Uralic"/>
                <a:cs typeface="Palladio Uralic"/>
              </a:rPr>
              <a:t>information about a variety of locations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activities in a given</a:t>
            </a:r>
            <a:r>
              <a:rPr sz="1100" spc="-114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area.  Names </a:t>
            </a:r>
            <a:r>
              <a:rPr sz="1100" spc="-5" dirty="0">
                <a:latin typeface="Palladio Uralic"/>
                <a:cs typeface="Palladio Uralic"/>
              </a:rPr>
              <a:t>of venues, their locations, menus,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even images </a:t>
            </a:r>
            <a:r>
              <a:rPr sz="1100" spc="-15" dirty="0">
                <a:latin typeface="Palladio Uralic"/>
                <a:cs typeface="Palladio Uralic"/>
              </a:rPr>
              <a:t>are </a:t>
            </a:r>
            <a:r>
              <a:rPr sz="1100" spc="-5" dirty="0">
                <a:latin typeface="Palladio Uralic"/>
                <a:cs typeface="Palladio Uralic"/>
              </a:rPr>
              <a:t>examples of this type of informa-  tion. </a:t>
            </a:r>
            <a:r>
              <a:rPr sz="1100" spc="-10" dirty="0">
                <a:latin typeface="Palladio Uralic"/>
                <a:cs typeface="Palladio Uralic"/>
              </a:rPr>
              <a:t>As </a:t>
            </a:r>
            <a:r>
              <a:rPr sz="1100" spc="-5" dirty="0">
                <a:latin typeface="Palladio Uralic"/>
                <a:cs typeface="Palladio Uralic"/>
              </a:rPr>
              <a:t>a </a:t>
            </a:r>
            <a:r>
              <a:rPr sz="1100" spc="-10" dirty="0">
                <a:latin typeface="Palladio Uralic"/>
                <a:cs typeface="Palladio Uralic"/>
              </a:rPr>
              <a:t>result, </a:t>
            </a:r>
            <a:r>
              <a:rPr sz="1100" spc="-5" dirty="0">
                <a:latin typeface="Palladio Uralic"/>
                <a:cs typeface="Palladio Uralic"/>
              </a:rPr>
              <a:t>the </a:t>
            </a:r>
            <a:r>
              <a:rPr sz="1100" spc="-10" dirty="0">
                <a:latin typeface="Palladio Uralic"/>
                <a:cs typeface="Palladio Uralic"/>
              </a:rPr>
              <a:t>foursquare </a:t>
            </a:r>
            <a:r>
              <a:rPr sz="1100" spc="-5" dirty="0">
                <a:latin typeface="Palladio Uralic"/>
                <a:cs typeface="Palladio Uralic"/>
              </a:rPr>
              <a:t>location platform will serve as the single data </a:t>
            </a:r>
            <a:r>
              <a:rPr sz="1100" spc="-10" dirty="0">
                <a:latin typeface="Palladio Uralic"/>
                <a:cs typeface="Palladio Uralic"/>
              </a:rPr>
              <a:t>source, </a:t>
            </a:r>
            <a:r>
              <a:rPr sz="1100" spc="-5" dirty="0">
                <a:latin typeface="Palladio Uralic"/>
                <a:cs typeface="Palladio Uralic"/>
              </a:rPr>
              <a:t>as the </a:t>
            </a:r>
            <a:r>
              <a:rPr sz="1100" spc="-10" dirty="0">
                <a:latin typeface="Palladio Uralic"/>
                <a:cs typeface="Palladio Uralic"/>
              </a:rPr>
              <a:t>API  provides </a:t>
            </a:r>
            <a:r>
              <a:rPr sz="1100" spc="-5" dirty="0">
                <a:latin typeface="Palladio Uralic"/>
                <a:cs typeface="Palladio Uralic"/>
              </a:rPr>
              <a:t>access to all of the essential data.</a:t>
            </a:r>
            <a:endParaRPr sz="1100" dirty="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680"/>
              </a:spcBef>
            </a:pPr>
            <a:r>
              <a:rPr sz="1100" spc="-60" dirty="0">
                <a:latin typeface="Palladio Uralic"/>
                <a:cs typeface="Palladio Uralic"/>
              </a:rPr>
              <a:t>We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next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connect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4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Foursquare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API</a:t>
            </a:r>
            <a:r>
              <a:rPr sz="1100" spc="-4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obtain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information</a:t>
            </a:r>
            <a:r>
              <a:rPr sz="1100" spc="-4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about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venues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inside</a:t>
            </a:r>
            <a:r>
              <a:rPr sz="1100" spc="-4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each</a:t>
            </a:r>
            <a:r>
              <a:rPr sz="1100" spc="-4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neighbour-  hood </a:t>
            </a:r>
            <a:r>
              <a:rPr sz="1100" spc="-5" dirty="0">
                <a:latin typeface="Palladio Uralic"/>
                <a:cs typeface="Palladio Uralic"/>
              </a:rPr>
              <a:t>after </a:t>
            </a:r>
            <a:r>
              <a:rPr sz="1100" spc="-10" dirty="0">
                <a:latin typeface="Palladio Uralic"/>
                <a:cs typeface="Palladio Uralic"/>
              </a:rPr>
              <a:t>finding </a:t>
            </a:r>
            <a:r>
              <a:rPr sz="1100" spc="-5" dirty="0">
                <a:latin typeface="Palladio Uralic"/>
                <a:cs typeface="Palladio Uralic"/>
              </a:rPr>
              <a:t>the list of </a:t>
            </a:r>
            <a:r>
              <a:rPr sz="1100" spc="-10" dirty="0">
                <a:latin typeface="Palladio Uralic"/>
                <a:cs typeface="Palladio Uralic"/>
              </a:rPr>
              <a:t>neighbourhoods. The </a:t>
            </a:r>
            <a:r>
              <a:rPr sz="1100" spc="-5" dirty="0">
                <a:latin typeface="Palladio Uralic"/>
                <a:cs typeface="Palladio Uralic"/>
              </a:rPr>
              <a:t>radius for each </a:t>
            </a:r>
            <a:r>
              <a:rPr sz="1100" spc="-10" dirty="0">
                <a:latin typeface="Palladio Uralic"/>
                <a:cs typeface="Palladio Uralic"/>
              </a:rPr>
              <a:t>neighbourhood </a:t>
            </a:r>
            <a:r>
              <a:rPr sz="1100" spc="-5" dirty="0">
                <a:latin typeface="Palladio Uralic"/>
                <a:cs typeface="Palladio Uralic"/>
              </a:rPr>
              <a:t>has been set</a:t>
            </a:r>
            <a:r>
              <a:rPr sz="1100" spc="7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at</a:t>
            </a:r>
            <a:endParaRPr sz="11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0472"/>
            <a:ext cx="5969000" cy="2559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" dirty="0">
                <a:latin typeface="Palladio Uralic"/>
                <a:cs typeface="Palladio Uralic"/>
              </a:rPr>
              <a:t>100</a:t>
            </a:r>
            <a:r>
              <a:rPr sz="1100" spc="-10" dirty="0">
                <a:latin typeface="Palladio Uralic"/>
                <a:cs typeface="Palladio Uralic"/>
              </a:rPr>
              <a:t> metres.</a:t>
            </a:r>
            <a:endParaRPr sz="1100">
              <a:latin typeface="Palladio Uralic"/>
              <a:cs typeface="Palladio Uralic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spc="-10" dirty="0">
                <a:latin typeface="Palladio Uralic"/>
                <a:cs typeface="Palladio Uralic"/>
              </a:rPr>
              <a:t>The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Foursquare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data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comprised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information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on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venues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within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certain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distance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postcodes’  longitude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latitude. </a:t>
            </a:r>
            <a:r>
              <a:rPr sz="1100" spc="-10" dirty="0">
                <a:latin typeface="Palladio Uralic"/>
                <a:cs typeface="Palladio Uralic"/>
              </a:rPr>
              <a:t>The </a:t>
            </a:r>
            <a:r>
              <a:rPr sz="1100" spc="-5" dirty="0">
                <a:latin typeface="Palladio Uralic"/>
                <a:cs typeface="Palladio Uralic"/>
              </a:rPr>
              <a:t>following is the information </a:t>
            </a:r>
            <a:r>
              <a:rPr sz="1100" spc="-10" dirty="0">
                <a:latin typeface="Palladio Uralic"/>
                <a:cs typeface="Palladio Uralic"/>
              </a:rPr>
              <a:t>received </a:t>
            </a:r>
            <a:r>
              <a:rPr sz="1100" spc="-5" dirty="0">
                <a:latin typeface="Palladio Uralic"/>
                <a:cs typeface="Palladio Uralic"/>
              </a:rPr>
              <a:t>for each</a:t>
            </a:r>
            <a:r>
              <a:rPr sz="1100" spc="7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venue:</a:t>
            </a:r>
            <a:endParaRPr sz="1100">
              <a:latin typeface="Palladio Uralic"/>
              <a:cs typeface="Palladio Uralic"/>
            </a:endParaRPr>
          </a:p>
          <a:p>
            <a:pPr marL="185420" marR="2239645">
              <a:lnSpc>
                <a:spcPct val="102600"/>
              </a:lnSpc>
              <a:spcBef>
                <a:spcPts val="680"/>
              </a:spcBef>
              <a:buSzPct val="90909"/>
              <a:buAutoNum type="arabicPeriod"/>
              <a:tabLst>
                <a:tab pos="290830" algn="l"/>
              </a:tabLst>
            </a:pPr>
            <a:r>
              <a:rPr sz="1100" spc="-10" dirty="0">
                <a:latin typeface="Palladio Uralic"/>
                <a:cs typeface="Palladio Uralic"/>
              </a:rPr>
              <a:t>Name </a:t>
            </a:r>
            <a:r>
              <a:rPr sz="1100" spc="-5" dirty="0">
                <a:latin typeface="Palladio Uralic"/>
                <a:cs typeface="Palladio Uralic"/>
              </a:rPr>
              <a:t>of the venue e.g. the </a:t>
            </a:r>
            <a:r>
              <a:rPr sz="1100" spc="-10" dirty="0">
                <a:latin typeface="Palladio Uralic"/>
                <a:cs typeface="Palladio Uralic"/>
              </a:rPr>
              <a:t>name </a:t>
            </a:r>
            <a:r>
              <a:rPr sz="1100" spc="-5" dirty="0">
                <a:latin typeface="Palladio Uralic"/>
                <a:cs typeface="Palladio Uralic"/>
              </a:rPr>
              <a:t>of a </a:t>
            </a:r>
            <a:r>
              <a:rPr sz="1100" spc="-10" dirty="0">
                <a:latin typeface="Palladio Uralic"/>
                <a:cs typeface="Palladio Uralic"/>
              </a:rPr>
              <a:t>store </a:t>
            </a:r>
            <a:r>
              <a:rPr sz="1100" spc="-5" dirty="0">
                <a:latin typeface="Palladio Uralic"/>
                <a:cs typeface="Palladio Uralic"/>
              </a:rPr>
              <a:t>or </a:t>
            </a:r>
            <a:r>
              <a:rPr sz="1100" spc="-10" dirty="0">
                <a:latin typeface="Palladio Uralic"/>
                <a:cs typeface="Palladio Uralic"/>
              </a:rPr>
              <a:t>restaurant  2.Neighborhood</a:t>
            </a:r>
            <a:endParaRPr sz="1100">
              <a:latin typeface="Palladio Uralic"/>
              <a:cs typeface="Palladio Uralic"/>
            </a:endParaRPr>
          </a:p>
          <a:p>
            <a:pPr marL="185420" marR="4098290">
              <a:lnSpc>
                <a:spcPct val="102600"/>
              </a:lnSpc>
            </a:pPr>
            <a:r>
              <a:rPr sz="1100" spc="-10" dirty="0">
                <a:latin typeface="Palladio Uralic"/>
                <a:cs typeface="Palladio Uralic"/>
              </a:rPr>
              <a:t>3.Neighborhood </a:t>
            </a:r>
            <a:r>
              <a:rPr sz="1100" spc="-5" dirty="0">
                <a:latin typeface="Palladio Uralic"/>
                <a:cs typeface="Palladio Uralic"/>
              </a:rPr>
              <a:t>Latitude  </a:t>
            </a:r>
            <a:r>
              <a:rPr sz="1100" spc="-10" dirty="0">
                <a:latin typeface="Palladio Uralic"/>
                <a:cs typeface="Palladio Uralic"/>
              </a:rPr>
              <a:t>4.Neighborhood</a:t>
            </a:r>
            <a:r>
              <a:rPr sz="1100" spc="-5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Longitude  </a:t>
            </a:r>
            <a:r>
              <a:rPr sz="1100" spc="-25" dirty="0">
                <a:latin typeface="Palladio Uralic"/>
                <a:cs typeface="Palladio Uralic"/>
              </a:rPr>
              <a:t>5.Venue</a:t>
            </a:r>
            <a:endParaRPr sz="1100">
              <a:latin typeface="Palladio Uralic"/>
              <a:cs typeface="Palladio Uralic"/>
            </a:endParaRPr>
          </a:p>
          <a:p>
            <a:pPr marL="185420" marR="4617085">
              <a:lnSpc>
                <a:spcPct val="102600"/>
              </a:lnSpc>
            </a:pPr>
            <a:r>
              <a:rPr sz="1100" spc="-25" dirty="0">
                <a:latin typeface="Palladio Uralic"/>
                <a:cs typeface="Palladio Uralic"/>
              </a:rPr>
              <a:t>6.Venue </a:t>
            </a:r>
            <a:r>
              <a:rPr sz="1100" spc="-5" dirty="0">
                <a:latin typeface="Palladio Uralic"/>
                <a:cs typeface="Palladio Uralic"/>
              </a:rPr>
              <a:t>Category  </a:t>
            </a:r>
            <a:r>
              <a:rPr sz="1100" spc="-25" dirty="0">
                <a:latin typeface="Palladio Uralic"/>
                <a:cs typeface="Palladio Uralic"/>
              </a:rPr>
              <a:t>7.Venue </a:t>
            </a:r>
            <a:r>
              <a:rPr sz="1100" spc="-5" dirty="0">
                <a:latin typeface="Palladio Uralic"/>
                <a:cs typeface="Palladio Uralic"/>
              </a:rPr>
              <a:t>Latitude  </a:t>
            </a:r>
            <a:r>
              <a:rPr sz="1100" spc="-25" dirty="0">
                <a:latin typeface="Palladio Uralic"/>
                <a:cs typeface="Palladio Uralic"/>
              </a:rPr>
              <a:t>8.Venue</a:t>
            </a:r>
            <a:r>
              <a:rPr sz="1100" spc="-8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Longitude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tabLst>
                <a:tab pos="427990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1.1.3	</a:t>
            </a:r>
            <a:r>
              <a:rPr sz="1100" b="1" spc="-10" dirty="0">
                <a:latin typeface="Palladio Uralic"/>
                <a:cs typeface="Palladio Uralic"/>
              </a:rPr>
              <a:t>Map </a:t>
            </a:r>
            <a:r>
              <a:rPr sz="1100" b="1" spc="-5" dirty="0">
                <a:latin typeface="Palladio Uralic"/>
                <a:cs typeface="Palladio Uralic"/>
              </a:rPr>
              <a:t>of </a:t>
            </a:r>
            <a:r>
              <a:rPr sz="1100" b="1" spc="-10" dirty="0">
                <a:latin typeface="Palladio Uralic"/>
                <a:cs typeface="Palladio Uralic"/>
              </a:rPr>
              <a:t>Downtown</a:t>
            </a:r>
            <a:r>
              <a:rPr sz="1100" b="1" spc="-5" dirty="0">
                <a:latin typeface="Palladio Uralic"/>
                <a:cs typeface="Palladio Uralic"/>
              </a:rPr>
              <a:t> </a:t>
            </a:r>
            <a:r>
              <a:rPr sz="1100" b="1" spc="-25" dirty="0">
                <a:latin typeface="Palladio Uralic"/>
                <a:cs typeface="Palladio Uralic"/>
              </a:rPr>
              <a:t>Toronto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475228"/>
            <a:ext cx="5349276" cy="2724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6431317"/>
            <a:ext cx="5969635" cy="977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7990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1.1.4	3)</a:t>
            </a:r>
            <a:r>
              <a:rPr sz="1100" b="1" spc="-10" dirty="0">
                <a:latin typeface="Palladio Uralic"/>
                <a:cs typeface="Palladio Uralic"/>
              </a:rPr>
              <a:t> Methodology</a:t>
            </a:r>
            <a:endParaRPr sz="110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765"/>
              </a:spcBef>
            </a:pPr>
            <a:r>
              <a:rPr sz="1100" b="1" spc="-5" dirty="0">
                <a:latin typeface="Palladio Uralic"/>
                <a:cs typeface="Palladio Uralic"/>
              </a:rPr>
              <a:t>Clustering approach</a:t>
            </a:r>
            <a:r>
              <a:rPr sz="1100" b="1" spc="105" dirty="0">
                <a:latin typeface="Palladio Uralic"/>
                <a:cs typeface="Palladio Uralic"/>
              </a:rPr>
              <a:t> </a:t>
            </a:r>
            <a:r>
              <a:rPr sz="1100" spc="-60" dirty="0">
                <a:latin typeface="Palladio Uralic"/>
                <a:cs typeface="Palladio Uralic"/>
              </a:rPr>
              <a:t>To </a:t>
            </a:r>
            <a:r>
              <a:rPr sz="1100" spc="-5" dirty="0">
                <a:latin typeface="Palladio Uralic"/>
                <a:cs typeface="Palladio Uralic"/>
              </a:rPr>
              <a:t>examine the similarities of </a:t>
            </a:r>
            <a:r>
              <a:rPr sz="1100" spc="-10" dirty="0">
                <a:latin typeface="Palladio Uralic"/>
                <a:cs typeface="Palladio Uralic"/>
              </a:rPr>
              <a:t>two </a:t>
            </a:r>
            <a:r>
              <a:rPr sz="1100" spc="-5" dirty="0">
                <a:latin typeface="Palladio Uralic"/>
                <a:cs typeface="Palladio Uralic"/>
              </a:rPr>
              <a:t>cities, </a:t>
            </a:r>
            <a:r>
              <a:rPr sz="1100" spc="-10" dirty="0">
                <a:latin typeface="Palladio Uralic"/>
                <a:cs typeface="Palladio Uralic"/>
              </a:rPr>
              <a:t>we </a:t>
            </a:r>
            <a:r>
              <a:rPr sz="1100" spc="-5" dirty="0">
                <a:latin typeface="Palladio Uralic"/>
                <a:cs typeface="Palladio Uralic"/>
              </a:rPr>
              <a:t>opted to look for similar neigh-  </a:t>
            </a:r>
            <a:r>
              <a:rPr sz="1100" spc="-10" dirty="0">
                <a:latin typeface="Palladio Uralic"/>
                <a:cs typeface="Palladio Uralic"/>
              </a:rPr>
              <a:t>bourhoods </a:t>
            </a:r>
            <a:r>
              <a:rPr sz="1100" spc="-5" dirty="0">
                <a:latin typeface="Palladio Uralic"/>
                <a:cs typeface="Palladio Uralic"/>
              </a:rPr>
              <a:t>in big cities like </a:t>
            </a:r>
            <a:r>
              <a:rPr sz="1100" spc="-10" dirty="0">
                <a:latin typeface="Palladio Uralic"/>
                <a:cs typeface="Palladio Uralic"/>
              </a:rPr>
              <a:t>New </a:t>
            </a:r>
            <a:r>
              <a:rPr sz="1100" spc="-35" dirty="0">
                <a:latin typeface="Palladio Uralic"/>
                <a:cs typeface="Palladio Uralic"/>
              </a:rPr>
              <a:t>York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25" dirty="0">
                <a:latin typeface="Palladio Uralic"/>
                <a:cs typeface="Palladio Uralic"/>
              </a:rPr>
              <a:t>Toronto </a:t>
            </a:r>
            <a:r>
              <a:rPr sz="1100" spc="-5" dirty="0">
                <a:latin typeface="Palladio Uralic"/>
                <a:cs typeface="Palladio Uralic"/>
              </a:rPr>
              <a:t>by exploring </a:t>
            </a:r>
            <a:r>
              <a:rPr sz="1100" spc="-10" dirty="0">
                <a:latin typeface="Palladio Uralic"/>
                <a:cs typeface="Palladio Uralic"/>
              </a:rPr>
              <a:t>neighbourhoods, </a:t>
            </a:r>
            <a:r>
              <a:rPr sz="1100" spc="-5" dirty="0">
                <a:latin typeface="Palladio Uralic"/>
                <a:cs typeface="Palladio Uralic"/>
              </a:rPr>
              <a:t>segmenting  them, </a:t>
            </a:r>
            <a:r>
              <a:rPr sz="1100" spc="-10" dirty="0">
                <a:latin typeface="Palladio Uralic"/>
                <a:cs typeface="Palladio Uralic"/>
              </a:rPr>
              <a:t>and grouping them </a:t>
            </a:r>
            <a:r>
              <a:rPr sz="1100" spc="-5" dirty="0">
                <a:latin typeface="Palladio Uralic"/>
                <a:cs typeface="Palladio Uralic"/>
              </a:rPr>
              <a:t>into clusters. </a:t>
            </a:r>
            <a:r>
              <a:rPr sz="1100" spc="-60" dirty="0">
                <a:latin typeface="Palladio Uralic"/>
                <a:cs typeface="Palladio Uralic"/>
              </a:rPr>
              <a:t>To </a:t>
            </a:r>
            <a:r>
              <a:rPr sz="1100" spc="-10" dirty="0">
                <a:latin typeface="Palladio Uralic"/>
                <a:cs typeface="Palladio Uralic"/>
              </a:rPr>
              <a:t>do </a:t>
            </a:r>
            <a:r>
              <a:rPr sz="1100" spc="-5" dirty="0">
                <a:latin typeface="Palladio Uralic"/>
                <a:cs typeface="Palladio Uralic"/>
              </a:rPr>
              <a:t>so, </a:t>
            </a:r>
            <a:r>
              <a:rPr sz="1100" spc="-10" dirty="0">
                <a:latin typeface="Palladio Uralic"/>
                <a:cs typeface="Palladio Uralic"/>
              </a:rPr>
              <a:t>we must </a:t>
            </a:r>
            <a:r>
              <a:rPr sz="1100" spc="-5" dirty="0">
                <a:latin typeface="Palladio Uralic"/>
                <a:cs typeface="Palladio Uralic"/>
              </a:rPr>
              <a:t>cluster data using the k-means </a:t>
            </a:r>
            <a:r>
              <a:rPr sz="1100" spc="-10" dirty="0">
                <a:latin typeface="Palladio Uralic"/>
                <a:cs typeface="Palladio Uralic"/>
              </a:rPr>
              <a:t>cluster-  </a:t>
            </a:r>
            <a:r>
              <a:rPr sz="1100" spc="-5" dirty="0">
                <a:latin typeface="Palladio Uralic"/>
                <a:cs typeface="Palladio Uralic"/>
              </a:rPr>
              <a:t>ing algorithm, which is a type of unsupervised machine</a:t>
            </a:r>
            <a:r>
              <a:rPr sz="1100" spc="-1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learning.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048"/>
            <a:ext cx="17716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1.2	K-Means</a:t>
            </a:r>
            <a:r>
              <a:rPr sz="1200" b="1" spc="-50" dirty="0">
                <a:latin typeface="Palladio Uralic"/>
                <a:cs typeface="Palladio Uralic"/>
              </a:rPr>
              <a:t> </a:t>
            </a:r>
            <a:r>
              <a:rPr sz="1200" b="1" spc="-5" dirty="0">
                <a:latin typeface="Palladio Uralic"/>
                <a:cs typeface="Palladio Uralic"/>
              </a:rPr>
              <a:t>Clustering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02525"/>
            <a:ext cx="5349341" cy="272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156174"/>
            <a:ext cx="3328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1.3	Most Common venues near</a:t>
            </a:r>
            <a:r>
              <a:rPr sz="1200" b="1" spc="-30" dirty="0">
                <a:latin typeface="Palladio Uralic"/>
                <a:cs typeface="Palladio Uralic"/>
              </a:rPr>
              <a:t> </a:t>
            </a:r>
            <a:r>
              <a:rPr sz="1200" b="1" spc="-5" dirty="0">
                <a:latin typeface="Palladio Uralic"/>
                <a:cs typeface="Palladio Uralic"/>
              </a:rPr>
              <a:t>Neighborhood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469645"/>
            <a:ext cx="5349329" cy="272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7425320"/>
            <a:ext cx="59690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35" dirty="0">
                <a:latin typeface="Palladio Uralic"/>
                <a:cs typeface="Palladio Uralic"/>
              </a:rPr>
              <a:t>Workflow </a:t>
            </a:r>
            <a:r>
              <a:rPr sz="1100" spc="-10" dirty="0">
                <a:latin typeface="Palladio Uralic"/>
                <a:cs typeface="Palladio Uralic"/>
              </a:rPr>
              <a:t>The </a:t>
            </a:r>
            <a:r>
              <a:rPr sz="1100" spc="-5" dirty="0">
                <a:latin typeface="Palladio Uralic"/>
                <a:cs typeface="Palladio Uralic"/>
              </a:rPr>
              <a:t>attributes of nearby sites in the </a:t>
            </a:r>
            <a:r>
              <a:rPr sz="1100" spc="-10" dirty="0">
                <a:latin typeface="Palladio Uralic"/>
                <a:cs typeface="Palladio Uralic"/>
              </a:rPr>
              <a:t>neighbourhoods would </a:t>
            </a:r>
            <a:r>
              <a:rPr sz="1100" spc="-5" dirty="0">
                <a:latin typeface="Palladio Uralic"/>
                <a:cs typeface="Palladio Uralic"/>
              </a:rPr>
              <a:t>be </a:t>
            </a:r>
            <a:r>
              <a:rPr sz="1100" spc="-10" dirty="0">
                <a:latin typeface="Palladio Uralic"/>
                <a:cs typeface="Palladio Uralic"/>
              </a:rPr>
              <a:t>mined </a:t>
            </a:r>
            <a:r>
              <a:rPr sz="1100" spc="-5" dirty="0">
                <a:latin typeface="Palladio Uralic"/>
                <a:cs typeface="Palladio Uralic"/>
              </a:rPr>
              <a:t>using  </a:t>
            </a:r>
            <a:r>
              <a:rPr sz="1100" spc="-10" dirty="0">
                <a:latin typeface="Palladio Uralic"/>
                <a:cs typeface="Palladio Uralic"/>
              </a:rPr>
              <a:t>Foursquare API credentials. Due </a:t>
            </a:r>
            <a:r>
              <a:rPr sz="1100" spc="-5" dirty="0">
                <a:latin typeface="Palladio Uralic"/>
                <a:cs typeface="Palladio Uralic"/>
              </a:rPr>
              <a:t>to http </a:t>
            </a:r>
            <a:r>
              <a:rPr sz="1100" spc="-10" dirty="0">
                <a:latin typeface="Palladio Uralic"/>
                <a:cs typeface="Palladio Uralic"/>
              </a:rPr>
              <a:t>request </a:t>
            </a:r>
            <a:r>
              <a:rPr sz="1100" spc="-5" dirty="0">
                <a:latin typeface="Palladio Uralic"/>
                <a:cs typeface="Palladio Uralic"/>
              </a:rPr>
              <a:t>constraints, the radius parameter should be ad-  justed to 500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the </a:t>
            </a:r>
            <a:r>
              <a:rPr sz="1100" spc="-10" dirty="0">
                <a:latin typeface="Palladio Uralic"/>
                <a:cs typeface="Palladio Uralic"/>
              </a:rPr>
              <a:t>number </a:t>
            </a:r>
            <a:r>
              <a:rPr sz="1100" spc="-5" dirty="0">
                <a:latin typeface="Palladio Uralic"/>
                <a:cs typeface="Palladio Uralic"/>
              </a:rPr>
              <a:t>of places per </a:t>
            </a:r>
            <a:r>
              <a:rPr sz="1100" spc="-10" dirty="0">
                <a:latin typeface="Palladio Uralic"/>
                <a:cs typeface="Palladio Uralic"/>
              </a:rPr>
              <a:t>neighbourhood </a:t>
            </a:r>
            <a:r>
              <a:rPr sz="1100" spc="-5" dirty="0">
                <a:latin typeface="Palladio Uralic"/>
                <a:cs typeface="Palladio Uralic"/>
              </a:rPr>
              <a:t>parameter should be set to</a:t>
            </a:r>
            <a:r>
              <a:rPr sz="1100" spc="2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100.</a:t>
            </a:r>
            <a:endParaRPr sz="1100" dirty="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5591"/>
            <a:ext cx="3020060" cy="556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27990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1.3.1	4)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Results</a:t>
            </a:r>
            <a:endParaRPr sz="11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1.4	Map of clusters in Downtown</a:t>
            </a:r>
            <a:r>
              <a:rPr sz="1200" b="1" spc="-25" dirty="0">
                <a:latin typeface="Palladio Uralic"/>
                <a:cs typeface="Palladio Uralic"/>
              </a:rPr>
              <a:t> Toronto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77180"/>
            <a:ext cx="5349146" cy="272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427560"/>
            <a:ext cx="4359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1.5	</a:t>
            </a:r>
            <a:r>
              <a:rPr sz="1200" b="1" spc="-15" dirty="0">
                <a:latin typeface="Palladio Uralic"/>
                <a:cs typeface="Palladio Uralic"/>
              </a:rPr>
              <a:t>Average </a:t>
            </a:r>
            <a:r>
              <a:rPr sz="1200" b="1" spc="-5" dirty="0">
                <a:latin typeface="Palladio Uralic"/>
                <a:cs typeface="Palladio Uralic"/>
              </a:rPr>
              <a:t>Housing Price by Clusters in Downtown</a:t>
            </a:r>
            <a:r>
              <a:rPr sz="1200" b="1" spc="10" dirty="0">
                <a:latin typeface="Palladio Uralic"/>
                <a:cs typeface="Palladio Uralic"/>
              </a:rPr>
              <a:t> </a:t>
            </a:r>
            <a:r>
              <a:rPr sz="1200" b="1" spc="-25" dirty="0">
                <a:latin typeface="Palladio Uralic"/>
                <a:cs typeface="Palladio Uralic"/>
              </a:rPr>
              <a:t>Toronto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741065"/>
            <a:ext cx="5349412" cy="4381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048"/>
            <a:ext cx="4327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1200" b="1" spc="-5" dirty="0">
                <a:latin typeface="Palladio Uralic"/>
                <a:cs typeface="Palladio Uralic"/>
              </a:rPr>
              <a:t>1.6	IT Companies Ratings by Clusters in Downtown</a:t>
            </a:r>
            <a:r>
              <a:rPr sz="1200" b="1" spc="10" dirty="0">
                <a:latin typeface="Palladio Uralic"/>
                <a:cs typeface="Palladio Uralic"/>
              </a:rPr>
              <a:t> </a:t>
            </a:r>
            <a:r>
              <a:rPr sz="1200" b="1" spc="-25" dirty="0">
                <a:latin typeface="Palladio Uralic"/>
                <a:cs typeface="Palladio Uralic"/>
              </a:rPr>
              <a:t>Toronto</a:t>
            </a:r>
            <a:endParaRPr sz="120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02569"/>
            <a:ext cx="5349244" cy="3554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989181"/>
            <a:ext cx="5969635" cy="40316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Palladio Uralic"/>
                <a:cs typeface="Palladio Uralic"/>
              </a:rPr>
              <a:t>Location</a:t>
            </a:r>
            <a:r>
              <a:rPr sz="1100" b="1" spc="22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Downtown </a:t>
            </a:r>
            <a:r>
              <a:rPr sz="1100" spc="-25" dirty="0">
                <a:latin typeface="Palladio Uralic"/>
                <a:cs typeface="Palladio Uralic"/>
              </a:rPr>
              <a:t>Toronto </a:t>
            </a:r>
            <a:r>
              <a:rPr sz="1100" spc="-5" dirty="0">
                <a:latin typeface="Palladio Uralic"/>
                <a:cs typeface="Palladio Uralic"/>
              </a:rPr>
              <a:t>is the </a:t>
            </a:r>
            <a:r>
              <a:rPr sz="1100" spc="-10" dirty="0">
                <a:latin typeface="Palladio Uralic"/>
                <a:cs typeface="Palladio Uralic"/>
              </a:rPr>
              <a:t>main </a:t>
            </a:r>
            <a:r>
              <a:rPr sz="1100" spc="-5" dirty="0">
                <a:latin typeface="Palladio Uralic"/>
                <a:cs typeface="Palladio Uralic"/>
              </a:rPr>
              <a:t>central business district of </a:t>
            </a:r>
            <a:r>
              <a:rPr sz="1100" spc="-20" dirty="0">
                <a:latin typeface="Palladio Uralic"/>
                <a:cs typeface="Palladio Uralic"/>
              </a:rPr>
              <a:t>Toronto, </a:t>
            </a:r>
            <a:r>
              <a:rPr sz="1100" spc="-5" dirty="0">
                <a:latin typeface="Palladio Uralic"/>
                <a:cs typeface="Palladio Uralic"/>
              </a:rPr>
              <a:t>Ontario, Canada. It  is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also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home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municipal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government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50" dirty="0">
                <a:latin typeface="Palladio Uralic"/>
                <a:cs typeface="Palladio Uralic"/>
              </a:rPr>
              <a:t> </a:t>
            </a:r>
            <a:r>
              <a:rPr sz="1100" spc="-25" dirty="0">
                <a:latin typeface="Palladio Uralic"/>
                <a:cs typeface="Palladio Uralic"/>
              </a:rPr>
              <a:t>Toronto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and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Government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Ontario.</a:t>
            </a:r>
            <a:r>
              <a:rPr sz="1100" spc="5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The</a:t>
            </a:r>
            <a:r>
              <a:rPr sz="1100" spc="-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area  </a:t>
            </a:r>
            <a:r>
              <a:rPr sz="1100" spc="-5" dirty="0">
                <a:latin typeface="Palladio Uralic"/>
                <a:cs typeface="Palladio Uralic"/>
              </a:rPr>
              <a:t>is </a:t>
            </a:r>
            <a:r>
              <a:rPr sz="1100" spc="-10" dirty="0">
                <a:latin typeface="Palladio Uralic"/>
                <a:cs typeface="Palladio Uralic"/>
              </a:rPr>
              <a:t>made up </a:t>
            </a:r>
            <a:r>
              <a:rPr sz="1100" spc="-5" dirty="0">
                <a:latin typeface="Palladio Uralic"/>
                <a:cs typeface="Palladio Uralic"/>
              </a:rPr>
              <a:t>of Canada’s </a:t>
            </a:r>
            <a:r>
              <a:rPr sz="1100" spc="-10" dirty="0">
                <a:latin typeface="Palladio Uralic"/>
                <a:cs typeface="Palladio Uralic"/>
              </a:rPr>
              <a:t>largest </a:t>
            </a:r>
            <a:r>
              <a:rPr sz="1100" spc="-5" dirty="0">
                <a:latin typeface="Palladio Uralic"/>
                <a:cs typeface="Palladio Uralic"/>
              </a:rPr>
              <a:t>concentration of skyscrapers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businesses that form </a:t>
            </a:r>
            <a:r>
              <a:rPr sz="1100" spc="-20" dirty="0">
                <a:latin typeface="Palladio Uralic"/>
                <a:cs typeface="Palladio Uralic"/>
              </a:rPr>
              <a:t>Toronto’s  </a:t>
            </a:r>
            <a:r>
              <a:rPr sz="1100" spc="-5" dirty="0">
                <a:latin typeface="Palladio Uralic"/>
                <a:cs typeface="Palladio Uralic"/>
              </a:rPr>
              <a:t>skyline.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b="1" spc="-5" dirty="0">
                <a:latin typeface="Palladio Uralic"/>
                <a:cs typeface="Palladio Uralic"/>
              </a:rPr>
              <a:t>Foursquare </a:t>
            </a:r>
            <a:r>
              <a:rPr sz="1100" b="1" spc="-10" dirty="0">
                <a:latin typeface="Palladio Uralic"/>
                <a:cs typeface="Palladio Uralic"/>
              </a:rPr>
              <a:t>API </a:t>
            </a:r>
            <a:r>
              <a:rPr sz="1100" spc="-5" dirty="0">
                <a:latin typeface="Palladio Uralic"/>
                <a:cs typeface="Palladio Uralic"/>
              </a:rPr>
              <a:t>This </a:t>
            </a:r>
            <a:r>
              <a:rPr sz="1100" spc="-10" dirty="0">
                <a:latin typeface="Palladio Uralic"/>
                <a:cs typeface="Palladio Uralic"/>
              </a:rPr>
              <a:t>project would </a:t>
            </a:r>
            <a:r>
              <a:rPr sz="1100" spc="-5" dirty="0">
                <a:latin typeface="Palladio Uralic"/>
                <a:cs typeface="Palladio Uralic"/>
              </a:rPr>
              <a:t>use the </a:t>
            </a:r>
            <a:r>
              <a:rPr sz="1100" spc="-10" dirty="0">
                <a:latin typeface="Palladio Uralic"/>
                <a:cs typeface="Palladio Uralic"/>
              </a:rPr>
              <a:t>Four-square API </a:t>
            </a:r>
            <a:r>
              <a:rPr sz="1100" spc="-5" dirty="0">
                <a:latin typeface="Palladio Uralic"/>
                <a:cs typeface="Palladio Uralic"/>
              </a:rPr>
              <a:t>as its primary data </a:t>
            </a:r>
            <a:r>
              <a:rPr sz="1100" spc="-10" dirty="0">
                <a:latin typeface="Palladio Uralic"/>
                <a:cs typeface="Palladio Uralic"/>
              </a:rPr>
              <a:t>source </a:t>
            </a:r>
            <a:r>
              <a:rPr sz="1100" spc="-5" dirty="0">
                <a:latin typeface="Palladio Uralic"/>
                <a:cs typeface="Palladio Uralic"/>
              </a:rPr>
              <a:t>because  it contains a database of millions of locations, particularly their places API, which allows users to  </a:t>
            </a:r>
            <a:r>
              <a:rPr sz="1100" spc="-10" dirty="0">
                <a:latin typeface="Palladio Uralic"/>
                <a:cs typeface="Palladio Uralic"/>
              </a:rPr>
              <a:t>search </a:t>
            </a:r>
            <a:r>
              <a:rPr sz="1100" spc="-25" dirty="0">
                <a:latin typeface="Palladio Uralic"/>
                <a:cs typeface="Palladio Uralic"/>
              </a:rPr>
              <a:t>for, </a:t>
            </a:r>
            <a:r>
              <a:rPr sz="1100" spc="-10" dirty="0">
                <a:latin typeface="Palladio Uralic"/>
                <a:cs typeface="Palladio Uralic"/>
              </a:rPr>
              <a:t>share, and </a:t>
            </a:r>
            <a:r>
              <a:rPr sz="1100" spc="-5" dirty="0">
                <a:latin typeface="Palladio Uralic"/>
                <a:cs typeface="Palladio Uralic"/>
              </a:rPr>
              <a:t>learn about</a:t>
            </a:r>
            <a:r>
              <a:rPr sz="1100" spc="2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businesses.</a:t>
            </a:r>
            <a:endParaRPr sz="11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Palladio Uralic"/>
              <a:cs typeface="Palladio Uralic"/>
            </a:endParaRPr>
          </a:p>
          <a:p>
            <a:pPr marL="427990" lvl="2" indent="-415925">
              <a:lnSpc>
                <a:spcPct val="100000"/>
              </a:lnSpc>
              <a:buFont typeface="Palladio Uralic"/>
              <a:buAutoNum type="arabicPeriod"/>
              <a:tabLst>
                <a:tab pos="427990" algn="l"/>
                <a:tab pos="428625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5)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Discussion</a:t>
            </a:r>
            <a:endParaRPr sz="110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770"/>
              </a:spcBef>
            </a:pPr>
            <a:r>
              <a:rPr sz="1100" spc="-10" dirty="0">
                <a:latin typeface="Palladio Uralic"/>
                <a:cs typeface="Palladio Uralic"/>
              </a:rPr>
              <a:t>The </a:t>
            </a:r>
            <a:r>
              <a:rPr sz="1100" spc="-5" dirty="0">
                <a:latin typeface="Palladio Uralic"/>
                <a:cs typeface="Palladio Uralic"/>
              </a:rPr>
              <a:t>primary goal of this </a:t>
            </a:r>
            <a:r>
              <a:rPr sz="1100" spc="-10" dirty="0">
                <a:latin typeface="Palladio Uralic"/>
                <a:cs typeface="Palladio Uralic"/>
              </a:rPr>
              <a:t>project </a:t>
            </a:r>
            <a:r>
              <a:rPr sz="1100" spc="-5" dirty="0">
                <a:latin typeface="Palladio Uralic"/>
                <a:cs typeface="Palladio Uralic"/>
              </a:rPr>
              <a:t>is to </a:t>
            </a:r>
            <a:r>
              <a:rPr sz="1100" spc="-10" dirty="0">
                <a:latin typeface="Palladio Uralic"/>
                <a:cs typeface="Palladio Uralic"/>
              </a:rPr>
              <a:t>recommend </a:t>
            </a:r>
            <a:r>
              <a:rPr sz="1100" spc="-5" dirty="0">
                <a:latin typeface="Palladio Uralic"/>
                <a:cs typeface="Palladio Uralic"/>
              </a:rPr>
              <a:t>a better </a:t>
            </a:r>
            <a:r>
              <a:rPr sz="1100" spc="-10" dirty="0">
                <a:latin typeface="Palladio Uralic"/>
                <a:cs typeface="Palladio Uralic"/>
              </a:rPr>
              <a:t>neighbourhood </a:t>
            </a:r>
            <a:r>
              <a:rPr sz="1100" spc="-5" dirty="0">
                <a:latin typeface="Palladio Uralic"/>
                <a:cs typeface="Palladio Uralic"/>
              </a:rPr>
              <a:t>in a </a:t>
            </a:r>
            <a:r>
              <a:rPr sz="1100" spc="-10" dirty="0">
                <a:latin typeface="Palladio Uralic"/>
                <a:cs typeface="Palladio Uralic"/>
              </a:rPr>
              <a:t>new </a:t>
            </a:r>
            <a:r>
              <a:rPr sz="1100" spc="-5" dirty="0">
                <a:latin typeface="Palladio Uralic"/>
                <a:cs typeface="Palladio Uralic"/>
              </a:rPr>
              <a:t>city to those  </a:t>
            </a:r>
            <a:r>
              <a:rPr sz="1100" spc="-10" dirty="0">
                <a:latin typeface="Palladio Uralic"/>
                <a:cs typeface="Palladio Uralic"/>
              </a:rPr>
              <a:t>who </a:t>
            </a:r>
            <a:r>
              <a:rPr sz="1100" spc="-15" dirty="0">
                <a:latin typeface="Palladio Uralic"/>
                <a:cs typeface="Palladio Uralic"/>
              </a:rPr>
              <a:t>are </a:t>
            </a:r>
            <a:r>
              <a:rPr sz="1100" spc="-10" dirty="0">
                <a:latin typeface="Palladio Uralic"/>
                <a:cs typeface="Palladio Uralic"/>
              </a:rPr>
              <a:t>relocating there. </a:t>
            </a:r>
            <a:r>
              <a:rPr sz="1100" spc="-5" dirty="0">
                <a:latin typeface="Palladio Uralic"/>
                <a:cs typeface="Palladio Uralic"/>
              </a:rPr>
              <a:t>Access to the airport, bus station, </a:t>
            </a:r>
            <a:r>
              <a:rPr sz="1100" spc="-10" dirty="0">
                <a:latin typeface="Palladio Uralic"/>
                <a:cs typeface="Palladio Uralic"/>
              </a:rPr>
              <a:t>town centre, </a:t>
            </a:r>
            <a:r>
              <a:rPr sz="1100" spc="-5" dirty="0">
                <a:latin typeface="Palladio Uralic"/>
                <a:cs typeface="Palladio Uralic"/>
              </a:rPr>
              <a:t>markets,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other</a:t>
            </a:r>
            <a:r>
              <a:rPr sz="1100" spc="-1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neces-  sities in the</a:t>
            </a:r>
            <a:r>
              <a:rPr sz="1100" spc="-10" dirty="0">
                <a:latin typeface="Palladio Uralic"/>
                <a:cs typeface="Palladio Uralic"/>
              </a:rPr>
              <a:t> area.</a:t>
            </a:r>
            <a:endParaRPr sz="1100">
              <a:latin typeface="Palladio Uralic"/>
              <a:cs typeface="Palladio Uralic"/>
            </a:endParaRPr>
          </a:p>
          <a:p>
            <a:pPr marL="290195" lvl="3" indent="-105410">
              <a:lnSpc>
                <a:spcPct val="100000"/>
              </a:lnSpc>
              <a:spcBef>
                <a:spcPts val="710"/>
              </a:spcBef>
              <a:buSzPct val="90909"/>
              <a:buAutoNum type="arabicPeriod"/>
              <a:tabLst>
                <a:tab pos="290830" algn="l"/>
              </a:tabLst>
            </a:pPr>
            <a:r>
              <a:rPr sz="1100" spc="-5" dirty="0">
                <a:latin typeface="Palladio Uralic"/>
                <a:cs typeface="Palladio Uralic"/>
              </a:rPr>
              <a:t>Sorted list of houses in ascending or descending </a:t>
            </a:r>
            <a:r>
              <a:rPr sz="1100" spc="-10" dirty="0">
                <a:latin typeface="Palladio Uralic"/>
                <a:cs typeface="Palladio Uralic"/>
              </a:rPr>
              <a:t>order </a:t>
            </a:r>
            <a:r>
              <a:rPr sz="1100" spc="-5" dirty="0">
                <a:latin typeface="Palladio Uralic"/>
                <a:cs typeface="Palladio Uralic"/>
              </a:rPr>
              <a:t>by housing</a:t>
            </a:r>
            <a:r>
              <a:rPr sz="1100" spc="-1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prices.</a:t>
            </a:r>
            <a:endParaRPr sz="1100">
              <a:latin typeface="Palladio Uralic"/>
              <a:cs typeface="Palladio Uralic"/>
            </a:endParaRPr>
          </a:p>
          <a:p>
            <a:pPr marL="289560" lvl="3" indent="-104775">
              <a:lnSpc>
                <a:spcPct val="100000"/>
              </a:lnSpc>
              <a:spcBef>
                <a:spcPts val="35"/>
              </a:spcBef>
              <a:buSzPct val="90909"/>
              <a:buAutoNum type="arabicPeriod"/>
              <a:tabLst>
                <a:tab pos="290195" algn="l"/>
              </a:tabLst>
            </a:pPr>
            <a:r>
              <a:rPr sz="1100" spc="-10" dirty="0">
                <a:latin typeface="Palladio Uralic"/>
                <a:cs typeface="Palladio Uralic"/>
              </a:rPr>
              <a:t>A </a:t>
            </a:r>
            <a:r>
              <a:rPr sz="1100" spc="-5" dirty="0">
                <a:latin typeface="Palladio Uralic"/>
                <a:cs typeface="Palladio Uralic"/>
              </a:rPr>
              <a:t>list of IT Services that has been sorted by location, fees, rating, </a:t>
            </a:r>
            <a:r>
              <a:rPr sz="1100" spc="-10" dirty="0">
                <a:latin typeface="Palladio Uralic"/>
                <a:cs typeface="Palladio Uralic"/>
              </a:rPr>
              <a:t>and</a:t>
            </a:r>
            <a:r>
              <a:rPr sz="110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reviews.</a:t>
            </a:r>
            <a:endParaRPr sz="1100">
              <a:latin typeface="Palladio Uralic"/>
              <a:cs typeface="Palladio Uralic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Font typeface="Palladio Uralic"/>
              <a:buAutoNum type="arabicPeriod"/>
            </a:pPr>
            <a:endParaRPr sz="1400">
              <a:latin typeface="Palladio Uralic"/>
              <a:cs typeface="Palladio Uralic"/>
            </a:endParaRPr>
          </a:p>
          <a:p>
            <a:pPr marL="427990" lvl="2" indent="-415925">
              <a:lnSpc>
                <a:spcPct val="100000"/>
              </a:lnSpc>
              <a:spcBef>
                <a:spcPts val="5"/>
              </a:spcBef>
              <a:buFont typeface="Palladio Uralic"/>
              <a:buAutoNum type="arabicPeriod" startAt="2"/>
              <a:tabLst>
                <a:tab pos="427990" algn="l"/>
                <a:tab pos="428625" algn="l"/>
              </a:tabLst>
            </a:pPr>
            <a:r>
              <a:rPr sz="1100" b="1" spc="-5" dirty="0">
                <a:latin typeface="Palladio Uralic"/>
                <a:cs typeface="Palladio Uralic"/>
              </a:rPr>
              <a:t>6)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Conclusion</a:t>
            </a:r>
            <a:endParaRPr sz="1100">
              <a:latin typeface="Palladio Uralic"/>
              <a:cs typeface="Palladio Uralic"/>
            </a:endParaRPr>
          </a:p>
          <a:p>
            <a:pPr marL="12700" marR="5080" algn="just">
              <a:lnSpc>
                <a:spcPct val="102600"/>
              </a:lnSpc>
              <a:spcBef>
                <a:spcPts val="765"/>
              </a:spcBef>
            </a:pPr>
            <a:r>
              <a:rPr sz="1100" spc="-5" dirty="0">
                <a:latin typeface="Palladio Uralic"/>
                <a:cs typeface="Palladio Uralic"/>
              </a:rPr>
              <a:t>In this </a:t>
            </a:r>
            <a:r>
              <a:rPr sz="1100" spc="-10" dirty="0">
                <a:latin typeface="Palladio Uralic"/>
                <a:cs typeface="Palladio Uralic"/>
              </a:rPr>
              <a:t>project, </a:t>
            </a:r>
            <a:r>
              <a:rPr sz="1100" spc="-5" dirty="0">
                <a:latin typeface="Palladio Uralic"/>
                <a:cs typeface="Palladio Uralic"/>
              </a:rPr>
              <a:t>I used the k-means cluster algorithm to divide the </a:t>
            </a:r>
            <a:r>
              <a:rPr sz="1100" spc="-10" dirty="0">
                <a:latin typeface="Palladio Uralic"/>
                <a:cs typeface="Palladio Uralic"/>
              </a:rPr>
              <a:t>neighbourhood </a:t>
            </a:r>
            <a:r>
              <a:rPr sz="1100" spc="-5" dirty="0">
                <a:latin typeface="Palladio Uralic"/>
                <a:cs typeface="Palladio Uralic"/>
              </a:rPr>
              <a:t>into 10 </a:t>
            </a:r>
            <a:r>
              <a:rPr sz="1100" spc="-10" dirty="0">
                <a:latin typeface="Palladio Uralic"/>
                <a:cs typeface="Palladio Uralic"/>
              </a:rPr>
              <a:t>differ-  </a:t>
            </a:r>
            <a:r>
              <a:rPr sz="1100" spc="-5" dirty="0">
                <a:latin typeface="Palladio Uralic"/>
                <a:cs typeface="Palladio Uralic"/>
              </a:rPr>
              <a:t>ent clusters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for 103 </a:t>
            </a:r>
            <a:r>
              <a:rPr sz="1100" spc="-10" dirty="0">
                <a:latin typeface="Palladio Uralic"/>
                <a:cs typeface="Palladio Uralic"/>
              </a:rPr>
              <a:t>different </a:t>
            </a:r>
            <a:r>
              <a:rPr sz="1100" spc="-5" dirty="0">
                <a:latin typeface="Palladio Uralic"/>
                <a:cs typeface="Palladio Uralic"/>
              </a:rPr>
              <a:t>latitude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longitude </a:t>
            </a:r>
            <a:r>
              <a:rPr sz="1100" spc="-10" dirty="0">
                <a:latin typeface="Palladio Uralic"/>
                <a:cs typeface="Palladio Uralic"/>
              </a:rPr>
              <a:t>from </a:t>
            </a:r>
            <a:r>
              <a:rPr sz="1100" spc="-5" dirty="0">
                <a:latin typeface="Palladio Uralic"/>
                <a:cs typeface="Palladio Uralic"/>
              </a:rPr>
              <a:t>a dataset with fairly comparable  </a:t>
            </a:r>
            <a:r>
              <a:rPr sz="1100" spc="-10" dirty="0">
                <a:latin typeface="Palladio Uralic"/>
                <a:cs typeface="Palladio Uralic"/>
              </a:rPr>
              <a:t>neighbourhoods. The </a:t>
            </a:r>
            <a:r>
              <a:rPr sz="1100" spc="-5" dirty="0">
                <a:latin typeface="Palladio Uralic"/>
                <a:cs typeface="Palladio Uralic"/>
              </a:rPr>
              <a:t>above charts </a:t>
            </a:r>
            <a:r>
              <a:rPr sz="1100" spc="-10" dirty="0">
                <a:latin typeface="Palladio Uralic"/>
                <a:cs typeface="Palladio Uralic"/>
              </a:rPr>
              <a:t>were </a:t>
            </a:r>
            <a:r>
              <a:rPr sz="1100" spc="-5" dirty="0">
                <a:latin typeface="Palladio Uralic"/>
                <a:cs typeface="Palladio Uralic"/>
              </a:rPr>
              <a:t>used to deliver </a:t>
            </a:r>
            <a:r>
              <a:rPr sz="1100" spc="-10" dirty="0">
                <a:latin typeface="Palladio Uralic"/>
                <a:cs typeface="Palladio Uralic"/>
              </a:rPr>
              <a:t>findings </a:t>
            </a:r>
            <a:r>
              <a:rPr sz="1100" spc="-5" dirty="0">
                <a:latin typeface="Palladio Uralic"/>
                <a:cs typeface="Palladio Uralic"/>
              </a:rPr>
              <a:t>to a </a:t>
            </a:r>
            <a:r>
              <a:rPr sz="1100" spc="-10" dirty="0">
                <a:latin typeface="Palladio Uralic"/>
                <a:cs typeface="Palladio Uralic"/>
              </a:rPr>
              <a:t>specific community </a:t>
            </a:r>
            <a:r>
              <a:rPr sz="1100" spc="-5" dirty="0">
                <a:latin typeface="Palladio Uralic"/>
                <a:cs typeface="Palladio Uralic"/>
              </a:rPr>
              <a:t>based  </a:t>
            </a:r>
            <a:r>
              <a:rPr sz="1100" spc="-10" dirty="0">
                <a:latin typeface="Palladio Uralic"/>
                <a:cs typeface="Palladio Uralic"/>
              </a:rPr>
              <a:t>on </a:t>
            </a:r>
            <a:r>
              <a:rPr sz="1100" spc="-5" dirty="0">
                <a:latin typeface="Palladio Uralic"/>
                <a:cs typeface="Palladio Uralic"/>
              </a:rPr>
              <a:t>typical house prices </a:t>
            </a:r>
            <a:r>
              <a:rPr sz="1100" spc="-10" dirty="0">
                <a:latin typeface="Palladio Uralic"/>
                <a:cs typeface="Palladio Uralic"/>
              </a:rPr>
              <a:t>and </a:t>
            </a:r>
            <a:r>
              <a:rPr sz="1100" spc="-5" dirty="0">
                <a:latin typeface="Palladio Uralic"/>
                <a:cs typeface="Palladio Uralic"/>
              </a:rPr>
              <a:t>school</a:t>
            </a:r>
            <a:r>
              <a:rPr sz="110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ratings.</a:t>
            </a:r>
            <a:endParaRPr sz="110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399" y="4904375"/>
            <a:ext cx="5944235" cy="249554"/>
            <a:chOff x="914400" y="4413821"/>
            <a:chExt cx="5944235" cy="249554"/>
          </a:xfrm>
        </p:grpSpPr>
        <p:sp>
          <p:nvSpPr>
            <p:cNvPr id="3" name="object 3"/>
            <p:cNvSpPr/>
            <p:nvPr/>
          </p:nvSpPr>
          <p:spPr>
            <a:xfrm>
              <a:off x="914400" y="4413821"/>
              <a:ext cx="5944235" cy="249554"/>
            </a:xfrm>
            <a:custGeom>
              <a:avLst/>
              <a:gdLst/>
              <a:ahLst/>
              <a:cxnLst/>
              <a:rect l="l" t="t" r="r" b="b"/>
              <a:pathLst>
                <a:path w="5944234" h="249554">
                  <a:moveTo>
                    <a:pt x="5918365" y="0"/>
                  </a:move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4"/>
                  </a:lnTo>
                  <a:lnTo>
                    <a:pt x="0" y="25304"/>
                  </a:lnTo>
                  <a:lnTo>
                    <a:pt x="0" y="223728"/>
                  </a:lnTo>
                  <a:lnTo>
                    <a:pt x="1988" y="233579"/>
                  </a:lnTo>
                  <a:lnTo>
                    <a:pt x="7411" y="241622"/>
                  </a:lnTo>
                  <a:lnTo>
                    <a:pt x="15455" y="247045"/>
                  </a:lnTo>
                  <a:lnTo>
                    <a:pt x="25305" y="249034"/>
                  </a:lnTo>
                  <a:lnTo>
                    <a:pt x="5918365" y="249034"/>
                  </a:lnTo>
                  <a:lnTo>
                    <a:pt x="5928218" y="247045"/>
                  </a:lnTo>
                  <a:lnTo>
                    <a:pt x="5936264" y="241622"/>
                  </a:lnTo>
                  <a:lnTo>
                    <a:pt x="5941687" y="233579"/>
                  </a:lnTo>
                  <a:lnTo>
                    <a:pt x="5943676" y="223728"/>
                  </a:lnTo>
                  <a:lnTo>
                    <a:pt x="5943676" y="25304"/>
                  </a:lnTo>
                  <a:lnTo>
                    <a:pt x="5941687" y="15454"/>
                  </a:lnTo>
                  <a:lnTo>
                    <a:pt x="5936264" y="7411"/>
                  </a:lnTo>
                  <a:lnTo>
                    <a:pt x="5928218" y="1988"/>
                  </a:lnTo>
                  <a:lnTo>
                    <a:pt x="5918365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7052" y="4426473"/>
              <a:ext cx="5918835" cy="224154"/>
            </a:xfrm>
            <a:custGeom>
              <a:avLst/>
              <a:gdLst/>
              <a:ahLst/>
              <a:cxnLst/>
              <a:rect l="l" t="t" r="r" b="b"/>
              <a:pathLst>
                <a:path w="5918834" h="224154">
                  <a:moveTo>
                    <a:pt x="5912710" y="0"/>
                  </a:moveTo>
                  <a:lnTo>
                    <a:pt x="5664" y="0"/>
                  </a:lnTo>
                  <a:lnTo>
                    <a:pt x="0" y="5665"/>
                  </a:lnTo>
                  <a:lnTo>
                    <a:pt x="0" y="218065"/>
                  </a:lnTo>
                  <a:lnTo>
                    <a:pt x="5664" y="223729"/>
                  </a:lnTo>
                  <a:lnTo>
                    <a:pt x="5912710" y="223729"/>
                  </a:lnTo>
                  <a:lnTo>
                    <a:pt x="5918374" y="218065"/>
                  </a:lnTo>
                  <a:lnTo>
                    <a:pt x="5918374" y="566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7367" y="902333"/>
            <a:ext cx="6293485" cy="394370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3655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Palladio Uralic"/>
                <a:cs typeface="Palladio Uralic"/>
              </a:rPr>
              <a:t>Future</a:t>
            </a:r>
            <a:r>
              <a:rPr sz="1100" b="1" spc="-65" dirty="0">
                <a:latin typeface="Palladio Uralic"/>
                <a:cs typeface="Palladio Uralic"/>
              </a:rPr>
              <a:t> </a:t>
            </a:r>
            <a:r>
              <a:rPr sz="1100" b="1" spc="-20" dirty="0">
                <a:latin typeface="Palladio Uralic"/>
                <a:cs typeface="Palladio Uralic"/>
              </a:rPr>
              <a:t>Works:</a:t>
            </a:r>
            <a:r>
              <a:rPr sz="1100" b="1" spc="5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This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project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can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be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continued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to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improve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accuracy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of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finding</a:t>
            </a:r>
            <a:r>
              <a:rPr sz="1100" spc="-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best</a:t>
            </a:r>
            <a:r>
              <a:rPr sz="1100" spc="-6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property  </a:t>
            </a:r>
            <a:r>
              <a:rPr sz="1100" spc="-5" dirty="0">
                <a:latin typeface="Palladio Uralic"/>
                <a:cs typeface="Palladio Uralic"/>
              </a:rPr>
              <a:t>in </a:t>
            </a:r>
            <a:r>
              <a:rPr sz="1100" spc="-10" dirty="0">
                <a:latin typeface="Palladio Uralic"/>
                <a:cs typeface="Palladio Uralic"/>
              </a:rPr>
              <a:t>Downtown </a:t>
            </a:r>
            <a:r>
              <a:rPr sz="1100" spc="-20" dirty="0">
                <a:latin typeface="Palladio Uralic"/>
                <a:cs typeface="Palladio Uralic"/>
              </a:rPr>
              <a:t>Toronto. </a:t>
            </a:r>
            <a:r>
              <a:rPr sz="1100" spc="-5" dirty="0">
                <a:latin typeface="Palladio Uralic"/>
                <a:cs typeface="Palladio Uralic"/>
              </a:rPr>
              <a:t>Best </a:t>
            </a:r>
            <a:r>
              <a:rPr sz="1100" spc="-10" dirty="0">
                <a:latin typeface="Palladio Uralic"/>
                <a:cs typeface="Palladio Uralic"/>
              </a:rPr>
              <a:t>refers </a:t>
            </a:r>
            <a:r>
              <a:rPr sz="1100" spc="-5" dirty="0">
                <a:latin typeface="Palladio Uralic"/>
                <a:cs typeface="Palladio Uralic"/>
              </a:rPr>
              <a:t>to the most </a:t>
            </a:r>
            <a:r>
              <a:rPr sz="1100" spc="-10" dirty="0">
                <a:latin typeface="Palladio Uralic"/>
                <a:cs typeface="Palladio Uralic"/>
              </a:rPr>
              <a:t>efficient </a:t>
            </a:r>
            <a:r>
              <a:rPr sz="1100" spc="-5" dirty="0">
                <a:latin typeface="Palladio Uralic"/>
                <a:cs typeface="Palladio Uralic"/>
              </a:rPr>
              <a:t>use of all available </a:t>
            </a:r>
            <a:r>
              <a:rPr sz="1100" spc="-10" dirty="0">
                <a:latin typeface="Palladio Uralic"/>
                <a:cs typeface="Palladio Uralic"/>
              </a:rPr>
              <a:t>resources, </a:t>
            </a:r>
            <a:r>
              <a:rPr sz="1100" spc="-5" dirty="0">
                <a:latin typeface="Palladio Uralic"/>
                <a:cs typeface="Palladio Uralic"/>
              </a:rPr>
              <a:t>as well as</a:t>
            </a:r>
            <a:r>
              <a:rPr sz="1100" spc="-20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the  most </a:t>
            </a:r>
            <a:r>
              <a:rPr sz="1100" spc="-10" dirty="0">
                <a:latin typeface="Palladio Uralic"/>
                <a:cs typeface="Palladio Uralic"/>
              </a:rPr>
              <a:t>cost-effective </a:t>
            </a:r>
            <a:r>
              <a:rPr sz="1100" spc="-5" dirty="0">
                <a:latin typeface="Palladio Uralic"/>
                <a:cs typeface="Palladio Uralic"/>
              </a:rPr>
              <a:t>use of those </a:t>
            </a:r>
            <a:r>
              <a:rPr sz="1100" spc="-10" dirty="0">
                <a:latin typeface="Palladio Uralic"/>
                <a:cs typeface="Palladio Uralic"/>
              </a:rPr>
              <a:t>resources.</a:t>
            </a:r>
            <a:endParaRPr sz="1100" dirty="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Palladio Uralic"/>
              <a:cs typeface="Palladio Uralic"/>
            </a:endParaRPr>
          </a:p>
          <a:p>
            <a:pPr marL="336550" algn="just">
              <a:lnSpc>
                <a:spcPct val="100000"/>
              </a:lnSpc>
            </a:pPr>
            <a:r>
              <a:rPr sz="1100" b="1" spc="-10" dirty="0">
                <a:latin typeface="Palladio Uralic"/>
                <a:cs typeface="Palladio Uralic"/>
              </a:rPr>
              <a:t>The </a:t>
            </a:r>
            <a:r>
              <a:rPr sz="1100" b="1" spc="-5" dirty="0">
                <a:latin typeface="Palladio Uralic"/>
                <a:cs typeface="Palladio Uralic"/>
              </a:rPr>
              <a:t>following libraries were used to develop the</a:t>
            </a:r>
            <a:r>
              <a:rPr sz="1100" b="1" spc="-10" dirty="0">
                <a:latin typeface="Palladio Uralic"/>
                <a:cs typeface="Palladio Uralic"/>
              </a:rPr>
              <a:t> </a:t>
            </a:r>
            <a:r>
              <a:rPr sz="1100" b="1" spc="-5" dirty="0">
                <a:latin typeface="Palladio Uralic"/>
                <a:cs typeface="Palladio Uralic"/>
              </a:rPr>
              <a:t>project:</a:t>
            </a:r>
            <a:endParaRPr sz="1100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Requests: Library to handle </a:t>
            </a:r>
            <a:r>
              <a:rPr sz="1100" spc="-10" dirty="0">
                <a:latin typeface="Palladio Uralic"/>
                <a:cs typeface="Palladio Uralic"/>
              </a:rPr>
              <a:t>HTTP</a:t>
            </a:r>
            <a:r>
              <a:rPr sz="1100" spc="55" dirty="0">
                <a:latin typeface="Palladio Uralic"/>
                <a:cs typeface="Palladio Uralic"/>
              </a:rPr>
              <a:t> </a:t>
            </a:r>
            <a:r>
              <a:rPr sz="1100" spc="-10" dirty="0">
                <a:latin typeface="Palladio Uralic"/>
                <a:cs typeface="Palladio Uralic"/>
              </a:rPr>
              <a:t>requests.</a:t>
            </a:r>
            <a:endParaRPr sz="1100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Beautiful Soup: Library to parse </a:t>
            </a:r>
            <a:r>
              <a:rPr sz="1100" spc="-10" dirty="0">
                <a:latin typeface="Palladio Uralic"/>
                <a:cs typeface="Palladio Uralic"/>
              </a:rPr>
              <a:t>HTML and XML</a:t>
            </a:r>
            <a:r>
              <a:rPr sz="1100" spc="6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documents.</a:t>
            </a:r>
            <a:endParaRPr sz="1100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JSON: Library to handle </a:t>
            </a:r>
            <a:r>
              <a:rPr sz="1100" spc="-10" dirty="0">
                <a:latin typeface="Palladio Uralic"/>
                <a:cs typeface="Palladio Uralic"/>
              </a:rPr>
              <a:t>JSON files.</a:t>
            </a:r>
            <a:endParaRPr sz="1100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10" dirty="0">
                <a:latin typeface="Palladio Uralic"/>
                <a:cs typeface="Palladio Uralic"/>
              </a:rPr>
              <a:t>XML: </a:t>
            </a:r>
            <a:r>
              <a:rPr sz="1100" spc="-60" dirty="0">
                <a:latin typeface="Palladio Uralic"/>
                <a:cs typeface="Palladio Uralic"/>
              </a:rPr>
              <a:t>To </a:t>
            </a:r>
            <a:r>
              <a:rPr sz="1100" spc="-5" dirty="0">
                <a:latin typeface="Palladio Uralic"/>
                <a:cs typeface="Palladio Uralic"/>
              </a:rPr>
              <a:t>separate data </a:t>
            </a:r>
            <a:r>
              <a:rPr sz="1100" spc="-10" dirty="0">
                <a:latin typeface="Palladio Uralic"/>
                <a:cs typeface="Palladio Uralic"/>
              </a:rPr>
              <a:t>from presentation and XML stores </a:t>
            </a:r>
            <a:r>
              <a:rPr sz="1100" spc="-5" dirty="0">
                <a:latin typeface="Palladio Uralic"/>
                <a:cs typeface="Palladio Uralic"/>
              </a:rPr>
              <a:t>data in plain text</a:t>
            </a:r>
            <a:r>
              <a:rPr sz="1100" spc="9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format.</a:t>
            </a:r>
            <a:endParaRPr sz="1100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Pandas: For </a:t>
            </a:r>
            <a:r>
              <a:rPr sz="1100" spc="-10" dirty="0">
                <a:latin typeface="Palladio Uralic"/>
                <a:cs typeface="Palladio Uralic"/>
              </a:rPr>
              <a:t>creating and </a:t>
            </a:r>
            <a:r>
              <a:rPr sz="1100" spc="-5" dirty="0">
                <a:latin typeface="Palladio Uralic"/>
                <a:cs typeface="Palladio Uralic"/>
              </a:rPr>
              <a:t>manipulating</a:t>
            </a:r>
            <a:r>
              <a:rPr sz="1100" spc="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dataframes.</a:t>
            </a:r>
            <a:endParaRPr sz="1100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Geocoder: </a:t>
            </a:r>
            <a:r>
              <a:rPr sz="1100" spc="-60" dirty="0">
                <a:latin typeface="Palladio Uralic"/>
                <a:cs typeface="Palladio Uralic"/>
              </a:rPr>
              <a:t>To </a:t>
            </a:r>
            <a:r>
              <a:rPr sz="1100" spc="-10" dirty="0">
                <a:latin typeface="Palladio Uralic"/>
                <a:cs typeface="Palladio Uralic"/>
              </a:rPr>
              <a:t>retrieve </a:t>
            </a:r>
            <a:r>
              <a:rPr sz="1100" spc="-5" dirty="0">
                <a:latin typeface="Palladio Uralic"/>
                <a:cs typeface="Palladio Uralic"/>
              </a:rPr>
              <a:t>Location</a:t>
            </a:r>
            <a:r>
              <a:rPr sz="1100" spc="6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Data.</a:t>
            </a:r>
            <a:endParaRPr sz="1100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Matplotlib: Python Plotting</a:t>
            </a:r>
            <a:r>
              <a:rPr sz="1100" spc="-20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Module.</a:t>
            </a:r>
            <a:endParaRPr sz="1100" dirty="0">
              <a:latin typeface="Palladio Uralic"/>
              <a:cs typeface="Palladio Uralic"/>
            </a:endParaRPr>
          </a:p>
          <a:p>
            <a:pPr marL="683260" marR="74295" indent="-153670">
              <a:lnSpc>
                <a:spcPct val="102600"/>
              </a:lnSpc>
              <a:spcBef>
                <a:spcPts val="680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Folium: Python visualization library </a:t>
            </a:r>
            <a:r>
              <a:rPr sz="1100" spc="-10" dirty="0">
                <a:latin typeface="Palladio Uralic"/>
                <a:cs typeface="Palladio Uralic"/>
              </a:rPr>
              <a:t>would </a:t>
            </a:r>
            <a:r>
              <a:rPr sz="1100" spc="-5" dirty="0">
                <a:latin typeface="Palladio Uralic"/>
                <a:cs typeface="Palladio Uralic"/>
              </a:rPr>
              <a:t>be used to visualize the </a:t>
            </a:r>
            <a:r>
              <a:rPr sz="1100" spc="-10" dirty="0">
                <a:latin typeface="Palladio Uralic"/>
                <a:cs typeface="Palladio Uralic"/>
              </a:rPr>
              <a:t>neighborhoods </a:t>
            </a:r>
            <a:r>
              <a:rPr sz="1100" spc="-5" dirty="0">
                <a:latin typeface="Palladio Uralic"/>
                <a:cs typeface="Palladio Uralic"/>
              </a:rPr>
              <a:t>cluster  distribution of using interactive </a:t>
            </a:r>
            <a:r>
              <a:rPr sz="1100" spc="-10" dirty="0">
                <a:latin typeface="Palladio Uralic"/>
                <a:cs typeface="Palladio Uralic"/>
              </a:rPr>
              <a:t>leaflet map.</a:t>
            </a:r>
            <a:endParaRPr sz="1100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sz="1100" spc="-5" dirty="0">
                <a:latin typeface="Palladio Uralic"/>
                <a:cs typeface="Palladio Uralic"/>
              </a:rPr>
              <a:t>Scikit Learn: For importing k-means</a:t>
            </a:r>
            <a:r>
              <a:rPr sz="1100" spc="55" dirty="0">
                <a:latin typeface="Palladio Uralic"/>
                <a:cs typeface="Palladio Uralic"/>
              </a:rPr>
              <a:t> </a:t>
            </a:r>
            <a:r>
              <a:rPr sz="1100" spc="-5" dirty="0">
                <a:latin typeface="Palladio Uralic"/>
                <a:cs typeface="Palladio Uralic"/>
              </a:rPr>
              <a:t>clustering.</a:t>
            </a:r>
            <a:endParaRPr lang="en-US" sz="1100" spc="-5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endParaRPr lang="en-US" sz="1100" spc="-5" dirty="0">
              <a:latin typeface="Palladio Uralic"/>
              <a:cs typeface="Palladio Uralic"/>
            </a:endParaRPr>
          </a:p>
          <a:p>
            <a:pPr marL="614680" indent="-85725">
              <a:lnSpc>
                <a:spcPct val="100000"/>
              </a:lnSpc>
              <a:spcBef>
                <a:spcPts val="715"/>
              </a:spcBef>
              <a:buSzPct val="90909"/>
              <a:buChar char="•"/>
              <a:tabLst>
                <a:tab pos="615315" algn="l"/>
              </a:tabLst>
            </a:pPr>
            <a:r>
              <a:rPr lang="en-US" sz="1100" spc="-5" dirty="0">
                <a:latin typeface="Palladio Uralic"/>
                <a:cs typeface="Palladio Uralic"/>
              </a:rPr>
              <a:t>Thank you, Philip</a:t>
            </a:r>
            <a:endParaRPr sz="1100" dirty="0">
              <a:latin typeface="Palladio Uralic"/>
              <a:cs typeface="Palladio Ural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D1904-E27D-409D-8208-C7AB87989A83}"/>
              </a:ext>
            </a:extLst>
          </p:cNvPr>
          <p:cNvSpPr txBox="1"/>
          <p:nvPr/>
        </p:nvSpPr>
        <p:spPr>
          <a:xfrm>
            <a:off x="459766" y="4846041"/>
            <a:ext cx="76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lang="en-US" sz="1600" spc="-100" dirty="0">
                <a:solidFill>
                  <a:srgbClr val="303F9F"/>
                </a:solidFill>
                <a:latin typeface="Courier New"/>
                <a:cs typeface="Courier New"/>
              </a:rPr>
              <a:t>[</a:t>
            </a:r>
            <a:r>
              <a:rPr lang="en-US" sz="1600" spc="-105" dirty="0">
                <a:solidFill>
                  <a:srgbClr val="303F9F"/>
                </a:solidFill>
                <a:latin typeface="Courier New"/>
                <a:cs typeface="Courier New"/>
              </a:rPr>
              <a:t> ]: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1073</Words>
  <Application>Microsoft Office PowerPoint</Application>
  <PresentationFormat>Custom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Courier New</vt:lpstr>
      <vt:lpstr>Palladio Uralic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Philip Wambugu</cp:lastModifiedBy>
  <cp:revision>2</cp:revision>
  <dcterms:created xsi:type="dcterms:W3CDTF">2021-06-29T10:11:56Z</dcterms:created>
  <dcterms:modified xsi:type="dcterms:W3CDTF">2021-06-30T11:23:23Z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2021-06-29T00:00:00Z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2021-06-29T00:00:00Z</vt:filetime>
  </property>
</Properties>
</file>