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11" r:id="rId3"/>
    <p:sldId id="312" r:id="rId4"/>
    <p:sldId id="273" r:id="rId5"/>
    <p:sldId id="272" r:id="rId6"/>
    <p:sldId id="279" r:id="rId7"/>
    <p:sldId id="278" r:id="rId8"/>
    <p:sldId id="280" r:id="rId9"/>
    <p:sldId id="281" r:id="rId10"/>
    <p:sldId id="282" r:id="rId11"/>
    <p:sldId id="283" r:id="rId12"/>
    <p:sldId id="284" r:id="rId13"/>
    <p:sldId id="305" r:id="rId14"/>
    <p:sldId id="267" r:id="rId15"/>
    <p:sldId id="268" r:id="rId16"/>
    <p:sldId id="269" r:id="rId17"/>
    <p:sldId id="270" r:id="rId18"/>
    <p:sldId id="306" r:id="rId19"/>
    <p:sldId id="259" r:id="rId20"/>
    <p:sldId id="295" r:id="rId21"/>
    <p:sldId id="296" r:id="rId22"/>
    <p:sldId id="260" r:id="rId23"/>
    <p:sldId id="297" r:id="rId24"/>
    <p:sldId id="277" r:id="rId25"/>
    <p:sldId id="298" r:id="rId26"/>
    <p:sldId id="299" r:id="rId27"/>
    <p:sldId id="275" r:id="rId28"/>
    <p:sldId id="307" r:id="rId29"/>
    <p:sldId id="274" r:id="rId30"/>
    <p:sldId id="261" r:id="rId31"/>
    <p:sldId id="308" r:id="rId32"/>
    <p:sldId id="289" r:id="rId33"/>
    <p:sldId id="304" r:id="rId34"/>
    <p:sldId id="309" r:id="rId35"/>
    <p:sldId id="302" r:id="rId36"/>
    <p:sldId id="271" r:id="rId37"/>
    <p:sldId id="276" r:id="rId38"/>
    <p:sldId id="303" r:id="rId39"/>
    <p:sldId id="310" r:id="rId40"/>
    <p:sldId id="301" r:id="rId41"/>
    <p:sldId id="292" r:id="rId42"/>
    <p:sldId id="263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BDD20-6B24-4C91-9FAE-2E9FAB68FB77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F084-0F4D-4C6D-A3FE-9640EDFAC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40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https://azurecomcdn.azureedge.net/cvt-071850e1df650cde2e7fe4385df571432d9e22d6c33ea29d25c5ca260c03940a/images/page/overview/what-is-paas/what-is-paas.png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91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https://www.vcnewsnetwork.com/wp-content/uploads/2017/09/16656-thumb.png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http://www.xangati.com/wp-content/uploads/2016/09/PaaS.png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9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6C8F4-1037-4098-92C2-C469CDB212C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08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https://131707-379326-1-raikfcquaxqncofqfm.stackpathdns.com/wp-content/uploads/2017/09/gapp_587de1fda58b4.jpg</a:t>
            </a:r>
          </a:p>
          <a:p>
            <a:r>
              <a:rPr lang="de-DE" dirty="0" smtClean="0"/>
              <a:t>https://images.techhive.com/images/article/2013/05/windowsazure-100038816-large.jpg</a:t>
            </a:r>
          </a:p>
          <a:p>
            <a:r>
              <a:rPr lang="de-DE" dirty="0" smtClean="0"/>
              <a:t>https://colintoh.com/content/blog/14-aws-elastic-beanstalk-survival-guide-introduction/elastic_beanstalk_logo.png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9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6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8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0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3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24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alfx-82c9.kxcdn.com/wp-content/uploads/EC2-logo-full.jpg" TargetMode="External"/><Relationship Id="rId7" Type="http://schemas.openxmlformats.org/officeDocument/2006/relationships/hyperlink" Target="https://jaxenter.de/serverless-best-practices-61856" TargetMode="External"/><Relationship Id="rId2" Type="http://schemas.openxmlformats.org/officeDocument/2006/relationships/hyperlink" Target="https://www.profitbricks.com/sites/default/files/profitbricks-200px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angati.com/wp-content/uploads/2016/09/PaaS.png" TargetMode="External"/><Relationship Id="rId5" Type="http://schemas.openxmlformats.org/officeDocument/2006/relationships/hyperlink" Target="https://www.vcnewsnetwork.com/wp-content/uploads/2017/09/16656-thumb.png" TargetMode="External"/><Relationship Id="rId4" Type="http://schemas.openxmlformats.org/officeDocument/2006/relationships/hyperlink" Target="https://gigaom.com/wp-content/uploads/sites/1/2012/08/rackspace_logo_08_07_20122.jpg?w=300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fitbricks.de/de/cloud-lexikon/iaas/" TargetMode="External"/><Relationship Id="rId2" Type="http://schemas.openxmlformats.org/officeDocument/2006/relationships/hyperlink" Target="https://www.cloudcomputing-insider.de/was-ist-infrastructure-as-a-service-a-60507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route.de/was-ist-iaa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che.de/a/ein-ausflug-in-die-welt-der-serverless-architekturen,3331496" TargetMode="External"/><Relationship Id="rId7" Type="http://schemas.openxmlformats.org/officeDocument/2006/relationships/hyperlink" Target="https://en.wikipedia.org/wiki/Function_as_a_service" TargetMode="External"/><Relationship Id="rId2" Type="http://schemas.openxmlformats.org/officeDocument/2006/relationships/hyperlink" Target="https://stackify.com/function-as-a-service-serverless-architect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sosphere.com/blog/iaas-vs-caas-vs-paas-vs-faas/" TargetMode="External"/><Relationship Id="rId5" Type="http://schemas.openxmlformats.org/officeDocument/2006/relationships/hyperlink" Target="https://www.youtube.com/watch?v=nzOE6pIg6Pw" TargetMode="External"/><Relationship Id="rId4" Type="http://schemas.openxmlformats.org/officeDocument/2006/relationships/hyperlink" Target="http://t3n.de/news/serverless-computing-server-code-849986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Serverless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werden die Ressourcen bereitgestellt?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Kunde bekommt Zugriff auf die virtualisierten Komponenten.</a:t>
            </a:r>
          </a:p>
          <a:p>
            <a:r>
              <a:rPr lang="de-DE" dirty="0" smtClean="0"/>
              <a:t>Die </a:t>
            </a:r>
            <a:r>
              <a:rPr lang="de-DE" b="1" dirty="0"/>
              <a:t>Verfügbarkeiten</a:t>
            </a:r>
            <a:r>
              <a:rPr lang="de-DE" dirty="0"/>
              <a:t> und </a:t>
            </a:r>
            <a:r>
              <a:rPr lang="de-DE" b="1" dirty="0"/>
              <a:t>Entstörzeiten</a:t>
            </a:r>
            <a:r>
              <a:rPr lang="de-DE" dirty="0"/>
              <a:t> der Infrastruktur sind über Service Level Agreements (SLAs) zwischen Nutzer und Dienstleister </a:t>
            </a:r>
            <a:r>
              <a:rPr lang="de-DE" dirty="0" smtClean="0"/>
              <a:t>geregelt.</a:t>
            </a:r>
            <a:endParaRPr lang="de-DE" dirty="0"/>
          </a:p>
          <a:p>
            <a:r>
              <a:rPr lang="de-DE" b="1" dirty="0"/>
              <a:t>SLA</a:t>
            </a:r>
            <a:r>
              <a:rPr lang="de-DE" dirty="0"/>
              <a:t> - </a:t>
            </a:r>
            <a:r>
              <a:rPr lang="de-DE" dirty="0" smtClean="0"/>
              <a:t>hier </a:t>
            </a:r>
            <a:r>
              <a:rPr lang="de-DE" dirty="0"/>
              <a:t>werden die zu erbringenden Leistungen eines Cloud Anbieters und deren Abrechnung </a:t>
            </a:r>
            <a:r>
              <a:rPr lang="de-DE" dirty="0" smtClean="0"/>
              <a:t>beschrieben.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2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IaaS</a:t>
            </a:r>
            <a:r>
              <a:rPr lang="de-DE" dirty="0"/>
              <a:t>-Cloud-Typen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</a:t>
            </a:r>
            <a:r>
              <a:rPr lang="de-DE" dirty="0" err="1"/>
              <a:t>IaaS</a:t>
            </a:r>
            <a:r>
              <a:rPr lang="de-DE" dirty="0"/>
              <a:t> </a:t>
            </a:r>
            <a:r>
              <a:rPr lang="de-DE" dirty="0" smtClean="0"/>
              <a:t>Cloud: </a:t>
            </a:r>
          </a:p>
          <a:p>
            <a:pPr lvl="1"/>
            <a:r>
              <a:rPr lang="de-DE" dirty="0" smtClean="0"/>
              <a:t>Mehrere </a:t>
            </a:r>
            <a:r>
              <a:rPr lang="de-DE" dirty="0"/>
              <a:t>Nutzer teilen sich eine einen physikalischen </a:t>
            </a:r>
            <a:r>
              <a:rPr lang="de-DE" dirty="0" smtClean="0"/>
              <a:t>Server.</a:t>
            </a:r>
          </a:p>
          <a:p>
            <a:r>
              <a:rPr lang="de-DE" dirty="0" smtClean="0"/>
              <a:t>Private </a:t>
            </a:r>
            <a:r>
              <a:rPr lang="de-DE" dirty="0" err="1"/>
              <a:t>IaaS</a:t>
            </a:r>
            <a:r>
              <a:rPr lang="de-DE" dirty="0"/>
              <a:t> Cloud:</a:t>
            </a:r>
          </a:p>
          <a:p>
            <a:pPr lvl="1"/>
            <a:r>
              <a:rPr lang="de-DE" dirty="0"/>
              <a:t>Cloud Computing Services für einzelne </a:t>
            </a:r>
            <a:r>
              <a:rPr lang="de-DE" dirty="0" smtClean="0"/>
              <a:t>Unternehmen</a:t>
            </a:r>
          </a:p>
          <a:p>
            <a:pPr lvl="1"/>
            <a:r>
              <a:rPr lang="de-DE" dirty="0"/>
              <a:t>Zugriff auf verschiedene Art und Weise </a:t>
            </a:r>
            <a:r>
              <a:rPr lang="de-DE" dirty="0" err="1" smtClean="0"/>
              <a:t>limitierbar</a:t>
            </a:r>
            <a:endParaRPr lang="de-DE" dirty="0" smtClean="0"/>
          </a:p>
          <a:p>
            <a:r>
              <a:rPr lang="de-DE" dirty="0"/>
              <a:t>Hybrid </a:t>
            </a:r>
            <a:r>
              <a:rPr lang="de-DE" dirty="0" err="1"/>
              <a:t>IaaS</a:t>
            </a:r>
            <a:r>
              <a:rPr lang="de-DE" dirty="0"/>
              <a:t> </a:t>
            </a:r>
            <a:r>
              <a:rPr lang="de-DE" dirty="0" smtClean="0"/>
              <a:t>Cloud:</a:t>
            </a:r>
            <a:endParaRPr lang="de-DE" dirty="0" smtClean="0"/>
          </a:p>
          <a:p>
            <a:pPr lvl="1"/>
            <a:r>
              <a:rPr lang="de-DE" dirty="0"/>
              <a:t>Zusammenschluss von mehreren ‚Public‘ oder ‚Private‘ </a:t>
            </a:r>
            <a:r>
              <a:rPr lang="de-DE" dirty="0" smtClean="0"/>
              <a:t>Clouds</a:t>
            </a:r>
          </a:p>
          <a:p>
            <a:pPr lvl="1"/>
            <a:r>
              <a:rPr lang="de-DE" dirty="0" smtClean="0"/>
              <a:t>Verwaltung von einigen Servern </a:t>
            </a:r>
            <a:r>
              <a:rPr lang="de-DE" dirty="0"/>
              <a:t>in einer privaten Cloud und </a:t>
            </a:r>
            <a:r>
              <a:rPr lang="de-DE" dirty="0" smtClean="0"/>
              <a:t>anderen </a:t>
            </a:r>
            <a:r>
              <a:rPr lang="de-DE" dirty="0"/>
              <a:t>in einer öffentlichen </a:t>
            </a:r>
            <a:r>
              <a:rPr lang="de-DE" dirty="0" smtClean="0"/>
              <a:t>Cloud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154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nutzungsbezogene </a:t>
            </a:r>
            <a:r>
              <a:rPr lang="de-DE" dirty="0"/>
              <a:t>Abrechnung </a:t>
            </a:r>
            <a:r>
              <a:rPr lang="de-DE" dirty="0" smtClean="0"/>
              <a:t>und </a:t>
            </a:r>
            <a:r>
              <a:rPr lang="de-DE" dirty="0"/>
              <a:t>keine Investitionen für die Anschaffung der Hardware </a:t>
            </a:r>
            <a:r>
              <a:rPr lang="de-DE" dirty="0" smtClean="0"/>
              <a:t>erforderlich</a:t>
            </a:r>
          </a:p>
          <a:p>
            <a:r>
              <a:rPr lang="de-DE" dirty="0" smtClean="0"/>
              <a:t>Zugriff auf Anwendungen und Daten während einer Notfallsituation weiterhin möglich</a:t>
            </a:r>
          </a:p>
          <a:p>
            <a:r>
              <a:rPr lang="de-DE" dirty="0" smtClean="0"/>
              <a:t>eine für ein neues Produkt erforderliche </a:t>
            </a:r>
            <a:r>
              <a:rPr lang="de-DE" dirty="0" err="1" smtClean="0"/>
              <a:t>Computinginfrastruktur</a:t>
            </a:r>
            <a:r>
              <a:rPr lang="de-DE" dirty="0" smtClean="0"/>
              <a:t> kann innerhalb weniger Minuten oder Stunden verfügbar sein</a:t>
            </a:r>
          </a:p>
          <a:p>
            <a:r>
              <a:rPr lang="de-DE" dirty="0" smtClean="0"/>
              <a:t>schnellere </a:t>
            </a:r>
            <a:r>
              <a:rPr lang="de-DE" dirty="0"/>
              <a:t>Reaktion auf sich ändernde </a:t>
            </a:r>
            <a:r>
              <a:rPr lang="de-DE" dirty="0" smtClean="0"/>
              <a:t>Geschäftsbedingungen</a:t>
            </a:r>
          </a:p>
          <a:p>
            <a:r>
              <a:rPr lang="de-DE" dirty="0" smtClean="0"/>
              <a:t>höhere Sicherheit</a:t>
            </a:r>
          </a:p>
          <a:p>
            <a:r>
              <a:rPr lang="de-DE" dirty="0"/>
              <a:t>Schnellere Bereitstellung neuer Apps für Benutzer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6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5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PaaS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Stellt ein Programmiermodell und Entwicklerwerkzeuge bereit</a:t>
            </a:r>
            <a:endParaRPr lang="de-DE" dirty="0"/>
          </a:p>
          <a:p>
            <a:r>
              <a:rPr lang="de-DE" dirty="0"/>
              <a:t>dient dazu Cloud-basierte Anwendungen zu erstellen, auszuführen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8" y="3581258"/>
            <a:ext cx="2847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smtClean="0"/>
              <a:t>Ressourcen </a:t>
            </a:r>
            <a:r>
              <a:rPr lang="de-DE" dirty="0" smtClean="0"/>
              <a:t>werden bereitgestellt?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Rechenleistung</a:t>
            </a:r>
            <a:endParaRPr lang="de-DE" dirty="0"/>
          </a:p>
          <a:p>
            <a:r>
              <a:rPr lang="de-DE" dirty="0" smtClean="0"/>
              <a:t>Speicher</a:t>
            </a:r>
            <a:endParaRPr lang="de-DE" dirty="0"/>
          </a:p>
          <a:p>
            <a:r>
              <a:rPr lang="de-DE" dirty="0" smtClean="0"/>
              <a:t>Netzwerk</a:t>
            </a:r>
            <a:endParaRPr lang="de-DE" dirty="0"/>
          </a:p>
          <a:p>
            <a:r>
              <a:rPr lang="de-DE" dirty="0" smtClean="0"/>
              <a:t>Middleware </a:t>
            </a:r>
            <a:r>
              <a:rPr lang="de-DE" dirty="0"/>
              <a:t>(Message Queuing, Load </a:t>
            </a:r>
            <a:r>
              <a:rPr lang="de-DE" dirty="0" err="1"/>
              <a:t>Balancing</a:t>
            </a:r>
            <a:r>
              <a:rPr lang="de-DE" dirty="0"/>
              <a:t>)</a:t>
            </a:r>
          </a:p>
          <a:p>
            <a:r>
              <a:rPr lang="de-DE" dirty="0" smtClean="0"/>
              <a:t>Datenbanken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46" y="3132499"/>
            <a:ext cx="3575625" cy="28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werden die Ressourcen bereit 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 </a:t>
            </a:r>
            <a:r>
              <a:rPr lang="de-DE" dirty="0"/>
              <a:t>werden automatisch beim erstellen der Applikation zur Verfügung  gestellt</a:t>
            </a:r>
          </a:p>
          <a:p>
            <a:r>
              <a:rPr lang="de-DE" dirty="0" smtClean="0"/>
              <a:t>sie </a:t>
            </a:r>
            <a:r>
              <a:rPr lang="de-DE" dirty="0"/>
              <a:t>werden abhängig von den Anforderungen skaliert ("</a:t>
            </a:r>
            <a:r>
              <a:rPr lang="de-DE" dirty="0" err="1"/>
              <a:t>fabric</a:t>
            </a:r>
            <a:r>
              <a:rPr lang="de-DE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674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Monitoring-Funktionen </a:t>
            </a:r>
            <a:r>
              <a:rPr lang="de-DE" dirty="0" smtClean="0"/>
              <a:t>(Laufzeitverhalten </a:t>
            </a:r>
            <a:r>
              <a:rPr lang="de-DE" dirty="0"/>
              <a:t>der Anwendungen kann überwacht werden)</a:t>
            </a:r>
          </a:p>
          <a:p>
            <a:r>
              <a:rPr lang="de-DE" dirty="0" smtClean="0"/>
              <a:t>punktet </a:t>
            </a:r>
            <a:r>
              <a:rPr lang="de-DE" dirty="0"/>
              <a:t>mit flexiblen und transparenten Kosten</a:t>
            </a:r>
          </a:p>
          <a:p>
            <a:r>
              <a:rPr lang="de-DE" dirty="0"/>
              <a:t>leistungsstarke </a:t>
            </a:r>
            <a:r>
              <a:rPr lang="de-DE" dirty="0" err="1"/>
              <a:t>Deployment</a:t>
            </a:r>
            <a:r>
              <a:rPr lang="de-DE" dirty="0"/>
              <a:t>- und </a:t>
            </a:r>
            <a:r>
              <a:rPr lang="de-DE" dirty="0" smtClean="0"/>
              <a:t>Management-Tools</a:t>
            </a:r>
            <a:r>
              <a:rPr lang="de-DE" dirty="0"/>
              <a:t>.</a:t>
            </a:r>
          </a:p>
          <a:p>
            <a:r>
              <a:rPr lang="de-DE" dirty="0"/>
              <a:t>Entwickler können sich mehr auf ihre individuelle Business-Logik konzentrieren.</a:t>
            </a:r>
          </a:p>
          <a:p>
            <a:r>
              <a:rPr lang="de-DE" dirty="0"/>
              <a:t>komplexe Aufgaben die mit dem Betrieb einer sicheren, hochverfügbaren und leicht skalierbaren Anwendungsinfrastruktur zusammenhängen, liegen im Verantwortungsbereich des </a:t>
            </a:r>
            <a:r>
              <a:rPr lang="de-DE" dirty="0" err="1"/>
              <a:t>PaaS</a:t>
            </a:r>
            <a:r>
              <a:rPr lang="de-DE" dirty="0"/>
              <a:t>-Anbieters.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5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2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Grundkonzept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3" y="1825625"/>
            <a:ext cx="9796473" cy="4351338"/>
          </a:xfrm>
        </p:spPr>
      </p:pic>
    </p:spTree>
    <p:extLst>
      <p:ext uri="{BB962C8B-B14F-4D97-AF65-F5344CB8AC3E}">
        <p14:creationId xmlns:p14="http://schemas.microsoft.com/office/powerpoint/2010/main" val="12684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Einleitung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IaaS</a:t>
            </a:r>
            <a:r>
              <a:rPr lang="de-DE" dirty="0" smtClean="0"/>
              <a:t> 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PaaS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err="1" smtClean="0"/>
              <a:t>FaaS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Vergleich</a:t>
            </a:r>
          </a:p>
          <a:p>
            <a:pPr marL="514350" indent="-514350">
              <a:buAutoNum type="arabicPeriod"/>
            </a:pPr>
            <a:r>
              <a:rPr lang="de-DE" dirty="0" smtClean="0"/>
              <a:t>Anwendungsfälle</a:t>
            </a:r>
          </a:p>
          <a:p>
            <a:pPr marL="514350" indent="-514350">
              <a:buAutoNum type="arabicPeriod"/>
            </a:pPr>
            <a:r>
              <a:rPr lang="de-DE" dirty="0" smtClean="0"/>
              <a:t>Anbieter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6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FaaS</a:t>
            </a:r>
            <a:r>
              <a:rPr lang="de-DE" dirty="0" smtClean="0"/>
              <a:t> –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188480"/>
              </p:ext>
            </p:extLst>
          </p:nvPr>
        </p:nvGraphicFramePr>
        <p:xfrm>
          <a:off x="652272" y="2703811"/>
          <a:ext cx="1088745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152"/>
                <a:gridCol w="3629152"/>
                <a:gridCol w="36291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Vollständig verwaltete </a:t>
                      </a:r>
                      <a:r>
                        <a:rPr lang="de-DE" baseline="0" dirty="0" smtClean="0"/>
                        <a:t>Berechnung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Entwickle deinen 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Bezahle für die tatsächliche Nutzung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Bereitstellung,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Patching</a:t>
                      </a:r>
                      <a:r>
                        <a:rPr lang="de-DE" baseline="0" dirty="0" smtClean="0"/>
                        <a:t>, Skalierung, Überwachung, Protokollierung sind out-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-box zur Verfügung gestellt</a:t>
                      </a:r>
                    </a:p>
                    <a:p>
                      <a:endParaRPr lang="de-DE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LESS 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Nimm deinen Code und lade ihn hoch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Nur bei Ausführung des Codes wird eine Gebühr erhoben.</a:t>
                      </a:r>
                    </a:p>
                    <a:p>
                      <a:r>
                        <a:rPr lang="de-DE" dirty="0" smtClean="0"/>
                        <a:t>pro 100ms</a:t>
                      </a:r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100%</a:t>
                      </a:r>
                      <a:r>
                        <a:rPr lang="de-DE" baseline="0" dirty="0" smtClean="0"/>
                        <a:t> Nutzung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funktioniert </a:t>
            </a:r>
            <a:r>
              <a:rPr lang="de-DE" dirty="0" err="1" smtClean="0"/>
              <a:t>FaaS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1487424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 deinen Code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4852416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Bestimme Trigger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8217408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Code-ausführung</a:t>
            </a:r>
            <a:endParaRPr lang="de-DE" dirty="0"/>
          </a:p>
        </p:txBody>
      </p:sp>
      <p:cxnSp>
        <p:nvCxnSpPr>
          <p:cNvPr id="10" name="Gerade Verbindung mit Pfeil 9"/>
          <p:cNvCxnSpPr>
            <a:endCxn id="7" idx="2"/>
          </p:cNvCxnSpPr>
          <p:nvPr/>
        </p:nvCxnSpPr>
        <p:spPr>
          <a:xfrm>
            <a:off x="3535680" y="3962400"/>
            <a:ext cx="131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7" idx="6"/>
          </p:cNvCxnSpPr>
          <p:nvPr/>
        </p:nvCxnSpPr>
        <p:spPr>
          <a:xfrm>
            <a:off x="6900672" y="3962400"/>
            <a:ext cx="131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 rot="20482929">
            <a:off x="4102608" y="2613597"/>
            <a:ext cx="1645920" cy="682752"/>
          </a:xfrm>
          <a:prstGeom prst="rect">
            <a:avLst/>
          </a:prstGeom>
          <a:noFill/>
          <a:ln w="571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Event-gesteuert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 rot="20460000">
            <a:off x="7761889" y="2084673"/>
            <a:ext cx="1645920" cy="1113981"/>
          </a:xfrm>
          <a:prstGeom prst="rect">
            <a:avLst/>
          </a:prstGeom>
          <a:noFill/>
          <a:ln w="571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Auto-Skalierung </a:t>
            </a:r>
          </a:p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Erreichbarkeit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Beispielcode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89" y="1690688"/>
            <a:ext cx="7840169" cy="2333951"/>
          </a:xfrm>
        </p:spPr>
      </p:pic>
      <p:sp>
        <p:nvSpPr>
          <p:cNvPr id="5" name="Textfeld 4"/>
          <p:cNvSpPr txBox="1"/>
          <p:nvPr/>
        </p:nvSpPr>
        <p:spPr>
          <a:xfrm>
            <a:off x="1989221" y="4716379"/>
            <a:ext cx="744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Einfaches Beispiel für ein Request (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7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Sehr schnelle eventgesteuerte Ausführung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551339"/>
          <a:ext cx="10515600" cy="14630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HTTP </a:t>
                      </a:r>
                      <a:r>
                        <a:rPr lang="de-DE" dirty="0" err="1" smtClean="0"/>
                        <a:t>requests</a:t>
                      </a:r>
                      <a:endParaRPr lang="de-D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Speicherung</a:t>
                      </a:r>
                      <a:r>
                        <a:rPr lang="de-DE" baseline="0" dirty="0" smtClean="0"/>
                        <a:t> (z.B. bei File-Upload)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Datenbank (z.B. bei Zeilen-Insert)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Events </a:t>
                      </a:r>
                      <a:r>
                        <a:rPr lang="de-DE" baseline="0" dirty="0" err="1" smtClean="0"/>
                        <a:t>stream</a:t>
                      </a:r>
                      <a:endParaRPr lang="de-D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Warteschlangen/Nachrichten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Geplante Ausführungen/Jobs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Überwachung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Infrastruktur </a:t>
                      </a:r>
                      <a:r>
                        <a:rPr lang="de-DE" dirty="0" err="1" smtClean="0"/>
                        <a:t>stream</a:t>
                      </a:r>
                      <a:endParaRPr lang="de-D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5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FaaS</a:t>
            </a:r>
            <a:r>
              <a:rPr lang="de-DE" dirty="0" smtClean="0"/>
              <a:t> Vorteile/Nachteile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27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r>
              <a:rPr lang="de-DE" dirty="0" smtClean="0"/>
              <a:t>Beste Kosten/Nutzen Bilanz</a:t>
            </a:r>
          </a:p>
          <a:p>
            <a:r>
              <a:rPr lang="de-DE" dirty="0" smtClean="0"/>
              <a:t>Ökologischere Umgang mit den Ressourcen</a:t>
            </a:r>
          </a:p>
          <a:p>
            <a:r>
              <a:rPr lang="de-DE" dirty="0" smtClean="0"/>
              <a:t>Sehr einfach zu bedienen</a:t>
            </a:r>
          </a:p>
          <a:p>
            <a:r>
              <a:rPr lang="de-DE" dirty="0" smtClean="0"/>
              <a:t>Automatisches Kapazitätsmanagement</a:t>
            </a:r>
          </a:p>
          <a:p>
            <a:r>
              <a:rPr lang="de-DE" dirty="0" smtClean="0"/>
              <a:t>Flexible Ressourcenverwaltung</a:t>
            </a:r>
          </a:p>
          <a:p>
            <a:r>
              <a:rPr lang="de-DE" dirty="0" smtClean="0"/>
              <a:t>Automatische Skalierung und Fehlertoleranz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594683" y="1960562"/>
            <a:ext cx="48727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Nachteile:</a:t>
            </a:r>
          </a:p>
          <a:p>
            <a:r>
              <a:rPr lang="de-DE" dirty="0" smtClean="0"/>
              <a:t>Vergleichsweise wenig Kontrolle (Freiheitsgrad)</a:t>
            </a:r>
          </a:p>
          <a:p>
            <a:r>
              <a:rPr lang="de-DE" dirty="0" smtClean="0"/>
              <a:t>Erhöhtes Lock-in Risiko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2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Web backend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01" y="2673617"/>
            <a:ext cx="5941734" cy="35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  <a:endParaRPr lang="de-DE" dirty="0"/>
          </a:p>
        </p:txBody>
      </p:sp>
      <p:pic>
        <p:nvPicPr>
          <p:cNvPr id="1026" name="Picture 2" descr="Use case: Bot&#10; 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/>
          <a:stretch/>
        </p:blipFill>
        <p:spPr bwMode="auto">
          <a:xfrm>
            <a:off x="2228144" y="2978589"/>
            <a:ext cx="7735712" cy="31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File </a:t>
            </a:r>
            <a:r>
              <a:rPr lang="de-DE" dirty="0" err="1" smtClean="0"/>
              <a:t>processing</a:t>
            </a: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7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Ausführung von Funktionen oder </a:t>
            </a:r>
            <a:r>
              <a:rPr lang="de-DE" dirty="0" err="1" smtClean="0"/>
              <a:t>Cronjobs</a:t>
            </a:r>
            <a:r>
              <a:rPr lang="de-DE" dirty="0" smtClean="0"/>
              <a:t> als </a:t>
            </a:r>
            <a:r>
              <a:rPr lang="de-DE" dirty="0" smtClean="0"/>
              <a:t>Reaktion auf bestimmte Trigger (Miniaturbilder werden automatisch </a:t>
            </a:r>
            <a:r>
              <a:rPr lang="de-DE" dirty="0" smtClean="0"/>
              <a:t>erstellt, </a:t>
            </a:r>
            <a:r>
              <a:rPr lang="de-DE" dirty="0" smtClean="0"/>
              <a:t>nachdem eine Bilddatei hochgeladen wurde)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20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31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961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716746"/>
              </p:ext>
            </p:extLst>
          </p:nvPr>
        </p:nvGraphicFramePr>
        <p:xfrm>
          <a:off x="2" y="0"/>
          <a:ext cx="12192000" cy="720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7843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Vergleich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IaaS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PaaS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FaaS</a:t>
                      </a:r>
                      <a:endParaRPr lang="de-DE" dirty="0"/>
                    </a:p>
                  </a:txBody>
                  <a:tcPr/>
                </a:tc>
              </a:tr>
              <a:tr h="36112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Vorteile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nutzungsbezogene Abrechnung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keine Investitionen für Hardware erforderlich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Zugriff auch während einer Notfallsituation möglich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Schnelle Verfügbarkeit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schnellere Reaktion auf sich ändernde Geschäftsbedingungen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höhere Sicherheit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Schnellere Bereitstellung neuer Apps für Benutzer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de-DE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Punktet mit flexiblen und transparenten Kosten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Monitoring-Funktionen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Leistungsstarke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Deployment</a:t>
                      </a:r>
                      <a:r>
                        <a:rPr lang="de-DE" dirty="0" smtClean="0"/>
                        <a:t>- und Management-Tools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Konzentration auf individuelle Business-Logik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Verantwortung</a:t>
                      </a:r>
                      <a:r>
                        <a:rPr lang="de-DE" baseline="0" dirty="0" smtClean="0"/>
                        <a:t> der Infrastruktur liegt beim </a:t>
                      </a:r>
                      <a:r>
                        <a:rPr lang="de-DE" baseline="0" dirty="0" err="1" smtClean="0"/>
                        <a:t>PaaS</a:t>
                      </a:r>
                      <a:r>
                        <a:rPr lang="de-DE" baseline="0" dirty="0" smtClean="0"/>
                        <a:t>-Anbieter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Leistung Variabel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Beste Kosten/Nutzen Bilanz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Einfacheres Programmieren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Bessere Nutzung der Ressourcen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Automatisches Kapazitätsmanagement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Ökologischere Umgang mit den Ressourcen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Automatische Skalierung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Hohe Fehlertoleranz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  <a:tr h="246243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Nachteile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Der Nutzer muss sich um seine Plattform, die Anwendungen und die Wartung der Softwareumgebung selbst kümmern.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keinen Einfluss auf die Konfiguration der Umgebung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Niemals extern zur Verfügung (falls Konkurs des Anbieters)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Vergleichsweise noch weniger Kontrolle (Freiheitsgrad)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Erhöhtes Lock-in Risiko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5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Tests und Entwicklung</a:t>
            </a:r>
          </a:p>
          <a:p>
            <a:r>
              <a:rPr lang="de-DE" dirty="0" smtClean="0"/>
              <a:t>Webhosting</a:t>
            </a:r>
          </a:p>
          <a:p>
            <a:r>
              <a:rPr lang="de-DE" dirty="0" smtClean="0"/>
              <a:t>Web-Apps</a:t>
            </a:r>
          </a:p>
          <a:p>
            <a:r>
              <a:rPr lang="de-DE" dirty="0" smtClean="0"/>
              <a:t>High Performance Computing</a:t>
            </a:r>
          </a:p>
          <a:p>
            <a:r>
              <a:rPr lang="de-DE" dirty="0" smtClean="0"/>
              <a:t>Big Data-Analyse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7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Umcodieren von Inhalten </a:t>
            </a:r>
          </a:p>
          <a:p>
            <a:r>
              <a:rPr lang="de-DE" dirty="0"/>
              <a:t>Anbindung der </a:t>
            </a:r>
            <a:r>
              <a:rPr lang="de-DE" dirty="0" smtClean="0"/>
              <a:t>Backend-Dienste für Internet-</a:t>
            </a:r>
            <a:r>
              <a:rPr lang="de-DE" dirty="0" err="1" smtClean="0"/>
              <a:t>of</a:t>
            </a:r>
            <a:r>
              <a:rPr lang="de-DE" dirty="0" smtClean="0"/>
              <a:t>-Things-Anwendungen</a:t>
            </a:r>
          </a:p>
          <a:p>
            <a:r>
              <a:rPr lang="de-DE" dirty="0"/>
              <a:t> </a:t>
            </a:r>
            <a:r>
              <a:rPr lang="de-DE" dirty="0" smtClean="0"/>
              <a:t>Sprach- </a:t>
            </a:r>
            <a:r>
              <a:rPr lang="de-DE" dirty="0"/>
              <a:t>oder Bilderkennung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9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Anbieter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094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</a:t>
            </a:r>
            <a:r>
              <a:rPr lang="de-DE" dirty="0" err="1"/>
              <a:t>IaaS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Amazon EC2</a:t>
            </a:r>
          </a:p>
          <a:p>
            <a:r>
              <a:rPr lang="de-DE" dirty="0" err="1" smtClean="0"/>
              <a:t>ProfitBricks</a:t>
            </a:r>
            <a:endParaRPr lang="de-DE" dirty="0" smtClean="0"/>
          </a:p>
          <a:p>
            <a:r>
              <a:rPr lang="de-DE" dirty="0" err="1" smtClean="0"/>
              <a:t>Rackspace</a:t>
            </a:r>
            <a:r>
              <a:rPr lang="de-DE" dirty="0" smtClean="0"/>
              <a:t> Cloud</a:t>
            </a:r>
            <a:endParaRPr lang="de-DE" dirty="0"/>
          </a:p>
        </p:txBody>
      </p:sp>
      <p:pic>
        <p:nvPicPr>
          <p:cNvPr id="2050" name="Picture 2" descr="Bildergebnis für Profit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27" y="18256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ignalfx-82c9.kxcdn.com/wp-content/uploads/EC2-logo-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52" y="300038"/>
            <a:ext cx="2436921" cy="24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gaom.com/wp-content/uploads/sites/1/2012/08/rackspace_logo_08_07_20122.jpg?w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33" y="4001294"/>
            <a:ext cx="5602428" cy="20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80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Anbieter </a:t>
            </a:r>
            <a:r>
              <a:rPr lang="de-DE" dirty="0" err="1" smtClean="0"/>
              <a:t>PaaS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Google </a:t>
            </a:r>
            <a:r>
              <a:rPr lang="de-DE" dirty="0"/>
              <a:t>(Google App Engine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Microsoft </a:t>
            </a:r>
            <a:r>
              <a:rPr lang="de-DE" dirty="0"/>
              <a:t>(Windows </a:t>
            </a:r>
            <a:r>
              <a:rPr lang="de-DE" dirty="0" err="1"/>
              <a:t>Azure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Amazon </a:t>
            </a:r>
            <a:r>
              <a:rPr lang="de-DE" dirty="0"/>
              <a:t>(Amazon </a:t>
            </a:r>
            <a:r>
              <a:rPr lang="de-DE" dirty="0" err="1"/>
              <a:t>Elastic</a:t>
            </a:r>
            <a:r>
              <a:rPr lang="de-DE" dirty="0"/>
              <a:t> </a:t>
            </a:r>
            <a:r>
              <a:rPr lang="de-DE" dirty="0" err="1"/>
              <a:t>Beanstalk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33" y="4127638"/>
            <a:ext cx="1949512" cy="19495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38" y="2921349"/>
            <a:ext cx="2709962" cy="181287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55" y="66361"/>
            <a:ext cx="3154399" cy="21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9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Anbieter </a:t>
            </a:r>
            <a:r>
              <a:rPr lang="de-DE" dirty="0" err="1" smtClean="0"/>
              <a:t>FaaS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Amazon Web Services: AWS Lambda</a:t>
            </a:r>
          </a:p>
          <a:p>
            <a:r>
              <a:rPr lang="de-DE" dirty="0" smtClean="0"/>
              <a:t>Microsoft: </a:t>
            </a:r>
            <a:r>
              <a:rPr lang="de-DE" dirty="0" err="1" smtClean="0"/>
              <a:t>Azure-Functions</a:t>
            </a:r>
            <a:endParaRPr lang="de-DE" dirty="0" smtClean="0"/>
          </a:p>
          <a:p>
            <a:r>
              <a:rPr lang="de-DE" dirty="0" smtClean="0"/>
              <a:t>Google: Cloud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smtClean="0"/>
              <a:t>IBM: </a:t>
            </a:r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OpenWhisk</a:t>
            </a:r>
            <a:endParaRPr lang="de-DE" dirty="0" smtClean="0"/>
          </a:p>
          <a:p>
            <a:r>
              <a:rPr lang="de-DE" dirty="0" smtClean="0"/>
              <a:t>Iron.io</a:t>
            </a:r>
            <a:endParaRPr lang="de-DE" dirty="0"/>
          </a:p>
        </p:txBody>
      </p:sp>
      <p:pic>
        <p:nvPicPr>
          <p:cNvPr id="1030" name="Picture 6" descr="Bildergebnis für aws lamb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59" y="446608"/>
            <a:ext cx="1826215" cy="18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google cloud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2243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ibm bluemix openwhi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72" y="4327614"/>
            <a:ext cx="5371118" cy="198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144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 rot="5400000">
            <a:off x="1035113" y="3085991"/>
            <a:ext cx="9144000" cy="1655762"/>
          </a:xfrm>
        </p:spPr>
        <p:txBody>
          <a:bodyPr>
            <a:normAutofit/>
          </a:bodyPr>
          <a:lstStyle/>
          <a:p>
            <a:r>
              <a:rPr lang="de-DE" sz="5400" dirty="0" smtClean="0"/>
              <a:t>;)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495533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6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Plattform Spektrum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10" y="1825625"/>
            <a:ext cx="10466979" cy="4351338"/>
          </a:xfrm>
        </p:spPr>
      </p:pic>
    </p:spTree>
    <p:extLst>
      <p:ext uri="{BB962C8B-B14F-4D97-AF65-F5344CB8AC3E}">
        <p14:creationId xmlns:p14="http://schemas.microsoft.com/office/powerpoint/2010/main" val="30354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www.profitbricks.com/sites/default/files/profitbricks-200px.png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signalfx-82c9.kxcdn.com/wp-content/uploads/EC2-logo-full.jpg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gigaom.com/wp-content/uploads/sites/1/2012/08/rackspace_logo_08_07_20122.jpg?w=300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www.vcnewsnetwork.com/wp-content/uploads/2017/09/16656-thumb.png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www.xangati.com/wp-content/uploads/2016/09/PaaS.png</a:t>
            </a:r>
            <a:endParaRPr lang="de-DE" dirty="0" smtClean="0"/>
          </a:p>
          <a:p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jaxenter.de/serverless-best-practices-61856</a:t>
            </a:r>
            <a:endParaRPr lang="de-DE" dirty="0" smtClean="0"/>
          </a:p>
          <a:p>
            <a:r>
              <a:rPr lang="de-DE" dirty="0"/>
              <a:t>https://www.cloudcomputing-insider.de/was-ist-platform-as-a-service-a-624296/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05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u="sng" dirty="0">
                <a:hlinkClick r:id="rId2"/>
              </a:rPr>
              <a:t>https://www.cloudcomputing-insider.de/was-ist-infrastructure-as-a-service-a-605071/</a:t>
            </a:r>
            <a:endParaRPr lang="de-DE" dirty="0"/>
          </a:p>
          <a:p>
            <a:r>
              <a:rPr lang="de-DE" u="sng" dirty="0">
                <a:hlinkClick r:id="rId3"/>
              </a:rPr>
              <a:t>https://www.profitbricks.de/de/cloud-lexikon/iaas</a:t>
            </a:r>
            <a:r>
              <a:rPr lang="de-DE" u="sng" dirty="0" smtClean="0">
                <a:hlinkClick r:id="rId3"/>
              </a:rPr>
              <a:t>/</a:t>
            </a:r>
            <a:r>
              <a:rPr lang="de-DE" dirty="0"/>
              <a:t> </a:t>
            </a:r>
          </a:p>
          <a:p>
            <a:r>
              <a:rPr lang="de-DE" u="sng" dirty="0">
                <a:hlinkClick r:id="rId4"/>
              </a:rPr>
              <a:t>https://</a:t>
            </a:r>
            <a:r>
              <a:rPr lang="de-DE" u="sng" dirty="0" smtClean="0">
                <a:hlinkClick r:id="rId4"/>
              </a:rPr>
              <a:t>www.interoute.de/was-ist-iaas</a:t>
            </a:r>
            <a:endParaRPr lang="de-DE" u="sng" dirty="0" smtClean="0"/>
          </a:p>
          <a:p>
            <a:r>
              <a:rPr lang="de-DE" dirty="0"/>
              <a:t>https://de.slideshare.net/bennybauer1/serverless-when-to-faas</a:t>
            </a:r>
          </a:p>
          <a:p>
            <a:r>
              <a:rPr lang="de-DE" dirty="0"/>
              <a:t>https://131707-379326-1-raikfcquaxqncofqfm.stackpathdns.com/wp-content/uploads/2017/09/gapp_587de1fda58b4.jpg</a:t>
            </a:r>
          </a:p>
          <a:p>
            <a:r>
              <a:rPr lang="de-DE" dirty="0"/>
              <a:t>https://images.techhive.com/images/article/2013/05/windowsazure-100038816-large.jpg</a:t>
            </a:r>
          </a:p>
          <a:p>
            <a:r>
              <a:rPr lang="de-DE" dirty="0"/>
              <a:t>https://colintoh.com/content/blog/14-aws-elastic-beanstalk-survival-guide-introduction/elastic_beanstalk_logo.png</a:t>
            </a:r>
          </a:p>
          <a:p>
            <a:endParaRPr lang="de-DE" u="sng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4609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</a:t>
            </a:r>
            <a:r>
              <a:rPr lang="de-DE" dirty="0" smtClean="0">
                <a:hlinkClick r:id="rId2"/>
              </a:rPr>
              <a:t>://stackify.com/function-as-a-service-serverless-architecture/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 smtClean="0">
                <a:hlinkClick r:id="rId3"/>
              </a:rPr>
              <a:t>://www.computerwoche.de/a/ein-ausflug-in-die-welt-der-serverless-architekturen,3331496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</a:t>
            </a:r>
            <a:r>
              <a:rPr lang="de-DE" dirty="0" smtClean="0">
                <a:hlinkClick r:id="rId4"/>
              </a:rPr>
              <a:t>://t3n.de/news/serverless-computing-server-code-849986/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</a:t>
            </a:r>
            <a:r>
              <a:rPr lang="de-DE" dirty="0" smtClean="0">
                <a:hlinkClick r:id="rId5"/>
              </a:rPr>
              <a:t>://</a:t>
            </a:r>
            <a:r>
              <a:rPr lang="de-DE" dirty="0" smtClean="0">
                <a:hlinkClick r:id="rId5"/>
              </a:rPr>
              <a:t>www.youtube.com/watch?v=nzOE6pIg6Pw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https://mesosphere.com/blog/iaas-vs-caas-vs-paas-vs-faas/</a:t>
            </a:r>
            <a:endParaRPr lang="de-DE" dirty="0"/>
          </a:p>
          <a:p>
            <a:r>
              <a:rPr lang="de-DE" dirty="0">
                <a:hlinkClick r:id="rId7"/>
              </a:rPr>
              <a:t>https://en.wikipedia.org/wiki/Function_as_a_service</a:t>
            </a:r>
            <a:endParaRPr lang="de-DE" dirty="0"/>
          </a:p>
          <a:p>
            <a:r>
              <a:rPr lang="de-DE" dirty="0"/>
              <a:t>https://www.crisp-research.com/serverless-infrastructure-der-schmale-grat-zwischen-einfachheit-und-kontrollverlust/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" y="1690688"/>
            <a:ext cx="12065828" cy="3013382"/>
          </a:xfrm>
        </p:spPr>
      </p:pic>
    </p:spTree>
    <p:extLst>
      <p:ext uri="{BB962C8B-B14F-4D97-AF65-F5344CB8AC3E}">
        <p14:creationId xmlns:p14="http://schemas.microsoft.com/office/powerpoint/2010/main" val="16139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" y="207264"/>
            <a:ext cx="11950140" cy="6059424"/>
          </a:xfrm>
        </p:spPr>
      </p:pic>
    </p:spTree>
    <p:extLst>
      <p:ext uri="{BB962C8B-B14F-4D97-AF65-F5344CB8AC3E}">
        <p14:creationId xmlns:p14="http://schemas.microsoft.com/office/powerpoint/2010/main" val="39416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Infrastructure </a:t>
            </a:r>
            <a:r>
              <a:rPr lang="de-DE" dirty="0" err="1" smtClean="0"/>
              <a:t>as</a:t>
            </a:r>
            <a:r>
              <a:rPr lang="de-DE" dirty="0" smtClean="0"/>
              <a:t> a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IaaS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Rückgrat des Cloud </a:t>
            </a:r>
            <a:r>
              <a:rPr lang="de-DE" dirty="0" smtClean="0"/>
              <a:t>Computing</a:t>
            </a:r>
          </a:p>
          <a:p>
            <a:r>
              <a:rPr lang="de-DE" dirty="0" smtClean="0"/>
              <a:t>bietet über eine öffentliche Verbindung, Zugang zu Computing-Ressourcen in einer virtualisierten Umgebung - "die Cloud"</a:t>
            </a: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46" y="3302755"/>
            <a:ext cx="6362510" cy="30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smtClean="0"/>
              <a:t>Ressourcen </a:t>
            </a:r>
            <a:r>
              <a:rPr lang="de-DE" dirty="0" smtClean="0"/>
              <a:t>werden bereitgestellt?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05" y="2015522"/>
            <a:ext cx="3956962" cy="353488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  <a:p>
            <a:r>
              <a:rPr lang="de-DE" dirty="0"/>
              <a:t>Rechen- und </a:t>
            </a:r>
            <a:r>
              <a:rPr lang="de-DE" dirty="0" smtClean="0"/>
              <a:t>Netzkapazitäten</a:t>
            </a:r>
            <a:endParaRPr lang="de-DE" dirty="0"/>
          </a:p>
          <a:p>
            <a:r>
              <a:rPr lang="de-DE" dirty="0"/>
              <a:t>Kommunikationsgeräte wie </a:t>
            </a:r>
            <a:r>
              <a:rPr lang="de-DE" dirty="0" smtClean="0"/>
              <a:t>Router </a:t>
            </a:r>
            <a:endParaRPr lang="de-DE" dirty="0"/>
          </a:p>
          <a:p>
            <a:r>
              <a:rPr lang="de-DE" dirty="0" smtClean="0"/>
              <a:t>Switches </a:t>
            </a:r>
            <a:r>
              <a:rPr lang="de-DE" dirty="0"/>
              <a:t>oder </a:t>
            </a:r>
            <a:r>
              <a:rPr lang="de-DE" dirty="0" smtClean="0"/>
              <a:t>Firewalls</a:t>
            </a:r>
            <a:endParaRPr lang="de-DE" dirty="0"/>
          </a:p>
          <a:p>
            <a:r>
              <a:rPr lang="de-DE" dirty="0" smtClean="0"/>
              <a:t>Speicherplatz</a:t>
            </a:r>
            <a:endParaRPr lang="de-DE" dirty="0"/>
          </a:p>
          <a:p>
            <a:r>
              <a:rPr lang="de-DE" dirty="0"/>
              <a:t>Systeme zur Archivierung und Sicherung von </a:t>
            </a:r>
            <a:r>
              <a:rPr lang="de-DE" dirty="0" smtClean="0"/>
              <a:t>Daten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2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Breitbild</PresentationFormat>
  <Paragraphs>214</Paragraphs>
  <Slides>42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Serverless Computing</vt:lpstr>
      <vt:lpstr>Gliederung</vt:lpstr>
      <vt:lpstr>Einleitung</vt:lpstr>
      <vt:lpstr>Plattform Spektrum</vt:lpstr>
      <vt:lpstr>PowerPoint-Präsentation</vt:lpstr>
      <vt:lpstr>PowerPoint-Präsentation</vt:lpstr>
      <vt:lpstr>IaaS</vt:lpstr>
      <vt:lpstr>Was ist IaaS</vt:lpstr>
      <vt:lpstr>Welche Ressourcen werden bereitgestellt?</vt:lpstr>
      <vt:lpstr>Wie werden die Ressourcen bereitgestellt?</vt:lpstr>
      <vt:lpstr>IaaS-Cloud-Typen</vt:lpstr>
      <vt:lpstr>Vorteile </vt:lpstr>
      <vt:lpstr>PaaS</vt:lpstr>
      <vt:lpstr>Was ist PaaS?</vt:lpstr>
      <vt:lpstr>Welche Ressourcen werden bereitgestellt?</vt:lpstr>
      <vt:lpstr>Wie werden die Ressourcen bereit gestellt?</vt:lpstr>
      <vt:lpstr>Vorteile</vt:lpstr>
      <vt:lpstr>FaaS</vt:lpstr>
      <vt:lpstr>Grundkonzept</vt:lpstr>
      <vt:lpstr>Was ist FaaS – Function as a Service?</vt:lpstr>
      <vt:lpstr>Wie funktioniert FaaS?</vt:lpstr>
      <vt:lpstr>Beispielcode</vt:lpstr>
      <vt:lpstr>Sehr schnelle eventgesteuerte Ausführung</vt:lpstr>
      <vt:lpstr>FaaS Vorteile/Nachteile</vt:lpstr>
      <vt:lpstr>Anwendungsfälle</vt:lpstr>
      <vt:lpstr>Anwendungsfälle</vt:lpstr>
      <vt:lpstr>Anwendungsfälle</vt:lpstr>
      <vt:lpstr>Vergleich</vt:lpstr>
      <vt:lpstr>PowerPoint-Präsentation</vt:lpstr>
      <vt:lpstr>PowerPoint-Präsentation</vt:lpstr>
      <vt:lpstr>Anwendungsfälle</vt:lpstr>
      <vt:lpstr>Anwendungsfälle</vt:lpstr>
      <vt:lpstr>Anwendungsfälle</vt:lpstr>
      <vt:lpstr>Anbieter</vt:lpstr>
      <vt:lpstr>Anbieter IaaS</vt:lpstr>
      <vt:lpstr>Anbieter PaaS</vt:lpstr>
      <vt:lpstr>Anbieter FaaS</vt:lpstr>
      <vt:lpstr>Vielen Dank für Ihre Aufmerksamkeit</vt:lpstr>
      <vt:lpstr>Quellen</vt:lpstr>
      <vt:lpstr>Quellen</vt:lpstr>
      <vt:lpstr>Quellen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</dc:title>
  <dc:creator>Clemens</dc:creator>
  <cp:lastModifiedBy>stud_admin</cp:lastModifiedBy>
  <cp:revision>45</cp:revision>
  <dcterms:created xsi:type="dcterms:W3CDTF">2017-12-13T08:57:12Z</dcterms:created>
  <dcterms:modified xsi:type="dcterms:W3CDTF">2018-01-06T13:15:38Z</dcterms:modified>
</cp:coreProperties>
</file>