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15" r:id="rId2"/>
    <p:sldId id="314" r:id="rId3"/>
    <p:sldId id="290" r:id="rId4"/>
    <p:sldId id="265" r:id="rId5"/>
    <p:sldId id="28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8" r:id="rId23"/>
    <p:sldId id="309" r:id="rId24"/>
    <p:sldId id="310" r:id="rId25"/>
    <p:sldId id="311" r:id="rId26"/>
    <p:sldId id="312" r:id="rId27"/>
    <p:sldId id="313" r:id="rId28"/>
    <p:sldId id="316" r:id="rId29"/>
    <p:sldId id="279" r:id="rId30"/>
  </p:sldIdLst>
  <p:sldSz cx="9144000" cy="6858000" type="screen4x3"/>
  <p:notesSz cx="6888163" cy="96234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B1C"/>
    <a:srgbClr val="F5AD36"/>
    <a:srgbClr val="F88C21"/>
    <a:srgbClr val="EEEEEE"/>
    <a:srgbClr val="FF9900"/>
    <a:srgbClr val="F5F5F5"/>
    <a:srgbClr val="F9F9F9"/>
    <a:srgbClr val="F0F0F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8" autoAdjust="0"/>
    <p:restoredTop sz="75978" autoAdjust="0"/>
  </p:normalViewPr>
  <p:slideViewPr>
    <p:cSldViewPr showGuides="1">
      <p:cViewPr varScale="1">
        <p:scale>
          <a:sx n="85" d="100"/>
          <a:sy n="85" d="100"/>
        </p:scale>
        <p:origin x="2274" y="78"/>
      </p:cViewPr>
      <p:guideLst>
        <p:guide orient="horz" pos="2160"/>
        <p:guide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8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Pietzschmann" userId="c7f59647ab801a01" providerId="LiveId" clId="{943B4E65-9082-4CC9-8A88-14CECA6BA227}"/>
    <pc:docChg chg="undo custSel addSld modSld sldOrd">
      <pc:chgData name="Robert Pietzschmann" userId="c7f59647ab801a01" providerId="LiveId" clId="{943B4E65-9082-4CC9-8A88-14CECA6BA227}" dt="2018-01-14T12:38:50.797" v="3649" actId="20577"/>
      <pc:docMkLst>
        <pc:docMk/>
      </pc:docMkLst>
      <pc:sldChg chg="modNotesTx">
        <pc:chgData name="Robert Pietzschmann" userId="c7f59647ab801a01" providerId="LiveId" clId="{943B4E65-9082-4CC9-8A88-14CECA6BA227}" dt="2018-01-14T11:57:30.216" v="580" actId="20577"/>
        <pc:sldMkLst>
          <pc:docMk/>
          <pc:sldMk cId="2780534605" sldId="264"/>
        </pc:sldMkLst>
      </pc:sldChg>
      <pc:sldChg chg="ord">
        <pc:chgData name="Robert Pietzschmann" userId="c7f59647ab801a01" providerId="LiveId" clId="{943B4E65-9082-4CC9-8A88-14CECA6BA227}" dt="2018-01-14T12:38:35.099" v="3637"/>
        <pc:sldMkLst>
          <pc:docMk/>
          <pc:sldMk cId="1389049837" sldId="276"/>
        </pc:sldMkLst>
      </pc:sldChg>
      <pc:sldChg chg="delSp modSp add modNotesTx">
        <pc:chgData name="Robert Pietzschmann" userId="c7f59647ab801a01" providerId="LiveId" clId="{943B4E65-9082-4CC9-8A88-14CECA6BA227}" dt="2018-01-14T12:38:50.797" v="3649" actId="20577"/>
        <pc:sldMkLst>
          <pc:docMk/>
          <pc:sldMk cId="1319687565" sldId="286"/>
        </pc:sldMkLst>
        <pc:spChg chg="mod">
          <ac:chgData name="Robert Pietzschmann" userId="c7f59647ab801a01" providerId="LiveId" clId="{943B4E65-9082-4CC9-8A88-14CECA6BA227}" dt="2018-01-14T12:38:50.797" v="3649" actId="20577"/>
          <ac:spMkLst>
            <pc:docMk/>
            <pc:sldMk cId="1319687565" sldId="286"/>
            <ac:spMk id="2" creationId="{00000000-0000-0000-0000-000000000000}"/>
          </ac:spMkLst>
        </pc:spChg>
        <pc:picChg chg="del">
          <ac:chgData name="Robert Pietzschmann" userId="c7f59647ab801a01" providerId="LiveId" clId="{943B4E65-9082-4CC9-8A88-14CECA6BA227}" dt="2018-01-14T11:58:25.269" v="582" actId="478"/>
          <ac:picMkLst>
            <pc:docMk/>
            <pc:sldMk cId="1319687565" sldId="286"/>
            <ac:picMk id="1028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FD760A10-92D6-E64E-83D4-602FD2599EA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06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0"/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Ebene</a:t>
            </a:r>
          </a:p>
          <a:p>
            <a:pPr lvl="0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AB9EDB5D-BD4B-C740-8F6C-B28044BEA9E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Dictionary</a:t>
            </a:r>
            <a:r>
              <a:rPr lang="de-DE" baseline="0" dirty="0"/>
              <a:t> ist eine Komprimierung vom typ light-</a:t>
            </a:r>
            <a:r>
              <a:rPr lang="de-DE" baseline="0" dirty="0" err="1"/>
              <a:t>weight</a:t>
            </a:r>
            <a:r>
              <a:rPr lang="de-DE" baseline="0" dirty="0"/>
              <a:t> </a:t>
            </a:r>
            <a:r>
              <a:rPr lang="de-DE" baseline="0" dirty="0" err="1"/>
              <a:t>komprimierung</a:t>
            </a:r>
            <a:r>
              <a:rPr lang="de-DE" baseline="0" dirty="0"/>
              <a:t>. </a:t>
            </a:r>
          </a:p>
          <a:p>
            <a:r>
              <a:rPr lang="de-DE" baseline="0" dirty="0"/>
              <a:t>Light </a:t>
            </a:r>
            <a:r>
              <a:rPr lang="de-DE" baseline="0" dirty="0" err="1"/>
              <a:t>weight</a:t>
            </a:r>
            <a:r>
              <a:rPr lang="de-DE" baseline="0" dirty="0"/>
              <a:t> bedeutet, dass die daten zwar komprimiert werden, aber noch so dass damit gearbeitet werden kann ohne sie wieder zu dekomprimieren (durch Indexe). </a:t>
            </a:r>
          </a:p>
          <a:p>
            <a:r>
              <a:rPr lang="de-DE" baseline="0" dirty="0"/>
              <a:t>Funktionsweise: Werte mit großer Länge, Speicherbedarf wie Texte werden als Integer Wert gespeichert 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Jedem String ein Integer zugeordnet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Integer statt Strings in Attribut Vector gespeichert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Prozessor auf Integer Werte ausgelegt, kann diese schneller verarbeiten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Weiterer Vorteil durch Sortierung (Binärsuche möglich) aber schlecht bei Anfügen von neuen Werten da immer wieder neu sortiert werden muss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08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/>
              <a:t>Mehrere Terabyte Datenbank ohne zusätzliche Komprimierung nicht komplett in Speicher haltbar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Prefix</a:t>
            </a:r>
            <a:r>
              <a:rPr lang="de-DE" baseline="0" dirty="0"/>
              <a:t>: Sortierung nach tonangebenden Wert, Attributvektor startet damit/ beinhaltet ID des Wertes nur noch ein mal + Häufigkeit dessen (keine Dopplungen mehr -&gt; Einsparung Speicher)+  </a:t>
            </a:r>
            <a:r>
              <a:rPr lang="de-DE" baseline="0" dirty="0" err="1"/>
              <a:t>Ids</a:t>
            </a:r>
            <a:r>
              <a:rPr lang="de-DE" baseline="0" dirty="0"/>
              <a:t> nachfolgender nicht tonangebender Werte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Run </a:t>
            </a:r>
            <a:r>
              <a:rPr lang="de-DE" baseline="0" dirty="0" err="1"/>
              <a:t>Length</a:t>
            </a:r>
            <a:r>
              <a:rPr lang="de-DE" baseline="0" dirty="0"/>
              <a:t>: am Besten wenn Vektor mehrere verschiedene Werte mit großer Häufigkeit hat, Maximale Kompression durch Sortierung, gleiche Werte zu einem Zusammengefasst + entweder Häufigkeit oder Startposition (Startposition verbraucht etwas mehr Speicher, da bei letztem Wert Häufigkeit einmalig gespeichert werden muss, aber bietet direkten Zugriff mit Binärsuche was wesentlich bessere Performance bietet) 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Cluster Encoding: Aufteilung in gleich große Blöcke (oft 1024 Einheiten), wenn alle Werte in Block gleich -&gt; Zusammenfassen zu einem Wert + Häufigkeit dessen, bei unterschiedlichen Werten keine Komprimierung, in zusätzlichen Bit Vektor Darstellung wo was ersetzt wurde (1 wenn ersetzt 0 wenn unkomprimiert) 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Indirect</a:t>
            </a:r>
            <a:r>
              <a:rPr lang="de-DE" baseline="0" dirty="0"/>
              <a:t> Encoding: wieder Unterteilung in Blöcke, wenn </a:t>
            </a:r>
            <a:r>
              <a:rPr lang="de-DE" baseline="0" dirty="0" err="1"/>
              <a:t>Sorteirung</a:t>
            </a:r>
            <a:r>
              <a:rPr lang="de-DE" baseline="0" dirty="0"/>
              <a:t> nach anderer Spalte kann hier Performance Vorteil für abhängige Spalte erreicht werden -&gt; Tabelle nach Ländern sortiert, Vornamen steht dazu in Korrelation &gt; -&gt; durchschnittlich 200 Vornamen pro 1024 Block pro Land -&gt; In extra Dictionary werden </a:t>
            </a:r>
            <a:r>
              <a:rPr lang="de-DE" baseline="0" dirty="0" err="1"/>
              <a:t>Ids</a:t>
            </a:r>
            <a:r>
              <a:rPr lang="de-DE" baseline="0" dirty="0"/>
              <a:t> der Vornamen nun Nummern von 0 bis 199 zugeordnet und nur diese in einem Block gespeichert anstelle von IDs der Länder/ Einsparung bei Bsp. Da nur noch 8 statt 23 Bit benötigt werden pro Eintrag im Block </a:t>
            </a:r>
          </a:p>
          <a:p>
            <a:pPr marL="0" indent="0">
              <a:buFontTx/>
              <a:buNone/>
            </a:pPr>
            <a:r>
              <a:rPr lang="de-DE" baseline="0" dirty="0"/>
              <a:t>-   Delta Encoding: Reduzierung des Speicherbedarfs des </a:t>
            </a:r>
            <a:r>
              <a:rPr lang="de-DE" baseline="0" dirty="0" err="1"/>
              <a:t>Dictionarys</a:t>
            </a:r>
            <a:r>
              <a:rPr lang="de-DE" baseline="0" dirty="0"/>
              <a:t> -&gt; bei alphanumerischer Sortierung bei Städten z.B. mehrere Städte mit selben Vorsilben (Aach und Aachen z.B.)-&gt; wieder </a:t>
            </a:r>
            <a:r>
              <a:rPr lang="de-DE" baseline="0" dirty="0" err="1"/>
              <a:t>unterteilung</a:t>
            </a:r>
            <a:r>
              <a:rPr lang="de-DE" baseline="0" dirty="0"/>
              <a:t> in Blöcke (aber hier meist nur 16 Werte pro Block) -&gt; erster Wert in Block wird mit Länge dessen gespeichert (Aach mit 4 Zeichen), in zweiten Block wird dann bei gleichen Zeichen Anzahl derer zum Vorgänger gespeichert (bei Aachen also wieder 4) plus Anzahl folgender Zeichen (2 bei Aachen)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944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Blade</a:t>
            </a:r>
            <a:r>
              <a:rPr lang="de-DE" baseline="0" dirty="0"/>
              <a:t> ist ein Server der kompakt gebaut aber sehr leistungsfähig für seine Größe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205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Data und Log </a:t>
            </a:r>
            <a:r>
              <a:rPr lang="de-DE" dirty="0" err="1"/>
              <a:t>Volumes</a:t>
            </a:r>
            <a:r>
              <a:rPr lang="de-DE" dirty="0"/>
              <a:t> enthalten alle Änderungen der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05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052736"/>
            <a:ext cx="8244456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0000"/>
            <a:ext cx="590465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2000" y="1052736"/>
            <a:ext cx="8244456" cy="5256584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0000"/>
            <a:ext cx="590465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60000" y="6588000"/>
            <a:ext cx="1080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r>
              <a:rPr lang="de-DE" sz="800" dirty="0"/>
              <a:t>H. Mustermann</a:t>
            </a:r>
          </a:p>
        </p:txBody>
      </p:sp>
      <p:sp>
        <p:nvSpPr>
          <p:cNvPr id="6168" name="Text Box 24"/>
          <p:cNvSpPr txBox="1">
            <a:spLocks noChangeArrowheads="1"/>
          </p:cNvSpPr>
          <p:nvPr userDrawn="1"/>
        </p:nvSpPr>
        <p:spPr bwMode="auto">
          <a:xfrm>
            <a:off x="1800000" y="6588000"/>
            <a:ext cx="1676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Titel der Präsentation</a:t>
            </a:r>
          </a:p>
        </p:txBody>
      </p:sp>
      <p:pic>
        <p:nvPicPr>
          <p:cNvPr id="15" name="Bild 14" descr="HTW_GESAMTLOG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80000" y="289357"/>
            <a:ext cx="2340000" cy="403339"/>
          </a:xfrm>
          <a:prstGeom prst="rect">
            <a:avLst/>
          </a:prstGeom>
        </p:spPr>
      </p:pic>
      <p:cxnSp>
        <p:nvCxnSpPr>
          <p:cNvPr id="29" name="Gerade Verbindung 28"/>
          <p:cNvCxnSpPr/>
          <p:nvPr userDrawn="1"/>
        </p:nvCxnSpPr>
        <p:spPr bwMode="auto">
          <a:xfrm>
            <a:off x="0" y="6576863"/>
            <a:ext cx="9144000" cy="1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 userDrawn="1"/>
        </p:nvCxnSpPr>
        <p:spPr bwMode="auto">
          <a:xfrm rot="5400000">
            <a:off x="65920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 userDrawn="1"/>
        </p:nvCxnSpPr>
        <p:spPr bwMode="auto">
          <a:xfrm rot="5400000">
            <a:off x="15628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 userDrawn="1"/>
        </p:nvCxnSpPr>
        <p:spPr bwMode="auto">
          <a:xfrm rot="5400000">
            <a:off x="78874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 Box 24"/>
          <p:cNvSpPr txBox="1">
            <a:spLocks noChangeArrowheads="1"/>
          </p:cNvSpPr>
          <p:nvPr userDrawn="1"/>
        </p:nvSpPr>
        <p:spPr bwMode="auto">
          <a:xfrm>
            <a:off x="8100000" y="6588000"/>
            <a:ext cx="10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30.11.2011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-990600" y="1066800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cxnSp>
        <p:nvCxnSpPr>
          <p:cNvPr id="17" name="Gerade Verbindung 16"/>
          <p:cNvCxnSpPr/>
          <p:nvPr userDrawn="1"/>
        </p:nvCxnSpPr>
        <p:spPr bwMode="auto">
          <a:xfrm>
            <a:off x="360000" y="676957"/>
            <a:ext cx="594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Box 24"/>
          <p:cNvSpPr txBox="1">
            <a:spLocks noChangeArrowheads="1"/>
          </p:cNvSpPr>
          <p:nvPr userDrawn="1"/>
        </p:nvSpPr>
        <p:spPr bwMode="auto">
          <a:xfrm>
            <a:off x="6840000" y="6588000"/>
            <a:ext cx="10086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Seite </a:t>
            </a:r>
            <a:fld id="{4C790DD4-CCC4-1747-B78A-F5A5F626767F}" type="slidenum">
              <a:rPr lang="de-DE" sz="800" smtClean="0"/>
              <a:pPr algn="l"/>
              <a:t>‹Nr.›</a:t>
            </a:fld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smtClean="0"/>
              <a:t>Vergleichende </a:t>
            </a:r>
            <a:r>
              <a:rPr lang="de-DE" dirty="0"/>
              <a:t>Untersuchungen von </a:t>
            </a:r>
            <a:r>
              <a:rPr lang="de-DE" dirty="0" smtClean="0"/>
              <a:t>Datenbanksystemen mit </a:t>
            </a:r>
          </a:p>
          <a:p>
            <a:pPr marL="0" indent="0" algn="ctr">
              <a:buNone/>
            </a:pPr>
            <a:r>
              <a:rPr lang="de-DE" sz="2800" b="1" dirty="0" smtClean="0"/>
              <a:t>In-Memory-Technologien</a:t>
            </a:r>
            <a:endParaRPr lang="de-DE" sz="2800" b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671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Tabellen einrichten 2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2221703"/>
            <a:ext cx="674415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... Primary</a:t>
            </a:r>
            <a:r>
              <a:rPr lang="de-DE" altLang="de-DE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altLang="de-DE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NONCLUSTERED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altLang="de-DE" sz="1800" dirty="0">
                <a:latin typeface="+mn-lt"/>
                <a:cs typeface="Consolas" panose="020B0609020204030204" pitchFamily="49" charset="0"/>
              </a:rPr>
              <a:t>Stellt einen nicht gruppierten speicheroptimierten Index bereit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de-DE" altLang="de-DE" sz="1800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de-DE" altLang="de-DE" sz="1800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 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MEMORY_OPTIMIZED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Consolas" panose="020B0609020204030204" pitchFamily="49" charset="0"/>
              </a:rPr>
              <a:t>Definiert die</a:t>
            </a:r>
            <a:r>
              <a:rPr kumimoji="0" lang="de-DE" altLang="de-DE" sz="1800" b="0" i="0" u="none" strike="noStrike" cap="none" normalizeH="0" dirty="0">
                <a:ln>
                  <a:noFill/>
                </a:ln>
                <a:effectLst/>
                <a:latin typeface="+mn-lt"/>
                <a:cs typeface="Consolas" panose="020B0609020204030204" pitchFamily="49" charset="0"/>
              </a:rPr>
              <a:t> Tabelle als speicheroptimiert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+mn-lt"/>
              <a:cs typeface="Consolas" panose="020B0609020204030204" pitchFamily="49" charset="0"/>
            </a:endParaRPr>
          </a:p>
          <a:p>
            <a:pPr lvl="0"/>
            <a:endParaRPr lang="de-DE" altLang="de-DE" sz="1800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89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Datenbankschema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202"/>
            <a:ext cx="9144000" cy="547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51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Füllen der Tabellen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6"/>
            <a:ext cx="9144000" cy="261937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2000" y="1504717"/>
            <a:ext cx="81933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1800" dirty="0">
                <a:latin typeface="+mn-lt"/>
                <a:cs typeface="Consolas" panose="020B0609020204030204" pitchFamily="49" charset="0"/>
              </a:rPr>
              <a:t>Tabellen wurden unter Zuhilfenahme von „</a:t>
            </a:r>
            <a:r>
              <a:rPr lang="de-DE" altLang="de-DE" sz="1800" dirty="0" err="1">
                <a:latin typeface="+mn-lt"/>
                <a:cs typeface="Consolas" panose="020B0609020204030204" pitchFamily="49" charset="0"/>
              </a:rPr>
              <a:t>dbForge</a:t>
            </a:r>
            <a:r>
              <a:rPr lang="de-DE" altLang="de-DE" sz="1800" dirty="0">
                <a:latin typeface="+mn-lt"/>
                <a:cs typeface="Consolas" panose="020B0609020204030204" pitchFamily="49" charset="0"/>
              </a:rPr>
              <a:t>“ mit Zufalls Daten befüllt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1800" dirty="0">
                <a:latin typeface="+mn-lt"/>
                <a:cs typeface="Consolas" panose="020B0609020204030204" pitchFamily="49" charset="0"/>
              </a:rPr>
              <a:t>1000000 Zeilen wurden pro Tabellen eingefügt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11560" y="5912589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32000" y="6309320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Ergebnis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34212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98" y="4581128"/>
            <a:ext cx="2543530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1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Export als Flatfile 1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46" y="836712"/>
            <a:ext cx="4222082" cy="384368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681" y="2420888"/>
            <a:ext cx="4364911" cy="397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72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Export als Flatfile 2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3" y="1033128"/>
            <a:ext cx="7878274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08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SAP HANA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4988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Spaltenorientierte Speicherung</a:t>
            </a:r>
          </a:p>
          <a:p>
            <a:r>
              <a:rPr lang="de-DE" dirty="0" err="1"/>
              <a:t>Dictionary</a:t>
            </a:r>
            <a:r>
              <a:rPr lang="de-DE" dirty="0"/>
              <a:t>-Komprimierung (light-</a:t>
            </a:r>
            <a:r>
              <a:rPr lang="de-DE" dirty="0" err="1"/>
              <a:t>weight</a:t>
            </a:r>
            <a:r>
              <a:rPr lang="de-DE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SAP HANA - Komprimierung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32000" y="63093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1,2  </a:t>
            </a:r>
          </a:p>
        </p:txBody>
      </p:sp>
      <p:pic>
        <p:nvPicPr>
          <p:cNvPr id="1028" name="Picture 4" descr="https://www.stechies.com/userfiles/images/dictionaryCompress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511" y="1988840"/>
            <a:ext cx="61722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4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Weitere Verfahren benötigt Aufgrund der Größe von heutigen Datenbanken</a:t>
            </a:r>
          </a:p>
          <a:p>
            <a:r>
              <a:rPr lang="de-DE" dirty="0"/>
              <a:t>5 Verfahren: </a:t>
            </a:r>
          </a:p>
          <a:p>
            <a:pPr lvl="1"/>
            <a:r>
              <a:rPr lang="de-DE" dirty="0" err="1"/>
              <a:t>Prefix</a:t>
            </a:r>
            <a:r>
              <a:rPr lang="de-DE" dirty="0"/>
              <a:t> Encoding </a:t>
            </a:r>
          </a:p>
          <a:p>
            <a:pPr lvl="1"/>
            <a:r>
              <a:rPr lang="de-DE" dirty="0"/>
              <a:t>Run </a:t>
            </a:r>
            <a:r>
              <a:rPr lang="de-DE" dirty="0" err="1"/>
              <a:t>Length</a:t>
            </a:r>
            <a:r>
              <a:rPr lang="de-DE" dirty="0"/>
              <a:t> Encoding</a:t>
            </a:r>
          </a:p>
          <a:p>
            <a:pPr lvl="1"/>
            <a:r>
              <a:rPr lang="de-DE" dirty="0"/>
              <a:t>Cluster Encoding</a:t>
            </a:r>
          </a:p>
          <a:p>
            <a:pPr lvl="1"/>
            <a:r>
              <a:rPr lang="de-DE" dirty="0" err="1"/>
              <a:t>Indirect</a:t>
            </a:r>
            <a:r>
              <a:rPr lang="de-DE" dirty="0"/>
              <a:t> Encoding</a:t>
            </a:r>
          </a:p>
          <a:p>
            <a:pPr lvl="1"/>
            <a:r>
              <a:rPr lang="de-DE" dirty="0"/>
              <a:t>Delta Encoding</a:t>
            </a:r>
          </a:p>
          <a:p>
            <a:r>
              <a:rPr lang="de-DE" dirty="0"/>
              <a:t>Grenzen: </a:t>
            </a:r>
          </a:p>
          <a:p>
            <a:pPr lvl="1"/>
            <a:r>
              <a:rPr lang="de-DE" dirty="0"/>
              <a:t>Verfahren benötigen Sortierung, die pro Tabelle nur nach einer Spalte geht</a:t>
            </a:r>
          </a:p>
          <a:p>
            <a:pPr lvl="1"/>
            <a:r>
              <a:rPr lang="de-DE" dirty="0"/>
              <a:t>Teilweise kein </a:t>
            </a:r>
            <a:r>
              <a:rPr lang="de-DE"/>
              <a:t>direkter Zugriff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 - Komprimierung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32000" y="6309320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89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Unterteilt Arbeitsschritte um parallel daran zu arbeiten</a:t>
            </a:r>
          </a:p>
          <a:p>
            <a:r>
              <a:rPr lang="de-DE" dirty="0"/>
              <a:t>Verteilt die Daten auf mehrere Serverblades um Lesezugriff zu ermöglichen</a:t>
            </a:r>
          </a:p>
          <a:p>
            <a:r>
              <a:rPr lang="de-DE" dirty="0"/>
              <a:t>Erhöht die Ausfallsicherheit durch Standby Blades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 - Parallele </a:t>
            </a:r>
            <a:r>
              <a:rPr lang="de-DE" dirty="0"/>
              <a:t>Verarbeitung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1 </a:t>
            </a:r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20888"/>
            <a:ext cx="8874227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3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987824" y="1841804"/>
            <a:ext cx="8608398" cy="356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>
              <a:buFont typeface="+mj-lt"/>
              <a:buAutoNum type="arabicPeriod"/>
            </a:pPr>
            <a:r>
              <a:rPr lang="de-DE" sz="3200" dirty="0" smtClean="0">
                <a:latin typeface="+mj-lt"/>
                <a:cs typeface="Consolas" panose="020B0609020204030204" pitchFamily="49" charset="0"/>
              </a:rPr>
              <a:t>Allgemein</a:t>
            </a:r>
            <a:endParaRPr lang="de-DE" sz="3200" dirty="0">
              <a:latin typeface="+mj-lt"/>
              <a:cs typeface="Consolas" panose="020B0609020204030204" pitchFamily="49" charset="0"/>
            </a:endParaRPr>
          </a:p>
          <a:p>
            <a:pPr>
              <a:buAutoNum type="arabicPeriod"/>
            </a:pPr>
            <a:r>
              <a:rPr lang="de-DE" sz="3200" dirty="0" smtClean="0">
                <a:highlight>
                  <a:srgbClr val="FFFFFF"/>
                </a:highlight>
                <a:latin typeface="+mj-lt"/>
              </a:rPr>
              <a:t>MSSQL</a:t>
            </a:r>
          </a:p>
          <a:p>
            <a:pPr>
              <a:buAutoNum type="arabicPeriod"/>
            </a:pPr>
            <a:r>
              <a:rPr lang="de-DE" sz="3200" dirty="0" smtClean="0">
                <a:highlight>
                  <a:srgbClr val="FFFFFF"/>
                </a:highlight>
                <a:latin typeface="+mj-lt"/>
              </a:rPr>
              <a:t>SAP HANA</a:t>
            </a:r>
          </a:p>
          <a:p>
            <a:pPr>
              <a:buAutoNum type="arabicPeriod"/>
            </a:pPr>
            <a:r>
              <a:rPr lang="de-DE" sz="3200" dirty="0" smtClean="0">
                <a:highlight>
                  <a:srgbClr val="FFFFFF"/>
                </a:highlight>
                <a:latin typeface="+mj-lt"/>
              </a:rPr>
              <a:t>NOSQL</a:t>
            </a:r>
          </a:p>
          <a:p>
            <a:pPr>
              <a:buAutoNum type="arabicPeriod"/>
            </a:pPr>
            <a:r>
              <a:rPr lang="de-DE" sz="3200" dirty="0" smtClean="0">
                <a:highlight>
                  <a:srgbClr val="FFFFFF"/>
                </a:highlight>
                <a:latin typeface="+mj-lt"/>
              </a:rPr>
              <a:t>Vergleich</a:t>
            </a:r>
            <a:endParaRPr lang="de-DE" sz="3200" dirty="0" smtClean="0">
              <a:highlight>
                <a:srgbClr val="FFFFFF"/>
              </a:highlight>
              <a:latin typeface="+mj-lt"/>
            </a:endParaRPr>
          </a:p>
          <a:p>
            <a:pPr>
              <a:buAutoNum type="arabicPeriod"/>
            </a:pPr>
            <a:endParaRPr lang="de-DE" sz="1800" dirty="0"/>
          </a:p>
          <a:p>
            <a:endParaRPr lang="de-DE" altLang="de-DE" sz="1800" kern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1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Storage Replication (Spiegelung der Speicherarchitektur)</a:t>
            </a:r>
          </a:p>
          <a:p>
            <a:r>
              <a:rPr lang="de-DE" dirty="0"/>
              <a:t>Host Auto-</a:t>
            </a:r>
            <a:r>
              <a:rPr lang="de-DE" dirty="0" err="1"/>
              <a:t>Failure</a:t>
            </a:r>
            <a:r>
              <a:rPr lang="de-DE" dirty="0"/>
              <a:t> (Data- und Log-</a:t>
            </a:r>
            <a:r>
              <a:rPr lang="de-DE" dirty="0" err="1"/>
              <a:t>Volumes</a:t>
            </a:r>
            <a:r>
              <a:rPr lang="de-DE" dirty="0"/>
              <a:t> werden von einem Hot Standby-System übernommen)</a:t>
            </a:r>
          </a:p>
          <a:p>
            <a:r>
              <a:rPr lang="de-DE" dirty="0"/>
              <a:t>SAP HANA System Replication (Permanente Replikation der Daten auf Sekundäres System)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Wie schützt sich die </a:t>
            </a:r>
            <a:r>
              <a:rPr lang="de-DE" dirty="0" err="1"/>
              <a:t>InMemory</a:t>
            </a:r>
            <a:r>
              <a:rPr lang="de-DE" dirty="0"/>
              <a:t> Datenbank vor z.B. Stromausfällen?</a:t>
            </a:r>
          </a:p>
          <a:p>
            <a:r>
              <a:rPr lang="de-DE" dirty="0"/>
              <a:t>Data- und Log-</a:t>
            </a:r>
            <a:r>
              <a:rPr lang="de-DE" dirty="0" err="1"/>
              <a:t>Volumes</a:t>
            </a:r>
            <a:r>
              <a:rPr lang="de-DE" dirty="0"/>
              <a:t> werden auf der Festplatte gespeichert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 - Hochverfügbarkeit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3  </a:t>
            </a:r>
          </a:p>
        </p:txBody>
      </p:sp>
    </p:spTree>
    <p:extLst>
      <p:ext uri="{BB962C8B-B14F-4D97-AF65-F5344CB8AC3E}">
        <p14:creationId xmlns:p14="http://schemas.microsoft.com/office/powerpoint/2010/main" val="9959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98" y="1052513"/>
            <a:ext cx="5874091" cy="525621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 - Arbeitsspeicher </a:t>
            </a:r>
            <a:r>
              <a:rPr lang="de-DE" dirty="0" smtClean="0"/>
              <a:t>zuweisen 1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</p:spTree>
    <p:extLst>
      <p:ext uri="{BB962C8B-B14F-4D97-AF65-F5344CB8AC3E}">
        <p14:creationId xmlns:p14="http://schemas.microsoft.com/office/powerpoint/2010/main" val="25550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7" y="0"/>
            <a:ext cx="8896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63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7" y="0"/>
            <a:ext cx="8927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54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SAP HANA - Create </a:t>
            </a:r>
            <a:r>
              <a:rPr lang="de-DE" dirty="0"/>
              <a:t>Table Beispiel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CREATE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TABLE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"XSA_ADMIN"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DE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"CUSTOMER_CS"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C_CUSTKEY            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integer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C_NAME               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varchar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(25)                 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C_ADDRESS            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varchar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(40)                 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C_NATIONKEY          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integer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C_PHONE              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char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(15)                    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C_ACCTBAL            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decimal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(15,2)               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C_MKTSEGMENT         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char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(10)                    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C_COMMENT            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varchar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(117)                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primary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key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(C_CUSTKEY)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de-DE" sz="1600" dirty="0">
                <a:solidFill>
                  <a:srgbClr val="3F5FBF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3676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 - Import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84" y="1052513"/>
            <a:ext cx="4440720" cy="5256212"/>
          </a:xfrm>
        </p:spPr>
      </p:pic>
    </p:spTree>
    <p:extLst>
      <p:ext uri="{BB962C8B-B14F-4D97-AF65-F5344CB8AC3E}">
        <p14:creationId xmlns:p14="http://schemas.microsoft.com/office/powerpoint/2010/main" val="2190089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 - Import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44" y="1052513"/>
            <a:ext cx="6484600" cy="5256212"/>
          </a:xfrm>
        </p:spPr>
      </p:pic>
    </p:spTree>
    <p:extLst>
      <p:ext uri="{BB962C8B-B14F-4D97-AF65-F5344CB8AC3E}">
        <p14:creationId xmlns:p14="http://schemas.microsoft.com/office/powerpoint/2010/main" val="1001755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Import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Vergleich:</a:t>
            </a:r>
          </a:p>
          <a:p>
            <a:r>
              <a:rPr lang="de-DE" dirty="0"/>
              <a:t>http://www.datenbanken-verstehen.de/lexikon/sap-hana/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0249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>
          <a:xfrm>
            <a:off x="397260" y="980728"/>
            <a:ext cx="8244456" cy="5256584"/>
          </a:xfrm>
        </p:spPr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619825"/>
              </p:ext>
            </p:extLst>
          </p:nvPr>
        </p:nvGraphicFramePr>
        <p:xfrm>
          <a:off x="179512" y="980728"/>
          <a:ext cx="8784975" cy="31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3024336"/>
                <a:gridCol w="3456383"/>
              </a:tblGrid>
              <a:tr h="633670">
                <a:tc>
                  <a:txBody>
                    <a:bodyPr/>
                    <a:lstStyle/>
                    <a:p>
                      <a:r>
                        <a:rPr lang="de-DE" dirty="0" smtClean="0"/>
                        <a:t>Systeme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Vorteile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Nachteile</a:t>
                      </a:r>
                      <a:endParaRPr lang="de-DE" dirty="0"/>
                    </a:p>
                  </a:txBody>
                  <a:tcPr/>
                </a:tc>
              </a:tr>
              <a:tr h="633670">
                <a:tc>
                  <a:txBody>
                    <a:bodyPr/>
                    <a:lstStyle/>
                    <a:p>
                      <a:r>
                        <a:rPr lang="de-DE" dirty="0" smtClean="0"/>
                        <a:t>SAP HANA Express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633670">
                <a:tc>
                  <a:txBody>
                    <a:bodyPr/>
                    <a:lstStyle/>
                    <a:p>
                      <a:r>
                        <a:rPr lang="de-DE" dirty="0" smtClean="0"/>
                        <a:t>MSSQL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633670">
                <a:tc>
                  <a:txBody>
                    <a:bodyPr/>
                    <a:lstStyle/>
                    <a:p>
                      <a:r>
                        <a:rPr lang="de-DE" dirty="0" smtClean="0"/>
                        <a:t>Cassandra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63367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Memcache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615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1400" dirty="0"/>
              <a:t>https://www.oth-regensburg.de/fileadmin/media/fakultaeten/im/forschung-projekte/ccse/pdf/SAP_HANA_AKWI_2014_v6.pdf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400" dirty="0"/>
              <a:t>https://www.stechies.com/userfiles/images/dictionaryCompression.JPG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400" dirty="0"/>
              <a:t>https://www.syslinkams.com/de/blog/hana-hochverfuegbarkeit-durch-system-replikation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400" dirty="0"/>
              <a:t>https://www.sap.com/developer/tutorials/dt-create-schema-load-data-part3.html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 smtClean="0">
                <a:cs typeface="Consolas" panose="020B0609020204030204" pitchFamily="49" charset="0"/>
              </a:rPr>
              <a:t>https</a:t>
            </a:r>
            <a:r>
              <a:rPr lang="de-DE" altLang="de-DE" sz="1400" dirty="0">
                <a:cs typeface="Consolas" panose="020B0609020204030204" pitchFamily="49" charset="0"/>
              </a:rPr>
              <a:t>://</a:t>
            </a:r>
            <a:r>
              <a:rPr lang="de-DE" altLang="de-DE" sz="1400" dirty="0" smtClean="0">
                <a:cs typeface="Consolas" panose="020B0609020204030204" pitchFamily="49" charset="0"/>
              </a:rPr>
              <a:t>www.devart.com/dbforge/sql/data-generator/images/banner-dbforge-sql-data-generator.jpg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 smtClean="0">
                <a:cs typeface="Consolas" panose="020B0609020204030204" pitchFamily="49" charset="0"/>
              </a:rPr>
              <a:t>Buch: A Course in In-Memory Data Management – The </a:t>
            </a:r>
            <a:r>
              <a:rPr lang="de-DE" altLang="de-DE" sz="1400" dirty="0" err="1" smtClean="0">
                <a:cs typeface="Consolas" panose="020B0609020204030204" pitchFamily="49" charset="0"/>
              </a:rPr>
              <a:t>Inner</a:t>
            </a:r>
            <a:r>
              <a:rPr lang="de-DE" altLang="de-DE" sz="1400" dirty="0" smtClean="0">
                <a:cs typeface="Consolas" panose="020B0609020204030204" pitchFamily="49" charset="0"/>
              </a:rPr>
              <a:t> </a:t>
            </a:r>
            <a:r>
              <a:rPr lang="de-DE" altLang="de-DE" sz="1400" dirty="0" err="1" smtClean="0">
                <a:cs typeface="Consolas" panose="020B0609020204030204" pitchFamily="49" charset="0"/>
              </a:rPr>
              <a:t>Mechanics</a:t>
            </a:r>
            <a:r>
              <a:rPr lang="de-DE" altLang="de-DE" sz="1400" dirty="0" smtClean="0">
                <a:cs typeface="Consolas" panose="020B0609020204030204" pitchFamily="49" charset="0"/>
              </a:rPr>
              <a:t> </a:t>
            </a:r>
            <a:r>
              <a:rPr lang="de-DE" altLang="de-DE" sz="1400" dirty="0" err="1" smtClean="0">
                <a:cs typeface="Consolas" panose="020B0609020204030204" pitchFamily="49" charset="0"/>
              </a:rPr>
              <a:t>of</a:t>
            </a:r>
            <a:r>
              <a:rPr lang="de-DE" altLang="de-DE" sz="1400" dirty="0" smtClean="0">
                <a:cs typeface="Consolas" panose="020B0609020204030204" pitchFamily="49" charset="0"/>
              </a:rPr>
              <a:t> In-Memory Databases. Autor: Hasso Plattner. Verlag: Springer-Verlag. Ausgabe: Berlin 2013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400" dirty="0"/>
              <a:t>https://</a:t>
            </a:r>
            <a:r>
              <a:rPr lang="de-DE" sz="1400" dirty="0" smtClean="0"/>
              <a:t>de.wikipedia.org/wiki/Spaltenorientierte_Datenbank</a:t>
            </a:r>
          </a:p>
          <a:p>
            <a:pPr marL="457200" indent="-457200">
              <a:buFont typeface="+mj-lt"/>
              <a:buAutoNum type="arabicPeriod"/>
            </a:pPr>
            <a:endParaRPr lang="de-DE" altLang="de-DE" sz="1400" dirty="0" smtClean="0"/>
          </a:p>
          <a:p>
            <a:pPr marL="457200" indent="-457200">
              <a:buFont typeface="+mj-lt"/>
              <a:buAutoNum type="arabicPeriod"/>
            </a:pPr>
            <a:endParaRPr lang="de-DE" sz="1400" dirty="0"/>
          </a:p>
          <a:p>
            <a:pPr marL="457200" indent="-457200">
              <a:buFont typeface="+mj-lt"/>
              <a:buAutoNum type="arabicPeriod"/>
            </a:pPr>
            <a:endParaRPr lang="de-DE" sz="1400" dirty="0"/>
          </a:p>
          <a:p>
            <a:pPr marL="457200" indent="-457200">
              <a:buFont typeface="+mj-lt"/>
              <a:buAutoNum type="arabicPeriod"/>
            </a:pPr>
            <a:endParaRPr lang="de-DE" sz="1400" dirty="0"/>
          </a:p>
          <a:p>
            <a:pPr marL="457200" indent="-457200">
              <a:buFont typeface="+mj-lt"/>
              <a:buAutoNum type="arabicPeriod"/>
            </a:pPr>
            <a:endParaRPr lang="de-DE" sz="1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427054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Allgeméìn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398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Zeilenorientiert: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Spaltenorientiert: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Spaltenorientierte Speicherung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3" y="1556792"/>
            <a:ext cx="4829849" cy="34294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2740635"/>
            <a:ext cx="4734586" cy="31436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32000" y="6309320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7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893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>
          <a:xfrm>
            <a:off x="432000" y="980728"/>
            <a:ext cx="8244456" cy="5256584"/>
          </a:xfrm>
        </p:spPr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1052736"/>
            <a:ext cx="7632848" cy="488192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32000" y="6309320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1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2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MSSQL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594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Datenbank einrichten 1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41969" y="408702"/>
            <a:ext cx="8608398" cy="564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FontTx/>
              <a:buNone/>
            </a:pPr>
            <a:endParaRPr lang="de-DE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Testdatenbank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FILEGROUP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Testdatenbank_mod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MEMORY_OPTIMIZED_DATA  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Testdatenbank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 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Testdatenbank_mod1'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'c:\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\Testdatenbank_mod1'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FILEGROUP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Testdatenbank_mod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0">
              <a:buFontTx/>
              <a:buNone/>
            </a:pPr>
            <a:endParaRPr lang="de-DE" sz="1800" dirty="0"/>
          </a:p>
          <a:p>
            <a:r>
              <a:rPr lang="de-DE" sz="1800" dirty="0"/>
              <a:t>Erstellt eine speicheroptimierte Dateigruppe mit einem Container </a:t>
            </a:r>
          </a:p>
          <a:p>
            <a:r>
              <a:rPr lang="de-DE" sz="1800" dirty="0"/>
              <a:t>der Container enthält Datendateien oder Änderungsdateien oder sowohl als auch.</a:t>
            </a:r>
          </a:p>
          <a:p>
            <a:r>
              <a:rPr lang="de-DE" sz="1800" dirty="0"/>
              <a:t>eine speicheroptimierte Dateigruppe ist erforderlich, damit die Behandlung speicheroptimierter SCHEMA_ONLY-Tabellen für Datenbanken mit speicheroptimierten Tabellen konsistent ist</a:t>
            </a:r>
          </a:p>
          <a:p>
            <a:r>
              <a:rPr lang="de-DE" sz="1800" dirty="0"/>
              <a:t>In dieser Dateigruppe erfolgt die zwischen Speicherung der Daten aus dem Arbeitsspeicher (Backup-Lösung)</a:t>
            </a:r>
          </a:p>
          <a:p>
            <a:endParaRPr lang="de-DE" altLang="de-DE" sz="1800" kern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8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Datenbank einrichten 2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32000" y="1340768"/>
            <a:ext cx="8608398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Testdatenbank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MEMORY_OPTIMIZED_ELEVATE_TO_SNAPSHOT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FontTx/>
              <a:buNone/>
            </a:pPr>
            <a:endParaRPr lang="de-DE" sz="1800" dirty="0"/>
          </a:p>
          <a:p>
            <a:r>
              <a:rPr lang="de-DE" sz="1800" dirty="0"/>
              <a:t>Erstellt einen Tabellenhinweis auf die speicheroptimierte Tabelle</a:t>
            </a:r>
          </a:p>
          <a:p>
            <a:r>
              <a:rPr lang="de-DE" sz="1800" dirty="0"/>
              <a:t>Der Hinweis muss für SNAPSHOT oder eine stärker isolierende Stufe erfolgen</a:t>
            </a:r>
          </a:p>
          <a:p>
            <a:endParaRPr lang="de-DE" altLang="de-DE" sz="1800" kern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74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Tabellen einrichten 1</a:t>
            </a:r>
          </a:p>
        </p:txBody>
      </p:sp>
      <p:sp>
        <p:nvSpPr>
          <p:cNvPr id="4" name="Rechteck 3"/>
          <p:cNvSpPr/>
          <p:nvPr/>
        </p:nvSpPr>
        <p:spPr>
          <a:xfrm>
            <a:off x="436216" y="908720"/>
            <a:ext cx="5359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Bestellung </a:t>
            </a:r>
          </a:p>
          <a:p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Bestellnr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NONCLUSTERED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Datum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Artnr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Artbez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Preis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Mwst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Menge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RabatMenge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BetragGesamt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RabatKunde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MwstGesamt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Kunnr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Eilauftrag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 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MEMORY_OPTIMIZED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19894035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Vorlage">
  <a:themeElements>
    <a:clrScheme name="Benutzerdefiniert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99B1C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owerpoin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K:\n4100\Werbung\PPT\Powerpoint_Vorlage.pot</Template>
  <TotalTime>0</TotalTime>
  <Words>1048</Words>
  <Application>Microsoft Office PowerPoint</Application>
  <PresentationFormat>Bildschirmpräsentation (4:3)</PresentationFormat>
  <Paragraphs>171</Paragraphs>
  <Slides>29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6" baseType="lpstr">
      <vt:lpstr>Arial</vt:lpstr>
      <vt:lpstr>Consolas</vt:lpstr>
      <vt:lpstr>Courier New</vt:lpstr>
      <vt:lpstr>Times New Roman</vt:lpstr>
      <vt:lpstr>Wingdings</vt:lpstr>
      <vt:lpstr>ヒラギノ角ゴ Pro W3</vt:lpstr>
      <vt:lpstr>Powerpoint_Vorlage</vt:lpstr>
      <vt:lpstr>PowerPoint-Präsentation</vt:lpstr>
      <vt:lpstr>Gliederung</vt:lpstr>
      <vt:lpstr>Allgeméìn</vt:lpstr>
      <vt:lpstr>Spaltenorientierte Speicherung</vt:lpstr>
      <vt:lpstr>PowerPoint-Präsentation</vt:lpstr>
      <vt:lpstr>MSSQL</vt:lpstr>
      <vt:lpstr>Ms Sql – Datenbank einrichten 1</vt:lpstr>
      <vt:lpstr>Ms Sql – Datenbank einrichten 2</vt:lpstr>
      <vt:lpstr>Ms Sql – Tabellen einrichten 1</vt:lpstr>
      <vt:lpstr>Ms Sql – Tabellen einrichten 2</vt:lpstr>
      <vt:lpstr>Ms Sql – Datenbankschema</vt:lpstr>
      <vt:lpstr>Ms Sql – Füllen der Tabellen</vt:lpstr>
      <vt:lpstr>Ms Sql – Ergebnis</vt:lpstr>
      <vt:lpstr>Ms Sql – Export als Flatfile 1</vt:lpstr>
      <vt:lpstr>Ms Sql – Export als Flatfile 2</vt:lpstr>
      <vt:lpstr>SAP HANA</vt:lpstr>
      <vt:lpstr>SAP HANA - Komprimierung</vt:lpstr>
      <vt:lpstr>SAP HANA - Komprimierung</vt:lpstr>
      <vt:lpstr>SAP HANA - Parallele Verarbeitung</vt:lpstr>
      <vt:lpstr>SAP HANA - Hochverfügbarkeit</vt:lpstr>
      <vt:lpstr>SAP HANA - Arbeitsspeicher zuweisen 1</vt:lpstr>
      <vt:lpstr>PowerPoint-Präsentation</vt:lpstr>
      <vt:lpstr>PowerPoint-Präsentation</vt:lpstr>
      <vt:lpstr>SAP HANA - Create Table Beispiel</vt:lpstr>
      <vt:lpstr>SAP HANA - Import</vt:lpstr>
      <vt:lpstr>SAP HANA - Import</vt:lpstr>
      <vt:lpstr>Import</vt:lpstr>
      <vt:lpstr>Vergleich</vt:lpstr>
      <vt:lpstr>Quellen</vt:lpstr>
    </vt:vector>
  </TitlesOfParts>
  <Company>HTW Dresden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Folienüberschrift 1</dc:title>
  <dc:subject>testthema</dc:subject>
  <dc:creator>niehues</dc:creator>
  <cp:lastModifiedBy>stud_admin</cp:lastModifiedBy>
  <cp:revision>140</cp:revision>
  <cp:lastPrinted>2011-09-28T10:49:02Z</cp:lastPrinted>
  <dcterms:created xsi:type="dcterms:W3CDTF">2011-12-19T14:51:39Z</dcterms:created>
  <dcterms:modified xsi:type="dcterms:W3CDTF">2018-01-15T14:57:44Z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earbeiter">
    <vt:lpwstr>H. Mustermann</vt:lpwstr>
  </property>
</Properties>
</file>