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5" r:id="rId2"/>
    <p:sldId id="314" r:id="rId3"/>
    <p:sldId id="290" r:id="rId4"/>
    <p:sldId id="265" r:id="rId5"/>
    <p:sldId id="28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16" r:id="rId29"/>
    <p:sldId id="279" r:id="rId30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75978" autoAdjust="0"/>
  </p:normalViewPr>
  <p:slideViewPr>
    <p:cSldViewPr showGuides="1">
      <p:cViewPr varScale="1">
        <p:scale>
          <a:sx n="55" d="100"/>
          <a:sy n="55" d="100"/>
        </p:scale>
        <p:origin x="1824" y="60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F2748B10-2D07-4F72-99D3-060683268240}"/>
    <pc:docChg chg="custSel modSld">
      <pc:chgData name="Robert Pietzschmann" userId="c7f59647ab801a01" providerId="LiveId" clId="{F2748B10-2D07-4F72-99D3-060683268240}" dt="2018-01-15T16:03:24.186" v="286" actId="20577"/>
      <pc:docMkLst>
        <pc:docMk/>
      </pc:docMkLst>
      <pc:sldChg chg="modSp">
        <pc:chgData name="Robert Pietzschmann" userId="c7f59647ab801a01" providerId="LiveId" clId="{F2748B10-2D07-4F72-99D3-060683268240}" dt="2018-01-15T16:03:24.186" v="286" actId="20577"/>
        <pc:sldMkLst>
          <pc:docMk/>
          <pc:sldMk cId="4270548889" sldId="279"/>
        </pc:sldMkLst>
        <pc:spChg chg="mod">
          <ac:chgData name="Robert Pietzschmann" userId="c7f59647ab801a01" providerId="LiveId" clId="{F2748B10-2D07-4F72-99D3-060683268240}" dt="2018-01-15T16:03:24.186" v="286" actId="20577"/>
          <ac:spMkLst>
            <pc:docMk/>
            <pc:sldMk cId="4270548889" sldId="279"/>
            <ac:spMk id="2" creationId="{00000000-0000-0000-0000-000000000000}"/>
          </ac:spMkLst>
        </pc:spChg>
      </pc:sldChg>
      <pc:sldChg chg="addSp delSp modSp">
        <pc:chgData name="Robert Pietzschmann" userId="c7f59647ab801a01" providerId="LiveId" clId="{F2748B10-2D07-4F72-99D3-060683268240}" dt="2018-01-15T15:56:35.121" v="263" actId="20577"/>
        <pc:sldMkLst>
          <pc:docMk/>
          <pc:sldMk cId="2885947562" sldId="291"/>
        </pc:sldMkLst>
        <pc:spChg chg="del">
          <ac:chgData name="Robert Pietzschmann" userId="c7f59647ab801a01" providerId="LiveId" clId="{F2748B10-2D07-4F72-99D3-060683268240}" dt="2018-01-15T15:48:08.348" v="0" actId="478"/>
          <ac:spMkLst>
            <pc:docMk/>
            <pc:sldMk cId="2885947562" sldId="291"/>
            <ac:spMk id="2" creationId="{00000000-0000-0000-0000-000000000000}"/>
          </ac:spMkLst>
        </pc:spChg>
        <pc:spChg chg="add mod">
          <ac:chgData name="Robert Pietzschmann" userId="c7f59647ab801a01" providerId="LiveId" clId="{F2748B10-2D07-4F72-99D3-060683268240}" dt="2018-01-15T15:56:35.121" v="263" actId="20577"/>
          <ac:spMkLst>
            <pc:docMk/>
            <pc:sldMk cId="2885947562" sldId="291"/>
            <ac:spMk id="4" creationId="{55A35DED-7D1A-4C8F-934D-D5CD3FC3279C}"/>
          </ac:spMkLst>
        </pc:spChg>
      </pc:sldChg>
    </pc:docChg>
  </pc:docChgLst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 actId="2057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8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Mehrere Terabyte Datenbank ohne zusätzliche Komprimierung nicht komplett in Speicher haltbar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Prefix</a:t>
            </a:r>
            <a:r>
              <a:rPr lang="de-DE" baseline="0" dirty="0"/>
              <a:t>: Sortierung nach tonangebenden Wert, Attributvektor startet damit/ beinhaltet ID des Wertes nur noch ein mal + Häufigkeit dessen (keine Dopplungen mehr -&gt; Einsparung Speicher)+  </a:t>
            </a:r>
            <a:r>
              <a:rPr lang="de-DE" baseline="0" dirty="0" err="1"/>
              <a:t>Ids</a:t>
            </a:r>
            <a:r>
              <a:rPr lang="de-DE" baseline="0" dirty="0"/>
              <a:t> nachfolgender nicht tonangebender Werte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Run </a:t>
            </a:r>
            <a:r>
              <a:rPr lang="de-DE" baseline="0" dirty="0" err="1"/>
              <a:t>Length</a:t>
            </a:r>
            <a:r>
              <a:rPr lang="de-DE" baseline="0" dirty="0"/>
              <a:t>: am Besten wenn Vektor mehrere verschiedene Werte mit großer Häufigkeit hat, Maximale Kompression durch Sortierung, gleiche Werte zu einem Zusammengefasst + entweder Häufigkeit oder Startposition (Startposition verbraucht etwas mehr Speicher, da bei letztem Wert Häufigkeit einmalig gespeichert werden muss, aber bietet direkten Zugriff mit Binärsuche was wesentlich bessere Performance bietet)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Cluster Encoding: Aufteilung in gleich große Blöcke (oft 1024 Einheiten), wenn alle Werte in Block gleich -&gt; Zusammenfassen zu einem Wert + Häufigkeit dessen, bei unterschiedlichen Werten keine Komprimierung, in zusätzlichen Bit Vektor Darstellung wo was ersetzt wurde (1 wenn ersetzt 0 wenn unkomprimiert)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Indirect</a:t>
            </a:r>
            <a:r>
              <a:rPr lang="de-DE" baseline="0" dirty="0"/>
              <a:t> Encoding: wieder Unterteilung in Blöcke, wenn </a:t>
            </a:r>
            <a:r>
              <a:rPr lang="de-DE" baseline="0" dirty="0" err="1"/>
              <a:t>Sorteirung</a:t>
            </a:r>
            <a:r>
              <a:rPr lang="de-DE" baseline="0" dirty="0"/>
              <a:t> nach anderer Spalte kann hier Performance Vorteil für abhängige Spalte erreicht werden -&gt; Tabelle nach Ländern sortiert, Vornamen steht dazu in Korrelation &gt; -&gt; durchschnittlich 200 Vornamen pro 1024 Block pro Land -&gt; In extra Dictionary werden </a:t>
            </a:r>
            <a:r>
              <a:rPr lang="de-DE" baseline="0" dirty="0" err="1"/>
              <a:t>Ids</a:t>
            </a:r>
            <a:r>
              <a:rPr lang="de-DE" baseline="0" dirty="0"/>
              <a:t> der Vornamen nun Nummern von 0 bis 199 zugeordnet und nur diese in einem Block gespeichert anstelle von IDs der Länder/ Einsparung bei Bsp. Da nur noch 8 statt 23 Bit benötigt werden pro Eintrag im Block </a:t>
            </a:r>
          </a:p>
          <a:p>
            <a:pPr marL="0" indent="0">
              <a:buFontTx/>
              <a:buNone/>
            </a:pPr>
            <a:r>
              <a:rPr lang="de-DE" baseline="0" dirty="0"/>
              <a:t>-   Delta Encoding: Reduzierung des Speicherbedarfs des </a:t>
            </a:r>
            <a:r>
              <a:rPr lang="de-DE" baseline="0" dirty="0" err="1"/>
              <a:t>Dictionarys</a:t>
            </a:r>
            <a:r>
              <a:rPr lang="de-DE" baseline="0" dirty="0"/>
              <a:t> -&gt; bei alphanumerischer Sortierung bei Städten z.B. mehrere Städte mit selben Vorsilben (Aach und Aachen z.B.)-&gt; wieder </a:t>
            </a:r>
            <a:r>
              <a:rPr lang="de-DE" baseline="0" dirty="0" err="1"/>
              <a:t>unterteilung</a:t>
            </a:r>
            <a:r>
              <a:rPr lang="de-DE" baseline="0" dirty="0"/>
              <a:t> in Blöcke (aber hier meist nur 16 Werte pro Block) -&gt; erster Wert in Block wird mit Länge dessen gespeichert (Aach mit 4 Zeichen), in zweiten Block wird dann bei gleichen Zeichen Anzahl derer zum Vorgänger gespeichert (bei Aachen also wieder 4) plus Anzahl folgender Zeichen (2 bei Aachen)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94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0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5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de-de/library/dn133186(v=sql.120).asp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Vergleichende Untersuchungen von Datenbanksystemen mit </a:t>
            </a:r>
          </a:p>
          <a:p>
            <a:pPr marL="0" indent="0" algn="ctr">
              <a:buNone/>
            </a:pPr>
            <a:r>
              <a:rPr lang="de-DE" sz="2800" b="1" dirty="0"/>
              <a:t>In-Memory-Technologien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71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221703"/>
            <a:ext cx="67441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... Primary</a:t>
            </a:r>
            <a:r>
              <a:rPr lang="de-DE" altLang="de-DE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Stellt einen nicht gruppierten speicheroptimierten 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Definiert die</a:t>
            </a:r>
            <a:r>
              <a:rPr kumimoji="0" lang="de-DE" altLang="de-DE" sz="1800" b="0" i="0" u="none" strike="noStrike" cap="none" normalizeH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 Tabelle als speicheroptimiert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Datenbankschema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02"/>
            <a:ext cx="9144000" cy="54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Füllen der Tabellen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193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00" y="1504717"/>
            <a:ext cx="8193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800" dirty="0" err="1">
                <a:latin typeface="+mn-lt"/>
                <a:cs typeface="Consolas" panose="020B0609020204030204" pitchFamily="49" charset="0"/>
              </a:rPr>
              <a:t>dbForge</a:t>
            </a: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59125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5 </a:t>
            </a:r>
          </a:p>
        </p:txBody>
      </p:sp>
    </p:spTree>
    <p:extLst>
      <p:ext uri="{BB962C8B-B14F-4D97-AF65-F5344CB8AC3E}">
        <p14:creationId xmlns:p14="http://schemas.microsoft.com/office/powerpoint/2010/main" val="31165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Ergebnis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421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" y="458112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" y="836712"/>
            <a:ext cx="4222082" cy="3843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81" y="2420888"/>
            <a:ext cx="4364911" cy="39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1033128"/>
            <a:ext cx="787827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0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</a:t>
            </a:r>
          </a:p>
        </p:txBody>
      </p:sp>
    </p:spTree>
    <p:extLst>
      <p:ext uri="{BB962C8B-B14F-4D97-AF65-F5344CB8AC3E}">
        <p14:creationId xmlns:p14="http://schemas.microsoft.com/office/powerpoint/2010/main" val="91498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  <a:p>
            <a:r>
              <a:rPr lang="de-DE" dirty="0" err="1"/>
              <a:t>Dictionary</a:t>
            </a:r>
            <a:r>
              <a:rPr lang="de-DE" dirty="0"/>
              <a:t>-Komprimierung (light-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  <p:pic>
        <p:nvPicPr>
          <p:cNvPr id="1028" name="Picture 4" descr="https://www.stechies.com/userfiles/images/dictionaryComp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1" y="1988840"/>
            <a:ext cx="6172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7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Verfahren benötigt Aufgrund der Größe von heutigen Datenbanken</a:t>
            </a:r>
          </a:p>
          <a:p>
            <a:r>
              <a:rPr lang="de-DE" dirty="0"/>
              <a:t>5 Verfahren: </a:t>
            </a:r>
          </a:p>
          <a:p>
            <a:pPr lvl="1"/>
            <a:r>
              <a:rPr lang="de-DE" dirty="0" err="1"/>
              <a:t>Prefix</a:t>
            </a:r>
            <a:r>
              <a:rPr lang="de-DE" dirty="0"/>
              <a:t> Encoding 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Length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Cluster Encoding</a:t>
            </a:r>
          </a:p>
          <a:p>
            <a:pPr lvl="1"/>
            <a:r>
              <a:rPr lang="de-DE" dirty="0" err="1"/>
              <a:t>Indirect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Delta Encoding</a:t>
            </a:r>
          </a:p>
          <a:p>
            <a:r>
              <a:rPr lang="de-DE" dirty="0"/>
              <a:t>Grenzen: </a:t>
            </a:r>
          </a:p>
          <a:p>
            <a:pPr lvl="1"/>
            <a:r>
              <a:rPr lang="de-DE" dirty="0"/>
              <a:t>Verfahren benötigen Sortierung, die pro Tabelle nur nach einer Spalte geht</a:t>
            </a:r>
          </a:p>
          <a:p>
            <a:pPr lvl="1"/>
            <a:r>
              <a:rPr lang="de-DE" dirty="0"/>
              <a:t>Teilweise kein </a:t>
            </a:r>
            <a:r>
              <a:rPr lang="de-DE"/>
              <a:t>direkter Zugriff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6  </a:t>
            </a:r>
          </a:p>
        </p:txBody>
      </p:sp>
    </p:spTree>
    <p:extLst>
      <p:ext uri="{BB962C8B-B14F-4D97-AF65-F5344CB8AC3E}">
        <p14:creationId xmlns:p14="http://schemas.microsoft.com/office/powerpoint/2010/main" val="283589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Unterteilt Arbeitsschritte um parallel daran zu arbeiten</a:t>
            </a:r>
          </a:p>
          <a:p>
            <a:r>
              <a:rPr lang="de-DE" dirty="0"/>
              <a:t>Verteilt die Daten auf mehrere Serverblades um Lesezugriff zu ermöglichen</a:t>
            </a:r>
          </a:p>
          <a:p>
            <a:r>
              <a:rPr lang="de-DE" dirty="0"/>
              <a:t>Erhöht die Ausfallsicherheit durch Standby Blades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Parallele Verarbeitung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 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8742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87824" y="1841804"/>
            <a:ext cx="8608398" cy="35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>
              <a:buFont typeface="+mj-lt"/>
              <a:buAutoNum type="arabicPeriod"/>
            </a:pPr>
            <a:r>
              <a:rPr lang="de-DE" sz="3200" dirty="0">
                <a:latin typeface="+mj-lt"/>
                <a:cs typeface="Consolas" panose="020B0609020204030204" pitchFamily="49" charset="0"/>
              </a:rPr>
              <a:t>Allgemein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MSSQL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SAP HANA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NOSQL</a:t>
            </a:r>
          </a:p>
          <a:p>
            <a:pPr>
              <a:buAutoNum type="arabicPeriod"/>
            </a:pPr>
            <a:r>
              <a:rPr lang="de-DE" sz="3200" dirty="0">
                <a:highlight>
                  <a:srgbClr val="FFFFFF"/>
                </a:highlight>
                <a:latin typeface="+mj-lt"/>
              </a:rPr>
              <a:t>Vergleich</a:t>
            </a:r>
          </a:p>
          <a:p>
            <a:pPr>
              <a:buAutoNum type="arabicPeriod"/>
            </a:pPr>
            <a:endParaRPr lang="de-DE" sz="1800" dirty="0"/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Storage Replication (Spiegelung der Speicherarchitektur)</a:t>
            </a:r>
          </a:p>
          <a:p>
            <a:r>
              <a:rPr lang="de-DE" dirty="0"/>
              <a:t>Host Auto-</a:t>
            </a:r>
            <a:r>
              <a:rPr lang="de-DE" dirty="0" err="1"/>
              <a:t>Failure</a:t>
            </a:r>
            <a:r>
              <a:rPr lang="de-DE" dirty="0"/>
              <a:t> (Data- und Log-</a:t>
            </a:r>
            <a:r>
              <a:rPr lang="de-DE" dirty="0" err="1"/>
              <a:t>Volumes</a:t>
            </a:r>
            <a:r>
              <a:rPr lang="de-DE" dirty="0"/>
              <a:t> werden von einem Hot Standby-System übernommen)</a:t>
            </a:r>
          </a:p>
          <a:p>
            <a:r>
              <a:rPr lang="de-DE" dirty="0"/>
              <a:t>SAP HANA System Replication (Permanente Replikation der Daten auf Sekundäres System)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Wie schützt sich die </a:t>
            </a:r>
            <a:r>
              <a:rPr lang="de-DE" dirty="0" err="1"/>
              <a:t>InMemory</a:t>
            </a:r>
            <a:r>
              <a:rPr lang="de-DE" dirty="0"/>
              <a:t> Datenbank vor z.B. Stromausfällen?</a:t>
            </a:r>
          </a:p>
          <a:p>
            <a:r>
              <a:rPr lang="de-DE" dirty="0"/>
              <a:t>Data- und Log-</a:t>
            </a:r>
            <a:r>
              <a:rPr lang="de-DE" dirty="0" err="1"/>
              <a:t>Volumes</a:t>
            </a:r>
            <a:r>
              <a:rPr lang="de-DE" dirty="0"/>
              <a:t> werden auf der Festplatte gespeichert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Hochverfügbarkeit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3  </a:t>
            </a:r>
          </a:p>
        </p:txBody>
      </p:sp>
    </p:spTree>
    <p:extLst>
      <p:ext uri="{BB962C8B-B14F-4D97-AF65-F5344CB8AC3E}">
        <p14:creationId xmlns:p14="http://schemas.microsoft.com/office/powerpoint/2010/main" val="99594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Arbeitsspeicher zuweisen 1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</p:spTree>
    <p:extLst>
      <p:ext uri="{BB962C8B-B14F-4D97-AF65-F5344CB8AC3E}">
        <p14:creationId xmlns:p14="http://schemas.microsoft.com/office/powerpoint/2010/main" val="25550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0"/>
            <a:ext cx="889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" y="0"/>
            <a:ext cx="892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Create Table Beispiel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"XSA_ADMIN"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"CUSTOMER_CS"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C_CUSTKEY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C_NAME 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(25)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C_ADDRESS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(40)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C_NATIONKEY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C_PHONE  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C_ACCTBAL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decimal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(15,2)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C_MKTSEGMENT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(10)    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C_COMMENT            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varchar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(117)                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de-DE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(C_CUSTKEY)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de-DE" sz="1600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367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4" y="1052513"/>
            <a:ext cx="4440720" cy="5256212"/>
          </a:xfrm>
        </p:spPr>
      </p:pic>
    </p:spTree>
    <p:extLst>
      <p:ext uri="{BB962C8B-B14F-4D97-AF65-F5344CB8AC3E}">
        <p14:creationId xmlns:p14="http://schemas.microsoft.com/office/powerpoint/2010/main" val="219008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 HANA - 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4" y="1052513"/>
            <a:ext cx="6484600" cy="5256212"/>
          </a:xfrm>
        </p:spPr>
      </p:pic>
    </p:spTree>
    <p:extLst>
      <p:ext uri="{BB962C8B-B14F-4D97-AF65-F5344CB8AC3E}">
        <p14:creationId xmlns:p14="http://schemas.microsoft.com/office/powerpoint/2010/main" val="100175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Vergleich:</a:t>
            </a:r>
          </a:p>
          <a:p>
            <a:r>
              <a:rPr lang="de-DE" dirty="0"/>
              <a:t>http://www.datenbanken-verstehen.de/lexikon/sap-hana/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24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39726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9825"/>
              </p:ext>
            </p:extLst>
          </p:nvPr>
        </p:nvGraphicFramePr>
        <p:xfrm>
          <a:off x="179512" y="980728"/>
          <a:ext cx="8784975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SAP HANA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MSSQL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r>
                        <a:rPr lang="de-DE" dirty="0" err="1"/>
                        <a:t>Memcache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15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https://www.oth-regensburg.de/fileadmin/media/fakultaeten/im/forschung-projekte/ccse/pdf/SAP_HANA_AKWI_2014_v6.pdf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https://www.stechies.com/userfiles/images/dictionaryCompression.JPG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https://www.syslinkams.com/de/blog/hana-hochverfuegbarkeit-durch-system-replikation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https://www.sap.com/developer/tutorials/dt-create-schema-load-data-part3.html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https://www.devart.com/dbforge/sql/data-generator/images/banner-dbforge-sql-data-generator.jpg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Buch: A Course in In-Memory Data Management – The </a:t>
            </a:r>
            <a:r>
              <a:rPr lang="de-DE" altLang="de-DE" sz="1400" dirty="0" err="1">
                <a:cs typeface="Consolas" panose="020B0609020204030204" pitchFamily="49" charset="0"/>
              </a:rPr>
              <a:t>Inner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Mechanics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of</a:t>
            </a:r>
            <a:r>
              <a:rPr lang="de-DE" altLang="de-DE" sz="1400" dirty="0">
                <a:cs typeface="Consolas" panose="020B0609020204030204" pitchFamily="49" charset="0"/>
              </a:rPr>
              <a:t> In-Memory Databases. Autor: Hasso Plattner. Verlag: Springer-Verlag. Ausgabe: Berlin 2013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https://de.wikipedia.org/wiki/Spaltenorientierte_Datenbank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>
                <a:hlinkClick r:id="rId2"/>
              </a:rPr>
              <a:t>https://msdn.microsoft.com/de-de/library/dn133186(v=sql.120).aspx</a:t>
            </a:r>
            <a:r>
              <a:rPr lang="de-DE" altLang="de-DE" sz="1400"/>
              <a:t> 15.01.2018, 17.03 Uhr</a:t>
            </a:r>
            <a:endParaRPr lang="de-DE" alt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Allgeméìn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98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Zeilenorientiert: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Spaltenorientiert: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3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740635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7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43200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52736"/>
            <a:ext cx="7632848" cy="488192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</a:t>
            </a: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MSSQL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A35DED-7D1A-4C8F-934D-D5CD3FC3279C}"/>
              </a:ext>
            </a:extLst>
          </p:cNvPr>
          <p:cNvSpPr txBox="1"/>
          <p:nvPr/>
        </p:nvSpPr>
        <p:spPr>
          <a:xfrm>
            <a:off x="251520" y="1052736"/>
            <a:ext cx="8892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dirty="0"/>
              <a:t>Speicheroptimierte Tabellen (Speicherung als Objekte in C) </a:t>
            </a:r>
          </a:p>
          <a:p>
            <a:pPr marL="457200" indent="-457200">
              <a:buFontTx/>
              <a:buChar char="-"/>
            </a:pPr>
            <a:r>
              <a:rPr lang="de-DE" dirty="0"/>
              <a:t>Verschieden beständige Tabellen </a:t>
            </a:r>
          </a:p>
          <a:p>
            <a:pPr marL="457200" indent="-457200">
              <a:buFontTx/>
              <a:buChar char="-"/>
            </a:pPr>
            <a:r>
              <a:rPr lang="de-DE" dirty="0"/>
              <a:t>Multiversionsverwaltung </a:t>
            </a:r>
          </a:p>
          <a:p>
            <a:pPr marL="457200" indent="-457200">
              <a:buFontTx/>
              <a:buChar char="-"/>
            </a:pPr>
            <a:r>
              <a:rPr lang="de-DE" dirty="0"/>
              <a:t>Erhebliche Leistungs-</a:t>
            </a:r>
            <a:r>
              <a:rPr lang="de-DE"/>
              <a:t>, Skalierbarkeitsgewinne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59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1969" y="408702"/>
            <a:ext cx="8608398" cy="564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MEMORY_OPTIMIZED_DATA  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'c:\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 speicheroptimierte Dateigruppe mit einem Container </a:t>
            </a:r>
          </a:p>
          <a:p>
            <a:r>
              <a:rPr lang="de-DE" sz="1800" dirty="0"/>
              <a:t>der Container enthält Datendateien oder Änderungsdateien oder sowohl als auch.</a:t>
            </a:r>
          </a:p>
          <a:p>
            <a:r>
              <a:rPr lang="de-DE" sz="1800" dirty="0"/>
              <a:t>eine speicheroptimierte Dateigruppe ist erforderlich, damit die Behandlung speicheroptimierter SCHEMA_ONLY-Tabellen für Datenbanken mit speicheroptimierten Tabellen konsistent ist</a:t>
            </a:r>
          </a:p>
          <a:p>
            <a:r>
              <a:rPr lang="de-DE" sz="1800" dirty="0"/>
              <a:t>In dieser Dateigruppe erfolgt die zwischen Speicherung der Daten aus dem Arbeitsspeicher (Backup-Lösung)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2000" y="1340768"/>
            <a:ext cx="8608398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MEMORY_OPTIMIZED_ELEVATE_TO_SNAPSHOT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einen Tabellenhinweis auf die speicheroptimierte Tabelle</a:t>
            </a:r>
          </a:p>
          <a:p>
            <a:r>
              <a:rPr lang="de-DE" sz="1800" dirty="0"/>
              <a:t>Der Hinweis muss für SNAPSHOT oder eine stärker isolierende Stufe erfolgen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4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1</a:t>
            </a:r>
          </a:p>
        </p:txBody>
      </p:sp>
      <p:sp>
        <p:nvSpPr>
          <p:cNvPr id="4" name="Rechteck 3"/>
          <p:cNvSpPr/>
          <p:nvPr/>
        </p:nvSpPr>
        <p:spPr>
          <a:xfrm>
            <a:off x="436216" y="908720"/>
            <a:ext cx="5359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Bestellung </a:t>
            </a: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Bestellnr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Artbez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Preis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Menge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RabatMenge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BetragGesamt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RabatKunde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Kunnr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Eilauftrag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9894035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1262</Words>
  <Application>Microsoft Office PowerPoint</Application>
  <PresentationFormat>Bildschirmpräsentation (4:3)</PresentationFormat>
  <Paragraphs>175</Paragraphs>
  <Slides>29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Consolas</vt:lpstr>
      <vt:lpstr>Courier New</vt:lpstr>
      <vt:lpstr>Times New Roman</vt:lpstr>
      <vt:lpstr>Wingdings</vt:lpstr>
      <vt:lpstr>ヒラギノ角ゴ Pro W3</vt:lpstr>
      <vt:lpstr>Powerpoint_Vorlage</vt:lpstr>
      <vt:lpstr>PowerPoint-Präsentation</vt:lpstr>
      <vt:lpstr>Gliederung</vt:lpstr>
      <vt:lpstr>Allgeméìn</vt:lpstr>
      <vt:lpstr>Spaltenorientierte Speicherung</vt:lpstr>
      <vt:lpstr>PowerPoint-Präsentation</vt:lpstr>
      <vt:lpstr>MSSQL</vt:lpstr>
      <vt:lpstr>Ms Sql – Datenbank einrichten 1</vt:lpstr>
      <vt:lpstr>Ms Sql – Datenbank einrichten 2</vt:lpstr>
      <vt:lpstr>Ms Sql – Tabellen einrichten 1</vt:lpstr>
      <vt:lpstr>Ms Sql – Tabellen einrichten 2</vt:lpstr>
      <vt:lpstr>Ms Sql – Datenbankschema</vt:lpstr>
      <vt:lpstr>Ms Sql – Füllen der Tabellen</vt:lpstr>
      <vt:lpstr>Ms Sql – Ergebnis</vt:lpstr>
      <vt:lpstr>Ms Sql – Export als Flatfile 1</vt:lpstr>
      <vt:lpstr>Ms Sql – Export als Flatfile 2</vt:lpstr>
      <vt:lpstr>SAP HANA</vt:lpstr>
      <vt:lpstr>SAP HANA - Komprimierung</vt:lpstr>
      <vt:lpstr>SAP HANA - Komprimierung</vt:lpstr>
      <vt:lpstr>SAP HANA - Parallele Verarbeitung</vt:lpstr>
      <vt:lpstr>SAP HANA - Hochverfügbarkeit</vt:lpstr>
      <vt:lpstr>SAP HANA - Arbeitsspeicher zuweisen 1</vt:lpstr>
      <vt:lpstr>PowerPoint-Präsentation</vt:lpstr>
      <vt:lpstr>PowerPoint-Präsentation</vt:lpstr>
      <vt:lpstr>SAP HANA - Create Table Beispiel</vt:lpstr>
      <vt:lpstr>SAP HANA - Import</vt:lpstr>
      <vt:lpstr>SAP HANA - Import</vt:lpstr>
      <vt:lpstr>Import</vt:lpstr>
      <vt:lpstr>Vergleich</vt:lpstr>
      <vt:lpstr>Quellen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Robert Pietzschmann</cp:lastModifiedBy>
  <cp:revision>140</cp:revision>
  <cp:lastPrinted>2011-09-28T10:49:02Z</cp:lastPrinted>
  <dcterms:created xsi:type="dcterms:W3CDTF">2011-12-19T14:51:39Z</dcterms:created>
  <dcterms:modified xsi:type="dcterms:W3CDTF">2018-01-15T16:03:25Z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