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5" r:id="rId2"/>
    <p:sldId id="280" r:id="rId3"/>
    <p:sldId id="264" r:id="rId4"/>
    <p:sldId id="286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4" r:id="rId18"/>
    <p:sldId id="282" r:id="rId19"/>
    <p:sldId id="283" r:id="rId20"/>
    <p:sldId id="285" r:id="rId21"/>
    <p:sldId id="279" r:id="rId22"/>
  </p:sldIdLst>
  <p:sldSz cx="9144000" cy="6858000" type="screen4x3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F5AD36"/>
    <a:srgbClr val="F88C21"/>
    <a:srgbClr val="EEEEEE"/>
    <a:srgbClr val="FF9900"/>
    <a:srgbClr val="F5F5F5"/>
    <a:srgbClr val="F9F9F9"/>
    <a:srgbClr val="F0F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8" autoAdjust="0"/>
    <p:restoredTop sz="75978" autoAdjust="0"/>
  </p:normalViewPr>
  <p:slideViewPr>
    <p:cSldViewPr showGuides="1">
      <p:cViewPr varScale="1">
        <p:scale>
          <a:sx n="55" d="100"/>
          <a:sy n="55" d="100"/>
        </p:scale>
        <p:origin x="1824" y="60"/>
      </p:cViewPr>
      <p:guideLst>
        <p:guide orient="horz" pos="2160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Pietzschmann" userId="c7f59647ab801a01" providerId="LiveId" clId="{943B4E65-9082-4CC9-8A88-14CECA6BA227}"/>
    <pc:docChg chg="undo custSel addSld modSld sldOrd">
      <pc:chgData name="Robert Pietzschmann" userId="c7f59647ab801a01" providerId="LiveId" clId="{943B4E65-9082-4CC9-8A88-14CECA6BA227}" dt="2018-01-14T12:38:50.797" v="3649" actId="20577"/>
      <pc:docMkLst>
        <pc:docMk/>
      </pc:docMkLst>
      <pc:sldChg chg="modNotesTx">
        <pc:chgData name="Robert Pietzschmann" userId="c7f59647ab801a01" providerId="LiveId" clId="{943B4E65-9082-4CC9-8A88-14CECA6BA227}" dt="2018-01-14T11:57:30.216" v="580" actId="20577"/>
        <pc:sldMkLst>
          <pc:docMk/>
          <pc:sldMk cId="2780534605" sldId="264"/>
        </pc:sldMkLst>
      </pc:sldChg>
      <pc:sldChg chg="ord">
        <pc:chgData name="Robert Pietzschmann" userId="c7f59647ab801a01" providerId="LiveId" clId="{943B4E65-9082-4CC9-8A88-14CECA6BA227}" dt="2018-01-14T12:38:35.099" v="3637"/>
        <pc:sldMkLst>
          <pc:docMk/>
          <pc:sldMk cId="1389049837" sldId="276"/>
        </pc:sldMkLst>
      </pc:sldChg>
      <pc:sldChg chg="delSp modSp add modNotesTx">
        <pc:chgData name="Robert Pietzschmann" userId="c7f59647ab801a01" providerId="LiveId" clId="{943B4E65-9082-4CC9-8A88-14CECA6BA227}" dt="2018-01-14T12:38:50.797" v="3649" actId="20577"/>
        <pc:sldMkLst>
          <pc:docMk/>
          <pc:sldMk cId="1319687565" sldId="286"/>
        </pc:sldMkLst>
        <pc:spChg chg="mod">
          <ac:chgData name="Robert Pietzschmann" userId="c7f59647ab801a01" providerId="LiveId" clId="{943B4E65-9082-4CC9-8A88-14CECA6BA227}" dt="2018-01-14T12:38:50.797" v="3649" actId="20577"/>
          <ac:spMkLst>
            <pc:docMk/>
            <pc:sldMk cId="1319687565" sldId="286"/>
            <ac:spMk id="2" creationId="{00000000-0000-0000-0000-000000000000}"/>
          </ac:spMkLst>
        </pc:spChg>
        <pc:picChg chg="del">
          <ac:chgData name="Robert Pietzschmann" userId="c7f59647ab801a01" providerId="LiveId" clId="{943B4E65-9082-4CC9-8A88-14CECA6BA227}" dt="2018-01-14T11:58:25.269" v="582" actId="478"/>
          <ac:picMkLst>
            <pc:docMk/>
            <pc:sldMk cId="1319687565" sldId="286"/>
            <ac:picMk id="102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Dictionary</a:t>
            </a:r>
            <a:r>
              <a:rPr lang="de-DE" baseline="0" dirty="0"/>
              <a:t> ist eine Komprimierung vom typ light-</a:t>
            </a:r>
            <a:r>
              <a:rPr lang="de-DE" baseline="0" dirty="0" err="1"/>
              <a:t>weight</a:t>
            </a:r>
            <a:r>
              <a:rPr lang="de-DE" baseline="0" dirty="0"/>
              <a:t> </a:t>
            </a:r>
            <a:r>
              <a:rPr lang="de-DE" baseline="0" dirty="0" err="1"/>
              <a:t>komprimierung</a:t>
            </a:r>
            <a:r>
              <a:rPr lang="de-DE" baseline="0" dirty="0"/>
              <a:t>. </a:t>
            </a:r>
          </a:p>
          <a:p>
            <a:r>
              <a:rPr lang="de-DE" baseline="0" dirty="0"/>
              <a:t>Light </a:t>
            </a:r>
            <a:r>
              <a:rPr lang="de-DE" baseline="0" dirty="0" err="1"/>
              <a:t>weight</a:t>
            </a:r>
            <a:r>
              <a:rPr lang="de-DE" baseline="0" dirty="0"/>
              <a:t> bedeutet, dass die daten zwar komprimiert werden, aber noch so dass damit gearbeitet werden kann ohne sie wieder zu dekomprimieren (durch Indexe). </a:t>
            </a:r>
          </a:p>
          <a:p>
            <a:r>
              <a:rPr lang="de-DE" baseline="0" dirty="0"/>
              <a:t>Funktionsweise: Werte mit großer Länge, Speicherbedarf wie Texte werden als Integer Wert gespeichert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Jedem String ein Integer zugeordnet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Integer statt Strings in Attribut Vector gespeichert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Prozessor auf Integer Werte ausgelegt, kann diese schneller verarbeiten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Weiterer Vorteil durch Sortierung (Binärsuche möglich) aber schlecht bei Anfügen von neuen Werten da immer wieder neu sortiert werden muss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90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/>
              <a:t>Mehrere Terabyte Datenbank ohne zusätzliche Komprimierung nicht komplett in Speicher haltbar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Prefix</a:t>
            </a:r>
            <a:r>
              <a:rPr lang="de-DE" baseline="0" dirty="0"/>
              <a:t>: Sortierung nach tonangebenden Wert, Attributvektor startet damit/ beinhaltet ID des Wertes nur noch ein mal + Häufigkeit dessen (keine Dopplungen mehr -&gt; Einsparung Speicher)+  </a:t>
            </a:r>
            <a:r>
              <a:rPr lang="de-DE" baseline="0" dirty="0" err="1"/>
              <a:t>Ids</a:t>
            </a:r>
            <a:r>
              <a:rPr lang="de-DE" baseline="0" dirty="0"/>
              <a:t> nachfolgender nicht tonangebender Werte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Run </a:t>
            </a:r>
            <a:r>
              <a:rPr lang="de-DE" baseline="0" dirty="0" err="1"/>
              <a:t>Length</a:t>
            </a:r>
            <a:r>
              <a:rPr lang="de-DE" baseline="0" dirty="0"/>
              <a:t>: am Besten wenn Vektor mehrere verschiedene Werte mit großer Häufigkeit hat, Maximale Kompression durch Sortierung, gleiche Werte zu einem Zusammengefasst + entweder Häufigkeit oder Startposition (Startposition verbraucht etwas mehr Speicher, da bei letztem Wert Häufigkeit einmalig gespeichert werden muss, aber bietet direkten Zugriff mit Binärsuche was wesentlich bessere Performance bietet)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Cluster Encoding: Aufteilung in gleich große Blöcke (oft 1024 Einheiten), wenn alle Werte in Block gleich -&gt; Zusammenfassen zu einem Wert + Häufigkeit dessen, bei unterschiedlichen Werten keine Komprimierung, in zusätzlichen Bit Vektor Darstellung wo was ersetzt wurde (1 wenn ersetzt 0 wenn unkomprimiert) 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Indirect</a:t>
            </a:r>
            <a:r>
              <a:rPr lang="de-DE" baseline="0" dirty="0"/>
              <a:t> Encoding: wieder Unterteilung in Blöcke, wenn </a:t>
            </a:r>
            <a:r>
              <a:rPr lang="de-DE" baseline="0" dirty="0" err="1"/>
              <a:t>Sorteirung</a:t>
            </a:r>
            <a:r>
              <a:rPr lang="de-DE" baseline="0" dirty="0"/>
              <a:t> nach anderer Spalte kann hier Performance Vorteil für abhängige Spalte erreicht werden -&gt; Tabelle nach Ländern sortiert, Vornamen steht dazu in Korrelation &gt; -&gt; durchschnittlich 200 Vornamen pro 1024 Block pro Land -&gt; In extra Dictionary werden </a:t>
            </a:r>
            <a:r>
              <a:rPr lang="de-DE" baseline="0" dirty="0" err="1"/>
              <a:t>Ids</a:t>
            </a:r>
            <a:r>
              <a:rPr lang="de-DE" baseline="0" dirty="0"/>
              <a:t> der Vornamen nun Nummern von 0 bis 199 zugeordnet und nur diese in einem Block gespeichert anstelle von IDs der Länder/ Einsparung bei Bsp. Da nur noch 8 statt 23 Bit benötigt werden pro Eintrag im Block </a:t>
            </a:r>
          </a:p>
          <a:p>
            <a:pPr marL="0" indent="0">
              <a:buFontTx/>
              <a:buNone/>
            </a:pPr>
            <a:r>
              <a:rPr lang="de-DE" baseline="0" dirty="0"/>
              <a:t>-   Delta Encoding: Reduzierung des Speicherbedarfs des </a:t>
            </a:r>
            <a:r>
              <a:rPr lang="de-DE" baseline="0" dirty="0" err="1"/>
              <a:t>Dictionarys</a:t>
            </a:r>
            <a:r>
              <a:rPr lang="de-DE" baseline="0" dirty="0"/>
              <a:t> -&gt; bei alphanumerischer Sortierung bei Städten z.B. mehrere Städte mit selben Vorsilben (Aach und Aachen z.B.)-&gt; wieder </a:t>
            </a:r>
            <a:r>
              <a:rPr lang="de-DE" baseline="0" dirty="0" err="1"/>
              <a:t>unterteilung</a:t>
            </a:r>
            <a:r>
              <a:rPr lang="de-DE" baseline="0" dirty="0"/>
              <a:t> in Blöcke (aber hier meist nur 16 Werte pro Block) -&gt; erster Wert in Block wird mit Länge dessen gespeichert (Aach mit 4 Zeichen), in zweiten Block wird dann bei gleichen Zeichen Anzahl derer zum Vorgänger gespeichert (bei Aachen also wieder 4) plus Anzahl folgender Zeichen (2 bei Aachen)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1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Blade</a:t>
            </a:r>
            <a:r>
              <a:rPr lang="de-DE" baseline="0" dirty="0"/>
              <a:t> ist ein Server der kompakt gebaut aber sehr leistungsfähig für seine Größe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82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und Log </a:t>
            </a:r>
            <a:r>
              <a:rPr lang="de-DE" dirty="0" err="1"/>
              <a:t>Volumes</a:t>
            </a:r>
            <a:r>
              <a:rPr lang="de-DE" dirty="0"/>
              <a:t> enthalten alle Änderungen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37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60000" y="6588000"/>
            <a:ext cx="108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/>
              <a:t>H. Mustermann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1800000" y="6588000"/>
            <a:ext cx="1676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Titel der Präsentation</a:t>
            </a:r>
          </a:p>
        </p:txBody>
      </p:sp>
      <p:pic>
        <p:nvPicPr>
          <p:cNvPr id="15" name="Bild 14" descr="HTW_GESAMT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000" y="289357"/>
            <a:ext cx="2340000" cy="403339"/>
          </a:xfrm>
          <a:prstGeom prst="rect">
            <a:avLst/>
          </a:prstGeom>
        </p:spPr>
      </p:pic>
      <p:cxnSp>
        <p:nvCxnSpPr>
          <p:cNvPr id="29" name="Gerade Verbindung 28"/>
          <p:cNvCxnSpPr/>
          <p:nvPr userDrawn="1"/>
        </p:nvCxnSpPr>
        <p:spPr bwMode="auto">
          <a:xfrm>
            <a:off x="0" y="6576863"/>
            <a:ext cx="9144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65920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15628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78874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8100000" y="6588000"/>
            <a:ext cx="10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30.11.2011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-990600" y="10668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360000" y="676957"/>
            <a:ext cx="594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6840000" y="6588000"/>
            <a:ext cx="1008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echies.com/userfiles/images/dictionaryCompression.JPG" TargetMode="External"/><Relationship Id="rId2" Type="http://schemas.openxmlformats.org/officeDocument/2006/relationships/hyperlink" Target="https://www.oth-regensburg.de/fileadmin/media/fakultaeten/im/forschung-projekte/ccse/pdf/SAP_HANA_AKWI_2014_v6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yslinkams.com/de/blog/hana-hochverfuegbarkeit-durch-system-replik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Zeilenorientiert: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Spaltenorientiert: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Spaltenorientierte Speicherung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3" y="1556792"/>
            <a:ext cx="4829849" cy="34294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2740635"/>
            <a:ext cx="4734586" cy="3143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2000" y="6309320"/>
            <a:ext cx="3249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https://de.wikipedia.org/wiki/Spaltenorientierte_Datenbank</a:t>
            </a:r>
          </a:p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8931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40060"/>
            <a:ext cx="8243888" cy="448111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Folie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</p:spTree>
    <p:extLst>
      <p:ext uri="{BB962C8B-B14F-4D97-AF65-F5344CB8AC3E}">
        <p14:creationId xmlns:p14="http://schemas.microsoft.com/office/powerpoint/2010/main" val="272311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40060"/>
            <a:ext cx="8243888" cy="448111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Folie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</p:spTree>
    <p:extLst>
      <p:ext uri="{BB962C8B-B14F-4D97-AF65-F5344CB8AC3E}">
        <p14:creationId xmlns:p14="http://schemas.microsoft.com/office/powerpoint/2010/main" val="155791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40060"/>
            <a:ext cx="8243888" cy="448111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Folie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</p:spTree>
    <p:extLst>
      <p:ext uri="{BB962C8B-B14F-4D97-AF65-F5344CB8AC3E}">
        <p14:creationId xmlns:p14="http://schemas.microsoft.com/office/powerpoint/2010/main" val="427926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371448"/>
            <a:ext cx="8243888" cy="461834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Folie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4</a:t>
            </a:r>
          </a:p>
        </p:txBody>
      </p:sp>
    </p:spTree>
    <p:extLst>
      <p:ext uri="{BB962C8B-B14F-4D97-AF65-F5344CB8AC3E}">
        <p14:creationId xmlns:p14="http://schemas.microsoft.com/office/powerpoint/2010/main" val="794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40060"/>
            <a:ext cx="8243888" cy="448111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Folie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</p:spTree>
    <p:extLst>
      <p:ext uri="{BB962C8B-B14F-4D97-AF65-F5344CB8AC3E}">
        <p14:creationId xmlns:p14="http://schemas.microsoft.com/office/powerpoint/2010/main" val="407423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98" y="1052513"/>
            <a:ext cx="5874091" cy="525621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Folie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</p:spTree>
    <p:extLst>
      <p:ext uri="{BB962C8B-B14F-4D97-AF65-F5344CB8AC3E}">
        <p14:creationId xmlns:p14="http://schemas.microsoft.com/office/powerpoint/2010/main" val="138904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40060"/>
            <a:ext cx="8243888" cy="448111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Folie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</p:spTree>
    <p:extLst>
      <p:ext uri="{BB962C8B-B14F-4D97-AF65-F5344CB8AC3E}">
        <p14:creationId xmlns:p14="http://schemas.microsoft.com/office/powerpoint/2010/main" val="140609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Table Beispiel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CREATE COLUMN TABLE "TPCH"."CUSTOMER_CS" (</a:t>
            </a:r>
          </a:p>
          <a:p>
            <a:pPr marL="0" indent="0">
              <a:buNone/>
            </a:pPr>
            <a:r>
              <a:rPr lang="de-DE" dirty="0"/>
              <a:t>   C_CUSTKEY            integer                        not null,</a:t>
            </a:r>
          </a:p>
          <a:p>
            <a:pPr marL="0" indent="0">
              <a:buNone/>
            </a:pPr>
            <a:r>
              <a:rPr lang="de-DE" dirty="0"/>
              <a:t>   C_NAME               </a:t>
            </a:r>
            <a:r>
              <a:rPr lang="de-DE" dirty="0" err="1"/>
              <a:t>varchar</a:t>
            </a:r>
            <a:r>
              <a:rPr lang="de-DE" dirty="0"/>
              <a:t>(25)                    not null,</a:t>
            </a:r>
          </a:p>
          <a:p>
            <a:pPr marL="0" indent="0">
              <a:buNone/>
            </a:pPr>
            <a:r>
              <a:rPr lang="de-DE" dirty="0"/>
              <a:t>   C_ADDRESS            </a:t>
            </a:r>
            <a:r>
              <a:rPr lang="de-DE" dirty="0" err="1"/>
              <a:t>varchar</a:t>
            </a:r>
            <a:r>
              <a:rPr lang="de-DE" dirty="0"/>
              <a:t>(40)                    not null,</a:t>
            </a:r>
          </a:p>
          <a:p>
            <a:pPr marL="0" indent="0">
              <a:buNone/>
            </a:pPr>
            <a:r>
              <a:rPr lang="de-DE" dirty="0"/>
              <a:t>   C_NATIONKEY          integer                        not null,</a:t>
            </a:r>
          </a:p>
          <a:p>
            <a:pPr marL="0" indent="0">
              <a:buNone/>
            </a:pPr>
            <a:r>
              <a:rPr lang="de-DE" dirty="0"/>
              <a:t>   C_PHONE              </a:t>
            </a:r>
            <a:r>
              <a:rPr lang="de-DE" dirty="0" err="1"/>
              <a:t>char</a:t>
            </a:r>
            <a:r>
              <a:rPr lang="de-DE" dirty="0"/>
              <a:t>(15)                       not null,</a:t>
            </a:r>
          </a:p>
          <a:p>
            <a:pPr marL="0" indent="0">
              <a:buNone/>
            </a:pPr>
            <a:r>
              <a:rPr lang="de-DE" dirty="0"/>
              <a:t>   C_ACCTBAL            </a:t>
            </a:r>
            <a:r>
              <a:rPr lang="de-DE" dirty="0" err="1"/>
              <a:t>decimal</a:t>
            </a:r>
            <a:r>
              <a:rPr lang="de-DE" dirty="0"/>
              <a:t>(15,2)                  not null,</a:t>
            </a:r>
          </a:p>
          <a:p>
            <a:pPr marL="0" indent="0">
              <a:buNone/>
            </a:pPr>
            <a:r>
              <a:rPr lang="de-DE" dirty="0"/>
              <a:t>   C_MKTSEGMENT         </a:t>
            </a:r>
            <a:r>
              <a:rPr lang="de-DE" dirty="0" err="1"/>
              <a:t>char</a:t>
            </a:r>
            <a:r>
              <a:rPr lang="de-DE" dirty="0"/>
              <a:t>(10)                       not null,</a:t>
            </a:r>
          </a:p>
          <a:p>
            <a:pPr marL="0" indent="0">
              <a:buNone/>
            </a:pPr>
            <a:r>
              <a:rPr lang="de-DE" dirty="0"/>
              <a:t>   C_COMMENT            </a:t>
            </a:r>
            <a:r>
              <a:rPr lang="de-DE" dirty="0" err="1"/>
              <a:t>varchar</a:t>
            </a:r>
            <a:r>
              <a:rPr lang="de-DE" dirty="0"/>
              <a:t>(117)                   not null,</a:t>
            </a:r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(C_CUSTKEY)</a:t>
            </a:r>
          </a:p>
          <a:p>
            <a:pPr marL="0" indent="0">
              <a:buNone/>
            </a:pPr>
            <a:r>
              <a:rPr lang="de-DE" dirty="0"/>
              <a:t>);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4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84" y="1052513"/>
            <a:ext cx="4440720" cy="5256212"/>
          </a:xfrm>
        </p:spPr>
      </p:pic>
    </p:spTree>
    <p:extLst>
      <p:ext uri="{BB962C8B-B14F-4D97-AF65-F5344CB8AC3E}">
        <p14:creationId xmlns:p14="http://schemas.microsoft.com/office/powerpoint/2010/main" val="4217564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4" y="1052513"/>
            <a:ext cx="6484600" cy="5256212"/>
          </a:xfrm>
        </p:spPr>
      </p:pic>
    </p:spTree>
    <p:extLst>
      <p:ext uri="{BB962C8B-B14F-4D97-AF65-F5344CB8AC3E}">
        <p14:creationId xmlns:p14="http://schemas.microsoft.com/office/powerpoint/2010/main" val="173381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>
          <a:xfrm>
            <a:off x="432000" y="980728"/>
            <a:ext cx="8244456" cy="5256584"/>
          </a:xfrm>
        </p:spPr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398337"/>
            <a:ext cx="3753374" cy="240063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2000" y="6309320"/>
            <a:ext cx="6250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https://www.oth-regensburg.de/fileadmin/media/fakultaeten/im/forschung-projekte/ccse/pdf/SAP_HANA_AKWI_2014_v6.pdf</a:t>
            </a:r>
          </a:p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23725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Vergleich:</a:t>
            </a:r>
          </a:p>
          <a:p>
            <a:r>
              <a:rPr lang="de-DE" dirty="0"/>
              <a:t>http://www.datenbanken-verstehen.de/lexikon/sap-hana/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46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hlinkClick r:id="rId2"/>
              </a:rPr>
              <a:t>https://www.oth-regensburg.de/fileadmin/media/fakultaeten/im/forschung-projekte/ccse/pdf/SAP_HANA_AKWI_2014_v6.pdf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hlinkClick r:id="rId3"/>
              </a:rPr>
              <a:t>https://www.stechies.com/userfiles/images/dictionaryCompression.JPG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hlinkClick r:id="rId4"/>
              </a:rPr>
              <a:t>https://www.syslinkams.com/de/blog/hana-hochverfuegbarkeit-durch-system-replikation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/>
              <a:t>https://www.sap.com/developer/tutorials/dt-create-schema-load-data-part3.html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427054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Spaltenorientierte Speicherung</a:t>
            </a:r>
          </a:p>
          <a:p>
            <a:r>
              <a:rPr lang="de-DE" dirty="0" err="1"/>
              <a:t>Dictionary</a:t>
            </a:r>
            <a:r>
              <a:rPr lang="de-DE" dirty="0"/>
              <a:t>-Komprimierung (light-</a:t>
            </a:r>
            <a:r>
              <a:rPr lang="de-DE" dirty="0" err="1"/>
              <a:t>weight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Komprimierung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32000" y="63093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1,2  </a:t>
            </a:r>
          </a:p>
        </p:txBody>
      </p:sp>
      <p:pic>
        <p:nvPicPr>
          <p:cNvPr id="1028" name="Picture 4" descr="https://www.stechies.com/userfiles/images/dictionaryCompres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11" y="1988840"/>
            <a:ext cx="61722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53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Weitere Verfahren benötigt Aufgrund der Größe von heutigen Datenbanken</a:t>
            </a:r>
          </a:p>
          <a:p>
            <a:r>
              <a:rPr lang="de-DE" dirty="0"/>
              <a:t>5 Verfahren: </a:t>
            </a:r>
          </a:p>
          <a:p>
            <a:pPr lvl="1"/>
            <a:r>
              <a:rPr lang="de-DE" dirty="0" err="1"/>
              <a:t>Prefix</a:t>
            </a:r>
            <a:r>
              <a:rPr lang="de-DE" dirty="0"/>
              <a:t> Encoding </a:t>
            </a:r>
          </a:p>
          <a:p>
            <a:pPr lvl="1"/>
            <a:r>
              <a:rPr lang="de-DE" dirty="0"/>
              <a:t>Run </a:t>
            </a:r>
            <a:r>
              <a:rPr lang="de-DE" dirty="0" err="1"/>
              <a:t>Length</a:t>
            </a:r>
            <a:r>
              <a:rPr lang="de-DE" dirty="0"/>
              <a:t> Encoding</a:t>
            </a:r>
          </a:p>
          <a:p>
            <a:pPr lvl="1"/>
            <a:r>
              <a:rPr lang="de-DE" dirty="0"/>
              <a:t>Cluster Encoding</a:t>
            </a:r>
          </a:p>
          <a:p>
            <a:pPr lvl="1"/>
            <a:r>
              <a:rPr lang="de-DE" dirty="0" err="1"/>
              <a:t>Indirect</a:t>
            </a:r>
            <a:r>
              <a:rPr lang="de-DE" dirty="0"/>
              <a:t> Encoding</a:t>
            </a:r>
          </a:p>
          <a:p>
            <a:pPr lvl="1"/>
            <a:r>
              <a:rPr lang="de-DE" dirty="0"/>
              <a:t>Delta Encoding</a:t>
            </a:r>
          </a:p>
          <a:p>
            <a:r>
              <a:rPr lang="de-DE" dirty="0"/>
              <a:t>Grenzen: </a:t>
            </a:r>
          </a:p>
          <a:p>
            <a:pPr lvl="1"/>
            <a:r>
              <a:rPr lang="de-DE" dirty="0"/>
              <a:t>Verfahren benötigen Sortierung, die pro Tabelle nur nach einer Spalte geht</a:t>
            </a:r>
          </a:p>
          <a:p>
            <a:pPr lvl="1"/>
            <a:r>
              <a:rPr lang="de-DE" dirty="0"/>
              <a:t>Teilweise kein </a:t>
            </a:r>
            <a:r>
              <a:rPr lang="de-DE"/>
              <a:t>direkter Zugriff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Komprimierung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32000" y="63093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1,2  </a:t>
            </a:r>
          </a:p>
        </p:txBody>
      </p:sp>
    </p:spTree>
    <p:extLst>
      <p:ext uri="{BB962C8B-B14F-4D97-AF65-F5344CB8AC3E}">
        <p14:creationId xmlns:p14="http://schemas.microsoft.com/office/powerpoint/2010/main" val="131968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Unterteilt Arbeitsschritte um parallel daran zu arbeiten</a:t>
            </a:r>
          </a:p>
          <a:p>
            <a:r>
              <a:rPr lang="de-DE" dirty="0"/>
              <a:t>Verteilt die Daten auf mehrere Serverblades um Lesezugriff zu ermöglichen</a:t>
            </a:r>
          </a:p>
          <a:p>
            <a:r>
              <a:rPr lang="de-DE" dirty="0"/>
              <a:t>Erhöht die Ausfallsicherheit durch Standby Blades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Parallele Verarbeitung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 </a:t>
            </a:r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0888"/>
            <a:ext cx="887422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4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Storage Replication (Spiegelung der Speicherarchitektur)</a:t>
            </a:r>
          </a:p>
          <a:p>
            <a:r>
              <a:rPr lang="de-DE" dirty="0"/>
              <a:t>Host Auto-</a:t>
            </a:r>
            <a:r>
              <a:rPr lang="de-DE" dirty="0" err="1"/>
              <a:t>Failure</a:t>
            </a:r>
            <a:r>
              <a:rPr lang="de-DE" dirty="0"/>
              <a:t> (Data- und Log-</a:t>
            </a:r>
            <a:r>
              <a:rPr lang="de-DE" dirty="0" err="1"/>
              <a:t>Volumes</a:t>
            </a:r>
            <a:r>
              <a:rPr lang="de-DE" dirty="0"/>
              <a:t> werden von einem Hot Standby-System übernommen)</a:t>
            </a:r>
          </a:p>
          <a:p>
            <a:r>
              <a:rPr lang="de-DE" dirty="0"/>
              <a:t>SAP HANA System Replication (Permanente Replikation der Daten auf Sekundäres System)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Wie schützt sich die </a:t>
            </a:r>
            <a:r>
              <a:rPr lang="de-DE" dirty="0" err="1"/>
              <a:t>InMemory</a:t>
            </a:r>
            <a:r>
              <a:rPr lang="de-DE" dirty="0"/>
              <a:t> Datenbank vor z.B. Stromausfällen?</a:t>
            </a:r>
          </a:p>
          <a:p>
            <a:r>
              <a:rPr lang="de-DE" dirty="0"/>
              <a:t>Data- und Log-</a:t>
            </a:r>
            <a:r>
              <a:rPr lang="de-DE" dirty="0" err="1"/>
              <a:t>Volumes</a:t>
            </a:r>
            <a:r>
              <a:rPr lang="de-DE" dirty="0"/>
              <a:t> werden auf der Festplatte gespeichert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Hochverfügbarkeit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3  </a:t>
            </a:r>
          </a:p>
        </p:txBody>
      </p:sp>
    </p:spTree>
    <p:extLst>
      <p:ext uri="{BB962C8B-B14F-4D97-AF65-F5344CB8AC3E}">
        <p14:creationId xmlns:p14="http://schemas.microsoft.com/office/powerpoint/2010/main" val="159031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98" y="1052513"/>
            <a:ext cx="5874091" cy="525621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Arbeitsspeicher zuweisen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</p:spTree>
    <p:extLst>
      <p:ext uri="{BB962C8B-B14F-4D97-AF65-F5344CB8AC3E}">
        <p14:creationId xmlns:p14="http://schemas.microsoft.com/office/powerpoint/2010/main" val="370288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40060"/>
            <a:ext cx="8243888" cy="448111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Folie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</p:spTree>
    <p:extLst>
      <p:ext uri="{BB962C8B-B14F-4D97-AF65-F5344CB8AC3E}">
        <p14:creationId xmlns:p14="http://schemas.microsoft.com/office/powerpoint/2010/main" val="302689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40060"/>
            <a:ext cx="8243888" cy="448111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Folie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</p:spTree>
    <p:extLst>
      <p:ext uri="{BB962C8B-B14F-4D97-AF65-F5344CB8AC3E}">
        <p14:creationId xmlns:p14="http://schemas.microsoft.com/office/powerpoint/2010/main" val="282437522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K:\n4100\Werbung\PPT\Powerpoint_Vorlage.pot</Template>
  <TotalTime>0</TotalTime>
  <Words>917</Words>
  <Application>Microsoft Office PowerPoint</Application>
  <PresentationFormat>Bildschirmpräsentation (4:3)</PresentationFormat>
  <Paragraphs>112</Paragraphs>
  <Slides>21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Consolas</vt:lpstr>
      <vt:lpstr>Wingdings</vt:lpstr>
      <vt:lpstr>ヒラギノ角ゴ Pro W3</vt:lpstr>
      <vt:lpstr>Powerpoint_Vorlage</vt:lpstr>
      <vt:lpstr>Spaltenorientierte Speicherung</vt:lpstr>
      <vt:lpstr>PowerPoint-Präsentation</vt:lpstr>
      <vt:lpstr>Komprimierung</vt:lpstr>
      <vt:lpstr>Komprimierung</vt:lpstr>
      <vt:lpstr>Parallele Verarbeitung</vt:lpstr>
      <vt:lpstr>Hochverfügbarkeit</vt:lpstr>
      <vt:lpstr>Arbeitsspeicher zuweisen</vt:lpstr>
      <vt:lpstr>Titel der Folie</vt:lpstr>
      <vt:lpstr>Titel der Folie</vt:lpstr>
      <vt:lpstr>Titel der Folie</vt:lpstr>
      <vt:lpstr>Titel der Folie</vt:lpstr>
      <vt:lpstr>Titel der Folie</vt:lpstr>
      <vt:lpstr>Titel der Folie</vt:lpstr>
      <vt:lpstr>Titel der Folie</vt:lpstr>
      <vt:lpstr>Titel der Folie</vt:lpstr>
      <vt:lpstr>Titel der Folie</vt:lpstr>
      <vt:lpstr>Create Table Beispiel</vt:lpstr>
      <vt:lpstr>Import</vt:lpstr>
      <vt:lpstr>Import</vt:lpstr>
      <vt:lpstr>Import</vt:lpstr>
      <vt:lpstr>Quellen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Robert Pietzschmann</cp:lastModifiedBy>
  <cp:revision>129</cp:revision>
  <cp:lastPrinted>2011-09-28T10:49:02Z</cp:lastPrinted>
  <dcterms:created xsi:type="dcterms:W3CDTF">2011-12-19T14:51:39Z</dcterms:created>
  <dcterms:modified xsi:type="dcterms:W3CDTF">2018-01-14T12:38:56Z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