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handoutMasterIdLst>
    <p:handoutMasterId r:id="rId34"/>
  </p:handoutMasterIdLst>
  <p:sldIdLst>
    <p:sldId id="315" r:id="rId2"/>
    <p:sldId id="265" r:id="rId3"/>
    <p:sldId id="367" r:id="rId4"/>
    <p:sldId id="296" r:id="rId5"/>
    <p:sldId id="321" r:id="rId6"/>
    <p:sldId id="291" r:id="rId7"/>
    <p:sldId id="292" r:id="rId8"/>
    <p:sldId id="294" r:id="rId9"/>
    <p:sldId id="299" r:id="rId10"/>
    <p:sldId id="306" r:id="rId11"/>
    <p:sldId id="309" r:id="rId12"/>
    <p:sldId id="302" r:id="rId13"/>
    <p:sldId id="303" r:id="rId14"/>
    <p:sldId id="304" r:id="rId15"/>
    <p:sldId id="305" r:id="rId16"/>
    <p:sldId id="369" r:id="rId17"/>
    <p:sldId id="370" r:id="rId18"/>
    <p:sldId id="371" r:id="rId19"/>
    <p:sldId id="372" r:id="rId20"/>
    <p:sldId id="364" r:id="rId21"/>
    <p:sldId id="365" r:id="rId22"/>
    <p:sldId id="366" r:id="rId23"/>
    <p:sldId id="361" r:id="rId24"/>
    <p:sldId id="363" r:id="rId25"/>
    <p:sldId id="353" r:id="rId26"/>
    <p:sldId id="316" r:id="rId27"/>
    <p:sldId id="346" r:id="rId28"/>
    <p:sldId id="324" r:id="rId29"/>
    <p:sldId id="373" r:id="rId30"/>
    <p:sldId id="279" r:id="rId31"/>
    <p:sldId id="368" r:id="rId32"/>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99B1C"/>
    <a:srgbClr val="F5AD36"/>
    <a:srgbClr val="F88C21"/>
    <a:srgbClr val="EEEEEE"/>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76015" autoAdjust="0"/>
  </p:normalViewPr>
  <p:slideViewPr>
    <p:cSldViewPr showGuides="1">
      <p:cViewPr varScale="1">
        <p:scale>
          <a:sx n="88" d="100"/>
          <a:sy n="88" d="100"/>
        </p:scale>
        <p:origin x="2268" y="-78"/>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ietzschmann" userId="c7f59647ab801a01" providerId="LiveId" clId="{F2748B10-2D07-4F72-99D3-060683268240}"/>
    <pc:docChg chg="custSel modSld">
      <pc:chgData name="Robert Pietzschmann" userId="c7f59647ab801a01" providerId="LiveId" clId="{F2748B10-2D07-4F72-99D3-060683268240}" dt="2018-01-15T16:03:24.186" v="286" actId="20577"/>
      <pc:docMkLst>
        <pc:docMk/>
      </pc:docMkLst>
      <pc:sldChg chg="modSp">
        <pc:chgData name="Robert Pietzschmann" userId="c7f59647ab801a01" providerId="LiveId" clId="{F2748B10-2D07-4F72-99D3-060683268240}" dt="2018-01-15T16:03:24.186" v="286" actId="20577"/>
        <pc:sldMkLst>
          <pc:docMk/>
          <pc:sldMk cId="4270548889" sldId="279"/>
        </pc:sldMkLst>
        <pc:spChg chg="mod">
          <ac:chgData name="Robert Pietzschmann" userId="c7f59647ab801a01" providerId="LiveId" clId="{F2748B10-2D07-4F72-99D3-060683268240}" dt="2018-01-15T16:03:24.186" v="286" actId="20577"/>
          <ac:spMkLst>
            <pc:docMk/>
            <pc:sldMk cId="4270548889" sldId="279"/>
            <ac:spMk id="2" creationId="{00000000-0000-0000-0000-000000000000}"/>
          </ac:spMkLst>
        </pc:spChg>
      </pc:sldChg>
      <pc:sldChg chg="addSp delSp modSp">
        <pc:chgData name="Robert Pietzschmann" userId="c7f59647ab801a01" providerId="LiveId" clId="{F2748B10-2D07-4F72-99D3-060683268240}" dt="2018-01-15T15:56:35.121" v="263" actId="20577"/>
        <pc:sldMkLst>
          <pc:docMk/>
          <pc:sldMk cId="2885947562" sldId="291"/>
        </pc:sldMkLst>
        <pc:spChg chg="del">
          <ac:chgData name="Robert Pietzschmann" userId="c7f59647ab801a01" providerId="LiveId" clId="{F2748B10-2D07-4F72-99D3-060683268240}" dt="2018-01-15T15:48:08.348" v="0" actId="478"/>
          <ac:spMkLst>
            <pc:docMk/>
            <pc:sldMk cId="2885947562" sldId="291"/>
            <ac:spMk id="2" creationId="{00000000-0000-0000-0000-000000000000}"/>
          </ac:spMkLst>
        </pc:spChg>
        <pc:spChg chg="add mod">
          <ac:chgData name="Robert Pietzschmann" userId="c7f59647ab801a01" providerId="LiveId" clId="{F2748B10-2D07-4F72-99D3-060683268240}" dt="2018-01-15T15:56:35.121" v="263" actId="20577"/>
          <ac:spMkLst>
            <pc:docMk/>
            <pc:sldMk cId="2885947562" sldId="291"/>
            <ac:spMk id="4" creationId="{55A35DED-7D1A-4C8F-934D-D5CD3FC3279C}"/>
          </ac:spMkLst>
        </pc:spChg>
      </pc:sldChg>
    </pc:docChg>
  </pc:docChgLst>
  <pc:docChgLst>
    <pc:chgData name="Robert Pietzschmann" userId="c7f59647ab801a01" providerId="LiveId" clId="{943B4E65-9082-4CC9-8A88-14CECA6BA227}"/>
    <pc:docChg chg="undo custSel addSld modSld sldOrd">
      <pc:chgData name="Robert Pietzschmann" userId="c7f59647ab801a01" providerId="LiveId" clId="{943B4E65-9082-4CC9-8A88-14CECA6BA227}" dt="2018-01-14T12:38:50.797" v="3649" actId="20577"/>
      <pc:docMkLst>
        <pc:docMk/>
      </pc:docMkLst>
      <pc:sldChg chg="modNotesTx">
        <pc:chgData name="Robert Pietzschmann" userId="c7f59647ab801a01" providerId="LiveId" clId="{943B4E65-9082-4CC9-8A88-14CECA6BA227}" dt="2018-01-14T11:57:30.216" v="580" actId="20577"/>
        <pc:sldMkLst>
          <pc:docMk/>
          <pc:sldMk cId="2780534605" sldId="264"/>
        </pc:sldMkLst>
      </pc:sldChg>
      <pc:sldChg chg="ord">
        <pc:chgData name="Robert Pietzschmann" userId="c7f59647ab801a01" providerId="LiveId" clId="{943B4E65-9082-4CC9-8A88-14CECA6BA227}" dt="2018-01-14T12:38:35.099" v="3637" actId="20577"/>
        <pc:sldMkLst>
          <pc:docMk/>
          <pc:sldMk cId="1389049837" sldId="276"/>
        </pc:sldMkLst>
      </pc:sldChg>
      <pc:sldChg chg="delSp modSp add modNotesTx">
        <pc:chgData name="Robert Pietzschmann" userId="c7f59647ab801a01" providerId="LiveId" clId="{943B4E65-9082-4CC9-8A88-14CECA6BA227}" dt="2018-01-14T12:38:50.797" v="3649" actId="20577"/>
        <pc:sldMkLst>
          <pc:docMk/>
          <pc:sldMk cId="1319687565" sldId="286"/>
        </pc:sldMkLst>
        <pc:spChg chg="mod">
          <ac:chgData name="Robert Pietzschmann" userId="c7f59647ab801a01" providerId="LiveId" clId="{943B4E65-9082-4CC9-8A88-14CECA6BA227}" dt="2018-01-14T12:38:50.797" v="3649" actId="20577"/>
          <ac:spMkLst>
            <pc:docMk/>
            <pc:sldMk cId="1319687565" sldId="286"/>
            <ac:spMk id="2" creationId="{00000000-0000-0000-0000-000000000000}"/>
          </ac:spMkLst>
        </pc:spChg>
        <pc:picChg chg="del">
          <ac:chgData name="Robert Pietzschmann" userId="c7f59647ab801a01" providerId="LiveId" clId="{943B4E65-9082-4CC9-8A88-14CECA6BA227}" dt="2018-01-14T11:58:25.269" v="582" actId="478"/>
          <ac:picMkLst>
            <pc:docMk/>
            <pc:sldMk cId="1319687565" sldId="286"/>
            <ac:picMk id="1028"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Abfragen'!$Y$8:$AH$8</c:f>
              <c:numCache>
                <c:formatCode>0.00</c:formatCode>
                <c:ptCount val="10"/>
                <c:pt idx="0">
                  <c:v>4041</c:v>
                </c:pt>
                <c:pt idx="1">
                  <c:v>2918</c:v>
                </c:pt>
                <c:pt idx="2">
                  <c:v>2974</c:v>
                </c:pt>
                <c:pt idx="3">
                  <c:v>2959</c:v>
                </c:pt>
                <c:pt idx="4">
                  <c:v>2966</c:v>
                </c:pt>
                <c:pt idx="5">
                  <c:v>2876</c:v>
                </c:pt>
                <c:pt idx="6">
                  <c:v>3231</c:v>
                </c:pt>
                <c:pt idx="7">
                  <c:v>2998</c:v>
                </c:pt>
                <c:pt idx="8">
                  <c:v>2877</c:v>
                </c:pt>
                <c:pt idx="9">
                  <c:v>2836</c:v>
                </c:pt>
              </c:numCache>
            </c:numRef>
          </c:val>
          <c:smooth val="0"/>
          <c:extLst xmlns:c16r2="http://schemas.microsoft.com/office/drawing/2015/06/chart">
            <c:ext xmlns:c16="http://schemas.microsoft.com/office/drawing/2014/chart" uri="{C3380CC4-5D6E-409C-BE32-E72D297353CC}">
              <c16:uniqueId val="{00000000-B426-43EB-8402-6B233FD66104}"/>
            </c:ext>
          </c:extLst>
        </c:ser>
        <c:ser>
          <c:idx val="1"/>
          <c:order val="1"/>
          <c:tx>
            <c:v>MSSQL</c:v>
          </c:tx>
          <c:spPr>
            <a:ln w="28575" cap="rnd">
              <a:solidFill>
                <a:schemeClr val="accent2"/>
              </a:solidFill>
              <a:round/>
            </a:ln>
            <a:effectLst/>
          </c:spPr>
          <c:marker>
            <c:symbol val="none"/>
          </c:marker>
          <c:val>
            <c:numRef>
              <c:f>'[Abfragen Vergleich.xlsx]MSSQL Abfragen'!$E$38:$E$47</c:f>
              <c:numCache>
                <c:formatCode>General</c:formatCode>
                <c:ptCount val="10"/>
                <c:pt idx="0">
                  <c:v>3650</c:v>
                </c:pt>
                <c:pt idx="1">
                  <c:v>3641</c:v>
                </c:pt>
                <c:pt idx="2">
                  <c:v>3643</c:v>
                </c:pt>
                <c:pt idx="3">
                  <c:v>3638</c:v>
                </c:pt>
                <c:pt idx="4">
                  <c:v>3651</c:v>
                </c:pt>
                <c:pt idx="5">
                  <c:v>3703</c:v>
                </c:pt>
                <c:pt idx="6">
                  <c:v>3647</c:v>
                </c:pt>
                <c:pt idx="7">
                  <c:v>3678</c:v>
                </c:pt>
                <c:pt idx="8">
                  <c:v>3626</c:v>
                </c:pt>
                <c:pt idx="9">
                  <c:v>3740</c:v>
                </c:pt>
              </c:numCache>
            </c:numRef>
          </c:val>
          <c:smooth val="0"/>
          <c:extLst xmlns:c16r2="http://schemas.microsoft.com/office/drawing/2015/06/chart">
            <c:ext xmlns:c16="http://schemas.microsoft.com/office/drawing/2014/chart" uri="{C3380CC4-5D6E-409C-BE32-E72D297353CC}">
              <c16:uniqueId val="{00000001-B426-43EB-8402-6B233FD66104}"/>
            </c:ext>
          </c:extLst>
        </c:ser>
        <c:dLbls>
          <c:showLegendKey val="0"/>
          <c:showVal val="0"/>
          <c:showCatName val="0"/>
          <c:showSerName val="0"/>
          <c:showPercent val="0"/>
          <c:showBubbleSize val="0"/>
        </c:dLbls>
        <c:smooth val="0"/>
        <c:axId val="640768976"/>
        <c:axId val="640775504"/>
      </c:lineChart>
      <c:catAx>
        <c:axId val="640768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40775504"/>
        <c:crosses val="autoZero"/>
        <c:auto val="1"/>
        <c:lblAlgn val="ctr"/>
        <c:lblOffset val="100"/>
        <c:noMultiLvlLbl val="0"/>
      </c:catAx>
      <c:valAx>
        <c:axId val="640775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4076897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Abfragen'!$Y$4:$AH$4</c:f>
              <c:numCache>
                <c:formatCode>0.00</c:formatCode>
                <c:ptCount val="10"/>
                <c:pt idx="0">
                  <c:v>9600</c:v>
                </c:pt>
                <c:pt idx="1">
                  <c:v>5669</c:v>
                </c:pt>
                <c:pt idx="2">
                  <c:v>6832</c:v>
                </c:pt>
                <c:pt idx="3">
                  <c:v>7920</c:v>
                </c:pt>
                <c:pt idx="4">
                  <c:v>5979</c:v>
                </c:pt>
                <c:pt idx="5">
                  <c:v>7935</c:v>
                </c:pt>
                <c:pt idx="6">
                  <c:v>5416</c:v>
                </c:pt>
                <c:pt idx="7">
                  <c:v>5437</c:v>
                </c:pt>
                <c:pt idx="8">
                  <c:v>5389</c:v>
                </c:pt>
                <c:pt idx="9">
                  <c:v>5569</c:v>
                </c:pt>
              </c:numCache>
            </c:numRef>
          </c:val>
          <c:smooth val="0"/>
          <c:extLst xmlns:c16r2="http://schemas.microsoft.com/office/drawing/2015/06/chart">
            <c:ext xmlns:c16="http://schemas.microsoft.com/office/drawing/2014/chart" uri="{C3380CC4-5D6E-409C-BE32-E72D297353CC}">
              <c16:uniqueId val="{00000000-8F3F-4CDA-9BEF-FB007C7EFEAD}"/>
            </c:ext>
          </c:extLst>
        </c:ser>
        <c:ser>
          <c:idx val="1"/>
          <c:order val="1"/>
          <c:tx>
            <c:v>MSSQL</c:v>
          </c:tx>
          <c:spPr>
            <a:ln w="28575" cap="rnd">
              <a:solidFill>
                <a:schemeClr val="accent2"/>
              </a:solidFill>
              <a:round/>
            </a:ln>
            <a:effectLst/>
          </c:spPr>
          <c:marker>
            <c:symbol val="none"/>
          </c:marker>
          <c:val>
            <c:numRef>
              <c:f>'[Abfragen Vergleich.xlsx]MSSQL Abfragen'!$E$5:$E$13</c:f>
              <c:numCache>
                <c:formatCode>General</c:formatCode>
                <c:ptCount val="9"/>
                <c:pt idx="0">
                  <c:v>3945</c:v>
                </c:pt>
                <c:pt idx="1">
                  <c:v>3935</c:v>
                </c:pt>
                <c:pt idx="2">
                  <c:v>3965</c:v>
                </c:pt>
                <c:pt idx="3">
                  <c:v>3923</c:v>
                </c:pt>
                <c:pt idx="4">
                  <c:v>3907</c:v>
                </c:pt>
                <c:pt idx="5">
                  <c:v>4055</c:v>
                </c:pt>
                <c:pt idx="6">
                  <c:v>4043</c:v>
                </c:pt>
                <c:pt idx="7">
                  <c:v>4599</c:v>
                </c:pt>
                <c:pt idx="8">
                  <c:v>4558</c:v>
                </c:pt>
              </c:numCache>
            </c:numRef>
          </c:val>
          <c:smooth val="0"/>
          <c:extLst xmlns:c16r2="http://schemas.microsoft.com/office/drawing/2015/06/chart">
            <c:ext xmlns:c16="http://schemas.microsoft.com/office/drawing/2014/chart" uri="{C3380CC4-5D6E-409C-BE32-E72D297353CC}">
              <c16:uniqueId val="{00000001-8F3F-4CDA-9BEF-FB007C7EFEAD}"/>
            </c:ext>
          </c:extLst>
        </c:ser>
        <c:dLbls>
          <c:showLegendKey val="0"/>
          <c:showVal val="0"/>
          <c:showCatName val="0"/>
          <c:showSerName val="0"/>
          <c:showPercent val="0"/>
          <c:showBubbleSize val="0"/>
        </c:dLbls>
        <c:smooth val="0"/>
        <c:axId val="640767344"/>
        <c:axId val="640777680"/>
      </c:lineChart>
      <c:catAx>
        <c:axId val="6407673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manualLayout>
              <c:xMode val="edge"/>
              <c:yMode val="edge"/>
              <c:x val="0.41099890638670161"/>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40777680"/>
        <c:crosses val="autoZero"/>
        <c:auto val="1"/>
        <c:lblAlgn val="ctr"/>
        <c:lblOffset val="100"/>
        <c:noMultiLvlLbl val="0"/>
      </c:catAx>
      <c:valAx>
        <c:axId val="640777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4076734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1B953664-CE17-4804-BECF-5CEF4B1D5DAF}" type="presOf" srcId="{CC8C2D4F-8EB8-4D92-8EE6-9ADE957BBC34}" destId="{08D0F303-4ECD-4398-98CD-1CFF8D6A2603}" srcOrd="0" destOrd="0" presId="urn:microsoft.com/office/officeart/2005/8/layout/hProcess3"/>
    <dgm:cxn modelId="{E6677CEC-CA33-4B0B-8192-63710C831BEC}" type="presOf" srcId="{C650DF3E-22B5-4EBC-B9DC-C22A0F01295A}" destId="{5230692D-0934-4768-8A05-7097027BF408}" srcOrd="0" destOrd="0" presId="urn:microsoft.com/office/officeart/2005/8/layout/hProcess3"/>
    <dgm:cxn modelId="{B0C38FB6-C8C6-48A6-B2DF-8A7CD8A00C95}" srcId="{C650DF3E-22B5-4EBC-B9DC-C22A0F01295A}" destId="{F5B3C6F8-CA19-4628-8C31-FCC83CCE9F1E}" srcOrd="0" destOrd="0" parTransId="{AFE8F9C0-95CE-4019-BEB6-A999FA5B8D19}" sibTransId="{E7047F83-F5CE-4E80-94E5-FD3730F919E6}"/>
    <dgm:cxn modelId="{E33F9634-CB75-4A16-9F13-9A3FE94D68B2}" srcId="{C650DF3E-22B5-4EBC-B9DC-C22A0F01295A}" destId="{CC8C2D4F-8EB8-4D92-8EE6-9ADE957BBC34}" srcOrd="2" destOrd="0" parTransId="{7548237F-A11A-4A48-B2B1-574423991768}" sibTransId="{03714C14-79D6-467F-AB6E-CEA8E3433919}"/>
    <dgm:cxn modelId="{5BCD667A-5716-4C2D-AB69-A28336DC4EAB}" type="presOf" srcId="{0E60E645-DA28-408A-BE97-4B387E15B7C6}" destId="{BFBD2FA7-76BA-49E2-9606-34D44E80369C}" srcOrd="0" destOrd="0" presId="urn:microsoft.com/office/officeart/2005/8/layout/hProcess3"/>
    <dgm:cxn modelId="{597DC186-68CF-4891-AFF2-D39245AB760B}" srcId="{C650DF3E-22B5-4EBC-B9DC-C22A0F01295A}" destId="{0E60E645-DA28-408A-BE97-4B387E15B7C6}" srcOrd="1" destOrd="0" parTransId="{062AB548-5F78-40B4-A551-146A0D5503BF}" sibTransId="{02509D9E-5889-41CB-8A84-6A336E932FA2}"/>
    <dgm:cxn modelId="{7AAD8039-B5B5-4CCC-89C9-B6D04B98AA7C}" type="presOf" srcId="{F5B3C6F8-CA19-4628-8C31-FCC83CCE9F1E}" destId="{CAFB5F5E-9E1A-436A-94D3-7167FE988209}" srcOrd="0" destOrd="0" presId="urn:microsoft.com/office/officeart/2005/8/layout/hProcess3"/>
    <dgm:cxn modelId="{4B71DC25-06FC-4420-9529-D778CF765534}" type="presParOf" srcId="{5230692D-0934-4768-8A05-7097027BF408}" destId="{44A4A5B0-3C3F-4C3C-B2DE-BE9CFADA4A05}" srcOrd="0" destOrd="0" presId="urn:microsoft.com/office/officeart/2005/8/layout/hProcess3"/>
    <dgm:cxn modelId="{967E3D7B-83EF-49AD-9B22-8EDB597B862F}" type="presParOf" srcId="{5230692D-0934-4768-8A05-7097027BF408}" destId="{D062D5DF-DFDC-4069-BA08-1AFFE9250EB5}" srcOrd="1" destOrd="0" presId="urn:microsoft.com/office/officeart/2005/8/layout/hProcess3"/>
    <dgm:cxn modelId="{EEBB409A-57C8-47DE-8CF6-98CBB9D77785}" type="presParOf" srcId="{D062D5DF-DFDC-4069-BA08-1AFFE9250EB5}" destId="{1E3AC91E-84B8-4D7A-986E-47D2FE4957DB}" srcOrd="0" destOrd="0" presId="urn:microsoft.com/office/officeart/2005/8/layout/hProcess3"/>
    <dgm:cxn modelId="{31024AD7-E570-48BF-8987-06B35A9730A0}" type="presParOf" srcId="{D062D5DF-DFDC-4069-BA08-1AFFE9250EB5}" destId="{9DEB54E4-9A17-4080-A6D1-C5F94B3BD004}" srcOrd="1" destOrd="0" presId="urn:microsoft.com/office/officeart/2005/8/layout/hProcess3"/>
    <dgm:cxn modelId="{F01D010E-047F-4283-91CF-A33ED31C55BC}" type="presParOf" srcId="{9DEB54E4-9A17-4080-A6D1-C5F94B3BD004}" destId="{2FEF7F9D-2AD7-412C-A354-8AE5FCAFCC17}" srcOrd="0" destOrd="0" presId="urn:microsoft.com/office/officeart/2005/8/layout/hProcess3"/>
    <dgm:cxn modelId="{D85D76E8-657B-4864-8C06-FA02A3D1F885}" type="presParOf" srcId="{9DEB54E4-9A17-4080-A6D1-C5F94B3BD004}" destId="{CAFB5F5E-9E1A-436A-94D3-7167FE988209}" srcOrd="1" destOrd="0" presId="urn:microsoft.com/office/officeart/2005/8/layout/hProcess3"/>
    <dgm:cxn modelId="{58462F91-B6C6-429C-9B32-340BAD4FC832}" type="presParOf" srcId="{9DEB54E4-9A17-4080-A6D1-C5F94B3BD004}" destId="{7E102AB5-A195-4733-B7FC-F6B23341CA4A}" srcOrd="2" destOrd="0" presId="urn:microsoft.com/office/officeart/2005/8/layout/hProcess3"/>
    <dgm:cxn modelId="{415A181E-05FF-45E3-A817-836D90C9CAD9}" type="presParOf" srcId="{9DEB54E4-9A17-4080-A6D1-C5F94B3BD004}" destId="{0AA5593F-FA3D-414C-A963-9DCFA35BEC64}" srcOrd="3" destOrd="0" presId="urn:microsoft.com/office/officeart/2005/8/layout/hProcess3"/>
    <dgm:cxn modelId="{A2153359-C61B-4DEB-A601-EA5D46B39C52}" type="presParOf" srcId="{D062D5DF-DFDC-4069-BA08-1AFFE9250EB5}" destId="{5BC42237-3098-4966-8252-98A82D0AFF0A}" srcOrd="2" destOrd="0" presId="urn:microsoft.com/office/officeart/2005/8/layout/hProcess3"/>
    <dgm:cxn modelId="{63D3003F-8516-400B-B927-DDFECB133668}" type="presParOf" srcId="{D062D5DF-DFDC-4069-BA08-1AFFE9250EB5}" destId="{197A51B0-078B-4D44-884B-D15EBE076B62}" srcOrd="3" destOrd="0" presId="urn:microsoft.com/office/officeart/2005/8/layout/hProcess3"/>
    <dgm:cxn modelId="{25296EB3-F132-404A-9D93-275E1F52E922}" type="presParOf" srcId="{197A51B0-078B-4D44-884B-D15EBE076B62}" destId="{13A0CD42-492E-467E-97FB-34AC4966EDD6}" srcOrd="0" destOrd="0" presId="urn:microsoft.com/office/officeart/2005/8/layout/hProcess3"/>
    <dgm:cxn modelId="{8C85B7BA-7054-4BA1-B13F-05DD05A36C12}" type="presParOf" srcId="{197A51B0-078B-4D44-884B-D15EBE076B62}" destId="{BFBD2FA7-76BA-49E2-9606-34D44E80369C}" srcOrd="1" destOrd="0" presId="urn:microsoft.com/office/officeart/2005/8/layout/hProcess3"/>
    <dgm:cxn modelId="{94876BC2-D1D7-4E1C-9199-99B6C4775137}" type="presParOf" srcId="{197A51B0-078B-4D44-884B-D15EBE076B62}" destId="{900962CD-3919-45C4-81B1-EE7CBEF6A9D8}" srcOrd="2" destOrd="0" presId="urn:microsoft.com/office/officeart/2005/8/layout/hProcess3"/>
    <dgm:cxn modelId="{49409685-45B0-4C8C-A70B-98A3770289AE}" type="presParOf" srcId="{197A51B0-078B-4D44-884B-D15EBE076B62}" destId="{0DFF90D2-2C7E-4427-8098-EF189B7CABA7}" srcOrd="3" destOrd="0" presId="urn:microsoft.com/office/officeart/2005/8/layout/hProcess3"/>
    <dgm:cxn modelId="{F327458D-7C96-47B2-9211-D0A31B9A37FD}" type="presParOf" srcId="{D062D5DF-DFDC-4069-BA08-1AFFE9250EB5}" destId="{0AEEC480-4CCC-41F0-9373-EF0A679C75F0}" srcOrd="4" destOrd="0" presId="urn:microsoft.com/office/officeart/2005/8/layout/hProcess3"/>
    <dgm:cxn modelId="{17EB0B12-7979-49F9-B1D1-E516A65A2CC6}" type="presParOf" srcId="{D062D5DF-DFDC-4069-BA08-1AFFE9250EB5}" destId="{0B02041B-F3DB-4871-9ACA-61F86322380C}" srcOrd="5" destOrd="0" presId="urn:microsoft.com/office/officeart/2005/8/layout/hProcess3"/>
    <dgm:cxn modelId="{D9ECB942-06BB-464A-B1EF-70096D147E38}" type="presParOf" srcId="{0B02041B-F3DB-4871-9ACA-61F86322380C}" destId="{4E674177-7F6B-46E2-B88B-3F6983C15FA1}" srcOrd="0" destOrd="0" presId="urn:microsoft.com/office/officeart/2005/8/layout/hProcess3"/>
    <dgm:cxn modelId="{9AF69620-C6F1-41E1-94B2-F88457999EAF}" type="presParOf" srcId="{0B02041B-F3DB-4871-9ACA-61F86322380C}" destId="{08D0F303-4ECD-4398-98CD-1CFF8D6A2603}" srcOrd="1" destOrd="0" presId="urn:microsoft.com/office/officeart/2005/8/layout/hProcess3"/>
    <dgm:cxn modelId="{F31BC234-84CE-4678-8376-7F60721F873D}" type="presParOf" srcId="{0B02041B-F3DB-4871-9ACA-61F86322380C}" destId="{6597477D-C300-4726-A9CC-32268AB246D4}" srcOrd="2" destOrd="0" presId="urn:microsoft.com/office/officeart/2005/8/layout/hProcess3"/>
    <dgm:cxn modelId="{75E0E726-944D-4A8A-9A14-ACC19847CAC4}" type="presParOf" srcId="{0B02041B-F3DB-4871-9ACA-61F86322380C}" destId="{9B75E39B-F876-442E-A103-DC55E7BA8534}" srcOrd="3" destOrd="0" presId="urn:microsoft.com/office/officeart/2005/8/layout/hProcess3"/>
    <dgm:cxn modelId="{FD0658AA-7B11-49F3-B2E4-B3D97DF5D7CC}" type="presParOf" srcId="{D062D5DF-DFDC-4069-BA08-1AFFE9250EB5}" destId="{9AA3CF79-77F3-4970-80FA-75CC905AC994}" srcOrd="6" destOrd="0" presId="urn:microsoft.com/office/officeart/2005/8/layout/hProcess3"/>
    <dgm:cxn modelId="{F5137B1A-AEAF-44DF-A795-AB18087E8794}" type="presParOf" srcId="{D062D5DF-DFDC-4069-BA08-1AFFE9250EB5}" destId="{6FD565C6-8EBD-4D07-8367-43451A23FF0B}" srcOrd="7" destOrd="0" presId="urn:microsoft.com/office/officeart/2005/8/layout/hProcess3"/>
    <dgm:cxn modelId="{9BC2FCFB-8CA1-438D-B293-053E90397EB4}"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5EF5B89B-74B4-4CE5-926E-6DDF567A73EC}" type="presOf" srcId="{C9C5D61C-9F64-4B28-92B9-512763031A96}" destId="{D9456436-E822-44B1-8D51-B2E0CB5DBD3A}" srcOrd="0" destOrd="0" presId="urn:microsoft.com/office/officeart/2005/8/layout/orgChart1"/>
    <dgm:cxn modelId="{1AF7D7B6-55AE-4D20-AFA6-FF4190899C4D}" type="presOf" srcId="{0B44FAE1-CD08-458A-AC64-F9C3B8E27A0E}" destId="{3F94FDAA-0F75-4010-8F21-8A7E01B0779A}" srcOrd="0" destOrd="0" presId="urn:microsoft.com/office/officeart/2005/8/layout/orgChart1"/>
    <dgm:cxn modelId="{37208479-6785-4367-B0C6-014DB21CF0E2}" type="presOf" srcId="{37AFE44A-AE86-403D-BB3D-B5F4460D40A8}" destId="{1E35909A-1861-4E17-899A-0A494F9EF7C1}" srcOrd="1" destOrd="0" presId="urn:microsoft.com/office/officeart/2005/8/layout/orgChart1"/>
    <dgm:cxn modelId="{5143A300-F03B-4670-BAE1-EA28AC83D212}" type="presOf" srcId="{FAC7C36C-E73C-4826-9007-974069368286}" destId="{A0BCFAE1-8822-4539-93A5-5470B2DFA620}" srcOrd="0" destOrd="0" presId="urn:microsoft.com/office/officeart/2005/8/layout/orgChart1"/>
    <dgm:cxn modelId="{890636D9-3BDA-437D-8C85-B34857320563}" type="presOf" srcId="{ECA04AC4-D099-4AAA-AC7C-2623C310CF40}" destId="{88A51A31-7BB7-44E8-976D-A3C32C58974B}" srcOrd="1"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AF86CDE3-DD33-48A5-847B-D18D317A7B89}" type="presOf" srcId="{464DA6B5-851D-4AE1-AB28-8461B52DD986}" destId="{E2BC7264-004A-4F8A-A776-AB69960D8B34}" srcOrd="1"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A072B7EA-DF1B-406E-BD46-038D75A49E1F}" type="presOf" srcId="{37AFE44A-AE86-403D-BB3D-B5F4460D40A8}" destId="{870B6059-CB4D-40A3-8B74-E28545F75667}" srcOrd="0" destOrd="0" presId="urn:microsoft.com/office/officeart/2005/8/layout/orgChart1"/>
    <dgm:cxn modelId="{27750513-4EBB-456B-8EAC-D8FF655EDC54}" srcId="{ECA04AC4-D099-4AAA-AC7C-2623C310CF40}" destId="{37AFE44A-AE86-403D-BB3D-B5F4460D40A8}" srcOrd="2" destOrd="0" parTransId="{3B990666-7FE2-45CC-A72D-E348F0EC2733}" sibTransId="{8698A410-961C-43A8-8E81-6588EA8B2E8C}"/>
    <dgm:cxn modelId="{60999A9E-4EC1-4251-B865-09AC1531FC9E}" srcId="{ECA04AC4-D099-4AAA-AC7C-2623C310CF40}" destId="{464DA6B5-851D-4AE1-AB28-8461B52DD986}" srcOrd="1" destOrd="0" parTransId="{FAC7C36C-E73C-4826-9007-974069368286}" sibTransId="{D7613BCF-15A9-424D-8BF9-199FE7C5C3F8}"/>
    <dgm:cxn modelId="{58EC89CA-E37B-4E2C-AAA8-1AAEFD5BAB84}" type="presOf" srcId="{ECA04AC4-D099-4AAA-AC7C-2623C310CF40}" destId="{AD4F7CBA-E243-4549-A341-273C65E98AC7}" srcOrd="0" destOrd="0" presId="urn:microsoft.com/office/officeart/2005/8/layout/orgChart1"/>
    <dgm:cxn modelId="{CC800432-FE69-4E8D-B6EF-20ABFB3B252A}" type="presOf" srcId="{C9C5D61C-9F64-4B28-92B9-512763031A96}" destId="{683850B9-D89B-472D-9ECA-806850633103}" srcOrd="1" destOrd="0" presId="urn:microsoft.com/office/officeart/2005/8/layout/orgChart1"/>
    <dgm:cxn modelId="{0B98AF80-90A8-4E0E-BE7D-DC4D85C7C69C}" type="presOf" srcId="{3B990666-7FE2-45CC-A72D-E348F0EC2733}" destId="{6D5BC600-9713-4DD2-8781-C62073791FAC}" srcOrd="0" destOrd="0" presId="urn:microsoft.com/office/officeart/2005/8/layout/orgChart1"/>
    <dgm:cxn modelId="{502BC250-BEA9-4BC8-AFA4-CD883E06A0ED}" type="presOf" srcId="{464DA6B5-851D-4AE1-AB28-8461B52DD986}" destId="{50C7FCC1-BE90-4BF0-892D-AC8FB740825F}" srcOrd="0" destOrd="0" presId="urn:microsoft.com/office/officeart/2005/8/layout/orgChart1"/>
    <dgm:cxn modelId="{D2A4ED23-3AEB-456C-9C51-2D381D0578D1}" type="presOf" srcId="{808C28C4-28D3-4C3B-A99D-315E7C9FF97B}" destId="{6186948D-6BD0-4CF3-9B62-84B86158A836}" srcOrd="0" destOrd="0" presId="urn:microsoft.com/office/officeart/2005/8/layout/orgChart1"/>
    <dgm:cxn modelId="{43C408F4-D12C-4712-A5AF-80EFC096C2F8}" type="presParOf" srcId="{6186948D-6BD0-4CF3-9B62-84B86158A836}" destId="{BAC5ECF9-3B96-411E-B8FC-4A73F2FA7A13}" srcOrd="0" destOrd="0" presId="urn:microsoft.com/office/officeart/2005/8/layout/orgChart1"/>
    <dgm:cxn modelId="{70E39CB7-89BC-4A1D-8DFD-436178A950A1}" type="presParOf" srcId="{BAC5ECF9-3B96-411E-B8FC-4A73F2FA7A13}" destId="{628D244D-79F6-403D-B0D0-55AB7BF071A5}" srcOrd="0" destOrd="0" presId="urn:microsoft.com/office/officeart/2005/8/layout/orgChart1"/>
    <dgm:cxn modelId="{775E9D97-56B4-4EDD-B4D2-5C3B1930AF8C}" type="presParOf" srcId="{628D244D-79F6-403D-B0D0-55AB7BF071A5}" destId="{AD4F7CBA-E243-4549-A341-273C65E98AC7}" srcOrd="0" destOrd="0" presId="urn:microsoft.com/office/officeart/2005/8/layout/orgChart1"/>
    <dgm:cxn modelId="{F5EAFC27-CCE5-47E3-A812-139EA2CF4AD1}" type="presParOf" srcId="{628D244D-79F6-403D-B0D0-55AB7BF071A5}" destId="{88A51A31-7BB7-44E8-976D-A3C32C58974B}" srcOrd="1" destOrd="0" presId="urn:microsoft.com/office/officeart/2005/8/layout/orgChart1"/>
    <dgm:cxn modelId="{999F0150-75F8-4685-9AD2-E0E3F766CE6A}" type="presParOf" srcId="{BAC5ECF9-3B96-411E-B8FC-4A73F2FA7A13}" destId="{005302A8-34A8-4E33-8474-7B37A9C5C541}" srcOrd="1" destOrd="0" presId="urn:microsoft.com/office/officeart/2005/8/layout/orgChart1"/>
    <dgm:cxn modelId="{9179DAF1-ECDF-475D-991D-B32FF9D4B327}" type="presParOf" srcId="{005302A8-34A8-4E33-8474-7B37A9C5C541}" destId="{3F94FDAA-0F75-4010-8F21-8A7E01B0779A}" srcOrd="0" destOrd="0" presId="urn:microsoft.com/office/officeart/2005/8/layout/orgChart1"/>
    <dgm:cxn modelId="{38E633B6-B877-49E9-8EB0-EE3F472C2C4F}" type="presParOf" srcId="{005302A8-34A8-4E33-8474-7B37A9C5C541}" destId="{2B877639-5D4A-4EA9-AE95-FF0D28E3AD79}" srcOrd="1" destOrd="0" presId="urn:microsoft.com/office/officeart/2005/8/layout/orgChart1"/>
    <dgm:cxn modelId="{7B40C714-6FC5-485F-83F4-2CB6B344ED0E}" type="presParOf" srcId="{2B877639-5D4A-4EA9-AE95-FF0D28E3AD79}" destId="{C043356A-68AA-4E29-A5BD-0BF2AAE0E7C6}" srcOrd="0" destOrd="0" presId="urn:microsoft.com/office/officeart/2005/8/layout/orgChart1"/>
    <dgm:cxn modelId="{DAFB7BEC-6127-4B55-AFF0-556AB30C2905}" type="presParOf" srcId="{C043356A-68AA-4E29-A5BD-0BF2AAE0E7C6}" destId="{D9456436-E822-44B1-8D51-B2E0CB5DBD3A}" srcOrd="0" destOrd="0" presId="urn:microsoft.com/office/officeart/2005/8/layout/orgChart1"/>
    <dgm:cxn modelId="{C3B1B30E-6423-4BB5-B29D-DF6698848BE9}" type="presParOf" srcId="{C043356A-68AA-4E29-A5BD-0BF2AAE0E7C6}" destId="{683850B9-D89B-472D-9ECA-806850633103}" srcOrd="1" destOrd="0" presId="urn:microsoft.com/office/officeart/2005/8/layout/orgChart1"/>
    <dgm:cxn modelId="{12E13A51-FC07-4005-87B2-3661CB38500D}" type="presParOf" srcId="{2B877639-5D4A-4EA9-AE95-FF0D28E3AD79}" destId="{68B06DCD-5619-41C7-81D3-CD0AF9525A82}" srcOrd="1" destOrd="0" presId="urn:microsoft.com/office/officeart/2005/8/layout/orgChart1"/>
    <dgm:cxn modelId="{ECC4F063-A761-4F8A-B835-9EF5454F8A7B}" type="presParOf" srcId="{2B877639-5D4A-4EA9-AE95-FF0D28E3AD79}" destId="{6C0F84CF-BA38-4CF0-8610-A081957345E5}" srcOrd="2" destOrd="0" presId="urn:microsoft.com/office/officeart/2005/8/layout/orgChart1"/>
    <dgm:cxn modelId="{D00122A0-CBB3-4624-96F7-7D50149FC85A}" type="presParOf" srcId="{005302A8-34A8-4E33-8474-7B37A9C5C541}" destId="{A0BCFAE1-8822-4539-93A5-5470B2DFA620}" srcOrd="2" destOrd="0" presId="urn:microsoft.com/office/officeart/2005/8/layout/orgChart1"/>
    <dgm:cxn modelId="{EEDE51A0-0C77-422A-883A-941A2A61834C}" type="presParOf" srcId="{005302A8-34A8-4E33-8474-7B37A9C5C541}" destId="{0E490F3C-EE7C-48B3-8ADF-4109FE8A8136}" srcOrd="3" destOrd="0" presId="urn:microsoft.com/office/officeart/2005/8/layout/orgChart1"/>
    <dgm:cxn modelId="{DAF538FA-B54E-498D-9960-8A1F8C8E02C0}" type="presParOf" srcId="{0E490F3C-EE7C-48B3-8ADF-4109FE8A8136}" destId="{A7CBA8F0-022C-4FBE-A419-88994CC328F0}" srcOrd="0" destOrd="0" presId="urn:microsoft.com/office/officeart/2005/8/layout/orgChart1"/>
    <dgm:cxn modelId="{4443EBB9-6CE4-4241-A18C-36985D2E8E3C}" type="presParOf" srcId="{A7CBA8F0-022C-4FBE-A419-88994CC328F0}" destId="{50C7FCC1-BE90-4BF0-892D-AC8FB740825F}" srcOrd="0" destOrd="0" presId="urn:microsoft.com/office/officeart/2005/8/layout/orgChart1"/>
    <dgm:cxn modelId="{9442DAD1-9899-43CE-BB6C-4C4D3BDE12AC}" type="presParOf" srcId="{A7CBA8F0-022C-4FBE-A419-88994CC328F0}" destId="{E2BC7264-004A-4F8A-A776-AB69960D8B34}" srcOrd="1" destOrd="0" presId="urn:microsoft.com/office/officeart/2005/8/layout/orgChart1"/>
    <dgm:cxn modelId="{F84FF7D6-A038-4B05-BAD7-2B71C3C0778C}" type="presParOf" srcId="{0E490F3C-EE7C-48B3-8ADF-4109FE8A8136}" destId="{11803FA1-B04C-49D2-BD39-4CDE43F993A7}" srcOrd="1" destOrd="0" presId="urn:microsoft.com/office/officeart/2005/8/layout/orgChart1"/>
    <dgm:cxn modelId="{3BCF4FF4-61B9-43E3-B164-E6A1C67A0133}" type="presParOf" srcId="{0E490F3C-EE7C-48B3-8ADF-4109FE8A8136}" destId="{003322C2-F767-4750-9360-9B70391CED3B}" srcOrd="2" destOrd="0" presId="urn:microsoft.com/office/officeart/2005/8/layout/orgChart1"/>
    <dgm:cxn modelId="{32B50294-496F-4DD4-8B05-E9D57D43629C}" type="presParOf" srcId="{005302A8-34A8-4E33-8474-7B37A9C5C541}" destId="{6D5BC600-9713-4DD2-8781-C62073791FAC}" srcOrd="4" destOrd="0" presId="urn:microsoft.com/office/officeart/2005/8/layout/orgChart1"/>
    <dgm:cxn modelId="{359648CC-0FCD-4DA5-AADA-EF6E494FE4C3}" type="presParOf" srcId="{005302A8-34A8-4E33-8474-7B37A9C5C541}" destId="{A7DCA5CF-E5B0-4070-9B21-E641963D63CC}" srcOrd="5" destOrd="0" presId="urn:microsoft.com/office/officeart/2005/8/layout/orgChart1"/>
    <dgm:cxn modelId="{033EB3D5-B4EC-45DD-8B3A-B19B485D4195}" type="presParOf" srcId="{A7DCA5CF-E5B0-4070-9B21-E641963D63CC}" destId="{630DD65C-452C-40FC-A1CD-ED56EAF0FF06}" srcOrd="0" destOrd="0" presId="urn:microsoft.com/office/officeart/2005/8/layout/orgChart1"/>
    <dgm:cxn modelId="{41476E1B-0131-4D6C-BDBC-EB3B9BB5D726}" type="presParOf" srcId="{630DD65C-452C-40FC-A1CD-ED56EAF0FF06}" destId="{870B6059-CB4D-40A3-8B74-E28545F75667}" srcOrd="0" destOrd="0" presId="urn:microsoft.com/office/officeart/2005/8/layout/orgChart1"/>
    <dgm:cxn modelId="{243E6CF0-C34B-4B77-B2F1-AB0CF73BBEEC}" type="presParOf" srcId="{630DD65C-452C-40FC-A1CD-ED56EAF0FF06}" destId="{1E35909A-1861-4E17-899A-0A494F9EF7C1}" srcOrd="1" destOrd="0" presId="urn:microsoft.com/office/officeart/2005/8/layout/orgChart1"/>
    <dgm:cxn modelId="{85548A47-05AF-45C7-9A5E-9BD44C7AF1CD}" type="presParOf" srcId="{A7DCA5CF-E5B0-4070-9B21-E641963D63CC}" destId="{933EE354-5345-41D3-B9B3-532E3D245353}" srcOrd="1" destOrd="0" presId="urn:microsoft.com/office/officeart/2005/8/layout/orgChart1"/>
    <dgm:cxn modelId="{B92070FA-07E8-437B-8175-279E0E97BE24}" type="presParOf" srcId="{A7DCA5CF-E5B0-4070-9B21-E641963D63CC}" destId="{3667F20E-C06C-4C82-BAAA-0A3668081BD5}" srcOrd="2" destOrd="0" presId="urn:microsoft.com/office/officeart/2005/8/layout/orgChart1"/>
    <dgm:cxn modelId="{3007E173-5498-43FF-967D-805753AFF6A6}"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7A4F-7CD1-4DE9-AD30-0E4EBC1DE354}">
      <dsp:nvSpPr>
        <dsp:cNvPr id="0" name=""/>
        <dsp:cNvSpPr/>
      </dsp:nvSpPr>
      <dsp:spPr>
        <a:xfrm>
          <a:off x="0" y="139089"/>
          <a:ext cx="4632176" cy="93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0F303-4ECD-4398-98CD-1CFF8D6A2603}">
      <dsp:nvSpPr>
        <dsp:cNvPr id="0" name=""/>
        <dsp:cNvSpPr/>
      </dsp:nvSpPr>
      <dsp:spPr>
        <a:xfrm>
          <a:off x="3860834"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860834" y="325493"/>
        <a:ext cx="469324" cy="468000"/>
      </dsp:txXfrm>
    </dsp:sp>
    <dsp:sp modelId="{BFBD2FA7-76BA-49E2-9606-34D44E80369C}">
      <dsp:nvSpPr>
        <dsp:cNvPr id="0" name=""/>
        <dsp:cNvSpPr/>
      </dsp:nvSpPr>
      <dsp:spPr>
        <a:xfrm>
          <a:off x="938435" y="325493"/>
          <a:ext cx="2828534" cy="55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Performance-Gewinn bis 10% möglich</a:t>
          </a:r>
          <a:endParaRPr lang="de-DE" sz="1300" kern="1200" dirty="0"/>
        </a:p>
      </dsp:txBody>
      <dsp:txXfrm>
        <a:off x="938435" y="325493"/>
        <a:ext cx="2828534" cy="557079"/>
      </dsp:txXfrm>
    </dsp:sp>
    <dsp:sp modelId="{CAFB5F5E-9E1A-436A-94D3-7167FE988209}">
      <dsp:nvSpPr>
        <dsp:cNvPr id="0" name=""/>
        <dsp:cNvSpPr/>
      </dsp:nvSpPr>
      <dsp:spPr>
        <a:xfrm>
          <a:off x="375246"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75246" y="325493"/>
        <a:ext cx="469324" cy="46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C600-9713-4DD2-8781-C62073791FAC}">
      <dsp:nvSpPr>
        <dsp:cNvPr id="0" name=""/>
        <dsp:cNvSpPr/>
      </dsp:nvSpPr>
      <dsp:spPr>
        <a:xfrm>
          <a:off x="4428492" y="1434510"/>
          <a:ext cx="3124266" cy="520504"/>
        </a:xfrm>
        <a:custGeom>
          <a:avLst/>
          <a:gdLst/>
          <a:ahLst/>
          <a:cxnLst/>
          <a:rect l="0" t="0" r="0" b="0"/>
          <a:pathLst>
            <a:path>
              <a:moveTo>
                <a:pt x="0" y="0"/>
              </a:moveTo>
              <a:lnTo>
                <a:pt x="0" y="260252"/>
              </a:lnTo>
              <a:lnTo>
                <a:pt x="3124266" y="260252"/>
              </a:lnTo>
              <a:lnTo>
                <a:pt x="3124266"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CFAE1-8822-4539-93A5-5470B2DFA620}">
      <dsp:nvSpPr>
        <dsp:cNvPr id="0" name=""/>
        <dsp:cNvSpPr/>
      </dsp:nvSpPr>
      <dsp:spPr>
        <a:xfrm>
          <a:off x="4382772" y="1434510"/>
          <a:ext cx="91440" cy="520504"/>
        </a:xfrm>
        <a:custGeom>
          <a:avLst/>
          <a:gdLst/>
          <a:ahLst/>
          <a:cxnLst/>
          <a:rect l="0" t="0" r="0" b="0"/>
          <a:pathLst>
            <a:path>
              <a:moveTo>
                <a:pt x="45720" y="0"/>
              </a:moveTo>
              <a:lnTo>
                <a:pt x="4572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4FDAA-0F75-4010-8F21-8A7E01B0779A}">
      <dsp:nvSpPr>
        <dsp:cNvPr id="0" name=""/>
        <dsp:cNvSpPr/>
      </dsp:nvSpPr>
      <dsp:spPr>
        <a:xfrm>
          <a:off x="1304225" y="1434510"/>
          <a:ext cx="3124266" cy="520504"/>
        </a:xfrm>
        <a:custGeom>
          <a:avLst/>
          <a:gdLst/>
          <a:ahLst/>
          <a:cxnLst/>
          <a:rect l="0" t="0" r="0" b="0"/>
          <a:pathLst>
            <a:path>
              <a:moveTo>
                <a:pt x="3124266" y="0"/>
              </a:moveTo>
              <a:lnTo>
                <a:pt x="3124266" y="260252"/>
              </a:lnTo>
              <a:lnTo>
                <a:pt x="0" y="260252"/>
              </a:lnTo>
              <a:lnTo>
                <a:pt x="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F7CBA-E243-4549-A341-273C65E98AC7}">
      <dsp:nvSpPr>
        <dsp:cNvPr id="0" name=""/>
        <dsp:cNvSpPr/>
      </dsp:nvSpPr>
      <dsp:spPr>
        <a:xfrm>
          <a:off x="3126610" y="881288"/>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Komprimierungsverfahren</a:t>
          </a:r>
          <a:endParaRPr lang="de-DE" sz="1700" kern="1200" dirty="0"/>
        </a:p>
      </dsp:txBody>
      <dsp:txXfrm>
        <a:off x="3126610" y="881288"/>
        <a:ext cx="2603762" cy="553222"/>
      </dsp:txXfrm>
    </dsp:sp>
    <dsp:sp modelId="{D9456436-E822-44B1-8D51-B2E0CB5DBD3A}">
      <dsp:nvSpPr>
        <dsp:cNvPr id="0" name=""/>
        <dsp:cNvSpPr/>
      </dsp:nvSpPr>
      <dsp:spPr>
        <a:xfrm>
          <a:off x="2344"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LZ4</a:t>
          </a:r>
          <a:endParaRPr lang="de-DE" sz="1700" kern="1200" dirty="0"/>
        </a:p>
      </dsp:txBody>
      <dsp:txXfrm>
        <a:off x="2344" y="1955015"/>
        <a:ext cx="2603762" cy="553222"/>
      </dsp:txXfrm>
    </dsp:sp>
    <dsp:sp modelId="{50C7FCC1-BE90-4BF0-892D-AC8FB740825F}">
      <dsp:nvSpPr>
        <dsp:cNvPr id="0" name=""/>
        <dsp:cNvSpPr/>
      </dsp:nvSpPr>
      <dsp:spPr>
        <a:xfrm>
          <a:off x="3126610"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Snappy</a:t>
          </a:r>
          <a:endParaRPr lang="de-DE" sz="1700" kern="1200" dirty="0"/>
        </a:p>
      </dsp:txBody>
      <dsp:txXfrm>
        <a:off x="3126610" y="1955015"/>
        <a:ext cx="2603762" cy="553222"/>
      </dsp:txXfrm>
    </dsp:sp>
    <dsp:sp modelId="{870B6059-CB4D-40A3-8B74-E28545F75667}">
      <dsp:nvSpPr>
        <dsp:cNvPr id="0" name=""/>
        <dsp:cNvSpPr/>
      </dsp:nvSpPr>
      <dsp:spPr>
        <a:xfrm>
          <a:off x="6250877"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Deflate</a:t>
          </a:r>
          <a:endParaRPr lang="de-DE" sz="1700" kern="1200" dirty="0"/>
        </a:p>
      </dsp:txBody>
      <dsp:txXfrm>
        <a:off x="6250877" y="1955015"/>
        <a:ext cx="2603762" cy="5532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18.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4238123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14</a:t>
            </a:fld>
            <a:endParaRPr lang="de-DE"/>
          </a:p>
        </p:txBody>
      </p:sp>
    </p:spTree>
    <p:extLst>
      <p:ext uri="{BB962C8B-B14F-4D97-AF65-F5344CB8AC3E}">
        <p14:creationId xmlns:p14="http://schemas.microsoft.com/office/powerpoint/2010/main" val="414520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15</a:t>
            </a:fld>
            <a:endParaRPr lang="de-DE"/>
          </a:p>
        </p:txBody>
      </p:sp>
    </p:spTree>
    <p:extLst>
      <p:ext uri="{BB962C8B-B14F-4D97-AF65-F5344CB8AC3E}">
        <p14:creationId xmlns:p14="http://schemas.microsoft.com/office/powerpoint/2010/main" val="136605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16</a:t>
            </a:fld>
            <a:endParaRPr lang="de-DE"/>
          </a:p>
        </p:txBody>
      </p:sp>
    </p:spTree>
    <p:extLst>
      <p:ext uri="{BB962C8B-B14F-4D97-AF65-F5344CB8AC3E}">
        <p14:creationId xmlns:p14="http://schemas.microsoft.com/office/powerpoint/2010/main" val="152177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18</a:t>
            </a:fld>
            <a:endParaRPr lang="de-DE"/>
          </a:p>
        </p:txBody>
      </p:sp>
    </p:spTree>
    <p:extLst>
      <p:ext uri="{BB962C8B-B14F-4D97-AF65-F5344CB8AC3E}">
        <p14:creationId xmlns:p14="http://schemas.microsoft.com/office/powerpoint/2010/main" val="1631857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19</a:t>
            </a:fld>
            <a:endParaRPr lang="de-DE"/>
          </a:p>
        </p:txBody>
      </p:sp>
    </p:spTree>
    <p:extLst>
      <p:ext uri="{BB962C8B-B14F-4D97-AF65-F5344CB8AC3E}">
        <p14:creationId xmlns:p14="http://schemas.microsoft.com/office/powerpoint/2010/main" val="1459631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21</a:t>
            </a:fld>
            <a:endParaRPr lang="de-DE"/>
          </a:p>
        </p:txBody>
      </p:sp>
    </p:spTree>
    <p:extLst>
      <p:ext uri="{BB962C8B-B14F-4D97-AF65-F5344CB8AC3E}">
        <p14:creationId xmlns:p14="http://schemas.microsoft.com/office/powerpoint/2010/main" val="2389281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22</a:t>
            </a:fld>
            <a:endParaRPr lang="de-DE"/>
          </a:p>
        </p:txBody>
      </p:sp>
    </p:spTree>
    <p:extLst>
      <p:ext uri="{BB962C8B-B14F-4D97-AF65-F5344CB8AC3E}">
        <p14:creationId xmlns:p14="http://schemas.microsoft.com/office/powerpoint/2010/main" val="3421408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smtClean="0">
                <a:solidFill>
                  <a:schemeClr val="tx1"/>
                </a:solidFill>
                <a:effectLst/>
                <a:latin typeface="Arial" charset="0"/>
                <a:ea typeface="+mn-ea"/>
                <a:cs typeface="+mn-cs"/>
              </a:rPr>
              <a:t>1* Maria DB , 9*MEMC</a:t>
            </a:r>
            <a:r>
              <a:rPr lang="de-DE" dirty="0" smtClean="0"/>
              <a:t>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23</a:t>
            </a:fld>
            <a:endParaRPr lang="de-DE"/>
          </a:p>
        </p:txBody>
      </p:sp>
    </p:spTree>
    <p:extLst>
      <p:ext uri="{BB962C8B-B14F-4D97-AF65-F5344CB8AC3E}">
        <p14:creationId xmlns:p14="http://schemas.microsoft.com/office/powerpoint/2010/main" val="3272735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Query umgangssprachlich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24</a:t>
            </a:fld>
            <a:endParaRPr lang="de-DE"/>
          </a:p>
        </p:txBody>
      </p:sp>
    </p:spTree>
    <p:extLst>
      <p:ext uri="{BB962C8B-B14F-4D97-AF65-F5344CB8AC3E}">
        <p14:creationId xmlns:p14="http://schemas.microsoft.com/office/powerpoint/2010/main" val="466413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MSSQL -&gt; Allrounder -&gt; Führt alle </a:t>
            </a:r>
            <a:r>
              <a:rPr lang="de-DE" dirty="0" err="1" smtClean="0"/>
              <a:t>querys</a:t>
            </a:r>
            <a:r>
              <a:rPr lang="de-DE" dirty="0" smtClean="0"/>
              <a:t> durch</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26</a:t>
            </a:fld>
            <a:endParaRPr lang="de-DE"/>
          </a:p>
        </p:txBody>
      </p:sp>
    </p:spTree>
    <p:extLst>
      <p:ext uri="{BB962C8B-B14F-4D97-AF65-F5344CB8AC3E}">
        <p14:creationId xmlns:p14="http://schemas.microsoft.com/office/powerpoint/2010/main" val="1379192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1888013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28</a:t>
            </a:fld>
            <a:endParaRPr lang="de-DE"/>
          </a:p>
        </p:txBody>
      </p:sp>
    </p:spTree>
    <p:extLst>
      <p:ext uri="{BB962C8B-B14F-4D97-AF65-F5344CB8AC3E}">
        <p14:creationId xmlns:p14="http://schemas.microsoft.com/office/powerpoint/2010/main" val="695169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30</a:t>
            </a:fld>
            <a:endParaRPr lang="de-DE"/>
          </a:p>
        </p:txBody>
      </p:sp>
    </p:spTree>
    <p:extLst>
      <p:ext uri="{BB962C8B-B14F-4D97-AF65-F5344CB8AC3E}">
        <p14:creationId xmlns:p14="http://schemas.microsoft.com/office/powerpoint/2010/main" val="237161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a:solidFill>
                  <a:schemeClr val="tx1"/>
                </a:solidFill>
                <a:latin typeface="Arial" charset="0"/>
                <a:ea typeface="+mn-ea"/>
                <a:cs typeface="Consolas" panose="020B0609020204030204" pitchFamily="49" charset="0"/>
              </a:rPr>
              <a:t>Tabellen wurden unter Zuhilfenahme von „</a:t>
            </a:r>
            <a:r>
              <a:rPr lang="de-DE" altLang="de-DE" sz="1200" kern="1200" dirty="0" err="1">
                <a:solidFill>
                  <a:schemeClr val="tx1"/>
                </a:solidFill>
                <a:latin typeface="Arial" charset="0"/>
                <a:ea typeface="+mn-ea"/>
                <a:cs typeface="Consolas" panose="020B0609020204030204" pitchFamily="49" charset="0"/>
              </a:rPr>
              <a:t>dbForge</a:t>
            </a:r>
            <a:r>
              <a:rPr lang="de-DE" altLang="de-DE" sz="1200" kern="1200" dirty="0">
                <a:solidFill>
                  <a:schemeClr val="tx1"/>
                </a:solidFill>
                <a:latin typeface="Arial" charset="0"/>
                <a:ea typeface="+mn-ea"/>
                <a:cs typeface="Consolas" panose="020B0609020204030204" pitchFamily="49" charset="0"/>
              </a:rPr>
              <a:t>“ mit Zufalls Daten befüllt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a:solidFill>
                  <a:schemeClr val="tx1"/>
                </a:solidFill>
                <a:latin typeface="Arial" charset="0"/>
                <a:ea typeface="+mn-ea"/>
                <a:cs typeface="Consolas" panose="020B0609020204030204" pitchFamily="49" charset="0"/>
              </a:rPr>
              <a:t>1000000 Zeilen wurden pro Tabellen eingefügt</a:t>
            </a:r>
            <a:endParaRPr kumimoji="0" lang="de-DE" altLang="de-DE" sz="1200" b="0" i="0" u="none" strike="noStrike" kern="1200" cap="none" normalizeH="0" baseline="0" dirty="0">
              <a:ln>
                <a:noFill/>
              </a:ln>
              <a:solidFill>
                <a:schemeClr val="tx1"/>
              </a:solidFill>
              <a:effectLst/>
              <a:latin typeface="Arial"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4891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638783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Erstellt einen Tabellenhinweis auf die speicheroptimierte Tabelle</a:t>
            </a:r>
          </a:p>
          <a:p>
            <a:r>
              <a:rPr lang="de-DE" sz="1200" dirty="0" smtClean="0"/>
              <a:t>Der Hinweis muss für SNAPSHOT oder eine stärker isolierende Stufe erfolgen</a:t>
            </a:r>
          </a:p>
          <a:p>
            <a:endParaRPr lang="de-DE" altLang="de-DE" sz="1200" kern="0" dirty="0" smtClean="0">
              <a:latin typeface="Arial" panose="020B0604020202020204" pitchFamily="34"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7</a:t>
            </a:fld>
            <a:endParaRPr lang="de-DE"/>
          </a:p>
        </p:txBody>
      </p:sp>
    </p:spTree>
    <p:extLst>
      <p:ext uri="{BB962C8B-B14F-4D97-AF65-F5344CB8AC3E}">
        <p14:creationId xmlns:p14="http://schemas.microsoft.com/office/powerpoint/2010/main" val="118758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Primary</a:t>
            </a:r>
            <a:r>
              <a:rPr lang="de-DE" altLang="de-DE"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sz="1200" dirty="0" smtClean="0">
                <a:solidFill>
                  <a:srgbClr val="0000FF"/>
                </a:solidFill>
                <a:highlight>
                  <a:srgbClr val="FFFFFF"/>
                </a:highlight>
                <a:latin typeface="Consolas" panose="020B0609020204030204" pitchFamily="49" charset="0"/>
              </a:rPr>
              <a:t>NONCLUSTERED </a:t>
            </a:r>
          </a:p>
          <a:p>
            <a:pPr marL="285750" lvl="0" indent="-285750">
              <a:buFont typeface="Arial" panose="020B0604020202020204" pitchFamily="34" charset="0"/>
              <a:buChar char="•"/>
            </a:pPr>
            <a:r>
              <a:rPr lang="de-DE" altLang="de-DE" sz="1200" kern="1200" dirty="0" smtClean="0">
                <a:solidFill>
                  <a:schemeClr val="tx1"/>
                </a:solidFill>
                <a:latin typeface="Arial" charset="0"/>
                <a:ea typeface="+mn-ea"/>
                <a:cs typeface="Consolas" panose="020B0609020204030204" pitchFamily="49" charset="0"/>
              </a:rPr>
              <a:t>Stellt einen nicht gruppierten speicheroptimierten Index bereit</a:t>
            </a:r>
          </a:p>
          <a:p>
            <a:pPr marL="285750" lvl="0" indent="-285750">
              <a:buFont typeface="Arial" panose="020B0604020202020204" pitchFamily="34" charset="0"/>
              <a:buChar char="•"/>
            </a:pPr>
            <a:endParaRPr kumimoji="0" lang="de-DE" altLang="de-DE" sz="1200" b="0" i="0" u="none" strike="noStrike" cap="none" normalizeH="0" baseline="0" dirty="0" smtClean="0">
              <a:ln>
                <a:noFill/>
              </a:ln>
              <a:effectLst/>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r>
              <a:rPr lang="de-DE" sz="1200" dirty="0" smtClean="0">
                <a:solidFill>
                  <a:srgbClr val="0000FF"/>
                </a:solidFill>
                <a:highlight>
                  <a:srgbClr val="FFFFFF"/>
                </a:highlight>
                <a:latin typeface="Consolas" panose="020B0609020204030204" pitchFamily="49" charset="0"/>
              </a:rPr>
              <a:t>WITH </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MEMORY_OPTIMIZED</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ON</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00"/>
                </a:solidFill>
                <a:highlight>
                  <a:srgbClr val="FFFFFF"/>
                </a:highlight>
                <a:latin typeface="Consolas" panose="020B0609020204030204" pitchFamily="49" charset="0"/>
              </a:rPr>
              <a:t> </a:t>
            </a:r>
          </a:p>
          <a:p>
            <a:pPr marL="285750" indent="-285750">
              <a:buFont typeface="Arial" panose="020B0604020202020204" pitchFamily="34" charset="0"/>
              <a:buChar char="•"/>
            </a:pPr>
            <a:r>
              <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rPr>
              <a:t>Definiert die</a:t>
            </a:r>
            <a:r>
              <a:rPr kumimoji="0" lang="de-DE" altLang="de-DE" sz="1200" b="0" i="0" u="none" strike="noStrike" kern="1200" cap="none" normalizeH="0" dirty="0" smtClean="0">
                <a:ln>
                  <a:noFill/>
                </a:ln>
                <a:solidFill>
                  <a:schemeClr val="tx1"/>
                </a:solidFill>
                <a:effectLst/>
                <a:latin typeface="Arial" charset="0"/>
                <a:ea typeface="+mn-ea"/>
                <a:cs typeface="Consolas" panose="020B0609020204030204" pitchFamily="49" charset="0"/>
              </a:rPr>
              <a:t> Tabelle als speicheroptimiert</a:t>
            </a:r>
            <a:endPar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8</a:t>
            </a:fld>
            <a:endParaRPr lang="de-DE"/>
          </a:p>
        </p:txBody>
      </p:sp>
    </p:spTree>
    <p:extLst>
      <p:ext uri="{BB962C8B-B14F-4D97-AF65-F5344CB8AC3E}">
        <p14:creationId xmlns:p14="http://schemas.microsoft.com/office/powerpoint/2010/main" val="27715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11</a:t>
            </a:fld>
            <a:endParaRPr lang="de-DE"/>
          </a:p>
        </p:txBody>
      </p:sp>
    </p:spTree>
    <p:extLst>
      <p:ext uri="{BB962C8B-B14F-4D97-AF65-F5344CB8AC3E}">
        <p14:creationId xmlns:p14="http://schemas.microsoft.com/office/powerpoint/2010/main" val="622809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12</a:t>
            </a:fld>
            <a:endParaRPr lang="de-DE"/>
          </a:p>
        </p:txBody>
      </p:sp>
    </p:spTree>
    <p:extLst>
      <p:ext uri="{BB962C8B-B14F-4D97-AF65-F5344CB8AC3E}">
        <p14:creationId xmlns:p14="http://schemas.microsoft.com/office/powerpoint/2010/main" val="1338083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13</a:t>
            </a:fld>
            <a:endParaRPr lang="de-DE"/>
          </a:p>
        </p:txBody>
      </p:sp>
    </p:spTree>
    <p:extLst>
      <p:ext uri="{BB962C8B-B14F-4D97-AF65-F5344CB8AC3E}">
        <p14:creationId xmlns:p14="http://schemas.microsoft.com/office/powerpoint/2010/main" val="185894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de-DE" sz="800" b="0" dirty="0" smtClean="0"/>
              <a:t>In-Memory-Technologien</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30.01.2018</a:t>
            </a:r>
            <a:endParaRPr lang="de-DE" sz="800" dirty="0"/>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30.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22.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google.de/search?q=in+memory+database&amp;tbm=isch&amp;source=lnt&amp;tbs=imgo:1&amp;sa=X&amp;ved=0ahUKEwiNzJ6Hp4LZAhXDCOwKHZcYDYcQpwUIHg&amp;biw=1280&amp;bih=869&amp;dpr=1#imgrc=pdZBBzyXGBfBUM" TargetMode="External"/><Relationship Id="rId7" Type="http://schemas.openxmlformats.org/officeDocument/2006/relationships/hyperlink" Target="http://www.sysadminslife.com/wp-content/uploads/2013/12/mssql-server.png" TargetMode="External"/><Relationship Id="rId2" Type="http://schemas.openxmlformats.org/officeDocument/2006/relationships/hyperlink" Target="https://docs.datastax.com/en/datastax_enterprise/4.8/datastax_enterprise/inmem/inmemTOC.html" TargetMode="External"/><Relationship Id="rId1" Type="http://schemas.openxmlformats.org/officeDocument/2006/relationships/slideLayout" Target="../slideLayouts/slideLayout2.xml"/><Relationship Id="rId6" Type="http://schemas.openxmlformats.org/officeDocument/2006/relationships/hyperlink" Target="https://www.krollontrack.de/blog/wp-content/uploads/sites/5/sql-brickwall.jpg" TargetMode="External"/><Relationship Id="rId5" Type="http://schemas.openxmlformats.org/officeDocument/2006/relationships/hyperlink" Target="https://rorymon.com/blog/wp-content/uploads/2014/06/SQL.jpg" TargetMode="External"/><Relationship Id="rId4" Type="http://schemas.openxmlformats.org/officeDocument/2006/relationships/hyperlink" Target="https://www.eclipse.org/artwork/images/v2/logo-800x188.p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in memory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951475"/>
            <a:ext cx="3618431" cy="2981588"/>
          </a:xfrm>
          <a:prstGeom prst="rect">
            <a:avLst/>
          </a:prstGeom>
          <a:noFill/>
          <a:extLst>
            <a:ext uri="{909E8E84-426E-40DD-AFC4-6F175D3DCCD1}">
              <a14:hiddenFill xmlns:a14="http://schemas.microsoft.com/office/drawing/2010/main">
                <a:solidFill>
                  <a:srgbClr val="FFFFFF"/>
                </a:solidFill>
              </a14:hiddenFill>
            </a:ext>
          </a:extLst>
        </p:spPr>
      </p:pic>
      <p:sp>
        <p:nvSpPr>
          <p:cNvPr id="2" name="Inhaltsplatzhalter 1"/>
          <p:cNvSpPr>
            <a:spLocks noGrp="1"/>
          </p:cNvSpPr>
          <p:nvPr>
            <p:ph idx="1"/>
          </p:nvPr>
        </p:nvSpPr>
        <p:spPr>
          <a:xfrm>
            <a:off x="416649" y="4404"/>
            <a:ext cx="8244456" cy="112228"/>
          </a:xfrm>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sz="1800" dirty="0"/>
              <a:t>Vergleichende Untersuchungen von Datenbanksystemen mit </a:t>
            </a:r>
          </a:p>
          <a:p>
            <a:pPr marL="0" indent="0" algn="ctr">
              <a:buNone/>
            </a:pPr>
            <a:r>
              <a:rPr lang="de-DE" sz="2400" b="1" dirty="0"/>
              <a:t>In-Memory-Technologien</a:t>
            </a:r>
          </a:p>
          <a:p>
            <a:pPr marL="0" indent="0">
              <a:buNone/>
            </a:pPr>
            <a:endParaRPr lang="de-DE" dirty="0"/>
          </a:p>
        </p:txBody>
      </p:sp>
      <p:sp>
        <p:nvSpPr>
          <p:cNvPr id="3" name="Textfeld 2">
            <a:extLst>
              <a:ext uri="{FF2B5EF4-FFF2-40B4-BE49-F238E27FC236}">
                <a16:creationId xmlns="" xmlns:a16="http://schemas.microsoft.com/office/drawing/2014/main" id="{55A35DED-7D1A-4C8F-934D-D5CD3FC3279C}"/>
              </a:ext>
            </a:extLst>
          </p:cNvPr>
          <p:cNvSpPr txBox="1"/>
          <p:nvPr/>
        </p:nvSpPr>
        <p:spPr>
          <a:xfrm>
            <a:off x="251520" y="2852936"/>
            <a:ext cx="4104454" cy="3046988"/>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de-DE" sz="1200" dirty="0" smtClean="0"/>
              <a:t>Vorstellung </a:t>
            </a:r>
            <a:r>
              <a:rPr lang="de-DE" sz="1200" dirty="0"/>
              <a:t>und Diskussion von </a:t>
            </a:r>
            <a:r>
              <a:rPr lang="de-DE" sz="1200" dirty="0" smtClean="0"/>
              <a:t>In-Memory-Technologien</a:t>
            </a:r>
          </a:p>
          <a:p>
            <a:pPr marL="342900" indent="-342900">
              <a:spcBef>
                <a:spcPts val="1200"/>
              </a:spcBef>
              <a:buFont typeface="Wingdings" panose="05000000000000000000" pitchFamily="2" charset="2"/>
              <a:buChar char="Ø"/>
            </a:pPr>
            <a:r>
              <a:rPr lang="de-DE" sz="1200" dirty="0" smtClean="0"/>
              <a:t>Erarbeitung </a:t>
            </a:r>
            <a:r>
              <a:rPr lang="de-DE" sz="1200" dirty="0"/>
              <a:t>von Strategien für die Umsetzung </a:t>
            </a:r>
            <a:endParaRPr lang="de-DE" sz="1200" dirty="0" smtClean="0"/>
          </a:p>
          <a:p>
            <a:pPr marL="342900" indent="-342900">
              <a:spcBef>
                <a:spcPts val="1200"/>
              </a:spcBef>
              <a:buFont typeface="Wingdings" panose="05000000000000000000" pitchFamily="2" charset="2"/>
              <a:buChar char="Ø"/>
            </a:pPr>
            <a:r>
              <a:rPr lang="de-DE" sz="1200" dirty="0" smtClean="0"/>
              <a:t>Einarbeitung </a:t>
            </a:r>
            <a:r>
              <a:rPr lang="de-DE" sz="1200" dirty="0"/>
              <a:t>in die In-Memory-Funktionalitäten von SAP HANA Express und MS SQL Server 2016 </a:t>
            </a:r>
            <a:endParaRPr lang="de-DE" sz="1200" dirty="0" smtClean="0"/>
          </a:p>
          <a:p>
            <a:pPr marL="342900" indent="-342900">
              <a:spcBef>
                <a:spcPts val="1200"/>
              </a:spcBef>
              <a:buFont typeface="Wingdings" panose="05000000000000000000" pitchFamily="2" charset="2"/>
              <a:buChar char="Ø"/>
            </a:pPr>
            <a:r>
              <a:rPr lang="de-DE" sz="1200" dirty="0" smtClean="0"/>
              <a:t>Untersuchung </a:t>
            </a:r>
            <a:r>
              <a:rPr lang="de-DE" sz="1200" dirty="0"/>
              <a:t>der Möglichkeiten von Cache-/In-Memory-Technologien bei </a:t>
            </a:r>
            <a:r>
              <a:rPr lang="de-DE" sz="1200" dirty="0" err="1"/>
              <a:t>NoSQL</a:t>
            </a:r>
            <a:r>
              <a:rPr lang="de-DE" sz="1200" dirty="0"/>
              <a:t>-Datenbanken </a:t>
            </a:r>
            <a:endParaRPr lang="de-DE" sz="1200" dirty="0" smtClean="0"/>
          </a:p>
          <a:p>
            <a:pPr marL="342900" indent="-342900">
              <a:spcBef>
                <a:spcPts val="1200"/>
              </a:spcBef>
              <a:buFont typeface="Wingdings" panose="05000000000000000000" pitchFamily="2" charset="2"/>
              <a:buChar char="Ø"/>
            </a:pPr>
            <a:r>
              <a:rPr lang="de-DE" sz="1200" dirty="0" smtClean="0"/>
              <a:t>Erarbeitung </a:t>
            </a:r>
            <a:r>
              <a:rPr lang="de-DE" sz="1200" dirty="0"/>
              <a:t>eines konzeptionellen Entwurfs für ein mögliches </a:t>
            </a:r>
            <a:r>
              <a:rPr lang="de-DE" sz="1200" dirty="0" smtClean="0"/>
              <a:t>Beispielszenario </a:t>
            </a:r>
          </a:p>
          <a:p>
            <a:pPr marL="342900" indent="-342900">
              <a:spcBef>
                <a:spcPts val="1200"/>
              </a:spcBef>
              <a:buFont typeface="Wingdings" panose="05000000000000000000" pitchFamily="2" charset="2"/>
              <a:buChar char="Ø"/>
            </a:pPr>
            <a:r>
              <a:rPr lang="de-DE" sz="1200" dirty="0" smtClean="0"/>
              <a:t>Prototypische </a:t>
            </a:r>
            <a:r>
              <a:rPr lang="de-DE" sz="1200" dirty="0"/>
              <a:t>Umsetzung </a:t>
            </a:r>
            <a:endParaRPr lang="de-DE" sz="1200" dirty="0" smtClean="0"/>
          </a:p>
          <a:p>
            <a:pPr marL="342900" indent="-342900">
              <a:spcBef>
                <a:spcPts val="1200"/>
              </a:spcBef>
              <a:buFont typeface="Wingdings" panose="05000000000000000000" pitchFamily="2" charset="2"/>
              <a:buChar char="Ø"/>
            </a:pPr>
            <a:r>
              <a:rPr lang="de-DE" sz="1200" dirty="0" smtClean="0"/>
              <a:t>Aufbereitung </a:t>
            </a:r>
            <a:r>
              <a:rPr lang="de-DE" sz="1200" dirty="0"/>
              <a:t>und Auswertung der </a:t>
            </a:r>
            <a:r>
              <a:rPr lang="de-DE" sz="1200" dirty="0" smtClean="0"/>
              <a:t>Ergebnisse</a:t>
            </a:r>
          </a:p>
        </p:txBody>
      </p:sp>
      <p:sp>
        <p:nvSpPr>
          <p:cNvPr id="4" name="Rectangle 3"/>
          <p:cNvSpPr txBox="1">
            <a:spLocks noChangeArrowheads="1"/>
          </p:cNvSpPr>
          <p:nvPr/>
        </p:nvSpPr>
        <p:spPr bwMode="auto">
          <a:xfrm>
            <a:off x="3710493" y="2161946"/>
            <a:ext cx="4970568" cy="468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3048000" lvl="7">
              <a:spcBef>
                <a:spcPts val="600"/>
              </a:spcBef>
              <a:buFont typeface="+mj-lt"/>
              <a:buAutoNum type="arabicPeriod"/>
            </a:pPr>
            <a:endParaRPr lang="en-US" dirty="0" smtClean="0">
              <a:latin typeface="+mj-lt"/>
              <a:cs typeface="Consolas" panose="020B0609020204030204" pitchFamily="49" charset="0"/>
            </a:endParaRPr>
          </a:p>
          <a:p>
            <a:pPr marL="3048000" lvl="7">
              <a:spcBef>
                <a:spcPts val="1200"/>
              </a:spcBef>
              <a:buFont typeface="+mj-lt"/>
              <a:buAutoNum type="arabicPeriod"/>
            </a:pPr>
            <a:r>
              <a:rPr lang="en-US" dirty="0" smtClean="0">
                <a:latin typeface="+mj-lt"/>
                <a:cs typeface="Consolas" panose="020B0609020204030204" pitchFamily="49" charset="0"/>
              </a:rPr>
              <a:t>Was </a:t>
            </a:r>
            <a:r>
              <a:rPr lang="en-US" dirty="0" err="1" smtClean="0">
                <a:latin typeface="+mj-lt"/>
                <a:cs typeface="Consolas" panose="020B0609020204030204" pitchFamily="49" charset="0"/>
              </a:rPr>
              <a:t>sind</a:t>
            </a:r>
            <a:r>
              <a:rPr lang="en-US" dirty="0" smtClean="0">
                <a:latin typeface="+mj-lt"/>
                <a:cs typeface="Consolas" panose="020B0609020204030204" pitchFamily="49" charset="0"/>
              </a:rPr>
              <a:t> In-Memory DB?</a:t>
            </a:r>
            <a:endParaRPr lang="en-US" dirty="0">
              <a:latin typeface="+mj-lt"/>
              <a:cs typeface="Consolas" panose="020B0609020204030204" pitchFamily="49" charset="0"/>
            </a:endParaRPr>
          </a:p>
          <a:p>
            <a:pPr marL="3048000" lvl="7">
              <a:spcBef>
                <a:spcPts val="1200"/>
              </a:spcBef>
              <a:buFont typeface="+mj-lt"/>
              <a:buAutoNum type="arabicPeriod"/>
            </a:pPr>
            <a:r>
              <a:rPr lang="en-US" dirty="0" err="1" smtClean="0">
                <a:latin typeface="+mj-lt"/>
                <a:cs typeface="Consolas" panose="020B0609020204030204" pitchFamily="49" charset="0"/>
              </a:rPr>
              <a:t>Lösungsweg</a:t>
            </a:r>
            <a:endParaRPr lang="en-US" dirty="0" smtClean="0">
              <a:latin typeface="+mj-lt"/>
              <a:cs typeface="Consolas" panose="020B0609020204030204" pitchFamily="49" charset="0"/>
            </a:endParaRPr>
          </a:p>
          <a:p>
            <a:pPr marL="3048000" lvl="7">
              <a:spcBef>
                <a:spcPts val="1200"/>
              </a:spcBef>
              <a:buFont typeface="+mj-lt"/>
              <a:buAutoNum type="arabicPeriod"/>
            </a:pPr>
            <a:r>
              <a:rPr lang="de-DE" dirty="0">
                <a:latin typeface="+mj-lt"/>
                <a:cs typeface="Consolas" panose="020B0609020204030204" pitchFamily="49" charset="0"/>
              </a:rPr>
              <a:t>Vorstellung der </a:t>
            </a:r>
            <a:r>
              <a:rPr lang="de-DE" dirty="0" smtClean="0">
                <a:latin typeface="+mj-lt"/>
                <a:cs typeface="Consolas" panose="020B0609020204030204" pitchFamily="49" charset="0"/>
              </a:rPr>
              <a:t>Projektgruppe</a:t>
            </a:r>
          </a:p>
          <a:p>
            <a:pPr marL="3048000" lvl="7">
              <a:spcBef>
                <a:spcPts val="1200"/>
              </a:spcBef>
              <a:buAutoNum type="arabicPeriod"/>
            </a:pPr>
            <a:r>
              <a:rPr lang="de-DE" dirty="0" smtClean="0">
                <a:highlight>
                  <a:srgbClr val="FFFFFF"/>
                </a:highlight>
                <a:latin typeface="+mj-lt"/>
              </a:rPr>
              <a:t>MSSQL</a:t>
            </a:r>
            <a:endParaRPr lang="de-DE" dirty="0">
              <a:highlight>
                <a:srgbClr val="FFFFFF"/>
              </a:highlight>
              <a:latin typeface="+mj-lt"/>
            </a:endParaRPr>
          </a:p>
          <a:p>
            <a:pPr marL="3048000" lvl="7">
              <a:spcBef>
                <a:spcPts val="1200"/>
              </a:spcBef>
              <a:buAutoNum type="arabicPeriod"/>
            </a:pPr>
            <a:r>
              <a:rPr lang="de-DE" dirty="0">
                <a:highlight>
                  <a:srgbClr val="FFFFFF"/>
                </a:highlight>
                <a:latin typeface="+mj-lt"/>
              </a:rPr>
              <a:t>SAP HANA</a:t>
            </a:r>
          </a:p>
          <a:p>
            <a:pPr marL="3048000" lvl="7">
              <a:spcBef>
                <a:spcPts val="1200"/>
              </a:spcBef>
              <a:buAutoNum type="arabicPeriod"/>
            </a:pPr>
            <a:r>
              <a:rPr lang="de-DE" dirty="0" smtClean="0">
                <a:highlight>
                  <a:srgbClr val="FFFFFF"/>
                </a:highlight>
                <a:latin typeface="+mj-lt"/>
              </a:rPr>
              <a:t>Cassandra</a:t>
            </a:r>
          </a:p>
          <a:p>
            <a:pPr marL="3048000" lvl="7">
              <a:spcBef>
                <a:spcPts val="1200"/>
              </a:spcBef>
              <a:buAutoNum type="arabicPeriod"/>
            </a:pPr>
            <a:r>
              <a:rPr lang="de-DE" dirty="0" smtClean="0">
                <a:highlight>
                  <a:srgbClr val="FFFFFF"/>
                </a:highlight>
                <a:latin typeface="+mj-lt"/>
              </a:rPr>
              <a:t>Memcache</a:t>
            </a:r>
            <a:endParaRPr lang="de-DE" dirty="0">
              <a:highlight>
                <a:srgbClr val="FFFFFF"/>
              </a:highlight>
              <a:latin typeface="+mj-lt"/>
            </a:endParaRPr>
          </a:p>
          <a:p>
            <a:pPr marL="3048000" lvl="7">
              <a:spcBef>
                <a:spcPts val="1200"/>
              </a:spcBef>
              <a:buAutoNum type="arabicPeriod"/>
            </a:pPr>
            <a:r>
              <a:rPr lang="de-DE" dirty="0" smtClean="0">
                <a:highlight>
                  <a:srgbClr val="FFFFFF"/>
                </a:highlight>
                <a:latin typeface="+mj-lt"/>
              </a:rPr>
              <a:t>Vergleich</a:t>
            </a:r>
          </a:p>
          <a:p>
            <a:pPr marL="3048000" lvl="7">
              <a:spcBef>
                <a:spcPts val="1200"/>
              </a:spcBef>
              <a:buAutoNum type="arabicPeriod"/>
            </a:pPr>
            <a:r>
              <a:rPr lang="de-DE" dirty="0" smtClean="0">
                <a:highlight>
                  <a:srgbClr val="FFFFFF"/>
                </a:highlight>
                <a:latin typeface="+mj-lt"/>
              </a:rPr>
              <a:t>Fazit</a:t>
            </a:r>
            <a:endParaRPr lang="de-DE" dirty="0">
              <a:highlight>
                <a:srgbClr val="FFFFFF"/>
              </a:highlight>
              <a:latin typeface="+mj-lt"/>
            </a:endParaRPr>
          </a:p>
          <a:p>
            <a:pPr>
              <a:buAutoNum type="arabicPeriod"/>
            </a:pPr>
            <a:endParaRPr lang="de-DE" sz="1800" dirty="0"/>
          </a:p>
          <a:p>
            <a:endParaRPr lang="de-DE" altLang="de-DE" sz="1800" kern="0" dirty="0">
              <a:latin typeface="Arial" panose="020B0604020202020204" pitchFamily="34" charset="0"/>
            </a:endParaRPr>
          </a:p>
        </p:txBody>
      </p:sp>
      <p:sp>
        <p:nvSpPr>
          <p:cNvPr id="48" name="Textfeld 47"/>
          <p:cNvSpPr txBox="1"/>
          <p:nvPr/>
        </p:nvSpPr>
        <p:spPr>
          <a:xfrm>
            <a:off x="432000" y="6309320"/>
            <a:ext cx="713657" cy="33855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17</a:t>
            </a:r>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265671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5. SAP </a:t>
            </a:r>
            <a:r>
              <a:rPr lang="de-DE" dirty="0"/>
              <a:t>HANA </a:t>
            </a:r>
            <a:r>
              <a:rPr lang="de-DE" dirty="0" smtClean="0"/>
              <a:t>- Einrichtung</a:t>
            </a:r>
            <a:endParaRPr lang="de-DE" dirty="0"/>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6" name="Grafik 5" descr="Bildschirmausschnitt"/>
          <p:cNvPicPr>
            <a:picLocks noChangeAspect="1"/>
          </p:cNvPicPr>
          <p:nvPr/>
        </p:nvPicPr>
        <p:blipFill rotWithShape="1">
          <a:blip r:embed="rId2">
            <a:extLst>
              <a:ext uri="{28A0092B-C50C-407E-A947-70E740481C1C}">
                <a14:useLocalDpi xmlns:a14="http://schemas.microsoft.com/office/drawing/2010/main" val="0"/>
              </a:ext>
            </a:extLst>
          </a:blip>
          <a:srcRect t="5206" r="10908" b="9754"/>
          <a:stretch/>
        </p:blipFill>
        <p:spPr>
          <a:xfrm>
            <a:off x="4318056" y="2996372"/>
            <a:ext cx="4795448" cy="3528392"/>
          </a:xfrm>
          <a:prstGeom prst="rect">
            <a:avLst/>
          </a:prstGeom>
        </p:spPr>
      </p:pic>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3" y="725208"/>
            <a:ext cx="4309191" cy="3855920"/>
          </a:xfrm>
        </p:spPr>
      </p:pic>
    </p:spTree>
    <p:extLst>
      <p:ext uri="{BB962C8B-B14F-4D97-AF65-F5344CB8AC3E}">
        <p14:creationId xmlns:p14="http://schemas.microsoft.com/office/powerpoint/2010/main" val="255502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5. SAP HANA – </a:t>
            </a:r>
            <a:r>
              <a:rPr lang="de-DE" dirty="0" err="1" smtClean="0"/>
              <a:t>Eclipse</a:t>
            </a:r>
            <a:r>
              <a:rPr lang="de-DE" dirty="0" smtClean="0"/>
              <a:t> GUI</a:t>
            </a:r>
            <a:endParaRPr lang="de-DE" dirty="0"/>
          </a:p>
        </p:txBody>
      </p:sp>
      <p:pic>
        <p:nvPicPr>
          <p:cNvPr id="5" name="Grafik 4"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0" y="713401"/>
            <a:ext cx="5321790" cy="4087932"/>
          </a:xfrm>
          <a:prstGeom prst="rect">
            <a:avLst/>
          </a:prstGeom>
        </p:spPr>
      </p:pic>
      <p:sp>
        <p:nvSpPr>
          <p:cNvPr id="7" name="Textfeld 6"/>
          <p:cNvSpPr txBox="1"/>
          <p:nvPr/>
        </p:nvSpPr>
        <p:spPr>
          <a:xfrm>
            <a:off x="2631185" y="4941168"/>
            <a:ext cx="6186309" cy="1631216"/>
          </a:xfrm>
          <a:prstGeom prst="rect">
            <a:avLst/>
          </a:prstGeom>
          <a:noFill/>
        </p:spPr>
        <p:txBody>
          <a:bodyPr wrap="none" rtlCol="0">
            <a:spAutoFit/>
          </a:bodyPr>
          <a:lstStyle/>
          <a:p>
            <a:r>
              <a:rPr lang="de-DE" sz="2000" b="1" dirty="0">
                <a:solidFill>
                  <a:srgbClr val="7F0055"/>
                </a:solidFill>
                <a:latin typeface="Courier New" panose="02070309020205020404" pitchFamily="49" charset="0"/>
              </a:rPr>
              <a:t>CREATE</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TABLE</a:t>
            </a:r>
            <a:r>
              <a:rPr lang="de-DE" sz="2000" b="1" dirty="0">
                <a:solidFill>
                  <a:srgbClr val="000000"/>
                </a:solidFill>
                <a:latin typeface="Courier New" panose="02070309020205020404" pitchFamily="49" charset="0"/>
              </a:rPr>
              <a:t> </a:t>
            </a:r>
            <a:r>
              <a:rPr lang="de-DE" sz="2000" b="1" dirty="0">
                <a:solidFill>
                  <a:srgbClr val="2A00FF"/>
                </a:solidFill>
                <a:latin typeface="Courier New" panose="02070309020205020404" pitchFamily="49" charset="0"/>
              </a:rPr>
              <a:t>"</a:t>
            </a:r>
            <a:r>
              <a:rPr lang="de-DE" sz="2000" b="1" dirty="0" err="1">
                <a:solidFill>
                  <a:srgbClr val="2A00FF"/>
                </a:solidFill>
                <a:latin typeface="Courier New" panose="02070309020205020404" pitchFamily="49" charset="0"/>
              </a:rPr>
              <a:t>XSA_ADMIN"</a:t>
            </a:r>
            <a:r>
              <a:rPr lang="de-DE" sz="2000" b="1" dirty="0" err="1">
                <a:solidFill>
                  <a:srgbClr val="000000"/>
                </a:solidFill>
                <a:latin typeface="Courier New" panose="02070309020205020404" pitchFamily="49" charset="0"/>
              </a:rPr>
              <a:t>.</a:t>
            </a:r>
            <a:r>
              <a:rPr lang="de-DE" sz="2000" b="1" dirty="0" err="1">
                <a:solidFill>
                  <a:srgbClr val="2A00FF"/>
                </a:solidFill>
                <a:latin typeface="Courier New" panose="02070309020205020404" pitchFamily="49" charset="0"/>
              </a:rPr>
              <a:t>"Bestellung</a:t>
            </a:r>
            <a:r>
              <a:rPr lang="de-DE" sz="2000" b="1" dirty="0">
                <a:solidFill>
                  <a:srgbClr val="2A00FF"/>
                </a:solidFill>
                <a:latin typeface="Courier New" panose="02070309020205020404" pitchFamily="49" charset="0"/>
              </a:rPr>
              <a:t>"</a:t>
            </a:r>
            <a:r>
              <a:rPr lang="de-DE" sz="2000" b="1" dirty="0">
                <a:solidFill>
                  <a:srgbClr val="000000"/>
                </a:solidFill>
                <a:latin typeface="Courier New" panose="02070309020205020404" pitchFamily="49" charset="0"/>
              </a:rPr>
              <a:t> {</a:t>
            </a:r>
          </a:p>
          <a:p>
            <a:r>
              <a:rPr lang="de-DE" sz="2000" dirty="0" err="1">
                <a:solidFill>
                  <a:srgbClr val="000000"/>
                </a:solidFill>
                <a:latin typeface="Courier New" panose="02070309020205020404" pitchFamily="49" charset="0"/>
              </a:rPr>
              <a:t>Bestellnr</a:t>
            </a:r>
            <a:r>
              <a:rPr lang="de-DE" sz="2000" dirty="0">
                <a:solidFill>
                  <a:srgbClr val="000000"/>
                </a:solidFill>
                <a:latin typeface="Courier New" panose="02070309020205020404" pitchFamily="49" charset="0"/>
              </a:rPr>
              <a:t> </a:t>
            </a:r>
            <a:r>
              <a:rPr lang="de-DE" sz="2000" b="1" dirty="0">
                <a:solidFill>
                  <a:srgbClr val="000080"/>
                </a:solidFill>
                <a:latin typeface="Courier New" panose="02070309020205020404" pitchFamily="49" charset="0"/>
              </a:rPr>
              <a:t>integer</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not</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null</a:t>
            </a:r>
            <a:r>
              <a:rPr lang="de-DE" sz="2000" b="1" dirty="0">
                <a:solidFill>
                  <a:srgbClr val="000000"/>
                </a:solidFill>
                <a:latin typeface="Courier New" panose="02070309020205020404" pitchFamily="49" charset="0"/>
              </a:rPr>
              <a:t>,</a:t>
            </a:r>
          </a:p>
          <a:p>
            <a:r>
              <a:rPr lang="de-DE" sz="2000" dirty="0">
                <a:solidFill>
                  <a:srgbClr val="000000"/>
                </a:solidFill>
                <a:latin typeface="Courier New" panose="02070309020205020404" pitchFamily="49" charset="0"/>
              </a:rPr>
              <a:t>...</a:t>
            </a:r>
          </a:p>
          <a:p>
            <a:r>
              <a:rPr lang="de-DE" sz="2000" b="1" dirty="0" err="1">
                <a:solidFill>
                  <a:srgbClr val="7F0055"/>
                </a:solidFill>
                <a:latin typeface="Courier New" panose="02070309020205020404" pitchFamily="49" charset="0"/>
              </a:rPr>
              <a:t>primary</a:t>
            </a:r>
            <a:r>
              <a:rPr lang="de-DE" sz="2000" b="1" dirty="0">
                <a:solidFill>
                  <a:srgbClr val="000000"/>
                </a:solidFill>
                <a:latin typeface="Courier New" panose="02070309020205020404" pitchFamily="49" charset="0"/>
              </a:rPr>
              <a:t> </a:t>
            </a:r>
            <a:r>
              <a:rPr lang="de-DE" sz="2000" b="1" dirty="0" err="1">
                <a:solidFill>
                  <a:srgbClr val="7F0055"/>
                </a:solidFill>
                <a:latin typeface="Courier New" panose="02070309020205020404" pitchFamily="49" charset="0"/>
              </a:rPr>
              <a:t>key</a:t>
            </a:r>
            <a:r>
              <a:rPr lang="de-DE" sz="2000" b="1" dirty="0">
                <a:solidFill>
                  <a:srgbClr val="000000"/>
                </a:solidFill>
                <a:latin typeface="Courier New" panose="02070309020205020404" pitchFamily="49" charset="0"/>
              </a:rPr>
              <a:t>(</a:t>
            </a:r>
            <a:r>
              <a:rPr lang="de-DE" sz="2000" b="1" dirty="0" err="1">
                <a:solidFill>
                  <a:srgbClr val="000000"/>
                </a:solidFill>
                <a:latin typeface="Courier New" panose="02070309020205020404" pitchFamily="49" charset="0"/>
              </a:rPr>
              <a:t>Bestellnr</a:t>
            </a:r>
            <a:r>
              <a:rPr lang="de-DE" sz="2000" b="1" dirty="0">
                <a:solidFill>
                  <a:srgbClr val="000000"/>
                </a:solidFill>
                <a:latin typeface="Courier New" panose="02070309020205020404" pitchFamily="49" charset="0"/>
              </a:rPr>
              <a:t>)</a:t>
            </a:r>
          </a:p>
          <a:p>
            <a:r>
              <a:rPr lang="de-DE" sz="2000" dirty="0">
                <a:solidFill>
                  <a:srgbClr val="000000"/>
                </a:solidFill>
                <a:latin typeface="Courier New" panose="02070309020205020404" pitchFamily="49" charset="0"/>
              </a:rPr>
              <a:t>}</a:t>
            </a:r>
            <a:r>
              <a:rPr lang="de-DE" sz="2000" dirty="0">
                <a:solidFill>
                  <a:srgbClr val="3F5FBF"/>
                </a:solidFill>
                <a:latin typeface="Courier New" panose="02070309020205020404" pitchFamily="49" charset="0"/>
              </a:rPr>
              <a:t>;</a:t>
            </a:r>
            <a:endParaRPr lang="de-DE" sz="2000" dirty="0"/>
          </a:p>
        </p:txBody>
      </p:sp>
      <p:pic>
        <p:nvPicPr>
          <p:cNvPr id="3074" name="Picture 2" descr="https://www.eclipse.org/artwork/images/v2/logo-800x18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164" y="980728"/>
            <a:ext cx="2717330" cy="638573"/>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323528" y="6309320"/>
            <a:ext cx="601447"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18 </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434654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Spaltenorientierte Speicherung</a:t>
            </a:r>
          </a:p>
          <a:p>
            <a:r>
              <a:rPr lang="de-DE" dirty="0" err="1"/>
              <a:t>Dictionary</a:t>
            </a:r>
            <a:r>
              <a:rPr lang="de-DE" dirty="0"/>
              <a:t>-Komprimierung (light-</a:t>
            </a:r>
            <a:r>
              <a:rPr lang="de-DE" dirty="0" err="1"/>
              <a:t>weight</a:t>
            </a:r>
            <a:r>
              <a:rPr lang="de-DE" dirty="0"/>
              <a:t>)</a:t>
            </a:r>
          </a:p>
          <a:p>
            <a:pPr lvl="1">
              <a:buFont typeface="Wingdings" panose="05000000000000000000" pitchFamily="2" charset="2"/>
              <a:buChar char="Ø"/>
            </a:pPr>
            <a:endParaRPr lang="de-DE" dirty="0"/>
          </a:p>
          <a:p>
            <a:endParaRPr lang="de-DE" dirty="0"/>
          </a:p>
        </p:txBody>
      </p:sp>
      <p:sp>
        <p:nvSpPr>
          <p:cNvPr id="3" name="Titel 2"/>
          <p:cNvSpPr>
            <a:spLocks noGrp="1"/>
          </p:cNvSpPr>
          <p:nvPr>
            <p:ph type="title"/>
          </p:nvPr>
        </p:nvSpPr>
        <p:spPr/>
        <p:txBody>
          <a:bodyPr/>
          <a:lstStyle/>
          <a:p>
            <a:r>
              <a:rPr lang="de-DE" dirty="0" smtClean="0"/>
              <a:t>5. SAP </a:t>
            </a:r>
            <a:r>
              <a:rPr lang="de-DE" dirty="0"/>
              <a:t>HANA - Komprimierung</a:t>
            </a:r>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pic>
        <p:nvPicPr>
          <p:cNvPr id="1028" name="Picture 4" descr="https://www.stechies.com/userfiles/images/dictionaryCompres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511" y="1988840"/>
            <a:ext cx="6172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71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Weitere Verfahren benötigt Aufgrund der Größe von heutigen Datenbanken</a:t>
            </a:r>
          </a:p>
          <a:p>
            <a:r>
              <a:rPr lang="de-DE" dirty="0"/>
              <a:t>5 Verfahren: </a:t>
            </a:r>
          </a:p>
          <a:p>
            <a:pPr lvl="1"/>
            <a:r>
              <a:rPr lang="de-DE" dirty="0" err="1"/>
              <a:t>Prefix</a:t>
            </a:r>
            <a:r>
              <a:rPr lang="de-DE" dirty="0"/>
              <a:t> Encoding </a:t>
            </a:r>
          </a:p>
          <a:p>
            <a:pPr lvl="1"/>
            <a:r>
              <a:rPr lang="de-DE" dirty="0"/>
              <a:t>Run </a:t>
            </a:r>
            <a:r>
              <a:rPr lang="de-DE" dirty="0" err="1"/>
              <a:t>Length</a:t>
            </a:r>
            <a:r>
              <a:rPr lang="de-DE" dirty="0"/>
              <a:t> Encoding</a:t>
            </a:r>
          </a:p>
          <a:p>
            <a:pPr lvl="1"/>
            <a:r>
              <a:rPr lang="de-DE" dirty="0"/>
              <a:t>Cluster Encoding</a:t>
            </a:r>
          </a:p>
          <a:p>
            <a:pPr lvl="1"/>
            <a:r>
              <a:rPr lang="de-DE" dirty="0" err="1"/>
              <a:t>Indirect</a:t>
            </a:r>
            <a:r>
              <a:rPr lang="de-DE" dirty="0"/>
              <a:t> Encoding</a:t>
            </a:r>
          </a:p>
          <a:p>
            <a:pPr lvl="1"/>
            <a:r>
              <a:rPr lang="de-DE" dirty="0"/>
              <a:t>Delta Encoding</a:t>
            </a:r>
          </a:p>
          <a:p>
            <a:r>
              <a:rPr lang="de-DE" dirty="0"/>
              <a:t>Grenzen: </a:t>
            </a:r>
          </a:p>
          <a:p>
            <a:pPr lvl="1"/>
            <a:r>
              <a:rPr lang="de-DE" dirty="0"/>
              <a:t>Verfahren benötigen Sortierung, die pro Tabelle nur nach einer Spalte </a:t>
            </a:r>
            <a:r>
              <a:rPr lang="de-DE" dirty="0" smtClean="0"/>
              <a:t>geht</a:t>
            </a:r>
            <a:endParaRPr lang="de-DE" dirty="0"/>
          </a:p>
        </p:txBody>
      </p:sp>
      <p:sp>
        <p:nvSpPr>
          <p:cNvPr id="3" name="Titel 2"/>
          <p:cNvSpPr>
            <a:spLocks noGrp="1"/>
          </p:cNvSpPr>
          <p:nvPr>
            <p:ph type="title"/>
          </p:nvPr>
        </p:nvSpPr>
        <p:spPr/>
        <p:txBody>
          <a:bodyPr/>
          <a:lstStyle/>
          <a:p>
            <a:r>
              <a:rPr lang="de-DE" dirty="0" smtClean="0"/>
              <a:t>5. SAP </a:t>
            </a:r>
            <a:r>
              <a:rPr lang="de-DE" dirty="0"/>
              <a:t>HANA - Komprimierung</a:t>
            </a:r>
          </a:p>
        </p:txBody>
      </p:sp>
      <p:sp>
        <p:nvSpPr>
          <p:cNvPr id="5" name="Textfeld 4"/>
          <p:cNvSpPr txBox="1"/>
          <p:nvPr/>
        </p:nvSpPr>
        <p:spPr>
          <a:xfrm>
            <a:off x="432000" y="6309320"/>
            <a:ext cx="77136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22  </a:t>
            </a:r>
            <a:endParaRPr lang="de-DE" sz="800" dirty="0">
              <a:solidFill>
                <a:schemeClr val="tx1">
                  <a:lumMod val="50000"/>
                  <a:lumOff val="50000"/>
                </a:schemeClr>
              </a:solidFill>
            </a:endParaRPr>
          </a:p>
        </p:txBody>
      </p:sp>
      <p:pic>
        <p:nvPicPr>
          <p:cNvPr id="4" name="Grafik 3"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1628800"/>
            <a:ext cx="2906420" cy="2269227"/>
          </a:xfrm>
          <a:prstGeom prst="rect">
            <a:avLst/>
          </a:prstGeom>
        </p:spPr>
      </p:pic>
    </p:spTree>
    <p:extLst>
      <p:ext uri="{BB962C8B-B14F-4D97-AF65-F5344CB8AC3E}">
        <p14:creationId xmlns:p14="http://schemas.microsoft.com/office/powerpoint/2010/main" val="2835892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Unterteilt Arbeitsschritte um parallel daran zu arbeiten</a:t>
            </a:r>
          </a:p>
          <a:p>
            <a:r>
              <a:rPr lang="de-DE" dirty="0"/>
              <a:t>Verteilt die Daten auf mehrere Serverblades um Lesezugriff zu ermöglichen</a:t>
            </a:r>
          </a:p>
          <a:p>
            <a:r>
              <a:rPr lang="de-DE" dirty="0"/>
              <a:t>Erhöht die Ausfallsicherheit durch Standby Blades</a:t>
            </a:r>
          </a:p>
        </p:txBody>
      </p:sp>
      <p:sp>
        <p:nvSpPr>
          <p:cNvPr id="3" name="Titel 2"/>
          <p:cNvSpPr>
            <a:spLocks noGrp="1"/>
          </p:cNvSpPr>
          <p:nvPr>
            <p:ph type="title"/>
          </p:nvPr>
        </p:nvSpPr>
        <p:spPr/>
        <p:txBody>
          <a:bodyPr/>
          <a:lstStyle/>
          <a:p>
            <a:r>
              <a:rPr lang="de-DE" dirty="0" smtClean="0"/>
              <a:t>5. SAP </a:t>
            </a:r>
            <a:r>
              <a:rPr lang="de-DE" dirty="0"/>
              <a:t>HANA - Parallele Verarbeitung</a:t>
            </a:r>
          </a:p>
        </p:txBody>
      </p:sp>
      <p:sp>
        <p:nvSpPr>
          <p:cNvPr id="4" name="Textfeld 3"/>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1 </a:t>
            </a:r>
          </a:p>
        </p:txBody>
      </p:sp>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888"/>
            <a:ext cx="8874227" cy="3600400"/>
          </a:xfrm>
          <a:prstGeom prst="rect">
            <a:avLst/>
          </a:prstGeom>
        </p:spPr>
      </p:pic>
    </p:spTree>
    <p:extLst>
      <p:ext uri="{BB962C8B-B14F-4D97-AF65-F5344CB8AC3E}">
        <p14:creationId xmlns:p14="http://schemas.microsoft.com/office/powerpoint/2010/main" val="2176436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Storage Replication (Spiegelung der Speicherarchitektur)</a:t>
            </a:r>
          </a:p>
          <a:p>
            <a:r>
              <a:rPr lang="de-DE" dirty="0"/>
              <a:t>Host Auto-</a:t>
            </a:r>
            <a:r>
              <a:rPr lang="de-DE" dirty="0" err="1"/>
              <a:t>Failure</a:t>
            </a:r>
            <a:r>
              <a:rPr lang="de-DE" dirty="0"/>
              <a:t> (Data- und Log-</a:t>
            </a:r>
            <a:r>
              <a:rPr lang="de-DE" dirty="0" err="1"/>
              <a:t>Volumes</a:t>
            </a:r>
            <a:r>
              <a:rPr lang="de-DE" dirty="0"/>
              <a:t> werden von einem Hot Standby-System übernommen)</a:t>
            </a:r>
          </a:p>
          <a:p>
            <a:r>
              <a:rPr lang="de-DE" dirty="0"/>
              <a:t>SAP HANA System Replication (Permanente Replikation der Daten auf Sekundäres System)</a:t>
            </a:r>
          </a:p>
          <a:p>
            <a:endParaRPr lang="de-DE" dirty="0"/>
          </a:p>
          <a:p>
            <a:pPr marL="0" indent="0">
              <a:buNone/>
            </a:pPr>
            <a:r>
              <a:rPr lang="de-DE" dirty="0"/>
              <a:t>Wie schützt sich die </a:t>
            </a:r>
            <a:r>
              <a:rPr lang="de-DE" dirty="0" err="1"/>
              <a:t>InMemory</a:t>
            </a:r>
            <a:r>
              <a:rPr lang="de-DE" dirty="0"/>
              <a:t> Datenbank vor z.B. Stromausfällen?</a:t>
            </a:r>
          </a:p>
          <a:p>
            <a:r>
              <a:rPr lang="de-DE" dirty="0"/>
              <a:t>Data- und Log-</a:t>
            </a:r>
            <a:r>
              <a:rPr lang="de-DE" dirty="0" err="1"/>
              <a:t>Volumes</a:t>
            </a:r>
            <a:r>
              <a:rPr lang="de-DE" dirty="0"/>
              <a:t> werden auf der Festplatte gespeichert</a:t>
            </a:r>
          </a:p>
          <a:p>
            <a:endParaRPr lang="de-DE" dirty="0"/>
          </a:p>
          <a:p>
            <a:endParaRPr lang="de-DE" dirty="0"/>
          </a:p>
        </p:txBody>
      </p:sp>
      <p:sp>
        <p:nvSpPr>
          <p:cNvPr id="3" name="Titel 2"/>
          <p:cNvSpPr>
            <a:spLocks noGrp="1"/>
          </p:cNvSpPr>
          <p:nvPr>
            <p:ph type="title"/>
          </p:nvPr>
        </p:nvSpPr>
        <p:spPr/>
        <p:txBody>
          <a:bodyPr/>
          <a:lstStyle/>
          <a:p>
            <a:r>
              <a:rPr lang="de-DE" dirty="0" smtClean="0"/>
              <a:t>5. SAP </a:t>
            </a:r>
            <a:r>
              <a:rPr lang="de-DE" dirty="0"/>
              <a:t>HANA - Hochverfügbarkeit</a:t>
            </a:r>
          </a:p>
        </p:txBody>
      </p:sp>
      <p:sp>
        <p:nvSpPr>
          <p:cNvPr id="4" name="Textfeld 3"/>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3  </a:t>
            </a:r>
          </a:p>
        </p:txBody>
      </p:sp>
    </p:spTree>
    <p:extLst>
      <p:ext uri="{BB962C8B-B14F-4D97-AF65-F5344CB8AC3E}">
        <p14:creationId xmlns:p14="http://schemas.microsoft.com/office/powerpoint/2010/main" val="995949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6. Cassandra	</a:t>
            </a:r>
            <a:endParaRPr lang="de-DE" dirty="0"/>
          </a:p>
        </p:txBody>
      </p:sp>
      <p:sp>
        <p:nvSpPr>
          <p:cNvPr id="4" name="Textfeld 3"/>
          <p:cNvSpPr txBox="1"/>
          <p:nvPr/>
        </p:nvSpPr>
        <p:spPr>
          <a:xfrm>
            <a:off x="460144" y="1124744"/>
            <a:ext cx="8388472" cy="39087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1600" dirty="0" smtClean="0"/>
              <a:t>Einfaches, verteiltes Datenbankverwaltungssystem</a:t>
            </a:r>
          </a:p>
          <a:p>
            <a:pPr marL="457200" indent="-457200">
              <a:lnSpc>
                <a:spcPct val="150000"/>
              </a:lnSpc>
              <a:buFont typeface="Arial" panose="020B0604020202020204" pitchFamily="34" charset="0"/>
              <a:buChar char="•"/>
            </a:pPr>
            <a:r>
              <a:rPr lang="de-DE" sz="1600" dirty="0" smtClean="0"/>
              <a:t>Apple, </a:t>
            </a:r>
            <a:r>
              <a:rPr lang="de-DE" sz="1600" dirty="0" err="1" smtClean="0"/>
              <a:t>Netflix</a:t>
            </a:r>
            <a:r>
              <a:rPr lang="de-DE" sz="1600" dirty="0" smtClean="0"/>
              <a:t> und Twitter setzen auf Stärken wie :</a:t>
            </a:r>
          </a:p>
          <a:p>
            <a:pPr lvl="1">
              <a:lnSpc>
                <a:spcPct val="150000"/>
              </a:lnSpc>
            </a:pPr>
            <a:r>
              <a:rPr lang="de-DE" sz="1600" dirty="0" smtClean="0"/>
              <a:t>•	Einfache horizontale Skalierung,</a:t>
            </a:r>
          </a:p>
          <a:p>
            <a:pPr marL="914400" lvl="1" indent="-457200">
              <a:lnSpc>
                <a:spcPct val="150000"/>
              </a:lnSpc>
              <a:buFont typeface="Arial" panose="020B0604020202020204" pitchFamily="34" charset="0"/>
              <a:buChar char="•"/>
            </a:pPr>
            <a:r>
              <a:rPr lang="de-DE" sz="1600" dirty="0" smtClean="0"/>
              <a:t>Hohe Ausfallsicherheit,</a:t>
            </a:r>
          </a:p>
          <a:p>
            <a:pPr marL="914400" lvl="1" indent="-457200">
              <a:lnSpc>
                <a:spcPct val="150000"/>
              </a:lnSpc>
              <a:buFont typeface="Arial" panose="020B0604020202020204" pitchFamily="34" charset="0"/>
              <a:buChar char="•"/>
            </a:pPr>
            <a:r>
              <a:rPr lang="de-DE" sz="1600" dirty="0" smtClean="0"/>
              <a:t>Unterstützung mehrerer Datacenter,</a:t>
            </a:r>
          </a:p>
          <a:p>
            <a:pPr marL="914400" lvl="1" indent="-457200">
              <a:lnSpc>
                <a:spcPct val="150000"/>
              </a:lnSpc>
              <a:buFont typeface="Arial" panose="020B0604020202020204" pitchFamily="34" charset="0"/>
              <a:buChar char="•"/>
            </a:pPr>
            <a:r>
              <a:rPr lang="de-DE" sz="1600" dirty="0" smtClean="0"/>
              <a:t>Speicherung großer Datenmengen. </a:t>
            </a:r>
            <a:endParaRPr lang="de-DE" sz="1600" dirty="0"/>
          </a:p>
          <a:p>
            <a:pPr marL="457200" indent="-457200">
              <a:lnSpc>
                <a:spcPct val="150000"/>
              </a:lnSpc>
              <a:buFont typeface="Arial" panose="020B0604020202020204" pitchFamily="34" charset="0"/>
              <a:buChar char="•"/>
            </a:pPr>
            <a:r>
              <a:rPr lang="de-DE" sz="1600" dirty="0" err="1" smtClean="0"/>
              <a:t>NoSQL</a:t>
            </a:r>
            <a:endParaRPr lang="de-DE" sz="1600" dirty="0" smtClean="0"/>
          </a:p>
          <a:p>
            <a:pPr marL="457200" indent="-457200">
              <a:lnSpc>
                <a:spcPct val="150000"/>
              </a:lnSpc>
              <a:buFont typeface="Arial" panose="020B0604020202020204" pitchFamily="34" charset="0"/>
              <a:buChar char="•"/>
            </a:pPr>
            <a:r>
              <a:rPr lang="de-DE" sz="1600" dirty="0" smtClean="0"/>
              <a:t>alternative</a:t>
            </a:r>
            <a:r>
              <a:rPr lang="de-DE" sz="1600" dirty="0"/>
              <a:t>, nicht-relationale </a:t>
            </a:r>
            <a:r>
              <a:rPr lang="de-DE" sz="1600" dirty="0" smtClean="0"/>
              <a:t>Datenbankmodelle</a:t>
            </a:r>
            <a:endParaRPr lang="de-DE" sz="1600" dirty="0"/>
          </a:p>
          <a:p>
            <a:pPr marL="457200" indent="-457200">
              <a:lnSpc>
                <a:spcPct val="150000"/>
              </a:lnSpc>
              <a:buFont typeface="Arial" panose="020B0604020202020204" pitchFamily="34" charset="0"/>
              <a:buChar char="•"/>
            </a:pPr>
            <a:r>
              <a:rPr lang="de-DE" sz="1600" dirty="0"/>
              <a:t>Wertepaare, Objekte, Dokumente oder Listen und </a:t>
            </a:r>
            <a:r>
              <a:rPr lang="de-DE" sz="1600" dirty="0" smtClean="0"/>
              <a:t>Reihen statt </a:t>
            </a:r>
            <a:r>
              <a:rPr lang="de-DE" sz="1600" dirty="0"/>
              <a:t>Spalten und </a:t>
            </a:r>
            <a:r>
              <a:rPr lang="de-DE" sz="1600" dirty="0" smtClean="0"/>
              <a:t>Zeilen</a:t>
            </a:r>
          </a:p>
          <a:p>
            <a:endParaRPr lang="de-DE" sz="1600" dirty="0"/>
          </a:p>
          <a:p>
            <a:endParaRPr lang="de-DE" sz="1600" dirty="0" smtClean="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03" y="1124744"/>
            <a:ext cx="1524213" cy="1247949"/>
          </a:xfrm>
          <a:prstGeom prst="rect">
            <a:avLst/>
          </a:prstGeom>
        </p:spPr>
      </p:pic>
      <p:pic>
        <p:nvPicPr>
          <p:cNvPr id="5" name="Grafik 4"/>
          <p:cNvPicPr>
            <a:picLocks noChangeAspect="1"/>
          </p:cNvPicPr>
          <p:nvPr/>
        </p:nvPicPr>
        <p:blipFill>
          <a:blip r:embed="rId4"/>
          <a:stretch>
            <a:fillRect/>
          </a:stretch>
        </p:blipFill>
        <p:spPr>
          <a:xfrm>
            <a:off x="2355989" y="4670591"/>
            <a:ext cx="4596782" cy="1548518"/>
          </a:xfrm>
          <a:prstGeom prst="rect">
            <a:avLst/>
          </a:prstGeom>
        </p:spPr>
      </p:pic>
    </p:spTree>
    <p:extLst>
      <p:ext uri="{BB962C8B-B14F-4D97-AF65-F5344CB8AC3E}">
        <p14:creationId xmlns:p14="http://schemas.microsoft.com/office/powerpoint/2010/main" val="1867866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6. </a:t>
            </a:r>
            <a:r>
              <a:rPr lang="de-DE" dirty="0" smtClean="0"/>
              <a:t>Cassandra - 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rId2"/>
            </a:endParaRPr>
          </a:p>
          <a:p>
            <a:r>
              <a:rPr lang="de-DE" sz="2000" dirty="0" smtClean="0">
                <a:hlinkClick r:id="rId2"/>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8006" y="2852936"/>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5675" y="4365104"/>
            <a:ext cx="3326805" cy="1978668"/>
          </a:xfrm>
          <a:prstGeom prst="rect">
            <a:avLst/>
          </a:prstGeom>
        </p:spPr>
      </p:pic>
      <p:pic>
        <p:nvPicPr>
          <p:cNvPr id="4" name="Grafik 3"/>
          <p:cNvPicPr>
            <a:picLocks noChangeAspect="1"/>
          </p:cNvPicPr>
          <p:nvPr/>
        </p:nvPicPr>
        <p:blipFill>
          <a:blip r:embed="rId8"/>
          <a:stretch>
            <a:fillRect/>
          </a:stretch>
        </p:blipFill>
        <p:spPr>
          <a:xfrm>
            <a:off x="6156176" y="830512"/>
            <a:ext cx="1939370" cy="1905448"/>
          </a:xfrm>
          <a:prstGeom prst="rect">
            <a:avLst/>
          </a:prstGeom>
        </p:spPr>
      </p:pic>
    </p:spTree>
    <p:extLst>
      <p:ext uri="{BB962C8B-B14F-4D97-AF65-F5344CB8AC3E}">
        <p14:creationId xmlns:p14="http://schemas.microsoft.com/office/powerpoint/2010/main" val="788603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dirty="0"/>
              <a:t>6. </a:t>
            </a:r>
            <a:r>
              <a:rPr lang="de-DE" dirty="0" smtClean="0"/>
              <a:t>Cassandra - Komprimierung</a:t>
            </a:r>
            <a:endParaRPr lang="de-DE"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ext uri="{D42A27DB-BD31-4B8C-83A1-F6EECF244321}">
                <p14:modId xmlns:p14="http://schemas.microsoft.com/office/powerpoint/2010/main" val="3576754353"/>
              </p:ext>
            </p:extLst>
          </p:nvPr>
        </p:nvGraphicFramePr>
        <p:xfrm>
          <a:off x="87500" y="61155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pic>
        <p:nvPicPr>
          <p:cNvPr id="8" name="Grafik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76279" y="5139913"/>
            <a:ext cx="1524213" cy="1247949"/>
          </a:xfrm>
          <a:prstGeom prst="rect">
            <a:avLst/>
          </a:prstGeom>
        </p:spPr>
      </p:pic>
    </p:spTree>
    <p:extLst>
      <p:ext uri="{BB962C8B-B14F-4D97-AF65-F5344CB8AC3E}">
        <p14:creationId xmlns:p14="http://schemas.microsoft.com/office/powerpoint/2010/main" val="589406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6. </a:t>
            </a:r>
            <a:r>
              <a:rPr lang="de-DE" dirty="0" smtClean="0"/>
              <a:t>Cassandra - In-Memory Nutzung </a:t>
            </a:r>
            <a:endParaRPr lang="de-DE" dirty="0"/>
          </a:p>
        </p:txBody>
      </p:sp>
      <p:sp>
        <p:nvSpPr>
          <p:cNvPr id="7" name="Rechteck 6"/>
          <p:cNvSpPr/>
          <p:nvPr/>
        </p:nvSpPr>
        <p:spPr>
          <a:xfrm>
            <a:off x="406440" y="1365736"/>
            <a:ext cx="7920880" cy="5478423"/>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a:lnSpc>
                <a:spcPct val="150000"/>
              </a:lnSpc>
            </a:pPr>
            <a:r>
              <a:rPr lang="de-DE" sz="2000" dirty="0" smtClean="0"/>
              <a:t>Quellen: 5,6</a:t>
            </a:r>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12" y="5253297"/>
            <a:ext cx="1524213" cy="1247949"/>
          </a:xfrm>
          <a:prstGeom prst="rect">
            <a:avLst/>
          </a:prstGeom>
        </p:spPr>
      </p:pic>
    </p:spTree>
    <p:extLst>
      <p:ext uri="{BB962C8B-B14F-4D97-AF65-F5344CB8AC3E}">
        <p14:creationId xmlns:p14="http://schemas.microsoft.com/office/powerpoint/2010/main" val="1300581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Zeilenorientiert (klassisch):</a:t>
            </a:r>
            <a:endParaRPr lang="de-DE" dirty="0"/>
          </a:p>
          <a:p>
            <a:pPr marL="0" indent="0">
              <a:buNone/>
            </a:pPr>
            <a:endParaRPr lang="de-DE" dirty="0"/>
          </a:p>
          <a:p>
            <a:pPr marL="0" indent="0">
              <a:buNone/>
            </a:pPr>
            <a:endParaRPr lang="de-DE" dirty="0"/>
          </a:p>
          <a:p>
            <a:pPr marL="0" indent="0">
              <a:buNone/>
            </a:pPr>
            <a:r>
              <a:rPr lang="de-DE" dirty="0" smtClean="0"/>
              <a:t>Spaltenorientiert (In Memory):</a:t>
            </a: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1. Was </a:t>
            </a:r>
            <a:r>
              <a:rPr lang="de-DE" dirty="0"/>
              <a:t>sind In-Memory-Datenbanken?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73" y="1556792"/>
            <a:ext cx="4829849" cy="342948"/>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740635"/>
            <a:ext cx="4734586" cy="314369"/>
          </a:xfrm>
          <a:prstGeom prst="rect">
            <a:avLst/>
          </a:prstGeom>
        </p:spPr>
      </p:pic>
      <p:sp>
        <p:nvSpPr>
          <p:cNvPr id="6" name="Textfeld 5"/>
          <p:cNvSpPr txBox="1"/>
          <p:nvPr/>
        </p:nvSpPr>
        <p:spPr>
          <a:xfrm>
            <a:off x="432000" y="6309320"/>
            <a:ext cx="655949" cy="338554"/>
          </a:xfrm>
          <a:prstGeom prst="rect">
            <a:avLst/>
          </a:prstGeom>
          <a:noFill/>
        </p:spPr>
        <p:txBody>
          <a:bodyPr wrap="none" rtlCol="0">
            <a:spAutoFit/>
          </a:bodyPr>
          <a:lstStyle/>
          <a:p>
            <a:r>
              <a:rPr lang="de-DE" sz="800" dirty="0">
                <a:solidFill>
                  <a:schemeClr val="tx1">
                    <a:lumMod val="50000"/>
                    <a:lumOff val="50000"/>
                  </a:schemeClr>
                </a:solidFill>
              </a:rPr>
              <a:t>Quellen: 7</a:t>
            </a:r>
          </a:p>
          <a:p>
            <a:r>
              <a:rPr lang="de-DE" sz="800" dirty="0">
                <a:solidFill>
                  <a:schemeClr val="tx1">
                    <a:lumMod val="50000"/>
                    <a:lumOff val="50000"/>
                  </a:schemeClr>
                </a:solidFill>
              </a:rPr>
              <a:t>  </a:t>
            </a:r>
          </a:p>
        </p:txBody>
      </p:sp>
      <p:sp>
        <p:nvSpPr>
          <p:cNvPr id="8" name="Textfeld 7"/>
          <p:cNvSpPr txBox="1"/>
          <p:nvPr/>
        </p:nvSpPr>
        <p:spPr>
          <a:xfrm>
            <a:off x="4932040" y="3281292"/>
            <a:ext cx="3977414" cy="3170099"/>
          </a:xfrm>
          <a:prstGeom prst="rect">
            <a:avLst/>
          </a:prstGeom>
          <a:noFill/>
        </p:spPr>
        <p:txBody>
          <a:bodyPr wrap="square" rtlCol="0">
            <a:spAutoFit/>
          </a:bodyPr>
          <a:lstStyle/>
          <a:p>
            <a:pPr marL="342900" indent="-342900">
              <a:buFont typeface="Arial" panose="020B0604020202020204" pitchFamily="34" charset="0"/>
              <a:buChar char="•"/>
            </a:pPr>
            <a:r>
              <a:rPr lang="de-DE" sz="2000" dirty="0" smtClean="0"/>
              <a:t>Speicherung erfolgt im Arbeitsspeicher und nicht auf der Festplatte</a:t>
            </a:r>
          </a:p>
          <a:p>
            <a:pPr marL="342900" indent="-342900">
              <a:buFont typeface="Arial" panose="020B0604020202020204" pitchFamily="34" charset="0"/>
              <a:buChar char="•"/>
            </a:pPr>
            <a:r>
              <a:rPr lang="de-DE" sz="2000" dirty="0" smtClean="0"/>
              <a:t>Bessere Zugriffszeiten und schnellere Verarbeitungen </a:t>
            </a:r>
          </a:p>
          <a:p>
            <a:pPr marL="342900" indent="-342900">
              <a:buFont typeface="Arial" panose="020B0604020202020204" pitchFamily="34" charset="0"/>
              <a:buChar char="•"/>
            </a:pPr>
            <a:r>
              <a:rPr lang="de-DE" sz="2000" dirty="0"/>
              <a:t>Sicherstellen von Hochverfügbarkeit besonders wichtig</a:t>
            </a:r>
          </a:p>
          <a:p>
            <a:pPr marL="342900" indent="-342900">
              <a:buFont typeface="Arial" panose="020B0604020202020204" pitchFamily="34" charset="0"/>
              <a:buChar char="•"/>
            </a:pPr>
            <a:r>
              <a:rPr lang="de-DE" sz="2000" dirty="0"/>
              <a:t>Stromausfall </a:t>
            </a:r>
          </a:p>
          <a:p>
            <a:pPr marL="342900" indent="-342900">
              <a:buFont typeface="Arial" panose="020B0604020202020204" pitchFamily="34" charset="0"/>
              <a:buChar char="•"/>
            </a:pPr>
            <a:endParaRPr lang="de-DE" sz="2000" dirty="0"/>
          </a:p>
        </p:txBody>
      </p:sp>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3250255"/>
            <a:ext cx="4344006" cy="2524477"/>
          </a:xfrm>
          <a:prstGeom prst="rect">
            <a:avLst/>
          </a:prstGeom>
        </p:spPr>
      </p:pic>
      <p:sp>
        <p:nvSpPr>
          <p:cNvPr id="10" name="Textfeld 9"/>
          <p:cNvSpPr txBox="1"/>
          <p:nvPr/>
        </p:nvSpPr>
        <p:spPr>
          <a:xfrm>
            <a:off x="441473" y="5695566"/>
            <a:ext cx="2969531" cy="276999"/>
          </a:xfrm>
          <a:prstGeom prst="rect">
            <a:avLst/>
          </a:prstGeom>
          <a:noFill/>
        </p:spPr>
        <p:txBody>
          <a:bodyPr wrap="none" rtlCol="0">
            <a:spAutoFit/>
          </a:bodyPr>
          <a:lstStyle/>
          <a:p>
            <a:r>
              <a:rPr lang="de-DE" sz="1200" dirty="0" smtClean="0"/>
              <a:t>Zugriffszeiten von Speicherkomponenten</a:t>
            </a:r>
            <a:endParaRPr lang="de-DE" sz="1200" dirty="0"/>
          </a:p>
        </p:txBody>
      </p:sp>
    </p:spTree>
    <p:extLst>
      <p:ext uri="{BB962C8B-B14F-4D97-AF65-F5344CB8AC3E}">
        <p14:creationId xmlns:p14="http://schemas.microsoft.com/office/powerpoint/2010/main" val="889318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7. Memcache</a:t>
            </a:r>
          </a:p>
        </p:txBody>
      </p:sp>
      <p:sp>
        <p:nvSpPr>
          <p:cNvPr id="6" name="Textfeld 5"/>
          <p:cNvSpPr txBox="1"/>
          <p:nvPr/>
        </p:nvSpPr>
        <p:spPr>
          <a:xfrm>
            <a:off x="432000" y="6309320"/>
            <a:ext cx="827471" cy="338554"/>
          </a:xfrm>
          <a:prstGeom prst="rect">
            <a:avLst/>
          </a:prstGeom>
          <a:noFill/>
        </p:spPr>
        <p:txBody>
          <a:bodyPr wrap="none" rtlCol="0">
            <a:spAutoFit/>
          </a:bodyPr>
          <a:lstStyle/>
          <a:p>
            <a:r>
              <a:rPr lang="de-DE" sz="800" dirty="0" err="1" smtClean="0">
                <a:solidFill>
                  <a:schemeClr val="tx1">
                    <a:lumMod val="50000"/>
                    <a:lumOff val="50000"/>
                  </a:schemeClr>
                </a:solidFill>
              </a:rPr>
              <a:t>Quellen:Bild</a:t>
            </a:r>
            <a:r>
              <a:rPr lang="de-DE" sz="800" dirty="0" smtClean="0">
                <a:solidFill>
                  <a:schemeClr val="tx1">
                    <a:lumMod val="50000"/>
                    <a:lumOff val="50000"/>
                  </a:schemeClr>
                </a:solidFill>
              </a:rPr>
              <a:t> 1</a:t>
            </a:r>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
        <p:nvSpPr>
          <p:cNvPr id="7" name="Textfeld 6"/>
          <p:cNvSpPr txBox="1"/>
          <p:nvPr/>
        </p:nvSpPr>
        <p:spPr>
          <a:xfrm>
            <a:off x="539552" y="836712"/>
            <a:ext cx="4392488"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smtClean="0"/>
              <a:t>Server </a:t>
            </a:r>
            <a:r>
              <a:rPr lang="de-DE" sz="1800" dirty="0" err="1" smtClean="0"/>
              <a:t>Application</a:t>
            </a:r>
            <a:endParaRPr lang="de-DE" sz="1800" dirty="0" smtClean="0"/>
          </a:p>
          <a:p>
            <a:pPr marL="285750" indent="-285750">
              <a:lnSpc>
                <a:spcPct val="150000"/>
              </a:lnSpc>
              <a:buFont typeface="Arial" panose="020B0604020202020204" pitchFamily="34" charset="0"/>
              <a:buChar char="•"/>
            </a:pPr>
            <a:endParaRPr lang="de-DE" sz="1800" dirty="0"/>
          </a:p>
          <a:p>
            <a:pPr marL="285750" indent="-285750">
              <a:lnSpc>
                <a:spcPct val="150000"/>
              </a:lnSpc>
              <a:buFont typeface="Arial" panose="020B0604020202020204" pitchFamily="34" charset="0"/>
              <a:buChar char="•"/>
            </a:pPr>
            <a:r>
              <a:rPr lang="de-DE" sz="1800" dirty="0" smtClean="0"/>
              <a:t>stellt </a:t>
            </a:r>
            <a:r>
              <a:rPr lang="de-DE" sz="1800" dirty="0"/>
              <a:t>Speicher </a:t>
            </a:r>
            <a:r>
              <a:rPr lang="de-DE" sz="1800" dirty="0" smtClean="0"/>
              <a:t>im </a:t>
            </a:r>
            <a:r>
              <a:rPr lang="de-DE" sz="1800" dirty="0"/>
              <a:t>RAM zur </a:t>
            </a:r>
            <a:r>
              <a:rPr lang="de-DE" sz="1800" dirty="0" smtClean="0"/>
              <a:t>Verfügung</a:t>
            </a:r>
          </a:p>
          <a:p>
            <a:pPr marL="285750" indent="-285750">
              <a:lnSpc>
                <a:spcPct val="150000"/>
              </a:lnSpc>
              <a:buFont typeface="Arial" panose="020B0604020202020204" pitchFamily="34" charset="0"/>
              <a:buChar char="•"/>
            </a:pPr>
            <a:endParaRPr lang="de-DE" sz="1800" dirty="0"/>
          </a:p>
          <a:p>
            <a:pPr marL="285750" indent="-285750">
              <a:lnSpc>
                <a:spcPct val="150000"/>
              </a:lnSpc>
              <a:buFont typeface="Arial" panose="020B0604020202020204" pitchFamily="34" charset="0"/>
              <a:buChar char="•"/>
            </a:pPr>
            <a:r>
              <a:rPr lang="de-DE" sz="1800" dirty="0" smtClean="0"/>
              <a:t>Lastverteilung </a:t>
            </a:r>
            <a:r>
              <a:rPr lang="de-DE" sz="1800" dirty="0"/>
              <a:t>von Festplattenzugriffen / Datenbankanfragen auf </a:t>
            </a:r>
            <a:r>
              <a:rPr lang="de-DE" sz="1800" dirty="0" smtClean="0"/>
              <a:t>RAM</a:t>
            </a:r>
          </a:p>
          <a:p>
            <a:pPr>
              <a:lnSpc>
                <a:spcPct val="150000"/>
              </a:lnSpc>
            </a:pPr>
            <a:endParaRPr lang="de-DE" sz="1800" dirty="0"/>
          </a:p>
          <a:p>
            <a:pPr marL="285750" indent="-285750">
              <a:lnSpc>
                <a:spcPct val="150000"/>
              </a:lnSpc>
              <a:buFont typeface="Arial" panose="020B0604020202020204" pitchFamily="34" charset="0"/>
              <a:buChar char="•"/>
            </a:pPr>
            <a:r>
              <a:rPr lang="de-DE" sz="1800" dirty="0" smtClean="0"/>
              <a:t>Ziel</a:t>
            </a:r>
            <a:r>
              <a:rPr lang="de-DE" sz="1800" dirty="0"/>
              <a:t>: Optimierung der Antwortzeiten von </a:t>
            </a:r>
            <a:r>
              <a:rPr lang="de-DE" sz="1800" dirty="0" smtClean="0"/>
              <a:t>Webanwendungen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861" y="1916832"/>
            <a:ext cx="3419595" cy="2830010"/>
          </a:xfrm>
          <a:prstGeom prst="rect">
            <a:avLst/>
          </a:prstGeom>
        </p:spPr>
      </p:pic>
    </p:spTree>
    <p:extLst>
      <p:ext uri="{BB962C8B-B14F-4D97-AF65-F5344CB8AC3E}">
        <p14:creationId xmlns:p14="http://schemas.microsoft.com/office/powerpoint/2010/main" val="3880509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lvl="1" indent="0">
              <a:buNone/>
            </a:pPr>
            <a:endParaRPr lang="de-DE" dirty="0"/>
          </a:p>
          <a:p>
            <a:endParaRPr lang="de-DE" dirty="0"/>
          </a:p>
        </p:txBody>
      </p:sp>
      <p:sp>
        <p:nvSpPr>
          <p:cNvPr id="3" name="Titel 2"/>
          <p:cNvSpPr>
            <a:spLocks noGrp="1"/>
          </p:cNvSpPr>
          <p:nvPr>
            <p:ph type="title"/>
          </p:nvPr>
        </p:nvSpPr>
        <p:spPr/>
        <p:txBody>
          <a:bodyPr/>
          <a:lstStyle/>
          <a:p>
            <a:r>
              <a:rPr lang="de-DE" dirty="0"/>
              <a:t>7. </a:t>
            </a:r>
            <a:r>
              <a:rPr lang="de-DE" dirty="0" smtClean="0"/>
              <a:t>Memcache - Funktionsweise</a:t>
            </a:r>
            <a:endParaRPr lang="de-DE" dirty="0"/>
          </a:p>
        </p:txBody>
      </p:sp>
      <p:sp>
        <p:nvSpPr>
          <p:cNvPr id="4" name="Textfeld 3"/>
          <p:cNvSpPr txBox="1"/>
          <p:nvPr/>
        </p:nvSpPr>
        <p:spPr>
          <a:xfrm>
            <a:off x="539552" y="836712"/>
            <a:ext cx="4896544" cy="53553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smtClean="0"/>
              <a:t>Memcached</a:t>
            </a:r>
            <a:r>
              <a:rPr lang="de-DE" sz="1800" dirty="0" smtClean="0"/>
              <a:t> </a:t>
            </a:r>
            <a:r>
              <a:rPr lang="de-DE" sz="1800" dirty="0"/>
              <a:t>stellt mehrere Hashtabellen zur Verfügung (Key-Tabelle , Value-Tabelle)</a:t>
            </a:r>
          </a:p>
          <a:p>
            <a:pPr marL="285750" indent="-285750">
              <a:lnSpc>
                <a:spcPct val="150000"/>
              </a:lnSpc>
              <a:buFont typeface="Arial" panose="020B0604020202020204" pitchFamily="34" charset="0"/>
              <a:buChar char="•"/>
            </a:pPr>
            <a:r>
              <a:rPr lang="de-DE" sz="1800" dirty="0" smtClean="0"/>
              <a:t>vergleichbar </a:t>
            </a:r>
            <a:r>
              <a:rPr lang="de-DE" sz="1800" dirty="0"/>
              <a:t>mit Assoziativen Arrays in verschiedenen </a:t>
            </a:r>
            <a:r>
              <a:rPr lang="de-DE" sz="1800" dirty="0" smtClean="0"/>
              <a:t>Programmiersprachen</a:t>
            </a:r>
          </a:p>
          <a:p>
            <a:pPr marL="285750" indent="-285750">
              <a:lnSpc>
                <a:spcPct val="150000"/>
              </a:lnSpc>
              <a:buFont typeface="Arial" panose="020B0604020202020204" pitchFamily="34" charset="0"/>
              <a:buChar char="•"/>
            </a:pPr>
            <a:r>
              <a:rPr lang="de-DE" sz="1800" dirty="0" smtClean="0"/>
              <a:t>Speicher </a:t>
            </a:r>
            <a:r>
              <a:rPr lang="de-DE" sz="1800" dirty="0"/>
              <a:t>wird über einen </a:t>
            </a:r>
            <a:r>
              <a:rPr lang="de-DE" sz="1800" dirty="0" err="1"/>
              <a:t>Slab-Allocator</a:t>
            </a:r>
            <a:r>
              <a:rPr lang="de-DE" sz="1800" dirty="0"/>
              <a:t> </a:t>
            </a:r>
            <a:r>
              <a:rPr lang="de-DE" sz="1800" dirty="0" smtClean="0"/>
              <a:t>verwaltet</a:t>
            </a:r>
            <a:endParaRPr lang="de-DE" sz="1800" dirty="0"/>
          </a:p>
          <a:p>
            <a:pPr marL="285750" indent="-285750">
              <a:lnSpc>
                <a:spcPct val="150000"/>
              </a:lnSpc>
              <a:buFont typeface="Arial" panose="020B0604020202020204" pitchFamily="34" charset="0"/>
              <a:buChar char="•"/>
            </a:pPr>
            <a:r>
              <a:rPr lang="de-DE" sz="1800" dirty="0"/>
              <a:t>Komprimierung </a:t>
            </a:r>
            <a:r>
              <a:rPr lang="de-DE" sz="1800" dirty="0" smtClean="0"/>
              <a:t>über Bibliotheken (z.B.: </a:t>
            </a:r>
            <a:r>
              <a:rPr lang="de-DE" sz="1800" dirty="0" err="1"/>
              <a:t>Z</a:t>
            </a:r>
            <a:r>
              <a:rPr lang="de-DE" sz="1800" dirty="0" err="1" smtClean="0"/>
              <a:t>lib</a:t>
            </a:r>
            <a:r>
              <a:rPr lang="de-DE" sz="1800" dirty="0" smtClean="0"/>
              <a:t>)</a:t>
            </a:r>
          </a:p>
          <a:p>
            <a:pPr marL="285750" indent="-285750">
              <a:lnSpc>
                <a:spcPct val="150000"/>
              </a:lnSpc>
              <a:buFont typeface="Arial" panose="020B0604020202020204" pitchFamily="34" charset="0"/>
              <a:buChar char="•"/>
            </a:pPr>
            <a:r>
              <a:rPr lang="de-DE" sz="1800" dirty="0" smtClean="0"/>
              <a:t>Kann dezentralisiert werden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smtClean="0"/>
          </a:p>
          <a:p>
            <a:pPr marL="285750" indent="-285750">
              <a:buFont typeface="Arial" panose="020B0604020202020204" pitchFamily="34" charset="0"/>
              <a:buChar char="•"/>
            </a:pPr>
            <a:endParaRPr lang="de-DE" sz="1800" dirty="0" smtClean="0"/>
          </a:p>
          <a:p>
            <a:endParaRPr lang="de-DE" sz="1800" dirty="0" smtClean="0"/>
          </a:p>
          <a:p>
            <a:r>
              <a:rPr lang="de-DE" sz="1800" dirty="0"/>
              <a:t>	</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1156012"/>
            <a:ext cx="2448272" cy="4564906"/>
          </a:xfrm>
          <a:prstGeom prst="rect">
            <a:avLst/>
          </a:prstGeom>
        </p:spPr>
      </p:pic>
      <p:sp>
        <p:nvSpPr>
          <p:cNvPr id="7" name="Textfeld 6"/>
          <p:cNvSpPr txBox="1"/>
          <p:nvPr/>
        </p:nvSpPr>
        <p:spPr>
          <a:xfrm>
            <a:off x="432000" y="6309320"/>
            <a:ext cx="1317990" cy="461665"/>
          </a:xfrm>
          <a:prstGeom prst="rect">
            <a:avLst/>
          </a:prstGeom>
          <a:noFill/>
        </p:spPr>
        <p:txBody>
          <a:bodyPr wrap="none" rtlCol="0">
            <a:spAutoFit/>
          </a:bodyPr>
          <a:lstStyle/>
          <a:p>
            <a:pPr marL="457200" indent="-457200">
              <a:buFont typeface="+mj-lt"/>
              <a:buAutoNum type="arabicPeriod"/>
            </a:pPr>
            <a:r>
              <a:rPr lang="de-DE" sz="800" dirty="0" smtClean="0">
                <a:solidFill>
                  <a:schemeClr val="tx1">
                    <a:lumMod val="50000"/>
                    <a:lumOff val="50000"/>
                  </a:schemeClr>
                </a:solidFill>
              </a:rPr>
              <a:t>Quellen: Bild 2</a:t>
            </a:r>
            <a:endParaRPr lang="de-DE" sz="800" dirty="0">
              <a:solidFill>
                <a:schemeClr val="bg1">
                  <a:lumMod val="85000"/>
                </a:schemeClr>
              </a:solidFill>
            </a:endParaRPr>
          </a:p>
          <a:p>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407084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2000" y="1062945"/>
            <a:ext cx="4212008" cy="5328592"/>
          </a:xfrm>
        </p:spPr>
        <p:txBody>
          <a:bodyPr/>
          <a:lstStyle/>
          <a:p>
            <a:pPr marL="0" indent="0">
              <a:buNone/>
            </a:pPr>
            <a:r>
              <a:rPr lang="de-DE" sz="1600" dirty="0" smtClean="0"/>
              <a:t>Einfachste </a:t>
            </a:r>
            <a:r>
              <a:rPr lang="de-DE" sz="1600" dirty="0"/>
              <a:t>Befehle</a:t>
            </a:r>
            <a:r>
              <a:rPr lang="de-DE" sz="1600" dirty="0" smtClean="0"/>
              <a:t>:</a:t>
            </a:r>
          </a:p>
          <a:p>
            <a:pPr marL="0" indent="0">
              <a:buNone/>
            </a:pPr>
            <a:endParaRPr lang="de-DE" sz="1600" dirty="0"/>
          </a:p>
          <a:p>
            <a:r>
              <a:rPr lang="de-DE" sz="1600" dirty="0" err="1" smtClean="0">
                <a:solidFill>
                  <a:schemeClr val="accent5">
                    <a:lumMod val="50000"/>
                  </a:schemeClr>
                </a:solidFill>
              </a:rPr>
              <a:t>set</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a:t>
            </a:r>
            <a:r>
              <a:rPr lang="de-DE" sz="1600" dirty="0" smtClean="0">
                <a:solidFill>
                  <a:schemeClr val="accent5">
                    <a:lumMod val="50000"/>
                  </a:schemeClr>
                </a:solidFill>
              </a:rPr>
              <a:t>])</a:t>
            </a:r>
          </a:p>
          <a:p>
            <a:pPr lvl="1"/>
            <a:r>
              <a:rPr lang="de-DE" sz="1600" dirty="0" smtClean="0"/>
              <a:t>Speichern und ggf. </a:t>
            </a:r>
            <a:r>
              <a:rPr lang="de-DE" sz="1600" dirty="0" err="1" smtClean="0"/>
              <a:t>überspeichern</a:t>
            </a:r>
            <a:r>
              <a:rPr lang="de-DE" sz="1600" dirty="0" err="1"/>
              <a:t>Optimiert</a:t>
            </a:r>
            <a:r>
              <a:rPr lang="de-DE" sz="1600" dirty="0"/>
              <a:t> RAM Ausnutzung</a:t>
            </a:r>
          </a:p>
          <a:p>
            <a:pPr marL="457200" lvl="1" indent="0">
              <a:buNone/>
            </a:pPr>
            <a:endParaRPr lang="de-DE" sz="1600" dirty="0"/>
          </a:p>
          <a:p>
            <a:r>
              <a:rPr lang="de-DE" sz="1600" dirty="0" err="1">
                <a:solidFill>
                  <a:schemeClr val="accent5">
                    <a:lumMod val="50000"/>
                  </a:schemeClr>
                </a:solidFill>
              </a:rPr>
              <a:t>add</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 </a:t>
            </a:r>
          </a:p>
          <a:p>
            <a:pPr lvl="1"/>
            <a:r>
              <a:rPr lang="de-DE" sz="1600" dirty="0" smtClean="0"/>
              <a:t>Speichern nur wenn nicht existent</a:t>
            </a:r>
          </a:p>
          <a:p>
            <a:endParaRPr lang="de-DE" sz="1600" dirty="0"/>
          </a:p>
          <a:p>
            <a:r>
              <a:rPr lang="de-DE" sz="1600" dirty="0" err="1" smtClean="0">
                <a:solidFill>
                  <a:schemeClr val="accent5">
                    <a:lumMod val="50000"/>
                  </a:schemeClr>
                </a:solidFill>
              </a:rPr>
              <a:t>get</a:t>
            </a:r>
            <a:r>
              <a:rPr lang="de-DE" sz="1600" dirty="0">
                <a:solidFill>
                  <a:schemeClr val="accent5">
                    <a:lumMod val="50000"/>
                  </a:schemeClr>
                </a:solidFill>
              </a:rPr>
              <a:t>("Key</a:t>
            </a:r>
            <a:r>
              <a:rPr lang="de-DE" sz="1600" dirty="0" smtClean="0">
                <a:solidFill>
                  <a:schemeClr val="accent5">
                    <a:lumMod val="50000"/>
                  </a:schemeClr>
                </a:solidFill>
              </a:rPr>
              <a:t>")</a:t>
            </a:r>
          </a:p>
          <a:p>
            <a:pPr lvl="1"/>
            <a:r>
              <a:rPr lang="de-DE" sz="1600" dirty="0" smtClean="0"/>
              <a:t>Nimmt einen oder mehrere Keys und gibt </a:t>
            </a:r>
            <a:r>
              <a:rPr lang="de-DE" sz="1600" dirty="0" err="1" smtClean="0"/>
              <a:t>Value‘s</a:t>
            </a:r>
            <a:r>
              <a:rPr lang="de-DE" sz="1600" dirty="0" smtClean="0"/>
              <a:t> zurück</a:t>
            </a:r>
          </a:p>
          <a:p>
            <a:endParaRPr lang="de-DE" sz="1600" dirty="0"/>
          </a:p>
          <a:p>
            <a:r>
              <a:rPr lang="de-DE" sz="1600" dirty="0" smtClean="0">
                <a:solidFill>
                  <a:schemeClr val="accent5">
                    <a:lumMod val="50000"/>
                  </a:schemeClr>
                </a:solidFill>
              </a:rPr>
              <a:t>Delete(„Key“)</a:t>
            </a:r>
          </a:p>
          <a:p>
            <a:pPr lvl="1"/>
            <a:r>
              <a:rPr lang="de-DE" sz="1600"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7. </a:t>
            </a:r>
            <a:r>
              <a:rPr lang="de-DE" dirty="0" smtClean="0"/>
              <a:t>Memcache - Verwendung </a:t>
            </a:r>
            <a:r>
              <a:rPr lang="de-DE" dirty="0"/>
              <a:t>von </a:t>
            </a:r>
            <a:r>
              <a:rPr lang="de-DE" dirty="0" smtClean="0"/>
              <a:t>Memcached</a:t>
            </a:r>
            <a:endParaRPr lang="de-DE" dirty="0"/>
          </a:p>
        </p:txBody>
      </p:sp>
      <p:sp>
        <p:nvSpPr>
          <p:cNvPr id="5" name="Inhaltsplatzhalter 1"/>
          <p:cNvSpPr txBox="1">
            <a:spLocks/>
          </p:cNvSpPr>
          <p:nvPr/>
        </p:nvSpPr>
        <p:spPr>
          <a:xfrm>
            <a:off x="4662139" y="1062945"/>
            <a:ext cx="4212008" cy="525658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600" kern="0" dirty="0" smtClean="0"/>
              <a:t>Beispiele:</a:t>
            </a:r>
          </a:p>
          <a:p>
            <a:pPr marL="0" indent="0">
              <a:buFontTx/>
              <a:buNone/>
            </a:pPr>
            <a:endParaRPr lang="de-DE" sz="1600" kern="0" dirty="0"/>
          </a:p>
          <a:p>
            <a:r>
              <a:rPr lang="de-DE" sz="1600" dirty="0" err="1">
                <a:solidFill>
                  <a:schemeClr val="accent5">
                    <a:lumMod val="50000"/>
                  </a:schemeClr>
                </a:solidFill>
              </a:rPr>
              <a:t>set</a:t>
            </a:r>
            <a:r>
              <a:rPr lang="de-DE" sz="1600" dirty="0">
                <a:solidFill>
                  <a:schemeClr val="accent5">
                    <a:lumMod val="50000"/>
                  </a:schemeClr>
                </a:solidFill>
              </a:rPr>
              <a:t>("UserID123" , "Hallo lieber Nutzer</a:t>
            </a:r>
            <a:r>
              <a:rPr lang="de-DE" sz="1600" dirty="0" smtClean="0">
                <a:solidFill>
                  <a:schemeClr val="accent5">
                    <a:lumMod val="50000"/>
                  </a:schemeClr>
                </a:solidFill>
              </a:rPr>
              <a:t>„ ,60);</a:t>
            </a:r>
            <a:endParaRPr lang="de-DE" sz="1600" dirty="0">
              <a:solidFill>
                <a:schemeClr val="accent5">
                  <a:lumMod val="50000"/>
                </a:schemeClr>
              </a:solidFill>
            </a:endParaRPr>
          </a:p>
          <a:p>
            <a:endParaRPr lang="de-DE" sz="1600" dirty="0" smtClean="0"/>
          </a:p>
          <a:p>
            <a:endParaRPr lang="de-DE" sz="1600" dirty="0"/>
          </a:p>
          <a:p>
            <a:pPr marL="0" indent="0">
              <a:buNone/>
            </a:pPr>
            <a:endParaRPr lang="de-DE" sz="1600" dirty="0" smtClean="0"/>
          </a:p>
          <a:p>
            <a:r>
              <a:rPr lang="de-DE" sz="1600" dirty="0" err="1" smtClean="0">
                <a:solidFill>
                  <a:schemeClr val="accent5">
                    <a:lumMod val="50000"/>
                  </a:schemeClr>
                </a:solidFill>
              </a:rPr>
              <a:t>add</a:t>
            </a:r>
            <a:r>
              <a:rPr lang="de-DE" sz="1600" dirty="0" smtClean="0">
                <a:solidFill>
                  <a:schemeClr val="accent5">
                    <a:lumMod val="50000"/>
                  </a:schemeClr>
                </a:solidFill>
              </a:rPr>
              <a:t>("</a:t>
            </a:r>
            <a:r>
              <a:rPr lang="de-DE" sz="1600" dirty="0">
                <a:solidFill>
                  <a:schemeClr val="accent5">
                    <a:lumMod val="50000"/>
                  </a:schemeClr>
                </a:solidFill>
              </a:rPr>
              <a:t>UserID123" , "Hallo lieber Nutzer" ,60</a:t>
            </a:r>
            <a:r>
              <a:rPr lang="de-DE" sz="1600" dirty="0" smtClean="0">
                <a:solidFill>
                  <a:schemeClr val="accent5">
                    <a:lumMod val="50000"/>
                  </a:schemeClr>
                </a:solidFill>
              </a:rPr>
              <a:t>);</a:t>
            </a:r>
          </a:p>
          <a:p>
            <a:pPr lvl="1"/>
            <a:r>
              <a:rPr lang="de-DE" sz="1600" dirty="0" smtClean="0"/>
              <a:t>Wird nicht hinzugefügt, da vorhanden</a:t>
            </a:r>
            <a:endParaRPr lang="de-DE" sz="1600" dirty="0"/>
          </a:p>
          <a:p>
            <a:pPr marL="0" indent="0">
              <a:buNone/>
            </a:pPr>
            <a:endParaRPr lang="de-DE" sz="1600" dirty="0" smtClean="0"/>
          </a:p>
          <a:p>
            <a:r>
              <a:rPr lang="de-DE" sz="1600" dirty="0" err="1" smtClean="0">
                <a:solidFill>
                  <a:schemeClr val="accent5">
                    <a:lumMod val="50000"/>
                  </a:schemeClr>
                </a:solidFill>
              </a:rPr>
              <a:t>get</a:t>
            </a:r>
            <a:r>
              <a:rPr lang="de-DE" sz="1600" dirty="0">
                <a:solidFill>
                  <a:schemeClr val="accent5">
                    <a:lumMod val="50000"/>
                  </a:schemeClr>
                </a:solidFill>
              </a:rPr>
              <a:t>(„UserID123")</a:t>
            </a:r>
          </a:p>
          <a:p>
            <a:pPr lvl="1"/>
            <a:r>
              <a:rPr lang="de-DE" sz="1600" dirty="0"/>
              <a:t>Ausgabe: „Hallo lieber Nutzer</a:t>
            </a:r>
            <a:r>
              <a:rPr lang="de-DE" sz="1600" dirty="0" smtClean="0"/>
              <a:t>“</a:t>
            </a:r>
          </a:p>
          <a:p>
            <a:pPr lvl="1"/>
            <a:endParaRPr lang="de-DE" sz="1600" kern="0" dirty="0"/>
          </a:p>
          <a:p>
            <a:r>
              <a:rPr lang="de-DE" sz="1600" kern="0" dirty="0" smtClean="0">
                <a:solidFill>
                  <a:schemeClr val="accent5">
                    <a:lumMod val="50000"/>
                  </a:schemeClr>
                </a:solidFill>
              </a:rPr>
              <a:t>Delete(„UserID123“)</a:t>
            </a:r>
          </a:p>
          <a:p>
            <a:pPr lvl="1"/>
            <a:r>
              <a:rPr lang="de-DE" sz="1600" kern="0" dirty="0" smtClean="0"/>
              <a:t>Eintrag wird gelöscht</a:t>
            </a:r>
          </a:p>
          <a:p>
            <a:endParaRPr lang="de-DE" kern="0" dirty="0"/>
          </a:p>
        </p:txBody>
      </p:sp>
    </p:spTree>
    <p:extLst>
      <p:ext uri="{BB962C8B-B14F-4D97-AF65-F5344CB8AC3E}">
        <p14:creationId xmlns:p14="http://schemas.microsoft.com/office/powerpoint/2010/main" val="2662357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8. Vergleich – Quantitativer Vergleich</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3133853379"/>
              </p:ext>
            </p:extLst>
          </p:nvPr>
        </p:nvGraphicFramePr>
        <p:xfrm>
          <a:off x="734194" y="1541512"/>
          <a:ext cx="7454900" cy="4000500"/>
        </p:xfrm>
        <a:graphic>
          <a:graphicData uri="http://schemas.openxmlformats.org/drawingml/2006/table">
            <a:tbl>
              <a:tblPr/>
              <a:tblGrid>
                <a:gridCol w="2284054"/>
                <a:gridCol w="1180095"/>
                <a:gridCol w="1322848"/>
                <a:gridCol w="1306987"/>
                <a:gridCol w="1360916"/>
              </a:tblGrid>
              <a:tr h="771525">
                <a:tc>
                  <a:txBody>
                    <a:bodyPr/>
                    <a:lstStyle/>
                    <a:p>
                      <a:pPr algn="l" fontAlgn="b"/>
                      <a:r>
                        <a:rPr lang="de-DE" sz="11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fontAlgn="ctr"/>
                      <a:r>
                        <a:rPr lang="de-DE" sz="1100" b="0" i="0" u="none" strike="noStrike">
                          <a:solidFill>
                            <a:srgbClr val="000000"/>
                          </a:solidFill>
                          <a:effectLst/>
                          <a:latin typeface="Calibri" panose="020F0502020204030204" pitchFamily="34" charset="0"/>
                        </a:rPr>
                        <a:t>MSSQL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a:solidFill>
                            <a:srgbClr val="000000"/>
                          </a:solidFill>
                          <a:effectLst/>
                          <a:latin typeface="Calibri" panose="020F0502020204030204" pitchFamily="34" charset="0"/>
                        </a:rPr>
                        <a:t>SAPHANA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a:solidFill>
                            <a:srgbClr val="000000"/>
                          </a:solidFill>
                          <a:effectLst/>
                          <a:latin typeface="Calibri" panose="020F0502020204030204" pitchFamily="34" charset="0"/>
                        </a:rPr>
                        <a:t>Cassandra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a:solidFill>
                            <a:srgbClr val="000000"/>
                          </a:solidFill>
                          <a:effectLst/>
                          <a:latin typeface="Calibri" panose="020F0502020204030204" pitchFamily="34" charset="0"/>
                        </a:rPr>
                        <a:t>MariaDB/Memcache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942975">
                <a:tc>
                  <a:txBody>
                    <a:bodyPr/>
                    <a:lstStyle/>
                    <a:p>
                      <a:pPr algn="l" fontAlgn="ctr"/>
                      <a:r>
                        <a:rPr lang="de-DE" sz="1100" b="0" i="0" u="none" strike="noStrike" dirty="0">
                          <a:solidFill>
                            <a:srgbClr val="000000"/>
                          </a:solidFill>
                          <a:effectLst/>
                          <a:latin typeface="Calibri" panose="020F0502020204030204" pitchFamily="34" charset="0"/>
                        </a:rPr>
                        <a:t>SELECT </a:t>
                      </a:r>
                      <a:r>
                        <a:rPr lang="de-DE" sz="1100" b="0" i="0" u="none" strike="noStrike" dirty="0" err="1">
                          <a:solidFill>
                            <a:srgbClr val="000000"/>
                          </a:solidFill>
                          <a:effectLst/>
                          <a:latin typeface="Calibri" panose="020F0502020204030204" pitchFamily="34" charset="0"/>
                        </a:rPr>
                        <a:t>sum</a:t>
                      </a:r>
                      <a:r>
                        <a:rPr lang="de-DE" sz="1100" b="0" i="0" u="none" strike="noStrike" dirty="0">
                          <a:solidFill>
                            <a:srgbClr val="000000"/>
                          </a:solidFill>
                          <a:effectLst/>
                          <a:latin typeface="Calibri" panose="020F0502020204030204" pitchFamily="34" charset="0"/>
                        </a:rPr>
                        <a:t>(</a:t>
                      </a:r>
                      <a:r>
                        <a:rPr lang="de-DE" sz="1100" b="0" i="0" u="none" strike="noStrike" dirty="0" err="1">
                          <a:solidFill>
                            <a:srgbClr val="000000"/>
                          </a:solidFill>
                          <a:effectLst/>
                          <a:latin typeface="Calibri" panose="020F0502020204030204" pitchFamily="34" charset="0"/>
                        </a:rPr>
                        <a:t>mitarbeiteranzahl</a:t>
                      </a:r>
                      <a:r>
                        <a:rPr lang="de-DE" sz="1100" b="0" i="0" u="none" strike="noStrike" dirty="0">
                          <a:solidFill>
                            <a:srgbClr val="000000"/>
                          </a:solidFill>
                          <a:effectLst/>
                          <a:latin typeface="Calibri" panose="020F0502020204030204" pitchFamily="34" charset="0"/>
                        </a:rPr>
                        <a:t>) AS </a:t>
                      </a:r>
                      <a:r>
                        <a:rPr lang="de-DE" sz="1100" b="0" i="0" u="none" strike="noStrike" dirty="0" err="1">
                          <a:solidFill>
                            <a:srgbClr val="000000"/>
                          </a:solidFill>
                          <a:effectLst/>
                          <a:latin typeface="Calibri" panose="020F0502020204030204" pitchFamily="34" charset="0"/>
                        </a:rPr>
                        <a:t>MA_Bundesland</a:t>
                      </a:r>
                      <a:r>
                        <a:rPr lang="de-DE" sz="1100" b="0" i="0" u="none" strike="noStrike" dirty="0">
                          <a:solidFill>
                            <a:srgbClr val="000000"/>
                          </a:solidFill>
                          <a:effectLst/>
                          <a:latin typeface="Calibri" panose="020F0502020204030204" pitchFamily="34" charset="0"/>
                        </a:rPr>
                        <a:t/>
                      </a:r>
                      <a:br>
                        <a:rPr lang="de-DE" sz="1100" b="0" i="0" u="none" strike="noStrike" dirty="0">
                          <a:solidFill>
                            <a:srgbClr val="000000"/>
                          </a:solidFill>
                          <a:effectLst/>
                          <a:latin typeface="Calibri" panose="020F0502020204030204" pitchFamily="34" charset="0"/>
                        </a:rPr>
                      </a:br>
                      <a:r>
                        <a:rPr lang="de-DE" sz="1100" b="0" i="0" u="none" strike="noStrike" dirty="0">
                          <a:solidFill>
                            <a:srgbClr val="000000"/>
                          </a:solidFill>
                          <a:effectLst/>
                          <a:latin typeface="Calibri" panose="020F0502020204030204" pitchFamily="34" charset="0"/>
                        </a:rPr>
                        <a:t> FROM </a:t>
                      </a:r>
                      <a:r>
                        <a:rPr lang="de-DE" sz="1100" b="0" i="0" u="none" strike="noStrike" dirty="0" err="1">
                          <a:solidFill>
                            <a:srgbClr val="000000"/>
                          </a:solidFill>
                          <a:effectLst/>
                          <a:latin typeface="Calibri" panose="020F0502020204030204" pitchFamily="34" charset="0"/>
                        </a:rPr>
                        <a:t>beispieldaten.standorte</a:t>
                      </a:r>
                      <a:r>
                        <a:rPr lang="de-DE" sz="1100" b="0" i="0" u="none" strike="noStrike" dirty="0">
                          <a:solidFill>
                            <a:srgbClr val="000000"/>
                          </a:solidFill>
                          <a:effectLst/>
                          <a:latin typeface="Calibri" panose="020F0502020204030204" pitchFamily="34" charset="0"/>
                        </a:rPr>
                        <a:t/>
                      </a:r>
                      <a:br>
                        <a:rPr lang="de-DE" sz="1100" b="0" i="0" u="none" strike="noStrike" dirty="0">
                          <a:solidFill>
                            <a:srgbClr val="000000"/>
                          </a:solidFill>
                          <a:effectLst/>
                          <a:latin typeface="Calibri" panose="020F0502020204030204" pitchFamily="34" charset="0"/>
                        </a:rPr>
                      </a:br>
                      <a:r>
                        <a:rPr lang="de-DE" sz="1100" b="0" i="0" u="none" strike="noStrike" dirty="0">
                          <a:solidFill>
                            <a:srgbClr val="000000"/>
                          </a:solidFill>
                          <a:effectLst/>
                          <a:latin typeface="Calibri" panose="020F0502020204030204" pitchFamily="34" charset="0"/>
                        </a:rPr>
                        <a:t>WHERE </a:t>
                      </a:r>
                      <a:r>
                        <a:rPr lang="de-DE" sz="1100" b="0" i="0" u="none" strike="noStrike" dirty="0" err="1">
                          <a:solidFill>
                            <a:srgbClr val="000000"/>
                          </a:solidFill>
                          <a:effectLst/>
                          <a:latin typeface="Calibri" panose="020F0502020204030204" pitchFamily="34" charset="0"/>
                        </a:rPr>
                        <a:t>bundesland</a:t>
                      </a:r>
                      <a:r>
                        <a:rPr lang="de-DE" sz="1100" b="0" i="0" u="none" strike="noStrike" dirty="0">
                          <a:solidFill>
                            <a:srgbClr val="000000"/>
                          </a:solidFill>
                          <a:effectLst/>
                          <a:latin typeface="Calibri" panose="020F0502020204030204" pitchFamily="34" charset="0"/>
                        </a:rPr>
                        <a:t> ='Berlin';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de-DE" sz="1100" b="0" i="0" u="none" strike="noStrike">
                          <a:solidFill>
                            <a:srgbClr val="000000"/>
                          </a:solidFill>
                          <a:effectLst/>
                          <a:latin typeface="Calibri" panose="020F0502020204030204" pitchFamily="34" charset="0"/>
                        </a:rPr>
                        <a:t>375ms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46ms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13470ms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416ms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2000">
                <a:tc>
                  <a:txBody>
                    <a:bodyPr/>
                    <a:lstStyle/>
                    <a:p>
                      <a:pPr algn="l" fontAlgn="ctr"/>
                      <a:r>
                        <a:rPr lang="de-DE" sz="1100" b="0" i="0" u="none" strike="noStrike">
                          <a:solidFill>
                            <a:srgbClr val="000000"/>
                          </a:solidFill>
                          <a:effectLst/>
                          <a:latin typeface="Calibri" panose="020F0502020204030204" pitchFamily="34" charset="0"/>
                        </a:rPr>
                        <a:t>SELECT min(betraggesamt)AS Kleinster_Gesamt_Betrag </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beispieldaten.bestellung</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menge &lt;= 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de-DE" sz="1100" b="0" i="0" u="none" strike="noStrike">
                          <a:solidFill>
                            <a:srgbClr val="000000"/>
                          </a:solidFill>
                          <a:effectLst/>
                          <a:latin typeface="Calibri" panose="020F0502020204030204" pitchFamily="34" charset="0"/>
                        </a:rPr>
                        <a:t>321ms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216ms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152134ms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dirty="0">
                          <a:solidFill>
                            <a:srgbClr val="000000"/>
                          </a:solidFill>
                          <a:effectLst/>
                          <a:latin typeface="Calibri" panose="020F0502020204030204" pitchFamily="34" charset="0"/>
                        </a:rPr>
                        <a:t>1016ms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0">
                <a:tc>
                  <a:txBody>
                    <a:bodyPr/>
                    <a:lstStyle/>
                    <a:p>
                      <a:pPr algn="l" fontAlgn="ctr"/>
                      <a:r>
                        <a:rPr lang="de-DE" sz="1100" b="0" i="0" u="none" strike="noStrike">
                          <a:solidFill>
                            <a:srgbClr val="000000"/>
                          </a:solidFill>
                          <a:effectLst/>
                          <a:latin typeface="Calibri" panose="020F0502020204030204" pitchFamily="34" charset="0"/>
                        </a:rPr>
                        <a:t>SELECT max(preis),min(preis)</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beispieldaten.bestellung</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menge &lt;= 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de-DE" sz="1100" b="0" i="0" u="none" strike="noStrike">
                          <a:solidFill>
                            <a:srgbClr val="000000"/>
                          </a:solidFill>
                          <a:effectLst/>
                          <a:latin typeface="Calibri" panose="020F0502020204030204" pitchFamily="34" charset="0"/>
                        </a:rPr>
                        <a:t>372ms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179ms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159214ms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377ms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2500">
                <a:tc>
                  <a:txBody>
                    <a:bodyPr/>
                    <a:lstStyle/>
                    <a:p>
                      <a:pPr algn="l" fontAlgn="ctr"/>
                      <a:r>
                        <a:rPr lang="de-DE" sz="1100" b="0" i="0" u="none" strike="noStrike">
                          <a:solidFill>
                            <a:srgbClr val="000000"/>
                          </a:solidFill>
                          <a:effectLst/>
                          <a:latin typeface="Calibri" panose="020F0502020204030204" pitchFamily="34" charset="0"/>
                        </a:rPr>
                        <a:t>SELECT max(fahrzeuganzahl),max(mitarbeiteranzahl) </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beispieldaten.lieferdienst</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fahrzeugtyp = 'Auto'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de-DE" sz="1100" b="0" i="0" u="none" strike="noStrike">
                          <a:solidFill>
                            <a:srgbClr val="000000"/>
                          </a:solidFill>
                          <a:effectLst/>
                          <a:latin typeface="Calibri" panose="020F0502020204030204" pitchFamily="34" charset="0"/>
                        </a:rPr>
                        <a:t>405ms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81 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65637ms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dirty="0">
                          <a:solidFill>
                            <a:srgbClr val="000000"/>
                          </a:solidFill>
                          <a:effectLst/>
                          <a:latin typeface="Calibri" panose="020F0502020204030204" pitchFamily="34" charset="0"/>
                        </a:rPr>
                        <a:t>48ms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extfeld 1"/>
          <p:cNvSpPr txBox="1"/>
          <p:nvPr/>
        </p:nvSpPr>
        <p:spPr>
          <a:xfrm>
            <a:off x="2051720" y="1685231"/>
            <a:ext cx="1238250" cy="45720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de-DE" sz="1100" dirty="0"/>
              <a:t>System </a:t>
            </a:r>
          </a:p>
        </p:txBody>
      </p:sp>
      <p:sp>
        <p:nvSpPr>
          <p:cNvPr id="10" name="Textfeld 2"/>
          <p:cNvSpPr txBox="1"/>
          <p:nvPr/>
        </p:nvSpPr>
        <p:spPr>
          <a:xfrm>
            <a:off x="1150516" y="2009875"/>
            <a:ext cx="636587" cy="26511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de-DE" sz="1100" dirty="0"/>
              <a:t>Abfrage</a:t>
            </a:r>
          </a:p>
        </p:txBody>
      </p:sp>
    </p:spTree>
    <p:extLst>
      <p:ext uri="{BB962C8B-B14F-4D97-AF65-F5344CB8AC3E}">
        <p14:creationId xmlns:p14="http://schemas.microsoft.com/office/powerpoint/2010/main" val="2678243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8. Vergleich </a:t>
            </a:r>
            <a:r>
              <a:rPr lang="de-DE" dirty="0" smtClean="0"/>
              <a:t>– SAP HANA vs. MSSQL </a:t>
            </a:r>
            <a:endParaRPr lang="de-DE" dirty="0"/>
          </a:p>
        </p:txBody>
      </p:sp>
      <p:sp>
        <p:nvSpPr>
          <p:cNvPr id="6" name="Textfeld 5"/>
          <p:cNvSpPr txBox="1"/>
          <p:nvPr/>
        </p:nvSpPr>
        <p:spPr>
          <a:xfrm>
            <a:off x="323528" y="934663"/>
            <a:ext cx="4032448" cy="1080120"/>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AVGLief</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c.</a:t>
            </a:r>
            <a:r>
              <a:rPr lang="de-DE" sz="800" b="1" dirty="0" err="1">
                <a:solidFill>
                  <a:srgbClr val="2A00FF"/>
                </a:solidFill>
                <a:latin typeface="Courier New" panose="02070309020205020404" pitchFamily="49" charset="0"/>
              </a:rPr>
              <a:t>"Mitarbeiteranzahl</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AVGMit</a:t>
            </a:r>
            <a:r>
              <a:rPr lang="de-DE" sz="800" b="1" dirty="0">
                <a:solidFill>
                  <a:srgbClr val="000000"/>
                </a:solidFill>
                <a:latin typeface="Courier New" panose="02070309020205020404" pitchFamily="49" charset="0"/>
              </a:rPr>
              <a:t> </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c</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c.</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AND</a:t>
            </a:r>
            <a:r>
              <a:rPr lang="de-DE" sz="800" b="1" dirty="0">
                <a:solidFill>
                  <a:srgbClr val="000000"/>
                </a:solidFill>
                <a:latin typeface="Courier New" panose="02070309020205020404" pitchFamily="49" charset="0"/>
              </a:rPr>
              <a:t> 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3F5FBF"/>
                </a:solidFill>
                <a:latin typeface="Courier New" panose="02070309020205020404" pitchFamily="49" charset="0"/>
              </a:rPr>
              <a:t>;</a:t>
            </a:r>
            <a:endParaRPr lang="de-DE" sz="800" dirty="0"/>
          </a:p>
        </p:txBody>
      </p:sp>
      <p:sp>
        <p:nvSpPr>
          <p:cNvPr id="7" name="Textfeld 6"/>
          <p:cNvSpPr txBox="1"/>
          <p:nvPr/>
        </p:nvSpPr>
        <p:spPr>
          <a:xfrm>
            <a:off x="323528" y="2236046"/>
            <a:ext cx="4067992" cy="1323439"/>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a:t>
            </a:r>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SUM</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a:solidFill>
                  <a:srgbClr val="2A00FF"/>
                </a:solidFill>
                <a:latin typeface="Courier New" panose="02070309020205020404" pitchFamily="49" charset="0"/>
              </a:rPr>
              <a:t>"Preis"</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t>
            </a:r>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a:solidFill>
                  <a:srgbClr val="2A00FF"/>
                </a:solidFill>
                <a:latin typeface="Courier New" panose="02070309020205020404" pitchFamily="49" charset="0"/>
              </a:rPr>
              <a:t>"Preis"</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AVGLief</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c.</a:t>
            </a:r>
            <a:r>
              <a:rPr lang="de-DE" sz="800" b="1" dirty="0" err="1">
                <a:solidFill>
                  <a:srgbClr val="2A00FF"/>
                </a:solidFill>
                <a:latin typeface="Courier New" panose="02070309020205020404" pitchFamily="49" charset="0"/>
              </a:rPr>
              <a:t>"Mitarbeiteranzahl</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AVGMit</a:t>
            </a:r>
            <a:r>
              <a:rPr lang="de-DE" sz="800" b="1" dirty="0">
                <a:solidFill>
                  <a:srgbClr val="000000"/>
                </a:solidFill>
                <a:latin typeface="Courier New" panose="02070309020205020404" pitchFamily="49" charset="0"/>
              </a:rPr>
              <a:t> </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c</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c.</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AND</a:t>
            </a:r>
            <a:r>
              <a:rPr lang="de-DE" sz="800" b="1" dirty="0">
                <a:solidFill>
                  <a:srgbClr val="000000"/>
                </a:solidFill>
                <a:latin typeface="Courier New" panose="02070309020205020404" pitchFamily="49" charset="0"/>
              </a:rPr>
              <a:t> 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endParaRPr lang="de-DE" sz="800" dirty="0"/>
          </a:p>
        </p:txBody>
      </p:sp>
      <p:sp>
        <p:nvSpPr>
          <p:cNvPr id="9" name="Textfeld 8"/>
          <p:cNvSpPr txBox="1"/>
          <p:nvPr/>
        </p:nvSpPr>
        <p:spPr>
          <a:xfrm>
            <a:off x="323528" y="3782851"/>
            <a:ext cx="3923976" cy="707886"/>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sum</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s.</a:t>
            </a:r>
            <a:r>
              <a:rPr lang="de-DE" sz="800" b="1" dirty="0" err="1">
                <a:solidFill>
                  <a:srgbClr val="2A00FF"/>
                </a:solidFill>
                <a:latin typeface="Courier New" panose="02070309020205020404" pitchFamily="49" charset="0"/>
              </a:rPr>
              <a:t>"Fuhrparkgröße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SummeFuhrparkgröße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"Datum</a:t>
            </a:r>
            <a:r>
              <a:rPr lang="de-DE" sz="800" b="1" dirty="0">
                <a:solidFill>
                  <a:srgbClr val="2A00FF"/>
                </a:solidFill>
                <a:latin typeface="Courier New" panose="02070309020205020404" pitchFamily="49" charset="0"/>
              </a:rPr>
              <a:t>"</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s</a:t>
            </a:r>
          </a:p>
          <a:p>
            <a:r>
              <a:rPr lang="de-DE" sz="800"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"Datum</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t>
            </a:r>
            <a:r>
              <a:rPr lang="de-DE" sz="800" b="1" dirty="0">
                <a:solidFill>
                  <a:srgbClr val="2A00FF"/>
                </a:solidFill>
                <a:latin typeface="Courier New" panose="02070309020205020404" pitchFamily="49" charset="0"/>
              </a:rPr>
              <a:t>'2003-07-08'</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"Datum"</a:t>
            </a:r>
            <a:endParaRPr lang="de-DE" sz="800" dirty="0"/>
          </a:p>
        </p:txBody>
      </p:sp>
      <p:sp>
        <p:nvSpPr>
          <p:cNvPr id="11" name="Textfeld 10"/>
          <p:cNvSpPr txBox="1"/>
          <p:nvPr/>
        </p:nvSpPr>
        <p:spPr>
          <a:xfrm>
            <a:off x="323528" y="4797152"/>
            <a:ext cx="3707952" cy="954107"/>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(l.</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AVGBestellProLief</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l.</a:t>
            </a:r>
            <a:r>
              <a:rPr lang="de-DE" sz="800" b="1" dirty="0" err="1">
                <a:solidFill>
                  <a:srgbClr val="2A00FF"/>
                </a:solidFill>
                <a:latin typeface="Courier New" panose="02070309020205020404" pitchFamily="49" charset="0"/>
              </a:rPr>
              <a:t>"Unternehmen</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p>
          <a:p>
            <a:r>
              <a:rPr lang="de-DE" sz="800" b="1" dirty="0">
                <a:solidFill>
                  <a:srgbClr val="7F0055"/>
                </a:solidFill>
                <a:latin typeface="Courier New" panose="02070309020205020404" pitchFamily="49" charset="0"/>
              </a:rPr>
              <a:t>JOIN</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l </a:t>
            </a:r>
            <a:r>
              <a:rPr lang="de-DE" sz="800" b="1" dirty="0">
                <a:solidFill>
                  <a:srgbClr val="7F0055"/>
                </a:solidFill>
                <a:latin typeface="Courier New" panose="02070309020205020404" pitchFamily="49" charset="0"/>
              </a:rPr>
              <a:t>ON</a:t>
            </a:r>
            <a:r>
              <a:rPr lang="de-DE" sz="800" b="1" dirty="0">
                <a:solidFill>
                  <a:srgbClr val="000000"/>
                </a:solidFill>
                <a:latin typeface="Courier New" panose="02070309020205020404" pitchFamily="49" charset="0"/>
              </a:rPr>
              <a:t>(b.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l.</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l.</a:t>
            </a:r>
            <a:r>
              <a:rPr lang="de-DE" sz="800" b="1" dirty="0" err="1">
                <a:solidFill>
                  <a:srgbClr val="2A00FF"/>
                </a:solidFill>
                <a:latin typeface="Courier New" panose="02070309020205020404" pitchFamily="49" charset="0"/>
              </a:rPr>
              <a:t>"Unternehmen</a:t>
            </a:r>
            <a:r>
              <a:rPr lang="de-DE" sz="800" b="1" dirty="0">
                <a:solidFill>
                  <a:srgbClr val="2A00FF"/>
                </a:solidFill>
                <a:latin typeface="Courier New" panose="02070309020205020404" pitchFamily="49" charset="0"/>
              </a:rPr>
              <a:t>"</a:t>
            </a:r>
          </a:p>
          <a:p>
            <a:endParaRPr lang="de-DE" sz="800" dirty="0"/>
          </a:p>
        </p:txBody>
      </p:sp>
      <p:graphicFrame>
        <p:nvGraphicFramePr>
          <p:cNvPr id="12" name="Tabelle 11"/>
          <p:cNvGraphicFramePr>
            <a:graphicFrameLocks noGrp="1"/>
          </p:cNvGraphicFramePr>
          <p:nvPr>
            <p:extLst>
              <p:ext uri="{D42A27DB-BD31-4B8C-83A1-F6EECF244321}">
                <p14:modId xmlns:p14="http://schemas.microsoft.com/office/powerpoint/2010/main" val="2037552310"/>
              </p:ext>
            </p:extLst>
          </p:nvPr>
        </p:nvGraphicFramePr>
        <p:xfrm>
          <a:off x="4572000" y="765336"/>
          <a:ext cx="4372222" cy="4985922"/>
        </p:xfrm>
        <a:graphic>
          <a:graphicData uri="http://schemas.openxmlformats.org/drawingml/2006/table">
            <a:tbl>
              <a:tblPr firstRow="1" bandRow="1">
                <a:tableStyleId>{5C22544A-7EE6-4342-B048-85BDC9FD1C3A}</a:tableStyleId>
              </a:tblPr>
              <a:tblGrid>
                <a:gridCol w="2186111"/>
                <a:gridCol w="2186111"/>
              </a:tblGrid>
              <a:tr h="385362">
                <a:tc>
                  <a:txBody>
                    <a:bodyPr/>
                    <a:lstStyle/>
                    <a:p>
                      <a:r>
                        <a:rPr lang="de-DE" dirty="0" smtClean="0"/>
                        <a:t>SAP HANA </a:t>
                      </a:r>
                      <a:endParaRPr lang="de-DE" dirty="0"/>
                    </a:p>
                  </a:txBody>
                  <a:tcPr/>
                </a:tc>
                <a:tc>
                  <a:txBody>
                    <a:bodyPr/>
                    <a:lstStyle/>
                    <a:p>
                      <a:r>
                        <a:rPr lang="de-DE" dirty="0" smtClean="0"/>
                        <a:t>MSSQL</a:t>
                      </a:r>
                      <a:endParaRPr lang="de-DE" dirty="0"/>
                    </a:p>
                  </a:txBody>
                  <a:tcPr/>
                </a:tc>
              </a:tr>
              <a:tr h="965632">
                <a:tc>
                  <a:txBody>
                    <a:bodyPr/>
                    <a:lstStyle/>
                    <a:p>
                      <a:pPr algn="ctr" fontAlgn="b"/>
                      <a:r>
                        <a:rPr lang="de-DE" sz="1100" b="0" i="0" u="none" strike="noStrike" dirty="0" smtClean="0">
                          <a:solidFill>
                            <a:srgbClr val="000000"/>
                          </a:solidFill>
                          <a:effectLst/>
                          <a:latin typeface="Calibri" panose="020F0502020204030204" pitchFamily="34" charset="0"/>
                        </a:rPr>
                        <a:t>6574,60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4085,7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1455422">
                <a:tc>
                  <a:txBody>
                    <a:bodyPr/>
                    <a:lstStyle/>
                    <a:p>
                      <a:pPr algn="ctr" fontAlgn="b"/>
                      <a:r>
                        <a:rPr lang="de-DE" sz="1100" b="0" i="0" u="none" strike="noStrike" dirty="0" smtClean="0">
                          <a:solidFill>
                            <a:srgbClr val="000000"/>
                          </a:solidFill>
                          <a:effectLst/>
                          <a:latin typeface="Calibri" panose="020F0502020204030204" pitchFamily="34" charset="0"/>
                        </a:rPr>
                        <a:t>6842,40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1206,1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1213874">
                <a:tc>
                  <a:txBody>
                    <a:bodyPr/>
                    <a:lstStyle/>
                    <a:p>
                      <a:pPr algn="ctr" fontAlgn="b"/>
                      <a:r>
                        <a:rPr lang="de-DE" sz="1100" b="0" i="0" u="none" strike="noStrike" dirty="0" smtClean="0">
                          <a:solidFill>
                            <a:srgbClr val="000000"/>
                          </a:solidFill>
                          <a:effectLst/>
                          <a:latin typeface="Calibri" panose="020F0502020204030204" pitchFamily="34" charset="0"/>
                        </a:rPr>
                        <a:t>554,53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3661,7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965632">
                <a:tc>
                  <a:txBody>
                    <a:bodyPr/>
                    <a:lstStyle/>
                    <a:p>
                      <a:pPr algn="ctr" fontAlgn="b"/>
                      <a:r>
                        <a:rPr lang="de-DE" sz="1100" b="0" i="0" u="none" strike="noStrike" dirty="0" smtClean="0">
                          <a:solidFill>
                            <a:srgbClr val="000000"/>
                          </a:solidFill>
                          <a:effectLst/>
                          <a:latin typeface="Calibri" panose="020F0502020204030204" pitchFamily="34" charset="0"/>
                        </a:rPr>
                        <a:t>3067,60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4660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560611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32000" y="180000"/>
            <a:ext cx="6084216" cy="533400"/>
          </a:xfrm>
        </p:spPr>
        <p:txBody>
          <a:bodyPr/>
          <a:lstStyle/>
          <a:p>
            <a:r>
              <a:rPr lang="de-DE" dirty="0"/>
              <a:t>8. Vergleich – </a:t>
            </a:r>
            <a:r>
              <a:rPr lang="de-DE" dirty="0" smtClean="0"/>
              <a:t>Benchmark SAP HANA vs. MSSQL</a:t>
            </a:r>
            <a:endParaRPr lang="de-DE" dirty="0"/>
          </a:p>
        </p:txBody>
      </p:sp>
      <p:pic>
        <p:nvPicPr>
          <p:cNvPr id="6" name="Grafik 5"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48" y="3660325"/>
            <a:ext cx="5990156" cy="640170"/>
          </a:xfrm>
          <a:prstGeom prst="rect">
            <a:avLst/>
          </a:prstGeom>
        </p:spPr>
      </p:pic>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48" y="885008"/>
            <a:ext cx="4991797" cy="518232"/>
          </a:xfrm>
          <a:prstGeom prst="rect">
            <a:avLst/>
          </a:prstGeom>
        </p:spPr>
      </p:pic>
      <p:graphicFrame>
        <p:nvGraphicFramePr>
          <p:cNvPr id="4" name="Diagramm 3"/>
          <p:cNvGraphicFramePr>
            <a:graphicFrameLocks/>
          </p:cNvGraphicFramePr>
          <p:nvPr>
            <p:extLst>
              <p:ext uri="{D42A27DB-BD31-4B8C-83A1-F6EECF244321}">
                <p14:modId xmlns:p14="http://schemas.microsoft.com/office/powerpoint/2010/main" val="2973677479"/>
              </p:ext>
            </p:extLst>
          </p:nvPr>
        </p:nvGraphicFramePr>
        <p:xfrm>
          <a:off x="931271" y="1504553"/>
          <a:ext cx="5320155" cy="21103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Diagramm 4"/>
          <p:cNvGraphicFramePr>
            <a:graphicFrameLocks/>
          </p:cNvGraphicFramePr>
          <p:nvPr>
            <p:extLst>
              <p:ext uri="{D42A27DB-BD31-4B8C-83A1-F6EECF244321}">
                <p14:modId xmlns:p14="http://schemas.microsoft.com/office/powerpoint/2010/main" val="537388355"/>
              </p:ext>
            </p:extLst>
          </p:nvPr>
        </p:nvGraphicFramePr>
        <p:xfrm>
          <a:off x="931271" y="4345893"/>
          <a:ext cx="5320155" cy="21103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8779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8. Vergleich </a:t>
            </a:r>
            <a:r>
              <a:rPr lang="de-DE" dirty="0" smtClean="0"/>
              <a:t>– Qualitativer Vergleich 1</a:t>
            </a: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1974660842"/>
              </p:ext>
            </p:extLst>
          </p:nvPr>
        </p:nvGraphicFramePr>
        <p:xfrm>
          <a:off x="0" y="836713"/>
          <a:ext cx="9144000" cy="5688632"/>
        </p:xfrm>
        <a:graphic>
          <a:graphicData uri="http://schemas.openxmlformats.org/drawingml/2006/table">
            <a:tbl>
              <a:tblPr firstRow="1" bandRow="1">
                <a:tableStyleId>{5C22544A-7EE6-4342-B048-85BDC9FD1C3A}</a:tableStyleId>
              </a:tblPr>
              <a:tblGrid>
                <a:gridCol w="2398426">
                  <a:extLst>
                    <a:ext uri="{9D8B030D-6E8A-4147-A177-3AD203B41FA5}">
                      <a16:colId xmlns="" xmlns:a16="http://schemas.microsoft.com/office/drawing/2014/main" val="20000"/>
                    </a:ext>
                  </a:extLst>
                </a:gridCol>
                <a:gridCol w="3147935">
                  <a:extLst>
                    <a:ext uri="{9D8B030D-6E8A-4147-A177-3AD203B41FA5}">
                      <a16:colId xmlns="" xmlns:a16="http://schemas.microsoft.com/office/drawing/2014/main" val="20001"/>
                    </a:ext>
                  </a:extLst>
                </a:gridCol>
                <a:gridCol w="3597639">
                  <a:extLst>
                    <a:ext uri="{9D8B030D-6E8A-4147-A177-3AD203B41FA5}">
                      <a16:colId xmlns="" xmlns:a16="http://schemas.microsoft.com/office/drawing/2014/main" val="20002"/>
                    </a:ext>
                  </a:extLst>
                </a:gridCol>
              </a:tblGrid>
              <a:tr h="500823">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 xmlns:a16="http://schemas.microsoft.com/office/drawing/2014/main" val="10000"/>
                  </a:ext>
                </a:extLst>
              </a:tr>
              <a:tr h="2031871">
                <a:tc>
                  <a:txBody>
                    <a:bodyPr/>
                    <a:lstStyle/>
                    <a:p>
                      <a:r>
                        <a:rPr lang="de-DE" dirty="0"/>
                        <a:t>SAP HANA Express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Gute Komprimierungsverfahren ermöglichen Anwendung auch bei sehr großen Datenbanken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Kostenlos</a:t>
                      </a:r>
                    </a:p>
                    <a:p>
                      <a:pPr marL="0" indent="0">
                        <a:buFont typeface="Arial" panose="020B0604020202020204" pitchFamily="34" charset="0"/>
                        <a:buNone/>
                      </a:pPr>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Kompliziertere Benutzeroberfläche (grade bei Express Version)</a:t>
                      </a:r>
                    </a:p>
                    <a:p>
                      <a:pPr marL="285750" indent="-285750">
                        <a:buFont typeface="Arial" panose="020B0604020202020204" pitchFamily="34" charset="0"/>
                        <a:buChar char="•"/>
                      </a:pPr>
                      <a:r>
                        <a:rPr lang="de-DE" sz="1400" dirty="0" smtClean="0"/>
                        <a:t>Nur Linux Version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der Komprimierungsverfahren durch teilweise nicht mehr direkten Zugriff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Nur bis 32 GB Ram kostenlos</a:t>
                      </a:r>
                    </a:p>
                  </a:txBody>
                  <a:tcPr/>
                </a:tc>
                <a:extLst>
                  <a:ext uri="{0D108BD9-81ED-4DB2-BD59-A6C34878D82A}">
                    <a16:rowId xmlns="" xmlns:a16="http://schemas.microsoft.com/office/drawing/2014/main" val="10001"/>
                  </a:ext>
                </a:extLst>
              </a:tr>
              <a:tr h="3155938">
                <a:tc>
                  <a:txBody>
                    <a:bodyPr/>
                    <a:lstStyle/>
                    <a:p>
                      <a:r>
                        <a:rPr lang="de-DE" dirty="0"/>
                        <a:t>MSSQL</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Gewohnte Oberfläche durch Zugriff und Arbeit mit SQL Server Management Studio</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Sehr</a:t>
                      </a:r>
                      <a:r>
                        <a:rPr lang="de-DE" sz="1400" kern="1200" baseline="0" dirty="0" smtClean="0">
                          <a:solidFill>
                            <a:schemeClr val="dk1"/>
                          </a:solidFill>
                          <a:effectLst/>
                          <a:latin typeface="+mn-lt"/>
                          <a:ea typeface="+mn-ea"/>
                          <a:cs typeface="+mn-cs"/>
                        </a:rPr>
                        <a:t> robust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baseline="0" dirty="0" smtClean="0">
                          <a:solidFill>
                            <a:schemeClr val="dk1"/>
                          </a:solidFill>
                          <a:effectLst/>
                          <a:latin typeface="+mn-lt"/>
                          <a:ea typeface="+mn-ea"/>
                          <a:cs typeface="+mn-cs"/>
                        </a:rPr>
                        <a:t>Allrounder</a:t>
                      </a:r>
                      <a:endParaRPr lang="de-DE" sz="1400" kern="1200" dirty="0" smtClean="0">
                        <a:solidFill>
                          <a:schemeClr val="dk1"/>
                        </a:solidFill>
                        <a:effectLst/>
                        <a:latin typeface="+mn-lt"/>
                        <a:ea typeface="+mn-ea"/>
                        <a:cs typeface="+mn-cs"/>
                      </a:endParaRPr>
                    </a:p>
                    <a:p>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-&gt; Check, </a:t>
                      </a:r>
                      <a:r>
                        <a:rPr lang="de-DE" sz="1400" kern="1200" dirty="0" err="1" smtClean="0">
                          <a:solidFill>
                            <a:schemeClr val="dk1"/>
                          </a:solidFill>
                          <a:effectLst/>
                          <a:latin typeface="+mn-lt"/>
                          <a:ea typeface="+mn-ea"/>
                          <a:cs typeface="+mn-cs"/>
                        </a:rPr>
                        <a:t>Foreign</a:t>
                      </a:r>
                      <a:r>
                        <a:rPr lang="de-DE" sz="1400" kern="1200" dirty="0" smtClean="0">
                          <a:solidFill>
                            <a:schemeClr val="dk1"/>
                          </a:solidFill>
                          <a:effectLst/>
                          <a:latin typeface="+mn-lt"/>
                          <a:ea typeface="+mn-ea"/>
                          <a:cs typeface="+mn-cs"/>
                        </a:rPr>
                        <a:t> Key, Unique beispielsweise nicht unterstützt</a:t>
                      </a:r>
                      <a:endParaRPr lang="de-DE" sz="1400" dirty="0" smtClean="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Keine Einflussnahme auf die Komprimierung möglich</a:t>
                      </a:r>
                    </a:p>
                    <a:p>
                      <a:endParaRPr lang="de-DE" dirty="0"/>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606615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8. Vergleich – Qualitativer Vergleich </a:t>
            </a:r>
            <a:r>
              <a:rPr lang="de-DE" dirty="0" smtClean="0"/>
              <a:t>2</a:t>
            </a: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70642703"/>
              </p:ext>
            </p:extLst>
          </p:nvPr>
        </p:nvGraphicFramePr>
        <p:xfrm>
          <a:off x="0" y="836713"/>
          <a:ext cx="9144000" cy="5688631"/>
        </p:xfrm>
        <a:graphic>
          <a:graphicData uri="http://schemas.openxmlformats.org/drawingml/2006/table">
            <a:tbl>
              <a:tblPr firstRow="1" bandRow="1">
                <a:tableStyleId>{5C22544A-7EE6-4342-B048-85BDC9FD1C3A}</a:tableStyleId>
              </a:tblPr>
              <a:tblGrid>
                <a:gridCol w="2398426">
                  <a:extLst>
                    <a:ext uri="{9D8B030D-6E8A-4147-A177-3AD203B41FA5}">
                      <a16:colId xmlns="" xmlns:a16="http://schemas.microsoft.com/office/drawing/2014/main" val="20000"/>
                    </a:ext>
                  </a:extLst>
                </a:gridCol>
                <a:gridCol w="3147935">
                  <a:extLst>
                    <a:ext uri="{9D8B030D-6E8A-4147-A177-3AD203B41FA5}">
                      <a16:colId xmlns="" xmlns:a16="http://schemas.microsoft.com/office/drawing/2014/main" val="20001"/>
                    </a:ext>
                  </a:extLst>
                </a:gridCol>
                <a:gridCol w="3597639">
                  <a:extLst>
                    <a:ext uri="{9D8B030D-6E8A-4147-A177-3AD203B41FA5}">
                      <a16:colId xmlns="" xmlns:a16="http://schemas.microsoft.com/office/drawing/2014/main" val="20002"/>
                    </a:ext>
                  </a:extLst>
                </a:gridCol>
              </a:tblGrid>
              <a:tr h="527117">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 xmlns:a16="http://schemas.microsoft.com/office/drawing/2014/main" val="10000"/>
                  </a:ext>
                </a:extLst>
              </a:tr>
              <a:tr h="2136790">
                <a:tc>
                  <a:txBody>
                    <a:bodyPr/>
                    <a:lstStyle/>
                    <a:p>
                      <a:r>
                        <a:rPr lang="de-DE" dirty="0"/>
                        <a:t>Cassandra</a:t>
                      </a:r>
                    </a:p>
                  </a:txBody>
                  <a:tcPr/>
                </a:tc>
                <a:tc>
                  <a:txBody>
                    <a:bodyPr/>
                    <a:lstStyle/>
                    <a:p>
                      <a:pPr marL="342900" indent="-342900">
                        <a:lnSpc>
                          <a:spcPct val="100000"/>
                        </a:lnSpc>
                        <a:buFont typeface="Arial" panose="020B0604020202020204" pitchFamily="34" charset="0"/>
                        <a:buChar char="•"/>
                      </a:pPr>
                      <a:r>
                        <a:rPr lang="de-DE" sz="1400" dirty="0" smtClean="0"/>
                        <a:t>horizontale Skalierbarkeit</a:t>
                      </a:r>
                    </a:p>
                    <a:p>
                      <a:pPr marL="342900" indent="-342900">
                        <a:lnSpc>
                          <a:spcPct val="100000"/>
                        </a:lnSpc>
                        <a:buFont typeface="Arial" panose="020B0604020202020204" pitchFamily="34" charset="0"/>
                        <a:buChar char="•"/>
                      </a:pPr>
                      <a:r>
                        <a:rPr lang="de-DE" sz="1400" dirty="0" smtClean="0"/>
                        <a:t>Vermeiden unnötiger Komplexität</a:t>
                      </a:r>
                    </a:p>
                    <a:p>
                      <a:pPr marL="342900" indent="-342900">
                        <a:lnSpc>
                          <a:spcPct val="100000"/>
                        </a:lnSpc>
                        <a:buFont typeface="Arial" panose="020B0604020202020204" pitchFamily="34" charset="0"/>
                        <a:buChar char="•"/>
                      </a:pPr>
                      <a:r>
                        <a:rPr lang="de-DE" sz="1400" smtClean="0"/>
                        <a:t>Vermeidung </a:t>
                      </a:r>
                      <a:r>
                        <a:rPr lang="de-DE" sz="1400" dirty="0" smtClean="0"/>
                        <a:t>von relationalen Ansätzen des </a:t>
                      </a:r>
                      <a:r>
                        <a:rPr lang="de-DE" sz="1400" dirty="0" err="1" smtClean="0"/>
                        <a:t>Datenmappings</a:t>
                      </a:r>
                      <a:endParaRPr lang="de-DE" sz="1400" dirty="0" smtClean="0"/>
                    </a:p>
                    <a:p>
                      <a:pPr marL="342900" indent="-342900">
                        <a:lnSpc>
                          <a:spcPct val="100000"/>
                        </a:lnSpc>
                        <a:buFont typeface="Arial" panose="020B0604020202020204" pitchFamily="34" charset="0"/>
                        <a:buChar char="•"/>
                      </a:pPr>
                      <a:r>
                        <a:rPr lang="de-DE" sz="1400" dirty="0" smtClean="0"/>
                        <a:t>Einfachere Replikation der Datenbanken</a:t>
                      </a:r>
                    </a:p>
                    <a:p>
                      <a:endParaRPr lang="de-DE" dirty="0"/>
                    </a:p>
                  </a:txBody>
                  <a:tcPr/>
                </a:tc>
                <a:tc>
                  <a:txBody>
                    <a:bodyPr/>
                    <a:lstStyle/>
                    <a:p>
                      <a:pPr marL="342900" indent="-342900">
                        <a:lnSpc>
                          <a:spcPct val="100000"/>
                        </a:lnSpc>
                        <a:buFont typeface="Arial" panose="020B0604020202020204" pitchFamily="34" charset="0"/>
                        <a:buChar char="•"/>
                      </a:pPr>
                      <a:r>
                        <a:rPr lang="de-DE" sz="1400" dirty="0" smtClean="0"/>
                        <a:t>Mangel an umfangreichen Dokumentationen</a:t>
                      </a:r>
                    </a:p>
                    <a:p>
                      <a:pPr marL="342900" indent="-342900">
                        <a:lnSpc>
                          <a:spcPct val="100000"/>
                        </a:lnSpc>
                        <a:buFont typeface="Arial" panose="020B0604020202020204" pitchFamily="34" charset="0"/>
                        <a:buChar char="•"/>
                      </a:pPr>
                      <a:r>
                        <a:rPr lang="de-DE" sz="1400" dirty="0" smtClean="0"/>
                        <a:t>Keine universelle Sprache wie SQL</a:t>
                      </a:r>
                    </a:p>
                    <a:p>
                      <a:pPr marL="342900" indent="-342900">
                        <a:lnSpc>
                          <a:spcPct val="100000"/>
                        </a:lnSpc>
                        <a:buFont typeface="Arial" panose="020B0604020202020204" pitchFamily="34" charset="0"/>
                        <a:buChar char="•"/>
                      </a:pPr>
                      <a:r>
                        <a:rPr lang="de-DE" sz="1400" dirty="0" smtClean="0"/>
                        <a:t>Unerwartetes Verhalten und fehlender Support </a:t>
                      </a:r>
                    </a:p>
                    <a:p>
                      <a:endParaRPr lang="de-DE" dirty="0"/>
                    </a:p>
                  </a:txBody>
                  <a:tcPr/>
                </a:tc>
                <a:extLst>
                  <a:ext uri="{0D108BD9-81ED-4DB2-BD59-A6C34878D82A}">
                    <a16:rowId xmlns="" xmlns:a16="http://schemas.microsoft.com/office/drawing/2014/main" val="10003"/>
                  </a:ext>
                </a:extLst>
              </a:tr>
              <a:tr h="3024724">
                <a:tc>
                  <a:txBody>
                    <a:bodyPr/>
                    <a:lstStyle/>
                    <a:p>
                      <a:r>
                        <a:rPr lang="de-DE" dirty="0"/>
                        <a:t>Memcache</a:t>
                      </a:r>
                    </a:p>
                  </a:txBody>
                  <a:tcPr/>
                </a:tc>
                <a:tc>
                  <a:txBody>
                    <a:bodyPr/>
                    <a:lstStyle/>
                    <a:p>
                      <a:pPr marL="285750" indent="-285750">
                        <a:buFont typeface="Arial" panose="020B0604020202020204" pitchFamily="34" charset="0"/>
                        <a:buChar char="•"/>
                      </a:pPr>
                      <a:r>
                        <a:rPr lang="de-DE" sz="1400" dirty="0" smtClean="0"/>
                        <a:t>einfach zu installieren und implementieren</a:t>
                      </a:r>
                    </a:p>
                    <a:p>
                      <a:pPr marL="285750" indent="-285750">
                        <a:buFont typeface="Arial" panose="020B0604020202020204" pitchFamily="34" charset="0"/>
                        <a:buChar char="•"/>
                      </a:pPr>
                      <a:r>
                        <a:rPr lang="de-DE" sz="1400" dirty="0" smtClean="0"/>
                        <a:t>einfache Optimierung der Ladezeiten von Webseiten</a:t>
                      </a:r>
                    </a:p>
                    <a:p>
                      <a:pPr marL="285750" indent="-285750">
                        <a:buFont typeface="Arial" panose="020B0604020202020204" pitchFamily="34" charset="0"/>
                        <a:buChar char="•"/>
                      </a:pPr>
                      <a:r>
                        <a:rPr lang="de-DE" sz="1400" dirty="0" smtClean="0"/>
                        <a:t>einfache Bedienung ( </a:t>
                      </a:r>
                      <a:r>
                        <a:rPr lang="de-DE" sz="1400" dirty="0" err="1" smtClean="0"/>
                        <a:t>set</a:t>
                      </a:r>
                      <a:r>
                        <a:rPr lang="de-DE" sz="1400" dirty="0" smtClean="0"/>
                        <a:t>() ; </a:t>
                      </a:r>
                      <a:r>
                        <a:rPr lang="de-DE" sz="1400" dirty="0" err="1" smtClean="0"/>
                        <a:t>add</a:t>
                      </a:r>
                      <a:r>
                        <a:rPr lang="de-DE" sz="1400" dirty="0" smtClean="0"/>
                        <a:t>() ; </a:t>
                      </a:r>
                      <a:r>
                        <a:rPr lang="de-DE" sz="1400" dirty="0" err="1" smtClean="0"/>
                        <a:t>get</a:t>
                      </a:r>
                      <a:r>
                        <a:rPr lang="de-DE" sz="1400" dirty="0" smtClean="0"/>
                        <a:t>()  )</a:t>
                      </a:r>
                    </a:p>
                    <a:p>
                      <a:pPr marL="285750" indent="-285750">
                        <a:buFont typeface="Arial" panose="020B0604020202020204" pitchFamily="34" charset="0"/>
                        <a:buChar char="•"/>
                      </a:pPr>
                      <a:r>
                        <a:rPr lang="de-DE" sz="1400" dirty="0" smtClean="0"/>
                        <a:t>Open Source (BSD-Lizenz)</a:t>
                      </a:r>
                    </a:p>
                    <a:p>
                      <a:endParaRPr lang="de-DE" dirty="0"/>
                    </a:p>
                  </a:txBody>
                  <a:tcPr/>
                </a:tc>
                <a:tc>
                  <a:txBody>
                    <a:bodyPr/>
                    <a:lstStyle/>
                    <a:p>
                      <a:pPr marL="285750" indent="-285750">
                        <a:buFont typeface="Arial" panose="020B0604020202020204" pitchFamily="34" charset="0"/>
                        <a:buChar char="•"/>
                      </a:pPr>
                      <a:r>
                        <a:rPr lang="de-DE" sz="1400" dirty="0" smtClean="0"/>
                        <a:t>Open Source -&gt; Fehler im Code ausnutzbar</a:t>
                      </a:r>
                    </a:p>
                    <a:p>
                      <a:pPr marL="285750" indent="-285750">
                        <a:buFont typeface="Arial" panose="020B0604020202020204" pitchFamily="34" charset="0"/>
                        <a:buChar char="•"/>
                      </a:pPr>
                      <a:r>
                        <a:rPr lang="de-DE" sz="1400" dirty="0" smtClean="0"/>
                        <a:t>Sicherheit außerdem fast vollständig vom Nutzer / Bibliothek abhängig</a:t>
                      </a:r>
                    </a:p>
                    <a:p>
                      <a:pPr marL="285750" indent="-285750">
                        <a:buFont typeface="Arial" panose="020B0604020202020204" pitchFamily="34" charset="0"/>
                        <a:buChar char="•"/>
                      </a:pPr>
                      <a:r>
                        <a:rPr lang="de-DE" sz="1400" dirty="0" smtClean="0"/>
                        <a:t>Kompression von Bibliothek / Programmiersprache abhängig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dirty="0" smtClean="0"/>
                        <a:t>Memcache sollte nur von einer Bibliothek angesprochen werden</a:t>
                      </a:r>
                      <a:endParaRPr lang="de-DE" dirty="0" smtClean="0"/>
                    </a:p>
                    <a:p>
                      <a:endParaRPr lang="de-DE"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967268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9. Fazit</a:t>
            </a:r>
            <a:endParaRPr lang="de-DE" dirty="0"/>
          </a:p>
        </p:txBody>
      </p:sp>
      <p:sp>
        <p:nvSpPr>
          <p:cNvPr id="2" name="Inhaltsplatzhalter 1"/>
          <p:cNvSpPr>
            <a:spLocks noGrp="1"/>
          </p:cNvSpPr>
          <p:nvPr>
            <p:ph idx="1"/>
          </p:nvPr>
        </p:nvSpPr>
        <p:spPr/>
        <p:txBody>
          <a:bodyPr/>
          <a:lstStyle/>
          <a:p>
            <a:pPr>
              <a:buFont typeface="Wingdings" panose="05000000000000000000" pitchFamily="2" charset="2"/>
              <a:buChar char="Ø"/>
            </a:pPr>
            <a:r>
              <a:rPr lang="de-DE" sz="1800" b="1" dirty="0" smtClean="0"/>
              <a:t>SAP HANA Express eignet sich vor allem für Aggregatfunktionen </a:t>
            </a:r>
          </a:p>
          <a:p>
            <a:pPr marL="361950" indent="0">
              <a:buNone/>
            </a:pPr>
            <a:r>
              <a:rPr lang="de-DE" sz="1800" dirty="0" smtClean="0"/>
              <a:t>und ist hier auch am schnellsten. Insgesamt kann man SAP HANA vor allem für große unternehmen oder Unternehmen mit vielen Daten empfehlen, die schnell Berechnungen durchführen wollen</a:t>
            </a:r>
          </a:p>
          <a:p>
            <a:pPr>
              <a:buFont typeface="Wingdings" panose="05000000000000000000" pitchFamily="2" charset="2"/>
              <a:buChar char="Ø"/>
            </a:pPr>
            <a:r>
              <a:rPr lang="de-DE" sz="1800" b="1" dirty="0" smtClean="0"/>
              <a:t>MSSQL ist ein guten Allrounder. </a:t>
            </a:r>
          </a:p>
          <a:p>
            <a:pPr marL="361950" indent="0">
              <a:buNone/>
            </a:pPr>
            <a:r>
              <a:rPr lang="de-DE" sz="1800" dirty="0" smtClean="0"/>
              <a:t>Das System ist von allem am Robustesten und macht jede Abfrage ohne Probleme mit. Dafür ist es aber nicht immer am schnellsten. Auch die Oberfläche sowie die Installation überzeugen, da sie schon altbekannt sind und sehr einfach.</a:t>
            </a:r>
          </a:p>
          <a:p>
            <a:pPr>
              <a:buFont typeface="Wingdings" panose="05000000000000000000" pitchFamily="2" charset="2"/>
              <a:buChar char="Ø"/>
            </a:pPr>
            <a:r>
              <a:rPr lang="de-DE" sz="1800" b="1" dirty="0" smtClean="0"/>
              <a:t>Cassandra ist </a:t>
            </a:r>
            <a:r>
              <a:rPr lang="de-DE" sz="1800" b="1" dirty="0"/>
              <a:t>sehr einfach aufzusetzen und zu bedienen</a:t>
            </a:r>
            <a:r>
              <a:rPr lang="de-DE" sz="1800" b="1" dirty="0" smtClean="0"/>
              <a:t>, </a:t>
            </a:r>
          </a:p>
          <a:p>
            <a:pPr marL="361950" indent="0">
              <a:buNone/>
            </a:pPr>
            <a:r>
              <a:rPr lang="de-DE" sz="1800" dirty="0" smtClean="0"/>
              <a:t>Positiv ist die einfache Skalierbarkeit sowie das Umgehen mit großen Datenmengen jedoch wird für komplexere Anwendungen ein vertieftes Fachwissen in CQL benötigt. </a:t>
            </a:r>
          </a:p>
          <a:p>
            <a:pPr>
              <a:buFont typeface="Wingdings" panose="05000000000000000000" pitchFamily="2" charset="2"/>
              <a:buChar char="Ø"/>
            </a:pPr>
            <a:r>
              <a:rPr lang="de-DE" sz="1800" b="1" dirty="0" smtClean="0"/>
              <a:t>Memcache eignet sich vor allem für Web-Unternehmen. </a:t>
            </a:r>
          </a:p>
          <a:p>
            <a:pPr marL="361950" indent="0">
              <a:buNone/>
            </a:pPr>
            <a:r>
              <a:rPr lang="de-DE" sz="1800" dirty="0" smtClean="0"/>
              <a:t>Da </a:t>
            </a:r>
            <a:r>
              <a:rPr lang="de-DE" sz="1800" dirty="0"/>
              <a:t>es bereits viele Bibliotheken für fast alle gängigen Programmiersprachen </a:t>
            </a:r>
            <a:r>
              <a:rPr lang="de-DE" sz="1800" dirty="0" smtClean="0"/>
              <a:t>gibt, ist es sehr variabel einsetzbar. Es </a:t>
            </a:r>
            <a:r>
              <a:rPr lang="de-DE" sz="1800" dirty="0"/>
              <a:t>ist gut dokumentiert und bietet sogar die Freiheit es unter der BSZ-Lizenz den eigenen Ansprüchen anzupassen.</a:t>
            </a:r>
            <a:endParaRPr lang="de-DE" sz="1800" dirty="0" smtClean="0"/>
          </a:p>
        </p:txBody>
      </p:sp>
    </p:spTree>
    <p:extLst>
      <p:ext uri="{BB962C8B-B14F-4D97-AF65-F5344CB8AC3E}">
        <p14:creationId xmlns:p14="http://schemas.microsoft.com/office/powerpoint/2010/main" val="1697573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endParaRPr lang="de-DE" dirty="0"/>
          </a:p>
        </p:txBody>
      </p:sp>
      <p:sp>
        <p:nvSpPr>
          <p:cNvPr id="4" name="Textfeld 3"/>
          <p:cNvSpPr txBox="1"/>
          <p:nvPr/>
        </p:nvSpPr>
        <p:spPr>
          <a:xfrm>
            <a:off x="1619672" y="2996952"/>
            <a:ext cx="6408712" cy="523220"/>
          </a:xfrm>
          <a:prstGeom prst="rect">
            <a:avLst/>
          </a:prstGeom>
          <a:noFill/>
        </p:spPr>
        <p:txBody>
          <a:bodyPr wrap="square" rtlCol="0">
            <a:spAutoFit/>
          </a:bodyPr>
          <a:lstStyle/>
          <a:p>
            <a:r>
              <a:rPr lang="de-DE" dirty="0" smtClean="0"/>
              <a:t>Vielen Dank für ihre Aufmerksamkeit!</a:t>
            </a:r>
            <a:endParaRPr lang="de-DE" dirty="0"/>
          </a:p>
        </p:txBody>
      </p:sp>
    </p:spTree>
    <p:extLst>
      <p:ext uri="{BB962C8B-B14F-4D97-AF65-F5344CB8AC3E}">
        <p14:creationId xmlns:p14="http://schemas.microsoft.com/office/powerpoint/2010/main" val="3939374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a:bodyPr>
          <a:lstStyle/>
          <a:p>
            <a:r>
              <a:rPr lang="de-DE" dirty="0" smtClean="0"/>
              <a:t>2. Lösungsweg </a:t>
            </a:r>
            <a:r>
              <a:rPr lang="de-DE" dirty="0"/>
              <a:t>&amp; Projektumgebung </a:t>
            </a:r>
          </a:p>
        </p:txBody>
      </p:sp>
      <p:sp>
        <p:nvSpPr>
          <p:cNvPr id="4" name="Textfeld 3">
            <a:extLst>
              <a:ext uri="{FF2B5EF4-FFF2-40B4-BE49-F238E27FC236}">
                <a16:creationId xmlns:a16="http://schemas.microsoft.com/office/drawing/2014/main" xmlns="" id="{55A35DED-7D1A-4C8F-934D-D5CD3FC3279C}"/>
              </a:ext>
            </a:extLst>
          </p:cNvPr>
          <p:cNvSpPr txBox="1"/>
          <p:nvPr/>
        </p:nvSpPr>
        <p:spPr>
          <a:xfrm>
            <a:off x="755576" y="1083327"/>
            <a:ext cx="6669360" cy="1797928"/>
          </a:xfrm>
          <a:prstGeom prst="rect">
            <a:avLst/>
          </a:prstGeom>
          <a:noFill/>
        </p:spPr>
        <p:txBody>
          <a:bodyPr wrap="square" rtlCol="0">
            <a:spAutoFit/>
          </a:bodyPr>
          <a:lstStyle/>
          <a:p>
            <a:pPr marL="385763" indent="-385763">
              <a:spcBef>
                <a:spcPts val="450"/>
              </a:spcBef>
              <a:buAutoNum type="arabicPeriod"/>
            </a:pPr>
            <a:r>
              <a:rPr lang="de-DE" sz="1500" dirty="0"/>
              <a:t>Beispielumgebung einrichten</a:t>
            </a:r>
          </a:p>
          <a:p>
            <a:pPr marL="385763" indent="-385763">
              <a:spcBef>
                <a:spcPts val="450"/>
              </a:spcBef>
              <a:buAutoNum type="arabicPeriod"/>
            </a:pPr>
            <a:r>
              <a:rPr lang="de-DE" sz="1500" dirty="0"/>
              <a:t>Administration</a:t>
            </a:r>
          </a:p>
          <a:p>
            <a:pPr marL="385763" indent="-385763">
              <a:spcBef>
                <a:spcPts val="450"/>
              </a:spcBef>
              <a:buAutoNum type="arabicPeriod"/>
            </a:pPr>
            <a:r>
              <a:rPr lang="de-DE" sz="1500" dirty="0"/>
              <a:t>Entwicklung einer Testumgebung</a:t>
            </a:r>
          </a:p>
          <a:p>
            <a:pPr marL="385763" indent="-385763">
              <a:spcBef>
                <a:spcPts val="450"/>
              </a:spcBef>
              <a:buAutoNum type="arabicPeriod"/>
            </a:pPr>
            <a:r>
              <a:rPr lang="de-DE" sz="1500" dirty="0"/>
              <a:t>Entwicklung der </a:t>
            </a:r>
            <a:r>
              <a:rPr lang="de-DE" sz="1500" dirty="0" err="1"/>
              <a:t>Querys</a:t>
            </a:r>
            <a:endParaRPr lang="de-DE" sz="1500" dirty="0"/>
          </a:p>
          <a:p>
            <a:pPr marL="385763" indent="-385763">
              <a:spcBef>
                <a:spcPts val="450"/>
              </a:spcBef>
              <a:buAutoNum type="arabicPeriod"/>
            </a:pPr>
            <a:r>
              <a:rPr lang="de-DE" sz="1500" dirty="0"/>
              <a:t>Performancetests</a:t>
            </a:r>
          </a:p>
          <a:p>
            <a:pPr marL="385763" indent="-385763">
              <a:spcBef>
                <a:spcPts val="450"/>
              </a:spcBef>
              <a:buAutoNum type="arabicPeriod"/>
            </a:pPr>
            <a:r>
              <a:rPr lang="de-DE" sz="1500" dirty="0"/>
              <a:t>Durchführung der Tests</a:t>
            </a:r>
          </a:p>
        </p:txBody>
      </p:sp>
      <p:sp>
        <p:nvSpPr>
          <p:cNvPr id="6" name="Textfeld 5"/>
          <p:cNvSpPr txBox="1"/>
          <p:nvPr/>
        </p:nvSpPr>
        <p:spPr>
          <a:xfrm>
            <a:off x="1467001" y="5589240"/>
            <a:ext cx="580608"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20</a:t>
            </a:r>
            <a:endParaRPr lang="de-DE" sz="600" dirty="0">
              <a:solidFill>
                <a:schemeClr val="tx1">
                  <a:lumMod val="50000"/>
                  <a:lumOff val="50000"/>
                </a:schemeClr>
              </a:solidFill>
            </a:endParaRPr>
          </a:p>
        </p:txBody>
      </p:sp>
      <p:sp>
        <p:nvSpPr>
          <p:cNvPr id="2" name="Textfeld 1">
            <a:extLst>
              <a:ext uri="{FF2B5EF4-FFF2-40B4-BE49-F238E27FC236}">
                <a16:creationId xmlns:a16="http://schemas.microsoft.com/office/drawing/2014/main" xmlns="" id="{EE675E94-0876-4BA0-B88E-E9918706E963}"/>
              </a:ext>
            </a:extLst>
          </p:cNvPr>
          <p:cNvSpPr txBox="1"/>
          <p:nvPr/>
        </p:nvSpPr>
        <p:spPr>
          <a:xfrm>
            <a:off x="4622350" y="1095628"/>
            <a:ext cx="3793445" cy="1477328"/>
          </a:xfrm>
          <a:prstGeom prst="rect">
            <a:avLst/>
          </a:prstGeom>
          <a:noFill/>
        </p:spPr>
        <p:txBody>
          <a:bodyPr wrap="square" rtlCol="0">
            <a:spAutoFit/>
          </a:bodyPr>
          <a:lstStyle/>
          <a:p>
            <a:r>
              <a:rPr lang="de-DE" sz="1500" dirty="0"/>
              <a:t>Arbeitsspeicher:     32GB DDR3</a:t>
            </a:r>
          </a:p>
          <a:p>
            <a:r>
              <a:rPr lang="de-DE" sz="1500" dirty="0"/>
              <a:t>Prozessor:	     Intel Core I7-4790</a:t>
            </a:r>
          </a:p>
          <a:p>
            <a:r>
              <a:rPr lang="de-DE" sz="1500" dirty="0"/>
              <a:t>Betriebssystem:	     Windows 8</a:t>
            </a:r>
          </a:p>
          <a:p>
            <a:r>
              <a:rPr lang="de-DE" sz="1500" dirty="0"/>
              <a:t>Speichermedium:   HDD Festplatte</a:t>
            </a:r>
          </a:p>
          <a:p>
            <a:endParaRPr lang="de-DE" sz="1500" dirty="0"/>
          </a:p>
          <a:p>
            <a:endParaRPr lang="de-DE" sz="1500" dirty="0"/>
          </a:p>
        </p:txBody>
      </p:sp>
      <p:sp>
        <p:nvSpPr>
          <p:cNvPr id="5" name="Rechteck 4">
            <a:extLst>
              <a:ext uri="{FF2B5EF4-FFF2-40B4-BE49-F238E27FC236}">
                <a16:creationId xmlns:a16="http://schemas.microsoft.com/office/drawing/2014/main" xmlns="" id="{F072B02F-E3D9-4007-A22A-DC4B939F3467}"/>
              </a:ext>
            </a:extLst>
          </p:cNvPr>
          <p:cNvSpPr/>
          <p:nvPr/>
        </p:nvSpPr>
        <p:spPr>
          <a:xfrm>
            <a:off x="738461" y="3496583"/>
            <a:ext cx="3429000" cy="1938992"/>
          </a:xfrm>
          <a:prstGeom prst="rect">
            <a:avLst/>
          </a:prstGeom>
        </p:spPr>
        <p:txBody>
          <a:bodyPr>
            <a:spAutoFit/>
          </a:bodyPr>
          <a:lstStyle/>
          <a:p>
            <a:r>
              <a:rPr lang="de-DE" sz="1500" dirty="0"/>
              <a:t>SAP Hana Express:</a:t>
            </a:r>
          </a:p>
          <a:p>
            <a:pPr marL="342900" indent="-342900">
              <a:buFont typeface="Arial" panose="020B0604020202020204" pitchFamily="34" charset="0"/>
              <a:buChar char="•"/>
            </a:pPr>
            <a:r>
              <a:rPr lang="de-DE" sz="1500" dirty="0"/>
              <a:t>VM</a:t>
            </a:r>
          </a:p>
          <a:p>
            <a:pPr marL="342900" indent="-342900">
              <a:buFont typeface="Arial" panose="020B0604020202020204" pitchFamily="34" charset="0"/>
              <a:buChar char="•"/>
            </a:pPr>
            <a:r>
              <a:rPr lang="de-DE" sz="1500" dirty="0" err="1" smtClean="0"/>
              <a:t>Eclipse</a:t>
            </a:r>
            <a:endParaRPr lang="de-DE" sz="1500" dirty="0" smtClean="0"/>
          </a:p>
          <a:p>
            <a:pPr marL="342900" indent="-342900">
              <a:buFont typeface="Arial" panose="020B0604020202020204" pitchFamily="34" charset="0"/>
              <a:buChar char="•"/>
            </a:pPr>
            <a:endParaRPr lang="de-DE" sz="1500" dirty="0" smtClean="0"/>
          </a:p>
          <a:p>
            <a:pPr marL="342900" indent="-342900">
              <a:buFont typeface="Arial" panose="020B0604020202020204" pitchFamily="34" charset="0"/>
              <a:buChar char="•"/>
            </a:pPr>
            <a:endParaRPr lang="de-DE" sz="1500" dirty="0"/>
          </a:p>
          <a:p>
            <a:pPr lvl="0"/>
            <a:r>
              <a:rPr lang="de-DE" sz="1500" dirty="0">
                <a:solidFill>
                  <a:srgbClr val="000000"/>
                </a:solidFill>
              </a:rPr>
              <a:t>MSSQL:</a:t>
            </a:r>
          </a:p>
          <a:p>
            <a:pPr marL="257175" indent="-257175">
              <a:buFont typeface="Arial" panose="020B0604020202020204" pitchFamily="34" charset="0"/>
              <a:buChar char="•"/>
            </a:pPr>
            <a:r>
              <a:rPr lang="de-DE" sz="1500" dirty="0">
                <a:solidFill>
                  <a:srgbClr val="000000"/>
                </a:solidFill>
              </a:rPr>
              <a:t>SQL Server Management Studio</a:t>
            </a:r>
          </a:p>
          <a:p>
            <a:pPr marL="257175" indent="-257175">
              <a:buFont typeface="Arial" panose="020B0604020202020204" pitchFamily="34" charset="0"/>
              <a:buChar char="•"/>
            </a:pPr>
            <a:r>
              <a:rPr lang="de-DE" sz="1500" dirty="0" err="1">
                <a:solidFill>
                  <a:srgbClr val="000000"/>
                </a:solidFill>
              </a:rPr>
              <a:t>DBForge</a:t>
            </a:r>
            <a:endParaRPr lang="de-DE" sz="1500" dirty="0">
              <a:solidFill>
                <a:srgbClr val="000000"/>
              </a:solidFill>
            </a:endParaRPr>
          </a:p>
        </p:txBody>
      </p:sp>
      <p:sp>
        <p:nvSpPr>
          <p:cNvPr id="7" name="Rechteck 6">
            <a:extLst>
              <a:ext uri="{FF2B5EF4-FFF2-40B4-BE49-F238E27FC236}">
                <a16:creationId xmlns:a16="http://schemas.microsoft.com/office/drawing/2014/main" xmlns="" id="{1E945762-E3FA-427D-B868-C19D70CE423B}"/>
              </a:ext>
            </a:extLst>
          </p:cNvPr>
          <p:cNvSpPr/>
          <p:nvPr/>
        </p:nvSpPr>
        <p:spPr>
          <a:xfrm>
            <a:off x="4804572" y="3496583"/>
            <a:ext cx="3429000" cy="2169825"/>
          </a:xfrm>
          <a:prstGeom prst="rect">
            <a:avLst/>
          </a:prstGeom>
        </p:spPr>
        <p:txBody>
          <a:bodyPr>
            <a:spAutoFit/>
          </a:bodyPr>
          <a:lstStyle/>
          <a:p>
            <a:r>
              <a:rPr lang="de-DE" sz="1500" dirty="0" err="1"/>
              <a:t>Memcached</a:t>
            </a:r>
            <a:r>
              <a:rPr lang="de-DE" sz="1500" dirty="0"/>
              <a:t>:</a:t>
            </a:r>
          </a:p>
          <a:p>
            <a:pPr marL="342900" indent="-342900">
              <a:buFont typeface="Arial" panose="020B0604020202020204" pitchFamily="34" charset="0"/>
              <a:buChar char="•"/>
            </a:pPr>
            <a:r>
              <a:rPr lang="de-DE" sz="1500" dirty="0" err="1"/>
              <a:t>MariaDB</a:t>
            </a:r>
            <a:endParaRPr lang="de-DE" sz="1500" dirty="0"/>
          </a:p>
          <a:p>
            <a:pPr marL="342900" indent="-342900">
              <a:buFont typeface="Arial" panose="020B0604020202020204" pitchFamily="34" charset="0"/>
              <a:buChar char="•"/>
            </a:pPr>
            <a:r>
              <a:rPr lang="de-DE" sz="1500" dirty="0"/>
              <a:t>Apache</a:t>
            </a:r>
          </a:p>
          <a:p>
            <a:pPr marL="342900" indent="-342900">
              <a:buFont typeface="Arial" panose="020B0604020202020204" pitchFamily="34" charset="0"/>
              <a:buChar char="•"/>
            </a:pPr>
            <a:r>
              <a:rPr lang="de-DE" sz="1500" dirty="0" smtClean="0"/>
              <a:t>Php-7.0.x-memcache.dll</a:t>
            </a:r>
          </a:p>
          <a:p>
            <a:pPr marL="342900" indent="-342900">
              <a:buFont typeface="Arial" panose="020B0604020202020204" pitchFamily="34" charset="0"/>
              <a:buChar char="•"/>
            </a:pPr>
            <a:endParaRPr lang="de-DE" sz="1500" dirty="0"/>
          </a:p>
          <a:p>
            <a:pPr lvl="0"/>
            <a:r>
              <a:rPr lang="de-DE" sz="1500" dirty="0">
                <a:solidFill>
                  <a:srgbClr val="000000"/>
                </a:solidFill>
              </a:rPr>
              <a:t>Cassandra:</a:t>
            </a:r>
          </a:p>
          <a:p>
            <a:pPr marL="257175" indent="-257175">
              <a:buFont typeface="Arial" panose="020B0604020202020204" pitchFamily="34" charset="0"/>
              <a:buChar char="•"/>
            </a:pPr>
            <a:r>
              <a:rPr lang="de-DE" sz="1500" dirty="0">
                <a:solidFill>
                  <a:srgbClr val="000000"/>
                </a:solidFill>
              </a:rPr>
              <a:t>Konsole</a:t>
            </a:r>
          </a:p>
          <a:p>
            <a:pPr marL="257175" indent="-257175">
              <a:buFont typeface="Arial" panose="020B0604020202020204" pitchFamily="34" charset="0"/>
              <a:buChar char="•"/>
            </a:pPr>
            <a:r>
              <a:rPr lang="de-DE" sz="1500" dirty="0">
                <a:solidFill>
                  <a:srgbClr val="000000"/>
                </a:solidFill>
              </a:rPr>
              <a:t>Apache</a:t>
            </a:r>
          </a:p>
          <a:p>
            <a:pPr marL="257175" indent="-257175">
              <a:buFont typeface="Arial" panose="020B0604020202020204" pitchFamily="34" charset="0"/>
              <a:buChar char="•"/>
            </a:pPr>
            <a:r>
              <a:rPr lang="de-DE" sz="1500" dirty="0" err="1">
                <a:solidFill>
                  <a:srgbClr val="000000"/>
                </a:solidFill>
              </a:rPr>
              <a:t>Datastax</a:t>
            </a:r>
            <a:r>
              <a:rPr lang="de-DE" sz="1500" dirty="0">
                <a:solidFill>
                  <a:srgbClr val="000000"/>
                </a:solidFill>
              </a:rPr>
              <a:t> </a:t>
            </a:r>
            <a:r>
              <a:rPr lang="de-DE" sz="1500" dirty="0" err="1">
                <a:solidFill>
                  <a:srgbClr val="000000"/>
                </a:solidFill>
              </a:rPr>
              <a:t>Devcenter</a:t>
            </a:r>
            <a:endParaRPr lang="de-DE" sz="1500" dirty="0">
              <a:solidFill>
                <a:srgbClr val="000000"/>
              </a:solidFill>
            </a:endParaRPr>
          </a:p>
        </p:txBody>
      </p:sp>
      <p:pic>
        <p:nvPicPr>
          <p:cNvPr id="5122" name="Picture 2" descr="https://www.krollontrack.de/blog/wp-content/uploads/sites/5/sql-brickw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094261"/>
            <a:ext cx="2592288" cy="1351299"/>
          </a:xfrm>
          <a:prstGeom prst="rect">
            <a:avLst/>
          </a:prstGeom>
          <a:blipFill dpi="0" rotWithShape="1">
            <a:blip r:embed="rId4">
              <a:alphaModFix amt="0"/>
            </a:blip>
            <a:srcRect/>
            <a:tile tx="0" ty="0" sx="100000" sy="100000" flip="none" algn="tl"/>
          </a:blipFill>
        </p:spPr>
      </p:pic>
    </p:spTree>
    <p:extLst>
      <p:ext uri="{BB962C8B-B14F-4D97-AF65-F5344CB8AC3E}">
        <p14:creationId xmlns:p14="http://schemas.microsoft.com/office/powerpoint/2010/main" val="780032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7395" y="727558"/>
            <a:ext cx="8244456" cy="5256584"/>
          </a:xfrm>
        </p:spPr>
        <p:txBody>
          <a:bodyPr/>
          <a:lstStyle/>
          <a:p>
            <a:pPr marL="457200" indent="-457200">
              <a:buFont typeface="+mj-lt"/>
              <a:buAutoNum type="arabicPeriod"/>
            </a:pPr>
            <a:r>
              <a:rPr lang="de-DE" sz="1400" dirty="0"/>
              <a:t>https://www.oth-regensburg.de/fileadmin/media/fakultaeten/im/forschung-projekte/ccse/pdf/SAP_HANA_AKWI_2014_v6.pdf</a:t>
            </a:r>
          </a:p>
          <a:p>
            <a:pPr marL="457200" indent="-457200">
              <a:buFont typeface="+mj-lt"/>
              <a:buAutoNum type="arabicPeriod"/>
            </a:pPr>
            <a:r>
              <a:rPr lang="de-DE" sz="1400" dirty="0"/>
              <a:t>https://www.stechies.com/userfiles/images/dictionaryCompression.JPG</a:t>
            </a:r>
          </a:p>
          <a:p>
            <a:pPr marL="457200" indent="-457200">
              <a:buFont typeface="+mj-lt"/>
              <a:buAutoNum type="arabicPeriod"/>
            </a:pPr>
            <a:r>
              <a:rPr lang="de-DE" sz="1400" dirty="0"/>
              <a:t>https://www.syslinkams.com/de/blog/hana-hochverfuegbarkeit-durch-system-replikation</a:t>
            </a:r>
          </a:p>
          <a:p>
            <a:pPr marL="457200" indent="-457200">
              <a:buFont typeface="+mj-lt"/>
              <a:buAutoNum type="arabicPeriod"/>
            </a:pPr>
            <a:r>
              <a:rPr lang="de-DE" sz="1400" dirty="0"/>
              <a:t>https://www.sap.com/developer/tutorials/dt-create-schema-load-data-part3.html</a:t>
            </a:r>
          </a:p>
          <a:p>
            <a:pPr marL="457200" indent="-457200">
              <a:buFont typeface="+mj-lt"/>
              <a:buAutoNum type="arabicPeriod"/>
            </a:pPr>
            <a:r>
              <a:rPr lang="de-DE" altLang="de-DE" sz="1400" dirty="0">
                <a:cs typeface="Consolas" panose="020B0609020204030204" pitchFamily="49" charset="0"/>
              </a:rPr>
              <a:t>https://www.devart.com/dbforge/sql/data-generator/images/banner-dbforge-sql-data-generator.jpg</a:t>
            </a:r>
          </a:p>
          <a:p>
            <a:pPr marL="457200" indent="-457200">
              <a:buFont typeface="+mj-lt"/>
              <a:buAutoNum type="arabicPeriod"/>
            </a:pPr>
            <a:r>
              <a:rPr lang="de-DE" altLang="de-DE" sz="1400" dirty="0">
                <a:cs typeface="Consolas" panose="020B0609020204030204" pitchFamily="49" charset="0"/>
              </a:rPr>
              <a:t>Buch: A Course in In-Memory Data Management – The </a:t>
            </a:r>
            <a:r>
              <a:rPr lang="de-DE" altLang="de-DE" sz="1400" dirty="0" err="1">
                <a:cs typeface="Consolas" panose="020B0609020204030204" pitchFamily="49" charset="0"/>
              </a:rPr>
              <a:t>Inner</a:t>
            </a:r>
            <a:r>
              <a:rPr lang="de-DE" altLang="de-DE" sz="1400" dirty="0">
                <a:cs typeface="Consolas" panose="020B0609020204030204" pitchFamily="49" charset="0"/>
              </a:rPr>
              <a:t> </a:t>
            </a:r>
            <a:r>
              <a:rPr lang="de-DE" altLang="de-DE" sz="1400" dirty="0" err="1">
                <a:cs typeface="Consolas" panose="020B0609020204030204" pitchFamily="49" charset="0"/>
              </a:rPr>
              <a:t>Mechanics</a:t>
            </a:r>
            <a:r>
              <a:rPr lang="de-DE" altLang="de-DE" sz="1400" dirty="0">
                <a:cs typeface="Consolas" panose="020B0609020204030204" pitchFamily="49" charset="0"/>
              </a:rPr>
              <a:t> </a:t>
            </a:r>
            <a:r>
              <a:rPr lang="de-DE" altLang="de-DE" sz="1400" dirty="0" err="1">
                <a:cs typeface="Consolas" panose="020B0609020204030204" pitchFamily="49" charset="0"/>
              </a:rPr>
              <a:t>of</a:t>
            </a:r>
            <a:r>
              <a:rPr lang="de-DE" altLang="de-DE" sz="1400" dirty="0">
                <a:cs typeface="Consolas" panose="020B0609020204030204" pitchFamily="49" charset="0"/>
              </a:rPr>
              <a:t> In-Memory Databases. Autor: Hasso Plattner. Verlag: Springer-Verlag. Ausgabe: Berlin 2013</a:t>
            </a:r>
          </a:p>
          <a:p>
            <a:pPr marL="457200" indent="-457200">
              <a:buFont typeface="+mj-lt"/>
              <a:buAutoNum type="arabicPeriod"/>
            </a:pPr>
            <a:r>
              <a:rPr lang="de-DE" sz="1400" dirty="0"/>
              <a:t>https://de.wikipedia.org/wiki/Spaltenorientierte_Datenbank</a:t>
            </a:r>
          </a:p>
          <a:p>
            <a:pPr marL="457200" indent="-457200">
              <a:buFont typeface="+mj-lt"/>
              <a:buAutoNum type="arabicPeriod"/>
            </a:pPr>
            <a:r>
              <a:rPr lang="de-DE" altLang="de-DE" sz="1400" dirty="0"/>
              <a:t>https://msdn.microsoft.com/de-de/library/dn133186(v=sql.120).aspx 15.01.2018, 17.03 </a:t>
            </a:r>
            <a:r>
              <a:rPr lang="de-DE" altLang="de-DE" sz="1400" dirty="0" smtClean="0"/>
              <a:t>Uhr</a:t>
            </a:r>
          </a:p>
          <a:p>
            <a:pPr marL="457200" indent="-457200">
              <a:buFont typeface="+mj-lt"/>
              <a:buAutoNum type="arabicPeriod"/>
            </a:pPr>
            <a:r>
              <a:rPr lang="de-DE" sz="1400" dirty="0"/>
              <a:t>https://</a:t>
            </a:r>
            <a:r>
              <a:rPr lang="de-DE" sz="1400" dirty="0" smtClean="0"/>
              <a:t>memcached.org/memcached-usage.png</a:t>
            </a:r>
          </a:p>
          <a:p>
            <a:pPr marL="457200" indent="-457200">
              <a:buFont typeface="+mj-lt"/>
              <a:buAutoNum type="arabicPeriod"/>
            </a:pPr>
            <a:r>
              <a:rPr lang="de-DE" sz="1400" dirty="0"/>
              <a:t>http://</a:t>
            </a:r>
            <a:r>
              <a:rPr lang="de-DE" sz="1400" dirty="0" smtClean="0"/>
              <a:t>www.admin-magazin.de/var/ezflow_site/storage/images/media/images/memcached_illustration/110428-1-ger-DE/memcached_illustration_large.png</a:t>
            </a:r>
          </a:p>
          <a:p>
            <a:pPr marL="457200" indent="-457200">
              <a:buFont typeface="+mj-lt"/>
              <a:buAutoNum type="arabicPeriod"/>
            </a:pPr>
            <a:r>
              <a:rPr lang="de-DE" sz="1400" dirty="0"/>
              <a:t>https://</a:t>
            </a:r>
            <a:r>
              <a:rPr lang="de-DE" sz="1400" dirty="0" smtClean="0"/>
              <a:t>de.wikipedia.org/wiki/Apache_Cassandra#cite_note-4</a:t>
            </a:r>
          </a:p>
          <a:p>
            <a:pPr marL="457200" indent="-457200">
              <a:buFont typeface="+mj-lt"/>
              <a:buAutoNum type="arabicPeriod"/>
            </a:pPr>
            <a:r>
              <a:rPr lang="de-DE" sz="1400" dirty="0"/>
              <a:t>https://www.codecentric.de/leistungen/produkte/cassandra</a:t>
            </a:r>
            <a:r>
              <a:rPr lang="de-DE" sz="1400" dirty="0" smtClean="0"/>
              <a:t>/</a:t>
            </a:r>
          </a:p>
          <a:p>
            <a:pPr marL="457200" indent="-457200">
              <a:buFont typeface="+mj-lt"/>
              <a:buAutoNum type="arabicPeriod"/>
            </a:pPr>
            <a:r>
              <a:rPr lang="en-US" sz="1400" dirty="0"/>
              <a:t>https://</a:t>
            </a:r>
            <a:r>
              <a:rPr lang="en-US" sz="1400" dirty="0" smtClean="0"/>
              <a:t>www.networkworld.com/article/2999856/big-data-business-intelligence/10-use-cases-where-nosql-will-outperform-sql.html</a:t>
            </a:r>
          </a:p>
          <a:p>
            <a:pPr marL="457200" indent="-457200">
              <a:buFont typeface="+mj-lt"/>
              <a:buAutoNum type="arabicPeriod"/>
            </a:pPr>
            <a:r>
              <a:rPr lang="en-US" sz="1400" dirty="0"/>
              <a:t> </a:t>
            </a:r>
            <a:r>
              <a:rPr lang="de-DE" sz="1400" dirty="0"/>
              <a:t>https://www.bigdata-insider.de/was-ist-nosql-a-615718</a:t>
            </a:r>
            <a:r>
              <a:rPr lang="de-DE" sz="1400" dirty="0" smtClean="0"/>
              <a:t>/</a:t>
            </a:r>
          </a:p>
          <a:p>
            <a:pPr marL="457200" indent="-457200">
              <a:buFont typeface="+mj-lt"/>
              <a:buAutoNum type="arabicPeriod"/>
            </a:pPr>
            <a:endParaRPr lang="de-DE" sz="1400" dirty="0" smtClean="0"/>
          </a:p>
          <a:p>
            <a:pPr marL="457200" indent="-457200">
              <a:buFont typeface="+mj-lt"/>
              <a:buAutoNum type="arabicPeriod"/>
            </a:pPr>
            <a:endParaRPr lang="de-DE" sz="1400" dirty="0" smtClean="0"/>
          </a:p>
          <a:p>
            <a:pPr marL="457200" indent="-457200">
              <a:buFont typeface="+mj-lt"/>
              <a:buAutoNum type="arabicPeriod"/>
            </a:pPr>
            <a:endParaRPr lang="de-DE" sz="1400" dirty="0"/>
          </a:p>
          <a:p>
            <a:pPr marL="457200" indent="-457200">
              <a:buFont typeface="+mj-lt"/>
              <a:buAutoNum type="arabicPeriod"/>
            </a:pPr>
            <a:endParaRPr lang="de-DE" sz="1400" dirty="0" smtClean="0"/>
          </a:p>
          <a:p>
            <a:pPr marL="457200" indent="-457200">
              <a:buFont typeface="+mj-lt"/>
              <a:buAutoNum type="arabicPeriod"/>
            </a:pPr>
            <a:endParaRPr lang="de-DE" sz="1400" dirty="0"/>
          </a:p>
          <a:p>
            <a:pPr marL="0" indent="0">
              <a:buNone/>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en-US"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alt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270548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Quellen</a:t>
            </a:r>
            <a:endParaRPr lang="de-DE" dirty="0"/>
          </a:p>
        </p:txBody>
      </p:sp>
      <p:sp>
        <p:nvSpPr>
          <p:cNvPr id="5" name="Textfeld 4"/>
          <p:cNvSpPr txBox="1"/>
          <p:nvPr/>
        </p:nvSpPr>
        <p:spPr>
          <a:xfrm>
            <a:off x="432000" y="980728"/>
            <a:ext cx="8316464" cy="3108543"/>
          </a:xfrm>
          <a:prstGeom prst="rect">
            <a:avLst/>
          </a:prstGeom>
          <a:noFill/>
        </p:spPr>
        <p:txBody>
          <a:bodyPr wrap="square" rtlCol="0">
            <a:spAutoFit/>
          </a:bodyPr>
          <a:lstStyle/>
          <a:p>
            <a:pPr marL="457200" indent="-457200">
              <a:buFont typeface="+mj-lt"/>
              <a:buAutoNum type="arabicPeriod" startAt="15"/>
            </a:pPr>
            <a:r>
              <a:rPr lang="de-DE" sz="1400" dirty="0"/>
              <a:t>https://docs.datastax.com/en/datastax_enterprise/4.8/datastax_enterprise/inmem/inmemUsingTables.html#inmemUsingTables__inMemoryTblLmt</a:t>
            </a:r>
          </a:p>
          <a:p>
            <a:pPr marL="457200" indent="-457200">
              <a:buFont typeface="+mj-lt"/>
              <a:buAutoNum type="arabicPeriod" startAt="15"/>
            </a:pPr>
            <a:r>
              <a:rPr lang="de-DE" sz="1400" dirty="0">
                <a:hlinkClick r:id="rId2"/>
              </a:rPr>
              <a:t>https://docs.datastax.com/en/datastax_enterprise/4.8/datastax_enterprise/inmem/inmemTOC.html</a:t>
            </a:r>
            <a:endParaRPr lang="de-DE" sz="1400" dirty="0"/>
          </a:p>
          <a:p>
            <a:pPr marL="457200" indent="-457200">
              <a:buFont typeface="+mj-lt"/>
              <a:buAutoNum type="arabicPeriod" startAt="15"/>
            </a:pPr>
            <a:r>
              <a:rPr lang="de-DE" sz="1400" dirty="0">
                <a:hlinkClick r:id="rId3"/>
              </a:rPr>
              <a:t>https://www.google.de/search?q=in+memory+database&amp;tbm=isch&amp;source=lnt&amp;tbs=imgo:1&amp;sa=X&amp;ved=0ahUKEwiNzJ6Hp4LZAhXDCOwKHZcYDYcQpwUIHg&amp;biw=1280&amp;bih=869&amp;dpr=1#imgrc=pdZBBzyXGBfBUM</a:t>
            </a:r>
            <a:r>
              <a:rPr lang="de-DE" sz="1400" dirty="0"/>
              <a:t>:</a:t>
            </a:r>
          </a:p>
          <a:p>
            <a:pPr marL="457200" indent="-457200">
              <a:buFont typeface="+mj-lt"/>
              <a:buAutoNum type="arabicPeriod" startAt="15"/>
            </a:pPr>
            <a:r>
              <a:rPr lang="de-DE" sz="1400" dirty="0">
                <a:hlinkClick r:id="rId4"/>
              </a:rPr>
              <a:t>https://www.eclipse.org/artwork/images/v2/logo-800x188.png</a:t>
            </a:r>
            <a:endParaRPr lang="de-DE" sz="1400" dirty="0"/>
          </a:p>
          <a:p>
            <a:pPr marL="457200" indent="-457200">
              <a:buFont typeface="+mj-lt"/>
              <a:buAutoNum type="arabicPeriod" startAt="15"/>
            </a:pPr>
            <a:r>
              <a:rPr lang="de-DE" sz="1400" dirty="0">
                <a:hlinkClick r:id="rId5"/>
              </a:rPr>
              <a:t>https://rorymon.com/blog/wp-content/uploads/2014/06/SQL.jpg</a:t>
            </a:r>
            <a:endParaRPr lang="de-DE" sz="1400" dirty="0"/>
          </a:p>
          <a:p>
            <a:pPr marL="457200" indent="-457200">
              <a:buFont typeface="+mj-lt"/>
              <a:buAutoNum type="arabicPeriod" startAt="15"/>
            </a:pPr>
            <a:r>
              <a:rPr lang="de-DE" sz="1400" dirty="0">
                <a:hlinkClick r:id="rId6"/>
              </a:rPr>
              <a:t>https://www.krollontrack.de/blog/wp-content/uploads/sites/5/sql-brickwall.jpg</a:t>
            </a:r>
            <a:endParaRPr lang="de-DE" sz="1400" dirty="0"/>
          </a:p>
          <a:p>
            <a:pPr marL="457200" indent="-457200">
              <a:buFont typeface="+mj-lt"/>
              <a:buAutoNum type="arabicPeriod" startAt="15"/>
            </a:pPr>
            <a:r>
              <a:rPr lang="de-DE" sz="1400" dirty="0">
                <a:hlinkClick r:id="rId7"/>
              </a:rPr>
              <a:t>http://www.sysadminslife.com/wp-content/uploads/2013/12/mssql-server.png</a:t>
            </a:r>
            <a:endParaRPr lang="de-DE" sz="1400" dirty="0"/>
          </a:p>
          <a:p>
            <a:pPr marL="457200" indent="-457200">
              <a:buFont typeface="+mj-lt"/>
              <a:buAutoNum type="arabicPeriod" startAt="15"/>
            </a:pPr>
            <a:r>
              <a:rPr lang="de-DE" sz="1400" dirty="0"/>
              <a:t>https://www.sap.com/content/dam/application/shared/icons/dev-hxe.svg</a:t>
            </a:r>
          </a:p>
          <a:p>
            <a:pPr marL="457200" indent="-457200">
              <a:buFont typeface="+mj-lt"/>
              <a:buAutoNum type="arabicPeriod" startAt="15"/>
            </a:pPr>
            <a:endParaRPr lang="de-DE" sz="1400" dirty="0"/>
          </a:p>
          <a:p>
            <a:endParaRPr lang="de-DE" sz="1400" dirty="0"/>
          </a:p>
        </p:txBody>
      </p:sp>
    </p:spTree>
    <p:extLst>
      <p:ext uri="{BB962C8B-B14F-4D97-AF65-F5344CB8AC3E}">
        <p14:creationId xmlns:p14="http://schemas.microsoft.com/office/powerpoint/2010/main" val="3310976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34907" r="-709" b="4734"/>
          <a:stretch/>
        </p:blipFill>
        <p:spPr>
          <a:xfrm>
            <a:off x="-468560" y="2852936"/>
            <a:ext cx="10225136" cy="3672408"/>
          </a:xfrm>
          <a:prstGeom prst="rect">
            <a:avLst/>
          </a:prstGeom>
        </p:spPr>
      </p:pic>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smtClean="0"/>
              <a:t>2. Lösungsweg - Datenbankschema</a:t>
            </a:r>
            <a:endParaRPr lang="de-DE" dirty="0"/>
          </a:p>
        </p:txBody>
      </p:sp>
      <p:sp>
        <p:nvSpPr>
          <p:cNvPr id="6" name="Textfeld 5">
            <a:extLst>
              <a:ext uri="{FF2B5EF4-FFF2-40B4-BE49-F238E27FC236}">
                <a16:creationId xmlns:a16="http://schemas.microsoft.com/office/drawing/2014/main" xmlns="" id="{44B7FBE0-C7B3-436D-8940-0475C8A5C506}"/>
              </a:ext>
            </a:extLst>
          </p:cNvPr>
          <p:cNvSpPr txBox="1"/>
          <p:nvPr/>
        </p:nvSpPr>
        <p:spPr>
          <a:xfrm>
            <a:off x="432000" y="1412776"/>
            <a:ext cx="6575133" cy="1015663"/>
          </a:xfrm>
          <a:prstGeom prst="rect">
            <a:avLst/>
          </a:prstGeom>
          <a:noFill/>
        </p:spPr>
        <p:txBody>
          <a:bodyPr wrap="none" rtlCol="0">
            <a:spAutoFit/>
          </a:bodyPr>
          <a:lstStyle/>
          <a:p>
            <a:pPr marL="342900" indent="-342900">
              <a:buFont typeface="Arial" panose="020B0604020202020204" pitchFamily="34" charset="0"/>
              <a:buChar char="•"/>
            </a:pPr>
            <a:r>
              <a:rPr lang="de-DE" sz="2000" dirty="0"/>
              <a:t>Demoszenario: Versandhaus </a:t>
            </a:r>
            <a:r>
              <a:rPr lang="de-DE" sz="2000" dirty="0" err="1"/>
              <a:t>RuckZuck</a:t>
            </a:r>
            <a:r>
              <a:rPr lang="de-DE" sz="2000" dirty="0"/>
              <a:t> GmbH </a:t>
            </a:r>
          </a:p>
          <a:p>
            <a:pPr marL="342900" indent="-342900">
              <a:buFont typeface="Arial" panose="020B0604020202020204" pitchFamily="34" charset="0"/>
              <a:buChar char="•"/>
            </a:pPr>
            <a:r>
              <a:rPr lang="de-DE" sz="2000" dirty="0"/>
              <a:t>Kunden geben Bestellungen</a:t>
            </a:r>
          </a:p>
          <a:p>
            <a:pPr marL="342900" indent="-342900">
              <a:buFont typeface="Arial" panose="020B0604020202020204" pitchFamily="34" charset="0"/>
              <a:buChar char="•"/>
            </a:pPr>
            <a:r>
              <a:rPr lang="de-DE" sz="2000" dirty="0"/>
              <a:t>interner Lieferdienst liefert von verschiedenen Standorten</a:t>
            </a:r>
          </a:p>
        </p:txBody>
      </p:sp>
    </p:spTree>
    <p:extLst>
      <p:ext uri="{BB962C8B-B14F-4D97-AF65-F5344CB8AC3E}">
        <p14:creationId xmlns:p14="http://schemas.microsoft.com/office/powerpoint/2010/main" val="1355851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3. Vorstellung </a:t>
            </a:r>
            <a:r>
              <a:rPr lang="de-DE" dirty="0"/>
              <a:t>der Projektgruppe</a:t>
            </a:r>
          </a:p>
        </p:txBody>
      </p:sp>
      <p:sp>
        <p:nvSpPr>
          <p:cNvPr id="4" name="Textfeld 3">
            <a:extLst>
              <a:ext uri="{FF2B5EF4-FFF2-40B4-BE49-F238E27FC236}">
                <a16:creationId xmlns="" xmlns:a16="http://schemas.microsoft.com/office/drawing/2014/main" id="{55A35DED-7D1A-4C8F-934D-D5CD3FC3279C}"/>
              </a:ext>
            </a:extLst>
          </p:cNvPr>
          <p:cNvSpPr txBox="1"/>
          <p:nvPr/>
        </p:nvSpPr>
        <p:spPr>
          <a:xfrm>
            <a:off x="251520" y="1056390"/>
            <a:ext cx="8892480" cy="2693045"/>
          </a:xfrm>
          <a:prstGeom prst="rect">
            <a:avLst/>
          </a:prstGeom>
          <a:noFill/>
        </p:spPr>
        <p:txBody>
          <a:bodyPr wrap="square" rtlCol="0">
            <a:spAutoFit/>
          </a:bodyPr>
          <a:lstStyle/>
          <a:p>
            <a:pPr>
              <a:spcBef>
                <a:spcPts val="600"/>
              </a:spcBef>
            </a:pPr>
            <a:r>
              <a:rPr lang="de-DE" sz="2000" dirty="0" smtClean="0"/>
              <a:t>SAP HANA:	</a:t>
            </a:r>
            <a:r>
              <a:rPr lang="de-DE" sz="1800" dirty="0" smtClean="0"/>
              <a:t>Philipp Winkler</a:t>
            </a:r>
          </a:p>
          <a:p>
            <a:pPr>
              <a:spcBef>
                <a:spcPts val="600"/>
              </a:spcBef>
            </a:pPr>
            <a:r>
              <a:rPr lang="de-DE" sz="1800" dirty="0"/>
              <a:t>	</a:t>
            </a:r>
            <a:r>
              <a:rPr lang="de-DE" sz="1800" dirty="0" smtClean="0"/>
              <a:t>	Clemens Köhler</a:t>
            </a:r>
            <a:endParaRPr lang="de-DE" sz="1800" dirty="0"/>
          </a:p>
          <a:p>
            <a:pPr>
              <a:spcBef>
                <a:spcPts val="600"/>
              </a:spcBef>
            </a:pPr>
            <a:r>
              <a:rPr lang="de-DE" sz="2000" dirty="0" smtClean="0"/>
              <a:t>			</a:t>
            </a:r>
          </a:p>
          <a:p>
            <a:pPr>
              <a:spcBef>
                <a:spcPts val="600"/>
              </a:spcBef>
            </a:pPr>
            <a:r>
              <a:rPr lang="de-DE" sz="2000" dirty="0" smtClean="0"/>
              <a:t>MSSQL:</a:t>
            </a:r>
            <a:r>
              <a:rPr lang="de-DE" sz="2000" dirty="0"/>
              <a:t>	</a:t>
            </a:r>
            <a:r>
              <a:rPr lang="de-DE" sz="1800" dirty="0" smtClean="0"/>
              <a:t>Robert </a:t>
            </a:r>
            <a:r>
              <a:rPr lang="de-DE" sz="1800" dirty="0" err="1" smtClean="0"/>
              <a:t>Pietzschmann</a:t>
            </a:r>
            <a:endParaRPr lang="de-DE" sz="1800" dirty="0"/>
          </a:p>
          <a:p>
            <a:pPr>
              <a:spcBef>
                <a:spcPts val="600"/>
              </a:spcBef>
            </a:pPr>
            <a:r>
              <a:rPr lang="de-DE" sz="1800" dirty="0" smtClean="0"/>
              <a:t>		Moritz </a:t>
            </a:r>
            <a:r>
              <a:rPr lang="de-DE" sz="1800" dirty="0" err="1" smtClean="0"/>
              <a:t>Buchwalder</a:t>
            </a:r>
            <a:endParaRPr lang="de-DE" sz="1800" dirty="0" smtClean="0"/>
          </a:p>
          <a:p>
            <a:pPr>
              <a:spcBef>
                <a:spcPts val="600"/>
              </a:spcBef>
            </a:pPr>
            <a:r>
              <a:rPr lang="de-DE" sz="2000" dirty="0" smtClean="0"/>
              <a:t>			</a:t>
            </a:r>
          </a:p>
          <a:p>
            <a:endParaRPr lang="de-DE" dirty="0"/>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149271"/>
            <a:ext cx="7187527" cy="3174444"/>
          </a:xfrm>
          <a:prstGeom prst="rect">
            <a:avLst/>
          </a:prstGeom>
        </p:spPr>
      </p:pic>
      <p:sp>
        <p:nvSpPr>
          <p:cNvPr id="6" name="Textfeld 5">
            <a:extLst>
              <a:ext uri="{FF2B5EF4-FFF2-40B4-BE49-F238E27FC236}">
                <a16:creationId xmlns="" xmlns:a16="http://schemas.microsoft.com/office/drawing/2014/main" id="{55A35DED-7D1A-4C8F-934D-D5CD3FC3279C}"/>
              </a:ext>
            </a:extLst>
          </p:cNvPr>
          <p:cNvSpPr txBox="1"/>
          <p:nvPr/>
        </p:nvSpPr>
        <p:spPr>
          <a:xfrm>
            <a:off x="4565363" y="1056390"/>
            <a:ext cx="8892480" cy="2369880"/>
          </a:xfrm>
          <a:prstGeom prst="rect">
            <a:avLst/>
          </a:prstGeom>
          <a:noFill/>
        </p:spPr>
        <p:txBody>
          <a:bodyPr wrap="square" rtlCol="0">
            <a:spAutoFit/>
          </a:bodyPr>
          <a:lstStyle/>
          <a:p>
            <a:pPr>
              <a:spcBef>
                <a:spcPts val="600"/>
              </a:spcBef>
            </a:pPr>
            <a:r>
              <a:rPr lang="de-DE" sz="2000" dirty="0" smtClean="0"/>
              <a:t>CASSANDRA:	Marcel Kunz</a:t>
            </a:r>
            <a:r>
              <a:rPr lang="de-DE" sz="1800" dirty="0"/>
              <a:t>	</a:t>
            </a:r>
            <a:r>
              <a:rPr lang="de-DE" sz="1800" dirty="0" smtClean="0"/>
              <a:t>	</a:t>
            </a:r>
            <a:endParaRPr lang="de-DE" sz="1800" dirty="0"/>
          </a:p>
          <a:p>
            <a:pPr>
              <a:spcBef>
                <a:spcPts val="600"/>
              </a:spcBef>
            </a:pPr>
            <a:r>
              <a:rPr lang="de-DE" sz="2000" dirty="0" smtClean="0"/>
              <a:t>	</a:t>
            </a:r>
          </a:p>
          <a:p>
            <a:pPr>
              <a:spcBef>
                <a:spcPts val="600"/>
              </a:spcBef>
            </a:pPr>
            <a:r>
              <a:rPr lang="de-DE" sz="2000" dirty="0" smtClean="0"/>
              <a:t>		</a:t>
            </a:r>
          </a:p>
          <a:p>
            <a:pPr>
              <a:spcBef>
                <a:spcPts val="600"/>
              </a:spcBef>
            </a:pPr>
            <a:r>
              <a:rPr lang="de-DE" sz="2000" dirty="0" smtClean="0"/>
              <a:t>MEMCACHE:</a:t>
            </a:r>
            <a:r>
              <a:rPr lang="de-DE" sz="2000" dirty="0"/>
              <a:t>	</a:t>
            </a:r>
            <a:r>
              <a:rPr lang="de-DE" sz="2000" dirty="0" smtClean="0"/>
              <a:t>Robin </a:t>
            </a:r>
            <a:r>
              <a:rPr lang="de-DE" sz="2000" dirty="0" err="1" smtClean="0"/>
              <a:t>Arnoldt</a:t>
            </a:r>
            <a:endParaRPr lang="de-DE" sz="1800" dirty="0" smtClean="0"/>
          </a:p>
          <a:p>
            <a:pPr>
              <a:spcBef>
                <a:spcPts val="600"/>
              </a:spcBef>
            </a:pPr>
            <a:r>
              <a:rPr lang="de-DE" sz="2000" dirty="0" smtClean="0"/>
              <a:t>			</a:t>
            </a:r>
          </a:p>
          <a:p>
            <a:endParaRPr lang="de-DE" dirty="0"/>
          </a:p>
        </p:txBody>
      </p:sp>
    </p:spTree>
    <p:extLst>
      <p:ext uri="{BB962C8B-B14F-4D97-AF65-F5344CB8AC3E}">
        <p14:creationId xmlns:p14="http://schemas.microsoft.com/office/powerpoint/2010/main" val="3108195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a:t>
            </a:r>
            <a:endParaRPr lang="de-DE" dirty="0"/>
          </a:p>
        </p:txBody>
      </p:sp>
      <p:sp>
        <p:nvSpPr>
          <p:cNvPr id="4" name="Textfeld 3">
            <a:extLst>
              <a:ext uri="{FF2B5EF4-FFF2-40B4-BE49-F238E27FC236}">
                <a16:creationId xmlns="" xmlns:a16="http://schemas.microsoft.com/office/drawing/2014/main" id="{55A35DED-7D1A-4C8F-934D-D5CD3FC3279C}"/>
              </a:ext>
            </a:extLst>
          </p:cNvPr>
          <p:cNvSpPr txBox="1"/>
          <p:nvPr/>
        </p:nvSpPr>
        <p:spPr>
          <a:xfrm>
            <a:off x="397378" y="1052736"/>
            <a:ext cx="8892480" cy="4247317"/>
          </a:xfrm>
          <a:prstGeom prst="rect">
            <a:avLst/>
          </a:prstGeom>
          <a:noFill/>
        </p:spPr>
        <p:txBody>
          <a:bodyPr wrap="square" rtlCol="0">
            <a:spAutoFit/>
          </a:bodyPr>
          <a:lstStyle/>
          <a:p>
            <a:pPr>
              <a:lnSpc>
                <a:spcPct val="150000"/>
              </a:lnSpc>
            </a:pPr>
            <a:r>
              <a:rPr lang="de-DE" sz="2000" u="sng" dirty="0" smtClean="0"/>
              <a:t>Performance:</a:t>
            </a:r>
          </a:p>
          <a:p>
            <a:pPr marL="800100" lvl="1" indent="-342900">
              <a:lnSpc>
                <a:spcPct val="150000"/>
              </a:lnSpc>
              <a:buFont typeface="Arial" panose="020B0604020202020204" pitchFamily="34" charset="0"/>
              <a:buChar char="•"/>
            </a:pPr>
            <a:r>
              <a:rPr lang="de-DE" sz="2000" dirty="0" smtClean="0"/>
              <a:t>Multiversionsverwaltung </a:t>
            </a:r>
            <a:endParaRPr lang="de-DE" sz="2000" dirty="0"/>
          </a:p>
          <a:p>
            <a:pPr>
              <a:lnSpc>
                <a:spcPct val="150000"/>
              </a:lnSpc>
            </a:pPr>
            <a:r>
              <a:rPr lang="de-DE" sz="2000" u="sng" dirty="0" smtClean="0"/>
              <a:t>Komprimierung:</a:t>
            </a:r>
            <a:endParaRPr lang="de-DE" sz="2000" u="sng" dirty="0"/>
          </a:p>
          <a:p>
            <a:pPr marL="914400" lvl="1" indent="-457200">
              <a:lnSpc>
                <a:spcPct val="150000"/>
              </a:lnSpc>
              <a:buFont typeface="Arial" panose="020B0604020202020204" pitchFamily="34" charset="0"/>
              <a:buChar char="•"/>
            </a:pPr>
            <a:r>
              <a:rPr lang="de-DE" sz="2000" dirty="0"/>
              <a:t>Datenkomprimierung </a:t>
            </a:r>
            <a:r>
              <a:rPr lang="de-DE" sz="2000" dirty="0" smtClean="0"/>
              <a:t>findet intern statt und kann nicht durch den Nutzer beeinflusst werden und wird von MS auch nicht veröffentlicht</a:t>
            </a:r>
          </a:p>
          <a:p>
            <a:pPr>
              <a:lnSpc>
                <a:spcPct val="150000"/>
              </a:lnSpc>
            </a:pPr>
            <a:r>
              <a:rPr lang="de-DE" sz="2000" u="sng" dirty="0" smtClean="0"/>
              <a:t>Hochverfügbarkeit:</a:t>
            </a:r>
          </a:p>
          <a:p>
            <a:pPr marL="800100" lvl="1" indent="-342900">
              <a:lnSpc>
                <a:spcPct val="150000"/>
              </a:lnSpc>
              <a:buFont typeface="Arial" panose="020B0604020202020204" pitchFamily="34" charset="0"/>
              <a:buChar char="•"/>
            </a:pPr>
            <a:r>
              <a:rPr lang="de-DE" sz="2000" dirty="0" smtClean="0"/>
              <a:t>Zwischenspeicherung erfolgt in Dateigruppen</a:t>
            </a:r>
          </a:p>
          <a:p>
            <a:pPr marL="800100" lvl="1" indent="-342900">
              <a:lnSpc>
                <a:spcPct val="150000"/>
              </a:lnSpc>
              <a:buFont typeface="Arial" panose="020B0604020202020204" pitchFamily="34" charset="0"/>
              <a:buChar char="•"/>
            </a:pPr>
            <a:r>
              <a:rPr lang="de-DE" sz="2000" dirty="0" smtClean="0"/>
              <a:t>Bei z.B. Stromausfall ist außer bei einer laufenden Transaktion alles gesichert</a:t>
            </a:r>
            <a:endParaRPr lang="de-DE" sz="2000" dirty="0"/>
          </a:p>
        </p:txBody>
      </p:sp>
      <p:pic>
        <p:nvPicPr>
          <p:cNvPr id="4098" name="Picture 2" descr="https://rorymon.com/blog/wp-content/uploads/2014/06/SQ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713400"/>
            <a:ext cx="1641903" cy="164190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39552" y="6093296"/>
            <a:ext cx="601447"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19 </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2885947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 </a:t>
            </a:r>
            <a:r>
              <a:rPr lang="de-DE" dirty="0"/>
              <a:t>– Datenbank </a:t>
            </a:r>
            <a:r>
              <a:rPr lang="de-DE" dirty="0" smtClean="0"/>
              <a:t>einrichten</a:t>
            </a:r>
            <a:endParaRPr lang="de-DE" dirty="0"/>
          </a:p>
        </p:txBody>
      </p:sp>
      <p:sp>
        <p:nvSpPr>
          <p:cNvPr id="4" name="Rectangle 3"/>
          <p:cNvSpPr txBox="1">
            <a:spLocks noChangeArrowheads="1"/>
          </p:cNvSpPr>
          <p:nvPr/>
        </p:nvSpPr>
        <p:spPr bwMode="auto">
          <a:xfrm>
            <a:off x="323528" y="1140468"/>
            <a:ext cx="8724898"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800" dirty="0"/>
          </a:p>
          <a:p>
            <a:pPr marL="0" indent="0">
              <a:buNone/>
            </a:pPr>
            <a:r>
              <a:rPr lang="en-US" sz="1200" dirty="0">
                <a:solidFill>
                  <a:srgbClr val="0000FF"/>
                </a:solidFill>
                <a:highlight>
                  <a:srgbClr val="FFFFFF"/>
                </a:highlight>
                <a:latin typeface="Consolas" panose="020B0609020204030204" pitchFamily="49" charset="0"/>
              </a:rPr>
              <a:t>ALTER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DATABASE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FILEGROUP</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Testdatenbank_mod</a:t>
            </a:r>
            <a:r>
              <a:rPr lang="en-US" sz="1200" dirty="0">
                <a:solidFill>
                  <a:srgbClr val="000000"/>
                </a:solidFill>
                <a:highlight>
                  <a:srgbClr val="FFFFFF"/>
                </a:highlight>
                <a:latin typeface="Consolas" panose="020B0609020204030204" pitchFamily="49" charset="0"/>
              </a:rPr>
              <a:t> </a:t>
            </a:r>
            <a:r>
              <a:rPr lang="en-US" sz="1200" dirty="0">
                <a:solidFill>
                  <a:srgbClr val="FF00FF"/>
                </a:solidFill>
                <a:highlight>
                  <a:srgbClr val="FFFFFF"/>
                </a:highlight>
                <a:latin typeface="Consolas" panose="020B0609020204030204" pitchFamily="49" charset="0"/>
              </a:rPr>
              <a:t>CONTAINS</a:t>
            </a:r>
            <a:r>
              <a:rPr lang="en-US"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00"/>
                </a:solidFill>
                <a:highlight>
                  <a:srgbClr val="FFFFFF"/>
                </a:highlight>
                <a:latin typeface="Consolas" panose="020B0609020204030204" pitchFamily="49" charset="0"/>
              </a:rPr>
              <a:t>MEMORY_OPTIMIZED_DATA   </a:t>
            </a:r>
          </a:p>
          <a:p>
            <a:pPr marL="0" indent="0">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indent="0">
              <a:buNone/>
            </a:pPr>
            <a:r>
              <a:rPr lang="de-DE" sz="1200" dirty="0">
                <a:solidFill>
                  <a:srgbClr val="0000FF"/>
                </a:solidFill>
                <a:highlight>
                  <a:srgbClr val="FFFFFF"/>
                </a:highlight>
                <a:latin typeface="Consolas" panose="020B0609020204030204" pitchFamily="49" charset="0"/>
              </a:rPr>
              <a:t>ADD</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 </a:t>
            </a:r>
            <a:r>
              <a:rPr lang="de-DE" sz="1200" dirty="0">
                <a:solidFill>
                  <a:srgbClr val="808080"/>
                </a:solidFill>
                <a:highlight>
                  <a:srgbClr val="FFFFFF"/>
                </a:highlight>
                <a:latin typeface="Consolas" panose="020B0609020204030204" pitchFamily="49" charset="0"/>
              </a:rPr>
              <a:t>(</a:t>
            </a:r>
            <a:r>
              <a:rPr lang="de-DE" sz="1200" dirty="0" err="1">
                <a:solidFill>
                  <a:srgbClr val="0000FF"/>
                </a:solidFill>
                <a:highlight>
                  <a:srgbClr val="FFFFFF"/>
                </a:highlight>
                <a:latin typeface="Consolas" panose="020B0609020204030204" pitchFamily="49" charset="0"/>
              </a:rPr>
              <a:t>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 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filename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'c:\</a:t>
            </a:r>
            <a:r>
              <a:rPr lang="de-DE" sz="1200" dirty="0" err="1">
                <a:solidFill>
                  <a:srgbClr val="FF0000"/>
                </a:solidFill>
                <a:highlight>
                  <a:srgbClr val="FFFFFF"/>
                </a:highlight>
                <a:latin typeface="Consolas" panose="020B0609020204030204" pitchFamily="49" charset="0"/>
              </a:rPr>
              <a:t>data</a:t>
            </a:r>
            <a:r>
              <a:rPr lang="de-DE" sz="1200" dirty="0">
                <a:solidFill>
                  <a:srgbClr val="FF0000"/>
                </a:solidFill>
                <a:highlight>
                  <a:srgbClr val="FFFFFF"/>
                </a:highlight>
                <a:latin typeface="Consolas" panose="020B0609020204030204" pitchFamily="49" charset="0"/>
              </a:rPr>
              <a:t>\Testdatenbank_mod1'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FF"/>
                </a:solidFill>
                <a:highlight>
                  <a:srgbClr val="FFFFFF"/>
                </a:highlight>
                <a:latin typeface="Consolas" panose="020B0609020204030204" pitchFamily="49" charset="0"/>
              </a:rPr>
              <a:t>TO</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FILEGROUP</a:t>
            </a:r>
            <a:r>
              <a:rPr lang="de-DE" sz="1200" dirty="0">
                <a:solidFill>
                  <a:srgbClr val="000000"/>
                </a:solidFill>
                <a:highlight>
                  <a:srgbClr val="FFFFFF"/>
                </a:highlight>
                <a:latin typeface="Consolas" panose="020B0609020204030204" pitchFamily="49" charset="0"/>
              </a:rPr>
              <a:t> </a:t>
            </a:r>
            <a:r>
              <a:rPr lang="de-DE" sz="1200" dirty="0" err="1" smtClean="0">
                <a:solidFill>
                  <a:srgbClr val="000000"/>
                </a:solidFill>
                <a:highlight>
                  <a:srgbClr val="FFFFFF"/>
                </a:highlight>
                <a:latin typeface="Consolas" panose="020B0609020204030204" pitchFamily="49" charset="0"/>
              </a:rPr>
              <a:t>Testdatenbank_mod</a:t>
            </a:r>
            <a:endParaRPr lang="de-DE" sz="1200" dirty="0">
              <a:solidFill>
                <a:srgbClr val="000000"/>
              </a:solidFill>
              <a:highlight>
                <a:srgbClr val="FFFFFF"/>
              </a:highlight>
              <a:latin typeface="Consolas" panose="020B0609020204030204" pitchFamily="49" charset="0"/>
            </a:endParaRPr>
          </a:p>
          <a:p>
            <a:pPr marL="0" indent="0">
              <a:buNone/>
            </a:pPr>
            <a:endParaRPr lang="de-DE" sz="1200" dirty="0" smtClean="0">
              <a:solidFill>
                <a:srgbClr val="000000"/>
              </a:solidFill>
              <a:highlight>
                <a:srgbClr val="FFFFFF"/>
              </a:highlight>
              <a:latin typeface="Consolas" panose="020B0609020204030204" pitchFamily="49" charset="0"/>
            </a:endParaRPr>
          </a:p>
          <a:p>
            <a:pPr marL="0" lvl="0" indent="0">
              <a:spcBef>
                <a:spcPct val="0"/>
              </a:spcBef>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lvl="0" indent="0">
              <a:spcBef>
                <a:spcPct val="0"/>
              </a:spcBef>
              <a:buNone/>
            </a:pPr>
            <a:r>
              <a:rPr lang="de-DE" sz="1200" dirty="0">
                <a:solidFill>
                  <a:srgbClr val="0000FF"/>
                </a:solidFill>
                <a:highlight>
                  <a:srgbClr val="FFFFFF"/>
                </a:highlight>
                <a:latin typeface="Consolas" panose="020B0609020204030204" pitchFamily="49" charset="0"/>
              </a:rPr>
              <a:t>SET</a:t>
            </a:r>
            <a:r>
              <a:rPr lang="de-DE" sz="1200" dirty="0">
                <a:solidFill>
                  <a:srgbClr val="000000"/>
                </a:solidFill>
                <a:highlight>
                  <a:srgbClr val="FFFFFF"/>
                </a:highlight>
                <a:latin typeface="Consolas" panose="020B0609020204030204" pitchFamily="49" charset="0"/>
              </a:rPr>
              <a:t> MEMORY_OPTIMIZED_ELEVATE_TO_SNAPSHOT</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000000"/>
                </a:solidFill>
                <a:highlight>
                  <a:srgbClr val="FFFFFF"/>
                </a:highlight>
                <a:latin typeface="Consolas" panose="020B0609020204030204" pitchFamily="49" charset="0"/>
              </a:rPr>
              <a:t>  </a:t>
            </a:r>
          </a:p>
          <a:p>
            <a:pPr marL="0" indent="0">
              <a:buFontTx/>
              <a:buNone/>
            </a:pPr>
            <a:endParaRPr lang="de-DE" sz="1800" dirty="0"/>
          </a:p>
          <a:p>
            <a:r>
              <a:rPr lang="de-DE" sz="1800" dirty="0"/>
              <a:t>Erstellt eine speicheroptimierte Dateigruppe mit einem Container </a:t>
            </a:r>
          </a:p>
          <a:p>
            <a:r>
              <a:rPr lang="de-DE" sz="1800" dirty="0"/>
              <a:t>der Container enthält Datendateien </a:t>
            </a:r>
            <a:r>
              <a:rPr lang="de-DE" sz="1800" dirty="0" smtClean="0"/>
              <a:t>und Änderungsdateien</a:t>
            </a:r>
          </a:p>
          <a:p>
            <a:r>
              <a:rPr lang="de-DE" sz="1800" dirty="0"/>
              <a:t>In dieser Dateigruppe erfolgt die zwischen Speicherung der Daten aus dem Arbeitsspeicher (Backup-Lösung</a:t>
            </a:r>
            <a:r>
              <a:rPr lang="de-DE" sz="1800" dirty="0" smtClean="0"/>
              <a:t>)</a:t>
            </a:r>
            <a:endParaRPr lang="de-DE" sz="1800" dirty="0"/>
          </a:p>
          <a:p>
            <a:r>
              <a:rPr lang="de-DE" sz="1800" dirty="0"/>
              <a:t>eine speicheroptimierte Dateigruppe ist erforderlich, damit die Behandlung speicheroptimierter </a:t>
            </a:r>
            <a:r>
              <a:rPr lang="de-DE" sz="1800" dirty="0" smtClean="0"/>
              <a:t>SCHEMA_ONLY-Tabellen </a:t>
            </a:r>
            <a:r>
              <a:rPr lang="de-DE" sz="1800" dirty="0"/>
              <a:t>für Datenbanken mit speicheroptimierten Tabellen konsistent ist</a:t>
            </a:r>
          </a:p>
          <a:p>
            <a:endParaRPr lang="de-DE" altLang="de-DE" sz="1800" kern="0" dirty="0">
              <a:latin typeface="Arial" panose="020B0604020202020204" pitchFamily="34" charset="0"/>
            </a:endParaRPr>
          </a:p>
        </p:txBody>
      </p:sp>
      <p:pic>
        <p:nvPicPr>
          <p:cNvPr id="6146" name="Picture 2" descr="http://www.sysadminslife.com/wp-content/uploads/2013/12/mssql-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908720"/>
            <a:ext cx="1695811" cy="1376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39552" y="6093296"/>
            <a:ext cx="580608"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21</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1142483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 </a:t>
            </a:r>
            <a:r>
              <a:rPr lang="de-DE" dirty="0"/>
              <a:t>– Tabellen </a:t>
            </a:r>
            <a:r>
              <a:rPr lang="de-DE" dirty="0" smtClean="0"/>
              <a:t>einrichten</a:t>
            </a:r>
            <a:endParaRPr lang="de-DE" dirty="0"/>
          </a:p>
        </p:txBody>
      </p:sp>
      <p:sp>
        <p:nvSpPr>
          <p:cNvPr id="4" name="Rechteck 3"/>
          <p:cNvSpPr/>
          <p:nvPr/>
        </p:nvSpPr>
        <p:spPr>
          <a:xfrm>
            <a:off x="251520" y="949077"/>
            <a:ext cx="3672408" cy="3231654"/>
          </a:xfrm>
          <a:prstGeom prst="rect">
            <a:avLst/>
          </a:prstGeom>
        </p:spPr>
        <p:txBody>
          <a:bodyPr wrap="square">
            <a:spAutoFit/>
          </a:bodyPr>
          <a:lstStyle/>
          <a:p>
            <a:r>
              <a:rPr lang="de-DE" sz="1200" dirty="0">
                <a:solidFill>
                  <a:srgbClr val="0000FF"/>
                </a:solidFill>
                <a:highlight>
                  <a:srgbClr val="FFFFFF"/>
                </a:highlight>
                <a:latin typeface="Consolas" panose="020B0609020204030204" pitchFamily="49" charset="0"/>
              </a:rPr>
              <a:t>CREATE</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TABLE</a:t>
            </a:r>
            <a:r>
              <a:rPr lang="de-DE" sz="1200" dirty="0">
                <a:solidFill>
                  <a:srgbClr val="000000"/>
                </a:solidFill>
                <a:highlight>
                  <a:srgbClr val="FFFFFF"/>
                </a:highlight>
                <a:latin typeface="Consolas" panose="020B0609020204030204" pitchFamily="49" charset="0"/>
              </a:rPr>
              <a:t> Bestellung </a:t>
            </a:r>
          </a:p>
          <a:p>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en-US" sz="1200" dirty="0" err="1">
                <a:solidFill>
                  <a:srgbClr val="000000"/>
                </a:solidFill>
                <a:highlight>
                  <a:srgbClr val="FFFFFF"/>
                </a:highlight>
                <a:latin typeface="Consolas" panose="020B0609020204030204" pitchFamily="49" charset="0"/>
              </a:rPr>
              <a:t>Bestellnr</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Primary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Key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NONCLUSTERED</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Datum </a:t>
            </a:r>
            <a:r>
              <a:rPr lang="de-DE" sz="1200" dirty="0" err="1">
                <a:solidFill>
                  <a:srgbClr val="0000FF"/>
                </a:solidFill>
                <a:highlight>
                  <a:srgbClr val="FFFFFF"/>
                </a:highlight>
                <a:latin typeface="Consolas" panose="020B0609020204030204" pitchFamily="49" charset="0"/>
              </a:rPr>
              <a:t>date</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Pos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Artbez</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varchar</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Preis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Menge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RabatMenge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BetragGesamt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RabatKunde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Kunnr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Eilauftrag </a:t>
            </a:r>
            <a:r>
              <a:rPr lang="de-DE" sz="1200" dirty="0" err="1">
                <a:solidFill>
                  <a:srgbClr val="0000FF"/>
                </a:solidFill>
                <a:highlight>
                  <a:srgbClr val="FFFFFF"/>
                </a:highlight>
                <a:latin typeface="Consolas" panose="020B0609020204030204" pitchFamily="49" charset="0"/>
              </a:rPr>
              <a:t>int</a:t>
            </a:r>
            <a:endParaRPr lang="de-DE" sz="1200" dirty="0">
              <a:solidFill>
                <a:srgbClr val="000000"/>
              </a:solidFill>
              <a:highlight>
                <a:srgbClr val="FFFFFF"/>
              </a:highlight>
              <a:latin typeface="Consolas" panose="020B0609020204030204" pitchFamily="49" charset="0"/>
            </a:endParaRPr>
          </a:p>
          <a:p>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WITH </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MEMORY_OPTIMIZED</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808080"/>
                </a:solidFill>
                <a:highlight>
                  <a:srgbClr val="FFFFFF"/>
                </a:highlight>
                <a:latin typeface="Consolas" panose="020B0609020204030204" pitchFamily="49" charset="0"/>
              </a:rPr>
              <a:t>)</a:t>
            </a:r>
            <a:endParaRPr lang="de-DE" sz="1200" dirty="0"/>
          </a:p>
        </p:txBody>
      </p:sp>
      <p:sp>
        <p:nvSpPr>
          <p:cNvPr id="5" name="Rectangle 1"/>
          <p:cNvSpPr>
            <a:spLocks noChangeArrowheads="1"/>
          </p:cNvSpPr>
          <p:nvPr/>
        </p:nvSpPr>
        <p:spPr bwMode="auto">
          <a:xfrm>
            <a:off x="3779912" y="1911315"/>
            <a:ext cx="4675382" cy="2585323"/>
          </a:xfrm>
          <a:prstGeom prst="rect">
            <a:avLst/>
          </a:prstGeom>
          <a:solidFill>
            <a:schemeClr val="accent4"/>
          </a:solidFill>
          <a:ln>
            <a:noFill/>
          </a:ln>
          <a:effectLst/>
          <a:extLst/>
        </p:spPr>
        <p:txBody>
          <a:bodyPr vert="horz" wrap="none" lIns="91440" tIns="45720" rIns="91440" bIns="45720" numCol="1" anchor="ctr" anchorCtr="0" compatLnSpc="1">
            <a:prstTxWarp prst="textNoShape">
              <a:avLst/>
            </a:prstTxWarp>
            <a:spAutoFit/>
          </a:bodyPr>
          <a:lstStyle/>
          <a:p>
            <a:pPr lvl="0"/>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Primary</a:t>
            </a:r>
            <a:r>
              <a:rPr lang="de-DE" altLang="de-DE" sz="18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NONCLUSTERED </a:t>
            </a:r>
          </a:p>
          <a:p>
            <a:pPr marL="285750" lvl="0" indent="-285750">
              <a:buFont typeface="Arial" panose="020B0604020202020204" pitchFamily="34" charset="0"/>
              <a:buChar char="•"/>
            </a:pPr>
            <a:r>
              <a:rPr lang="de-DE" altLang="de-DE" sz="1800" dirty="0" smtClean="0">
                <a:latin typeface="+mn-lt"/>
                <a:cs typeface="Consolas" panose="020B0609020204030204" pitchFamily="49" charset="0"/>
              </a:rPr>
              <a:t>Stellt </a:t>
            </a:r>
            <a:r>
              <a:rPr lang="de-DE" altLang="de-DE" sz="1800" dirty="0">
                <a:latin typeface="+mn-lt"/>
                <a:cs typeface="Consolas" panose="020B0609020204030204" pitchFamily="49" charset="0"/>
              </a:rPr>
              <a:t>einen nicht gruppierten </a:t>
            </a:r>
            <a:endParaRPr lang="de-DE" altLang="de-DE" sz="1800" dirty="0" smtClean="0">
              <a:latin typeface="+mn-lt"/>
              <a:cs typeface="Consolas" panose="020B0609020204030204" pitchFamily="49" charset="0"/>
            </a:endParaRPr>
          </a:p>
          <a:p>
            <a:pPr lvl="0"/>
            <a:r>
              <a:rPr lang="de-DE" altLang="de-DE" sz="1800" dirty="0" smtClean="0">
                <a:latin typeface="+mn-lt"/>
                <a:cs typeface="Consolas" panose="020B0609020204030204" pitchFamily="49" charset="0"/>
              </a:rPr>
              <a:t>     speicheroptimierten </a:t>
            </a:r>
            <a:r>
              <a:rPr lang="de-DE" altLang="de-DE" sz="1800" dirty="0">
                <a:latin typeface="+mn-lt"/>
                <a:cs typeface="Consolas" panose="020B0609020204030204" pitchFamily="49" charset="0"/>
              </a:rPr>
              <a:t>Index bereit</a:t>
            </a:r>
          </a:p>
          <a:p>
            <a:pPr marL="285750" lvl="0" indent="-285750">
              <a:buFont typeface="Arial" panose="020B0604020202020204" pitchFamily="34" charset="0"/>
              <a:buChar char="•"/>
            </a:pPr>
            <a:endParaRPr kumimoji="0" lang="de-DE" altLang="de-DE" sz="1800" b="0" i="0" u="none" strike="noStrike" cap="none" normalizeH="0" baseline="0" dirty="0">
              <a:ln>
                <a:noFill/>
              </a:ln>
              <a:effectLst/>
              <a:latin typeface="Consolas" panose="020B0609020204030204" pitchFamily="49" charset="0"/>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r>
              <a:rPr lang="de-DE" altLang="de-DE" sz="1800" dirty="0" smtClean="0">
                <a:solidFill>
                  <a:schemeClr val="tx2"/>
                </a:solidFill>
                <a:latin typeface="Consolas" panose="020B0609020204030204" pitchFamily="49" charset="0"/>
                <a:cs typeface="Consolas" panose="020B0609020204030204" pitchFamily="49" charset="0"/>
              </a:rPr>
              <a:t>WITH</a:t>
            </a:r>
            <a:r>
              <a:rPr lang="de-DE" altLang="de-DE" sz="1800" dirty="0" smtClean="0">
                <a:solidFill>
                  <a:srgbClr val="808080"/>
                </a:solidFill>
                <a:latin typeface="Consolas" panose="020B0609020204030204" pitchFamily="49" charset="0"/>
                <a:cs typeface="Consolas" panose="020B0609020204030204" pitchFamily="49" charset="0"/>
              </a:rPr>
              <a:t> (</a:t>
            </a:r>
            <a:r>
              <a:rPr lang="de-DE" altLang="de-DE" sz="1800" dirty="0" smtClean="0">
                <a:solidFill>
                  <a:schemeClr val="tx2"/>
                </a:solidFill>
                <a:latin typeface="Consolas" panose="020B0609020204030204" pitchFamily="49" charset="0"/>
                <a:cs typeface="Consolas" panose="020B0609020204030204" pitchFamily="49" charset="0"/>
              </a:rPr>
              <a:t>MEMORY_OPTIMIZED</a:t>
            </a:r>
            <a:r>
              <a:rPr lang="de-DE" altLang="de-DE" sz="1800" dirty="0" smtClean="0">
                <a:solidFill>
                  <a:srgbClr val="808080"/>
                </a:solidFill>
                <a:latin typeface="Consolas" panose="020B0609020204030204" pitchFamily="49" charset="0"/>
                <a:cs typeface="Consolas" panose="020B0609020204030204" pitchFamily="49" charset="0"/>
              </a:rPr>
              <a:t>=</a:t>
            </a:r>
            <a:r>
              <a:rPr lang="de-DE" altLang="de-DE" sz="1800" dirty="0" smtClean="0">
                <a:solidFill>
                  <a:schemeClr val="tx2"/>
                </a:solidFill>
                <a:latin typeface="Consolas" panose="020B0609020204030204" pitchFamily="49" charset="0"/>
                <a:cs typeface="Consolas" panose="020B0609020204030204" pitchFamily="49" charset="0"/>
              </a:rPr>
              <a:t>ON</a:t>
            </a:r>
            <a:r>
              <a:rPr lang="de-DE" altLang="de-DE" sz="1800" dirty="0" smtClean="0">
                <a:solidFill>
                  <a:srgbClr val="808080"/>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kumimoji="0" lang="de-DE" altLang="de-DE" sz="1800" b="0" i="0" u="none" strike="noStrike" cap="none" normalizeH="0" baseline="0" dirty="0" smtClean="0">
                <a:ln>
                  <a:noFill/>
                </a:ln>
                <a:effectLst/>
                <a:latin typeface="+mn-lt"/>
                <a:cs typeface="Consolas" panose="020B0609020204030204" pitchFamily="49" charset="0"/>
              </a:rPr>
              <a:t>Definiert </a:t>
            </a:r>
            <a:r>
              <a:rPr kumimoji="0" lang="de-DE" altLang="de-DE" sz="1800" b="0" i="0" u="none" strike="noStrike" cap="none" normalizeH="0" baseline="0" dirty="0">
                <a:ln>
                  <a:noFill/>
                </a:ln>
                <a:effectLst/>
                <a:latin typeface="+mn-lt"/>
                <a:cs typeface="Consolas" panose="020B0609020204030204" pitchFamily="49" charset="0"/>
              </a:rPr>
              <a:t>die</a:t>
            </a:r>
            <a:r>
              <a:rPr kumimoji="0" lang="de-DE" altLang="de-DE" sz="1800" b="0" i="0" u="none" strike="noStrike" cap="none" normalizeH="0" dirty="0">
                <a:ln>
                  <a:noFill/>
                </a:ln>
                <a:effectLst/>
                <a:latin typeface="+mn-lt"/>
                <a:cs typeface="Consolas" panose="020B0609020204030204" pitchFamily="49" charset="0"/>
              </a:rPr>
              <a:t> Tabelle als speicheroptimiert</a:t>
            </a:r>
            <a:endParaRPr kumimoji="0" lang="de-DE" altLang="de-DE" sz="1800" b="0" i="0" u="none" strike="noStrike" cap="none" normalizeH="0" baseline="0" dirty="0">
              <a:ln>
                <a:noFill/>
              </a:ln>
              <a:effectLst/>
              <a:latin typeface="+mn-lt"/>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endParaRPr kumimoji="0" lang="de-DE" altLang="de-DE" sz="18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8940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1124744"/>
            <a:ext cx="8244456" cy="5256584"/>
          </a:xfrm>
        </p:spPr>
      </p:sp>
      <p:sp>
        <p:nvSpPr>
          <p:cNvPr id="3" name="Titel 2"/>
          <p:cNvSpPr>
            <a:spLocks noGrp="1"/>
          </p:cNvSpPr>
          <p:nvPr>
            <p:ph type="title"/>
          </p:nvPr>
        </p:nvSpPr>
        <p:spPr/>
        <p:txBody>
          <a:bodyPr/>
          <a:lstStyle/>
          <a:p>
            <a:r>
              <a:rPr lang="de-DE" dirty="0" smtClean="0"/>
              <a:t>4. MSSQL </a:t>
            </a:r>
            <a:r>
              <a:rPr lang="de-DE" dirty="0"/>
              <a:t>– Export als </a:t>
            </a:r>
            <a:r>
              <a:rPr lang="de-DE" dirty="0" smtClean="0"/>
              <a:t>Flatfile</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238" y="807367"/>
            <a:ext cx="4204762" cy="3553658"/>
          </a:xfrm>
          <a:prstGeom prst="rect">
            <a:avLst/>
          </a:prstGeom>
        </p:spPr>
      </p:pic>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 y="739933"/>
            <a:ext cx="3888708" cy="3540191"/>
          </a:xfrm>
          <a:prstGeom prst="rect">
            <a:avLst/>
          </a:prstGeom>
        </p:spPr>
      </p:pic>
      <p:pic>
        <p:nvPicPr>
          <p:cNvPr id="6" name="Grafik 5"/>
          <p:cNvPicPr>
            <a:picLocks noChangeAspect="1"/>
          </p:cNvPicPr>
          <p:nvPr/>
        </p:nvPicPr>
        <p:blipFill rotWithShape="1">
          <a:blip r:embed="rId4">
            <a:extLst>
              <a:ext uri="{28A0092B-C50C-407E-A947-70E740481C1C}">
                <a14:useLocalDpi xmlns:a14="http://schemas.microsoft.com/office/drawing/2010/main" val="0"/>
              </a:ext>
            </a:extLst>
          </a:blip>
          <a:srcRect b="49764"/>
          <a:stretch/>
        </p:blipFill>
        <p:spPr>
          <a:xfrm>
            <a:off x="32610" y="4441925"/>
            <a:ext cx="7778020" cy="2029196"/>
          </a:xfrm>
          <a:prstGeom prst="rect">
            <a:avLst/>
          </a:prstGeom>
        </p:spPr>
      </p:pic>
      <p:cxnSp>
        <p:nvCxnSpPr>
          <p:cNvPr id="8" name="Gerade Verbindung mit Pfeil 7"/>
          <p:cNvCxnSpPr/>
          <p:nvPr/>
        </p:nvCxnSpPr>
        <p:spPr bwMode="auto">
          <a:xfrm>
            <a:off x="3809791" y="2556572"/>
            <a:ext cx="1296144" cy="1247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Gerade Verbindung mit Pfeil 10"/>
          <p:cNvCxnSpPr/>
          <p:nvPr/>
        </p:nvCxnSpPr>
        <p:spPr bwMode="auto">
          <a:xfrm flipH="1">
            <a:off x="6516216" y="4077072"/>
            <a:ext cx="792088" cy="11521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128472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2584</Words>
  <Application>Microsoft Office PowerPoint</Application>
  <PresentationFormat>Bildschirmpräsentation (4:3)</PresentationFormat>
  <Paragraphs>506</Paragraphs>
  <Slides>31</Slides>
  <Notes>21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Arial</vt:lpstr>
      <vt:lpstr>Calibri</vt:lpstr>
      <vt:lpstr>Consolas</vt:lpstr>
      <vt:lpstr>Courier New</vt:lpstr>
      <vt:lpstr>Times New Roman</vt:lpstr>
      <vt:lpstr>Wingdings</vt:lpstr>
      <vt:lpstr>ヒラギノ角ゴ Pro W3</vt:lpstr>
      <vt:lpstr>Powerpoint_Vorlage</vt:lpstr>
      <vt:lpstr>PowerPoint-Präsentation</vt:lpstr>
      <vt:lpstr>1. Was sind In-Memory-Datenbanken?</vt:lpstr>
      <vt:lpstr>2. Lösungsweg &amp; Projektumgebung </vt:lpstr>
      <vt:lpstr>2. Lösungsweg - Datenbankschema</vt:lpstr>
      <vt:lpstr>3. Vorstellung der Projektgruppe</vt:lpstr>
      <vt:lpstr>4. MSSQL</vt:lpstr>
      <vt:lpstr>4. MSSQL – Datenbank einrichten</vt:lpstr>
      <vt:lpstr>4. MSSQL – Tabellen einrichten</vt:lpstr>
      <vt:lpstr>4. MSSQL – Export als Flatfile</vt:lpstr>
      <vt:lpstr>5. SAP HANA - Einrichtung</vt:lpstr>
      <vt:lpstr>5. SAP HANA – Eclipse GUI</vt:lpstr>
      <vt:lpstr>5. SAP HANA - Komprimierung</vt:lpstr>
      <vt:lpstr>5. SAP HANA - Komprimierung</vt:lpstr>
      <vt:lpstr>5. SAP HANA - Parallele Verarbeitung</vt:lpstr>
      <vt:lpstr>5. SAP HANA - Hochverfügbarkeit</vt:lpstr>
      <vt:lpstr>6. Cassandra </vt:lpstr>
      <vt:lpstr>6. Cassandra - Erstellen der Datenbank</vt:lpstr>
      <vt:lpstr>6. Cassandra - Komprimierung</vt:lpstr>
      <vt:lpstr>6. Cassandra - In-Memory Nutzung </vt:lpstr>
      <vt:lpstr>7. Memcache</vt:lpstr>
      <vt:lpstr>7. Memcache - Funktionsweise</vt:lpstr>
      <vt:lpstr>7. Memcache - Verwendung von Memcached</vt:lpstr>
      <vt:lpstr>8. Vergleich – Quantitativer Vergleich</vt:lpstr>
      <vt:lpstr>8. Vergleich – SAP HANA vs. MSSQL </vt:lpstr>
      <vt:lpstr>8. Vergleich – Benchmark SAP HANA vs. MSSQL</vt:lpstr>
      <vt:lpstr>8. Vergleich – Qualitativer Vergleich 1</vt:lpstr>
      <vt:lpstr>8. Vergleich – Qualitativer Vergleich 2</vt:lpstr>
      <vt:lpstr>9. Fazit</vt:lpstr>
      <vt:lpstr>PowerPoint-Präsentation</vt:lpstr>
      <vt:lpstr>Quellen</vt:lpstr>
      <vt:lpstr>Quellen</vt:lpstr>
    </vt:vector>
  </TitlesOfParts>
  <Company>HTW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stud_admin</cp:lastModifiedBy>
  <cp:revision>281</cp:revision>
  <cp:lastPrinted>2011-09-28T10:49:02Z</cp:lastPrinted>
  <dcterms:created xsi:type="dcterms:W3CDTF">2011-12-19T14:51:39Z</dcterms:created>
  <dcterms:modified xsi:type="dcterms:W3CDTF">2018-02-01T10:44:44Z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