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0" r:id="rId2"/>
    <p:sldId id="279" r:id="rId3"/>
    <p:sldId id="265" r:id="rId4"/>
    <p:sldId id="266" r:id="rId5"/>
    <p:sldId id="276" r:id="rId6"/>
    <p:sldId id="271" r:id="rId7"/>
    <p:sldId id="272" r:id="rId8"/>
    <p:sldId id="273" r:id="rId9"/>
    <p:sldId id="275" r:id="rId10"/>
    <p:sldId id="277" r:id="rId11"/>
    <p:sldId id="278" r:id="rId12"/>
    <p:sldId id="274" r:id="rId13"/>
  </p:sldIdLst>
  <p:sldSz cx="9144000" cy="6858000" type="screen4x3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F5AD36"/>
    <a:srgbClr val="F88C21"/>
    <a:srgbClr val="EEEEEE"/>
    <a:srgbClr val="FF9900"/>
    <a:srgbClr val="F5F5F5"/>
    <a:srgbClr val="F9F9F9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60"/>
  </p:normalViewPr>
  <p:slideViewPr>
    <p:cSldViewPr showGuides="1">
      <p:cViewPr varScale="1">
        <p:scale>
          <a:sx n="79" d="100"/>
          <a:sy n="79" d="100"/>
        </p:scale>
        <p:origin x="300" y="714"/>
      </p:cViewPr>
      <p:guideLst>
        <p:guide orient="horz" pos="2160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60000" y="6588000"/>
            <a:ext cx="108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H. Mustermann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800000" y="6588000"/>
            <a:ext cx="1676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 smtClean="0"/>
              <a:t>Titel der Präsentation</a:t>
            </a:r>
            <a:endParaRPr lang="de-DE" sz="800" dirty="0"/>
          </a:p>
        </p:txBody>
      </p:sp>
      <p:pic>
        <p:nvPicPr>
          <p:cNvPr id="15" name="Bild 14" descr="HTW_GESAMT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000" y="289357"/>
            <a:ext cx="2340000" cy="403339"/>
          </a:xfrm>
          <a:prstGeom prst="rect">
            <a:avLst/>
          </a:prstGeom>
        </p:spPr>
      </p:pic>
      <p:cxnSp>
        <p:nvCxnSpPr>
          <p:cNvPr id="29" name="Gerade Verbindung 28"/>
          <p:cNvCxnSpPr/>
          <p:nvPr userDrawn="1"/>
        </p:nvCxnSpPr>
        <p:spPr bwMode="auto">
          <a:xfrm>
            <a:off x="0" y="6576863"/>
            <a:ext cx="9144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65920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15628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78874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00000" y="6588000"/>
            <a:ext cx="10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 smtClean="0"/>
              <a:t>30.11.2011</a:t>
            </a:r>
            <a:endParaRPr lang="de-DE" sz="800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-990600" y="10668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360000" y="676957"/>
            <a:ext cx="594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6840000" y="6588000"/>
            <a:ext cx="1008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 smtClean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de-de/sql/relational-databases/in-memory-oltp/unsupported-sql-server-features-for-in-memory-olt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docs.microsoft.com/de-de/sql/relational-databases/in-memory-oltp/unsupported-sql-server-features-for-in-memory-oltp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Datenkomprimierung bei speicheroptimierten </a:t>
            </a:r>
            <a:r>
              <a:rPr lang="de-DE" dirty="0" smtClean="0"/>
              <a:t>Tabellen wird </a:t>
            </a:r>
            <a:r>
              <a:rPr lang="de-DE" smtClean="0"/>
              <a:t>nicht unterstützt</a:t>
            </a: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</a:t>
            </a:r>
            <a:r>
              <a:rPr lang="de-DE" dirty="0" smtClean="0"/>
              <a:t>Export als Flatfile 1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6" y="836712"/>
            <a:ext cx="4222082" cy="384368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81" y="2420888"/>
            <a:ext cx="4364911" cy="39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0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Export </a:t>
            </a:r>
            <a:r>
              <a:rPr lang="de-DE" dirty="0" smtClean="0"/>
              <a:t>als </a:t>
            </a:r>
            <a:r>
              <a:rPr lang="de-DE" dirty="0"/>
              <a:t>Flatfile </a:t>
            </a:r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3" y="1033128"/>
            <a:ext cx="787827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7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2000" y="1643216"/>
            <a:ext cx="10668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1. https://www.devart.com/dbforge/sql/data-generator/images/banner-dbforge-sql-data-generator.jpg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083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ANWENDUNGSBEISPIELE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53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 </a:t>
            </a:r>
            <a:r>
              <a:rPr lang="de-DE" dirty="0" smtClean="0"/>
              <a:t>einrichten 1</a:t>
            </a: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1969" y="408702"/>
            <a:ext cx="8608398" cy="564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FontTx/>
              <a:buNone/>
            </a:pPr>
            <a:endParaRPr lang="de-DE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FILEGROUP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Testdatenbank_mod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MEMORY_OPTIMIZED_DATA  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Testdatenbank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Testdatenbank_mod1'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'c:\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\Testdatenbank_mod1'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FILEGROUP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Testdatenbank_mod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FontTx/>
              <a:buNone/>
            </a:pPr>
            <a:endParaRPr lang="de-DE" sz="1800" dirty="0" smtClean="0"/>
          </a:p>
          <a:p>
            <a:r>
              <a:rPr lang="de-DE" sz="1800" dirty="0" smtClean="0"/>
              <a:t>Erstellt eine speicheroptimierte </a:t>
            </a:r>
            <a:r>
              <a:rPr lang="de-DE" sz="1800" dirty="0"/>
              <a:t>Dateigruppe </a:t>
            </a:r>
            <a:r>
              <a:rPr lang="de-DE" sz="1800" dirty="0" smtClean="0"/>
              <a:t>mit einem Container </a:t>
            </a:r>
          </a:p>
          <a:p>
            <a:r>
              <a:rPr lang="de-DE" sz="1800" dirty="0" smtClean="0"/>
              <a:t>der </a:t>
            </a:r>
            <a:r>
              <a:rPr lang="de-DE" sz="1800" dirty="0"/>
              <a:t>Container enthält Datendateien oder Änderungsdateien oder sowohl als auch</a:t>
            </a:r>
            <a:r>
              <a:rPr lang="de-DE" sz="1800" dirty="0" smtClean="0"/>
              <a:t>.</a:t>
            </a:r>
          </a:p>
          <a:p>
            <a:r>
              <a:rPr lang="de-DE" sz="1800" dirty="0" smtClean="0"/>
              <a:t>eine </a:t>
            </a:r>
            <a:r>
              <a:rPr lang="de-DE" sz="1800" dirty="0"/>
              <a:t>speicheroptimierte </a:t>
            </a:r>
            <a:r>
              <a:rPr lang="de-DE" sz="1800" dirty="0" smtClean="0"/>
              <a:t>Dateigruppe ist </a:t>
            </a:r>
            <a:r>
              <a:rPr lang="de-DE" sz="1800" dirty="0"/>
              <a:t>erforderlich, damit die Behandlung speicheroptimierter SCHEMA_ONLY-Tabellen für Datenbanken mit speicheroptimierten Tabellen konsistent </a:t>
            </a:r>
            <a:r>
              <a:rPr lang="de-DE" sz="1800" dirty="0" smtClean="0"/>
              <a:t>ist</a:t>
            </a:r>
          </a:p>
          <a:p>
            <a:r>
              <a:rPr lang="de-DE" sz="1800" dirty="0" smtClean="0"/>
              <a:t>In dieser Dateigruppe erfolgt die zwischen Speicherung der Daten aus dem Arbeitsspeicher (Backup-Lösung)</a:t>
            </a:r>
          </a:p>
          <a:p>
            <a:endParaRPr lang="de-DE" altLang="de-DE" sz="1800" kern="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29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 </a:t>
            </a:r>
            <a:r>
              <a:rPr lang="de-DE" dirty="0" smtClean="0"/>
              <a:t>einrichten 2</a:t>
            </a: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2000" y="1340768"/>
            <a:ext cx="8608398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Testdatenbank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MEMORY_OPTIMIZED_ELEVATE_TO_SNAPSHOT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FontTx/>
              <a:buNone/>
            </a:pPr>
            <a:endParaRPr lang="de-DE" sz="1800" dirty="0" smtClean="0"/>
          </a:p>
          <a:p>
            <a:r>
              <a:rPr lang="de-DE" sz="1800" dirty="0" smtClean="0"/>
              <a:t>Erstellt einen Tabellenhinweis </a:t>
            </a:r>
            <a:r>
              <a:rPr lang="de-DE" sz="1800" dirty="0"/>
              <a:t>auf die speicheroptimierte </a:t>
            </a:r>
            <a:r>
              <a:rPr lang="de-DE" sz="1800" dirty="0" smtClean="0"/>
              <a:t>Tabelle</a:t>
            </a:r>
          </a:p>
          <a:p>
            <a:r>
              <a:rPr lang="de-DE" sz="1800" dirty="0" smtClean="0"/>
              <a:t>Der </a:t>
            </a:r>
            <a:r>
              <a:rPr lang="de-DE" sz="1800" dirty="0"/>
              <a:t>Hinweis muss für SNAPSHOT oder eine stärker isolierende Stufe erfolgen</a:t>
            </a:r>
            <a:endParaRPr lang="de-DE" sz="1800" dirty="0" smtClean="0"/>
          </a:p>
          <a:p>
            <a:endParaRPr lang="de-DE" altLang="de-DE" sz="1800" kern="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0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Tabellen einrichten </a:t>
            </a:r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36216" y="908720"/>
            <a:ext cx="5359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Bestellung 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Bestellnr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NONCLUSTERED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Artnr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Artbez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Preis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Mwst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Menge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RabatMenge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BetragGesamt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RabatKunde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MwstGesamt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Kunnr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Eilauftrag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4091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Tabellen einrichten 2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2221703"/>
            <a:ext cx="674415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z="18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... Primary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NONCLUSTERED </a:t>
            </a:r>
            <a:endParaRPr lang="de-DE" sz="1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altLang="de-DE" sz="1800" dirty="0" smtClean="0">
                <a:latin typeface="+mn-lt"/>
                <a:cs typeface="Consolas" panose="020B0609020204030204" pitchFamily="49" charset="0"/>
              </a:rPr>
              <a:t>Stellt einen nicht gruppierten speicheroptimierten Index bereit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de-DE" altLang="de-DE" sz="1800" dirty="0" smtClean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de-DE" altLang="de-DE" sz="1800" dirty="0" smtClean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de-DE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Definiert die</a:t>
            </a:r>
            <a:r>
              <a:rPr kumimoji="0" lang="de-DE" altLang="de-DE" sz="1800" b="0" i="0" u="none" strike="noStrike" cap="none" normalizeH="0" dirty="0" smtClean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 Tabelle als speicheroptimiert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effectLst/>
              <a:latin typeface="+mn-lt"/>
              <a:cs typeface="Consolas" panose="020B0609020204030204" pitchFamily="49" charset="0"/>
            </a:endParaRPr>
          </a:p>
          <a:p>
            <a:pPr lvl="0"/>
            <a:endParaRPr lang="de-DE" altLang="de-DE" sz="1800" dirty="0" smtClean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2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</a:t>
            </a:r>
            <a:r>
              <a:rPr lang="de-DE" dirty="0" smtClean="0"/>
              <a:t>Datenbankschema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202"/>
            <a:ext cx="9144000" cy="547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2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</a:t>
            </a:r>
            <a:r>
              <a:rPr lang="de-DE" dirty="0" smtClean="0"/>
              <a:t>Füllen der Tabellen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6193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00" y="1504717"/>
            <a:ext cx="81933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1800" dirty="0" smtClean="0">
                <a:latin typeface="+mn-lt"/>
                <a:cs typeface="Consolas" panose="020B0609020204030204" pitchFamily="49" charset="0"/>
              </a:rPr>
              <a:t>Tabellen wurden unter Zuhilfenahme von „</a:t>
            </a:r>
            <a:r>
              <a:rPr lang="de-DE" altLang="de-DE" sz="1800" dirty="0" err="1" smtClean="0">
                <a:latin typeface="+mn-lt"/>
                <a:cs typeface="Consolas" panose="020B0609020204030204" pitchFamily="49" charset="0"/>
              </a:rPr>
              <a:t>dbForge</a:t>
            </a:r>
            <a:r>
              <a:rPr lang="de-DE" altLang="de-DE" sz="1800" dirty="0" smtClean="0">
                <a:latin typeface="+mn-lt"/>
                <a:cs typeface="Consolas" panose="020B0609020204030204" pitchFamily="49" charset="0"/>
              </a:rPr>
              <a:t>“ mit Zufalls Daten befüllt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1800" dirty="0" smtClean="0">
                <a:latin typeface="+mn-lt"/>
                <a:cs typeface="Consolas" panose="020B0609020204030204" pitchFamily="49" charset="0"/>
              </a:rPr>
              <a:t>1000000 Zeilen wurden pro Tabellen eingefügt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1560" y="591258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81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</a:t>
            </a:r>
            <a:r>
              <a:rPr lang="de-DE" dirty="0" smtClean="0"/>
              <a:t>Ergebnis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34212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98" y="4581128"/>
            <a:ext cx="254353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5550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K:\n4100\Werbung\PPT\Powerpoint_Vorlage.pot</Template>
  <TotalTime>0</TotalTime>
  <Words>261</Words>
  <Application>Microsoft Office PowerPoint</Application>
  <PresentationFormat>Bildschirmpräsentation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Consolas</vt:lpstr>
      <vt:lpstr>Times New Roman</vt:lpstr>
      <vt:lpstr>ヒラギノ角ゴ Pro W3</vt:lpstr>
      <vt:lpstr>Powerpoint_Vorlage</vt:lpstr>
      <vt:lpstr>PowerPoint-Präsentation</vt:lpstr>
      <vt:lpstr>PowerPoint-Präsentation</vt:lpstr>
      <vt:lpstr>Ms Sql – Datenbank einrichten 1</vt:lpstr>
      <vt:lpstr>Ms Sql – Datenbank einrichten 2</vt:lpstr>
      <vt:lpstr>Ms Sql – Tabellen einrichten 1</vt:lpstr>
      <vt:lpstr>Ms Sql – Tabellen einrichten 2</vt:lpstr>
      <vt:lpstr>Ms Sql – Datenbankschema</vt:lpstr>
      <vt:lpstr>Ms Sql – Füllen der Tabellen</vt:lpstr>
      <vt:lpstr>Ms Sql – Ergebnis</vt:lpstr>
      <vt:lpstr>Ms Sql – Export als Flatfile 1</vt:lpstr>
      <vt:lpstr>Ms Sql – Export als Flatfile 2</vt:lpstr>
      <vt:lpstr>PowerPoint-Präsentation</vt:lpstr>
    </vt:vector>
  </TitlesOfParts>
  <Company>HTW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stud_admin</cp:lastModifiedBy>
  <cp:revision>132</cp:revision>
  <cp:lastPrinted>2011-09-28T10:49:02Z</cp:lastPrinted>
  <dcterms:created xsi:type="dcterms:W3CDTF">2011-12-19T14:51:39Z</dcterms:created>
  <dcterms:modified xsi:type="dcterms:W3CDTF">2018-01-10T13:20:52Z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