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handoutMasterIdLst>
    <p:handoutMasterId r:id="rId42"/>
  </p:handoutMasterIdLst>
  <p:sldIdLst>
    <p:sldId id="315" r:id="rId2"/>
    <p:sldId id="265" r:id="rId3"/>
    <p:sldId id="320" r:id="rId4"/>
    <p:sldId id="314" r:id="rId5"/>
    <p:sldId id="322" r:id="rId6"/>
    <p:sldId id="298" r:id="rId7"/>
    <p:sldId id="296" r:id="rId8"/>
    <p:sldId id="321" r:id="rId9"/>
    <p:sldId id="362" r:id="rId10"/>
    <p:sldId id="291" r:id="rId11"/>
    <p:sldId id="292" r:id="rId12"/>
    <p:sldId id="294" r:id="rId13"/>
    <p:sldId id="299" r:id="rId14"/>
    <p:sldId id="301" r:id="rId15"/>
    <p:sldId id="302" r:id="rId16"/>
    <p:sldId id="303" r:id="rId17"/>
    <p:sldId id="304" r:id="rId18"/>
    <p:sldId id="305" r:id="rId19"/>
    <p:sldId id="306" r:id="rId20"/>
    <p:sldId id="309" r:id="rId21"/>
    <p:sldId id="355" r:id="rId22"/>
    <p:sldId id="356" r:id="rId23"/>
    <p:sldId id="357" r:id="rId24"/>
    <p:sldId id="358" r:id="rId25"/>
    <p:sldId id="359" r:id="rId26"/>
    <p:sldId id="360" r:id="rId27"/>
    <p:sldId id="354" r:id="rId28"/>
    <p:sldId id="347" r:id="rId29"/>
    <p:sldId id="348" r:id="rId30"/>
    <p:sldId id="349" r:id="rId31"/>
    <p:sldId id="350" r:id="rId32"/>
    <p:sldId id="351" r:id="rId33"/>
    <p:sldId id="364" r:id="rId34"/>
    <p:sldId id="361" r:id="rId35"/>
    <p:sldId id="353" r:id="rId36"/>
    <p:sldId id="316" r:id="rId37"/>
    <p:sldId id="346" r:id="rId38"/>
    <p:sldId id="324" r:id="rId39"/>
    <p:sldId id="279" r:id="rId40"/>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76015" autoAdjust="0"/>
  </p:normalViewPr>
  <p:slideViewPr>
    <p:cSldViewPr showGuides="1">
      <p:cViewPr varScale="1">
        <p:scale>
          <a:sx n="85" d="100"/>
          <a:sy n="85" d="100"/>
        </p:scale>
        <p:origin x="2274" y="78"/>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_admin\Downloads\Abfragen%20Vergleic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Abfragen'!$Y$8:$AH$8</c:f>
              <c:numCache>
                <c:formatCode>0.00</c:formatCode>
                <c:ptCount val="10"/>
                <c:pt idx="0">
                  <c:v>4041</c:v>
                </c:pt>
                <c:pt idx="1">
                  <c:v>2918</c:v>
                </c:pt>
                <c:pt idx="2">
                  <c:v>2974</c:v>
                </c:pt>
                <c:pt idx="3">
                  <c:v>2959</c:v>
                </c:pt>
                <c:pt idx="4">
                  <c:v>2966</c:v>
                </c:pt>
                <c:pt idx="5">
                  <c:v>2876</c:v>
                </c:pt>
                <c:pt idx="6">
                  <c:v>3231</c:v>
                </c:pt>
                <c:pt idx="7">
                  <c:v>2998</c:v>
                </c:pt>
                <c:pt idx="8">
                  <c:v>2877</c:v>
                </c:pt>
                <c:pt idx="9">
                  <c:v>2836</c:v>
                </c:pt>
              </c:numCache>
            </c:numRef>
          </c:val>
          <c:smooth val="0"/>
          <c:extLst xmlns:c16r2="http://schemas.microsoft.com/office/drawing/2015/06/chart">
            <c:ext xmlns:c16="http://schemas.microsoft.com/office/drawing/2014/chart" uri="{C3380CC4-5D6E-409C-BE32-E72D297353CC}">
              <c16:uniqueId val="{00000000-B426-43EB-8402-6B233FD66104}"/>
            </c:ext>
          </c:extLst>
        </c:ser>
        <c:ser>
          <c:idx val="1"/>
          <c:order val="1"/>
          <c:tx>
            <c:v>MSSQL</c:v>
          </c:tx>
          <c:spPr>
            <a:ln w="28575" cap="rnd">
              <a:solidFill>
                <a:schemeClr val="accent2"/>
              </a:solidFill>
              <a:round/>
            </a:ln>
            <a:effectLst/>
          </c:spPr>
          <c:marker>
            <c:symbol val="none"/>
          </c:marker>
          <c:val>
            <c:numRef>
              <c:f>'[Abfragen Vergleich.xlsx]MSSQL Abfragen'!$E$38:$E$47</c:f>
              <c:numCache>
                <c:formatCode>General</c:formatCode>
                <c:ptCount val="10"/>
                <c:pt idx="0">
                  <c:v>3650</c:v>
                </c:pt>
                <c:pt idx="1">
                  <c:v>3641</c:v>
                </c:pt>
                <c:pt idx="2">
                  <c:v>3643</c:v>
                </c:pt>
                <c:pt idx="3">
                  <c:v>3638</c:v>
                </c:pt>
                <c:pt idx="4">
                  <c:v>3651</c:v>
                </c:pt>
                <c:pt idx="5">
                  <c:v>3703</c:v>
                </c:pt>
                <c:pt idx="6">
                  <c:v>3647</c:v>
                </c:pt>
                <c:pt idx="7">
                  <c:v>3678</c:v>
                </c:pt>
                <c:pt idx="8">
                  <c:v>3626</c:v>
                </c:pt>
                <c:pt idx="9">
                  <c:v>3740</c:v>
                </c:pt>
              </c:numCache>
            </c:numRef>
          </c:val>
          <c:smooth val="0"/>
          <c:extLst xmlns:c16r2="http://schemas.microsoft.com/office/drawing/2015/06/chart">
            <c:ext xmlns:c16="http://schemas.microsoft.com/office/drawing/2014/chart" uri="{C3380CC4-5D6E-409C-BE32-E72D297353CC}">
              <c16:uniqueId val="{00000001-B426-43EB-8402-6B233FD66104}"/>
            </c:ext>
          </c:extLst>
        </c:ser>
        <c:dLbls>
          <c:showLegendKey val="0"/>
          <c:showVal val="0"/>
          <c:showCatName val="0"/>
          <c:showSerName val="0"/>
          <c:showPercent val="0"/>
          <c:showBubbleSize val="0"/>
        </c:dLbls>
        <c:smooth val="0"/>
        <c:axId val="-267904080"/>
        <c:axId val="-267905712"/>
      </c:lineChart>
      <c:catAx>
        <c:axId val="-267904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67905712"/>
        <c:crosses val="autoZero"/>
        <c:auto val="1"/>
        <c:lblAlgn val="ctr"/>
        <c:lblOffset val="100"/>
        <c:noMultiLvlLbl val="0"/>
      </c:catAx>
      <c:valAx>
        <c:axId val="-267905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679040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SAP Hana</c:v>
          </c:tx>
          <c:spPr>
            <a:ln w="28575" cap="rnd">
              <a:solidFill>
                <a:schemeClr val="accent1"/>
              </a:solidFill>
              <a:round/>
            </a:ln>
            <a:effectLst/>
          </c:spPr>
          <c:marker>
            <c:symbol val="none"/>
          </c:marker>
          <c:val>
            <c:numRef>
              <c:f>'[Abfragen Vergleich.xlsx]SAP Hana Abfragen'!$Y$4:$AH$4</c:f>
              <c:numCache>
                <c:formatCode>0.00</c:formatCode>
                <c:ptCount val="10"/>
                <c:pt idx="0">
                  <c:v>9600</c:v>
                </c:pt>
                <c:pt idx="1">
                  <c:v>5669</c:v>
                </c:pt>
                <c:pt idx="2">
                  <c:v>6832</c:v>
                </c:pt>
                <c:pt idx="3">
                  <c:v>7920</c:v>
                </c:pt>
                <c:pt idx="4">
                  <c:v>5979</c:v>
                </c:pt>
                <c:pt idx="5">
                  <c:v>7935</c:v>
                </c:pt>
                <c:pt idx="6">
                  <c:v>5416</c:v>
                </c:pt>
                <c:pt idx="7">
                  <c:v>5437</c:v>
                </c:pt>
                <c:pt idx="8">
                  <c:v>5389</c:v>
                </c:pt>
                <c:pt idx="9">
                  <c:v>5569</c:v>
                </c:pt>
              </c:numCache>
            </c:numRef>
          </c:val>
          <c:smooth val="0"/>
          <c:extLst xmlns:c16r2="http://schemas.microsoft.com/office/drawing/2015/06/chart">
            <c:ext xmlns:c16="http://schemas.microsoft.com/office/drawing/2014/chart" uri="{C3380CC4-5D6E-409C-BE32-E72D297353CC}">
              <c16:uniqueId val="{00000000-8F3F-4CDA-9BEF-FB007C7EFEAD}"/>
            </c:ext>
          </c:extLst>
        </c:ser>
        <c:ser>
          <c:idx val="1"/>
          <c:order val="1"/>
          <c:tx>
            <c:v>MSSQL</c:v>
          </c:tx>
          <c:spPr>
            <a:ln w="28575" cap="rnd">
              <a:solidFill>
                <a:schemeClr val="accent2"/>
              </a:solidFill>
              <a:round/>
            </a:ln>
            <a:effectLst/>
          </c:spPr>
          <c:marker>
            <c:symbol val="none"/>
          </c:marker>
          <c:val>
            <c:numRef>
              <c:f>'[Abfragen Vergleich.xlsx]MSSQL Abfragen'!$E$5:$E$13</c:f>
              <c:numCache>
                <c:formatCode>General</c:formatCode>
                <c:ptCount val="9"/>
                <c:pt idx="0">
                  <c:v>3945</c:v>
                </c:pt>
                <c:pt idx="1">
                  <c:v>3935</c:v>
                </c:pt>
                <c:pt idx="2">
                  <c:v>3965</c:v>
                </c:pt>
                <c:pt idx="3">
                  <c:v>3923</c:v>
                </c:pt>
                <c:pt idx="4">
                  <c:v>3907</c:v>
                </c:pt>
                <c:pt idx="5">
                  <c:v>4055</c:v>
                </c:pt>
                <c:pt idx="6">
                  <c:v>4043</c:v>
                </c:pt>
                <c:pt idx="7">
                  <c:v>4599</c:v>
                </c:pt>
                <c:pt idx="8">
                  <c:v>4558</c:v>
                </c:pt>
              </c:numCache>
            </c:numRef>
          </c:val>
          <c:smooth val="0"/>
          <c:extLst xmlns:c16r2="http://schemas.microsoft.com/office/drawing/2015/06/chart">
            <c:ext xmlns:c16="http://schemas.microsoft.com/office/drawing/2014/chart" uri="{C3380CC4-5D6E-409C-BE32-E72D297353CC}">
              <c16:uniqueId val="{00000001-8F3F-4CDA-9BEF-FB007C7EFEAD}"/>
            </c:ext>
          </c:extLst>
        </c:ser>
        <c:dLbls>
          <c:showLegendKey val="0"/>
          <c:showVal val="0"/>
          <c:showCatName val="0"/>
          <c:showSerName val="0"/>
          <c:showPercent val="0"/>
          <c:showBubbleSize val="0"/>
        </c:dLbls>
        <c:smooth val="0"/>
        <c:axId val="-267911152"/>
        <c:axId val="-267910608"/>
      </c:lineChart>
      <c:catAx>
        <c:axId val="-267911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Abfragen</a:t>
                </a:r>
              </a:p>
            </c:rich>
          </c:tx>
          <c:layout>
            <c:manualLayout>
              <c:xMode val="edge"/>
              <c:yMode val="edge"/>
              <c:x val="0.41099890638670161"/>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67910608"/>
        <c:crosses val="autoZero"/>
        <c:auto val="1"/>
        <c:lblAlgn val="ctr"/>
        <c:lblOffset val="100"/>
        <c:noMultiLvlLbl val="0"/>
      </c:catAx>
      <c:valAx>
        <c:axId val="-267910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in Millisekunden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679111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4018-6617-446B-B9A7-F82054528B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502CA87B-B35B-4630-A714-F8169485281F}">
      <dgm:prSet phldrT="[Text]"/>
      <dgm:spPr/>
      <dgm:t>
        <a:bodyPr/>
        <a:lstStyle/>
        <a:p>
          <a:r>
            <a:rPr lang="de-DE" dirty="0" smtClean="0"/>
            <a:t>Key-Value Datenbanken </a:t>
          </a:r>
          <a:endParaRPr lang="de-DE" dirty="0"/>
        </a:p>
      </dgm:t>
    </dgm:pt>
    <dgm:pt modelId="{CBA292C8-05E5-4469-ACF4-94B2C166266B}" type="parTrans" cxnId="{1648CD05-78A5-4834-B244-A410DF2553A4}">
      <dgm:prSet/>
      <dgm:spPr/>
      <dgm:t>
        <a:bodyPr/>
        <a:lstStyle/>
        <a:p>
          <a:endParaRPr lang="de-DE"/>
        </a:p>
      </dgm:t>
    </dgm:pt>
    <dgm:pt modelId="{66109B9E-B157-4ECF-BEC7-0F41807B08C8}" type="sibTrans" cxnId="{1648CD05-78A5-4834-B244-A410DF2553A4}">
      <dgm:prSet/>
      <dgm:spPr/>
      <dgm:t>
        <a:bodyPr/>
        <a:lstStyle/>
        <a:p>
          <a:endParaRPr lang="de-DE"/>
        </a:p>
      </dgm:t>
    </dgm:pt>
    <dgm:pt modelId="{B0D84846-1099-4B26-BD59-2FA326374DEC}">
      <dgm:prSet phldrT="[Text]"/>
      <dgm:spPr/>
      <dgm:t>
        <a:bodyPr/>
        <a:lstStyle/>
        <a:p>
          <a:r>
            <a:rPr lang="de-DE" dirty="0" smtClean="0"/>
            <a:t>Graphen-</a:t>
          </a:r>
        </a:p>
        <a:p>
          <a:r>
            <a:rPr lang="de-DE" dirty="0" err="1" smtClean="0"/>
            <a:t>datenbanken</a:t>
          </a:r>
          <a:endParaRPr lang="de-DE" dirty="0"/>
        </a:p>
      </dgm:t>
    </dgm:pt>
    <dgm:pt modelId="{A32FB0C0-3C87-45D1-8FC8-CD077ED39DE4}" type="parTrans" cxnId="{60D304B3-8381-4C1B-9563-1015BA459274}">
      <dgm:prSet/>
      <dgm:spPr/>
      <dgm:t>
        <a:bodyPr/>
        <a:lstStyle/>
        <a:p>
          <a:endParaRPr lang="de-DE"/>
        </a:p>
      </dgm:t>
    </dgm:pt>
    <dgm:pt modelId="{0AE72F34-7A68-44E0-ABFA-77DF2FA53331}" type="sibTrans" cxnId="{60D304B3-8381-4C1B-9563-1015BA459274}">
      <dgm:prSet/>
      <dgm:spPr/>
      <dgm:t>
        <a:bodyPr/>
        <a:lstStyle/>
        <a:p>
          <a:endParaRPr lang="de-DE"/>
        </a:p>
      </dgm:t>
    </dgm:pt>
    <dgm:pt modelId="{40CD190A-A3F6-42A2-8D83-BCB5144CBE79}">
      <dgm:prSet phldrT="[Text]"/>
      <dgm:spPr>
        <a:solidFill>
          <a:schemeClr val="accent1">
            <a:lumMod val="50000"/>
          </a:schemeClr>
        </a:solidFill>
      </dgm:spPr>
      <dgm:t>
        <a:bodyPr/>
        <a:lstStyle/>
        <a:p>
          <a:r>
            <a:rPr lang="de-DE" dirty="0" smtClean="0"/>
            <a:t>Spaltenorientierte</a:t>
          </a:r>
        </a:p>
        <a:p>
          <a:r>
            <a:rPr lang="de-DE" dirty="0" smtClean="0"/>
            <a:t>Datenbanken</a:t>
          </a:r>
          <a:endParaRPr lang="de-DE" dirty="0"/>
        </a:p>
      </dgm:t>
    </dgm:pt>
    <dgm:pt modelId="{E669207B-62DC-4E91-90E3-26EC8F75BF14}" type="parTrans" cxnId="{340E087C-445C-4E22-ADFF-41A681101399}">
      <dgm:prSet/>
      <dgm:spPr/>
      <dgm:t>
        <a:bodyPr/>
        <a:lstStyle/>
        <a:p>
          <a:endParaRPr lang="de-DE"/>
        </a:p>
      </dgm:t>
    </dgm:pt>
    <dgm:pt modelId="{8CE71163-3236-4A31-8418-60895BFAF19B}" type="sibTrans" cxnId="{340E087C-445C-4E22-ADFF-41A681101399}">
      <dgm:prSet/>
      <dgm:spPr/>
      <dgm:t>
        <a:bodyPr/>
        <a:lstStyle/>
        <a:p>
          <a:endParaRPr lang="de-DE"/>
        </a:p>
      </dgm:t>
    </dgm:pt>
    <dgm:pt modelId="{710425D4-9380-4735-AFAB-7C60B8AFB5F4}">
      <dgm:prSet phldrT="[Text]"/>
      <dgm:spPr/>
      <dgm:t>
        <a:bodyPr/>
        <a:lstStyle/>
        <a:p>
          <a:r>
            <a:rPr lang="de-DE" dirty="0" smtClean="0"/>
            <a:t>Dokumentenorientierte Datenbanken</a:t>
          </a:r>
          <a:endParaRPr lang="de-DE" dirty="0"/>
        </a:p>
      </dgm:t>
    </dgm:pt>
    <dgm:pt modelId="{00821FAE-1754-4D29-A8CE-67F377A726B9}" type="parTrans" cxnId="{6543E049-5D47-4776-93F4-84D374EFD4D9}">
      <dgm:prSet/>
      <dgm:spPr/>
      <dgm:t>
        <a:bodyPr/>
        <a:lstStyle/>
        <a:p>
          <a:endParaRPr lang="de-DE"/>
        </a:p>
      </dgm:t>
    </dgm:pt>
    <dgm:pt modelId="{88548F21-A84C-4F45-B40A-4D012559BC1F}" type="sibTrans" cxnId="{6543E049-5D47-4776-93F4-84D374EFD4D9}">
      <dgm:prSet/>
      <dgm:spPr/>
      <dgm:t>
        <a:bodyPr/>
        <a:lstStyle/>
        <a:p>
          <a:endParaRPr lang="de-DE"/>
        </a:p>
      </dgm:t>
    </dgm:pt>
    <dgm:pt modelId="{7704B679-15B7-41B2-A469-5BCDB0ACAE68}">
      <dgm:prSet phldrT="[Text]"/>
      <dgm:spPr/>
      <dgm:t>
        <a:bodyPr/>
        <a:lstStyle/>
        <a:p>
          <a:r>
            <a:rPr lang="de-DE" dirty="0" err="1" smtClean="0"/>
            <a:t>BigData</a:t>
          </a:r>
          <a:endParaRPr lang="de-DE" dirty="0"/>
        </a:p>
      </dgm:t>
    </dgm:pt>
    <dgm:pt modelId="{4D7D353A-BA51-477A-819C-28CA70CEEE96}" type="parTrans" cxnId="{41FB2956-676B-4F66-9CBC-FD152A8EE4A8}">
      <dgm:prSet/>
      <dgm:spPr/>
      <dgm:t>
        <a:bodyPr/>
        <a:lstStyle/>
        <a:p>
          <a:endParaRPr lang="de-DE"/>
        </a:p>
      </dgm:t>
    </dgm:pt>
    <dgm:pt modelId="{55ABBFFB-3ED5-4D33-8448-66F97642013D}" type="sibTrans" cxnId="{41FB2956-676B-4F66-9CBC-FD152A8EE4A8}">
      <dgm:prSet/>
      <dgm:spPr/>
      <dgm:t>
        <a:bodyPr/>
        <a:lstStyle/>
        <a:p>
          <a:endParaRPr lang="de-DE"/>
        </a:p>
      </dgm:t>
    </dgm:pt>
    <dgm:pt modelId="{5C85B2F8-2341-4A96-9E8B-1D665839F209}">
      <dgm:prSet phldrT="[Text]"/>
      <dgm:spPr/>
      <dgm:t>
        <a:bodyPr/>
        <a:lstStyle/>
        <a:p>
          <a:r>
            <a:rPr lang="de-DE" dirty="0" err="1" smtClean="0"/>
            <a:t>IoT</a:t>
          </a:r>
          <a:endParaRPr lang="de-DE" dirty="0"/>
        </a:p>
      </dgm:t>
    </dgm:pt>
    <dgm:pt modelId="{0E07FCA0-8D8D-4CA2-91A1-8FC5D056FD67}" type="parTrans" cxnId="{866D55B7-A079-4249-8FF6-88C6B4E5F6C6}">
      <dgm:prSet/>
      <dgm:spPr/>
      <dgm:t>
        <a:bodyPr/>
        <a:lstStyle/>
        <a:p>
          <a:endParaRPr lang="de-DE"/>
        </a:p>
      </dgm:t>
    </dgm:pt>
    <dgm:pt modelId="{29CBF505-2B64-4B59-9CE5-2829D3D09606}" type="sibTrans" cxnId="{866D55B7-A079-4249-8FF6-88C6B4E5F6C6}">
      <dgm:prSet/>
      <dgm:spPr/>
      <dgm:t>
        <a:bodyPr/>
        <a:lstStyle/>
        <a:p>
          <a:endParaRPr lang="de-DE"/>
        </a:p>
      </dgm:t>
    </dgm:pt>
    <dgm:pt modelId="{6D0E8FDD-CC50-4684-9260-3DA695AC7C75}">
      <dgm:prSet phldrT="[Text]"/>
      <dgm:spPr/>
      <dgm:t>
        <a:bodyPr/>
        <a:lstStyle/>
        <a:p>
          <a:r>
            <a:rPr lang="de-DE" dirty="0" smtClean="0"/>
            <a:t>Mobile </a:t>
          </a:r>
          <a:r>
            <a:rPr lang="de-DE" dirty="0" err="1" smtClean="0"/>
            <a:t>Applications</a:t>
          </a:r>
          <a:endParaRPr lang="de-DE" dirty="0"/>
        </a:p>
      </dgm:t>
    </dgm:pt>
    <dgm:pt modelId="{C0FD4D07-43CB-42D8-9672-24FFF90094DB}" type="parTrans" cxnId="{22DB189D-FCDA-4D5E-A26C-48758306EF9C}">
      <dgm:prSet/>
      <dgm:spPr/>
      <dgm:t>
        <a:bodyPr/>
        <a:lstStyle/>
        <a:p>
          <a:endParaRPr lang="de-DE"/>
        </a:p>
      </dgm:t>
    </dgm:pt>
    <dgm:pt modelId="{6562A17E-DB0E-4917-B68B-DDCBB9A9E966}" type="sibTrans" cxnId="{22DB189D-FCDA-4D5E-A26C-48758306EF9C}">
      <dgm:prSet/>
      <dgm:spPr/>
      <dgm:t>
        <a:bodyPr/>
        <a:lstStyle/>
        <a:p>
          <a:endParaRPr lang="de-DE"/>
        </a:p>
      </dgm:t>
    </dgm:pt>
    <dgm:pt modelId="{911E7DA1-0D11-47BF-9458-1AE9589BD0B8}" type="pres">
      <dgm:prSet presAssocID="{EF474018-6617-446B-B9A7-F82054528BCA}" presName="diagram" presStyleCnt="0">
        <dgm:presLayoutVars>
          <dgm:dir/>
          <dgm:resizeHandles val="exact"/>
        </dgm:presLayoutVars>
      </dgm:prSet>
      <dgm:spPr/>
      <dgm:t>
        <a:bodyPr/>
        <a:lstStyle/>
        <a:p>
          <a:endParaRPr lang="de-DE"/>
        </a:p>
      </dgm:t>
    </dgm:pt>
    <dgm:pt modelId="{9EBB3C68-6483-4B13-A6E1-94A2909DE4F8}" type="pres">
      <dgm:prSet presAssocID="{502CA87B-B35B-4630-A714-F8169485281F}" presName="node" presStyleLbl="node1" presStyleIdx="0" presStyleCnt="7" custScaleX="25541" custScaleY="13994" custLinFactNeighborX="12299" custLinFactNeighborY="15780">
        <dgm:presLayoutVars>
          <dgm:bulletEnabled val="1"/>
        </dgm:presLayoutVars>
      </dgm:prSet>
      <dgm:spPr/>
      <dgm:t>
        <a:bodyPr/>
        <a:lstStyle/>
        <a:p>
          <a:endParaRPr lang="de-DE"/>
        </a:p>
      </dgm:t>
    </dgm:pt>
    <dgm:pt modelId="{40EA69BA-FE47-429E-B84A-F0A1DCB9A1AC}" type="pres">
      <dgm:prSet presAssocID="{66109B9E-B157-4ECF-BEC7-0F41807B08C8}" presName="sibTrans" presStyleCnt="0"/>
      <dgm:spPr/>
    </dgm:pt>
    <dgm:pt modelId="{FA9E3985-8EF5-45AC-B4DA-EC764446F3B0}" type="pres">
      <dgm:prSet presAssocID="{B0D84846-1099-4B26-BD59-2FA326374DEC}" presName="node" presStyleLbl="node1" presStyleIdx="1" presStyleCnt="7" custScaleX="25541" custScaleY="13994" custLinFactNeighborX="2462" custLinFactNeighborY="15780">
        <dgm:presLayoutVars>
          <dgm:bulletEnabled val="1"/>
        </dgm:presLayoutVars>
      </dgm:prSet>
      <dgm:spPr/>
      <dgm:t>
        <a:bodyPr/>
        <a:lstStyle/>
        <a:p>
          <a:endParaRPr lang="de-DE"/>
        </a:p>
      </dgm:t>
    </dgm:pt>
    <dgm:pt modelId="{A4A539AE-5097-4CC8-BA9A-A87596366181}" type="pres">
      <dgm:prSet presAssocID="{0AE72F34-7A68-44E0-ABFA-77DF2FA53331}" presName="sibTrans" presStyleCnt="0"/>
      <dgm:spPr/>
    </dgm:pt>
    <dgm:pt modelId="{2D7DC744-3DDE-406A-AE5E-3335AB5F6F66}" type="pres">
      <dgm:prSet presAssocID="{40CD190A-A3F6-42A2-8D83-BCB5144CBE79}" presName="node" presStyleLbl="node1" presStyleIdx="2" presStyleCnt="7" custScaleX="25541" custScaleY="13994" custLinFactNeighborX="-33079" custLinFactNeighborY="29700">
        <dgm:presLayoutVars>
          <dgm:bulletEnabled val="1"/>
        </dgm:presLayoutVars>
      </dgm:prSet>
      <dgm:spPr/>
      <dgm:t>
        <a:bodyPr/>
        <a:lstStyle/>
        <a:p>
          <a:endParaRPr lang="de-DE"/>
        </a:p>
      </dgm:t>
    </dgm:pt>
    <dgm:pt modelId="{BF6D9FAB-2ADD-4535-BAAA-56D0AC54A087}" type="pres">
      <dgm:prSet presAssocID="{8CE71163-3236-4A31-8418-60895BFAF19B}" presName="sibTrans" presStyleCnt="0"/>
      <dgm:spPr/>
    </dgm:pt>
    <dgm:pt modelId="{3EC38514-2F4C-4217-A939-F1BC038C4D62}" type="pres">
      <dgm:prSet presAssocID="{710425D4-9380-4735-AFAB-7C60B8AFB5F4}" presName="node" presStyleLbl="node1" presStyleIdx="3" presStyleCnt="7" custScaleX="25541" custScaleY="13994" custLinFactNeighborX="6983" custLinFactNeighborY="-961">
        <dgm:presLayoutVars>
          <dgm:bulletEnabled val="1"/>
        </dgm:presLayoutVars>
      </dgm:prSet>
      <dgm:spPr/>
      <dgm:t>
        <a:bodyPr/>
        <a:lstStyle/>
        <a:p>
          <a:endParaRPr lang="de-DE"/>
        </a:p>
      </dgm:t>
    </dgm:pt>
    <dgm:pt modelId="{2693E2C0-4E49-4B94-A6D4-3B36F55A5D27}" type="pres">
      <dgm:prSet presAssocID="{88548F21-A84C-4F45-B40A-4D012559BC1F}" presName="sibTrans" presStyleCnt="0"/>
      <dgm:spPr/>
    </dgm:pt>
    <dgm:pt modelId="{3BAC4E9F-BFED-44C4-AFC9-A27B3F8AEA9C}" type="pres">
      <dgm:prSet presAssocID="{7704B679-15B7-41B2-A469-5BCDB0ACAE68}" presName="node" presStyleLbl="node1" presStyleIdx="4" presStyleCnt="7" custScaleX="20225" custScaleY="8751" custLinFactNeighborX="-8476" custLinFactNeighborY="35901">
        <dgm:presLayoutVars>
          <dgm:bulletEnabled val="1"/>
        </dgm:presLayoutVars>
      </dgm:prSet>
      <dgm:spPr/>
      <dgm:t>
        <a:bodyPr/>
        <a:lstStyle/>
        <a:p>
          <a:endParaRPr lang="de-DE"/>
        </a:p>
      </dgm:t>
    </dgm:pt>
    <dgm:pt modelId="{4E6DBD75-F484-46A8-8F03-A8E99E4634AD}" type="pres">
      <dgm:prSet presAssocID="{55ABBFFB-3ED5-4D33-8448-66F97642013D}" presName="sibTrans" presStyleCnt="0"/>
      <dgm:spPr/>
    </dgm:pt>
    <dgm:pt modelId="{BA93364A-C73F-47A1-982A-4A12CB07BC66}" type="pres">
      <dgm:prSet presAssocID="{5C85B2F8-2341-4A96-9E8B-1D665839F209}" presName="node" presStyleLbl="node1" presStyleIdx="5" presStyleCnt="7" custScaleX="20225" custScaleY="8751" custLinFactNeighborX="-17817" custLinFactNeighborY="35901">
        <dgm:presLayoutVars>
          <dgm:bulletEnabled val="1"/>
        </dgm:presLayoutVars>
      </dgm:prSet>
      <dgm:spPr/>
      <dgm:t>
        <a:bodyPr/>
        <a:lstStyle/>
        <a:p>
          <a:endParaRPr lang="de-DE"/>
        </a:p>
      </dgm:t>
    </dgm:pt>
    <dgm:pt modelId="{9F291B96-1B29-4A9F-8C18-BA8A15CB9AA4}" type="pres">
      <dgm:prSet presAssocID="{29CBF505-2B64-4B59-9CE5-2829D3D09606}" presName="sibTrans" presStyleCnt="0"/>
      <dgm:spPr/>
    </dgm:pt>
    <dgm:pt modelId="{E674FBAF-9744-4029-963A-CA5F3C6FE50E}" type="pres">
      <dgm:prSet presAssocID="{6D0E8FDD-CC50-4684-9260-3DA695AC7C75}" presName="node" presStyleLbl="node1" presStyleIdx="6" presStyleCnt="7" custScaleX="20225" custScaleY="8751" custLinFactNeighborX="-26703" custLinFactNeighborY="7862">
        <dgm:presLayoutVars>
          <dgm:bulletEnabled val="1"/>
        </dgm:presLayoutVars>
      </dgm:prSet>
      <dgm:spPr/>
      <dgm:t>
        <a:bodyPr/>
        <a:lstStyle/>
        <a:p>
          <a:endParaRPr lang="de-DE"/>
        </a:p>
      </dgm:t>
    </dgm:pt>
  </dgm:ptLst>
  <dgm:cxnLst>
    <dgm:cxn modelId="{340E087C-445C-4E22-ADFF-41A681101399}" srcId="{EF474018-6617-446B-B9A7-F82054528BCA}" destId="{40CD190A-A3F6-42A2-8D83-BCB5144CBE79}" srcOrd="2" destOrd="0" parTransId="{E669207B-62DC-4E91-90E3-26EC8F75BF14}" sibTransId="{8CE71163-3236-4A31-8418-60895BFAF19B}"/>
    <dgm:cxn modelId="{3DC0A02F-B7F6-49A3-BA06-EA6D3FBEFEAF}" type="presOf" srcId="{7704B679-15B7-41B2-A469-5BCDB0ACAE68}" destId="{3BAC4E9F-BFED-44C4-AFC9-A27B3F8AEA9C}" srcOrd="0" destOrd="0" presId="urn:microsoft.com/office/officeart/2005/8/layout/default"/>
    <dgm:cxn modelId="{1648CD05-78A5-4834-B244-A410DF2553A4}" srcId="{EF474018-6617-446B-B9A7-F82054528BCA}" destId="{502CA87B-B35B-4630-A714-F8169485281F}" srcOrd="0" destOrd="0" parTransId="{CBA292C8-05E5-4469-ACF4-94B2C166266B}" sibTransId="{66109B9E-B157-4ECF-BEC7-0F41807B08C8}"/>
    <dgm:cxn modelId="{503A4A32-2165-4F25-B0D0-1B245E1CD2F5}" type="presOf" srcId="{5C85B2F8-2341-4A96-9E8B-1D665839F209}" destId="{BA93364A-C73F-47A1-982A-4A12CB07BC66}" srcOrd="0" destOrd="0" presId="urn:microsoft.com/office/officeart/2005/8/layout/default"/>
    <dgm:cxn modelId="{55DE8F5A-722F-4406-9295-59F138196831}" type="presOf" srcId="{B0D84846-1099-4B26-BD59-2FA326374DEC}" destId="{FA9E3985-8EF5-45AC-B4DA-EC764446F3B0}" srcOrd="0" destOrd="0" presId="urn:microsoft.com/office/officeart/2005/8/layout/default"/>
    <dgm:cxn modelId="{244B5CB9-3BF1-4A3E-B349-5437F516ABE5}" type="presOf" srcId="{710425D4-9380-4735-AFAB-7C60B8AFB5F4}" destId="{3EC38514-2F4C-4217-A939-F1BC038C4D62}" srcOrd="0" destOrd="0" presId="urn:microsoft.com/office/officeart/2005/8/layout/default"/>
    <dgm:cxn modelId="{41FB2956-676B-4F66-9CBC-FD152A8EE4A8}" srcId="{EF474018-6617-446B-B9A7-F82054528BCA}" destId="{7704B679-15B7-41B2-A469-5BCDB0ACAE68}" srcOrd="4" destOrd="0" parTransId="{4D7D353A-BA51-477A-819C-28CA70CEEE96}" sibTransId="{55ABBFFB-3ED5-4D33-8448-66F97642013D}"/>
    <dgm:cxn modelId="{10E0451E-2499-4BC9-8CBD-CDDA93AE647B}" type="presOf" srcId="{502CA87B-B35B-4630-A714-F8169485281F}" destId="{9EBB3C68-6483-4B13-A6E1-94A2909DE4F8}" srcOrd="0" destOrd="0" presId="urn:microsoft.com/office/officeart/2005/8/layout/default"/>
    <dgm:cxn modelId="{B3EA63C2-F32E-4591-8BA6-91BD002AE15B}" type="presOf" srcId="{6D0E8FDD-CC50-4684-9260-3DA695AC7C75}" destId="{E674FBAF-9744-4029-963A-CA5F3C6FE50E}" srcOrd="0" destOrd="0" presId="urn:microsoft.com/office/officeart/2005/8/layout/default"/>
    <dgm:cxn modelId="{866D55B7-A079-4249-8FF6-88C6B4E5F6C6}" srcId="{EF474018-6617-446B-B9A7-F82054528BCA}" destId="{5C85B2F8-2341-4A96-9E8B-1D665839F209}" srcOrd="5" destOrd="0" parTransId="{0E07FCA0-8D8D-4CA2-91A1-8FC5D056FD67}" sibTransId="{29CBF505-2B64-4B59-9CE5-2829D3D09606}"/>
    <dgm:cxn modelId="{22DB189D-FCDA-4D5E-A26C-48758306EF9C}" srcId="{EF474018-6617-446B-B9A7-F82054528BCA}" destId="{6D0E8FDD-CC50-4684-9260-3DA695AC7C75}" srcOrd="6" destOrd="0" parTransId="{C0FD4D07-43CB-42D8-9672-24FFF90094DB}" sibTransId="{6562A17E-DB0E-4917-B68B-DDCBB9A9E966}"/>
    <dgm:cxn modelId="{A847EB62-02B1-44B9-9DFA-2779A6DB5E1B}" type="presOf" srcId="{40CD190A-A3F6-42A2-8D83-BCB5144CBE79}" destId="{2D7DC744-3DDE-406A-AE5E-3335AB5F6F66}" srcOrd="0" destOrd="0" presId="urn:microsoft.com/office/officeart/2005/8/layout/default"/>
    <dgm:cxn modelId="{6543E049-5D47-4776-93F4-84D374EFD4D9}" srcId="{EF474018-6617-446B-B9A7-F82054528BCA}" destId="{710425D4-9380-4735-AFAB-7C60B8AFB5F4}" srcOrd="3" destOrd="0" parTransId="{00821FAE-1754-4D29-A8CE-67F377A726B9}" sibTransId="{88548F21-A84C-4F45-B40A-4D012559BC1F}"/>
    <dgm:cxn modelId="{60D304B3-8381-4C1B-9563-1015BA459274}" srcId="{EF474018-6617-446B-B9A7-F82054528BCA}" destId="{B0D84846-1099-4B26-BD59-2FA326374DEC}" srcOrd="1" destOrd="0" parTransId="{A32FB0C0-3C87-45D1-8FC8-CD077ED39DE4}" sibTransId="{0AE72F34-7A68-44E0-ABFA-77DF2FA53331}"/>
    <dgm:cxn modelId="{A1C6DF75-855C-4497-B62E-9FFFDF2A71F8}" type="presOf" srcId="{EF474018-6617-446B-B9A7-F82054528BCA}" destId="{911E7DA1-0D11-47BF-9458-1AE9589BD0B8}" srcOrd="0" destOrd="0" presId="urn:microsoft.com/office/officeart/2005/8/layout/default"/>
    <dgm:cxn modelId="{2C48CC18-99AA-4EC7-A55C-4C32E6C862DE}" type="presParOf" srcId="{911E7DA1-0D11-47BF-9458-1AE9589BD0B8}" destId="{9EBB3C68-6483-4B13-A6E1-94A2909DE4F8}" srcOrd="0" destOrd="0" presId="urn:microsoft.com/office/officeart/2005/8/layout/default"/>
    <dgm:cxn modelId="{7A7BC8B1-8EFC-4ED7-9C85-265630BC254F}" type="presParOf" srcId="{911E7DA1-0D11-47BF-9458-1AE9589BD0B8}" destId="{40EA69BA-FE47-429E-B84A-F0A1DCB9A1AC}" srcOrd="1" destOrd="0" presId="urn:microsoft.com/office/officeart/2005/8/layout/default"/>
    <dgm:cxn modelId="{0231F74D-D35D-4AB1-B1F1-45687FEAF874}" type="presParOf" srcId="{911E7DA1-0D11-47BF-9458-1AE9589BD0B8}" destId="{FA9E3985-8EF5-45AC-B4DA-EC764446F3B0}" srcOrd="2" destOrd="0" presId="urn:microsoft.com/office/officeart/2005/8/layout/default"/>
    <dgm:cxn modelId="{9261B8FE-C87C-4E7D-8C72-E47C7FEB4788}" type="presParOf" srcId="{911E7DA1-0D11-47BF-9458-1AE9589BD0B8}" destId="{A4A539AE-5097-4CC8-BA9A-A87596366181}" srcOrd="3" destOrd="0" presId="urn:microsoft.com/office/officeart/2005/8/layout/default"/>
    <dgm:cxn modelId="{7CEE083B-4ACD-42DF-885A-1032F515B34D}" type="presParOf" srcId="{911E7DA1-0D11-47BF-9458-1AE9589BD0B8}" destId="{2D7DC744-3DDE-406A-AE5E-3335AB5F6F66}" srcOrd="4" destOrd="0" presId="urn:microsoft.com/office/officeart/2005/8/layout/default"/>
    <dgm:cxn modelId="{6A7EAE33-E865-4EC0-9D59-31A8FD77CD52}" type="presParOf" srcId="{911E7DA1-0D11-47BF-9458-1AE9589BD0B8}" destId="{BF6D9FAB-2ADD-4535-BAAA-56D0AC54A087}" srcOrd="5" destOrd="0" presId="urn:microsoft.com/office/officeart/2005/8/layout/default"/>
    <dgm:cxn modelId="{F15A5904-7504-4F04-8D63-E70DB871816B}" type="presParOf" srcId="{911E7DA1-0D11-47BF-9458-1AE9589BD0B8}" destId="{3EC38514-2F4C-4217-A939-F1BC038C4D62}" srcOrd="6" destOrd="0" presId="urn:microsoft.com/office/officeart/2005/8/layout/default"/>
    <dgm:cxn modelId="{B5390864-BF93-4873-8896-7F1AAADB6685}" type="presParOf" srcId="{911E7DA1-0D11-47BF-9458-1AE9589BD0B8}" destId="{2693E2C0-4E49-4B94-A6D4-3B36F55A5D27}" srcOrd="7" destOrd="0" presId="urn:microsoft.com/office/officeart/2005/8/layout/default"/>
    <dgm:cxn modelId="{5675003A-AE03-4849-9367-19357402F3E8}" type="presParOf" srcId="{911E7DA1-0D11-47BF-9458-1AE9589BD0B8}" destId="{3BAC4E9F-BFED-44C4-AFC9-A27B3F8AEA9C}" srcOrd="8" destOrd="0" presId="urn:microsoft.com/office/officeart/2005/8/layout/default"/>
    <dgm:cxn modelId="{EA19D080-4818-450F-A9C6-5C19605552F6}" type="presParOf" srcId="{911E7DA1-0D11-47BF-9458-1AE9589BD0B8}" destId="{4E6DBD75-F484-46A8-8F03-A8E99E4634AD}" srcOrd="9" destOrd="0" presId="urn:microsoft.com/office/officeart/2005/8/layout/default"/>
    <dgm:cxn modelId="{AFC82996-DF81-493C-9B82-1C48EAA66D04}" type="presParOf" srcId="{911E7DA1-0D11-47BF-9458-1AE9589BD0B8}" destId="{BA93364A-C73F-47A1-982A-4A12CB07BC66}" srcOrd="10" destOrd="0" presId="urn:microsoft.com/office/officeart/2005/8/layout/default"/>
    <dgm:cxn modelId="{22C966F2-76BD-4D74-A04A-45A1ACC1B85F}" type="presParOf" srcId="{911E7DA1-0D11-47BF-9458-1AE9589BD0B8}" destId="{9F291B96-1B29-4A9F-8C18-BA8A15CB9AA4}" srcOrd="11" destOrd="0" presId="urn:microsoft.com/office/officeart/2005/8/layout/default"/>
    <dgm:cxn modelId="{A71B8189-BE18-41CD-8AF9-4D1097C290A2}" type="presParOf" srcId="{911E7DA1-0D11-47BF-9458-1AE9589BD0B8}" destId="{E674FBAF-9744-4029-963A-CA5F3C6FE50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6F188BA7-20AF-4BD3-BF45-D6ACD1B6B9BD}" type="presOf" srcId="{CC8C2D4F-8EB8-4D92-8EE6-9ADE957BBC34}" destId="{08D0F303-4ECD-4398-98CD-1CFF8D6A2603}" srcOrd="0" destOrd="0" presId="urn:microsoft.com/office/officeart/2005/8/layout/hProcess3"/>
    <dgm:cxn modelId="{002B6CDE-E4D3-433F-97F4-0367EA8E61EF}" type="presOf" srcId="{C650DF3E-22B5-4EBC-B9DC-C22A0F01295A}" destId="{5230692D-0934-4768-8A05-7097027BF408}" srcOrd="0" destOrd="0" presId="urn:microsoft.com/office/officeart/2005/8/layout/hProcess3"/>
    <dgm:cxn modelId="{597DC186-68CF-4891-AFF2-D39245AB760B}" srcId="{C650DF3E-22B5-4EBC-B9DC-C22A0F01295A}" destId="{0E60E645-DA28-408A-BE97-4B387E15B7C6}" srcOrd="1" destOrd="0" parTransId="{062AB548-5F78-40B4-A551-146A0D5503BF}" sibTransId="{02509D9E-5889-41CB-8A84-6A336E932FA2}"/>
    <dgm:cxn modelId="{011DA19C-FD37-4C33-8F27-98D1CC2D53C6}" type="presOf" srcId="{F5B3C6F8-CA19-4628-8C31-FCC83CCE9F1E}" destId="{CAFB5F5E-9E1A-436A-94D3-7167FE988209}" srcOrd="0" destOrd="0" presId="urn:microsoft.com/office/officeart/2005/8/layout/hProcess3"/>
    <dgm:cxn modelId="{8F9DDB28-90D5-4854-AF18-44D8F02396CD}" type="presOf" srcId="{0E60E645-DA28-408A-BE97-4B387E15B7C6}" destId="{BFBD2FA7-76BA-49E2-9606-34D44E80369C}" srcOrd="0" destOrd="0" presId="urn:microsoft.com/office/officeart/2005/8/layout/hProcess3"/>
    <dgm:cxn modelId="{E33F9634-CB75-4A16-9F13-9A3FE94D68B2}" srcId="{C650DF3E-22B5-4EBC-B9DC-C22A0F01295A}" destId="{CC8C2D4F-8EB8-4D92-8EE6-9ADE957BBC34}" srcOrd="2" destOrd="0" parTransId="{7548237F-A11A-4A48-B2B1-574423991768}" sibTransId="{03714C14-79D6-467F-AB6E-CEA8E3433919}"/>
    <dgm:cxn modelId="{B0C38FB6-C8C6-48A6-B2DF-8A7CD8A00C95}" srcId="{C650DF3E-22B5-4EBC-B9DC-C22A0F01295A}" destId="{F5B3C6F8-CA19-4628-8C31-FCC83CCE9F1E}" srcOrd="0" destOrd="0" parTransId="{AFE8F9C0-95CE-4019-BEB6-A999FA5B8D19}" sibTransId="{E7047F83-F5CE-4E80-94E5-FD3730F919E6}"/>
    <dgm:cxn modelId="{403154A0-0CC7-4F9F-B950-FA0DBA35B01D}" type="presParOf" srcId="{5230692D-0934-4768-8A05-7097027BF408}" destId="{44A4A5B0-3C3F-4C3C-B2DE-BE9CFADA4A05}" srcOrd="0" destOrd="0" presId="urn:microsoft.com/office/officeart/2005/8/layout/hProcess3"/>
    <dgm:cxn modelId="{67D2942F-3D29-412F-9589-B8428673BB96}" type="presParOf" srcId="{5230692D-0934-4768-8A05-7097027BF408}" destId="{D062D5DF-DFDC-4069-BA08-1AFFE9250EB5}" srcOrd="1" destOrd="0" presId="urn:microsoft.com/office/officeart/2005/8/layout/hProcess3"/>
    <dgm:cxn modelId="{4E0C8718-5338-438E-B2AF-14E37DF33036}" type="presParOf" srcId="{D062D5DF-DFDC-4069-BA08-1AFFE9250EB5}" destId="{1E3AC91E-84B8-4D7A-986E-47D2FE4957DB}" srcOrd="0" destOrd="0" presId="urn:microsoft.com/office/officeart/2005/8/layout/hProcess3"/>
    <dgm:cxn modelId="{D2A31B0D-8B94-4B81-ABCE-58083BAE0A74}" type="presParOf" srcId="{D062D5DF-DFDC-4069-BA08-1AFFE9250EB5}" destId="{9DEB54E4-9A17-4080-A6D1-C5F94B3BD004}" srcOrd="1" destOrd="0" presId="urn:microsoft.com/office/officeart/2005/8/layout/hProcess3"/>
    <dgm:cxn modelId="{45FE859F-B45A-4918-A91E-205A5E5F9162}" type="presParOf" srcId="{9DEB54E4-9A17-4080-A6D1-C5F94B3BD004}" destId="{2FEF7F9D-2AD7-412C-A354-8AE5FCAFCC17}" srcOrd="0" destOrd="0" presId="urn:microsoft.com/office/officeart/2005/8/layout/hProcess3"/>
    <dgm:cxn modelId="{D78985EE-33FA-4985-84E8-9773D2688DC2}" type="presParOf" srcId="{9DEB54E4-9A17-4080-A6D1-C5F94B3BD004}" destId="{CAFB5F5E-9E1A-436A-94D3-7167FE988209}" srcOrd="1" destOrd="0" presId="urn:microsoft.com/office/officeart/2005/8/layout/hProcess3"/>
    <dgm:cxn modelId="{441AE48A-B16A-40C8-A1DA-F8466E203C0E}" type="presParOf" srcId="{9DEB54E4-9A17-4080-A6D1-C5F94B3BD004}" destId="{7E102AB5-A195-4733-B7FC-F6B23341CA4A}" srcOrd="2" destOrd="0" presId="urn:microsoft.com/office/officeart/2005/8/layout/hProcess3"/>
    <dgm:cxn modelId="{822283C5-9E40-4091-977F-568D987969BF}" type="presParOf" srcId="{9DEB54E4-9A17-4080-A6D1-C5F94B3BD004}" destId="{0AA5593F-FA3D-414C-A963-9DCFA35BEC64}" srcOrd="3" destOrd="0" presId="urn:microsoft.com/office/officeart/2005/8/layout/hProcess3"/>
    <dgm:cxn modelId="{087058A5-4835-4607-BD32-22A621845FE8}" type="presParOf" srcId="{D062D5DF-DFDC-4069-BA08-1AFFE9250EB5}" destId="{5BC42237-3098-4966-8252-98A82D0AFF0A}" srcOrd="2" destOrd="0" presId="urn:microsoft.com/office/officeart/2005/8/layout/hProcess3"/>
    <dgm:cxn modelId="{1E5B4D7E-DB3E-455F-9F8E-2AE0647EE7BD}" type="presParOf" srcId="{D062D5DF-DFDC-4069-BA08-1AFFE9250EB5}" destId="{197A51B0-078B-4D44-884B-D15EBE076B62}" srcOrd="3" destOrd="0" presId="urn:microsoft.com/office/officeart/2005/8/layout/hProcess3"/>
    <dgm:cxn modelId="{3ED32CE2-3E00-453D-A672-75E6DC435246}" type="presParOf" srcId="{197A51B0-078B-4D44-884B-D15EBE076B62}" destId="{13A0CD42-492E-467E-97FB-34AC4966EDD6}" srcOrd="0" destOrd="0" presId="urn:microsoft.com/office/officeart/2005/8/layout/hProcess3"/>
    <dgm:cxn modelId="{1063BC94-E9F5-4788-B103-CDE961634D2D}" type="presParOf" srcId="{197A51B0-078B-4D44-884B-D15EBE076B62}" destId="{BFBD2FA7-76BA-49E2-9606-34D44E80369C}" srcOrd="1" destOrd="0" presId="urn:microsoft.com/office/officeart/2005/8/layout/hProcess3"/>
    <dgm:cxn modelId="{E9B52012-5044-465A-9BC9-9CE31F89F38C}" type="presParOf" srcId="{197A51B0-078B-4D44-884B-D15EBE076B62}" destId="{900962CD-3919-45C4-81B1-EE7CBEF6A9D8}" srcOrd="2" destOrd="0" presId="urn:microsoft.com/office/officeart/2005/8/layout/hProcess3"/>
    <dgm:cxn modelId="{BC65F13E-083E-4D05-9DB6-535C33E2C65D}" type="presParOf" srcId="{197A51B0-078B-4D44-884B-D15EBE076B62}" destId="{0DFF90D2-2C7E-4427-8098-EF189B7CABA7}" srcOrd="3" destOrd="0" presId="urn:microsoft.com/office/officeart/2005/8/layout/hProcess3"/>
    <dgm:cxn modelId="{BED28E88-5D55-484C-9333-128A73FE409E}" type="presParOf" srcId="{D062D5DF-DFDC-4069-BA08-1AFFE9250EB5}" destId="{0AEEC480-4CCC-41F0-9373-EF0A679C75F0}" srcOrd="4" destOrd="0" presId="urn:microsoft.com/office/officeart/2005/8/layout/hProcess3"/>
    <dgm:cxn modelId="{13AFB35F-803D-4F51-A1DF-0E8AB7ECC00F}" type="presParOf" srcId="{D062D5DF-DFDC-4069-BA08-1AFFE9250EB5}" destId="{0B02041B-F3DB-4871-9ACA-61F86322380C}" srcOrd="5" destOrd="0" presId="urn:microsoft.com/office/officeart/2005/8/layout/hProcess3"/>
    <dgm:cxn modelId="{07AA72A9-61E3-4CAB-AE38-FC41D5C80BD1}" type="presParOf" srcId="{0B02041B-F3DB-4871-9ACA-61F86322380C}" destId="{4E674177-7F6B-46E2-B88B-3F6983C15FA1}" srcOrd="0" destOrd="0" presId="urn:microsoft.com/office/officeart/2005/8/layout/hProcess3"/>
    <dgm:cxn modelId="{01003644-D0D9-4620-B174-F188BFC95D2C}" type="presParOf" srcId="{0B02041B-F3DB-4871-9ACA-61F86322380C}" destId="{08D0F303-4ECD-4398-98CD-1CFF8D6A2603}" srcOrd="1" destOrd="0" presId="urn:microsoft.com/office/officeart/2005/8/layout/hProcess3"/>
    <dgm:cxn modelId="{3C69D571-9284-496B-BEBD-61C07FEC772B}" type="presParOf" srcId="{0B02041B-F3DB-4871-9ACA-61F86322380C}" destId="{6597477D-C300-4726-A9CC-32268AB246D4}" srcOrd="2" destOrd="0" presId="urn:microsoft.com/office/officeart/2005/8/layout/hProcess3"/>
    <dgm:cxn modelId="{728CCD72-E29E-4F5D-95BC-156256EBFEBC}" type="presParOf" srcId="{0B02041B-F3DB-4871-9ACA-61F86322380C}" destId="{9B75E39B-F876-442E-A103-DC55E7BA8534}" srcOrd="3" destOrd="0" presId="urn:microsoft.com/office/officeart/2005/8/layout/hProcess3"/>
    <dgm:cxn modelId="{7AB89F11-4268-4AD6-86AE-D29FD3C37497}" type="presParOf" srcId="{D062D5DF-DFDC-4069-BA08-1AFFE9250EB5}" destId="{9AA3CF79-77F3-4970-80FA-75CC905AC994}" srcOrd="6" destOrd="0" presId="urn:microsoft.com/office/officeart/2005/8/layout/hProcess3"/>
    <dgm:cxn modelId="{9F2D001B-9F70-4500-AE5B-7A479CD93855}" type="presParOf" srcId="{D062D5DF-DFDC-4069-BA08-1AFFE9250EB5}" destId="{6FD565C6-8EBD-4D07-8367-43451A23FF0B}" srcOrd="7" destOrd="0" presId="urn:microsoft.com/office/officeart/2005/8/layout/hProcess3"/>
    <dgm:cxn modelId="{B3AF3645-488B-4B73-9AF0-BA9B5917121A}"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27750513-4EBB-456B-8EAC-D8FF655EDC54}" srcId="{ECA04AC4-D099-4AAA-AC7C-2623C310CF40}" destId="{37AFE44A-AE86-403D-BB3D-B5F4460D40A8}" srcOrd="2" destOrd="0" parTransId="{3B990666-7FE2-45CC-A72D-E348F0EC2733}" sibTransId="{8698A410-961C-43A8-8E81-6588EA8B2E8C}"/>
    <dgm:cxn modelId="{C46C84B1-99D6-4A51-8281-B684D3D37FC8}" type="presOf" srcId="{ECA04AC4-D099-4AAA-AC7C-2623C310CF40}" destId="{88A51A31-7BB7-44E8-976D-A3C32C58974B}" srcOrd="1" destOrd="0" presId="urn:microsoft.com/office/officeart/2005/8/layout/orgChart1"/>
    <dgm:cxn modelId="{44DACBF2-4503-4ABB-B59A-ADA4297C50BD}" type="presOf" srcId="{C9C5D61C-9F64-4B28-92B9-512763031A96}" destId="{683850B9-D89B-472D-9ECA-806850633103}" srcOrd="1" destOrd="0" presId="urn:microsoft.com/office/officeart/2005/8/layout/orgChart1"/>
    <dgm:cxn modelId="{9F7DFCF6-5F60-488E-BC62-D270D1C29D0A}" type="presOf" srcId="{FAC7C36C-E73C-4826-9007-974069368286}" destId="{A0BCFAE1-8822-4539-93A5-5470B2DFA620}" srcOrd="0"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60999A9E-4EC1-4251-B865-09AC1531FC9E}" srcId="{ECA04AC4-D099-4AAA-AC7C-2623C310CF40}" destId="{464DA6B5-851D-4AE1-AB28-8461B52DD986}" srcOrd="1" destOrd="0" parTransId="{FAC7C36C-E73C-4826-9007-974069368286}" sibTransId="{D7613BCF-15A9-424D-8BF9-199FE7C5C3F8}"/>
    <dgm:cxn modelId="{D4727E08-378C-460A-B556-767C14E2AC28}" type="presOf" srcId="{0B44FAE1-CD08-458A-AC64-F9C3B8E27A0E}" destId="{3F94FDAA-0F75-4010-8F21-8A7E01B0779A}" srcOrd="0" destOrd="0" presId="urn:microsoft.com/office/officeart/2005/8/layout/orgChart1"/>
    <dgm:cxn modelId="{9BF2BF8A-CF08-4007-BD73-827BC094F45E}" type="presOf" srcId="{808C28C4-28D3-4C3B-A99D-315E7C9FF97B}" destId="{6186948D-6BD0-4CF3-9B62-84B86158A836}" srcOrd="0" destOrd="0" presId="urn:microsoft.com/office/officeart/2005/8/layout/orgChart1"/>
    <dgm:cxn modelId="{55940B58-F081-4772-94A6-DE5F56A5ECCD}" type="presOf" srcId="{3B990666-7FE2-45CC-A72D-E348F0EC2733}" destId="{6D5BC600-9713-4DD2-8781-C62073791FAC}" srcOrd="0" destOrd="0" presId="urn:microsoft.com/office/officeart/2005/8/layout/orgChart1"/>
    <dgm:cxn modelId="{38EC62FD-5010-4297-988B-BB7E39D9F3AA}" type="presOf" srcId="{464DA6B5-851D-4AE1-AB28-8461B52DD986}" destId="{E2BC7264-004A-4F8A-A776-AB69960D8B34}" srcOrd="1" destOrd="0" presId="urn:microsoft.com/office/officeart/2005/8/layout/orgChart1"/>
    <dgm:cxn modelId="{C5F2BB59-A7C0-48CA-BF73-4C481D243186}" type="presOf" srcId="{37AFE44A-AE86-403D-BB3D-B5F4460D40A8}" destId="{1E35909A-1861-4E17-899A-0A494F9EF7C1}" srcOrd="1" destOrd="0" presId="urn:microsoft.com/office/officeart/2005/8/layout/orgChart1"/>
    <dgm:cxn modelId="{EBC6B914-9377-48D4-84C8-7BD280A185B0}" type="presOf" srcId="{C9C5D61C-9F64-4B28-92B9-512763031A96}" destId="{D9456436-E822-44B1-8D51-B2E0CB5DBD3A}" srcOrd="0" destOrd="0" presId="urn:microsoft.com/office/officeart/2005/8/layout/orgChart1"/>
    <dgm:cxn modelId="{AAD9A2FD-22AD-497B-A672-E893663CDD34}" type="presOf" srcId="{37AFE44A-AE86-403D-BB3D-B5F4460D40A8}" destId="{870B6059-CB4D-40A3-8B74-E28545F75667}" srcOrd="0"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DC325837-2743-4178-80C7-12ABC2B5BFA1}" type="presOf" srcId="{464DA6B5-851D-4AE1-AB28-8461B52DD986}" destId="{50C7FCC1-BE90-4BF0-892D-AC8FB740825F}" srcOrd="0" destOrd="0" presId="urn:microsoft.com/office/officeart/2005/8/layout/orgChart1"/>
    <dgm:cxn modelId="{61383058-DD96-477F-AB0F-447EADC91786}" type="presOf" srcId="{ECA04AC4-D099-4AAA-AC7C-2623C310CF40}" destId="{AD4F7CBA-E243-4549-A341-273C65E98AC7}" srcOrd="0" destOrd="0" presId="urn:microsoft.com/office/officeart/2005/8/layout/orgChart1"/>
    <dgm:cxn modelId="{DE3F696A-6F37-4965-AF7A-3E6435F5BD8E}" type="presParOf" srcId="{6186948D-6BD0-4CF3-9B62-84B86158A836}" destId="{BAC5ECF9-3B96-411E-B8FC-4A73F2FA7A13}" srcOrd="0" destOrd="0" presId="urn:microsoft.com/office/officeart/2005/8/layout/orgChart1"/>
    <dgm:cxn modelId="{C1C115A5-8732-44F5-8195-529285F0A910}" type="presParOf" srcId="{BAC5ECF9-3B96-411E-B8FC-4A73F2FA7A13}" destId="{628D244D-79F6-403D-B0D0-55AB7BF071A5}" srcOrd="0" destOrd="0" presId="urn:microsoft.com/office/officeart/2005/8/layout/orgChart1"/>
    <dgm:cxn modelId="{84CE173C-FA29-4E37-A7E2-124B8D401B93}" type="presParOf" srcId="{628D244D-79F6-403D-B0D0-55AB7BF071A5}" destId="{AD4F7CBA-E243-4549-A341-273C65E98AC7}" srcOrd="0" destOrd="0" presId="urn:microsoft.com/office/officeart/2005/8/layout/orgChart1"/>
    <dgm:cxn modelId="{4BB0BA8C-EB2E-491C-836F-E302B72025E6}" type="presParOf" srcId="{628D244D-79F6-403D-B0D0-55AB7BF071A5}" destId="{88A51A31-7BB7-44E8-976D-A3C32C58974B}" srcOrd="1" destOrd="0" presId="urn:microsoft.com/office/officeart/2005/8/layout/orgChart1"/>
    <dgm:cxn modelId="{146F0C7B-8CC5-42C4-9EA9-B867E7C378AD}" type="presParOf" srcId="{BAC5ECF9-3B96-411E-B8FC-4A73F2FA7A13}" destId="{005302A8-34A8-4E33-8474-7B37A9C5C541}" srcOrd="1" destOrd="0" presId="urn:microsoft.com/office/officeart/2005/8/layout/orgChart1"/>
    <dgm:cxn modelId="{39167E7E-C167-4CB8-9DB2-5DAD283DAB8D}" type="presParOf" srcId="{005302A8-34A8-4E33-8474-7B37A9C5C541}" destId="{3F94FDAA-0F75-4010-8F21-8A7E01B0779A}" srcOrd="0" destOrd="0" presId="urn:microsoft.com/office/officeart/2005/8/layout/orgChart1"/>
    <dgm:cxn modelId="{F0C50C03-7701-4C0B-B527-F3393352DE2F}" type="presParOf" srcId="{005302A8-34A8-4E33-8474-7B37A9C5C541}" destId="{2B877639-5D4A-4EA9-AE95-FF0D28E3AD79}" srcOrd="1" destOrd="0" presId="urn:microsoft.com/office/officeart/2005/8/layout/orgChart1"/>
    <dgm:cxn modelId="{7E530E7B-51CF-4F4B-B0F2-19E9AA341FA3}" type="presParOf" srcId="{2B877639-5D4A-4EA9-AE95-FF0D28E3AD79}" destId="{C043356A-68AA-4E29-A5BD-0BF2AAE0E7C6}" srcOrd="0" destOrd="0" presId="urn:microsoft.com/office/officeart/2005/8/layout/orgChart1"/>
    <dgm:cxn modelId="{58E6053B-BFD9-421D-8D81-6E1D420328E7}" type="presParOf" srcId="{C043356A-68AA-4E29-A5BD-0BF2AAE0E7C6}" destId="{D9456436-E822-44B1-8D51-B2E0CB5DBD3A}" srcOrd="0" destOrd="0" presId="urn:microsoft.com/office/officeart/2005/8/layout/orgChart1"/>
    <dgm:cxn modelId="{4BBCA19C-4FAA-4D17-B7A4-4A00D2CC15BC}" type="presParOf" srcId="{C043356A-68AA-4E29-A5BD-0BF2AAE0E7C6}" destId="{683850B9-D89B-472D-9ECA-806850633103}" srcOrd="1" destOrd="0" presId="urn:microsoft.com/office/officeart/2005/8/layout/orgChart1"/>
    <dgm:cxn modelId="{C391D039-076E-4B58-A597-AF616F615D5B}" type="presParOf" srcId="{2B877639-5D4A-4EA9-AE95-FF0D28E3AD79}" destId="{68B06DCD-5619-41C7-81D3-CD0AF9525A82}" srcOrd="1" destOrd="0" presId="urn:microsoft.com/office/officeart/2005/8/layout/orgChart1"/>
    <dgm:cxn modelId="{5C9A5E42-0EC3-4037-B2AC-085584BFE2C9}" type="presParOf" srcId="{2B877639-5D4A-4EA9-AE95-FF0D28E3AD79}" destId="{6C0F84CF-BA38-4CF0-8610-A081957345E5}" srcOrd="2" destOrd="0" presId="urn:microsoft.com/office/officeart/2005/8/layout/orgChart1"/>
    <dgm:cxn modelId="{73C784D1-3275-46BE-A25C-739CA18B9CA1}" type="presParOf" srcId="{005302A8-34A8-4E33-8474-7B37A9C5C541}" destId="{A0BCFAE1-8822-4539-93A5-5470B2DFA620}" srcOrd="2" destOrd="0" presId="urn:microsoft.com/office/officeart/2005/8/layout/orgChart1"/>
    <dgm:cxn modelId="{96A9B458-BF71-4F06-8B7A-65AD423F9A82}" type="presParOf" srcId="{005302A8-34A8-4E33-8474-7B37A9C5C541}" destId="{0E490F3C-EE7C-48B3-8ADF-4109FE8A8136}" srcOrd="3" destOrd="0" presId="urn:microsoft.com/office/officeart/2005/8/layout/orgChart1"/>
    <dgm:cxn modelId="{0B705F38-F3C9-4154-844E-FCFFC8F00936}" type="presParOf" srcId="{0E490F3C-EE7C-48B3-8ADF-4109FE8A8136}" destId="{A7CBA8F0-022C-4FBE-A419-88994CC328F0}" srcOrd="0" destOrd="0" presId="urn:microsoft.com/office/officeart/2005/8/layout/orgChart1"/>
    <dgm:cxn modelId="{C5E3676C-F248-4274-BD8D-6F174886F145}" type="presParOf" srcId="{A7CBA8F0-022C-4FBE-A419-88994CC328F0}" destId="{50C7FCC1-BE90-4BF0-892D-AC8FB740825F}" srcOrd="0" destOrd="0" presId="urn:microsoft.com/office/officeart/2005/8/layout/orgChart1"/>
    <dgm:cxn modelId="{89F8CB3D-CA39-488F-9B99-5D16EB88A2F0}" type="presParOf" srcId="{A7CBA8F0-022C-4FBE-A419-88994CC328F0}" destId="{E2BC7264-004A-4F8A-A776-AB69960D8B34}" srcOrd="1" destOrd="0" presId="urn:microsoft.com/office/officeart/2005/8/layout/orgChart1"/>
    <dgm:cxn modelId="{32107F6A-D0AC-4677-9CC4-4220E16A18E3}" type="presParOf" srcId="{0E490F3C-EE7C-48B3-8ADF-4109FE8A8136}" destId="{11803FA1-B04C-49D2-BD39-4CDE43F993A7}" srcOrd="1" destOrd="0" presId="urn:microsoft.com/office/officeart/2005/8/layout/orgChart1"/>
    <dgm:cxn modelId="{049B194A-E262-49D4-9686-4414BA2FD25B}" type="presParOf" srcId="{0E490F3C-EE7C-48B3-8ADF-4109FE8A8136}" destId="{003322C2-F767-4750-9360-9B70391CED3B}" srcOrd="2" destOrd="0" presId="urn:microsoft.com/office/officeart/2005/8/layout/orgChart1"/>
    <dgm:cxn modelId="{2E19D5EA-99F2-44AF-A0A9-E2C89535B2C4}" type="presParOf" srcId="{005302A8-34A8-4E33-8474-7B37A9C5C541}" destId="{6D5BC600-9713-4DD2-8781-C62073791FAC}" srcOrd="4" destOrd="0" presId="urn:microsoft.com/office/officeart/2005/8/layout/orgChart1"/>
    <dgm:cxn modelId="{3110ACFD-B4C0-41C0-ABEA-B089FE64F108}" type="presParOf" srcId="{005302A8-34A8-4E33-8474-7B37A9C5C541}" destId="{A7DCA5CF-E5B0-4070-9B21-E641963D63CC}" srcOrd="5" destOrd="0" presId="urn:microsoft.com/office/officeart/2005/8/layout/orgChart1"/>
    <dgm:cxn modelId="{40C4490A-730D-455F-AF31-389F180F3052}" type="presParOf" srcId="{A7DCA5CF-E5B0-4070-9B21-E641963D63CC}" destId="{630DD65C-452C-40FC-A1CD-ED56EAF0FF06}" srcOrd="0" destOrd="0" presId="urn:microsoft.com/office/officeart/2005/8/layout/orgChart1"/>
    <dgm:cxn modelId="{D08119E1-0A21-43D0-A03C-E40D89DD524C}" type="presParOf" srcId="{630DD65C-452C-40FC-A1CD-ED56EAF0FF06}" destId="{870B6059-CB4D-40A3-8B74-E28545F75667}" srcOrd="0" destOrd="0" presId="urn:microsoft.com/office/officeart/2005/8/layout/orgChart1"/>
    <dgm:cxn modelId="{70BC63A0-8F44-4F06-97F4-D7ACA681D417}" type="presParOf" srcId="{630DD65C-452C-40FC-A1CD-ED56EAF0FF06}" destId="{1E35909A-1861-4E17-899A-0A494F9EF7C1}" srcOrd="1" destOrd="0" presId="urn:microsoft.com/office/officeart/2005/8/layout/orgChart1"/>
    <dgm:cxn modelId="{BA442CBF-498F-49A6-A428-53CB33C54442}" type="presParOf" srcId="{A7DCA5CF-E5B0-4070-9B21-E641963D63CC}" destId="{933EE354-5345-41D3-B9B3-532E3D245353}" srcOrd="1" destOrd="0" presId="urn:microsoft.com/office/officeart/2005/8/layout/orgChart1"/>
    <dgm:cxn modelId="{A245DB3D-5331-4DDD-922D-E6B70FD7B11E}" type="presParOf" srcId="{A7DCA5CF-E5B0-4070-9B21-E641963D63CC}" destId="{3667F20E-C06C-4C82-BAAA-0A3668081BD5}" srcOrd="2" destOrd="0" presId="urn:microsoft.com/office/officeart/2005/8/layout/orgChart1"/>
    <dgm:cxn modelId="{4529375B-DA40-4721-A45E-B2FE1BD8A01E}"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B3C68-6483-4B13-A6E1-94A2909DE4F8}">
      <dsp:nvSpPr>
        <dsp:cNvPr id="0" name=""/>
        <dsp:cNvSpPr/>
      </dsp:nvSpPr>
      <dsp:spPr>
        <a:xfrm>
          <a:off x="1253907" y="1772581"/>
          <a:ext cx="2289619" cy="752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Key-Value Datenbanken </a:t>
          </a:r>
          <a:endParaRPr lang="de-DE" sz="1500" kern="1200" dirty="0"/>
        </a:p>
      </dsp:txBody>
      <dsp:txXfrm>
        <a:off x="1253907" y="1772581"/>
        <a:ext cx="2289619" cy="752694"/>
      </dsp:txXfrm>
    </dsp:sp>
    <dsp:sp modelId="{FA9E3985-8EF5-45AC-B4DA-EC764446F3B0}">
      <dsp:nvSpPr>
        <dsp:cNvPr id="0" name=""/>
        <dsp:cNvSpPr/>
      </dsp:nvSpPr>
      <dsp:spPr>
        <a:xfrm>
          <a:off x="3558139" y="1772581"/>
          <a:ext cx="2289619" cy="752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Graphen-</a:t>
          </a:r>
        </a:p>
        <a:p>
          <a:pPr lvl="0" algn="ctr" defTabSz="666750">
            <a:lnSpc>
              <a:spcPct val="90000"/>
            </a:lnSpc>
            <a:spcBef>
              <a:spcPct val="0"/>
            </a:spcBef>
            <a:spcAft>
              <a:spcPct val="35000"/>
            </a:spcAft>
          </a:pPr>
          <a:r>
            <a:rPr lang="de-DE" sz="1500" kern="1200" dirty="0" err="1" smtClean="0"/>
            <a:t>datenbanken</a:t>
          </a:r>
          <a:endParaRPr lang="de-DE" sz="1500" kern="1200" dirty="0"/>
        </a:p>
      </dsp:txBody>
      <dsp:txXfrm>
        <a:off x="3558139" y="1772581"/>
        <a:ext cx="2289619" cy="752694"/>
      </dsp:txXfrm>
    </dsp:sp>
    <dsp:sp modelId="{2D7DC744-3DDE-406A-AE5E-3335AB5F6F66}">
      <dsp:nvSpPr>
        <dsp:cNvPr id="0" name=""/>
        <dsp:cNvSpPr/>
      </dsp:nvSpPr>
      <dsp:spPr>
        <a:xfrm>
          <a:off x="3558139" y="2521295"/>
          <a:ext cx="2289619" cy="752694"/>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Spaltenorientierte</a:t>
          </a:r>
        </a:p>
        <a:p>
          <a:pPr lvl="0" algn="ctr" defTabSz="666750">
            <a:lnSpc>
              <a:spcPct val="90000"/>
            </a:lnSpc>
            <a:spcBef>
              <a:spcPct val="0"/>
            </a:spcBef>
            <a:spcAft>
              <a:spcPct val="35000"/>
            </a:spcAft>
          </a:pPr>
          <a:r>
            <a:rPr lang="de-DE" sz="1500" kern="1200" dirty="0" smtClean="0"/>
            <a:t>Datenbanken</a:t>
          </a:r>
          <a:endParaRPr lang="de-DE" sz="1500" kern="1200" dirty="0"/>
        </a:p>
      </dsp:txBody>
      <dsp:txXfrm>
        <a:off x="3558139" y="2521295"/>
        <a:ext cx="2289619" cy="752694"/>
      </dsp:txXfrm>
    </dsp:sp>
    <dsp:sp modelId="{3EC38514-2F4C-4217-A939-F1BC038C4D62}">
      <dsp:nvSpPr>
        <dsp:cNvPr id="0" name=""/>
        <dsp:cNvSpPr/>
      </dsp:nvSpPr>
      <dsp:spPr>
        <a:xfrm>
          <a:off x="1253907" y="2521278"/>
          <a:ext cx="2289619" cy="752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Dokumentenorientierte Datenbanken</a:t>
          </a:r>
          <a:endParaRPr lang="de-DE" sz="1500" kern="1200" dirty="0"/>
        </a:p>
      </dsp:txBody>
      <dsp:txXfrm>
        <a:off x="1253907" y="2521278"/>
        <a:ext cx="2289619" cy="752694"/>
      </dsp:txXfrm>
    </dsp:sp>
    <dsp:sp modelId="{3BAC4E9F-BFED-44C4-AFC9-A27B3F8AEA9C}">
      <dsp:nvSpPr>
        <dsp:cNvPr id="0" name=""/>
        <dsp:cNvSpPr/>
      </dsp:nvSpPr>
      <dsp:spPr>
        <a:xfrm>
          <a:off x="3054156" y="4644974"/>
          <a:ext cx="1813067" cy="4706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BigData</a:t>
          </a:r>
          <a:endParaRPr lang="de-DE" sz="1500" kern="1200" dirty="0"/>
        </a:p>
      </dsp:txBody>
      <dsp:txXfrm>
        <a:off x="3054156" y="4644974"/>
        <a:ext cx="1813067" cy="470689"/>
      </dsp:txXfrm>
    </dsp:sp>
    <dsp:sp modelId="{BA93364A-C73F-47A1-982A-4A12CB07BC66}">
      <dsp:nvSpPr>
        <dsp:cNvPr id="0" name=""/>
        <dsp:cNvSpPr/>
      </dsp:nvSpPr>
      <dsp:spPr>
        <a:xfrm>
          <a:off x="4926299" y="4644974"/>
          <a:ext cx="1813067" cy="4706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IoT</a:t>
          </a:r>
          <a:endParaRPr lang="de-DE" sz="1500" kern="1200" dirty="0"/>
        </a:p>
      </dsp:txBody>
      <dsp:txXfrm>
        <a:off x="4926299" y="4644974"/>
        <a:ext cx="1813067" cy="470689"/>
      </dsp:txXfrm>
    </dsp:sp>
    <dsp:sp modelId="{E674FBAF-9744-4029-963A-CA5F3C6FE50E}">
      <dsp:nvSpPr>
        <dsp:cNvPr id="0" name=""/>
        <dsp:cNvSpPr/>
      </dsp:nvSpPr>
      <dsp:spPr>
        <a:xfrm>
          <a:off x="1181922" y="4644983"/>
          <a:ext cx="1813067" cy="4706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Mobile </a:t>
          </a:r>
          <a:r>
            <a:rPr lang="de-DE" sz="1500" kern="1200" dirty="0" err="1" smtClean="0"/>
            <a:t>Applications</a:t>
          </a:r>
          <a:endParaRPr lang="de-DE" sz="1500" kern="1200" dirty="0"/>
        </a:p>
      </dsp:txBody>
      <dsp:txXfrm>
        <a:off x="1181922" y="4644983"/>
        <a:ext cx="1813067" cy="470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25.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392690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278953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https://www.bigdata-insider.de/was-ist-nosql-a-615718/</a:t>
            </a:r>
          </a:p>
          <a:p>
            <a:endParaRPr lang="de-DE" dirty="0" smtClean="0"/>
          </a:p>
          <a:p>
            <a:r>
              <a:rPr lang="en-US" b="1" dirty="0" smtClean="0"/>
              <a:t>* Mobile Applications</a:t>
            </a:r>
            <a:r>
              <a:rPr lang="en-US" dirty="0" smtClean="0"/>
              <a:t>. With nearly two billion smartphone users, mobile applications face scalability challenges in terms of growth and volume. For instance, it is not uncommon for mobile games to reach tens of millions of users in a matter of </a:t>
            </a:r>
            <a:r>
              <a:rPr lang="en-US" dirty="0" err="1" smtClean="0"/>
              <a:t>months.With</a:t>
            </a:r>
            <a:r>
              <a:rPr lang="en-US" dirty="0" smtClean="0"/>
              <a:t> a distributed, scale-out database, mobile applications can start with a small deployment and expand as the user base grows, rather than deploying an expensive, large relational database server from the beginning. </a:t>
            </a:r>
          </a:p>
          <a:p>
            <a:pPr marL="171450" indent="-171450">
              <a:buFont typeface="Arial" panose="020B0604020202020204" pitchFamily="34" charset="0"/>
              <a:buChar char="•"/>
            </a:pPr>
            <a:r>
              <a:rPr lang="en-US" b="1" dirty="0" smtClean="0"/>
              <a:t>Internet of Things. </a:t>
            </a:r>
            <a:r>
              <a:rPr lang="en-US" dirty="0" smtClean="0"/>
              <a:t>Today, some 20 billion devices are connected to the Internet – everything from smartphones and tablets to home appliances and systems installed in cars, hospitals and warehouses. The volume, velocity, and variety of machine-generated data are increasing with the proliferation of digital telemetry, which is semi-structured and continuous. Relational databases struggle with the three well-known challenges from big data </a:t>
            </a:r>
            <a:r>
              <a:rPr lang="en-US" dirty="0" err="1" smtClean="0"/>
              <a:t>IoT</a:t>
            </a:r>
            <a:r>
              <a:rPr lang="en-US" dirty="0" smtClean="0"/>
              <a:t> applications: scalability, throughput, and data variety. By contrast, NoSQL allows enterprises to scale concurrent data access to millions of connected devices and systems, store large volumes of data, and meet the performance requirements of mission-critical infrastructure and operations. </a:t>
            </a:r>
          </a:p>
          <a:p>
            <a:pPr marL="171450" indent="-171450">
              <a:buFont typeface="Arial" panose="020B0604020202020204" pitchFamily="34" charset="0"/>
              <a:buChar char="•"/>
            </a:pPr>
            <a:r>
              <a:rPr lang="en-US" b="1" dirty="0" smtClean="0"/>
              <a:t>* Real-Time Big Data. </a:t>
            </a:r>
            <a:r>
              <a:rPr lang="en-US" dirty="0" smtClean="0"/>
              <a:t>The ability to extract information from operational data in real-time is critical for an agile enterprise. It increases operational efficiency, reduces costs, and increases revenue by enabling you to act immediately on current data. In the past, operational databases and analytical databases were maintained as different environments. The operational database powered applications while the analytical database was part of the business intelligence and reporting environment. Today, NoSQL is used as both the front-end – to store and manage operational data from any source, and to feed data to Hadoop – as well as the back-end to receive, store and serve analytic results from Hadoop. </a:t>
            </a:r>
          </a:p>
          <a:p>
            <a:pPr marL="171450" indent="-171450">
              <a:buFont typeface="Arial" panose="020B0604020202020204" pitchFamily="34" charset="0"/>
              <a:buChar char="•"/>
            </a:pPr>
            <a:r>
              <a:rPr lang="en-US" dirty="0" smtClean="0"/>
              <a:t>QUELLE: (18.01.2018)</a:t>
            </a:r>
          </a:p>
          <a:p>
            <a:pPr marL="171450" indent="-171450">
              <a:buFont typeface="Arial" panose="020B0604020202020204" pitchFamily="34" charset="0"/>
              <a:buChar char="•"/>
            </a:pPr>
            <a:r>
              <a:rPr lang="en-US" dirty="0" smtClean="0"/>
              <a:t>https://www.networkworld.com/article/2999856/big-data-business-intelligence/10-use-cases-where-nosql-will-outperform-sql.html</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2587334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25</a:t>
            </a:fld>
            <a:endParaRPr lang="de-DE"/>
          </a:p>
        </p:txBody>
      </p:sp>
    </p:spTree>
    <p:extLst>
      <p:ext uri="{BB962C8B-B14F-4D97-AF65-F5344CB8AC3E}">
        <p14:creationId xmlns:p14="http://schemas.microsoft.com/office/powerpoint/2010/main" val="4263509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26</a:t>
            </a:fld>
            <a:endParaRPr lang="de-DE"/>
          </a:p>
        </p:txBody>
      </p:sp>
    </p:spTree>
    <p:extLst>
      <p:ext uri="{BB962C8B-B14F-4D97-AF65-F5344CB8AC3E}">
        <p14:creationId xmlns:p14="http://schemas.microsoft.com/office/powerpoint/2010/main" val="2780575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29</a:t>
            </a:fld>
            <a:endParaRPr lang="de-DE"/>
          </a:p>
        </p:txBody>
      </p:sp>
    </p:spTree>
    <p:extLst>
      <p:ext uri="{BB962C8B-B14F-4D97-AF65-F5344CB8AC3E}">
        <p14:creationId xmlns:p14="http://schemas.microsoft.com/office/powerpoint/2010/main" val="3836268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a:t>
            </a:r>
            <a:endParaRPr lang="de-DE" baseline="0" dirty="0" smtClean="0"/>
          </a:p>
          <a:p>
            <a:endParaRPr lang="de-DE" baseline="0" dirty="0" smtClean="0"/>
          </a:p>
          <a:p>
            <a:r>
              <a:rPr lang="de-DE" baseline="0" dirty="0" smtClean="0"/>
              <a:t>kompakt </a:t>
            </a:r>
            <a:r>
              <a:rPr lang="de-DE" baseline="0" dirty="0"/>
              <a:t>gebaut aber sehr leistungsfähig für seine Größe </a:t>
            </a:r>
            <a:r>
              <a:rPr lang="de-DE" baseline="0" dirty="0" smtClean="0"/>
              <a:t>ist</a:t>
            </a:r>
          </a:p>
          <a:p>
            <a:endParaRPr lang="de-DE" baseline="0" dirty="0" smtClean="0"/>
          </a:p>
          <a:p>
            <a:r>
              <a:rPr lang="de-DE" dirty="0" err="1" smtClean="0"/>
              <a:t>Memcached</a:t>
            </a:r>
            <a:r>
              <a:rPr lang="de-DE" dirty="0" smtClean="0"/>
              <a:t> Server können zu Cluster verbunden werden</a:t>
            </a:r>
          </a:p>
          <a:p>
            <a:pPr marL="0" indent="0">
              <a:buNone/>
            </a:pPr>
            <a:endParaRPr lang="de-DE" dirty="0" smtClean="0"/>
          </a:p>
          <a:p>
            <a:r>
              <a:rPr lang="de-DE" dirty="0" smtClean="0"/>
              <a:t>Jeder Server wird so zu einem Knoten in diesem Cluster</a:t>
            </a:r>
          </a:p>
          <a:p>
            <a:endParaRPr lang="de-DE" dirty="0" smtClean="0"/>
          </a:p>
          <a:p>
            <a:r>
              <a:rPr lang="de-DE" dirty="0" smtClean="0"/>
              <a:t>Die vorgeschalteten Bibliotheken verwalten die Vergabe der Daten an die Knoten</a:t>
            </a:r>
          </a:p>
          <a:p>
            <a:endParaRPr lang="de-DE" dirty="0" smtClean="0"/>
          </a:p>
          <a:p>
            <a:endParaRPr lang="de-DE" dirty="0" smtClean="0"/>
          </a:p>
          <a:p>
            <a:r>
              <a:rPr lang="de-DE" kern="0" dirty="0" smtClean="0"/>
              <a:t>Dazu kann im Programm (z.B.: auf dem Webserver) eine Liste von </a:t>
            </a:r>
            <a:r>
              <a:rPr lang="de-DE" kern="0" dirty="0" err="1" smtClean="0"/>
              <a:t>IP's</a:t>
            </a:r>
            <a:r>
              <a:rPr lang="de-DE" kern="0" dirty="0" smtClean="0"/>
              <a:t>, </a:t>
            </a:r>
            <a:r>
              <a:rPr lang="de-DE" kern="0" dirty="0" err="1" smtClean="0"/>
              <a:t>Port's</a:t>
            </a:r>
            <a:r>
              <a:rPr lang="de-DE" kern="0" dirty="0" smtClean="0"/>
              <a:t>, User-Daten der beteiligten </a:t>
            </a:r>
            <a:r>
              <a:rPr lang="de-DE" kern="0" dirty="0" err="1" smtClean="0"/>
              <a:t>Memcached</a:t>
            </a:r>
            <a:r>
              <a:rPr lang="de-DE" kern="0" dirty="0" smtClean="0"/>
              <a:t> Server angegeben werden</a:t>
            </a:r>
          </a:p>
          <a:p>
            <a:endParaRPr lang="de-DE" kern="0" dirty="0" smtClean="0"/>
          </a:p>
          <a:p>
            <a:r>
              <a:rPr lang="de-DE" dirty="0" smtClean="0"/>
              <a:t>Optimiert RAM Ausnutzung</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30</a:t>
            </a:fld>
            <a:endParaRPr lang="de-DE"/>
          </a:p>
        </p:txBody>
      </p:sp>
    </p:spTree>
    <p:extLst>
      <p:ext uri="{BB962C8B-B14F-4D97-AF65-F5344CB8AC3E}">
        <p14:creationId xmlns:p14="http://schemas.microsoft.com/office/powerpoint/2010/main" val="2141518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31</a:t>
            </a:fld>
            <a:endParaRPr lang="de-DE"/>
          </a:p>
        </p:txBody>
      </p:sp>
    </p:spTree>
    <p:extLst>
      <p:ext uri="{BB962C8B-B14F-4D97-AF65-F5344CB8AC3E}">
        <p14:creationId xmlns:p14="http://schemas.microsoft.com/office/powerpoint/2010/main" val="19180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Tabellen wurden unter Zuhilfenahme von „</a:t>
            </a:r>
            <a:r>
              <a:rPr lang="de-DE" altLang="de-DE" sz="1200" kern="1200" dirty="0" err="1" smtClean="0">
                <a:solidFill>
                  <a:schemeClr val="tx1"/>
                </a:solidFill>
                <a:latin typeface="Arial" charset="0"/>
                <a:ea typeface="+mn-ea"/>
                <a:cs typeface="Consolas" panose="020B0609020204030204" pitchFamily="49" charset="0"/>
              </a:rPr>
              <a:t>dbForge</a:t>
            </a:r>
            <a:r>
              <a:rPr lang="de-DE" altLang="de-DE" sz="1200" kern="1200" dirty="0" smtClean="0">
                <a:solidFill>
                  <a:schemeClr val="tx1"/>
                </a:solidFill>
                <a:latin typeface="Arial" charset="0"/>
                <a:ea typeface="+mn-ea"/>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1000000 Zeilen wurden pro Tabellen eingefügt</a:t>
            </a:r>
            <a:endParaRPr kumimoji="0" lang="de-DE" altLang="de-DE" sz="1200" b="0" i="0" u="none" strike="noStrike" kern="1200" cap="none" normalizeH="0" baseline="0" dirty="0" smtClean="0">
              <a:ln>
                <a:noFill/>
              </a:ln>
              <a:solidFill>
                <a:schemeClr val="tx1"/>
              </a:solidFill>
              <a:effectLst/>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272086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Erstellt einen Tabellenhinweis auf die speicheroptimierte Tabelle</a:t>
            </a:r>
          </a:p>
          <a:p>
            <a:r>
              <a:rPr lang="de-DE" sz="1200" dirty="0" smtClean="0"/>
              <a:t>Der Hinweis muss für SNAPSHOT oder eine stärker isolierende Stufe erfolgen</a:t>
            </a:r>
          </a:p>
          <a:p>
            <a:endParaRPr lang="de-DE" altLang="de-DE" sz="1200" kern="0" dirty="0" smtClean="0">
              <a:latin typeface="Arial" panose="020B0604020202020204" pitchFamily="34"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11</a:t>
            </a:fld>
            <a:endParaRPr lang="de-DE"/>
          </a:p>
        </p:txBody>
      </p:sp>
    </p:spTree>
    <p:extLst>
      <p:ext uri="{BB962C8B-B14F-4D97-AF65-F5344CB8AC3E}">
        <p14:creationId xmlns:p14="http://schemas.microsoft.com/office/powerpoint/2010/main" val="118758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200" dirty="0" smtClean="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200" kern="1200" dirty="0" smtClean="0">
                <a:solidFill>
                  <a:schemeClr val="tx1"/>
                </a:solidFill>
                <a:latin typeface="Arial" charset="0"/>
                <a:ea typeface="+mn-ea"/>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200" b="0" i="0" u="none" strike="noStrike" cap="none" normalizeH="0" baseline="0" dirty="0" smtClean="0">
              <a:ln>
                <a:noFill/>
              </a:ln>
              <a:effectLst/>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r>
              <a:rPr lang="de-DE" sz="1200" dirty="0" smtClean="0">
                <a:solidFill>
                  <a:srgbClr val="0000FF"/>
                </a:solidFill>
                <a:highlight>
                  <a:srgbClr val="FFFFFF"/>
                </a:highlight>
                <a:latin typeface="Consolas" panose="020B0609020204030204" pitchFamily="49" charset="0"/>
              </a:rPr>
              <a:t>WITH </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MEMORY_OPTIMIZED</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ON</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rPr>
              <a:t>Definiert die</a:t>
            </a:r>
            <a:r>
              <a:rPr kumimoji="0" lang="de-DE" altLang="de-DE" sz="1200" b="0" i="0" u="none" strike="noStrike" kern="1200" cap="none" normalizeH="0" dirty="0" smtClean="0">
                <a:ln>
                  <a:noFill/>
                </a:ln>
                <a:solidFill>
                  <a:schemeClr val="tx1"/>
                </a:solidFill>
                <a:effectLst/>
                <a:latin typeface="Arial" charset="0"/>
                <a:ea typeface="+mn-ea"/>
                <a:cs typeface="Consolas" panose="020B0609020204030204" pitchFamily="49" charset="0"/>
              </a:rPr>
              <a:t> Tabelle als speicheroptimiert</a:t>
            </a:r>
            <a:endPar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27715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15</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185894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17</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1366058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20</a:t>
            </a:fld>
            <a:endParaRPr lang="de-DE"/>
          </a:p>
        </p:txBody>
      </p:sp>
    </p:spTree>
    <p:extLst>
      <p:ext uri="{BB962C8B-B14F-4D97-AF65-F5344CB8AC3E}">
        <p14:creationId xmlns:p14="http://schemas.microsoft.com/office/powerpoint/2010/main" val="62280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DE" sz="800" b="0" dirty="0" smtClean="0"/>
              <a:t>In-Memory-Technologien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30.11.2011</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22.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6.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de.wikipedia.org/wiki/Liste_der_IPA-Zeichen"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Vergleichende Untersuchungen von Datenbanksystemen mit </a:t>
            </a:r>
          </a:p>
          <a:p>
            <a:pPr marL="0" indent="0" algn="ctr">
              <a:buNone/>
            </a:pPr>
            <a:r>
              <a:rPr lang="de-DE" sz="2800" b="1" dirty="0"/>
              <a:t>In-Memory-Technologien</a:t>
            </a:r>
          </a:p>
          <a:p>
            <a:pPr marL="0" indent="0">
              <a:buNone/>
            </a:pPr>
            <a:endParaRPr lang="de-DE" dirty="0"/>
          </a:p>
        </p:txBody>
      </p:sp>
    </p:spTree>
    <p:extLst>
      <p:ext uri="{BB962C8B-B14F-4D97-AF65-F5344CB8AC3E}">
        <p14:creationId xmlns:p14="http://schemas.microsoft.com/office/powerpoint/2010/main" val="265671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a:t>
            </a:r>
            <a:endParaRPr lang="de-DE" dirty="0"/>
          </a:p>
        </p:txBody>
      </p:sp>
      <p:sp>
        <p:nvSpPr>
          <p:cNvPr id="4" name="Textfeld 3">
            <a:extLst>
              <a:ext uri="{FF2B5EF4-FFF2-40B4-BE49-F238E27FC236}">
                <a16:creationId xmlns="" xmlns:a16="http://schemas.microsoft.com/office/drawing/2014/main" id="{55A35DED-7D1A-4C8F-934D-D5CD3FC3279C}"/>
              </a:ext>
            </a:extLst>
          </p:cNvPr>
          <p:cNvSpPr txBox="1"/>
          <p:nvPr/>
        </p:nvSpPr>
        <p:spPr>
          <a:xfrm>
            <a:off x="397378" y="1052736"/>
            <a:ext cx="8892480" cy="470898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a:t>Speicheroptimierte Tabellen (Speicherung als Objekte in C) </a:t>
            </a:r>
          </a:p>
          <a:p>
            <a:pPr marL="457200" indent="-457200">
              <a:lnSpc>
                <a:spcPct val="150000"/>
              </a:lnSpc>
              <a:buFont typeface="Arial" panose="020B0604020202020204" pitchFamily="34" charset="0"/>
              <a:buChar char="•"/>
            </a:pPr>
            <a:r>
              <a:rPr lang="de-DE" sz="2000" dirty="0" smtClean="0"/>
              <a:t>Multiversionsverwaltung </a:t>
            </a:r>
          </a:p>
          <a:p>
            <a:pPr marL="457200" indent="-457200">
              <a:lnSpc>
                <a:spcPct val="150000"/>
              </a:lnSpc>
              <a:buFont typeface="Arial" panose="020B0604020202020204" pitchFamily="34" charset="0"/>
              <a:buChar char="•"/>
            </a:pPr>
            <a:endParaRPr lang="de-DE" sz="2000" dirty="0"/>
          </a:p>
          <a:p>
            <a:pPr>
              <a:lnSpc>
                <a:spcPct val="150000"/>
              </a:lnSpc>
            </a:pPr>
            <a:r>
              <a:rPr lang="de-DE" sz="2000" dirty="0"/>
              <a:t>	</a:t>
            </a:r>
            <a:r>
              <a:rPr lang="de-DE" sz="2000" u="sng" dirty="0" err="1" smtClean="0"/>
              <a:t>Kompriemierung</a:t>
            </a:r>
            <a:r>
              <a:rPr lang="de-DE" sz="2000" u="sng" dirty="0" smtClean="0"/>
              <a:t>:</a:t>
            </a:r>
            <a:endParaRPr lang="de-DE" sz="2000" u="sng" dirty="0"/>
          </a:p>
          <a:p>
            <a:pPr marL="457200" indent="-457200">
              <a:lnSpc>
                <a:spcPct val="150000"/>
              </a:lnSpc>
              <a:buFont typeface="Arial" panose="020B0604020202020204" pitchFamily="34" charset="0"/>
              <a:buChar char="•"/>
            </a:pPr>
            <a:r>
              <a:rPr lang="de-DE" sz="2000" dirty="0"/>
              <a:t>Datenkomprimierung </a:t>
            </a:r>
            <a:r>
              <a:rPr lang="de-DE" sz="2000" dirty="0" smtClean="0"/>
              <a:t>bei </a:t>
            </a:r>
            <a:r>
              <a:rPr lang="de-DE" sz="2000" dirty="0"/>
              <a:t>speicheroptimierten </a:t>
            </a:r>
            <a:r>
              <a:rPr lang="de-DE" sz="2000" dirty="0" smtClean="0"/>
              <a:t>Tabellen wird </a:t>
            </a:r>
            <a:r>
              <a:rPr lang="de-DE" sz="2000" dirty="0"/>
              <a:t>nicht </a:t>
            </a:r>
            <a:r>
              <a:rPr lang="de-DE" sz="2000" dirty="0" smtClean="0"/>
              <a:t>unterstützt (Datenbankgröße wird nicht vermindert</a:t>
            </a:r>
            <a:r>
              <a:rPr lang="de-DE" sz="2000" dirty="0" smtClean="0"/>
              <a:t>)</a:t>
            </a:r>
          </a:p>
          <a:p>
            <a:pPr>
              <a:lnSpc>
                <a:spcPct val="150000"/>
              </a:lnSpc>
            </a:pPr>
            <a:r>
              <a:rPr lang="de-DE" sz="2000" dirty="0" smtClean="0"/>
              <a:t>	</a:t>
            </a:r>
            <a:r>
              <a:rPr lang="de-DE" sz="2000" u="sng" dirty="0" smtClean="0"/>
              <a:t>Hochverfügbarkeit:</a:t>
            </a:r>
          </a:p>
          <a:p>
            <a:pPr marL="342900" indent="-342900">
              <a:lnSpc>
                <a:spcPct val="150000"/>
              </a:lnSpc>
              <a:buFont typeface="Arial" panose="020B0604020202020204" pitchFamily="34" charset="0"/>
              <a:buChar char="•"/>
            </a:pPr>
            <a:r>
              <a:rPr lang="de-DE" sz="2000" dirty="0" smtClean="0"/>
              <a:t>Zwischenspeicherung erfolgt in Dateigruppen</a:t>
            </a:r>
          </a:p>
          <a:p>
            <a:pPr marL="342900" indent="-342900">
              <a:lnSpc>
                <a:spcPct val="150000"/>
              </a:lnSpc>
              <a:buFont typeface="Arial" panose="020B0604020202020204" pitchFamily="34" charset="0"/>
              <a:buChar char="•"/>
            </a:pPr>
            <a:r>
              <a:rPr lang="de-DE" sz="2000" dirty="0" smtClean="0"/>
              <a:t>Bei z.B. Stromausfall ist außer bei einer laufenden Transaktion alles gesichert</a:t>
            </a:r>
            <a:endParaRPr lang="de-DE" sz="2000" dirty="0"/>
          </a:p>
        </p:txBody>
      </p:sp>
    </p:spTree>
    <p:extLst>
      <p:ext uri="{BB962C8B-B14F-4D97-AF65-F5344CB8AC3E}">
        <p14:creationId xmlns:p14="http://schemas.microsoft.com/office/powerpoint/2010/main" val="2885947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Datenbank </a:t>
            </a:r>
            <a:r>
              <a:rPr lang="de-DE" dirty="0" smtClean="0"/>
              <a:t>einrichten</a:t>
            </a:r>
            <a:endParaRPr lang="de-DE" dirty="0"/>
          </a:p>
        </p:txBody>
      </p:sp>
      <p:sp>
        <p:nvSpPr>
          <p:cNvPr id="4" name="Rectangle 3"/>
          <p:cNvSpPr txBox="1">
            <a:spLocks noChangeArrowheads="1"/>
          </p:cNvSpPr>
          <p:nvPr/>
        </p:nvSpPr>
        <p:spPr bwMode="auto">
          <a:xfrm>
            <a:off x="323528" y="1140468"/>
            <a:ext cx="8724898"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200" dirty="0">
                <a:solidFill>
                  <a:srgbClr val="0000FF"/>
                </a:solidFill>
                <a:highlight>
                  <a:srgbClr val="FFFFFF"/>
                </a:highlight>
                <a:latin typeface="Consolas" panose="020B0609020204030204" pitchFamily="49" charset="0"/>
              </a:rPr>
              <a:t>ALTER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DATABASE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FILEGROUP</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Testdatenbank_mod</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CONTAINS</a:t>
            </a:r>
            <a:r>
              <a:rPr lang="en-US"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00"/>
                </a:solidFill>
                <a:highlight>
                  <a:srgbClr val="FFFFFF"/>
                </a:highlight>
                <a:latin typeface="Consolas" panose="020B0609020204030204" pitchFamily="49" charset="0"/>
              </a:rPr>
              <a:t>MEMORY_OPTIMIZED_DATA   </a:t>
            </a:r>
          </a:p>
          <a:p>
            <a:pPr marL="0" indent="0">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indent="0">
              <a:buNone/>
            </a:pPr>
            <a:r>
              <a:rPr lang="de-DE" sz="1200" dirty="0">
                <a:solidFill>
                  <a:srgbClr val="0000FF"/>
                </a:solidFill>
                <a:highlight>
                  <a:srgbClr val="FFFFFF"/>
                </a:highlight>
                <a:latin typeface="Consolas" panose="020B0609020204030204" pitchFamily="49" charset="0"/>
              </a:rPr>
              <a:t>ADD</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 </a:t>
            </a:r>
            <a:r>
              <a:rPr lang="de-DE" sz="1200" dirty="0">
                <a:solidFill>
                  <a:srgbClr val="808080"/>
                </a:solidFill>
                <a:highlight>
                  <a:srgbClr val="FFFFFF"/>
                </a:highlight>
                <a:latin typeface="Consolas" panose="020B0609020204030204" pitchFamily="49" charset="0"/>
              </a:rPr>
              <a:t>(</a:t>
            </a:r>
            <a:r>
              <a:rPr lang="de-DE" sz="1200" dirty="0" err="1">
                <a:solidFill>
                  <a:srgbClr val="0000FF"/>
                </a:solidFill>
                <a:highlight>
                  <a:srgbClr val="FFFFFF"/>
                </a:highlight>
                <a:latin typeface="Consolas" panose="020B0609020204030204" pitchFamily="49" charset="0"/>
              </a:rPr>
              <a:t>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 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filename</a:t>
            </a:r>
            <a:r>
              <a:rPr lang="de-DE" sz="1200" dirty="0">
                <a:solidFill>
                  <a:srgbClr val="808080"/>
                </a:solidFill>
                <a:highlight>
                  <a:srgbClr val="FFFFFF"/>
                </a:highlight>
                <a:latin typeface="Consolas" panose="020B0609020204030204" pitchFamily="49" charset="0"/>
              </a:rPr>
              <a:t>=</a:t>
            </a:r>
            <a:r>
              <a:rPr lang="de-DE" sz="1200" dirty="0">
                <a:solidFill>
                  <a:srgbClr val="FF0000"/>
                </a:solidFill>
                <a:highlight>
                  <a:srgbClr val="FFFFFF"/>
                </a:highlight>
                <a:latin typeface="Consolas" panose="020B0609020204030204" pitchFamily="49" charset="0"/>
              </a:rPr>
              <a:t>'c:\</a:t>
            </a:r>
            <a:r>
              <a:rPr lang="de-DE" sz="1200" dirty="0" err="1">
                <a:solidFill>
                  <a:srgbClr val="FF0000"/>
                </a:solidFill>
                <a:highlight>
                  <a:srgbClr val="FFFFFF"/>
                </a:highlight>
                <a:latin typeface="Consolas" panose="020B0609020204030204" pitchFamily="49" charset="0"/>
              </a:rPr>
              <a:t>data</a:t>
            </a:r>
            <a:r>
              <a:rPr lang="de-DE" sz="1200" dirty="0">
                <a:solidFill>
                  <a:srgbClr val="FF0000"/>
                </a:solidFill>
                <a:highlight>
                  <a:srgbClr val="FFFFFF"/>
                </a:highlight>
                <a:latin typeface="Consolas" panose="020B0609020204030204" pitchFamily="49" charset="0"/>
              </a:rPr>
              <a:t>\Testdatenbank_mod1'</a:t>
            </a:r>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p>
          <a:p>
            <a:pPr marL="0" indent="0">
              <a:buNone/>
            </a:pPr>
            <a:r>
              <a:rPr lang="de-DE" sz="1200" dirty="0">
                <a:solidFill>
                  <a:srgbClr val="0000FF"/>
                </a:solidFill>
                <a:highlight>
                  <a:srgbClr val="FFFFFF"/>
                </a:highlight>
                <a:latin typeface="Consolas" panose="020B0609020204030204" pitchFamily="49" charset="0"/>
              </a:rPr>
              <a:t>TO</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FILEGROUP</a:t>
            </a:r>
            <a:r>
              <a:rPr lang="de-DE" sz="1200" dirty="0">
                <a:solidFill>
                  <a:srgbClr val="000000"/>
                </a:solidFill>
                <a:highlight>
                  <a:srgbClr val="FFFFFF"/>
                </a:highlight>
                <a:latin typeface="Consolas" panose="020B0609020204030204" pitchFamily="49" charset="0"/>
              </a:rPr>
              <a:t> </a:t>
            </a:r>
            <a:r>
              <a:rPr lang="de-DE" sz="1200" dirty="0" err="1" smtClean="0">
                <a:solidFill>
                  <a:srgbClr val="000000"/>
                </a:solidFill>
                <a:highlight>
                  <a:srgbClr val="FFFFFF"/>
                </a:highlight>
                <a:latin typeface="Consolas" panose="020B0609020204030204" pitchFamily="49" charset="0"/>
              </a:rPr>
              <a:t>Testdatenbank_mod</a:t>
            </a:r>
            <a:endParaRPr lang="de-DE" sz="1200" dirty="0">
              <a:solidFill>
                <a:srgbClr val="000000"/>
              </a:solidFill>
              <a:highlight>
                <a:srgbClr val="FFFFFF"/>
              </a:highlight>
              <a:latin typeface="Consolas" panose="020B0609020204030204" pitchFamily="49" charset="0"/>
            </a:endParaRPr>
          </a:p>
          <a:p>
            <a:pPr marL="0" indent="0">
              <a:buNone/>
            </a:pPr>
            <a:endParaRPr lang="de-DE" sz="1200" dirty="0" smtClean="0">
              <a:solidFill>
                <a:srgbClr val="000000"/>
              </a:solidFill>
              <a:highlight>
                <a:srgbClr val="FFFFFF"/>
              </a:highlight>
              <a:latin typeface="Consolas" panose="020B0609020204030204" pitchFamily="49" charset="0"/>
            </a:endParaRPr>
          </a:p>
          <a:p>
            <a:pPr marL="0" lvl="0" indent="0">
              <a:spcBef>
                <a:spcPct val="0"/>
              </a:spcBef>
              <a:buNone/>
            </a:pPr>
            <a:r>
              <a:rPr lang="de-DE" sz="1200" dirty="0">
                <a:solidFill>
                  <a:srgbClr val="0000FF"/>
                </a:solidFill>
                <a:highlight>
                  <a:srgbClr val="FFFFFF"/>
                </a:highlight>
                <a:latin typeface="Consolas" panose="020B0609020204030204" pitchFamily="49" charset="0"/>
              </a:rPr>
              <a:t>ALTER</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DATABASE</a:t>
            </a:r>
            <a:r>
              <a:rPr lang="de-DE" sz="1200" dirty="0">
                <a:solidFill>
                  <a:srgbClr val="000000"/>
                </a:solidFill>
                <a:highlight>
                  <a:srgbClr val="FFFFFF"/>
                </a:highlight>
                <a:latin typeface="Consolas" panose="020B0609020204030204" pitchFamily="49" charset="0"/>
              </a:rPr>
              <a:t> Testdatenbank </a:t>
            </a:r>
          </a:p>
          <a:p>
            <a:pPr marL="0" lvl="0" indent="0">
              <a:spcBef>
                <a:spcPct val="0"/>
              </a:spcBef>
              <a:buNone/>
            </a:pPr>
            <a:r>
              <a:rPr lang="de-DE" sz="1200" dirty="0">
                <a:solidFill>
                  <a:srgbClr val="0000FF"/>
                </a:solidFill>
                <a:highlight>
                  <a:srgbClr val="FFFFFF"/>
                </a:highlight>
                <a:latin typeface="Consolas" panose="020B0609020204030204" pitchFamily="49" charset="0"/>
              </a:rPr>
              <a:t>SET</a:t>
            </a:r>
            <a:r>
              <a:rPr lang="de-DE" sz="1200" dirty="0">
                <a:solidFill>
                  <a:srgbClr val="000000"/>
                </a:solidFill>
                <a:highlight>
                  <a:srgbClr val="FFFFFF"/>
                </a:highlight>
                <a:latin typeface="Consolas" panose="020B0609020204030204" pitchFamily="49" charset="0"/>
              </a:rPr>
              <a:t> MEMORY_OPTIMIZED_ELEVATE_TO_SNAPSHOT</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000000"/>
                </a:solidFill>
                <a:highlight>
                  <a:srgbClr val="FFFFFF"/>
                </a:highlight>
                <a:latin typeface="Consolas" panose="020B0609020204030204" pitchFamily="49" charset="0"/>
              </a:rPr>
              <a:t>  </a:t>
            </a:r>
          </a:p>
          <a:p>
            <a:pPr marL="0" indent="0">
              <a:buFontTx/>
              <a:buNone/>
            </a:pPr>
            <a:endParaRPr lang="de-DE" sz="1800" dirty="0"/>
          </a:p>
          <a:p>
            <a:r>
              <a:rPr lang="de-DE" sz="1800" dirty="0"/>
              <a:t>Erstellt eine speicheroptimierte Dateigruppe mit einem Container </a:t>
            </a:r>
          </a:p>
          <a:p>
            <a:r>
              <a:rPr lang="de-DE" sz="1800" dirty="0"/>
              <a:t>der Container enthält Datendateien </a:t>
            </a:r>
            <a:r>
              <a:rPr lang="de-DE" sz="1800" dirty="0" smtClean="0"/>
              <a:t>und </a:t>
            </a:r>
            <a:r>
              <a:rPr lang="de-DE" sz="1800" dirty="0" smtClean="0"/>
              <a:t>Änderungsdateien</a:t>
            </a:r>
            <a:endParaRPr lang="de-DE" sz="1800" dirty="0" smtClean="0"/>
          </a:p>
          <a:p>
            <a:r>
              <a:rPr lang="de-DE" sz="1800" dirty="0"/>
              <a:t>In dieser Dateigruppe erfolgt die zwischen Speicherung der Daten aus dem Arbeitsspeicher (Backup-Lösung</a:t>
            </a:r>
            <a:r>
              <a:rPr lang="de-DE" sz="1800" dirty="0" smtClean="0"/>
              <a:t>)</a:t>
            </a:r>
            <a:endParaRPr lang="de-DE" sz="1800" dirty="0"/>
          </a:p>
          <a:p>
            <a:r>
              <a:rPr lang="de-DE" sz="1800" dirty="0"/>
              <a:t>eine speicheroptimierte Dateigruppe ist erforderlich, damit die Behandlung speicheroptimierter </a:t>
            </a:r>
            <a:r>
              <a:rPr lang="de-DE" sz="1800" dirty="0" smtClean="0"/>
              <a:t>SCHEMA_ONLY-Tabellen </a:t>
            </a:r>
            <a:r>
              <a:rPr lang="de-DE" sz="1800" dirty="0"/>
              <a:t>für Datenbanken mit speicheroptimierten Tabellen konsistent ist</a:t>
            </a:r>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14248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Tabellen </a:t>
            </a:r>
            <a:r>
              <a:rPr lang="de-DE" dirty="0" smtClean="0"/>
              <a:t>einrichten</a:t>
            </a:r>
            <a:endParaRPr lang="de-DE" dirty="0"/>
          </a:p>
        </p:txBody>
      </p:sp>
      <p:sp>
        <p:nvSpPr>
          <p:cNvPr id="4" name="Rechteck 3"/>
          <p:cNvSpPr/>
          <p:nvPr/>
        </p:nvSpPr>
        <p:spPr>
          <a:xfrm>
            <a:off x="251520" y="949077"/>
            <a:ext cx="3672408" cy="3231654"/>
          </a:xfrm>
          <a:prstGeom prst="rect">
            <a:avLst/>
          </a:prstGeom>
        </p:spPr>
        <p:txBody>
          <a:bodyPr wrap="square">
            <a:spAutoFit/>
          </a:bodyPr>
          <a:lstStyle/>
          <a:p>
            <a:r>
              <a:rPr lang="de-DE" sz="1200" dirty="0">
                <a:solidFill>
                  <a:srgbClr val="0000FF"/>
                </a:solidFill>
                <a:highlight>
                  <a:srgbClr val="FFFFFF"/>
                </a:highlight>
                <a:latin typeface="Consolas" panose="020B0609020204030204" pitchFamily="49" charset="0"/>
              </a:rPr>
              <a:t>CREATE</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TABLE</a:t>
            </a:r>
            <a:r>
              <a:rPr lang="de-DE" sz="1200" dirty="0">
                <a:solidFill>
                  <a:srgbClr val="000000"/>
                </a:solidFill>
                <a:highlight>
                  <a:srgbClr val="FFFFFF"/>
                </a:highlight>
                <a:latin typeface="Consolas" panose="020B0609020204030204" pitchFamily="49" charset="0"/>
              </a:rPr>
              <a:t> Bestellung </a:t>
            </a:r>
          </a:p>
          <a:p>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en-US" sz="1200" dirty="0" err="1">
                <a:solidFill>
                  <a:srgbClr val="000000"/>
                </a:solidFill>
                <a:highlight>
                  <a:srgbClr val="FFFFFF"/>
                </a:highlight>
                <a:latin typeface="Consolas" panose="020B0609020204030204" pitchFamily="49" charset="0"/>
              </a:rPr>
              <a:t>Bestellnr</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Primary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Key</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NONCLUSTERED</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Datum </a:t>
            </a:r>
            <a:r>
              <a:rPr lang="de-DE" sz="1200" dirty="0" err="1">
                <a:solidFill>
                  <a:srgbClr val="0000FF"/>
                </a:solidFill>
                <a:highlight>
                  <a:srgbClr val="FFFFFF"/>
                </a:highlight>
                <a:latin typeface="Consolas" panose="020B0609020204030204" pitchFamily="49" charset="0"/>
              </a:rPr>
              <a:t>date</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Pos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Artbez</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varchar</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Preis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Menge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RabatMenge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BetragGesamt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RabatKunde</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MwstGesamt</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err="1">
                <a:solidFill>
                  <a:srgbClr val="000000"/>
                </a:solidFill>
                <a:highlight>
                  <a:srgbClr val="FFFFFF"/>
                </a:highlight>
                <a:latin typeface="Consolas" panose="020B0609020204030204" pitchFamily="49" charset="0"/>
              </a:rPr>
              <a:t>Kunnr</a:t>
            </a:r>
            <a:r>
              <a:rPr lang="de-DE" sz="1200" dirty="0">
                <a:solidFill>
                  <a:srgbClr val="000000"/>
                </a:solidFill>
                <a:highlight>
                  <a:srgbClr val="FFFFFF"/>
                </a:highlight>
                <a:latin typeface="Consolas" panose="020B0609020204030204" pitchFamily="49" charset="0"/>
              </a:rPr>
              <a:t> </a:t>
            </a:r>
            <a:r>
              <a:rPr lang="de-DE" sz="1200" dirty="0" err="1">
                <a:solidFill>
                  <a:srgbClr val="0000FF"/>
                </a:solidFill>
                <a:highlight>
                  <a:srgbClr val="FFFFFF"/>
                </a:highlight>
                <a:latin typeface="Consolas" panose="020B0609020204030204" pitchFamily="49" charset="0"/>
              </a:rPr>
              <a:t>int</a:t>
            </a:r>
            <a:r>
              <a:rPr lang="de-DE" sz="1200" dirty="0">
                <a:solidFill>
                  <a:srgbClr val="808080"/>
                </a:solidFill>
                <a:highlight>
                  <a:srgbClr val="FFFFFF"/>
                </a:highlight>
                <a:latin typeface="Consolas" panose="020B0609020204030204" pitchFamily="49" charset="0"/>
              </a:rPr>
              <a:t>,</a:t>
            </a:r>
            <a:endParaRPr lang="de-DE" sz="1200" dirty="0">
              <a:solidFill>
                <a:srgbClr val="000000"/>
              </a:solidFill>
              <a:highlight>
                <a:srgbClr val="FFFFFF"/>
              </a:highlight>
              <a:latin typeface="Consolas" panose="020B0609020204030204" pitchFamily="49" charset="0"/>
            </a:endParaRPr>
          </a:p>
          <a:p>
            <a:r>
              <a:rPr lang="de-DE" sz="1200" dirty="0">
                <a:solidFill>
                  <a:srgbClr val="000000"/>
                </a:solidFill>
                <a:highlight>
                  <a:srgbClr val="FFFFFF"/>
                </a:highlight>
                <a:latin typeface="Consolas" panose="020B0609020204030204" pitchFamily="49" charset="0"/>
              </a:rPr>
              <a:t>Eilauftrag </a:t>
            </a:r>
            <a:r>
              <a:rPr lang="de-DE" sz="1200" dirty="0" err="1">
                <a:solidFill>
                  <a:srgbClr val="0000FF"/>
                </a:solidFill>
                <a:highlight>
                  <a:srgbClr val="FFFFFF"/>
                </a:highlight>
                <a:latin typeface="Consolas" panose="020B0609020204030204" pitchFamily="49" charset="0"/>
              </a:rPr>
              <a:t>int</a:t>
            </a:r>
            <a:endParaRPr lang="de-DE" sz="1200" dirty="0">
              <a:solidFill>
                <a:srgbClr val="000000"/>
              </a:solidFill>
              <a:highlight>
                <a:srgbClr val="FFFFFF"/>
              </a:highlight>
              <a:latin typeface="Consolas" panose="020B0609020204030204" pitchFamily="49" charset="0"/>
            </a:endParaRPr>
          </a:p>
          <a:p>
            <a:r>
              <a:rPr lang="de-DE" sz="1200" dirty="0">
                <a:solidFill>
                  <a:srgbClr val="808080"/>
                </a:solidFill>
                <a:highlight>
                  <a:srgbClr val="FFFFFF"/>
                </a:highlight>
                <a:latin typeface="Consolas" panose="020B0609020204030204" pitchFamily="49" charset="0"/>
              </a:rPr>
              <a:t>)</a:t>
            </a:r>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WITH </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MEMORY_OPTIMIZED</a:t>
            </a:r>
            <a:r>
              <a:rPr lang="de-DE" sz="1200" dirty="0">
                <a:solidFill>
                  <a:srgbClr val="808080"/>
                </a:solidFill>
                <a:highlight>
                  <a:srgbClr val="FFFFFF"/>
                </a:highlight>
                <a:latin typeface="Consolas" panose="020B0609020204030204" pitchFamily="49" charset="0"/>
              </a:rPr>
              <a:t>=</a:t>
            </a:r>
            <a:r>
              <a:rPr lang="de-DE" sz="1200" dirty="0">
                <a:solidFill>
                  <a:srgbClr val="0000FF"/>
                </a:solidFill>
                <a:highlight>
                  <a:srgbClr val="FFFFFF"/>
                </a:highlight>
                <a:latin typeface="Consolas" panose="020B0609020204030204" pitchFamily="49" charset="0"/>
              </a:rPr>
              <a:t>ON</a:t>
            </a:r>
            <a:r>
              <a:rPr lang="de-DE" sz="1200" dirty="0">
                <a:solidFill>
                  <a:srgbClr val="808080"/>
                </a:solidFill>
                <a:highlight>
                  <a:srgbClr val="FFFFFF"/>
                </a:highlight>
                <a:latin typeface="Consolas" panose="020B0609020204030204" pitchFamily="49" charset="0"/>
              </a:rPr>
              <a:t>)</a:t>
            </a:r>
            <a:endParaRPr lang="de-DE" sz="1200" dirty="0"/>
          </a:p>
        </p:txBody>
      </p:sp>
      <p:sp>
        <p:nvSpPr>
          <p:cNvPr id="5" name="Rectangle 1"/>
          <p:cNvSpPr>
            <a:spLocks noChangeArrowheads="1"/>
          </p:cNvSpPr>
          <p:nvPr/>
        </p:nvSpPr>
        <p:spPr bwMode="auto">
          <a:xfrm>
            <a:off x="3779912" y="1911315"/>
            <a:ext cx="4675382" cy="2585323"/>
          </a:xfrm>
          <a:prstGeom prst="rect">
            <a:avLst/>
          </a:prstGeom>
          <a:solidFill>
            <a:schemeClr val="accent4"/>
          </a:solidFill>
          <a:ln>
            <a:noFill/>
          </a:ln>
          <a:effectLst/>
          <a:extLst/>
        </p:spPr>
        <p:txBody>
          <a:bodyPr vert="horz" wrap="none" lIns="91440" tIns="45720" rIns="91440" bIns="45720" numCol="1" anchor="ctr" anchorCtr="0" compatLnSpc="1">
            <a:prstTxWarp prst="textNoShape">
              <a:avLst/>
            </a:prstTxWarp>
            <a:spAutoFit/>
          </a:bodyPr>
          <a:lstStyle/>
          <a:p>
            <a:pPr lvl="0"/>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Primary</a:t>
            </a:r>
            <a:r>
              <a:rPr lang="de-DE" altLang="de-DE" sz="18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8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altLang="de-DE" sz="18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NONCLUSTERED </a:t>
            </a:r>
          </a:p>
          <a:p>
            <a:pPr marL="285750" lvl="0" indent="-285750">
              <a:buFont typeface="Arial" panose="020B0604020202020204" pitchFamily="34" charset="0"/>
              <a:buChar char="•"/>
            </a:pPr>
            <a:r>
              <a:rPr lang="de-DE" altLang="de-DE" sz="1800" dirty="0" smtClean="0">
                <a:latin typeface="+mn-lt"/>
                <a:cs typeface="Consolas" panose="020B0609020204030204" pitchFamily="49" charset="0"/>
              </a:rPr>
              <a:t>Stellt </a:t>
            </a:r>
            <a:r>
              <a:rPr lang="de-DE" altLang="de-DE" sz="1800" dirty="0">
                <a:latin typeface="+mn-lt"/>
                <a:cs typeface="Consolas" panose="020B0609020204030204" pitchFamily="49" charset="0"/>
              </a:rPr>
              <a:t>einen nicht gruppierten </a:t>
            </a:r>
            <a:endParaRPr lang="de-DE" altLang="de-DE" sz="1800" dirty="0" smtClean="0">
              <a:latin typeface="+mn-lt"/>
              <a:cs typeface="Consolas" panose="020B0609020204030204" pitchFamily="49" charset="0"/>
            </a:endParaRPr>
          </a:p>
          <a:p>
            <a:pPr lvl="0"/>
            <a:r>
              <a:rPr lang="de-DE" altLang="de-DE" sz="1800" dirty="0" smtClean="0">
                <a:latin typeface="+mn-lt"/>
                <a:cs typeface="Consolas" panose="020B0609020204030204" pitchFamily="49" charset="0"/>
              </a:rPr>
              <a:t>     speicheroptimierten </a:t>
            </a:r>
            <a:r>
              <a:rPr lang="de-DE" altLang="de-DE" sz="1800" dirty="0">
                <a:latin typeface="+mn-lt"/>
                <a:cs typeface="Consolas" panose="020B0609020204030204" pitchFamily="49" charset="0"/>
              </a:rPr>
              <a:t>Index bereit</a:t>
            </a:r>
          </a:p>
          <a:p>
            <a:pPr marL="285750" lvl="0" indent="-285750">
              <a:buFont typeface="Arial" panose="020B0604020202020204" pitchFamily="34" charset="0"/>
              <a:buChar char="•"/>
            </a:pPr>
            <a:endParaRPr kumimoji="0" lang="de-DE" altLang="de-DE" sz="1800" b="0" i="0" u="none" strike="noStrike" cap="none" normalizeH="0" baseline="0" dirty="0">
              <a:ln>
                <a:noFill/>
              </a:ln>
              <a:effectLst/>
              <a:latin typeface="Consolas" panose="020B0609020204030204" pitchFamily="49" charset="0"/>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r>
              <a:rPr lang="de-DE" altLang="de-DE" sz="1800" dirty="0" smtClean="0">
                <a:solidFill>
                  <a:schemeClr val="tx2"/>
                </a:solidFill>
                <a:latin typeface="Consolas" panose="020B0609020204030204" pitchFamily="49" charset="0"/>
                <a:cs typeface="Consolas" panose="020B0609020204030204" pitchFamily="49" charset="0"/>
              </a:rPr>
              <a:t>WITH</a:t>
            </a:r>
            <a:r>
              <a:rPr lang="de-DE" altLang="de-DE" sz="1800" dirty="0" smtClean="0">
                <a:solidFill>
                  <a:srgbClr val="808080"/>
                </a:solidFill>
                <a:latin typeface="Consolas" panose="020B0609020204030204" pitchFamily="49" charset="0"/>
                <a:cs typeface="Consolas" panose="020B0609020204030204" pitchFamily="49" charset="0"/>
              </a:rPr>
              <a:t> (</a:t>
            </a:r>
            <a:r>
              <a:rPr lang="de-DE" altLang="de-DE" sz="1800" dirty="0" smtClean="0">
                <a:solidFill>
                  <a:schemeClr val="tx2"/>
                </a:solidFill>
                <a:latin typeface="Consolas" panose="020B0609020204030204" pitchFamily="49" charset="0"/>
                <a:cs typeface="Consolas" panose="020B0609020204030204" pitchFamily="49" charset="0"/>
              </a:rPr>
              <a:t>MEMORY_OPTIMIZED</a:t>
            </a:r>
            <a:r>
              <a:rPr lang="de-DE" altLang="de-DE" sz="1800" dirty="0" smtClean="0">
                <a:solidFill>
                  <a:srgbClr val="808080"/>
                </a:solidFill>
                <a:latin typeface="Consolas" panose="020B0609020204030204" pitchFamily="49" charset="0"/>
                <a:cs typeface="Consolas" panose="020B0609020204030204" pitchFamily="49" charset="0"/>
              </a:rPr>
              <a:t>=</a:t>
            </a:r>
            <a:r>
              <a:rPr lang="de-DE" altLang="de-DE" sz="1800" dirty="0" smtClean="0">
                <a:solidFill>
                  <a:schemeClr val="tx2"/>
                </a:solidFill>
                <a:latin typeface="Consolas" panose="020B0609020204030204" pitchFamily="49" charset="0"/>
                <a:cs typeface="Consolas" panose="020B0609020204030204" pitchFamily="49" charset="0"/>
              </a:rPr>
              <a:t>ON</a:t>
            </a:r>
            <a:r>
              <a:rPr lang="de-DE" altLang="de-DE" sz="1800" dirty="0" smtClean="0">
                <a:solidFill>
                  <a:srgbClr val="808080"/>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kumimoji="0" lang="de-DE" altLang="de-DE" sz="1800" b="0" i="0" u="none" strike="noStrike" cap="none" normalizeH="0" baseline="0" dirty="0" smtClean="0">
                <a:ln>
                  <a:noFill/>
                </a:ln>
                <a:effectLst/>
                <a:latin typeface="+mn-lt"/>
                <a:cs typeface="Consolas" panose="020B0609020204030204" pitchFamily="49" charset="0"/>
              </a:rPr>
              <a:t>Definiert </a:t>
            </a:r>
            <a:r>
              <a:rPr kumimoji="0" lang="de-DE" altLang="de-DE" sz="1800" b="0" i="0" u="none" strike="noStrike" cap="none" normalizeH="0" baseline="0" dirty="0">
                <a:ln>
                  <a:noFill/>
                </a:ln>
                <a:effectLst/>
                <a:latin typeface="+mn-lt"/>
                <a:cs typeface="Consolas" panose="020B0609020204030204" pitchFamily="49" charset="0"/>
              </a:rPr>
              <a:t>die</a:t>
            </a:r>
            <a:r>
              <a:rPr kumimoji="0" lang="de-DE" altLang="de-DE" sz="1800" b="0" i="0" u="none" strike="noStrike" cap="none" normalizeH="0" dirty="0">
                <a:ln>
                  <a:noFill/>
                </a:ln>
                <a:effectLst/>
                <a:latin typeface="+mn-lt"/>
                <a:cs typeface="Consolas" panose="020B0609020204030204" pitchFamily="49" charset="0"/>
              </a:rPr>
              <a:t> Tabelle als speicheroptimiert</a:t>
            </a:r>
            <a:endParaRPr kumimoji="0" lang="de-DE" altLang="de-DE" sz="1800" b="0" i="0" u="none" strike="noStrike" cap="none" normalizeH="0" baseline="0" dirty="0">
              <a:ln>
                <a:noFill/>
              </a:ln>
              <a:effectLst/>
              <a:latin typeface="+mn-lt"/>
              <a:cs typeface="Consolas" panose="020B0609020204030204" pitchFamily="49" charset="0"/>
            </a:endParaRPr>
          </a:p>
          <a:p>
            <a:pPr lvl="0"/>
            <a:endParaRPr lang="de-DE" altLang="de-DE" sz="1800" dirty="0">
              <a:solidFill>
                <a:srgbClr val="808080"/>
              </a:solidFill>
              <a:latin typeface="Consolas" panose="020B0609020204030204" pitchFamily="49" charset="0"/>
              <a:cs typeface="Consolas" panose="020B0609020204030204" pitchFamily="49" charset="0"/>
            </a:endParaRPr>
          </a:p>
          <a:p>
            <a:pPr lvl="0"/>
            <a:endParaRPr kumimoji="0" lang="de-DE" altLang="de-DE" sz="1800" b="0" i="0" u="none" strike="noStrike" cap="none" normalizeH="0" baseline="0" dirty="0">
              <a:ln>
                <a:noFill/>
              </a:ln>
              <a:solidFill>
                <a:srgbClr val="80808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8940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1124744"/>
            <a:ext cx="8244456" cy="5256584"/>
          </a:xfrm>
        </p:spPr>
      </p:sp>
      <p:sp>
        <p:nvSpPr>
          <p:cNvPr id="3" name="Titel 2"/>
          <p:cNvSpPr>
            <a:spLocks noGrp="1"/>
          </p:cNvSpPr>
          <p:nvPr>
            <p:ph type="title"/>
          </p:nvPr>
        </p:nvSpPr>
        <p:spPr/>
        <p:txBody>
          <a:bodyPr/>
          <a:lstStyle/>
          <a:p>
            <a:r>
              <a:rPr lang="de-DE" dirty="0" smtClean="0"/>
              <a:t>MSSQL </a:t>
            </a:r>
            <a:r>
              <a:rPr lang="de-DE" dirty="0"/>
              <a:t>– Export als </a:t>
            </a:r>
            <a:r>
              <a:rPr lang="de-DE" dirty="0" smtClean="0"/>
              <a:t>Flatfile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238" y="807367"/>
            <a:ext cx="4204762" cy="3553658"/>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 y="739933"/>
            <a:ext cx="3888708" cy="354019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b="49764"/>
          <a:stretch/>
        </p:blipFill>
        <p:spPr>
          <a:xfrm>
            <a:off x="32610" y="4441925"/>
            <a:ext cx="7778020" cy="2029196"/>
          </a:xfrm>
          <a:prstGeom prst="rect">
            <a:avLst/>
          </a:prstGeom>
        </p:spPr>
      </p:pic>
      <p:cxnSp>
        <p:nvCxnSpPr>
          <p:cNvPr id="8" name="Gerade Verbindung mit Pfeil 7"/>
          <p:cNvCxnSpPr/>
          <p:nvPr/>
        </p:nvCxnSpPr>
        <p:spPr bwMode="auto">
          <a:xfrm>
            <a:off x="3809791" y="2556572"/>
            <a:ext cx="1296144" cy="1247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p:cNvCxnSpPr/>
          <p:nvPr/>
        </p:nvCxnSpPr>
        <p:spPr bwMode="auto">
          <a:xfrm flipH="1">
            <a:off x="6516216" y="4077072"/>
            <a:ext cx="79208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28472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23528" y="908720"/>
            <a:ext cx="8496944" cy="5544616"/>
          </a:xfrm>
        </p:spPr>
        <p:txBody>
          <a:bodyPr/>
          <a:lstStyle/>
          <a:p>
            <a:pPr algn="ctr"/>
            <a:r>
              <a:rPr lang="de-DE" sz="2800" dirty="0"/>
              <a:t>SAP </a:t>
            </a:r>
            <a:r>
              <a:rPr lang="de-DE" sz="2800" dirty="0" smtClean="0"/>
              <a:t>HANA Express</a:t>
            </a:r>
            <a:endParaRPr lang="de-DE" sz="2800" dirty="0"/>
          </a:p>
        </p:txBody>
      </p:sp>
    </p:spTree>
    <p:extLst>
      <p:ext uri="{BB962C8B-B14F-4D97-AF65-F5344CB8AC3E}">
        <p14:creationId xmlns:p14="http://schemas.microsoft.com/office/powerpoint/2010/main" val="914988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geht</a:t>
            </a:r>
          </a:p>
          <a:p>
            <a:pPr lvl="1"/>
            <a:r>
              <a:rPr lang="de-DE" dirty="0"/>
              <a:t>Teilweise kein direkter Zugriff </a:t>
            </a:r>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6  </a:t>
            </a:r>
          </a:p>
        </p:txBody>
      </p:sp>
    </p:spTree>
    <p:extLst>
      <p:ext uri="{BB962C8B-B14F-4D97-AF65-F5344CB8AC3E}">
        <p14:creationId xmlns:p14="http://schemas.microsoft.com/office/powerpoint/2010/main" val="2835892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a:t>SAP 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a:t>SAP HANA - 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a:t>
            </a:r>
            <a:r>
              <a:rPr lang="de-DE" dirty="0" smtClean="0"/>
              <a:t>- Einrichtung</a:t>
            </a:r>
            <a:endParaRPr lang="de-DE" dirty="0"/>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Grafik 5" descr="Bildschirmausschnitt"/>
          <p:cNvPicPr>
            <a:picLocks noChangeAspect="1"/>
          </p:cNvPicPr>
          <p:nvPr/>
        </p:nvPicPr>
        <p:blipFill rotWithShape="1">
          <a:blip r:embed="rId2">
            <a:extLst>
              <a:ext uri="{28A0092B-C50C-407E-A947-70E740481C1C}">
                <a14:useLocalDpi xmlns:a14="http://schemas.microsoft.com/office/drawing/2010/main" val="0"/>
              </a:ext>
            </a:extLst>
          </a:blip>
          <a:srcRect t="5206" r="10908" b="9754"/>
          <a:stretch/>
        </p:blipFill>
        <p:spPr>
          <a:xfrm>
            <a:off x="4318056" y="2996372"/>
            <a:ext cx="4795448" cy="3528392"/>
          </a:xfrm>
          <a:prstGeom prst="rect">
            <a:avLst/>
          </a:prstGeom>
        </p:spPr>
      </p:pic>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3" y="725208"/>
            <a:ext cx="4309191" cy="3855920"/>
          </a:xfrm>
        </p:spPr>
      </p:pic>
    </p:spTree>
    <p:extLst>
      <p:ext uri="{BB962C8B-B14F-4D97-AF65-F5344CB8AC3E}">
        <p14:creationId xmlns:p14="http://schemas.microsoft.com/office/powerpoint/2010/main" val="255502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Zeilenorientiert (klassisch):</a:t>
            </a:r>
            <a:endParaRPr lang="de-DE" dirty="0"/>
          </a:p>
          <a:p>
            <a:pPr marL="0" indent="0">
              <a:buNone/>
            </a:pPr>
            <a:endParaRPr lang="de-DE" dirty="0"/>
          </a:p>
          <a:p>
            <a:pPr marL="0" indent="0">
              <a:buNone/>
            </a:pPr>
            <a:endParaRPr lang="de-DE" dirty="0"/>
          </a:p>
          <a:p>
            <a:pPr marL="0" indent="0">
              <a:buNone/>
            </a:pPr>
            <a:r>
              <a:rPr lang="de-DE" dirty="0" smtClean="0"/>
              <a:t>Spaltenorientiert (In Memory):</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Was sind In-Memory-Datenbanken?</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473" y="3288824"/>
            <a:ext cx="4356944" cy="2786675"/>
          </a:xfrm>
          <a:prstGeom prst="rect">
            <a:avLst/>
          </a:prstGeom>
        </p:spPr>
      </p:pic>
      <p:sp>
        <p:nvSpPr>
          <p:cNvPr id="8" name="Textfeld 7"/>
          <p:cNvSpPr txBox="1"/>
          <p:nvPr/>
        </p:nvSpPr>
        <p:spPr>
          <a:xfrm>
            <a:off x="4932040" y="3281292"/>
            <a:ext cx="3977414" cy="1631216"/>
          </a:xfrm>
          <a:prstGeom prst="rect">
            <a:avLst/>
          </a:prstGeom>
          <a:noFill/>
        </p:spPr>
        <p:txBody>
          <a:bodyPr wrap="square" rtlCol="0">
            <a:spAutoFit/>
          </a:bodyPr>
          <a:lstStyle/>
          <a:p>
            <a:pPr marL="342900" indent="-342900">
              <a:buFont typeface="Arial" panose="020B0604020202020204" pitchFamily="34" charset="0"/>
              <a:buChar char="•"/>
            </a:pPr>
            <a:r>
              <a:rPr lang="de-DE" sz="2000" dirty="0" smtClean="0"/>
              <a:t>Speicherung erfolgt im Arbeitsspeicher und nicht auf der Festplatte</a:t>
            </a:r>
          </a:p>
          <a:p>
            <a:pPr marL="342900" indent="-342900">
              <a:buFont typeface="Arial" panose="020B0604020202020204" pitchFamily="34" charset="0"/>
              <a:buChar char="•"/>
            </a:pPr>
            <a:r>
              <a:rPr lang="de-DE" sz="2000" dirty="0" smtClean="0"/>
              <a:t>Bessere Zugriffszeiten und schnellere Verarbeitungen </a:t>
            </a:r>
            <a:endParaRPr lang="de-DE" sz="2000" dirty="0"/>
          </a:p>
        </p:txBody>
      </p:sp>
    </p:spTree>
    <p:extLst>
      <p:ext uri="{BB962C8B-B14F-4D97-AF65-F5344CB8AC3E}">
        <p14:creationId xmlns:p14="http://schemas.microsoft.com/office/powerpoint/2010/main" val="889318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de-DE"/>
          </a:p>
        </p:txBody>
      </p:sp>
      <p:pic>
        <p:nvPicPr>
          <p:cNvPr id="5" name="Grafik 4"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0" y="713401"/>
            <a:ext cx="5321790" cy="4087932"/>
          </a:xfrm>
          <a:prstGeom prst="rect">
            <a:avLst/>
          </a:prstGeom>
        </p:spPr>
      </p:pic>
      <p:sp>
        <p:nvSpPr>
          <p:cNvPr id="7" name="Textfeld 6"/>
          <p:cNvSpPr txBox="1"/>
          <p:nvPr/>
        </p:nvSpPr>
        <p:spPr>
          <a:xfrm>
            <a:off x="2631185" y="4941168"/>
            <a:ext cx="6186309" cy="1631216"/>
          </a:xfrm>
          <a:prstGeom prst="rect">
            <a:avLst/>
          </a:prstGeom>
          <a:noFill/>
        </p:spPr>
        <p:txBody>
          <a:bodyPr wrap="none" rtlCol="0">
            <a:spAutoFit/>
          </a:bodyPr>
          <a:lstStyle/>
          <a:p>
            <a:r>
              <a:rPr lang="de-DE" sz="2000" b="1" dirty="0">
                <a:solidFill>
                  <a:srgbClr val="7F0055"/>
                </a:solidFill>
                <a:latin typeface="Courier New" panose="02070309020205020404" pitchFamily="49" charset="0"/>
              </a:rPr>
              <a:t>CREATE</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TABLE</a:t>
            </a:r>
            <a:r>
              <a:rPr lang="de-DE" sz="2000" b="1" dirty="0">
                <a:solidFill>
                  <a:srgbClr val="000000"/>
                </a:solidFill>
                <a:latin typeface="Courier New" panose="02070309020205020404" pitchFamily="49" charset="0"/>
              </a:rPr>
              <a:t> </a:t>
            </a:r>
            <a:r>
              <a:rPr lang="de-DE" sz="2000" b="1" dirty="0">
                <a:solidFill>
                  <a:srgbClr val="2A00FF"/>
                </a:solidFill>
                <a:latin typeface="Courier New" panose="02070309020205020404" pitchFamily="49" charset="0"/>
              </a:rPr>
              <a:t>"</a:t>
            </a:r>
            <a:r>
              <a:rPr lang="de-DE" sz="2000" b="1" dirty="0" err="1">
                <a:solidFill>
                  <a:srgbClr val="2A00FF"/>
                </a:solidFill>
                <a:latin typeface="Courier New" panose="02070309020205020404" pitchFamily="49" charset="0"/>
              </a:rPr>
              <a:t>XSA_ADMIN"</a:t>
            </a:r>
            <a:r>
              <a:rPr lang="de-DE" sz="2000" b="1" dirty="0" err="1">
                <a:solidFill>
                  <a:srgbClr val="000000"/>
                </a:solidFill>
                <a:latin typeface="Courier New" panose="02070309020205020404" pitchFamily="49" charset="0"/>
              </a:rPr>
              <a:t>.</a:t>
            </a:r>
            <a:r>
              <a:rPr lang="de-DE" sz="2000" b="1" dirty="0" err="1">
                <a:solidFill>
                  <a:srgbClr val="2A00FF"/>
                </a:solidFill>
                <a:latin typeface="Courier New" panose="02070309020205020404" pitchFamily="49" charset="0"/>
              </a:rPr>
              <a:t>"Bestellung</a:t>
            </a:r>
            <a:r>
              <a:rPr lang="de-DE" sz="2000" b="1" dirty="0">
                <a:solidFill>
                  <a:srgbClr val="2A00FF"/>
                </a:solidFill>
                <a:latin typeface="Courier New" panose="02070309020205020404" pitchFamily="49" charset="0"/>
              </a:rPr>
              <a:t>"</a:t>
            </a:r>
            <a:r>
              <a:rPr lang="de-DE" sz="2000" b="1" dirty="0">
                <a:solidFill>
                  <a:srgbClr val="000000"/>
                </a:solidFill>
                <a:latin typeface="Courier New" panose="02070309020205020404" pitchFamily="49" charset="0"/>
              </a:rPr>
              <a:t> {</a:t>
            </a:r>
          </a:p>
          <a:p>
            <a:r>
              <a:rPr lang="de-DE" sz="2000" dirty="0" err="1">
                <a:solidFill>
                  <a:srgbClr val="000000"/>
                </a:solidFill>
                <a:latin typeface="Courier New" panose="02070309020205020404" pitchFamily="49" charset="0"/>
              </a:rPr>
              <a:t>Bestellnr</a:t>
            </a:r>
            <a:r>
              <a:rPr lang="de-DE" sz="2000" dirty="0">
                <a:solidFill>
                  <a:srgbClr val="000000"/>
                </a:solidFill>
                <a:latin typeface="Courier New" panose="02070309020205020404" pitchFamily="49" charset="0"/>
              </a:rPr>
              <a:t> </a:t>
            </a:r>
            <a:r>
              <a:rPr lang="de-DE" sz="2000" b="1" dirty="0">
                <a:solidFill>
                  <a:srgbClr val="000080"/>
                </a:solidFill>
                <a:latin typeface="Courier New" panose="02070309020205020404" pitchFamily="49" charset="0"/>
              </a:rPr>
              <a:t>integer</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not</a:t>
            </a:r>
            <a:r>
              <a:rPr lang="de-DE" sz="2000" b="1" dirty="0">
                <a:solidFill>
                  <a:srgbClr val="000000"/>
                </a:solidFill>
                <a:latin typeface="Courier New" panose="02070309020205020404" pitchFamily="49" charset="0"/>
              </a:rPr>
              <a:t> </a:t>
            </a:r>
            <a:r>
              <a:rPr lang="de-DE" sz="2000" b="1" dirty="0">
                <a:solidFill>
                  <a:srgbClr val="7F0055"/>
                </a:solidFill>
                <a:latin typeface="Courier New" panose="02070309020205020404" pitchFamily="49" charset="0"/>
              </a:rPr>
              <a:t>null</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p>
          <a:p>
            <a:r>
              <a:rPr lang="de-DE" sz="2000" b="1" dirty="0" err="1">
                <a:solidFill>
                  <a:srgbClr val="7F0055"/>
                </a:solidFill>
                <a:latin typeface="Courier New" panose="02070309020205020404" pitchFamily="49" charset="0"/>
              </a:rPr>
              <a:t>primary</a:t>
            </a:r>
            <a:r>
              <a:rPr lang="de-DE" sz="2000" b="1" dirty="0">
                <a:solidFill>
                  <a:srgbClr val="000000"/>
                </a:solidFill>
                <a:latin typeface="Courier New" panose="02070309020205020404" pitchFamily="49" charset="0"/>
              </a:rPr>
              <a:t> </a:t>
            </a:r>
            <a:r>
              <a:rPr lang="de-DE" sz="2000" b="1" dirty="0" err="1">
                <a:solidFill>
                  <a:srgbClr val="7F0055"/>
                </a:solidFill>
                <a:latin typeface="Courier New" panose="02070309020205020404" pitchFamily="49" charset="0"/>
              </a:rPr>
              <a:t>key</a:t>
            </a:r>
            <a:r>
              <a:rPr lang="de-DE" sz="2000" b="1" dirty="0">
                <a:solidFill>
                  <a:srgbClr val="000000"/>
                </a:solidFill>
                <a:latin typeface="Courier New" panose="02070309020205020404" pitchFamily="49" charset="0"/>
              </a:rPr>
              <a:t>(</a:t>
            </a:r>
            <a:r>
              <a:rPr lang="de-DE" sz="2000" b="1" dirty="0" err="1">
                <a:solidFill>
                  <a:srgbClr val="000000"/>
                </a:solidFill>
                <a:latin typeface="Courier New" panose="02070309020205020404" pitchFamily="49" charset="0"/>
              </a:rPr>
              <a:t>Bestellnr</a:t>
            </a:r>
            <a:r>
              <a:rPr lang="de-DE" sz="2000" b="1" dirty="0">
                <a:solidFill>
                  <a:srgbClr val="000000"/>
                </a:solidFill>
                <a:latin typeface="Courier New" panose="02070309020205020404" pitchFamily="49" charset="0"/>
              </a:rPr>
              <a:t>)</a:t>
            </a:r>
          </a:p>
          <a:p>
            <a:r>
              <a:rPr lang="de-DE" sz="2000" dirty="0">
                <a:solidFill>
                  <a:srgbClr val="000000"/>
                </a:solidFill>
                <a:latin typeface="Courier New" panose="02070309020205020404" pitchFamily="49" charset="0"/>
              </a:rPr>
              <a:t>}</a:t>
            </a:r>
            <a:r>
              <a:rPr lang="de-DE" sz="2000" dirty="0">
                <a:solidFill>
                  <a:srgbClr val="3F5FBF"/>
                </a:solidFill>
                <a:latin typeface="Courier New" panose="02070309020205020404" pitchFamily="49" charset="0"/>
              </a:rPr>
              <a:t>;</a:t>
            </a:r>
            <a:endParaRPr lang="de-DE" sz="2000" dirty="0"/>
          </a:p>
        </p:txBody>
      </p:sp>
    </p:spTree>
    <p:extLst>
      <p:ext uri="{BB962C8B-B14F-4D97-AF65-F5344CB8AC3E}">
        <p14:creationId xmlns:p14="http://schemas.microsoft.com/office/powerpoint/2010/main" val="434654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a:xfrm>
            <a:off x="71960" y="836712"/>
            <a:ext cx="8604496" cy="5559288"/>
          </a:xfrm>
        </p:spPr>
        <p:txBody>
          <a:bodyPr/>
          <a:lstStyle/>
          <a:p>
            <a:pPr algn="ctr"/>
            <a:r>
              <a:rPr lang="de-DE" dirty="0" smtClean="0"/>
              <a:t>Cassandra</a:t>
            </a:r>
            <a:endParaRPr lang="de-DE" dirty="0"/>
          </a:p>
        </p:txBody>
      </p:sp>
      <p:sp>
        <p:nvSpPr>
          <p:cNvPr id="7" name="Textfeld 6"/>
          <p:cNvSpPr txBox="1"/>
          <p:nvPr/>
        </p:nvSpPr>
        <p:spPr>
          <a:xfrm>
            <a:off x="539552" y="1268760"/>
            <a:ext cx="8136904" cy="7848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4067670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Cassandra	</a:t>
            </a:r>
            <a:endParaRPr lang="de-DE" dirty="0"/>
          </a:p>
        </p:txBody>
      </p:sp>
      <p:sp>
        <p:nvSpPr>
          <p:cNvPr id="4" name="Textfeld 3"/>
          <p:cNvSpPr txBox="1"/>
          <p:nvPr/>
        </p:nvSpPr>
        <p:spPr>
          <a:xfrm>
            <a:off x="460144" y="1124744"/>
            <a:ext cx="8388472" cy="501675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smtClean="0"/>
              <a:t>Einfaches, verteiltes Datenbankverwaltungssystem</a:t>
            </a:r>
          </a:p>
          <a:p>
            <a:pPr marL="457200" indent="-457200">
              <a:lnSpc>
                <a:spcPct val="150000"/>
              </a:lnSpc>
              <a:buFont typeface="Arial" panose="020B0604020202020204" pitchFamily="34" charset="0"/>
              <a:buChar char="•"/>
            </a:pPr>
            <a:r>
              <a:rPr lang="de-DE" sz="2000" dirty="0" smtClean="0"/>
              <a:t>Bei Facebook entwickelt </a:t>
            </a:r>
          </a:p>
          <a:p>
            <a:pPr marL="457200" indent="-457200">
              <a:lnSpc>
                <a:spcPct val="150000"/>
              </a:lnSpc>
              <a:buFont typeface="Arial" panose="020B0604020202020204" pitchFamily="34" charset="0"/>
              <a:buChar char="•"/>
            </a:pPr>
            <a:r>
              <a:rPr lang="de-DE" sz="2000" dirty="0" smtClean="0"/>
              <a:t>seit 2009 ein Projekt der Apache Software </a:t>
            </a:r>
            <a:r>
              <a:rPr lang="de-DE" sz="2000" dirty="0" err="1" smtClean="0"/>
              <a:t>Foundation</a:t>
            </a:r>
            <a:endParaRPr lang="de-DE" sz="2000" dirty="0"/>
          </a:p>
          <a:p>
            <a:pPr marL="457200" indent="-457200">
              <a:lnSpc>
                <a:spcPct val="150000"/>
              </a:lnSpc>
              <a:buFont typeface="Arial" panose="020B0604020202020204" pitchFamily="34" charset="0"/>
              <a:buChar char="•"/>
            </a:pPr>
            <a:endParaRPr lang="de-DE" sz="2000" dirty="0" smtClean="0"/>
          </a:p>
          <a:p>
            <a:pPr marL="457200" indent="-457200">
              <a:lnSpc>
                <a:spcPct val="150000"/>
              </a:lnSpc>
              <a:buFont typeface="Arial" panose="020B0604020202020204" pitchFamily="34" charset="0"/>
              <a:buChar char="•"/>
            </a:pPr>
            <a:r>
              <a:rPr lang="de-DE" sz="2000" dirty="0" smtClean="0"/>
              <a:t>Heute: populärste spaltenorientierte </a:t>
            </a:r>
            <a:r>
              <a:rPr lang="de-DE" sz="2000" dirty="0" err="1" smtClean="0"/>
              <a:t>NoSQL</a:t>
            </a:r>
            <a:r>
              <a:rPr lang="de-DE" sz="2000" dirty="0" smtClean="0"/>
              <a:t>-Datenbank</a:t>
            </a:r>
          </a:p>
          <a:p>
            <a:pPr marL="457200" indent="-457200">
              <a:lnSpc>
                <a:spcPct val="150000"/>
              </a:lnSpc>
              <a:buFont typeface="Arial" panose="020B0604020202020204" pitchFamily="34" charset="0"/>
              <a:buChar char="•"/>
            </a:pPr>
            <a:r>
              <a:rPr lang="de-DE" sz="2000" dirty="0" smtClean="0"/>
              <a:t>Apple, </a:t>
            </a:r>
            <a:r>
              <a:rPr lang="de-DE" sz="2000" dirty="0" err="1" smtClean="0"/>
              <a:t>Netflix</a:t>
            </a:r>
            <a:r>
              <a:rPr lang="de-DE" sz="2000" dirty="0" smtClean="0"/>
              <a:t> und Twitter setzen auf Stärken wie :</a:t>
            </a:r>
          </a:p>
          <a:p>
            <a:pPr marL="914400" lvl="1" indent="-457200">
              <a:lnSpc>
                <a:spcPct val="150000"/>
              </a:lnSpc>
              <a:buFont typeface="Arial" panose="020B0604020202020204" pitchFamily="34" charset="0"/>
              <a:buChar char="•"/>
            </a:pPr>
            <a:r>
              <a:rPr lang="de-DE" sz="2000" dirty="0" smtClean="0"/>
              <a:t>Einfache horizontale Skalierung,</a:t>
            </a:r>
          </a:p>
          <a:p>
            <a:pPr marL="914400" lvl="1" indent="-457200">
              <a:lnSpc>
                <a:spcPct val="150000"/>
              </a:lnSpc>
              <a:buFont typeface="Arial" panose="020B0604020202020204" pitchFamily="34" charset="0"/>
              <a:buChar char="•"/>
            </a:pPr>
            <a:r>
              <a:rPr lang="de-DE" sz="2000" dirty="0" smtClean="0"/>
              <a:t>Hohe Ausfallsicherheit,</a:t>
            </a:r>
          </a:p>
          <a:p>
            <a:pPr marL="914400" lvl="1" indent="-457200">
              <a:lnSpc>
                <a:spcPct val="150000"/>
              </a:lnSpc>
              <a:buFont typeface="Arial" panose="020B0604020202020204" pitchFamily="34" charset="0"/>
              <a:buChar char="•"/>
            </a:pPr>
            <a:r>
              <a:rPr lang="de-DE" sz="2000" dirty="0" smtClean="0"/>
              <a:t>Unterstützung mehrerer Datacenter,</a:t>
            </a:r>
          </a:p>
          <a:p>
            <a:pPr marL="914400" lvl="1" indent="-457200">
              <a:lnSpc>
                <a:spcPct val="150000"/>
              </a:lnSpc>
              <a:buFont typeface="Arial" panose="020B0604020202020204" pitchFamily="34" charset="0"/>
              <a:buChar char="•"/>
            </a:pPr>
            <a:r>
              <a:rPr lang="de-DE" sz="2000" dirty="0" smtClean="0"/>
              <a:t>Speicherung großer Datenmengen. </a:t>
            </a:r>
            <a:endParaRPr lang="de-DE" sz="2000" dirty="0"/>
          </a:p>
          <a:p>
            <a:endParaRPr lang="de-DE" sz="20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03" y="5229200"/>
            <a:ext cx="1524213" cy="1247949"/>
          </a:xfrm>
          <a:prstGeom prst="rect">
            <a:avLst/>
          </a:prstGeom>
        </p:spPr>
      </p:pic>
      <p:sp>
        <p:nvSpPr>
          <p:cNvPr id="5" name="Textfeld 4"/>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11,12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375198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1.1 Allgemeines</a:t>
            </a:r>
            <a:endParaRPr lang="de-DE" dirty="0"/>
          </a:p>
        </p:txBody>
      </p:sp>
      <p:sp>
        <p:nvSpPr>
          <p:cNvPr id="6" name="Textfeld 5"/>
          <p:cNvSpPr txBox="1"/>
          <p:nvPr/>
        </p:nvSpPr>
        <p:spPr>
          <a:xfrm>
            <a:off x="432000" y="1052736"/>
            <a:ext cx="8172448" cy="5262979"/>
          </a:xfrm>
          <a:prstGeom prst="rect">
            <a:avLst/>
          </a:prstGeom>
          <a:noFill/>
        </p:spPr>
        <p:txBody>
          <a:bodyPr wrap="square" rtlCol="0">
            <a:spAutoFit/>
          </a:bodyPr>
          <a:lstStyle/>
          <a:p>
            <a:r>
              <a:rPr lang="de-DE" sz="2000" dirty="0" smtClean="0"/>
              <a:t>Was ist </a:t>
            </a:r>
            <a:r>
              <a:rPr lang="de-DE" sz="2000" dirty="0" err="1" smtClean="0"/>
              <a:t>NoSQL</a:t>
            </a:r>
            <a:r>
              <a:rPr lang="de-DE" sz="2000" dirty="0" smtClean="0"/>
              <a:t> ?</a:t>
            </a:r>
          </a:p>
          <a:p>
            <a:endParaRPr lang="de-DE" sz="2000" dirty="0" smtClean="0"/>
          </a:p>
          <a:p>
            <a:pPr marL="457200" indent="-457200">
              <a:buFont typeface="Arial" panose="020B0604020202020204" pitchFamily="34" charset="0"/>
              <a:buChar char="•"/>
            </a:pPr>
            <a:r>
              <a:rPr lang="de-DE" sz="2000" dirty="0" smtClean="0"/>
              <a:t>Steht für „Not </a:t>
            </a:r>
            <a:r>
              <a:rPr lang="de-DE" sz="2000" dirty="0" err="1" smtClean="0"/>
              <a:t>only</a:t>
            </a:r>
            <a:r>
              <a:rPr lang="de-DE" sz="2000" dirty="0" smtClean="0"/>
              <a:t> SQL“</a:t>
            </a:r>
          </a:p>
          <a:p>
            <a:pPr marL="457200" indent="-457200">
              <a:buFont typeface="Arial" panose="020B0604020202020204" pitchFamily="34" charset="0"/>
              <a:buChar char="•"/>
            </a:pPr>
            <a:r>
              <a:rPr lang="de-DE" sz="2000" dirty="0" smtClean="0"/>
              <a:t>alternative, nicht-relationale Datenbankmodelle</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endParaRPr lang="de-DE" sz="2000" dirty="0"/>
          </a:p>
          <a:p>
            <a:pPr marL="457200" indent="-457200">
              <a:buFont typeface="Arial" panose="020B0604020202020204" pitchFamily="34" charset="0"/>
              <a:buChar char="•"/>
            </a:pPr>
            <a:r>
              <a:rPr lang="de-DE" sz="2000" dirty="0" smtClean="0"/>
              <a:t>Wertepaare, Objekte, Dokumente oder Listen und Reihen	   statt Spalten und Zeilen</a:t>
            </a: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dirty="0" smtClean="0"/>
          </a:p>
          <a:p>
            <a:endParaRPr lang="de-DE" dirty="0" smtClean="0"/>
          </a:p>
        </p:txBody>
      </p:sp>
      <p:graphicFrame>
        <p:nvGraphicFramePr>
          <p:cNvPr id="4" name="Diagramm 3"/>
          <p:cNvGraphicFramePr/>
          <p:nvPr>
            <p:extLst/>
          </p:nvPr>
        </p:nvGraphicFramePr>
        <p:xfrm>
          <a:off x="5720" y="728216"/>
          <a:ext cx="8964488"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95" y="5229200"/>
            <a:ext cx="1524213" cy="1247949"/>
          </a:xfrm>
          <a:prstGeom prst="rect">
            <a:avLst/>
          </a:prstGeom>
        </p:spPr>
      </p:pic>
      <p:sp>
        <p:nvSpPr>
          <p:cNvPr id="7" name="Textfeld 6"/>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13,14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244163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
            </a:endParaRPr>
          </a:p>
          <a:p>
            <a:r>
              <a:rPr lang="de-DE" sz="2000" dirty="0" smtClean="0">
                <a:hlinkClick r:id=""/>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2027" y="5178018"/>
            <a:ext cx="1524213" cy="1247949"/>
          </a:xfrm>
          <a:prstGeom prst="rect">
            <a:avLst/>
          </a:prstGeom>
        </p:spPr>
      </p:pic>
    </p:spTree>
    <p:extLst>
      <p:ext uri="{BB962C8B-B14F-4D97-AF65-F5344CB8AC3E}">
        <p14:creationId xmlns:p14="http://schemas.microsoft.com/office/powerpoint/2010/main" val="4076265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b="0" dirty="0" smtClean="0"/>
              <a:t>Komprimierung</a:t>
            </a:r>
            <a:endParaRPr lang="de-DE" b="0"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nvPr>
        </p:nvGraphicFramePr>
        <p:xfrm>
          <a:off x="143508" y="18000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pic>
        <p:nvPicPr>
          <p:cNvPr id="8" name="Grafik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6279" y="5139913"/>
            <a:ext cx="1524213" cy="1247949"/>
          </a:xfrm>
          <a:prstGeom prst="rect">
            <a:avLst/>
          </a:prstGeom>
        </p:spPr>
      </p:pic>
    </p:spTree>
    <p:extLst>
      <p:ext uri="{BB962C8B-B14F-4D97-AF65-F5344CB8AC3E}">
        <p14:creationId xmlns:p14="http://schemas.microsoft.com/office/powerpoint/2010/main" val="3826164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In-Memory Nutzung </a:t>
            </a:r>
            <a:endParaRPr lang="de-DE" dirty="0"/>
          </a:p>
        </p:txBody>
      </p:sp>
      <p:sp>
        <p:nvSpPr>
          <p:cNvPr id="7" name="Rechteck 6"/>
          <p:cNvSpPr/>
          <p:nvPr/>
        </p:nvSpPr>
        <p:spPr>
          <a:xfrm>
            <a:off x="406440" y="1365736"/>
            <a:ext cx="7920880" cy="5016758"/>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a:p>
          <a:p>
            <a:pPr>
              <a:lnSpc>
                <a:spcPct val="150000"/>
              </a:lnSpc>
            </a:pPr>
            <a:endParaRPr lang="de-DE" sz="2000" dirty="0" smtClean="0"/>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12" y="5253297"/>
            <a:ext cx="1524213" cy="1247949"/>
          </a:xfrm>
          <a:prstGeom prst="rect">
            <a:avLst/>
          </a:prstGeom>
        </p:spPr>
      </p:pic>
      <p:sp>
        <p:nvSpPr>
          <p:cNvPr id="10" name="Textfeld 9"/>
          <p:cNvSpPr txBox="1"/>
          <p:nvPr/>
        </p:nvSpPr>
        <p:spPr>
          <a:xfrm>
            <a:off x="432000" y="6309320"/>
            <a:ext cx="915635"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15,16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3296731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a:xfrm>
            <a:off x="71960" y="836712"/>
            <a:ext cx="8604496" cy="5559288"/>
          </a:xfrm>
        </p:spPr>
        <p:txBody>
          <a:bodyPr/>
          <a:lstStyle/>
          <a:p>
            <a:pPr algn="ctr"/>
            <a:r>
              <a:rPr lang="de-DE" dirty="0" smtClean="0"/>
              <a:t>Memcache</a:t>
            </a:r>
            <a:endParaRPr lang="de-DE" dirty="0"/>
          </a:p>
        </p:txBody>
      </p:sp>
      <p:sp>
        <p:nvSpPr>
          <p:cNvPr id="7" name="Textfeld 6"/>
          <p:cNvSpPr txBox="1"/>
          <p:nvPr/>
        </p:nvSpPr>
        <p:spPr>
          <a:xfrm>
            <a:off x="539552" y="1268760"/>
            <a:ext cx="8136904" cy="7848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4080261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Memcache</a:t>
            </a:r>
            <a:endParaRPr lang="de-DE" dirty="0"/>
          </a:p>
        </p:txBody>
      </p:sp>
      <p:sp>
        <p:nvSpPr>
          <p:cNvPr id="6" name="Textfeld 5"/>
          <p:cNvSpPr txBox="1"/>
          <p:nvPr/>
        </p:nvSpPr>
        <p:spPr>
          <a:xfrm>
            <a:off x="432000" y="6309320"/>
            <a:ext cx="3249608" cy="338554"/>
          </a:xfrm>
          <a:prstGeom prst="rect">
            <a:avLst/>
          </a:prstGeom>
          <a:noFill/>
        </p:spPr>
        <p:txBody>
          <a:bodyPr wrap="none" rtlCol="0">
            <a:spAutoFit/>
          </a:bodyPr>
          <a:lstStyle/>
          <a:p>
            <a:r>
              <a:rPr lang="de-DE" sz="800" dirty="0">
                <a:solidFill>
                  <a:schemeClr val="tx1">
                    <a:lumMod val="50000"/>
                    <a:lumOff val="50000"/>
                  </a:schemeClr>
                </a:solidFill>
              </a:rPr>
              <a:t>Quellen: https://de.wikipedia.org/wiki/Spaltenorientierte_Datenbank</a:t>
            </a:r>
          </a:p>
          <a:p>
            <a:r>
              <a:rPr lang="de-DE" sz="800" dirty="0">
                <a:solidFill>
                  <a:schemeClr val="tx1">
                    <a:lumMod val="50000"/>
                    <a:lumOff val="50000"/>
                  </a:schemeClr>
                </a:solidFill>
              </a:rPr>
              <a:t>  </a:t>
            </a:r>
          </a:p>
        </p:txBody>
      </p:sp>
      <p:sp>
        <p:nvSpPr>
          <p:cNvPr id="7" name="Textfeld 6"/>
          <p:cNvSpPr txBox="1"/>
          <p:nvPr/>
        </p:nvSpPr>
        <p:spPr>
          <a:xfrm>
            <a:off x="539552" y="1268760"/>
            <a:ext cx="8136904" cy="5078313"/>
          </a:xfrm>
          <a:prstGeom prst="rect">
            <a:avLst/>
          </a:prstGeom>
          <a:noFill/>
        </p:spPr>
        <p:txBody>
          <a:bodyPr wrap="square" rtlCol="0">
            <a:spAutoFit/>
          </a:bodyPr>
          <a:lstStyle/>
          <a:p>
            <a:r>
              <a:rPr lang="de-DE" sz="1800" b="1" dirty="0" err="1"/>
              <a:t>memcached</a:t>
            </a:r>
            <a:r>
              <a:rPr lang="de-DE" sz="1800" dirty="0"/>
              <a:t> [</a:t>
            </a:r>
            <a:r>
              <a:rPr lang="de-DE" sz="1800" dirty="0">
                <a:hlinkClick r:id="rId2" tooltip="Liste der IPA-Zeichen"/>
              </a:rPr>
              <a:t>ˈmɛm.kæʃ.tː</a:t>
            </a:r>
            <a:r>
              <a:rPr lang="de-DE" sz="1800" dirty="0" smtClean="0"/>
              <a:t>]  *1</a:t>
            </a:r>
          </a:p>
          <a:p>
            <a:r>
              <a:rPr lang="de-DE" sz="1800" dirty="0"/>
              <a:t>	</a:t>
            </a:r>
          </a:p>
          <a:p>
            <a:pPr marL="285750" indent="-285750">
              <a:lnSpc>
                <a:spcPct val="150000"/>
              </a:lnSpc>
              <a:buFont typeface="Arial" panose="020B0604020202020204" pitchFamily="34" charset="0"/>
              <a:buChar char="•"/>
            </a:pPr>
            <a:r>
              <a:rPr lang="de-DE" sz="1800" dirty="0" smtClean="0"/>
              <a:t>Server </a:t>
            </a:r>
            <a:r>
              <a:rPr lang="de-DE" sz="1800" dirty="0" err="1" smtClean="0"/>
              <a:t>Application</a:t>
            </a:r>
            <a:endParaRPr lang="de-DE" sz="1800" dirty="0"/>
          </a:p>
          <a:p>
            <a:pPr marL="285750" indent="-285750">
              <a:lnSpc>
                <a:spcPct val="150000"/>
              </a:lnSpc>
              <a:buFont typeface="Arial" panose="020B0604020202020204" pitchFamily="34" charset="0"/>
              <a:buChar char="•"/>
            </a:pPr>
            <a:r>
              <a:rPr lang="de-DE" sz="1800" dirty="0" smtClean="0"/>
              <a:t>stellt </a:t>
            </a:r>
            <a:r>
              <a:rPr lang="de-DE" sz="1800" dirty="0"/>
              <a:t>Speicher </a:t>
            </a:r>
            <a:r>
              <a:rPr lang="de-DE" sz="1800" dirty="0" smtClean="0"/>
              <a:t>im </a:t>
            </a:r>
            <a:r>
              <a:rPr lang="de-DE" sz="1800" dirty="0"/>
              <a:t>RAM zur Verfügung</a:t>
            </a:r>
            <a:br>
              <a:rPr lang="de-DE" sz="1800" dirty="0"/>
            </a:br>
            <a:r>
              <a:rPr lang="de-DE" sz="1800" dirty="0" smtClean="0"/>
              <a:t>-&gt; schneller </a:t>
            </a:r>
            <a:r>
              <a:rPr lang="de-DE" sz="1800" dirty="0"/>
              <a:t>Zugriff auf im Cache abgelegte </a:t>
            </a:r>
            <a:r>
              <a:rPr lang="de-DE" sz="1800" dirty="0" smtClean="0"/>
              <a:t>Daten</a:t>
            </a:r>
          </a:p>
          <a:p>
            <a:pPr marL="285750" indent="-285750">
              <a:lnSpc>
                <a:spcPct val="150000"/>
              </a:lnSpc>
              <a:buFont typeface="Arial" panose="020B0604020202020204" pitchFamily="34" charset="0"/>
              <a:buChar char="•"/>
            </a:pPr>
            <a:r>
              <a:rPr lang="de-DE" sz="1800" dirty="0" smtClean="0"/>
              <a:t>Lastverteilung </a:t>
            </a:r>
            <a:r>
              <a:rPr lang="de-DE" sz="1800" dirty="0"/>
              <a:t>von Festplattenzugriffen / Datenbankanfragen auf RAM</a:t>
            </a:r>
          </a:p>
          <a:p>
            <a:pPr marL="285750" indent="-285750">
              <a:lnSpc>
                <a:spcPct val="150000"/>
              </a:lnSpc>
              <a:buFont typeface="Arial" panose="020B0604020202020204" pitchFamily="34" charset="0"/>
              <a:buChar char="•"/>
            </a:pPr>
            <a:r>
              <a:rPr lang="de-DE" sz="1800" dirty="0" smtClean="0"/>
              <a:t>da </a:t>
            </a:r>
            <a:r>
              <a:rPr lang="de-DE" sz="1800" dirty="0"/>
              <a:t>häufig abgefragte Daten im RAM gespeichert sind -&gt; schnelle   	 Antwortzeiten möglich</a:t>
            </a:r>
          </a:p>
          <a:p>
            <a:pPr marL="285750" indent="-285750">
              <a:lnSpc>
                <a:spcPct val="150000"/>
              </a:lnSpc>
              <a:buFont typeface="Arial" panose="020B0604020202020204" pitchFamily="34" charset="0"/>
              <a:buChar char="•"/>
            </a:pPr>
            <a:r>
              <a:rPr lang="de-DE" sz="1800" dirty="0"/>
              <a:t>Ziel: Optimierung der Antwortzeiten von </a:t>
            </a:r>
            <a:r>
              <a:rPr lang="de-DE" sz="1800" dirty="0" smtClean="0"/>
              <a:t>Webanwendungen</a:t>
            </a:r>
          </a:p>
          <a:p>
            <a:pPr marL="285750" indent="-285750">
              <a:lnSpc>
                <a:spcPct val="150000"/>
              </a:lnSpc>
              <a:buFont typeface="Arial" panose="020B0604020202020204" pitchFamily="34" charset="0"/>
              <a:buChar char="•"/>
            </a:pPr>
            <a:endParaRPr lang="de-DE" sz="1800" dirty="0" smtClean="0"/>
          </a:p>
          <a:p>
            <a:pPr marL="285750" indent="-285750">
              <a:lnSpc>
                <a:spcPct val="150000"/>
              </a:lnSpc>
              <a:buFont typeface="Arial" panose="020B0604020202020204" pitchFamily="34" charset="0"/>
              <a:buChar char="•"/>
            </a:pPr>
            <a:r>
              <a:rPr lang="de-DE" sz="1800" dirty="0" smtClean="0"/>
              <a:t>Größter </a:t>
            </a:r>
            <a:r>
              <a:rPr lang="de-DE" sz="1800" dirty="0"/>
              <a:t>Anwendungsbereich = Webanwendungen</a:t>
            </a:r>
          </a:p>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1692368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smtClean="0"/>
              <a:t>Memcache - Funktionsweise</a:t>
            </a:r>
            <a:endParaRPr lang="de-DE" dirty="0"/>
          </a:p>
        </p:txBody>
      </p:sp>
      <p:sp>
        <p:nvSpPr>
          <p:cNvPr id="4" name="Textfeld 3"/>
          <p:cNvSpPr txBox="1"/>
          <p:nvPr/>
        </p:nvSpPr>
        <p:spPr>
          <a:xfrm>
            <a:off x="539552" y="836712"/>
            <a:ext cx="8136904" cy="61863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smtClean="0"/>
              <a:t>Memcached</a:t>
            </a:r>
            <a:r>
              <a:rPr lang="de-DE" sz="1800" dirty="0" smtClean="0"/>
              <a:t> </a:t>
            </a:r>
            <a:r>
              <a:rPr lang="de-DE" sz="1800" dirty="0"/>
              <a:t>stellt mehrere Hashtabellen zur Verfügung (Key-Tabelle , Value-Tabelle)</a:t>
            </a:r>
          </a:p>
          <a:p>
            <a:pPr marL="285750" indent="-285750">
              <a:lnSpc>
                <a:spcPct val="150000"/>
              </a:lnSpc>
              <a:buFont typeface="Arial" panose="020B0604020202020204" pitchFamily="34" charset="0"/>
              <a:buChar char="•"/>
            </a:pPr>
            <a:r>
              <a:rPr lang="de-DE" sz="1800" dirty="0" smtClean="0"/>
              <a:t>vergleichbar </a:t>
            </a:r>
            <a:r>
              <a:rPr lang="de-DE" sz="1800" dirty="0"/>
              <a:t>mit Assoziativen Arrays in verschiedenen </a:t>
            </a:r>
            <a:r>
              <a:rPr lang="de-DE" sz="1800" dirty="0" smtClean="0"/>
              <a:t>Programmiersprachen</a:t>
            </a:r>
          </a:p>
          <a:p>
            <a:pPr marL="285750" indent="-285750">
              <a:lnSpc>
                <a:spcPct val="150000"/>
              </a:lnSpc>
              <a:buFont typeface="Arial" panose="020B0604020202020204" pitchFamily="34" charset="0"/>
              <a:buChar char="•"/>
            </a:pPr>
            <a:r>
              <a:rPr lang="de-DE" sz="1800" dirty="0" smtClean="0"/>
              <a:t>Speicher </a:t>
            </a:r>
            <a:r>
              <a:rPr lang="de-DE" sz="1800" dirty="0"/>
              <a:t>wird über einen </a:t>
            </a:r>
            <a:r>
              <a:rPr lang="de-DE" sz="1800" dirty="0" err="1"/>
              <a:t>Slab-Allocator</a:t>
            </a:r>
            <a:r>
              <a:rPr lang="de-DE" sz="1800" dirty="0"/>
              <a:t> verwaltet (viele kleine Speicherbereiche werden  häufig reserviert und wieder freigegeben - bei Memcache max. 1 MByte groß) </a:t>
            </a:r>
          </a:p>
          <a:p>
            <a:pPr marL="285750" indent="-285750">
              <a:lnSpc>
                <a:spcPct val="150000"/>
              </a:lnSpc>
              <a:buFont typeface="Arial" panose="020B0604020202020204" pitchFamily="34" charset="0"/>
              <a:buChar char="•"/>
            </a:pPr>
            <a:r>
              <a:rPr lang="de-DE" sz="1800" dirty="0"/>
              <a:t>Memcache hat keine definierten Clients -&gt; Programm Bibliotheken nehmen großen Einfluss</a:t>
            </a:r>
            <a:br>
              <a:rPr lang="de-DE" sz="1800" dirty="0"/>
            </a:br>
            <a:r>
              <a:rPr lang="de-DE" sz="1800" dirty="0"/>
              <a:t>(am weitesten verbreitet für PHP -&gt; PECL Memcached)	</a:t>
            </a:r>
          </a:p>
          <a:p>
            <a:pPr marL="285750" indent="-285750">
              <a:lnSpc>
                <a:spcPct val="150000"/>
              </a:lnSpc>
              <a:buFont typeface="Arial" panose="020B0604020202020204" pitchFamily="34" charset="0"/>
              <a:buChar char="•"/>
            </a:pPr>
            <a:r>
              <a:rPr lang="de-DE" sz="1800" dirty="0"/>
              <a:t>Komprimierung wird nur über die Bibliotheken </a:t>
            </a:r>
            <a:r>
              <a:rPr lang="de-DE" sz="1800" dirty="0" smtClean="0"/>
              <a:t>erreicht</a:t>
            </a:r>
            <a:endParaRPr lang="de-DE" sz="1800" dirty="0"/>
          </a:p>
          <a:p>
            <a:pPr marL="285750" indent="-285750">
              <a:lnSpc>
                <a:spcPct val="150000"/>
              </a:lnSpc>
              <a:buFont typeface="Arial" panose="020B0604020202020204" pitchFamily="34" charset="0"/>
              <a:buChar char="•"/>
            </a:pPr>
            <a:r>
              <a:rPr lang="de-DE" sz="1800" dirty="0"/>
              <a:t>Bei PHP mit </a:t>
            </a:r>
            <a:r>
              <a:rPr lang="de-DE" sz="1800" dirty="0" err="1"/>
              <a:t>zlib</a:t>
            </a:r>
            <a:r>
              <a:rPr lang="de-DE" sz="1800" dirty="0"/>
              <a:t>, die verschiedene Komprimierungsmethoden anbietet</a:t>
            </a:r>
          </a:p>
          <a:p>
            <a:pPr marL="285750" indent="-285750">
              <a:buFont typeface="Arial" panose="020B0604020202020204" pitchFamily="34" charset="0"/>
              <a:buChar char="•"/>
            </a:pPr>
            <a:endParaRPr lang="de-DE" sz="1800" dirty="0" smtClean="0"/>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spTree>
    <p:extLst>
      <p:ext uri="{BB962C8B-B14F-4D97-AF65-F5344CB8AC3E}">
        <p14:creationId xmlns:p14="http://schemas.microsoft.com/office/powerpoint/2010/main" val="3866101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Aufgabenstellung</a:t>
            </a:r>
            <a:endParaRPr lang="de-DE" dirty="0"/>
          </a:p>
        </p:txBody>
      </p:sp>
      <p:sp>
        <p:nvSpPr>
          <p:cNvPr id="4" name="Textfeld 3">
            <a:extLst>
              <a:ext uri="{FF2B5EF4-FFF2-40B4-BE49-F238E27FC236}">
                <a16:creationId xmlns="" xmlns:a16="http://schemas.microsoft.com/office/drawing/2014/main" id="{55A35DED-7D1A-4C8F-934D-D5CD3FC3279C}"/>
              </a:ext>
            </a:extLst>
          </p:cNvPr>
          <p:cNvSpPr txBox="1"/>
          <p:nvPr/>
        </p:nvSpPr>
        <p:spPr>
          <a:xfrm>
            <a:off x="107504" y="1052736"/>
            <a:ext cx="8892480" cy="4708981"/>
          </a:xfrm>
          <a:prstGeom prst="rect">
            <a:avLst/>
          </a:prstGeom>
          <a:noFill/>
        </p:spPr>
        <p:txBody>
          <a:bodyPr wrap="square" rtlCol="0">
            <a:spAutoFit/>
          </a:bodyPr>
          <a:lstStyle/>
          <a:p>
            <a:pPr marL="342900" indent="-342900">
              <a:spcBef>
                <a:spcPts val="1200"/>
              </a:spcBef>
              <a:buAutoNum type="arabicPeriod"/>
            </a:pPr>
            <a:r>
              <a:rPr lang="de-DE" sz="1600" dirty="0" smtClean="0"/>
              <a:t>Vorstellung </a:t>
            </a:r>
            <a:r>
              <a:rPr lang="de-DE" sz="1600" dirty="0"/>
              <a:t>und Diskussion von In-Memory-Technologien unter dem Aspekt der Hochverfügbarkeit und Performancesicherung </a:t>
            </a:r>
            <a:endParaRPr lang="de-DE" sz="1600" dirty="0" smtClean="0"/>
          </a:p>
          <a:p>
            <a:pPr marL="342900" indent="-342900">
              <a:spcBef>
                <a:spcPts val="1200"/>
              </a:spcBef>
              <a:buAutoNum type="arabicPeriod"/>
            </a:pPr>
            <a:r>
              <a:rPr lang="de-DE" sz="1600" dirty="0" smtClean="0"/>
              <a:t>Erarbeitung </a:t>
            </a:r>
            <a:r>
              <a:rPr lang="de-DE" sz="1600" dirty="0"/>
              <a:t>von Strategien für die Umsetzung von Anforderungen an Konsistenz, Verfügbarkeit, Performance und Ausfalltoleranz (CAP) bei verschiedenen Systemen für die Verwaltung transaktionaler Daten einerseits und die Analyse großer Datenmengen andererseits </a:t>
            </a:r>
            <a:r>
              <a:rPr lang="de-DE" sz="1600" dirty="0" smtClean="0"/>
              <a:t>???????</a:t>
            </a:r>
          </a:p>
          <a:p>
            <a:pPr marL="342900" indent="-342900">
              <a:spcBef>
                <a:spcPts val="1200"/>
              </a:spcBef>
              <a:buAutoNum type="arabicPeriod"/>
            </a:pPr>
            <a:r>
              <a:rPr lang="de-DE" sz="1600" dirty="0" smtClean="0"/>
              <a:t>Einarbeitung </a:t>
            </a:r>
            <a:r>
              <a:rPr lang="de-DE" sz="1600" dirty="0"/>
              <a:t>in die In-Memory-Funktionalitäten von SAP HANA Express und MS SQL Server 2016 hinsichtlich (alter und) neuer Features zur Sicherung von Hochverfügbarkeit und/oder Performance </a:t>
            </a:r>
            <a:endParaRPr lang="de-DE" sz="1600" dirty="0" smtClean="0"/>
          </a:p>
          <a:p>
            <a:pPr marL="342900" indent="-342900">
              <a:spcBef>
                <a:spcPts val="1200"/>
              </a:spcBef>
              <a:buAutoNum type="arabicPeriod"/>
            </a:pPr>
            <a:r>
              <a:rPr lang="de-DE" sz="1600" dirty="0" smtClean="0"/>
              <a:t>Untersuchung </a:t>
            </a:r>
            <a:r>
              <a:rPr lang="de-DE" sz="1600" dirty="0"/>
              <a:t>der Möglichkeiten von Cache-/In-Memory-Technologien bei </a:t>
            </a:r>
            <a:r>
              <a:rPr lang="de-DE" sz="1600" dirty="0" err="1"/>
              <a:t>NoSQL</a:t>
            </a:r>
            <a:r>
              <a:rPr lang="de-DE" sz="1600" dirty="0"/>
              <a:t>-Datenbanken (z.B. </a:t>
            </a:r>
            <a:r>
              <a:rPr lang="de-DE" sz="1600" dirty="0" err="1"/>
              <a:t>Memcached</a:t>
            </a:r>
            <a:r>
              <a:rPr lang="de-DE" sz="1600" dirty="0"/>
              <a:t>), </a:t>
            </a:r>
            <a:endParaRPr lang="de-DE" sz="1600" dirty="0" smtClean="0"/>
          </a:p>
          <a:p>
            <a:pPr marL="342900" indent="-342900">
              <a:spcBef>
                <a:spcPts val="1200"/>
              </a:spcBef>
              <a:buAutoNum type="arabicPeriod"/>
            </a:pPr>
            <a:r>
              <a:rPr lang="de-DE" sz="1600" dirty="0" smtClean="0"/>
              <a:t>Erarbeitung </a:t>
            </a:r>
            <a:r>
              <a:rPr lang="de-DE" sz="1600" dirty="0"/>
              <a:t>eines konzeptionellen Entwurfs für ein mögliches Beispielszenario, </a:t>
            </a:r>
            <a:endParaRPr lang="de-DE" sz="1600" dirty="0" smtClean="0"/>
          </a:p>
          <a:p>
            <a:pPr marL="342900" indent="-342900">
              <a:spcBef>
                <a:spcPts val="1200"/>
              </a:spcBef>
              <a:buAutoNum type="arabicPeriod"/>
            </a:pPr>
            <a:r>
              <a:rPr lang="de-DE" sz="1600" dirty="0" smtClean="0"/>
              <a:t>Prototypische </a:t>
            </a:r>
            <a:r>
              <a:rPr lang="de-DE" sz="1600" dirty="0"/>
              <a:t>Umsetzung von In-Memory-Technologien an mehreren Beispielsystemen ( vergleichende Analyse), </a:t>
            </a:r>
            <a:endParaRPr lang="de-DE" sz="1600" dirty="0" smtClean="0"/>
          </a:p>
          <a:p>
            <a:pPr marL="342900" indent="-342900">
              <a:spcBef>
                <a:spcPts val="1200"/>
              </a:spcBef>
              <a:buAutoNum type="arabicPeriod"/>
            </a:pPr>
            <a:r>
              <a:rPr lang="de-DE" sz="1600" dirty="0" smtClean="0"/>
              <a:t>Aufbereitung </a:t>
            </a:r>
            <a:r>
              <a:rPr lang="de-DE" sz="1600" dirty="0"/>
              <a:t>und Auswertung der </a:t>
            </a:r>
            <a:r>
              <a:rPr lang="de-DE" sz="1600" dirty="0" smtClean="0"/>
              <a:t>Ergebnisse</a:t>
            </a:r>
          </a:p>
        </p:txBody>
      </p:sp>
    </p:spTree>
    <p:extLst>
      <p:ext uri="{BB962C8B-B14F-4D97-AF65-F5344CB8AC3E}">
        <p14:creationId xmlns:p14="http://schemas.microsoft.com/office/powerpoint/2010/main" val="3341487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Memcache - Verteiltes </a:t>
            </a:r>
            <a:r>
              <a:rPr lang="de-DE" dirty="0" smtClean="0"/>
              <a:t>System</a:t>
            </a:r>
            <a:endParaRPr lang="de-DE" dirty="0"/>
          </a:p>
        </p:txBody>
      </p:sp>
      <p:sp>
        <p:nvSpPr>
          <p:cNvPr id="4" name="Textfeld 3"/>
          <p:cNvSpPr txBox="1"/>
          <p:nvPr/>
        </p:nvSpPr>
        <p:spPr>
          <a:xfrm>
            <a:off x="432000" y="6309320"/>
            <a:ext cx="829073"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9,10 </a:t>
            </a:r>
            <a:endParaRPr lang="de-DE" sz="800" dirty="0">
              <a:solidFill>
                <a:schemeClr val="tx1">
                  <a:lumMod val="50000"/>
                  <a:lumOff val="50000"/>
                </a:schemeClr>
              </a:solidFill>
            </a:endParaRP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199722"/>
            <a:ext cx="5156200" cy="426720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752557"/>
            <a:ext cx="2870013" cy="5351260"/>
          </a:xfrm>
          <a:prstGeom prst="rect">
            <a:avLst/>
          </a:prstGeom>
        </p:spPr>
      </p:pic>
    </p:spTree>
    <p:extLst>
      <p:ext uri="{BB962C8B-B14F-4D97-AF65-F5344CB8AC3E}">
        <p14:creationId xmlns:p14="http://schemas.microsoft.com/office/powerpoint/2010/main" val="1026677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0" y="1062945"/>
            <a:ext cx="4212008" cy="5328592"/>
          </a:xfrm>
        </p:spPr>
        <p:txBody>
          <a:bodyPr/>
          <a:lstStyle/>
          <a:p>
            <a:pPr marL="0" indent="0">
              <a:buNone/>
            </a:pPr>
            <a:r>
              <a:rPr lang="de-DE" sz="1600" dirty="0" smtClean="0"/>
              <a:t>Einfachste </a:t>
            </a:r>
            <a:r>
              <a:rPr lang="de-DE" sz="1600" dirty="0"/>
              <a:t>Befehle</a:t>
            </a:r>
            <a:r>
              <a:rPr lang="de-DE" sz="1600" dirty="0" smtClean="0"/>
              <a:t>:</a:t>
            </a:r>
          </a:p>
          <a:p>
            <a:pPr marL="0" indent="0">
              <a:buNone/>
            </a:pPr>
            <a:endParaRPr lang="de-DE" sz="1600" dirty="0"/>
          </a:p>
          <a:p>
            <a:r>
              <a:rPr lang="de-DE" sz="1600" dirty="0" err="1" smtClean="0">
                <a:solidFill>
                  <a:schemeClr val="accent5">
                    <a:lumMod val="50000"/>
                  </a:schemeClr>
                </a:solidFill>
              </a:rPr>
              <a:t>set</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a:t>
            </a:r>
            <a:r>
              <a:rPr lang="de-DE" sz="1600" dirty="0" smtClean="0">
                <a:solidFill>
                  <a:schemeClr val="accent5">
                    <a:lumMod val="50000"/>
                  </a:schemeClr>
                </a:solidFill>
              </a:rPr>
              <a:t>])</a:t>
            </a:r>
          </a:p>
          <a:p>
            <a:pPr lvl="1"/>
            <a:r>
              <a:rPr lang="de-DE" sz="1600" dirty="0" smtClean="0"/>
              <a:t>Speichern und ggf. </a:t>
            </a:r>
            <a:r>
              <a:rPr lang="de-DE" sz="1600" dirty="0" err="1" smtClean="0"/>
              <a:t>überspeichern</a:t>
            </a:r>
            <a:r>
              <a:rPr lang="de-DE" sz="1600" dirty="0" err="1"/>
              <a:t>Optimiert</a:t>
            </a:r>
            <a:r>
              <a:rPr lang="de-DE" sz="1600" dirty="0"/>
              <a:t> RAM Ausnutzung</a:t>
            </a:r>
          </a:p>
          <a:p>
            <a:pPr marL="457200" lvl="1" indent="0">
              <a:buNone/>
            </a:pPr>
            <a:endParaRPr lang="de-DE" sz="1600" dirty="0"/>
          </a:p>
          <a:p>
            <a:r>
              <a:rPr lang="de-DE" sz="1600" dirty="0" err="1">
                <a:solidFill>
                  <a:schemeClr val="accent5">
                    <a:lumMod val="50000"/>
                  </a:schemeClr>
                </a:solidFill>
              </a:rPr>
              <a:t>add</a:t>
            </a:r>
            <a:r>
              <a:rPr lang="de-DE" sz="1600" dirty="0">
                <a:solidFill>
                  <a:schemeClr val="accent5">
                    <a:lumMod val="50000"/>
                  </a:schemeClr>
                </a:solidFill>
              </a:rPr>
              <a:t>("</a:t>
            </a:r>
            <a:r>
              <a:rPr lang="de-DE" sz="1600" dirty="0" err="1">
                <a:solidFill>
                  <a:schemeClr val="accent5">
                    <a:lumMod val="50000"/>
                  </a:schemeClr>
                </a:solidFill>
              </a:rPr>
              <a:t>Key","Value</a:t>
            </a:r>
            <a:r>
              <a:rPr lang="de-DE" sz="1600" dirty="0">
                <a:solidFill>
                  <a:schemeClr val="accent5">
                    <a:lumMod val="50000"/>
                  </a:schemeClr>
                </a:solidFill>
              </a:rPr>
              <a:t>"[,Verfallszeit in s]) </a:t>
            </a:r>
          </a:p>
          <a:p>
            <a:pPr lvl="1"/>
            <a:r>
              <a:rPr lang="de-DE" sz="1600" dirty="0" smtClean="0"/>
              <a:t>Speichern nur wenn nicht existent</a:t>
            </a:r>
          </a:p>
          <a:p>
            <a:endParaRPr lang="de-DE" sz="1600" dirty="0"/>
          </a:p>
          <a:p>
            <a:r>
              <a:rPr lang="de-DE" sz="1600" dirty="0" err="1" smtClean="0">
                <a:solidFill>
                  <a:schemeClr val="accent5">
                    <a:lumMod val="50000"/>
                  </a:schemeClr>
                </a:solidFill>
              </a:rPr>
              <a:t>get</a:t>
            </a:r>
            <a:r>
              <a:rPr lang="de-DE" sz="1600" dirty="0">
                <a:solidFill>
                  <a:schemeClr val="accent5">
                    <a:lumMod val="50000"/>
                  </a:schemeClr>
                </a:solidFill>
              </a:rPr>
              <a:t>("Key</a:t>
            </a:r>
            <a:r>
              <a:rPr lang="de-DE" sz="1600" dirty="0" smtClean="0">
                <a:solidFill>
                  <a:schemeClr val="accent5">
                    <a:lumMod val="50000"/>
                  </a:schemeClr>
                </a:solidFill>
              </a:rPr>
              <a:t>")</a:t>
            </a:r>
          </a:p>
          <a:p>
            <a:pPr lvl="1"/>
            <a:r>
              <a:rPr lang="de-DE" sz="1600" dirty="0" smtClean="0"/>
              <a:t>Nimmt einen oder mehrere Keys und gibt </a:t>
            </a:r>
            <a:r>
              <a:rPr lang="de-DE" sz="1600" dirty="0" err="1" smtClean="0"/>
              <a:t>Value‘s</a:t>
            </a:r>
            <a:r>
              <a:rPr lang="de-DE" sz="1600" dirty="0" smtClean="0"/>
              <a:t> zurück</a:t>
            </a:r>
          </a:p>
          <a:p>
            <a:endParaRPr lang="de-DE" sz="1600" dirty="0"/>
          </a:p>
          <a:p>
            <a:r>
              <a:rPr lang="de-DE" sz="1600" dirty="0" smtClean="0">
                <a:solidFill>
                  <a:schemeClr val="accent5">
                    <a:lumMod val="50000"/>
                  </a:schemeClr>
                </a:solidFill>
              </a:rPr>
              <a:t>Delete(„Key“)</a:t>
            </a:r>
          </a:p>
          <a:p>
            <a:pPr lvl="1"/>
            <a:r>
              <a:rPr lang="de-DE" sz="1600"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Memcache - Verwendung von </a:t>
            </a:r>
            <a:r>
              <a:rPr lang="de-DE" dirty="0" smtClean="0"/>
              <a:t>Memcache</a:t>
            </a:r>
            <a:endParaRPr lang="de-DE" dirty="0"/>
          </a:p>
        </p:txBody>
      </p:sp>
      <p:sp>
        <p:nvSpPr>
          <p:cNvPr id="5" name="Inhaltsplatzhalter 1"/>
          <p:cNvSpPr txBox="1">
            <a:spLocks/>
          </p:cNvSpPr>
          <p:nvPr/>
        </p:nvSpPr>
        <p:spPr>
          <a:xfrm>
            <a:off x="4662139" y="1062945"/>
            <a:ext cx="4212008"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r>
              <a:rPr lang="de-DE" sz="1600" kern="0" dirty="0" smtClean="0"/>
              <a:t>Beispiele:</a:t>
            </a:r>
          </a:p>
          <a:p>
            <a:pPr marL="0" indent="0">
              <a:buFontTx/>
              <a:buNone/>
            </a:pPr>
            <a:endParaRPr lang="de-DE" sz="1600" kern="0" dirty="0"/>
          </a:p>
          <a:p>
            <a:r>
              <a:rPr lang="de-DE" sz="1600" dirty="0" err="1">
                <a:solidFill>
                  <a:schemeClr val="accent5">
                    <a:lumMod val="50000"/>
                  </a:schemeClr>
                </a:solidFill>
              </a:rPr>
              <a:t>set</a:t>
            </a:r>
            <a:r>
              <a:rPr lang="de-DE" sz="1600" dirty="0">
                <a:solidFill>
                  <a:schemeClr val="accent5">
                    <a:lumMod val="50000"/>
                  </a:schemeClr>
                </a:solidFill>
              </a:rPr>
              <a:t>("UserID123" , "Hallo lieber Nutzer</a:t>
            </a:r>
            <a:r>
              <a:rPr lang="de-DE" sz="1600" dirty="0" smtClean="0">
                <a:solidFill>
                  <a:schemeClr val="accent5">
                    <a:lumMod val="50000"/>
                  </a:schemeClr>
                </a:solidFill>
              </a:rPr>
              <a:t>„ ,60);</a:t>
            </a:r>
            <a:endParaRPr lang="de-DE" sz="1600" dirty="0">
              <a:solidFill>
                <a:schemeClr val="accent5">
                  <a:lumMod val="50000"/>
                </a:schemeClr>
              </a:solidFill>
            </a:endParaRPr>
          </a:p>
          <a:p>
            <a:endParaRPr lang="de-DE" sz="1600" dirty="0" smtClean="0"/>
          </a:p>
          <a:p>
            <a:endParaRPr lang="de-DE" sz="1600" dirty="0"/>
          </a:p>
          <a:p>
            <a:pPr marL="0" indent="0">
              <a:buNone/>
            </a:pPr>
            <a:endParaRPr lang="de-DE" sz="1600" dirty="0" smtClean="0"/>
          </a:p>
          <a:p>
            <a:r>
              <a:rPr lang="de-DE" sz="1600" dirty="0" err="1" smtClean="0">
                <a:solidFill>
                  <a:schemeClr val="accent5">
                    <a:lumMod val="50000"/>
                  </a:schemeClr>
                </a:solidFill>
              </a:rPr>
              <a:t>add</a:t>
            </a:r>
            <a:r>
              <a:rPr lang="de-DE" sz="1600" dirty="0" smtClean="0">
                <a:solidFill>
                  <a:schemeClr val="accent5">
                    <a:lumMod val="50000"/>
                  </a:schemeClr>
                </a:solidFill>
              </a:rPr>
              <a:t>("</a:t>
            </a:r>
            <a:r>
              <a:rPr lang="de-DE" sz="1600" dirty="0">
                <a:solidFill>
                  <a:schemeClr val="accent5">
                    <a:lumMod val="50000"/>
                  </a:schemeClr>
                </a:solidFill>
              </a:rPr>
              <a:t>UserID123" , "Hallo lieber Nutzer" ,60</a:t>
            </a:r>
            <a:r>
              <a:rPr lang="de-DE" sz="1600" dirty="0" smtClean="0">
                <a:solidFill>
                  <a:schemeClr val="accent5">
                    <a:lumMod val="50000"/>
                  </a:schemeClr>
                </a:solidFill>
              </a:rPr>
              <a:t>);</a:t>
            </a:r>
          </a:p>
          <a:p>
            <a:pPr lvl="1"/>
            <a:r>
              <a:rPr lang="de-DE" sz="1600" dirty="0" smtClean="0"/>
              <a:t>Wird nicht hinzugefügt, da vorhanden</a:t>
            </a:r>
            <a:endParaRPr lang="de-DE" sz="1600" dirty="0"/>
          </a:p>
          <a:p>
            <a:pPr marL="0" indent="0">
              <a:buNone/>
            </a:pPr>
            <a:endParaRPr lang="de-DE" sz="1600" dirty="0" smtClean="0"/>
          </a:p>
          <a:p>
            <a:r>
              <a:rPr lang="de-DE" sz="1600" dirty="0" err="1" smtClean="0">
                <a:solidFill>
                  <a:schemeClr val="accent5">
                    <a:lumMod val="50000"/>
                  </a:schemeClr>
                </a:solidFill>
              </a:rPr>
              <a:t>get</a:t>
            </a:r>
            <a:r>
              <a:rPr lang="de-DE" sz="1600" dirty="0">
                <a:solidFill>
                  <a:schemeClr val="accent5">
                    <a:lumMod val="50000"/>
                  </a:schemeClr>
                </a:solidFill>
              </a:rPr>
              <a:t>(„UserID123")</a:t>
            </a:r>
          </a:p>
          <a:p>
            <a:pPr lvl="1"/>
            <a:r>
              <a:rPr lang="de-DE" sz="1600" dirty="0"/>
              <a:t>Ausgabe: „Hallo lieber Nutzer</a:t>
            </a:r>
            <a:r>
              <a:rPr lang="de-DE" sz="1600" dirty="0" smtClean="0"/>
              <a:t>“</a:t>
            </a:r>
          </a:p>
          <a:p>
            <a:pPr lvl="1"/>
            <a:endParaRPr lang="de-DE" sz="1600" kern="0" dirty="0"/>
          </a:p>
          <a:p>
            <a:r>
              <a:rPr lang="de-DE" sz="1600" kern="0" dirty="0" smtClean="0">
                <a:solidFill>
                  <a:schemeClr val="accent5">
                    <a:lumMod val="50000"/>
                  </a:schemeClr>
                </a:solidFill>
              </a:rPr>
              <a:t>Delete(„UserID123“)</a:t>
            </a:r>
          </a:p>
          <a:p>
            <a:pPr lvl="1"/>
            <a:r>
              <a:rPr lang="de-DE" sz="1600" kern="0" dirty="0" smtClean="0"/>
              <a:t>Eintrag wird gelöscht</a:t>
            </a:r>
          </a:p>
          <a:p>
            <a:endParaRPr lang="de-DE" kern="0" dirty="0"/>
          </a:p>
        </p:txBody>
      </p:sp>
    </p:spTree>
    <p:extLst>
      <p:ext uri="{BB962C8B-B14F-4D97-AF65-F5344CB8AC3E}">
        <p14:creationId xmlns:p14="http://schemas.microsoft.com/office/powerpoint/2010/main" val="4042676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Memcache - Beispiel </a:t>
            </a:r>
            <a:r>
              <a:rPr lang="de-DE" dirty="0" smtClean="0"/>
              <a:t>Programm Ergebnis</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87" y="1775744"/>
            <a:ext cx="2876951" cy="4448796"/>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692" y="1806216"/>
            <a:ext cx="2876951" cy="4448796"/>
          </a:xfrm>
          <a:prstGeom prst="rect">
            <a:avLst/>
          </a:prstGeom>
        </p:spPr>
      </p:pic>
      <p:sp>
        <p:nvSpPr>
          <p:cNvPr id="8" name="Textfeld 7"/>
          <p:cNvSpPr txBox="1"/>
          <p:nvPr/>
        </p:nvSpPr>
        <p:spPr>
          <a:xfrm>
            <a:off x="755576" y="936642"/>
            <a:ext cx="3312368" cy="646331"/>
          </a:xfrm>
          <a:prstGeom prst="rect">
            <a:avLst/>
          </a:prstGeom>
          <a:noFill/>
        </p:spPr>
        <p:txBody>
          <a:bodyPr wrap="square" rtlCol="0">
            <a:spAutoFit/>
          </a:bodyPr>
          <a:lstStyle/>
          <a:p>
            <a:pPr algn="ctr"/>
            <a:r>
              <a:rPr lang="de-DE" sz="1800" dirty="0" smtClean="0"/>
              <a:t>Ohne Memcache</a:t>
            </a:r>
          </a:p>
          <a:p>
            <a:pPr algn="ctr"/>
            <a:r>
              <a:rPr lang="de-DE" sz="1800" dirty="0" smtClean="0"/>
              <a:t>Dauer: 3612,49… </a:t>
            </a:r>
            <a:r>
              <a:rPr lang="de-DE" sz="1800" dirty="0" err="1"/>
              <a:t>m</a:t>
            </a:r>
            <a:r>
              <a:rPr lang="de-DE" sz="1800" dirty="0" err="1" smtClean="0"/>
              <a:t>s</a:t>
            </a:r>
            <a:endParaRPr lang="de-DE" sz="1800" dirty="0"/>
          </a:p>
        </p:txBody>
      </p:sp>
      <p:sp>
        <p:nvSpPr>
          <p:cNvPr id="9" name="Textfeld 8"/>
          <p:cNvSpPr txBox="1"/>
          <p:nvPr/>
        </p:nvSpPr>
        <p:spPr>
          <a:xfrm>
            <a:off x="5372432" y="936642"/>
            <a:ext cx="3312368" cy="646331"/>
          </a:xfrm>
          <a:prstGeom prst="rect">
            <a:avLst/>
          </a:prstGeom>
          <a:noFill/>
        </p:spPr>
        <p:txBody>
          <a:bodyPr wrap="square" rtlCol="0">
            <a:spAutoFit/>
          </a:bodyPr>
          <a:lstStyle/>
          <a:p>
            <a:pPr algn="ctr"/>
            <a:r>
              <a:rPr lang="de-DE" sz="1800" dirty="0" smtClean="0"/>
              <a:t>Mit Memcache</a:t>
            </a:r>
          </a:p>
          <a:p>
            <a:pPr algn="ctr"/>
            <a:r>
              <a:rPr lang="de-DE" sz="1800" dirty="0" smtClean="0"/>
              <a:t>Dauer: 0,17 – 0,28 </a:t>
            </a:r>
            <a:r>
              <a:rPr lang="de-DE" sz="1800" dirty="0" err="1" smtClean="0"/>
              <a:t>ms</a:t>
            </a:r>
            <a:endParaRPr lang="de-DE" sz="1800" dirty="0"/>
          </a:p>
        </p:txBody>
      </p:sp>
    </p:spTree>
    <p:extLst>
      <p:ext uri="{BB962C8B-B14F-4D97-AF65-F5344CB8AC3E}">
        <p14:creationId xmlns:p14="http://schemas.microsoft.com/office/powerpoint/2010/main" val="2442226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a:xfrm>
            <a:off x="71960" y="836712"/>
            <a:ext cx="8604496" cy="5559288"/>
          </a:xfrm>
        </p:spPr>
        <p:txBody>
          <a:bodyPr/>
          <a:lstStyle/>
          <a:p>
            <a:pPr algn="ctr"/>
            <a:r>
              <a:rPr lang="de-DE" dirty="0" smtClean="0"/>
              <a:t>Vergleich</a:t>
            </a:r>
            <a:endParaRPr lang="de-DE" dirty="0"/>
          </a:p>
        </p:txBody>
      </p:sp>
      <p:sp>
        <p:nvSpPr>
          <p:cNvPr id="7" name="Textfeld 6"/>
          <p:cNvSpPr txBox="1"/>
          <p:nvPr/>
        </p:nvSpPr>
        <p:spPr>
          <a:xfrm>
            <a:off x="539552" y="1268760"/>
            <a:ext cx="8136904" cy="7848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p:txBody>
      </p:sp>
    </p:spTree>
    <p:extLst>
      <p:ext uri="{BB962C8B-B14F-4D97-AF65-F5344CB8AC3E}">
        <p14:creationId xmlns:p14="http://schemas.microsoft.com/office/powerpoint/2010/main" val="3643032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Ergebnis Tabelle</a:t>
            </a:r>
            <a:endParaRPr lang="de-DE" dirty="0"/>
          </a:p>
        </p:txBody>
      </p:sp>
      <p:pic>
        <p:nvPicPr>
          <p:cNvPr id="18" name="Inhaltsplatzhalter 17" descr="Bildschirmausschnit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4" y="1268760"/>
            <a:ext cx="9139896" cy="4286225"/>
          </a:xfrm>
        </p:spPr>
      </p:pic>
    </p:spTree>
    <p:extLst>
      <p:ext uri="{BB962C8B-B14F-4D97-AF65-F5344CB8AC3E}">
        <p14:creationId xmlns:p14="http://schemas.microsoft.com/office/powerpoint/2010/main" val="2678243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Ergebnis Diagramme</a:t>
            </a:r>
            <a:endParaRPr lang="de-DE" dirty="0"/>
          </a:p>
        </p:txBody>
      </p:sp>
      <p:pic>
        <p:nvPicPr>
          <p:cNvPr id="6" name="Grafik 5"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48" y="3660325"/>
            <a:ext cx="5990156" cy="640170"/>
          </a:xfrm>
          <a:prstGeom prst="rect">
            <a:avLst/>
          </a:prstGeom>
        </p:spPr>
      </p:pic>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48" y="885008"/>
            <a:ext cx="4991797" cy="518232"/>
          </a:xfrm>
          <a:prstGeom prst="rect">
            <a:avLst/>
          </a:prstGeom>
        </p:spPr>
      </p:pic>
      <p:graphicFrame>
        <p:nvGraphicFramePr>
          <p:cNvPr id="4" name="Diagramm 3"/>
          <p:cNvGraphicFramePr>
            <a:graphicFrameLocks/>
          </p:cNvGraphicFramePr>
          <p:nvPr>
            <p:extLst>
              <p:ext uri="{D42A27DB-BD31-4B8C-83A1-F6EECF244321}">
                <p14:modId xmlns:p14="http://schemas.microsoft.com/office/powerpoint/2010/main" val="2973677479"/>
              </p:ext>
            </p:extLst>
          </p:nvPr>
        </p:nvGraphicFramePr>
        <p:xfrm>
          <a:off x="931271" y="1504553"/>
          <a:ext cx="5320155" cy="21103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Diagramm 4"/>
          <p:cNvGraphicFramePr>
            <a:graphicFrameLocks/>
          </p:cNvGraphicFramePr>
          <p:nvPr>
            <p:extLst>
              <p:ext uri="{D42A27DB-BD31-4B8C-83A1-F6EECF244321}">
                <p14:modId xmlns:p14="http://schemas.microsoft.com/office/powerpoint/2010/main" val="537388355"/>
              </p:ext>
            </p:extLst>
          </p:nvPr>
        </p:nvGraphicFramePr>
        <p:xfrm>
          <a:off x="931271" y="4345893"/>
          <a:ext cx="5320155" cy="21103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8779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3955899005"/>
              </p:ext>
            </p:extLst>
          </p:nvPr>
        </p:nvGraphicFramePr>
        <p:xfrm>
          <a:off x="0" y="836713"/>
          <a:ext cx="9144000" cy="6520351"/>
        </p:xfrm>
        <a:graphic>
          <a:graphicData uri="http://schemas.openxmlformats.org/drawingml/2006/table">
            <a:tbl>
              <a:tblPr firstRow="1" bandRow="1">
                <a:tableStyleId>{5C22544A-7EE6-4342-B048-85BDC9FD1C3A}</a:tableStyleId>
              </a:tblPr>
              <a:tblGrid>
                <a:gridCol w="2398426">
                  <a:extLst>
                    <a:ext uri="{9D8B030D-6E8A-4147-A177-3AD203B41FA5}">
                      <a16:colId xmlns="" xmlns:a16="http://schemas.microsoft.com/office/drawing/2014/main" val="20000"/>
                    </a:ext>
                  </a:extLst>
                </a:gridCol>
                <a:gridCol w="3147935">
                  <a:extLst>
                    <a:ext uri="{9D8B030D-6E8A-4147-A177-3AD203B41FA5}">
                      <a16:colId xmlns="" xmlns:a16="http://schemas.microsoft.com/office/drawing/2014/main" val="20001"/>
                    </a:ext>
                  </a:extLst>
                </a:gridCol>
                <a:gridCol w="3597639">
                  <a:extLst>
                    <a:ext uri="{9D8B030D-6E8A-4147-A177-3AD203B41FA5}">
                      <a16:colId xmlns="" xmlns:a16="http://schemas.microsoft.com/office/drawing/2014/main" val="20002"/>
                    </a:ext>
                  </a:extLst>
                </a:gridCol>
              </a:tblGrid>
              <a:tr h="515791">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 xmlns:a16="http://schemas.microsoft.com/office/drawing/2014/main" val="10000"/>
                  </a:ext>
                </a:extLst>
              </a:tr>
              <a:tr h="2570657">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Haltung der kompletten Datenbank in Speicher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 Zugriff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Grundlage für OLTP und OLAP  </a:t>
                      </a:r>
                    </a:p>
                    <a:p>
                      <a:pPr marL="285750" indent="-285750">
                        <a:buFont typeface="Arial" panose="020B0604020202020204" pitchFamily="34" charset="0"/>
                        <a:buChar char="•"/>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Viele Verfahren zur Komprimierung benötigen Sortierung die nur nach einer Tabellenspalte geht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Speicherkosten, Speicher als neuer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Kosten für Produkt</a:t>
                      </a:r>
                    </a:p>
                  </a:txBody>
                  <a:tcPr/>
                </a:tc>
                <a:extLst>
                  <a:ext uri="{0D108BD9-81ED-4DB2-BD59-A6C34878D82A}">
                    <a16:rowId xmlns="" xmlns:a16="http://schemas.microsoft.com/office/drawing/2014/main" val="10001"/>
                  </a:ext>
                </a:extLst>
              </a:tr>
              <a:tr h="3250255">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Schnellerer Zugriff auf Tabellen da Datenhaltung derer IN Arbeitsspeicher (geringe Latenz)</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Multiversionsverwaltung (mehrere Datensätze in einer Transaktion -&gt; jede davon nutzt eigene Version der Datensätze)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Komprimierung zwingend Notwendig da nur einzelne Tabellen in Speicher gehalten werden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Da keine Komprimierung erfolgt nur begrenzte Nutzbarkeit bei sehr großen Datenbanken (dann wird auch sehr viel Arbeitsspeicher benötigt)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Wesentlich höhere Kosten für Hauptspeicher, trotzdem ist dieser noch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endParaRPr lang="de-DE" dirty="0"/>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606615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1719592387"/>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 xmlns:a16="http://schemas.microsoft.com/office/drawing/2014/main" val="20000"/>
                    </a:ext>
                  </a:extLst>
                </a:gridCol>
                <a:gridCol w="3147935">
                  <a:extLst>
                    <a:ext uri="{9D8B030D-6E8A-4147-A177-3AD203B41FA5}">
                      <a16:colId xmlns="" xmlns:a16="http://schemas.microsoft.com/office/drawing/2014/main" val="20001"/>
                    </a:ext>
                  </a:extLst>
                </a:gridCol>
                <a:gridCol w="3597639">
                  <a:extLst>
                    <a:ext uri="{9D8B030D-6E8A-4147-A177-3AD203B41FA5}">
                      <a16:colId xmlns="" xmlns:a16="http://schemas.microsoft.com/office/drawing/2014/main"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 xmlns:a16="http://schemas.microsoft.com/office/drawing/2014/main"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dirty="0" smtClean="0"/>
                        <a:t>hohe Performance und hoher Durchsatz</a:t>
                      </a:r>
                    </a:p>
                    <a:p>
                      <a:pPr marL="342900" indent="-342900">
                        <a:lnSpc>
                          <a:spcPct val="100000"/>
                        </a:lnSpc>
                        <a:buFont typeface="Arial" panose="020B0604020202020204" pitchFamily="34" charset="0"/>
                        <a:buChar char="•"/>
                      </a:pPr>
                      <a:r>
                        <a:rPr lang="de-DE" sz="1400" dirty="0" smtClean="0"/>
                        <a:t>Vermeidung 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 xmlns:a16="http://schemas.microsoft.com/office/drawing/2014/main" val="10003"/>
                  </a:ext>
                </a:extLst>
              </a:tr>
              <a:tr h="3024724">
                <a:tc>
                  <a:txBody>
                    <a:bodyPr/>
                    <a:lstStyle/>
                    <a:p>
                      <a:r>
                        <a:rPr lang="de-DE" dirty="0"/>
                        <a:t>Memcache</a:t>
                      </a:r>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smtClean="0"/>
                        <a:t>Memcache sollte nur von einer Bibliothek angesprochen werden</a:t>
                      </a:r>
                      <a:br>
                        <a:rPr lang="de-DE" sz="1400" dirty="0" smtClean="0"/>
                      </a:br>
                      <a:r>
                        <a:rPr lang="de-DE" sz="1400" dirty="0" smtClean="0"/>
                        <a:t>(Unterschiedliche Arten der Abspeicherung von Daten / Kompressionsmethoden)</a:t>
                      </a:r>
                    </a:p>
                    <a:p>
                      <a:pPr marL="285750" indent="-285750">
                        <a:buFont typeface="Arial" panose="020B0604020202020204" pitchFamily="34" charset="0"/>
                        <a:buChar char="•"/>
                      </a:pPr>
                      <a:endParaRPr lang="de-DE" dirty="0" smtClean="0"/>
                    </a:p>
                    <a:p>
                      <a:endParaRPr lang="de-DE"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967268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b="1" dirty="0" smtClean="0"/>
              <a:t>SAP HANA </a:t>
            </a:r>
            <a:r>
              <a:rPr lang="de-DE" sz="1800" dirty="0" smtClean="0"/>
              <a:t>eignet sich vor allem für Aggregatfunktionen und ist hier auch am schnellsten. Insgesamt kann man SAP HANA vor allem für große unternehmen oder Unternehmen mit vielen Daten empfehlen, die schnell Berechnungen durchführen wollen</a:t>
            </a:r>
          </a:p>
          <a:p>
            <a:pPr>
              <a:buFont typeface="Wingdings" panose="05000000000000000000" pitchFamily="2" charset="2"/>
              <a:buChar char="Ø"/>
            </a:pPr>
            <a:r>
              <a:rPr lang="de-DE" sz="1800" b="1" dirty="0" smtClean="0"/>
              <a:t>MSSQL</a:t>
            </a:r>
            <a:r>
              <a:rPr lang="de-DE" sz="1800" dirty="0" smtClean="0"/>
              <a:t> </a:t>
            </a:r>
            <a:r>
              <a:rPr lang="de-DE" sz="1800" dirty="0" smtClean="0"/>
              <a:t>ist ein guten Allrounder. Das System ist von allem am Robustesten </a:t>
            </a:r>
            <a:r>
              <a:rPr lang="de-DE" sz="1800" dirty="0" smtClean="0"/>
              <a:t>und </a:t>
            </a:r>
            <a:r>
              <a:rPr lang="de-DE" sz="1800" dirty="0" smtClean="0"/>
              <a:t>macht jede Abfrage ohne Probleme mit. Dafür ist es aber nicht immer am schnellsten. Auch die Oberfläche sowie die Installation überzeugen, da sie schon altbekannt sind und sehr einfach.</a:t>
            </a:r>
          </a:p>
          <a:p>
            <a:pPr>
              <a:buFont typeface="Wingdings" panose="05000000000000000000" pitchFamily="2" charset="2"/>
              <a:buChar char="Ø"/>
            </a:pPr>
            <a:r>
              <a:rPr lang="de-DE" sz="1800" b="1" dirty="0" smtClean="0"/>
              <a:t>Cassandra</a:t>
            </a:r>
            <a:r>
              <a:rPr lang="de-DE" sz="1800" dirty="0" smtClean="0"/>
              <a:t> ist als Open-Source erhältlich, sehr einfach aufzusetzen und zu bedienen. Positiv ist die einfache Skalierbarkeit sowie das Umgehen mit großen Datenmengen jedoch wird für komplexere Anwendungen ein vertieftes Fachwissen in CQL benötigt. </a:t>
            </a:r>
          </a:p>
          <a:p>
            <a:pPr>
              <a:buFont typeface="Wingdings" panose="05000000000000000000" pitchFamily="2" charset="2"/>
              <a:buChar char="Ø"/>
            </a:pPr>
            <a:r>
              <a:rPr lang="de-DE" sz="1800" b="1" dirty="0" smtClean="0"/>
              <a:t>Memcache</a:t>
            </a:r>
            <a:r>
              <a:rPr lang="de-DE" sz="1800" dirty="0" smtClean="0"/>
              <a:t> eignet sich vor allem für Web-Unternehmen. Da </a:t>
            </a:r>
            <a:r>
              <a:rPr lang="de-DE" sz="1800" dirty="0"/>
              <a:t>es bereits viele Bibliotheken für fast alle gängigen Programmiersprachen </a:t>
            </a:r>
            <a:r>
              <a:rPr lang="de-DE" sz="1800" dirty="0" smtClean="0"/>
              <a:t>gibt, ist es sehr variabel einsetzbar. Es </a:t>
            </a:r>
            <a:r>
              <a:rPr lang="de-DE" sz="1800" dirty="0"/>
              <a:t>ist gut dokumentiert und bietet sogar die Freiheit es unter der BSZ-Lizenz den eigenen Ansprüchen anzupassen.</a:t>
            </a:r>
            <a:endParaRPr lang="de-DE" sz="1800" dirty="0" smtClean="0"/>
          </a:p>
        </p:txBody>
      </p:sp>
    </p:spTree>
    <p:extLst>
      <p:ext uri="{BB962C8B-B14F-4D97-AF65-F5344CB8AC3E}">
        <p14:creationId xmlns:p14="http://schemas.microsoft.com/office/powerpoint/2010/main" val="1697573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7395" y="727558"/>
            <a:ext cx="8244456" cy="5256584"/>
          </a:xfrm>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dirty="0"/>
              <a:t>https://msdn.microsoft.com/de-de/library/dn133186(v=sql.120).aspx 15.01.2018, 17.03 </a:t>
            </a:r>
            <a:r>
              <a:rPr lang="de-DE" altLang="de-DE" sz="1400" dirty="0" smtClean="0"/>
              <a:t>Uhr</a:t>
            </a:r>
          </a:p>
          <a:p>
            <a:pPr marL="457200" indent="-457200">
              <a:buFont typeface="+mj-lt"/>
              <a:buAutoNum type="arabicPeriod"/>
            </a:pPr>
            <a:r>
              <a:rPr lang="de-DE" sz="1400" dirty="0"/>
              <a:t>https://</a:t>
            </a:r>
            <a:r>
              <a:rPr lang="de-DE" sz="1400" dirty="0" smtClean="0"/>
              <a:t>memcached.org/memcached-usage.png</a:t>
            </a:r>
          </a:p>
          <a:p>
            <a:pPr marL="457200" indent="-457200">
              <a:buFont typeface="+mj-lt"/>
              <a:buAutoNum type="arabicPeriod"/>
            </a:pPr>
            <a:r>
              <a:rPr lang="de-DE" sz="1400" dirty="0"/>
              <a:t>http://</a:t>
            </a:r>
            <a:r>
              <a:rPr lang="de-DE" sz="1400" dirty="0" smtClean="0"/>
              <a:t>www.admin-magazin.de/var/ezflow_site/storage/images/media/images/memcached_illustration/110428-1-ger-DE/memcached_illustration_large.png</a:t>
            </a:r>
          </a:p>
          <a:p>
            <a:pPr marL="457200" indent="-457200">
              <a:buFont typeface="+mj-lt"/>
              <a:buAutoNum type="arabicPeriod"/>
            </a:pPr>
            <a:r>
              <a:rPr lang="de-DE" sz="1400" dirty="0"/>
              <a:t>https://</a:t>
            </a:r>
            <a:r>
              <a:rPr lang="de-DE" sz="1400" dirty="0" smtClean="0"/>
              <a:t>de.wikipedia.org/wiki/Apache_Cassandra#cite_note-4</a:t>
            </a:r>
          </a:p>
          <a:p>
            <a:pPr marL="457200" indent="-457200">
              <a:buFont typeface="+mj-lt"/>
              <a:buAutoNum type="arabicPeriod"/>
            </a:pPr>
            <a:r>
              <a:rPr lang="de-DE" sz="1400" dirty="0"/>
              <a:t>https://www.codecentric.de/leistungen/produkte/cassandra</a:t>
            </a:r>
            <a:r>
              <a:rPr lang="de-DE" sz="1400" dirty="0" smtClean="0"/>
              <a:t>/</a:t>
            </a:r>
          </a:p>
          <a:p>
            <a:pPr marL="457200" indent="-457200">
              <a:buFont typeface="+mj-lt"/>
              <a:buAutoNum type="arabicPeriod"/>
            </a:pPr>
            <a:r>
              <a:rPr lang="en-US" sz="1400" dirty="0"/>
              <a:t>https://</a:t>
            </a:r>
            <a:r>
              <a:rPr lang="en-US" sz="1400" dirty="0" smtClean="0"/>
              <a:t>www.networkworld.com/article/2999856/big-data-business-intelligence/10-use-cases-where-nosql-will-outperform-sql.html</a:t>
            </a:r>
          </a:p>
          <a:p>
            <a:pPr marL="457200" indent="-457200">
              <a:buFont typeface="+mj-lt"/>
              <a:buAutoNum type="arabicPeriod"/>
            </a:pPr>
            <a:r>
              <a:rPr lang="en-US" sz="1400" dirty="0"/>
              <a:t> </a:t>
            </a:r>
            <a:r>
              <a:rPr lang="de-DE" sz="1400" dirty="0"/>
              <a:t>https://www.bigdata-insider.de/was-ist-nosql-a-615718</a:t>
            </a:r>
            <a:r>
              <a:rPr lang="de-DE" sz="1400" dirty="0" smtClean="0"/>
              <a:t>/</a:t>
            </a:r>
          </a:p>
          <a:p>
            <a:pPr marL="457200" indent="-457200">
              <a:buFont typeface="+mj-lt"/>
              <a:buAutoNum type="arabicPeriod"/>
            </a:pPr>
            <a:r>
              <a:rPr lang="de-DE" sz="1400" dirty="0"/>
              <a:t>https://docs.datastax.com/en/datastax_enterprise/4.8/datastax_enterprise/inmem/inmemUsingTables.html#inmemUsingTables__</a:t>
            </a:r>
            <a:r>
              <a:rPr lang="de-DE" sz="1400" dirty="0" smtClean="0"/>
              <a:t>inMemoryTblLmt</a:t>
            </a:r>
          </a:p>
          <a:p>
            <a:pPr marL="457200" indent="-457200">
              <a:buFont typeface="+mj-lt"/>
              <a:buAutoNum type="arabicPeriod"/>
            </a:pPr>
            <a:r>
              <a:rPr lang="de-DE" sz="1400" dirty="0"/>
              <a:t>https://docs.datastax.com/en/datastax_enterprise/4.8/datastax_enterprise/inmem/inmemTOC.html</a:t>
            </a:r>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en-US"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Gliederung</a:t>
            </a:r>
          </a:p>
        </p:txBody>
      </p:sp>
      <p:sp>
        <p:nvSpPr>
          <p:cNvPr id="5" name="Rectangle 3"/>
          <p:cNvSpPr txBox="1">
            <a:spLocks noChangeArrowheads="1"/>
          </p:cNvSpPr>
          <p:nvPr/>
        </p:nvSpPr>
        <p:spPr bwMode="auto">
          <a:xfrm>
            <a:off x="430115" y="1138333"/>
            <a:ext cx="8608398" cy="53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3048000" lvl="7">
              <a:spcBef>
                <a:spcPts val="1800"/>
              </a:spcBef>
              <a:buFont typeface="+mj-lt"/>
              <a:buAutoNum type="arabicPeriod"/>
            </a:pPr>
            <a:r>
              <a:rPr lang="en-US" sz="2000" dirty="0" smtClean="0">
                <a:latin typeface="+mj-lt"/>
                <a:cs typeface="Consolas" panose="020B0609020204030204" pitchFamily="49" charset="0"/>
              </a:rPr>
              <a:t>Aufgabenstellung</a:t>
            </a:r>
          </a:p>
          <a:p>
            <a:pPr marL="3048000" lvl="7">
              <a:spcBef>
                <a:spcPts val="1800"/>
              </a:spcBef>
              <a:buFont typeface="+mj-lt"/>
              <a:buAutoNum type="arabicPeriod"/>
            </a:pPr>
            <a:r>
              <a:rPr lang="en-US" sz="2000" dirty="0" smtClean="0">
                <a:latin typeface="+mj-lt"/>
                <a:cs typeface="Consolas" panose="020B0609020204030204" pitchFamily="49" charset="0"/>
              </a:rPr>
              <a:t>Vorstellung der </a:t>
            </a:r>
            <a:r>
              <a:rPr lang="en-US" sz="2000" dirty="0" err="1" smtClean="0">
                <a:latin typeface="+mj-lt"/>
                <a:cs typeface="Consolas" panose="020B0609020204030204" pitchFamily="49" charset="0"/>
              </a:rPr>
              <a:t>Projektgruppe</a:t>
            </a:r>
            <a:endParaRPr lang="en-US" sz="2000" dirty="0" smtClean="0">
              <a:latin typeface="+mj-lt"/>
              <a:cs typeface="Consolas" panose="020B0609020204030204" pitchFamily="49" charset="0"/>
            </a:endParaRPr>
          </a:p>
          <a:p>
            <a:pPr marL="3048000" lvl="7">
              <a:spcBef>
                <a:spcPts val="1800"/>
              </a:spcBef>
              <a:buFont typeface="+mj-lt"/>
              <a:buAutoNum type="arabicPeriod"/>
            </a:pPr>
            <a:r>
              <a:rPr lang="en-US" sz="2000" dirty="0" err="1" smtClean="0">
                <a:latin typeface="+mj-lt"/>
                <a:cs typeface="Consolas" panose="020B0609020204030204" pitchFamily="49" charset="0"/>
              </a:rPr>
              <a:t>Lösungsweg</a:t>
            </a:r>
            <a:endParaRPr lang="de-DE" sz="2000" dirty="0">
              <a:latin typeface="+mj-lt"/>
              <a:cs typeface="Consolas" panose="020B0609020204030204" pitchFamily="49" charset="0"/>
            </a:endParaRPr>
          </a:p>
          <a:p>
            <a:pPr marL="3048000" lvl="7">
              <a:spcBef>
                <a:spcPts val="1800"/>
              </a:spcBef>
              <a:buAutoNum type="arabicPeriod"/>
            </a:pPr>
            <a:r>
              <a:rPr lang="de-DE" sz="2000" dirty="0">
                <a:highlight>
                  <a:srgbClr val="FFFFFF"/>
                </a:highlight>
                <a:latin typeface="+mj-lt"/>
              </a:rPr>
              <a:t>MSSQL</a:t>
            </a:r>
          </a:p>
          <a:p>
            <a:pPr marL="3048000" lvl="7">
              <a:spcBef>
                <a:spcPts val="1800"/>
              </a:spcBef>
              <a:buAutoNum type="arabicPeriod"/>
            </a:pPr>
            <a:r>
              <a:rPr lang="de-DE" sz="2000" dirty="0">
                <a:highlight>
                  <a:srgbClr val="FFFFFF"/>
                </a:highlight>
                <a:latin typeface="+mj-lt"/>
              </a:rPr>
              <a:t>SAP HANA</a:t>
            </a:r>
          </a:p>
          <a:p>
            <a:pPr marL="3048000" lvl="7">
              <a:spcBef>
                <a:spcPts val="1800"/>
              </a:spcBef>
              <a:buAutoNum type="arabicPeriod"/>
            </a:pPr>
            <a:r>
              <a:rPr lang="de-DE" sz="2000" dirty="0" smtClean="0">
                <a:highlight>
                  <a:srgbClr val="FFFFFF"/>
                </a:highlight>
                <a:latin typeface="+mj-lt"/>
              </a:rPr>
              <a:t>NOSQL Cassandra</a:t>
            </a:r>
          </a:p>
          <a:p>
            <a:pPr marL="3048000" lvl="7">
              <a:spcBef>
                <a:spcPts val="1800"/>
              </a:spcBef>
              <a:buAutoNum type="arabicPeriod"/>
            </a:pPr>
            <a:r>
              <a:rPr lang="de-DE" sz="2000" dirty="0" smtClean="0">
                <a:highlight>
                  <a:srgbClr val="FFFFFF"/>
                </a:highlight>
                <a:latin typeface="+mj-lt"/>
              </a:rPr>
              <a:t>NOSQL Memcache</a:t>
            </a:r>
            <a:endParaRPr lang="de-DE" sz="2000" dirty="0">
              <a:highlight>
                <a:srgbClr val="FFFFFF"/>
              </a:highlight>
              <a:latin typeface="+mj-lt"/>
            </a:endParaRPr>
          </a:p>
          <a:p>
            <a:pPr marL="3048000" lvl="7">
              <a:spcBef>
                <a:spcPts val="1800"/>
              </a:spcBef>
              <a:buAutoNum type="arabicPeriod"/>
            </a:pPr>
            <a:r>
              <a:rPr lang="de-DE" sz="2000" dirty="0" smtClean="0">
                <a:highlight>
                  <a:srgbClr val="FFFFFF"/>
                </a:highlight>
                <a:latin typeface="+mj-lt"/>
              </a:rPr>
              <a:t>Vergleich</a:t>
            </a:r>
          </a:p>
          <a:p>
            <a:pPr marL="3048000" lvl="7">
              <a:spcBef>
                <a:spcPts val="1800"/>
              </a:spcBef>
              <a:buAutoNum type="arabicPeriod"/>
            </a:pPr>
            <a:r>
              <a:rPr lang="de-DE" sz="2000" dirty="0" smtClean="0">
                <a:highlight>
                  <a:srgbClr val="FFFFFF"/>
                </a:highlight>
                <a:latin typeface="+mj-lt"/>
              </a:rPr>
              <a:t>Fazit</a:t>
            </a:r>
            <a:endParaRPr lang="de-DE" sz="2000"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865103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Lösungsweg</a:t>
            </a:r>
            <a:endParaRPr lang="de-DE" dirty="0"/>
          </a:p>
        </p:txBody>
      </p:sp>
      <p:sp>
        <p:nvSpPr>
          <p:cNvPr id="4" name="Textfeld 3">
            <a:extLst>
              <a:ext uri="{FF2B5EF4-FFF2-40B4-BE49-F238E27FC236}">
                <a16:creationId xmlns="" xmlns:a16="http://schemas.microsoft.com/office/drawing/2014/main" id="{55A35DED-7D1A-4C8F-934D-D5CD3FC3279C}"/>
              </a:ext>
            </a:extLst>
          </p:cNvPr>
          <p:cNvSpPr txBox="1"/>
          <p:nvPr/>
        </p:nvSpPr>
        <p:spPr>
          <a:xfrm>
            <a:off x="251520" y="1052736"/>
            <a:ext cx="8892480" cy="1938992"/>
          </a:xfrm>
          <a:prstGeom prst="rect">
            <a:avLst/>
          </a:prstGeom>
          <a:noFill/>
        </p:spPr>
        <p:txBody>
          <a:bodyPr wrap="square" rtlCol="0">
            <a:spAutoFit/>
          </a:bodyPr>
          <a:lstStyle/>
          <a:p>
            <a:pPr marL="514350" indent="-514350">
              <a:spcBef>
                <a:spcPts val="600"/>
              </a:spcBef>
              <a:buAutoNum type="arabicPeriod"/>
            </a:pPr>
            <a:r>
              <a:rPr lang="de-DE" sz="2000" dirty="0" smtClean="0"/>
              <a:t>Einrichtung der DB-Managementsysteme</a:t>
            </a:r>
          </a:p>
          <a:p>
            <a:pPr marL="514350" indent="-514350">
              <a:spcBef>
                <a:spcPts val="600"/>
              </a:spcBef>
              <a:buAutoNum type="arabicPeriod"/>
            </a:pPr>
            <a:r>
              <a:rPr lang="de-DE" sz="2000" dirty="0" smtClean="0"/>
              <a:t>Erstellen einer Datenbank</a:t>
            </a:r>
          </a:p>
          <a:p>
            <a:pPr marL="514350" indent="-514350">
              <a:spcBef>
                <a:spcPts val="600"/>
              </a:spcBef>
              <a:buAutoNum type="arabicPeriod"/>
            </a:pPr>
            <a:r>
              <a:rPr lang="de-DE" sz="2000" dirty="0" smtClean="0"/>
              <a:t>Kopieren der DB auf die unterschiedlichen Systeme</a:t>
            </a:r>
          </a:p>
          <a:p>
            <a:pPr marL="514350" indent="-514350">
              <a:spcBef>
                <a:spcPts val="600"/>
              </a:spcBef>
              <a:buAutoNum type="arabicPeriod"/>
            </a:pPr>
            <a:r>
              <a:rPr lang="de-DE" sz="2000" dirty="0" smtClean="0"/>
              <a:t>Entwicklung der Test-</a:t>
            </a:r>
            <a:r>
              <a:rPr lang="de-DE" sz="2000" dirty="0" err="1" smtClean="0"/>
              <a:t>Querys</a:t>
            </a:r>
            <a:endParaRPr lang="de-DE" sz="2000" dirty="0" smtClean="0"/>
          </a:p>
          <a:p>
            <a:pPr marL="514350" indent="-514350">
              <a:spcBef>
                <a:spcPts val="600"/>
              </a:spcBef>
              <a:buAutoNum type="arabicPeriod"/>
            </a:pPr>
            <a:r>
              <a:rPr lang="de-DE" sz="2000" dirty="0" smtClean="0"/>
              <a:t>Durchführung der Test-</a:t>
            </a:r>
            <a:r>
              <a:rPr lang="de-DE" sz="2000" dirty="0" err="1" smtClean="0"/>
              <a:t>Querys</a:t>
            </a:r>
            <a:endParaRPr lang="de-DE" sz="2000" dirty="0" smtClean="0"/>
          </a:p>
        </p:txBody>
      </p:sp>
      <p:sp>
        <p:nvSpPr>
          <p:cNvPr id="6" name="Textfeld 5"/>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5 </a:t>
            </a:r>
          </a:p>
        </p:txBody>
      </p:sp>
    </p:spTree>
    <p:extLst>
      <p:ext uri="{BB962C8B-B14F-4D97-AF65-F5344CB8AC3E}">
        <p14:creationId xmlns:p14="http://schemas.microsoft.com/office/powerpoint/2010/main" val="208034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Beispieltabelle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0728"/>
            <a:ext cx="9144000" cy="342122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98" y="4581128"/>
            <a:ext cx="2543530" cy="1771897"/>
          </a:xfrm>
          <a:prstGeom prst="rect">
            <a:avLst/>
          </a:prstGeom>
        </p:spPr>
      </p:pic>
    </p:spTree>
    <p:extLst>
      <p:ext uri="{BB962C8B-B14F-4D97-AF65-F5344CB8AC3E}">
        <p14:creationId xmlns:p14="http://schemas.microsoft.com/office/powerpoint/2010/main" val="3417812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smtClean="0"/>
              <a:t>Datenbankschema</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60" y="656984"/>
            <a:ext cx="10153128" cy="6084384"/>
          </a:xfrm>
          <a:prstGeom prst="rect">
            <a:avLst/>
          </a:prstGeom>
        </p:spPr>
      </p:pic>
    </p:spTree>
    <p:extLst>
      <p:ext uri="{BB962C8B-B14F-4D97-AF65-F5344CB8AC3E}">
        <p14:creationId xmlns:p14="http://schemas.microsoft.com/office/powerpoint/2010/main" val="1355851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Vorstellung der Projektgruppe</a:t>
            </a:r>
          </a:p>
        </p:txBody>
      </p:sp>
      <p:sp>
        <p:nvSpPr>
          <p:cNvPr id="4" name="Textfeld 3">
            <a:extLst>
              <a:ext uri="{FF2B5EF4-FFF2-40B4-BE49-F238E27FC236}">
                <a16:creationId xmlns="" xmlns:a16="http://schemas.microsoft.com/office/drawing/2014/main" id="{55A35DED-7D1A-4C8F-934D-D5CD3FC3279C}"/>
              </a:ext>
            </a:extLst>
          </p:cNvPr>
          <p:cNvSpPr txBox="1"/>
          <p:nvPr/>
        </p:nvSpPr>
        <p:spPr>
          <a:xfrm>
            <a:off x="251520" y="1052736"/>
            <a:ext cx="8892480" cy="4832092"/>
          </a:xfrm>
          <a:prstGeom prst="rect">
            <a:avLst/>
          </a:prstGeom>
          <a:noFill/>
        </p:spPr>
        <p:txBody>
          <a:bodyPr wrap="square" rtlCol="0">
            <a:spAutoFit/>
          </a:bodyPr>
          <a:lstStyle/>
          <a:p>
            <a:pPr>
              <a:spcBef>
                <a:spcPts val="600"/>
              </a:spcBef>
            </a:pPr>
            <a:r>
              <a:rPr lang="de-DE" dirty="0" smtClean="0"/>
              <a:t>SAP HANA:	</a:t>
            </a:r>
            <a:r>
              <a:rPr lang="de-DE" sz="2400" dirty="0" smtClean="0"/>
              <a:t>Philipp Winkler</a:t>
            </a:r>
          </a:p>
          <a:p>
            <a:pPr>
              <a:spcBef>
                <a:spcPts val="600"/>
              </a:spcBef>
            </a:pPr>
            <a:r>
              <a:rPr lang="de-DE" sz="2400" dirty="0"/>
              <a:t>	</a:t>
            </a:r>
            <a:r>
              <a:rPr lang="de-DE" sz="2400" dirty="0" smtClean="0"/>
              <a:t>	   	Clemens Köhler</a:t>
            </a:r>
            <a:endParaRPr lang="de-DE" sz="2400" dirty="0"/>
          </a:p>
          <a:p>
            <a:pPr>
              <a:spcBef>
                <a:spcPts val="600"/>
              </a:spcBef>
            </a:pPr>
            <a:r>
              <a:rPr lang="de-DE" dirty="0" smtClean="0"/>
              <a:t>			</a:t>
            </a:r>
          </a:p>
          <a:p>
            <a:pPr>
              <a:spcBef>
                <a:spcPts val="600"/>
              </a:spcBef>
            </a:pPr>
            <a:r>
              <a:rPr lang="de-DE" dirty="0" smtClean="0"/>
              <a:t>MSSQL:		</a:t>
            </a:r>
            <a:r>
              <a:rPr lang="de-DE" sz="2400" dirty="0" smtClean="0"/>
              <a:t>Robert </a:t>
            </a:r>
            <a:r>
              <a:rPr lang="de-DE" sz="2400" dirty="0" err="1" smtClean="0"/>
              <a:t>Pietzschmann</a:t>
            </a:r>
            <a:endParaRPr lang="de-DE" sz="2400" dirty="0"/>
          </a:p>
          <a:p>
            <a:pPr>
              <a:spcBef>
                <a:spcPts val="600"/>
              </a:spcBef>
            </a:pPr>
            <a:r>
              <a:rPr lang="de-DE" sz="2400" dirty="0" smtClean="0"/>
              <a:t>			Moritz </a:t>
            </a:r>
            <a:r>
              <a:rPr lang="de-DE" sz="2400" dirty="0" err="1" smtClean="0"/>
              <a:t>Buchwalder</a:t>
            </a:r>
            <a:endParaRPr lang="de-DE" sz="2400" dirty="0" smtClean="0"/>
          </a:p>
          <a:p>
            <a:pPr>
              <a:spcBef>
                <a:spcPts val="600"/>
              </a:spcBef>
            </a:pPr>
            <a:r>
              <a:rPr lang="de-DE" dirty="0" smtClean="0"/>
              <a:t>			</a:t>
            </a:r>
          </a:p>
          <a:p>
            <a:pPr>
              <a:spcBef>
                <a:spcPts val="600"/>
              </a:spcBef>
            </a:pPr>
            <a:r>
              <a:rPr lang="de-DE" dirty="0" smtClean="0"/>
              <a:t>CASSANDRA:	</a:t>
            </a:r>
            <a:r>
              <a:rPr lang="de-DE" sz="2400" dirty="0" smtClean="0"/>
              <a:t>Marcel Kunz</a:t>
            </a:r>
          </a:p>
          <a:p>
            <a:pPr>
              <a:spcBef>
                <a:spcPts val="600"/>
              </a:spcBef>
            </a:pPr>
            <a:endParaRPr lang="de-DE" sz="2400" dirty="0"/>
          </a:p>
          <a:p>
            <a:pPr>
              <a:spcBef>
                <a:spcPts val="600"/>
              </a:spcBef>
            </a:pPr>
            <a:r>
              <a:rPr lang="de-DE" dirty="0" smtClean="0"/>
              <a:t>MEMCACHE:</a:t>
            </a:r>
            <a:r>
              <a:rPr lang="de-DE" dirty="0"/>
              <a:t>	</a:t>
            </a:r>
            <a:r>
              <a:rPr lang="de-DE" sz="2400" dirty="0" smtClean="0"/>
              <a:t>Robin </a:t>
            </a:r>
            <a:r>
              <a:rPr lang="de-DE" sz="2400" dirty="0" err="1" smtClean="0"/>
              <a:t>Arnoldt</a:t>
            </a:r>
            <a:endParaRPr lang="de-DE" sz="2400" dirty="0" smtClean="0"/>
          </a:p>
          <a:p>
            <a:endParaRPr lang="de-DE" dirty="0"/>
          </a:p>
        </p:txBody>
      </p:sp>
    </p:spTree>
    <p:extLst>
      <p:ext uri="{BB962C8B-B14F-4D97-AF65-F5344CB8AC3E}">
        <p14:creationId xmlns:p14="http://schemas.microsoft.com/office/powerpoint/2010/main" val="3108195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Projektumgebung</a:t>
            </a:r>
            <a:endParaRPr lang="de-DE" dirty="0"/>
          </a:p>
        </p:txBody>
      </p:sp>
      <p:sp>
        <p:nvSpPr>
          <p:cNvPr id="4" name="Textfeld 3"/>
          <p:cNvSpPr txBox="1"/>
          <p:nvPr/>
        </p:nvSpPr>
        <p:spPr>
          <a:xfrm>
            <a:off x="539552" y="1052736"/>
            <a:ext cx="5004896" cy="2062103"/>
          </a:xfrm>
          <a:prstGeom prst="rect">
            <a:avLst/>
          </a:prstGeom>
          <a:noFill/>
        </p:spPr>
        <p:txBody>
          <a:bodyPr wrap="none" rtlCol="0">
            <a:spAutoFit/>
          </a:bodyPr>
          <a:lstStyle/>
          <a:p>
            <a:r>
              <a:rPr lang="de-DE" sz="2000" dirty="0" smtClean="0"/>
              <a:t>Arbeitsspeicher: 	32GB DDR3</a:t>
            </a:r>
          </a:p>
          <a:p>
            <a:r>
              <a:rPr lang="de-DE" sz="2000" dirty="0" smtClean="0"/>
              <a:t>Prozessor:		Intel Core I7-4790</a:t>
            </a:r>
          </a:p>
          <a:p>
            <a:r>
              <a:rPr lang="de-DE" sz="2000" dirty="0" smtClean="0"/>
              <a:t>Betriebssystem:		Windows 8</a:t>
            </a:r>
          </a:p>
          <a:p>
            <a:r>
              <a:rPr lang="de-DE" sz="2000" dirty="0" smtClean="0"/>
              <a:t>Speichermedium:	HDD Festplatte</a:t>
            </a:r>
          </a:p>
          <a:p>
            <a:endParaRPr lang="de-DE" sz="2000" dirty="0" smtClean="0"/>
          </a:p>
          <a:p>
            <a:endParaRPr lang="de-DE" dirty="0"/>
          </a:p>
        </p:txBody>
      </p:sp>
      <p:sp>
        <p:nvSpPr>
          <p:cNvPr id="5" name="Textfeld 4"/>
          <p:cNvSpPr txBox="1"/>
          <p:nvPr/>
        </p:nvSpPr>
        <p:spPr>
          <a:xfrm>
            <a:off x="566286" y="2636912"/>
            <a:ext cx="3856569" cy="2708434"/>
          </a:xfrm>
          <a:prstGeom prst="rect">
            <a:avLst/>
          </a:prstGeom>
          <a:noFill/>
        </p:spPr>
        <p:txBody>
          <a:bodyPr wrap="none" rtlCol="0">
            <a:spAutoFit/>
          </a:bodyPr>
          <a:lstStyle/>
          <a:p>
            <a:r>
              <a:rPr lang="de-DE" sz="2000" dirty="0" smtClean="0"/>
              <a:t>SAP Hana Express:</a:t>
            </a:r>
          </a:p>
          <a:p>
            <a:pPr marL="457200" indent="-457200">
              <a:buFont typeface="Arial" panose="020B0604020202020204" pitchFamily="34" charset="0"/>
              <a:buChar char="•"/>
            </a:pPr>
            <a:r>
              <a:rPr lang="de-DE" sz="1800" dirty="0" smtClean="0"/>
              <a:t>VM</a:t>
            </a:r>
          </a:p>
          <a:p>
            <a:pPr marL="457200" indent="-457200">
              <a:buFont typeface="Arial" panose="020B0604020202020204" pitchFamily="34" charset="0"/>
              <a:buChar char="•"/>
            </a:pPr>
            <a:r>
              <a:rPr lang="de-DE" sz="1800" dirty="0" err="1" smtClean="0"/>
              <a:t>Eclipse</a:t>
            </a:r>
            <a:endParaRPr lang="de-DE" sz="1800" dirty="0" smtClean="0"/>
          </a:p>
          <a:p>
            <a:pPr marL="457200" indent="-457200">
              <a:buFont typeface="Arial" panose="020B0604020202020204" pitchFamily="34" charset="0"/>
              <a:buChar char="•"/>
            </a:pPr>
            <a:endParaRPr lang="de-DE" sz="1800" dirty="0" smtClean="0"/>
          </a:p>
          <a:p>
            <a:pPr lvl="0"/>
            <a:r>
              <a:rPr lang="de-DE" sz="2000" dirty="0" smtClean="0">
                <a:solidFill>
                  <a:srgbClr val="000000"/>
                </a:solidFill>
              </a:rPr>
              <a:t>MSSQL:</a:t>
            </a:r>
          </a:p>
          <a:p>
            <a:pPr marL="342900" lvl="0" indent="-342900">
              <a:buFont typeface="Arial" panose="020B0604020202020204" pitchFamily="34" charset="0"/>
              <a:buChar char="•"/>
            </a:pPr>
            <a:r>
              <a:rPr lang="de-DE" sz="1800" dirty="0" smtClean="0">
                <a:solidFill>
                  <a:srgbClr val="000000"/>
                </a:solidFill>
              </a:rPr>
              <a:t>SQL Server Management Studio</a:t>
            </a:r>
          </a:p>
          <a:p>
            <a:pPr marL="342900" lvl="0" indent="-342900">
              <a:buFont typeface="Arial" panose="020B0604020202020204" pitchFamily="34" charset="0"/>
              <a:buChar char="•"/>
            </a:pPr>
            <a:r>
              <a:rPr lang="de-DE" sz="1800" dirty="0" err="1" smtClean="0">
                <a:solidFill>
                  <a:srgbClr val="000000"/>
                </a:solidFill>
              </a:rPr>
              <a:t>DBForge</a:t>
            </a:r>
            <a:endParaRPr lang="de-DE" sz="1800" dirty="0">
              <a:solidFill>
                <a:srgbClr val="000000"/>
              </a:solidFill>
            </a:endParaRPr>
          </a:p>
          <a:p>
            <a:endParaRPr lang="de-DE" sz="2000" dirty="0" smtClean="0"/>
          </a:p>
          <a:p>
            <a:endParaRPr lang="de-DE" sz="2000" dirty="0"/>
          </a:p>
        </p:txBody>
      </p:sp>
      <p:sp>
        <p:nvSpPr>
          <p:cNvPr id="6" name="Textfeld 5"/>
          <p:cNvSpPr txBox="1"/>
          <p:nvPr/>
        </p:nvSpPr>
        <p:spPr>
          <a:xfrm>
            <a:off x="4716016" y="2636912"/>
            <a:ext cx="1544012" cy="2431435"/>
          </a:xfrm>
          <a:prstGeom prst="rect">
            <a:avLst/>
          </a:prstGeom>
          <a:noFill/>
        </p:spPr>
        <p:txBody>
          <a:bodyPr wrap="none" rtlCol="0">
            <a:spAutoFit/>
          </a:bodyPr>
          <a:lstStyle/>
          <a:p>
            <a:r>
              <a:rPr lang="de-DE" sz="2000" dirty="0" smtClean="0"/>
              <a:t>Memcache:</a:t>
            </a:r>
          </a:p>
          <a:p>
            <a:pPr marL="457200" indent="-457200">
              <a:buFont typeface="Arial" panose="020B0604020202020204" pitchFamily="34" charset="0"/>
              <a:buChar char="•"/>
            </a:pPr>
            <a:r>
              <a:rPr lang="de-DE" sz="1800" dirty="0" err="1" smtClean="0"/>
              <a:t>MariaDB</a:t>
            </a:r>
            <a:endParaRPr lang="de-DE" sz="1800" dirty="0" smtClean="0"/>
          </a:p>
          <a:p>
            <a:pPr marL="457200" indent="-457200">
              <a:buFont typeface="Arial" panose="020B0604020202020204" pitchFamily="34" charset="0"/>
              <a:buChar char="•"/>
            </a:pPr>
            <a:r>
              <a:rPr lang="de-DE" sz="1800" dirty="0"/>
              <a:t>?</a:t>
            </a:r>
            <a:endParaRPr lang="de-DE" sz="1800" dirty="0" smtClean="0"/>
          </a:p>
          <a:p>
            <a:pPr marL="457200" indent="-457200">
              <a:buFont typeface="Arial" panose="020B0604020202020204" pitchFamily="34" charset="0"/>
              <a:buChar char="•"/>
            </a:pPr>
            <a:endParaRPr lang="de-DE" sz="1800" dirty="0" smtClean="0"/>
          </a:p>
          <a:p>
            <a:pPr lvl="0"/>
            <a:r>
              <a:rPr lang="de-DE" sz="2000" dirty="0" smtClean="0">
                <a:solidFill>
                  <a:srgbClr val="000000"/>
                </a:solidFill>
              </a:rPr>
              <a:t>Cassandra:</a:t>
            </a:r>
          </a:p>
          <a:p>
            <a:pPr marL="342900" lvl="0" indent="-342900">
              <a:buFont typeface="Arial" panose="020B0604020202020204" pitchFamily="34" charset="0"/>
              <a:buChar char="•"/>
            </a:pPr>
            <a:r>
              <a:rPr lang="de-DE" sz="1800" dirty="0" smtClean="0">
                <a:solidFill>
                  <a:srgbClr val="000000"/>
                </a:solidFill>
              </a:rPr>
              <a:t>?</a:t>
            </a:r>
            <a:endParaRPr lang="de-DE" sz="1800" dirty="0">
              <a:solidFill>
                <a:srgbClr val="000000"/>
              </a:solidFill>
            </a:endParaRPr>
          </a:p>
          <a:p>
            <a:endParaRPr lang="de-DE" sz="2000" dirty="0" smtClean="0"/>
          </a:p>
          <a:p>
            <a:endParaRPr lang="de-DE" sz="2000" dirty="0"/>
          </a:p>
        </p:txBody>
      </p:sp>
    </p:spTree>
    <p:extLst>
      <p:ext uri="{BB962C8B-B14F-4D97-AF65-F5344CB8AC3E}">
        <p14:creationId xmlns:p14="http://schemas.microsoft.com/office/powerpoint/2010/main" val="1499487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2692</Words>
  <Application>Microsoft Office PowerPoint</Application>
  <PresentationFormat>Bildschirmpräsentation (4:3)</PresentationFormat>
  <Paragraphs>484</Paragraphs>
  <Slides>39</Slides>
  <Notes>16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39</vt:i4>
      </vt:variant>
    </vt:vector>
  </HeadingPairs>
  <TitlesOfParts>
    <vt:vector size="46" baseType="lpstr">
      <vt:lpstr>Arial</vt:lpstr>
      <vt:lpstr>Consolas</vt:lpstr>
      <vt:lpstr>Courier New</vt:lpstr>
      <vt:lpstr>Times New Roman</vt:lpstr>
      <vt:lpstr>Wingdings</vt:lpstr>
      <vt:lpstr>ヒラギノ角ゴ Pro W3</vt:lpstr>
      <vt:lpstr>Powerpoint_Vorlage</vt:lpstr>
      <vt:lpstr>PowerPoint-Präsentation</vt:lpstr>
      <vt:lpstr>Was sind In-Memory-Datenbanken?</vt:lpstr>
      <vt:lpstr>Aufgabenstellung</vt:lpstr>
      <vt:lpstr>Gliederung</vt:lpstr>
      <vt:lpstr>Lösungsweg</vt:lpstr>
      <vt:lpstr>Beispieltabelle</vt:lpstr>
      <vt:lpstr>Datenbankschema</vt:lpstr>
      <vt:lpstr>Vorstellung der Projektgruppe</vt:lpstr>
      <vt:lpstr>Projektumgebung</vt:lpstr>
      <vt:lpstr>MSSQL</vt:lpstr>
      <vt:lpstr>MSSQL – Datenbank einrichten</vt:lpstr>
      <vt:lpstr>MSSQL – Tabellen einrichten</vt:lpstr>
      <vt:lpstr>MSSQL – Export als Flatfile</vt:lpstr>
      <vt:lpstr>SAP HANA Express</vt:lpstr>
      <vt:lpstr>SAP HANA - Komprimierung</vt:lpstr>
      <vt:lpstr>SAP HANA - Komprimierung</vt:lpstr>
      <vt:lpstr>SAP HANA - Parallele Verarbeitung</vt:lpstr>
      <vt:lpstr>SAP HANA - Hochverfügbarkeit</vt:lpstr>
      <vt:lpstr>SAP HANA - Einrichtung</vt:lpstr>
      <vt:lpstr>PowerPoint-Präsentation</vt:lpstr>
      <vt:lpstr>Cassandra</vt:lpstr>
      <vt:lpstr>Cassandra </vt:lpstr>
      <vt:lpstr>1.1 Allgemeines</vt:lpstr>
      <vt:lpstr>Erstellen der Datenbank</vt:lpstr>
      <vt:lpstr>Komprimierung</vt:lpstr>
      <vt:lpstr>In-Memory Nutzung </vt:lpstr>
      <vt:lpstr>Memcache</vt:lpstr>
      <vt:lpstr>Memcache</vt:lpstr>
      <vt:lpstr>Memcache - Funktionsweise</vt:lpstr>
      <vt:lpstr>Memcache - Verteiltes System</vt:lpstr>
      <vt:lpstr>Memcache - Verwendung von Memcache</vt:lpstr>
      <vt:lpstr>Memcache - Beispiel Programm Ergebnis</vt:lpstr>
      <vt:lpstr>Vergleich</vt:lpstr>
      <vt:lpstr>Ergebnis Tabelle</vt:lpstr>
      <vt:lpstr>Ergebnis Diagramme</vt:lpstr>
      <vt:lpstr>Vergleich</vt:lpstr>
      <vt:lpstr>Vergleich</vt:lpstr>
      <vt:lpstr>Fazit</vt:lpstr>
      <vt:lpstr>Quellen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stud_admin</cp:lastModifiedBy>
  <cp:revision>246</cp:revision>
  <cp:lastPrinted>2011-09-28T10:49:02Z</cp:lastPrinted>
  <dcterms:created xsi:type="dcterms:W3CDTF">2011-12-19T14:51:39Z</dcterms:created>
  <dcterms:modified xsi:type="dcterms:W3CDTF">2018-01-31T11:11:14Z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