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handoutMasterIdLst>
    <p:handoutMasterId r:id="rId51"/>
  </p:handoutMasterIdLst>
  <p:sldIdLst>
    <p:sldId id="315" r:id="rId2"/>
    <p:sldId id="320" r:id="rId3"/>
    <p:sldId id="280" r:id="rId4"/>
    <p:sldId id="265" r:id="rId5"/>
    <p:sldId id="314" r:id="rId6"/>
    <p:sldId id="322" r:id="rId7"/>
    <p:sldId id="321" r:id="rId8"/>
    <p:sldId id="291" r:id="rId9"/>
    <p:sldId id="292" r:id="rId10"/>
    <p:sldId id="294" r:id="rId11"/>
    <p:sldId id="296" r:id="rId12"/>
    <p:sldId id="298" r:id="rId13"/>
    <p:sldId id="299" r:id="rId14"/>
    <p:sldId id="300" r:id="rId15"/>
    <p:sldId id="301" r:id="rId16"/>
    <p:sldId id="302" r:id="rId17"/>
    <p:sldId id="303" r:id="rId18"/>
    <p:sldId id="304" r:id="rId19"/>
    <p:sldId id="306" r:id="rId20"/>
    <p:sldId id="309" r:id="rId21"/>
    <p:sldId id="310" r:id="rId22"/>
    <p:sldId id="311" r:id="rId23"/>
    <p:sldId id="305"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16" r:id="rId46"/>
    <p:sldId id="346" r:id="rId47"/>
    <p:sldId id="324" r:id="rId48"/>
    <p:sldId id="279" r:id="rId49"/>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8" autoAdjust="0"/>
    <p:restoredTop sz="75978" autoAdjust="0"/>
  </p:normalViewPr>
  <p:slideViewPr>
    <p:cSldViewPr showGuides="1">
      <p:cViewPr varScale="1">
        <p:scale>
          <a:sx n="79" d="100"/>
          <a:sy n="79" d="100"/>
        </p:scale>
        <p:origin x="150" y="492"/>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Pietzschmann" userId="c7f59647ab801a01" providerId="LiveId" clId="{F2748B10-2D07-4F72-99D3-060683268240}"/>
    <pc:docChg chg="custSel modSld">
      <pc:chgData name="Robert Pietzschmann" userId="c7f59647ab801a01" providerId="LiveId" clId="{F2748B10-2D07-4F72-99D3-060683268240}" dt="2018-01-15T16:03:24.186" v="286" actId="20577"/>
      <pc:docMkLst>
        <pc:docMk/>
      </pc:docMkLst>
      <pc:sldChg chg="modSp">
        <pc:chgData name="Robert Pietzschmann" userId="c7f59647ab801a01" providerId="LiveId" clId="{F2748B10-2D07-4F72-99D3-060683268240}" dt="2018-01-15T16:03:24.186" v="286" actId="20577"/>
        <pc:sldMkLst>
          <pc:docMk/>
          <pc:sldMk cId="4270548889" sldId="279"/>
        </pc:sldMkLst>
        <pc:spChg chg="mod">
          <ac:chgData name="Robert Pietzschmann" userId="c7f59647ab801a01" providerId="LiveId" clId="{F2748B10-2D07-4F72-99D3-060683268240}" dt="2018-01-15T16:03:24.186" v="286" actId="20577"/>
          <ac:spMkLst>
            <pc:docMk/>
            <pc:sldMk cId="4270548889" sldId="279"/>
            <ac:spMk id="2" creationId="{00000000-0000-0000-0000-000000000000}"/>
          </ac:spMkLst>
        </pc:spChg>
      </pc:sldChg>
      <pc:sldChg chg="addSp delSp modSp">
        <pc:chgData name="Robert Pietzschmann" userId="c7f59647ab801a01" providerId="LiveId" clId="{F2748B10-2D07-4F72-99D3-060683268240}" dt="2018-01-15T15:56:35.121" v="263" actId="20577"/>
        <pc:sldMkLst>
          <pc:docMk/>
          <pc:sldMk cId="2885947562" sldId="291"/>
        </pc:sldMkLst>
        <pc:spChg chg="del">
          <ac:chgData name="Robert Pietzschmann" userId="c7f59647ab801a01" providerId="LiveId" clId="{F2748B10-2D07-4F72-99D3-060683268240}" dt="2018-01-15T15:48:08.348" v="0" actId="478"/>
          <ac:spMkLst>
            <pc:docMk/>
            <pc:sldMk cId="2885947562" sldId="291"/>
            <ac:spMk id="2" creationId="{00000000-0000-0000-0000-000000000000}"/>
          </ac:spMkLst>
        </pc:spChg>
        <pc:spChg chg="add mod">
          <ac:chgData name="Robert Pietzschmann" userId="c7f59647ab801a01" providerId="LiveId" clId="{F2748B10-2D07-4F72-99D3-060683268240}" dt="2018-01-15T15:56:35.121" v="263" actId="20577"/>
          <ac:spMkLst>
            <pc:docMk/>
            <pc:sldMk cId="2885947562" sldId="291"/>
            <ac:spMk id="4" creationId="{55A35DED-7D1A-4C8F-934D-D5CD3FC3279C}"/>
          </ac:spMkLst>
        </pc:spChg>
      </pc:sldChg>
    </pc:docChg>
  </pc:docChgLst>
  <pc:docChgLst>
    <pc:chgData name="Robert Pietzschmann" userId="c7f59647ab801a01" providerId="LiveId" clId="{943B4E65-9082-4CC9-8A88-14CECA6BA227}"/>
    <pc:docChg chg="undo custSel addSld modSld sldOrd">
      <pc:chgData name="Robert Pietzschmann" userId="c7f59647ab801a01" providerId="LiveId" clId="{943B4E65-9082-4CC9-8A88-14CECA6BA227}" dt="2018-01-14T12:38:50.797" v="3649" actId="20577"/>
      <pc:docMkLst>
        <pc:docMk/>
      </pc:docMkLst>
      <pc:sldChg chg="modNotesTx">
        <pc:chgData name="Robert Pietzschmann" userId="c7f59647ab801a01" providerId="LiveId" clId="{943B4E65-9082-4CC9-8A88-14CECA6BA227}" dt="2018-01-14T11:57:30.216" v="580" actId="20577"/>
        <pc:sldMkLst>
          <pc:docMk/>
          <pc:sldMk cId="2780534605" sldId="264"/>
        </pc:sldMkLst>
      </pc:sldChg>
      <pc:sldChg chg="ord">
        <pc:chgData name="Robert Pietzschmann" userId="c7f59647ab801a01" providerId="LiveId" clId="{943B4E65-9082-4CC9-8A88-14CECA6BA227}" dt="2018-01-14T12:38:35.099" v="3637" actId="20577"/>
        <pc:sldMkLst>
          <pc:docMk/>
          <pc:sldMk cId="1389049837" sldId="276"/>
        </pc:sldMkLst>
      </pc:sldChg>
      <pc:sldChg chg="delSp modSp add modNotesTx">
        <pc:chgData name="Robert Pietzschmann" userId="c7f59647ab801a01" providerId="LiveId" clId="{943B4E65-9082-4CC9-8A88-14CECA6BA227}" dt="2018-01-14T12:38:50.797" v="3649" actId="20577"/>
        <pc:sldMkLst>
          <pc:docMk/>
          <pc:sldMk cId="1319687565" sldId="286"/>
        </pc:sldMkLst>
        <pc:spChg chg="mod">
          <ac:chgData name="Robert Pietzschmann" userId="c7f59647ab801a01" providerId="LiveId" clId="{943B4E65-9082-4CC9-8A88-14CECA6BA227}" dt="2018-01-14T12:38:50.797" v="3649" actId="20577"/>
          <ac:spMkLst>
            <pc:docMk/>
            <pc:sldMk cId="1319687565" sldId="286"/>
            <ac:spMk id="2" creationId="{00000000-0000-0000-0000-000000000000}"/>
          </ac:spMkLst>
        </pc:spChg>
        <pc:picChg chg="del">
          <ac:chgData name="Robert Pietzschmann" userId="c7f59647ab801a01" providerId="LiveId" clId="{943B4E65-9082-4CC9-8A88-14CECA6BA227}" dt="2018-01-14T11:58:25.269" v="582" actId="478"/>
          <ac:picMkLst>
            <pc:docMk/>
            <pc:sldMk cId="1319687565" sldId="286"/>
            <ac:picMk id="1028"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t>
        <a:bodyPr/>
        <a:lstStyle/>
        <a:p>
          <a:endParaRPr lang="de-DE"/>
        </a:p>
      </dgm:t>
    </dgm:pt>
    <dgm:pt modelId="{9EBB3C68-6483-4B13-A6E1-94A2909DE4F8}" type="pres">
      <dgm:prSet presAssocID="{502CA87B-B35B-4630-A714-F8169485281F}" presName="node" presStyleLbl="node1" presStyleIdx="0" presStyleCnt="4" custScaleX="49556" custScaleY="32293" custLinFactNeighborX="10902" custLinFactNeighborY="13498">
        <dgm:presLayoutVars>
          <dgm:bulletEnabled val="1"/>
        </dgm:presLayoutVars>
      </dgm:prSet>
      <dgm:spPr/>
      <dgm:t>
        <a:bodyPr/>
        <a:lstStyle/>
        <a:p>
          <a:endParaRPr lang="de-DE"/>
        </a:p>
      </dgm:t>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4" custScaleX="49556" custScaleY="32293" custLinFactNeighborX="1872" custLinFactNeighborY="13498">
        <dgm:presLayoutVars>
          <dgm:bulletEnabled val="1"/>
        </dgm:presLayoutVars>
      </dgm:prSet>
      <dgm:spPr/>
      <dgm:t>
        <a:bodyPr/>
        <a:lstStyle/>
        <a:p>
          <a:endParaRPr lang="de-DE"/>
        </a:p>
      </dgm:t>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4" custScaleX="49556" custScaleY="32293" custLinFactNeighborX="-57940" custLinFactNeighborY="4927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4" custScaleX="49556" custScaleY="32293" custLinFactNeighborX="-48946" custLinFactNeighborY="310">
        <dgm:presLayoutVars>
          <dgm:bulletEnabled val="1"/>
        </dgm:presLayoutVars>
      </dgm:prSet>
      <dgm:spPr/>
      <dgm:t>
        <a:bodyPr/>
        <a:lstStyle/>
        <a:p>
          <a:endParaRPr lang="de-DE"/>
        </a:p>
      </dgm:t>
    </dgm:pt>
  </dgm:ptLst>
  <dgm:cxnLst>
    <dgm:cxn modelId="{1648CD05-78A5-4834-B244-A410DF2553A4}" srcId="{EF474018-6617-446B-B9A7-F82054528BCA}" destId="{502CA87B-B35B-4630-A714-F8169485281F}" srcOrd="0" destOrd="0" parTransId="{CBA292C8-05E5-4469-ACF4-94B2C166266B}" sibTransId="{66109B9E-B157-4ECF-BEC7-0F41807B08C8}"/>
    <dgm:cxn modelId="{6543E049-5D47-4776-93F4-84D374EFD4D9}" srcId="{EF474018-6617-446B-B9A7-F82054528BCA}" destId="{710425D4-9380-4735-AFAB-7C60B8AFB5F4}" srcOrd="3" destOrd="0" parTransId="{00821FAE-1754-4D29-A8CE-67F377A726B9}" sibTransId="{88548F21-A84C-4F45-B40A-4D012559BC1F}"/>
    <dgm:cxn modelId="{FFE32957-E953-4B4F-BB6B-C1DC3BA8266C}" type="presOf" srcId="{EF474018-6617-446B-B9A7-F82054528BCA}" destId="{911E7DA1-0D11-47BF-9458-1AE9589BD0B8}" srcOrd="0" destOrd="0" presId="urn:microsoft.com/office/officeart/2005/8/layout/default"/>
    <dgm:cxn modelId="{DC5BE056-4592-4AE7-B5FE-5D8789038B03}" type="presOf" srcId="{40CD190A-A3F6-42A2-8D83-BCB5144CBE79}" destId="{2D7DC744-3DDE-406A-AE5E-3335AB5F6F66}" srcOrd="0" destOrd="0" presId="urn:microsoft.com/office/officeart/2005/8/layout/default"/>
    <dgm:cxn modelId="{60D304B3-8381-4C1B-9563-1015BA459274}" srcId="{EF474018-6617-446B-B9A7-F82054528BCA}" destId="{B0D84846-1099-4B26-BD59-2FA326374DEC}" srcOrd="1" destOrd="0" parTransId="{A32FB0C0-3C87-45D1-8FC8-CD077ED39DE4}" sibTransId="{0AE72F34-7A68-44E0-ABFA-77DF2FA53331}"/>
    <dgm:cxn modelId="{B1F9CAC4-F7AF-473B-ACE5-3C7800D842AB}" type="presOf" srcId="{502CA87B-B35B-4630-A714-F8169485281F}" destId="{9EBB3C68-6483-4B13-A6E1-94A2909DE4F8}" srcOrd="0" destOrd="0" presId="urn:microsoft.com/office/officeart/2005/8/layout/default"/>
    <dgm:cxn modelId="{83650A75-A708-4DCB-9B68-3BE08B968692}" type="presOf" srcId="{B0D84846-1099-4B26-BD59-2FA326374DEC}" destId="{FA9E3985-8EF5-45AC-B4DA-EC764446F3B0}" srcOrd="0" destOrd="0" presId="urn:microsoft.com/office/officeart/2005/8/layout/default"/>
    <dgm:cxn modelId="{B23D64DE-5531-4DF2-8593-B521FDBF3B17}" type="presOf" srcId="{710425D4-9380-4735-AFAB-7C60B8AFB5F4}" destId="{3EC38514-2F4C-4217-A939-F1BC038C4D62}" srcOrd="0" destOrd="0" presId="urn:microsoft.com/office/officeart/2005/8/layout/default"/>
    <dgm:cxn modelId="{340E087C-445C-4E22-ADFF-41A681101399}" srcId="{EF474018-6617-446B-B9A7-F82054528BCA}" destId="{40CD190A-A3F6-42A2-8D83-BCB5144CBE79}" srcOrd="2" destOrd="0" parTransId="{E669207B-62DC-4E91-90E3-26EC8F75BF14}" sibTransId="{8CE71163-3236-4A31-8418-60895BFAF19B}"/>
    <dgm:cxn modelId="{E5FDB972-952F-4806-9845-684E89145E4D}" type="presParOf" srcId="{911E7DA1-0D11-47BF-9458-1AE9589BD0B8}" destId="{9EBB3C68-6483-4B13-A6E1-94A2909DE4F8}" srcOrd="0" destOrd="0" presId="urn:microsoft.com/office/officeart/2005/8/layout/default"/>
    <dgm:cxn modelId="{7EAB1467-1A54-48EE-A0D7-87933B716B27}" type="presParOf" srcId="{911E7DA1-0D11-47BF-9458-1AE9589BD0B8}" destId="{40EA69BA-FE47-429E-B84A-F0A1DCB9A1AC}" srcOrd="1" destOrd="0" presId="urn:microsoft.com/office/officeart/2005/8/layout/default"/>
    <dgm:cxn modelId="{0E030B0F-5DF7-4545-9A73-8826D30DF26F}" type="presParOf" srcId="{911E7DA1-0D11-47BF-9458-1AE9589BD0B8}" destId="{FA9E3985-8EF5-45AC-B4DA-EC764446F3B0}" srcOrd="2" destOrd="0" presId="urn:microsoft.com/office/officeart/2005/8/layout/default"/>
    <dgm:cxn modelId="{395277D1-0CA3-4245-9BD9-5CA6E8616F11}" type="presParOf" srcId="{911E7DA1-0D11-47BF-9458-1AE9589BD0B8}" destId="{A4A539AE-5097-4CC8-BA9A-A87596366181}" srcOrd="3" destOrd="0" presId="urn:microsoft.com/office/officeart/2005/8/layout/default"/>
    <dgm:cxn modelId="{359F93BF-5D9A-4ABB-8649-4AFD0D7A497D}" type="presParOf" srcId="{911E7DA1-0D11-47BF-9458-1AE9589BD0B8}" destId="{2D7DC744-3DDE-406A-AE5E-3335AB5F6F66}" srcOrd="4" destOrd="0" presId="urn:microsoft.com/office/officeart/2005/8/layout/default"/>
    <dgm:cxn modelId="{054736F3-6438-47AF-9889-C6CC73510005}" type="presParOf" srcId="{911E7DA1-0D11-47BF-9458-1AE9589BD0B8}" destId="{BF6D9FAB-2ADD-4535-BAAA-56D0AC54A087}" srcOrd="5" destOrd="0" presId="urn:microsoft.com/office/officeart/2005/8/layout/default"/>
    <dgm:cxn modelId="{024DF875-AFA6-4B5A-B411-A8CA099F254C}" type="presParOf" srcId="{911E7DA1-0D11-47BF-9458-1AE9589BD0B8}" destId="{3EC38514-2F4C-4217-A939-F1BC038C4D6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A300F-554D-4D5D-8DC9-C0AA26A3C67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72722AC2-54A4-493F-AD9D-DC47DEAF03D6}">
      <dgm:prSet phldrT="[Text]"/>
      <dgm:spPr/>
      <dgm:t>
        <a:bodyPr/>
        <a:lstStyle/>
        <a:p>
          <a:r>
            <a:rPr lang="de-DE" dirty="0" err="1" smtClean="0"/>
            <a:t>BigData</a:t>
          </a:r>
          <a:endParaRPr lang="de-DE" dirty="0"/>
        </a:p>
      </dgm:t>
    </dgm:pt>
    <dgm:pt modelId="{88926584-3B44-4AA4-8514-65E340145C96}" type="parTrans" cxnId="{03412225-296F-4C3A-8964-0F488FE6BD4E}">
      <dgm:prSet/>
      <dgm:spPr/>
      <dgm:t>
        <a:bodyPr/>
        <a:lstStyle/>
        <a:p>
          <a:endParaRPr lang="de-DE"/>
        </a:p>
      </dgm:t>
    </dgm:pt>
    <dgm:pt modelId="{D1161766-A7F2-4263-A910-A79FF7A1C6CC}" type="sibTrans" cxnId="{03412225-296F-4C3A-8964-0F488FE6BD4E}">
      <dgm:prSet/>
      <dgm:spPr/>
      <dgm:t>
        <a:bodyPr/>
        <a:lstStyle/>
        <a:p>
          <a:endParaRPr lang="de-DE"/>
        </a:p>
      </dgm:t>
    </dgm:pt>
    <dgm:pt modelId="{CCF6253D-6042-47E5-97E6-3B73B4993A12}">
      <dgm:prSet phldrT="[Text]"/>
      <dgm:spPr/>
      <dgm:t>
        <a:bodyPr/>
        <a:lstStyle/>
        <a:p>
          <a:r>
            <a:rPr lang="de-DE" dirty="0" err="1" smtClean="0"/>
            <a:t>IoT</a:t>
          </a:r>
          <a:endParaRPr lang="de-DE" dirty="0"/>
        </a:p>
      </dgm:t>
    </dgm:pt>
    <dgm:pt modelId="{E3E464F9-0385-4FC0-AE2A-A7F5D528FE85}" type="parTrans" cxnId="{FBD1158F-475A-491A-88F4-52431A8B4BB9}">
      <dgm:prSet/>
      <dgm:spPr/>
      <dgm:t>
        <a:bodyPr/>
        <a:lstStyle/>
        <a:p>
          <a:endParaRPr lang="de-DE"/>
        </a:p>
      </dgm:t>
    </dgm:pt>
    <dgm:pt modelId="{A6DC559C-F338-47CE-B076-53425ED5B00F}" type="sibTrans" cxnId="{FBD1158F-475A-491A-88F4-52431A8B4BB9}">
      <dgm:prSet/>
      <dgm:spPr/>
      <dgm:t>
        <a:bodyPr/>
        <a:lstStyle/>
        <a:p>
          <a:endParaRPr lang="de-DE"/>
        </a:p>
      </dgm:t>
    </dgm:pt>
    <dgm:pt modelId="{19705BB1-8380-4C21-801F-94F63716DB89}">
      <dgm:prSet phldrT="[Text]"/>
      <dgm:spPr/>
      <dgm:t>
        <a:bodyPr/>
        <a:lstStyle/>
        <a:p>
          <a:r>
            <a:rPr lang="de-DE" dirty="0" smtClean="0"/>
            <a:t>Mobile </a:t>
          </a:r>
          <a:r>
            <a:rPr lang="de-DE" dirty="0" err="1" smtClean="0"/>
            <a:t>Applications</a:t>
          </a:r>
          <a:endParaRPr lang="de-DE" dirty="0"/>
        </a:p>
      </dgm:t>
    </dgm:pt>
    <dgm:pt modelId="{8A39195E-0B8D-4BCA-8E77-AE16EB197F16}" type="parTrans" cxnId="{66719CDA-EE08-4433-BA77-3A975893A0E4}">
      <dgm:prSet/>
      <dgm:spPr/>
      <dgm:t>
        <a:bodyPr/>
        <a:lstStyle/>
        <a:p>
          <a:endParaRPr lang="de-DE"/>
        </a:p>
      </dgm:t>
    </dgm:pt>
    <dgm:pt modelId="{916348E6-F6AF-45C0-9C9F-3FCB3B998F0F}" type="sibTrans" cxnId="{66719CDA-EE08-4433-BA77-3A975893A0E4}">
      <dgm:prSet/>
      <dgm:spPr/>
      <dgm:t>
        <a:bodyPr/>
        <a:lstStyle/>
        <a:p>
          <a:endParaRPr lang="de-DE"/>
        </a:p>
      </dgm:t>
    </dgm:pt>
    <dgm:pt modelId="{BC2B06EE-DFB3-46AB-9793-F719234A9435}" type="pres">
      <dgm:prSet presAssocID="{652A300F-554D-4D5D-8DC9-C0AA26A3C675}" presName="diagram" presStyleCnt="0">
        <dgm:presLayoutVars>
          <dgm:dir/>
          <dgm:resizeHandles val="exact"/>
        </dgm:presLayoutVars>
      </dgm:prSet>
      <dgm:spPr/>
      <dgm:t>
        <a:bodyPr/>
        <a:lstStyle/>
        <a:p>
          <a:endParaRPr lang="de-DE"/>
        </a:p>
      </dgm:t>
    </dgm:pt>
    <dgm:pt modelId="{A63368D0-A63A-4329-836C-FB6E5E6C55ED}" type="pres">
      <dgm:prSet presAssocID="{72722AC2-54A4-493F-AD9D-DC47DEAF03D6}" presName="node" presStyleLbl="node1" presStyleIdx="0" presStyleCnt="3" custScaleX="20225" custScaleY="8751" custLinFactNeighborX="44275" custLinFactNeighborY="-36311">
        <dgm:presLayoutVars>
          <dgm:bulletEnabled val="1"/>
        </dgm:presLayoutVars>
      </dgm:prSet>
      <dgm:spPr/>
      <dgm:t>
        <a:bodyPr/>
        <a:lstStyle/>
        <a:p>
          <a:endParaRPr lang="de-DE"/>
        </a:p>
      </dgm:t>
    </dgm:pt>
    <dgm:pt modelId="{7B6C3FA0-44DE-4EC6-8731-C05516FC12BC}" type="pres">
      <dgm:prSet presAssocID="{D1161766-A7F2-4263-A910-A79FF7A1C6CC}" presName="sibTrans" presStyleCnt="0"/>
      <dgm:spPr/>
    </dgm:pt>
    <dgm:pt modelId="{88F7CC2B-D966-4951-AF6B-109422F9D502}" type="pres">
      <dgm:prSet presAssocID="{CCF6253D-6042-47E5-97E6-3B73B4993A12}" presName="node" presStyleLbl="node1" presStyleIdx="1" presStyleCnt="3" custScaleX="20225" custScaleY="8751" custLinFactNeighborX="24287" custLinFactNeighborY="-25089">
        <dgm:presLayoutVars>
          <dgm:bulletEnabled val="1"/>
        </dgm:presLayoutVars>
      </dgm:prSet>
      <dgm:spPr/>
      <dgm:t>
        <a:bodyPr/>
        <a:lstStyle/>
        <a:p>
          <a:endParaRPr lang="de-DE"/>
        </a:p>
      </dgm:t>
    </dgm:pt>
    <dgm:pt modelId="{B253FC5C-07A3-4E44-AFE1-57D38A7D74FB}" type="pres">
      <dgm:prSet presAssocID="{A6DC559C-F338-47CE-B076-53425ED5B00F}" presName="sibTrans" presStyleCnt="0"/>
      <dgm:spPr/>
    </dgm:pt>
    <dgm:pt modelId="{20DE71CB-72F8-49CB-8D19-1588CD686B29}" type="pres">
      <dgm:prSet presAssocID="{19705BB1-8380-4C21-801F-94F63716DB89}" presName="node" presStyleLbl="node1" presStyleIdx="2" presStyleCnt="3" custScaleX="20225" custScaleY="8751" custLinFactNeighborX="5607" custLinFactNeighborY="-36311">
        <dgm:presLayoutVars>
          <dgm:bulletEnabled val="1"/>
        </dgm:presLayoutVars>
      </dgm:prSet>
      <dgm:spPr/>
      <dgm:t>
        <a:bodyPr/>
        <a:lstStyle/>
        <a:p>
          <a:endParaRPr lang="de-DE"/>
        </a:p>
      </dgm:t>
    </dgm:pt>
  </dgm:ptLst>
  <dgm:cxnLst>
    <dgm:cxn modelId="{FBD1158F-475A-491A-88F4-52431A8B4BB9}" srcId="{652A300F-554D-4D5D-8DC9-C0AA26A3C675}" destId="{CCF6253D-6042-47E5-97E6-3B73B4993A12}" srcOrd="1" destOrd="0" parTransId="{E3E464F9-0385-4FC0-AE2A-A7F5D528FE85}" sibTransId="{A6DC559C-F338-47CE-B076-53425ED5B00F}"/>
    <dgm:cxn modelId="{77E05E95-4EE3-49E3-8BCE-1A5A9D57AB77}" type="presOf" srcId="{19705BB1-8380-4C21-801F-94F63716DB89}" destId="{20DE71CB-72F8-49CB-8D19-1588CD686B29}" srcOrd="0" destOrd="0" presId="urn:microsoft.com/office/officeart/2005/8/layout/default"/>
    <dgm:cxn modelId="{66719CDA-EE08-4433-BA77-3A975893A0E4}" srcId="{652A300F-554D-4D5D-8DC9-C0AA26A3C675}" destId="{19705BB1-8380-4C21-801F-94F63716DB89}" srcOrd="2" destOrd="0" parTransId="{8A39195E-0B8D-4BCA-8E77-AE16EB197F16}" sibTransId="{916348E6-F6AF-45C0-9C9F-3FCB3B998F0F}"/>
    <dgm:cxn modelId="{B9747CF5-2661-456E-A180-C77A96172E40}" type="presOf" srcId="{72722AC2-54A4-493F-AD9D-DC47DEAF03D6}" destId="{A63368D0-A63A-4329-836C-FB6E5E6C55ED}" srcOrd="0" destOrd="0" presId="urn:microsoft.com/office/officeart/2005/8/layout/default"/>
    <dgm:cxn modelId="{181852BF-D3B0-426A-94D2-E1C21284D4C1}" type="presOf" srcId="{652A300F-554D-4D5D-8DC9-C0AA26A3C675}" destId="{BC2B06EE-DFB3-46AB-9793-F719234A9435}" srcOrd="0" destOrd="0" presId="urn:microsoft.com/office/officeart/2005/8/layout/default"/>
    <dgm:cxn modelId="{84AF597D-2BC5-4302-8D38-C3D778C8EA9A}" type="presOf" srcId="{CCF6253D-6042-47E5-97E6-3B73B4993A12}" destId="{88F7CC2B-D966-4951-AF6B-109422F9D502}" srcOrd="0" destOrd="0" presId="urn:microsoft.com/office/officeart/2005/8/layout/default"/>
    <dgm:cxn modelId="{03412225-296F-4C3A-8964-0F488FE6BD4E}" srcId="{652A300F-554D-4D5D-8DC9-C0AA26A3C675}" destId="{72722AC2-54A4-493F-AD9D-DC47DEAF03D6}" srcOrd="0" destOrd="0" parTransId="{88926584-3B44-4AA4-8514-65E340145C96}" sibTransId="{D1161766-A7F2-4263-A910-A79FF7A1C6CC}"/>
    <dgm:cxn modelId="{664FD3E4-CF10-49F8-86D1-F8CFB7A43A6D}" type="presParOf" srcId="{BC2B06EE-DFB3-46AB-9793-F719234A9435}" destId="{A63368D0-A63A-4329-836C-FB6E5E6C55ED}" srcOrd="0" destOrd="0" presId="urn:microsoft.com/office/officeart/2005/8/layout/default"/>
    <dgm:cxn modelId="{96A6FACC-4497-4971-A7FB-952D62FB6F20}" type="presParOf" srcId="{BC2B06EE-DFB3-46AB-9793-F719234A9435}" destId="{7B6C3FA0-44DE-4EC6-8731-C05516FC12BC}" srcOrd="1" destOrd="0" presId="urn:microsoft.com/office/officeart/2005/8/layout/default"/>
    <dgm:cxn modelId="{150E5FDD-7FE0-4E4D-940B-DD59BBFD5991}" type="presParOf" srcId="{BC2B06EE-DFB3-46AB-9793-F719234A9435}" destId="{88F7CC2B-D966-4951-AF6B-109422F9D502}" srcOrd="2" destOrd="0" presId="urn:microsoft.com/office/officeart/2005/8/layout/default"/>
    <dgm:cxn modelId="{628A6019-340C-4497-9290-1DA496A2986B}" type="presParOf" srcId="{BC2B06EE-DFB3-46AB-9793-F719234A9435}" destId="{B253FC5C-07A3-4E44-AFE1-57D38A7D74FB}" srcOrd="3" destOrd="0" presId="urn:microsoft.com/office/officeart/2005/8/layout/default"/>
    <dgm:cxn modelId="{2F8CEB39-8CF4-4091-B041-01FC0115BE21}" type="presParOf" srcId="{BC2B06EE-DFB3-46AB-9793-F719234A9435}" destId="{20DE71CB-72F8-49CB-8D19-1588CD686B2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t>
        <a:bodyPr/>
        <a:lstStyle/>
        <a:p>
          <a:endParaRPr lang="de-DE"/>
        </a:p>
      </dgm:t>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t>
        <a:bodyPr/>
        <a:lstStyle/>
        <a:p>
          <a:endParaRPr lang="de-DE"/>
        </a:p>
      </dgm:t>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B0C38FB6-C8C6-48A6-B2DF-8A7CD8A00C95}" srcId="{C650DF3E-22B5-4EBC-B9DC-C22A0F01295A}" destId="{F5B3C6F8-CA19-4628-8C31-FCC83CCE9F1E}" srcOrd="0" destOrd="0" parTransId="{AFE8F9C0-95CE-4019-BEB6-A999FA5B8D19}" sibTransId="{E7047F83-F5CE-4E80-94E5-FD3730F919E6}"/>
    <dgm:cxn modelId="{559AF2E5-3AEA-4135-90E6-B2A59A2689E8}" type="presOf" srcId="{0E60E645-DA28-408A-BE97-4B387E15B7C6}" destId="{BFBD2FA7-76BA-49E2-9606-34D44E80369C}"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597DC186-68CF-4891-AFF2-D39245AB760B}" srcId="{C650DF3E-22B5-4EBC-B9DC-C22A0F01295A}" destId="{0E60E645-DA28-408A-BE97-4B387E15B7C6}" srcOrd="1" destOrd="0" parTransId="{062AB548-5F78-40B4-A551-146A0D5503BF}" sibTransId="{02509D9E-5889-41CB-8A84-6A336E932FA2}"/>
    <dgm:cxn modelId="{AED61972-8367-4524-89DB-A99BF2B251F7}" type="presOf" srcId="{F5B3C6F8-CA19-4628-8C31-FCC83CCE9F1E}" destId="{CAFB5F5E-9E1A-436A-94D3-7167FE988209}" srcOrd="0" destOrd="0" presId="urn:microsoft.com/office/officeart/2005/8/layout/hProcess3"/>
    <dgm:cxn modelId="{4AFBF586-48CB-46A4-9139-55C2CFB8E01F}" type="presOf" srcId="{C650DF3E-22B5-4EBC-B9DC-C22A0F01295A}" destId="{5230692D-0934-4768-8A05-7097027BF408}" srcOrd="0" destOrd="0" presId="urn:microsoft.com/office/officeart/2005/8/layout/hProcess3"/>
    <dgm:cxn modelId="{DB9C1999-6879-4152-80FE-0F20E64453F6}" type="presOf" srcId="{CC8C2D4F-8EB8-4D92-8EE6-9ADE957BBC34}" destId="{08D0F303-4ECD-4398-98CD-1CFF8D6A2603}" srcOrd="0" destOrd="0" presId="urn:microsoft.com/office/officeart/2005/8/layout/hProcess3"/>
    <dgm:cxn modelId="{924E8BC0-79CC-47AF-98E6-20C6DB2EC982}" type="presParOf" srcId="{5230692D-0934-4768-8A05-7097027BF408}" destId="{44A4A5B0-3C3F-4C3C-B2DE-BE9CFADA4A05}" srcOrd="0" destOrd="0" presId="urn:microsoft.com/office/officeart/2005/8/layout/hProcess3"/>
    <dgm:cxn modelId="{4E7496AA-643C-41D6-88A5-F4A3465F1A6D}" type="presParOf" srcId="{5230692D-0934-4768-8A05-7097027BF408}" destId="{D062D5DF-DFDC-4069-BA08-1AFFE9250EB5}" srcOrd="1" destOrd="0" presId="urn:microsoft.com/office/officeart/2005/8/layout/hProcess3"/>
    <dgm:cxn modelId="{4D1801B0-C8C1-4AD5-9FB9-3906806F3316}" type="presParOf" srcId="{D062D5DF-DFDC-4069-BA08-1AFFE9250EB5}" destId="{1E3AC91E-84B8-4D7A-986E-47D2FE4957DB}" srcOrd="0" destOrd="0" presId="urn:microsoft.com/office/officeart/2005/8/layout/hProcess3"/>
    <dgm:cxn modelId="{599A2BA4-188B-4FD4-96AA-6C67634BC114}" type="presParOf" srcId="{D062D5DF-DFDC-4069-BA08-1AFFE9250EB5}" destId="{9DEB54E4-9A17-4080-A6D1-C5F94B3BD004}" srcOrd="1" destOrd="0" presId="urn:microsoft.com/office/officeart/2005/8/layout/hProcess3"/>
    <dgm:cxn modelId="{92725939-C5EF-4F8D-9EFB-6F1DBE667991}" type="presParOf" srcId="{9DEB54E4-9A17-4080-A6D1-C5F94B3BD004}" destId="{2FEF7F9D-2AD7-412C-A354-8AE5FCAFCC17}" srcOrd="0" destOrd="0" presId="urn:microsoft.com/office/officeart/2005/8/layout/hProcess3"/>
    <dgm:cxn modelId="{760EE71B-33BD-46A2-97C0-93DE087B9E62}" type="presParOf" srcId="{9DEB54E4-9A17-4080-A6D1-C5F94B3BD004}" destId="{CAFB5F5E-9E1A-436A-94D3-7167FE988209}" srcOrd="1" destOrd="0" presId="urn:microsoft.com/office/officeart/2005/8/layout/hProcess3"/>
    <dgm:cxn modelId="{F5416F2B-E957-416D-BF70-0617E669C997}" type="presParOf" srcId="{9DEB54E4-9A17-4080-A6D1-C5F94B3BD004}" destId="{7E102AB5-A195-4733-B7FC-F6B23341CA4A}" srcOrd="2" destOrd="0" presId="urn:microsoft.com/office/officeart/2005/8/layout/hProcess3"/>
    <dgm:cxn modelId="{BD2AA9C5-8F40-4F01-A2D0-3A0FA25BB71F}" type="presParOf" srcId="{9DEB54E4-9A17-4080-A6D1-C5F94B3BD004}" destId="{0AA5593F-FA3D-414C-A963-9DCFA35BEC64}" srcOrd="3" destOrd="0" presId="urn:microsoft.com/office/officeart/2005/8/layout/hProcess3"/>
    <dgm:cxn modelId="{B95DFC9D-E25B-4459-BCB7-6D6B66DDAC79}" type="presParOf" srcId="{D062D5DF-DFDC-4069-BA08-1AFFE9250EB5}" destId="{5BC42237-3098-4966-8252-98A82D0AFF0A}" srcOrd="2" destOrd="0" presId="urn:microsoft.com/office/officeart/2005/8/layout/hProcess3"/>
    <dgm:cxn modelId="{E75E64AA-C4DB-46C1-8A1D-DEA1FC4B360A}" type="presParOf" srcId="{D062D5DF-DFDC-4069-BA08-1AFFE9250EB5}" destId="{197A51B0-078B-4D44-884B-D15EBE076B62}" srcOrd="3" destOrd="0" presId="urn:microsoft.com/office/officeart/2005/8/layout/hProcess3"/>
    <dgm:cxn modelId="{963C1361-AE61-4F90-8B37-5BFBDDAA5BBF}" type="presParOf" srcId="{197A51B0-078B-4D44-884B-D15EBE076B62}" destId="{13A0CD42-492E-467E-97FB-34AC4966EDD6}" srcOrd="0" destOrd="0" presId="urn:microsoft.com/office/officeart/2005/8/layout/hProcess3"/>
    <dgm:cxn modelId="{7B2E6FBA-5EB5-4EDB-ADC9-4D5CDBC2C7B2}" type="presParOf" srcId="{197A51B0-078B-4D44-884B-D15EBE076B62}" destId="{BFBD2FA7-76BA-49E2-9606-34D44E80369C}" srcOrd="1" destOrd="0" presId="urn:microsoft.com/office/officeart/2005/8/layout/hProcess3"/>
    <dgm:cxn modelId="{C212C474-BF87-4B66-ADF4-A23DC032C0D6}" type="presParOf" srcId="{197A51B0-078B-4D44-884B-D15EBE076B62}" destId="{900962CD-3919-45C4-81B1-EE7CBEF6A9D8}" srcOrd="2" destOrd="0" presId="urn:microsoft.com/office/officeart/2005/8/layout/hProcess3"/>
    <dgm:cxn modelId="{BF02FA27-86E7-47BD-A7FE-B616F76EE5D3}" type="presParOf" srcId="{197A51B0-078B-4D44-884B-D15EBE076B62}" destId="{0DFF90D2-2C7E-4427-8098-EF189B7CABA7}" srcOrd="3" destOrd="0" presId="urn:microsoft.com/office/officeart/2005/8/layout/hProcess3"/>
    <dgm:cxn modelId="{45480EB0-B325-496A-92B2-E3C781D80CAA}" type="presParOf" srcId="{D062D5DF-DFDC-4069-BA08-1AFFE9250EB5}" destId="{0AEEC480-4CCC-41F0-9373-EF0A679C75F0}" srcOrd="4" destOrd="0" presId="urn:microsoft.com/office/officeart/2005/8/layout/hProcess3"/>
    <dgm:cxn modelId="{BEB0419A-45DA-46A1-AC4D-143D78251D0A}" type="presParOf" srcId="{D062D5DF-DFDC-4069-BA08-1AFFE9250EB5}" destId="{0B02041B-F3DB-4871-9ACA-61F86322380C}" srcOrd="5" destOrd="0" presId="urn:microsoft.com/office/officeart/2005/8/layout/hProcess3"/>
    <dgm:cxn modelId="{3CAA12E6-67F9-435E-897D-C9E0BA28C611}" type="presParOf" srcId="{0B02041B-F3DB-4871-9ACA-61F86322380C}" destId="{4E674177-7F6B-46E2-B88B-3F6983C15FA1}" srcOrd="0" destOrd="0" presId="urn:microsoft.com/office/officeart/2005/8/layout/hProcess3"/>
    <dgm:cxn modelId="{A1E8CA70-B773-478F-B16E-70FAFF4204A4}" type="presParOf" srcId="{0B02041B-F3DB-4871-9ACA-61F86322380C}" destId="{08D0F303-4ECD-4398-98CD-1CFF8D6A2603}" srcOrd="1" destOrd="0" presId="urn:microsoft.com/office/officeart/2005/8/layout/hProcess3"/>
    <dgm:cxn modelId="{8DCDE2FC-67EC-4A70-9EBD-6E6909D6F21C}" type="presParOf" srcId="{0B02041B-F3DB-4871-9ACA-61F86322380C}" destId="{6597477D-C300-4726-A9CC-32268AB246D4}" srcOrd="2" destOrd="0" presId="urn:microsoft.com/office/officeart/2005/8/layout/hProcess3"/>
    <dgm:cxn modelId="{9AB63BD8-3AB2-45D7-8F5D-D9EB90CA7EE8}" type="presParOf" srcId="{0B02041B-F3DB-4871-9ACA-61F86322380C}" destId="{9B75E39B-F876-442E-A103-DC55E7BA8534}" srcOrd="3" destOrd="0" presId="urn:microsoft.com/office/officeart/2005/8/layout/hProcess3"/>
    <dgm:cxn modelId="{2935A041-1F80-47FA-938B-F20EC68B5AD5}" type="presParOf" srcId="{D062D5DF-DFDC-4069-BA08-1AFFE9250EB5}" destId="{9AA3CF79-77F3-4970-80FA-75CC905AC994}" srcOrd="6" destOrd="0" presId="urn:microsoft.com/office/officeart/2005/8/layout/hProcess3"/>
    <dgm:cxn modelId="{D3325033-62EC-4765-A05A-13C2BBF958D1}" type="presParOf" srcId="{D062D5DF-DFDC-4069-BA08-1AFFE9250EB5}" destId="{6FD565C6-8EBD-4D07-8367-43451A23FF0B}" srcOrd="7" destOrd="0" presId="urn:microsoft.com/office/officeart/2005/8/layout/hProcess3"/>
    <dgm:cxn modelId="{3E90E8DA-C24C-4478-91D1-B78FD9EBED75}"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t>
        <a:bodyPr/>
        <a:lstStyle/>
        <a:p>
          <a:endParaRPr lang="de-DE"/>
        </a:p>
      </dgm:t>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t>
        <a:bodyPr/>
        <a:lstStyle/>
        <a:p>
          <a:endParaRPr lang="de-DE"/>
        </a:p>
      </dgm:t>
    </dgm:pt>
    <dgm:pt modelId="{88A51A31-7BB7-44E8-976D-A3C32C58974B}" type="pres">
      <dgm:prSet presAssocID="{ECA04AC4-D099-4AAA-AC7C-2623C310CF40}" presName="rootConnector1" presStyleLbl="node1" presStyleIdx="0" presStyleCnt="0"/>
      <dgm:spPr/>
      <dgm:t>
        <a:bodyPr/>
        <a:lstStyle/>
        <a:p>
          <a:endParaRPr lang="de-DE"/>
        </a:p>
      </dgm:t>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t>
        <a:bodyPr/>
        <a:lstStyle/>
        <a:p>
          <a:endParaRPr lang="de-DE"/>
        </a:p>
      </dgm:t>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t>
        <a:bodyPr/>
        <a:lstStyle/>
        <a:p>
          <a:endParaRPr lang="de-DE"/>
        </a:p>
      </dgm:t>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t>
        <a:bodyPr/>
        <a:lstStyle/>
        <a:p>
          <a:endParaRPr lang="de-DE"/>
        </a:p>
      </dgm:t>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t>
        <a:bodyPr/>
        <a:lstStyle/>
        <a:p>
          <a:endParaRPr lang="de-DE"/>
        </a:p>
      </dgm:t>
    </dgm:pt>
    <dgm:pt modelId="{E2BC7264-004A-4F8A-A776-AB69960D8B34}" type="pres">
      <dgm:prSet presAssocID="{464DA6B5-851D-4AE1-AB28-8461B52DD986}" presName="rootConnector" presStyleLbl="node2" presStyleIdx="1" presStyleCnt="3"/>
      <dgm:spPr/>
      <dgm:t>
        <a:bodyPr/>
        <a:lstStyle/>
        <a:p>
          <a:endParaRPr lang="de-DE"/>
        </a:p>
      </dgm:t>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t>
        <a:bodyPr/>
        <a:lstStyle/>
        <a:p>
          <a:endParaRPr lang="de-DE"/>
        </a:p>
      </dgm:t>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t>
        <a:bodyPr/>
        <a:lstStyle/>
        <a:p>
          <a:endParaRPr lang="de-DE"/>
        </a:p>
      </dgm:t>
    </dgm:pt>
    <dgm:pt modelId="{1E35909A-1861-4E17-899A-0A494F9EF7C1}" type="pres">
      <dgm:prSet presAssocID="{37AFE44A-AE86-403D-BB3D-B5F4460D40A8}" presName="rootConnector" presStyleLbl="node2" presStyleIdx="2" presStyleCnt="3"/>
      <dgm:spPr/>
      <dgm:t>
        <a:bodyPr/>
        <a:lstStyle/>
        <a:p>
          <a:endParaRPr lang="de-DE"/>
        </a:p>
      </dgm:t>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30C1FBFF-D9C2-4076-9736-C5374748F362}" type="presOf" srcId="{ECA04AC4-D099-4AAA-AC7C-2623C310CF40}" destId="{88A51A31-7BB7-44E8-976D-A3C32C58974B}" srcOrd="1" destOrd="0" presId="urn:microsoft.com/office/officeart/2005/8/layout/orgChart1"/>
    <dgm:cxn modelId="{0FFFB54B-FA85-4DF8-A20D-487BCEF24510}" type="presOf" srcId="{464DA6B5-851D-4AE1-AB28-8461B52DD986}" destId="{E2BC7264-004A-4F8A-A776-AB69960D8B34}" srcOrd="1" destOrd="0" presId="urn:microsoft.com/office/officeart/2005/8/layout/orgChart1"/>
    <dgm:cxn modelId="{1F1FDDDD-B3FD-4877-A4DB-1327E201C60A}" type="presOf" srcId="{37AFE44A-AE86-403D-BB3D-B5F4460D40A8}" destId="{870B6059-CB4D-40A3-8B74-E28545F75667}" srcOrd="0" destOrd="0" presId="urn:microsoft.com/office/officeart/2005/8/layout/orgChart1"/>
    <dgm:cxn modelId="{1634DE51-1FA0-480F-BD16-70C9D4CE94DA}" type="presOf" srcId="{FAC7C36C-E73C-4826-9007-974069368286}" destId="{A0BCFAE1-8822-4539-93A5-5470B2DFA620}" srcOrd="0" destOrd="0" presId="urn:microsoft.com/office/officeart/2005/8/layout/orgChart1"/>
    <dgm:cxn modelId="{0F5764FD-A393-43BF-BF38-DE50FBE03597}" type="presOf" srcId="{808C28C4-28D3-4C3B-A99D-315E7C9FF97B}" destId="{6186948D-6BD0-4CF3-9B62-84B86158A836}" srcOrd="0" destOrd="0" presId="urn:microsoft.com/office/officeart/2005/8/layout/orgChart1"/>
    <dgm:cxn modelId="{60999A9E-4EC1-4251-B865-09AC1531FC9E}" srcId="{ECA04AC4-D099-4AAA-AC7C-2623C310CF40}" destId="{464DA6B5-851D-4AE1-AB28-8461B52DD986}" srcOrd="1" destOrd="0" parTransId="{FAC7C36C-E73C-4826-9007-974069368286}" sibTransId="{D7613BCF-15A9-424D-8BF9-199FE7C5C3F8}"/>
    <dgm:cxn modelId="{27750513-4EBB-456B-8EAC-D8FF655EDC54}" srcId="{ECA04AC4-D099-4AAA-AC7C-2623C310CF40}" destId="{37AFE44A-AE86-403D-BB3D-B5F4460D40A8}" srcOrd="2" destOrd="0" parTransId="{3B990666-7FE2-45CC-A72D-E348F0EC2733}" sibTransId="{8698A410-961C-43A8-8E81-6588EA8B2E8C}"/>
    <dgm:cxn modelId="{EB2809AC-C03B-4C11-BD72-82F0F18C1501}" type="presOf" srcId="{0B44FAE1-CD08-458A-AC64-F9C3B8E27A0E}" destId="{3F94FDAA-0F75-4010-8F21-8A7E01B0779A}" srcOrd="0" destOrd="0" presId="urn:microsoft.com/office/officeart/2005/8/layout/orgChart1"/>
    <dgm:cxn modelId="{1B3B56A1-606A-4DCC-923D-174ED9958623}" type="presOf" srcId="{ECA04AC4-D099-4AAA-AC7C-2623C310CF40}" destId="{AD4F7CBA-E243-4549-A341-273C65E98AC7}" srcOrd="0" destOrd="0" presId="urn:microsoft.com/office/officeart/2005/8/layout/orgChart1"/>
    <dgm:cxn modelId="{D477033D-3A57-4112-999B-D01643A864F3}" type="presOf" srcId="{464DA6B5-851D-4AE1-AB28-8461B52DD986}" destId="{50C7FCC1-BE90-4BF0-892D-AC8FB740825F}"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E5477B68-774E-48F5-BBB1-1F1E6B169945}" type="presOf" srcId="{3B990666-7FE2-45CC-A72D-E348F0EC2733}" destId="{6D5BC600-9713-4DD2-8781-C62073791FAC}" srcOrd="0" destOrd="0" presId="urn:microsoft.com/office/officeart/2005/8/layout/orgChart1"/>
    <dgm:cxn modelId="{F9AA7775-6B72-4ED7-BDBA-5935087F2ABD}" srcId="{ECA04AC4-D099-4AAA-AC7C-2623C310CF40}" destId="{C9C5D61C-9F64-4B28-92B9-512763031A96}" srcOrd="0" destOrd="0" parTransId="{0B44FAE1-CD08-458A-AC64-F9C3B8E27A0E}" sibTransId="{0A866705-C454-4A50-A3F0-0F335B350CCF}"/>
    <dgm:cxn modelId="{A6834DAD-9C39-4CC1-B4C0-2FADE2B4B91F}" type="presOf" srcId="{C9C5D61C-9F64-4B28-92B9-512763031A96}" destId="{D9456436-E822-44B1-8D51-B2E0CB5DBD3A}" srcOrd="0" destOrd="0" presId="urn:microsoft.com/office/officeart/2005/8/layout/orgChart1"/>
    <dgm:cxn modelId="{F21D9D2A-EA45-4094-9D82-BB58EF50D0FF}" type="presOf" srcId="{37AFE44A-AE86-403D-BB3D-B5F4460D40A8}" destId="{1E35909A-1861-4E17-899A-0A494F9EF7C1}" srcOrd="1" destOrd="0" presId="urn:microsoft.com/office/officeart/2005/8/layout/orgChart1"/>
    <dgm:cxn modelId="{41956792-AD07-4A2C-9A2A-581513DCF123}" type="presOf" srcId="{C9C5D61C-9F64-4B28-92B9-512763031A96}" destId="{683850B9-D89B-472D-9ECA-806850633103}" srcOrd="1" destOrd="0" presId="urn:microsoft.com/office/officeart/2005/8/layout/orgChart1"/>
    <dgm:cxn modelId="{47DB0701-1F17-4B5D-948C-4CF202093895}" type="presParOf" srcId="{6186948D-6BD0-4CF3-9B62-84B86158A836}" destId="{BAC5ECF9-3B96-411E-B8FC-4A73F2FA7A13}" srcOrd="0" destOrd="0" presId="urn:microsoft.com/office/officeart/2005/8/layout/orgChart1"/>
    <dgm:cxn modelId="{CE6C52AF-294B-4104-8187-7C4C529B67A0}" type="presParOf" srcId="{BAC5ECF9-3B96-411E-B8FC-4A73F2FA7A13}" destId="{628D244D-79F6-403D-B0D0-55AB7BF071A5}" srcOrd="0" destOrd="0" presId="urn:microsoft.com/office/officeart/2005/8/layout/orgChart1"/>
    <dgm:cxn modelId="{EF56E6C8-10A1-4D52-A61D-4B299B29C265}" type="presParOf" srcId="{628D244D-79F6-403D-B0D0-55AB7BF071A5}" destId="{AD4F7CBA-E243-4549-A341-273C65E98AC7}" srcOrd="0" destOrd="0" presId="urn:microsoft.com/office/officeart/2005/8/layout/orgChart1"/>
    <dgm:cxn modelId="{BA514B9D-BBB2-4D6F-A425-377CCF621EA9}" type="presParOf" srcId="{628D244D-79F6-403D-B0D0-55AB7BF071A5}" destId="{88A51A31-7BB7-44E8-976D-A3C32C58974B}" srcOrd="1" destOrd="0" presId="urn:microsoft.com/office/officeart/2005/8/layout/orgChart1"/>
    <dgm:cxn modelId="{1F5DB22D-A687-4A1B-95D0-4C49208DDDA1}" type="presParOf" srcId="{BAC5ECF9-3B96-411E-B8FC-4A73F2FA7A13}" destId="{005302A8-34A8-4E33-8474-7B37A9C5C541}" srcOrd="1" destOrd="0" presId="urn:microsoft.com/office/officeart/2005/8/layout/orgChart1"/>
    <dgm:cxn modelId="{3234A086-86EA-41B8-AD8E-4A8096C0316B}" type="presParOf" srcId="{005302A8-34A8-4E33-8474-7B37A9C5C541}" destId="{3F94FDAA-0F75-4010-8F21-8A7E01B0779A}" srcOrd="0" destOrd="0" presId="urn:microsoft.com/office/officeart/2005/8/layout/orgChart1"/>
    <dgm:cxn modelId="{BD50CE42-E2D2-4265-A0A7-6F4EBF1B93DF}" type="presParOf" srcId="{005302A8-34A8-4E33-8474-7B37A9C5C541}" destId="{2B877639-5D4A-4EA9-AE95-FF0D28E3AD79}" srcOrd="1" destOrd="0" presId="urn:microsoft.com/office/officeart/2005/8/layout/orgChart1"/>
    <dgm:cxn modelId="{FE73931E-8E32-4991-8E90-0A317427841F}" type="presParOf" srcId="{2B877639-5D4A-4EA9-AE95-FF0D28E3AD79}" destId="{C043356A-68AA-4E29-A5BD-0BF2AAE0E7C6}" srcOrd="0" destOrd="0" presId="urn:microsoft.com/office/officeart/2005/8/layout/orgChart1"/>
    <dgm:cxn modelId="{B38502FC-1153-4B0F-ABA9-3367CACF4137}" type="presParOf" srcId="{C043356A-68AA-4E29-A5BD-0BF2AAE0E7C6}" destId="{D9456436-E822-44B1-8D51-B2E0CB5DBD3A}" srcOrd="0" destOrd="0" presId="urn:microsoft.com/office/officeart/2005/8/layout/orgChart1"/>
    <dgm:cxn modelId="{74C1B2FA-276F-4C70-997A-9EAA97CD2DF9}" type="presParOf" srcId="{C043356A-68AA-4E29-A5BD-0BF2AAE0E7C6}" destId="{683850B9-D89B-472D-9ECA-806850633103}" srcOrd="1" destOrd="0" presId="urn:microsoft.com/office/officeart/2005/8/layout/orgChart1"/>
    <dgm:cxn modelId="{A9EC093F-CD49-443A-91E1-65972D9E05FF}" type="presParOf" srcId="{2B877639-5D4A-4EA9-AE95-FF0D28E3AD79}" destId="{68B06DCD-5619-41C7-81D3-CD0AF9525A82}" srcOrd="1" destOrd="0" presId="urn:microsoft.com/office/officeart/2005/8/layout/orgChart1"/>
    <dgm:cxn modelId="{55AC3A1C-E050-4257-BD47-2EDB1BE97175}" type="presParOf" srcId="{2B877639-5D4A-4EA9-AE95-FF0D28E3AD79}" destId="{6C0F84CF-BA38-4CF0-8610-A081957345E5}" srcOrd="2" destOrd="0" presId="urn:microsoft.com/office/officeart/2005/8/layout/orgChart1"/>
    <dgm:cxn modelId="{5C922256-3DCB-4ADB-9C54-5388CD2A4861}" type="presParOf" srcId="{005302A8-34A8-4E33-8474-7B37A9C5C541}" destId="{A0BCFAE1-8822-4539-93A5-5470B2DFA620}" srcOrd="2" destOrd="0" presId="urn:microsoft.com/office/officeart/2005/8/layout/orgChart1"/>
    <dgm:cxn modelId="{817F27BC-DDEF-47EF-830B-F2FD692A83D6}" type="presParOf" srcId="{005302A8-34A8-4E33-8474-7B37A9C5C541}" destId="{0E490F3C-EE7C-48B3-8ADF-4109FE8A8136}" srcOrd="3" destOrd="0" presId="urn:microsoft.com/office/officeart/2005/8/layout/orgChart1"/>
    <dgm:cxn modelId="{2FEC704E-790E-44A6-96D3-40E082903537}" type="presParOf" srcId="{0E490F3C-EE7C-48B3-8ADF-4109FE8A8136}" destId="{A7CBA8F0-022C-4FBE-A419-88994CC328F0}" srcOrd="0" destOrd="0" presId="urn:microsoft.com/office/officeart/2005/8/layout/orgChart1"/>
    <dgm:cxn modelId="{F7BB1EE1-609C-4ED8-AABB-D702D8EE9647}" type="presParOf" srcId="{A7CBA8F0-022C-4FBE-A419-88994CC328F0}" destId="{50C7FCC1-BE90-4BF0-892D-AC8FB740825F}" srcOrd="0" destOrd="0" presId="urn:microsoft.com/office/officeart/2005/8/layout/orgChart1"/>
    <dgm:cxn modelId="{39FDA293-8CF5-4034-A4A8-97627309CADC}" type="presParOf" srcId="{A7CBA8F0-022C-4FBE-A419-88994CC328F0}" destId="{E2BC7264-004A-4F8A-A776-AB69960D8B34}" srcOrd="1" destOrd="0" presId="urn:microsoft.com/office/officeart/2005/8/layout/orgChart1"/>
    <dgm:cxn modelId="{80887B87-3771-490A-9965-D9F0F3553204}" type="presParOf" srcId="{0E490F3C-EE7C-48B3-8ADF-4109FE8A8136}" destId="{11803FA1-B04C-49D2-BD39-4CDE43F993A7}" srcOrd="1" destOrd="0" presId="urn:microsoft.com/office/officeart/2005/8/layout/orgChart1"/>
    <dgm:cxn modelId="{7AC9283A-9135-45EF-BE06-EDB11A8373D2}" type="presParOf" srcId="{0E490F3C-EE7C-48B3-8ADF-4109FE8A8136}" destId="{003322C2-F767-4750-9360-9B70391CED3B}" srcOrd="2" destOrd="0" presId="urn:microsoft.com/office/officeart/2005/8/layout/orgChart1"/>
    <dgm:cxn modelId="{4556F3A2-39A7-4FA1-A056-665B7D41BB85}" type="presParOf" srcId="{005302A8-34A8-4E33-8474-7B37A9C5C541}" destId="{6D5BC600-9713-4DD2-8781-C62073791FAC}" srcOrd="4" destOrd="0" presId="urn:microsoft.com/office/officeart/2005/8/layout/orgChart1"/>
    <dgm:cxn modelId="{37BDE7E1-5C7B-4FD6-9B16-88C3F81E3B94}" type="presParOf" srcId="{005302A8-34A8-4E33-8474-7B37A9C5C541}" destId="{A7DCA5CF-E5B0-4070-9B21-E641963D63CC}" srcOrd="5" destOrd="0" presId="urn:microsoft.com/office/officeart/2005/8/layout/orgChart1"/>
    <dgm:cxn modelId="{AF03031C-7A3B-4628-9DF8-D5C6C6F850A0}" type="presParOf" srcId="{A7DCA5CF-E5B0-4070-9B21-E641963D63CC}" destId="{630DD65C-452C-40FC-A1CD-ED56EAF0FF06}" srcOrd="0" destOrd="0" presId="urn:microsoft.com/office/officeart/2005/8/layout/orgChart1"/>
    <dgm:cxn modelId="{5947EE26-B990-4600-AADE-43F51EC5C91E}" type="presParOf" srcId="{630DD65C-452C-40FC-A1CD-ED56EAF0FF06}" destId="{870B6059-CB4D-40A3-8B74-E28545F75667}" srcOrd="0" destOrd="0" presId="urn:microsoft.com/office/officeart/2005/8/layout/orgChart1"/>
    <dgm:cxn modelId="{9D7B3A4A-6087-43C8-9519-4F88EAC854BC}" type="presParOf" srcId="{630DD65C-452C-40FC-A1CD-ED56EAF0FF06}" destId="{1E35909A-1861-4E17-899A-0A494F9EF7C1}" srcOrd="1" destOrd="0" presId="urn:microsoft.com/office/officeart/2005/8/layout/orgChart1"/>
    <dgm:cxn modelId="{724BD50C-4DA7-401C-B6FC-C2CDA9F322A2}" type="presParOf" srcId="{A7DCA5CF-E5B0-4070-9B21-E641963D63CC}" destId="{933EE354-5345-41D3-B9B3-532E3D245353}" srcOrd="1" destOrd="0" presId="urn:microsoft.com/office/officeart/2005/8/layout/orgChart1"/>
    <dgm:cxn modelId="{B721B9AB-DA35-491B-80A9-50D0E0E86DB4}" type="presParOf" srcId="{A7DCA5CF-E5B0-4070-9B21-E641963D63CC}" destId="{3667F20E-C06C-4C82-BAAA-0A3668081BD5}" srcOrd="2" destOrd="0" presId="urn:microsoft.com/office/officeart/2005/8/layout/orgChart1"/>
    <dgm:cxn modelId="{4D756760-68BA-4E4C-B69D-658B701011AD}"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B3C68-6483-4B13-A6E1-94A2909DE4F8}">
      <dsp:nvSpPr>
        <dsp:cNvPr id="0" name=""/>
        <dsp:cNvSpPr/>
      </dsp:nvSpPr>
      <dsp:spPr>
        <a:xfrm>
          <a:off x="1554053" y="32304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Key-Value Datenbanken </a:t>
          </a:r>
          <a:endParaRPr lang="de-DE" sz="1400" kern="1200" dirty="0"/>
        </a:p>
      </dsp:txBody>
      <dsp:txXfrm>
        <a:off x="1554053" y="323042"/>
        <a:ext cx="1976105" cy="772633"/>
      </dsp:txXfrm>
    </dsp:sp>
    <dsp:sp modelId="{FA9E3985-8EF5-45AC-B4DA-EC764446F3B0}">
      <dsp:nvSpPr>
        <dsp:cNvPr id="0" name=""/>
        <dsp:cNvSpPr/>
      </dsp:nvSpPr>
      <dsp:spPr>
        <a:xfrm>
          <a:off x="3568839" y="32304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Graphen-</a:t>
          </a:r>
        </a:p>
        <a:p>
          <a:pPr lvl="0" algn="ctr" defTabSz="622300">
            <a:lnSpc>
              <a:spcPct val="90000"/>
            </a:lnSpc>
            <a:spcBef>
              <a:spcPct val="0"/>
            </a:spcBef>
            <a:spcAft>
              <a:spcPct val="35000"/>
            </a:spcAft>
          </a:pPr>
          <a:r>
            <a:rPr lang="de-DE" sz="1400" kern="1200" dirty="0" err="1" smtClean="0"/>
            <a:t>datenbanken</a:t>
          </a:r>
          <a:endParaRPr lang="de-DE" sz="1400" kern="1200" dirty="0"/>
        </a:p>
      </dsp:txBody>
      <dsp:txXfrm>
        <a:off x="3568839" y="323042"/>
        <a:ext cx="1976105" cy="772633"/>
      </dsp:txXfrm>
    </dsp:sp>
    <dsp:sp modelId="{2D7DC744-3DDE-406A-AE5E-3335AB5F6F66}">
      <dsp:nvSpPr>
        <dsp:cNvPr id="0" name=""/>
        <dsp:cNvSpPr/>
      </dsp:nvSpPr>
      <dsp:spPr>
        <a:xfrm>
          <a:off x="3558631" y="117158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Spaltenorientierte</a:t>
          </a:r>
        </a:p>
        <a:p>
          <a:pPr lvl="0" algn="ctr" defTabSz="622300">
            <a:lnSpc>
              <a:spcPct val="90000"/>
            </a:lnSpc>
            <a:spcBef>
              <a:spcPct val="0"/>
            </a:spcBef>
            <a:spcAft>
              <a:spcPct val="35000"/>
            </a:spcAft>
          </a:pPr>
          <a:r>
            <a:rPr lang="de-DE" sz="1400" kern="1200" dirty="0" smtClean="0"/>
            <a:t>Datenbanken</a:t>
          </a:r>
          <a:endParaRPr lang="de-DE" sz="1400" kern="1200" dirty="0"/>
        </a:p>
      </dsp:txBody>
      <dsp:txXfrm>
        <a:off x="3558631" y="1171582"/>
        <a:ext cx="1976105" cy="772633"/>
      </dsp:txXfrm>
    </dsp:sp>
    <dsp:sp modelId="{3EC38514-2F4C-4217-A939-F1BC038C4D62}">
      <dsp:nvSpPr>
        <dsp:cNvPr id="0" name=""/>
        <dsp:cNvSpPr/>
      </dsp:nvSpPr>
      <dsp:spPr>
        <a:xfrm>
          <a:off x="1542410" y="117158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Dokumentenorientierte Datenbanken</a:t>
          </a:r>
          <a:endParaRPr lang="de-DE" sz="1400" kern="1200" dirty="0"/>
        </a:p>
      </dsp:txBody>
      <dsp:txXfrm>
        <a:off x="1542410" y="1171582"/>
        <a:ext cx="1976105" cy="772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68D0-A63A-4329-836C-FB6E5E6C55ED}">
      <dsp:nvSpPr>
        <dsp:cNvPr id="0" name=""/>
        <dsp:cNvSpPr/>
      </dsp:nvSpPr>
      <dsp:spPr>
        <a:xfrm>
          <a:off x="4932045" y="648095"/>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BigData</a:t>
          </a:r>
          <a:endParaRPr lang="de-DE" sz="1500" kern="1200" dirty="0"/>
        </a:p>
      </dsp:txBody>
      <dsp:txXfrm>
        <a:off x="4932045" y="648095"/>
        <a:ext cx="1849374" cy="480114"/>
      </dsp:txXfrm>
    </dsp:sp>
    <dsp:sp modelId="{88F7CC2B-D966-4951-AF6B-109422F9D502}">
      <dsp:nvSpPr>
        <dsp:cNvPr id="0" name=""/>
        <dsp:cNvSpPr/>
      </dsp:nvSpPr>
      <dsp:spPr>
        <a:xfrm>
          <a:off x="5868116" y="1263779"/>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IoT</a:t>
          </a:r>
          <a:endParaRPr lang="de-DE" sz="1500" kern="1200" dirty="0"/>
        </a:p>
      </dsp:txBody>
      <dsp:txXfrm>
        <a:off x="5868116" y="1263779"/>
        <a:ext cx="1849374" cy="480114"/>
      </dsp:txXfrm>
    </dsp:sp>
    <dsp:sp modelId="{20DE71CB-72F8-49CB-8D19-1588CD686B29}">
      <dsp:nvSpPr>
        <dsp:cNvPr id="0" name=""/>
        <dsp:cNvSpPr/>
      </dsp:nvSpPr>
      <dsp:spPr>
        <a:xfrm>
          <a:off x="6923791" y="648095"/>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Mobile </a:t>
          </a:r>
          <a:r>
            <a:rPr lang="de-DE" sz="1500" kern="1200" dirty="0" err="1" smtClean="0"/>
            <a:t>Applications</a:t>
          </a:r>
          <a:endParaRPr lang="de-DE" sz="1500" kern="1200" dirty="0"/>
        </a:p>
      </dsp:txBody>
      <dsp:txXfrm>
        <a:off x="6923791" y="648095"/>
        <a:ext cx="1849374" cy="480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28.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39269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pPr marL="171450" indent="-171450">
              <a:buFont typeface="Arial" panose="020B0604020202020204" pitchFamily="34" charset="0"/>
              <a:buChar char="•"/>
            </a:pPr>
            <a:endParaRPr lang="en-US"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25</a:t>
            </a:fld>
            <a:endParaRPr lang="de-DE"/>
          </a:p>
        </p:txBody>
      </p:sp>
    </p:spTree>
    <p:extLst>
      <p:ext uri="{BB962C8B-B14F-4D97-AF65-F5344CB8AC3E}">
        <p14:creationId xmlns:p14="http://schemas.microsoft.com/office/powerpoint/2010/main" val="324078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26</a:t>
            </a:fld>
            <a:endParaRPr lang="de-DE"/>
          </a:p>
        </p:txBody>
      </p:sp>
    </p:spTree>
    <p:extLst>
      <p:ext uri="{BB962C8B-B14F-4D97-AF65-F5344CB8AC3E}">
        <p14:creationId xmlns:p14="http://schemas.microsoft.com/office/powerpoint/2010/main" val="390541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28</a:t>
            </a:fld>
            <a:endParaRPr lang="de-DE"/>
          </a:p>
        </p:txBody>
      </p:sp>
    </p:spTree>
    <p:extLst>
      <p:ext uri="{BB962C8B-B14F-4D97-AF65-F5344CB8AC3E}">
        <p14:creationId xmlns:p14="http://schemas.microsoft.com/office/powerpoint/2010/main" val="376883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29</a:t>
            </a:fld>
            <a:endParaRPr lang="de-DE"/>
          </a:p>
        </p:txBody>
      </p:sp>
    </p:spTree>
    <p:extLst>
      <p:ext uri="{BB962C8B-B14F-4D97-AF65-F5344CB8AC3E}">
        <p14:creationId xmlns:p14="http://schemas.microsoft.com/office/powerpoint/2010/main" val="3125431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32</a:t>
            </a:fld>
            <a:endParaRPr lang="de-DE"/>
          </a:p>
        </p:txBody>
      </p:sp>
    </p:spTree>
    <p:extLst>
      <p:ext uri="{BB962C8B-B14F-4D97-AF65-F5344CB8AC3E}">
        <p14:creationId xmlns:p14="http://schemas.microsoft.com/office/powerpoint/2010/main" val="380139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33</a:t>
            </a:fld>
            <a:endParaRPr lang="de-DE"/>
          </a:p>
        </p:txBody>
      </p:sp>
    </p:spTree>
    <p:extLst>
      <p:ext uri="{BB962C8B-B14F-4D97-AF65-F5344CB8AC3E}">
        <p14:creationId xmlns:p14="http://schemas.microsoft.com/office/powerpoint/2010/main" val="170778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34</a:t>
            </a:fld>
            <a:endParaRPr lang="de-DE"/>
          </a:p>
        </p:txBody>
      </p:sp>
    </p:spTree>
    <p:extLst>
      <p:ext uri="{BB962C8B-B14F-4D97-AF65-F5344CB8AC3E}">
        <p14:creationId xmlns:p14="http://schemas.microsoft.com/office/powerpoint/2010/main" val="3107512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36</a:t>
            </a:fld>
            <a:endParaRPr lang="de-DE"/>
          </a:p>
        </p:txBody>
      </p:sp>
    </p:spTree>
    <p:extLst>
      <p:ext uri="{BB962C8B-B14F-4D97-AF65-F5344CB8AC3E}">
        <p14:creationId xmlns:p14="http://schemas.microsoft.com/office/powerpoint/2010/main" val="2275562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37</a:t>
            </a:fld>
            <a:endParaRPr lang="de-DE"/>
          </a:p>
        </p:txBody>
      </p:sp>
    </p:spTree>
    <p:extLst>
      <p:ext uri="{BB962C8B-B14F-4D97-AF65-F5344CB8AC3E}">
        <p14:creationId xmlns:p14="http://schemas.microsoft.com/office/powerpoint/2010/main" val="367096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Tabellen wurden unter Zuhilfenahme von „</a:t>
            </a:r>
            <a:r>
              <a:rPr lang="de-DE" altLang="de-DE" sz="1200" kern="1200" dirty="0" err="1" smtClean="0">
                <a:solidFill>
                  <a:schemeClr val="tx1"/>
                </a:solidFill>
                <a:latin typeface="Arial" charset="0"/>
                <a:ea typeface="+mn-ea"/>
                <a:cs typeface="Consolas" panose="020B0609020204030204" pitchFamily="49" charset="0"/>
              </a:rPr>
              <a:t>dbForge</a:t>
            </a:r>
            <a:r>
              <a:rPr lang="de-DE" altLang="de-DE" sz="1200" kern="1200" dirty="0" smtClean="0">
                <a:solidFill>
                  <a:schemeClr val="tx1"/>
                </a:solidFill>
                <a:latin typeface="Arial" charset="0"/>
                <a:ea typeface="+mn-ea"/>
                <a:cs typeface="Consolas" panose="020B0609020204030204" pitchFamily="49" charset="0"/>
              </a:rPr>
              <a:t>“ mit Zufalls Daten befüllt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de-DE" altLang="de-DE" sz="1200" kern="1200" dirty="0" smtClean="0">
                <a:solidFill>
                  <a:schemeClr val="tx1"/>
                </a:solidFill>
                <a:latin typeface="Arial" charset="0"/>
                <a:ea typeface="+mn-ea"/>
                <a:cs typeface="Consolas" panose="020B0609020204030204" pitchFamily="49" charset="0"/>
              </a:rPr>
              <a:t>1000000 Zeilen wurden pro Tabellen eingefügt</a:t>
            </a:r>
            <a:endParaRPr kumimoji="0" lang="de-DE" altLang="de-DE" sz="1200" b="0" i="0" u="none" strike="noStrike" kern="1200" cap="none" normalizeH="0" baseline="0" dirty="0" smtClean="0">
              <a:ln>
                <a:noFill/>
              </a:ln>
              <a:solidFill>
                <a:schemeClr val="tx1"/>
              </a:solidFill>
              <a:effectLst/>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272086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Erstellt einen Tabellenhinweis auf die speicheroptimierte Tabelle</a:t>
            </a:r>
          </a:p>
          <a:p>
            <a:r>
              <a:rPr lang="de-DE" sz="1200" dirty="0" smtClean="0"/>
              <a:t>Der Hinweis muss für SNAPSHOT oder eine stärker isolierende Stufe erfolgen</a:t>
            </a:r>
          </a:p>
          <a:p>
            <a:endParaRPr lang="de-DE" altLang="de-DE" sz="1200" kern="0" dirty="0" smtClean="0">
              <a:latin typeface="Arial" panose="020B0604020202020204" pitchFamily="34"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9</a:t>
            </a:fld>
            <a:endParaRPr lang="de-DE"/>
          </a:p>
        </p:txBody>
      </p:sp>
    </p:spTree>
    <p:extLst>
      <p:ext uri="{BB962C8B-B14F-4D97-AF65-F5344CB8AC3E}">
        <p14:creationId xmlns:p14="http://schemas.microsoft.com/office/powerpoint/2010/main" val="118758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Primary</a:t>
            </a:r>
            <a:r>
              <a:rPr lang="de-DE" altLang="de-DE"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de-DE" altLang="de-DE"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Key </a:t>
            </a:r>
            <a:r>
              <a:rPr lang="de-DE" sz="1200" dirty="0" smtClean="0">
                <a:solidFill>
                  <a:srgbClr val="0000FF"/>
                </a:solidFill>
                <a:highlight>
                  <a:srgbClr val="FFFFFF"/>
                </a:highlight>
                <a:latin typeface="Consolas" panose="020B0609020204030204" pitchFamily="49" charset="0"/>
              </a:rPr>
              <a:t>NONCLUSTERED </a:t>
            </a:r>
          </a:p>
          <a:p>
            <a:pPr marL="285750" lvl="0" indent="-285750">
              <a:buFont typeface="Arial" panose="020B0604020202020204" pitchFamily="34" charset="0"/>
              <a:buChar char="•"/>
            </a:pPr>
            <a:r>
              <a:rPr lang="de-DE" altLang="de-DE" sz="1200" kern="1200" dirty="0" smtClean="0">
                <a:solidFill>
                  <a:schemeClr val="tx1"/>
                </a:solidFill>
                <a:latin typeface="Arial" charset="0"/>
                <a:ea typeface="+mn-ea"/>
                <a:cs typeface="Consolas" panose="020B0609020204030204" pitchFamily="49" charset="0"/>
              </a:rPr>
              <a:t>Stellt einen nicht gruppierten speicheroptimierten Index bereit</a:t>
            </a:r>
          </a:p>
          <a:p>
            <a:pPr marL="285750" lvl="0" indent="-285750">
              <a:buFont typeface="Arial" panose="020B0604020202020204" pitchFamily="34" charset="0"/>
              <a:buChar char="•"/>
            </a:pPr>
            <a:endParaRPr kumimoji="0" lang="de-DE" altLang="de-DE" sz="1200" b="0" i="0" u="none" strike="noStrike" cap="none" normalizeH="0" baseline="0" dirty="0" smtClean="0">
              <a:ln>
                <a:noFill/>
              </a:ln>
              <a:effectLst/>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pPr lvl="0"/>
            <a:endParaRPr lang="de-DE" altLang="de-DE" sz="1200" dirty="0" smtClean="0">
              <a:solidFill>
                <a:srgbClr val="808080"/>
              </a:solidFill>
              <a:latin typeface="Consolas" panose="020B0609020204030204" pitchFamily="49" charset="0"/>
              <a:cs typeface="Consolas" panose="020B0609020204030204" pitchFamily="49" charset="0"/>
            </a:endParaRPr>
          </a:p>
          <a:p>
            <a:r>
              <a:rPr lang="de-DE" sz="1200" dirty="0" smtClean="0">
                <a:solidFill>
                  <a:srgbClr val="0000FF"/>
                </a:solidFill>
                <a:highlight>
                  <a:srgbClr val="FFFFFF"/>
                </a:highlight>
                <a:latin typeface="Consolas" panose="020B0609020204030204" pitchFamily="49" charset="0"/>
              </a:rPr>
              <a:t>WITH </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MEMORY_OPTIMIZED</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FF"/>
                </a:solidFill>
                <a:highlight>
                  <a:srgbClr val="FFFFFF"/>
                </a:highlight>
                <a:latin typeface="Consolas" panose="020B0609020204030204" pitchFamily="49" charset="0"/>
              </a:rPr>
              <a:t>ON</a:t>
            </a:r>
            <a:r>
              <a:rPr lang="de-DE" sz="1200" dirty="0" smtClean="0">
                <a:solidFill>
                  <a:srgbClr val="808080"/>
                </a:solidFill>
                <a:highlight>
                  <a:srgbClr val="FFFFFF"/>
                </a:highlight>
                <a:latin typeface="Consolas" panose="020B0609020204030204" pitchFamily="49" charset="0"/>
              </a:rPr>
              <a:t>)</a:t>
            </a:r>
            <a:r>
              <a:rPr lang="de-DE" sz="1200" dirty="0" smtClean="0">
                <a:solidFill>
                  <a:srgbClr val="000000"/>
                </a:solidFill>
                <a:highlight>
                  <a:srgbClr val="FFFFFF"/>
                </a:highlight>
                <a:latin typeface="Consolas" panose="020B0609020204030204" pitchFamily="49" charset="0"/>
              </a:rPr>
              <a:t> </a:t>
            </a:r>
          </a:p>
          <a:p>
            <a:pPr marL="285750" indent="-285750">
              <a:buFont typeface="Arial" panose="020B0604020202020204" pitchFamily="34" charset="0"/>
              <a:buChar char="•"/>
            </a:pPr>
            <a:r>
              <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rPr>
              <a:t>Definiert die</a:t>
            </a:r>
            <a:r>
              <a:rPr kumimoji="0" lang="de-DE" altLang="de-DE" sz="1200" b="0" i="0" u="none" strike="noStrike" kern="1200" cap="none" normalizeH="0" dirty="0" smtClean="0">
                <a:ln>
                  <a:noFill/>
                </a:ln>
                <a:solidFill>
                  <a:schemeClr val="tx1"/>
                </a:solidFill>
                <a:effectLst/>
                <a:latin typeface="Arial" charset="0"/>
                <a:ea typeface="+mn-ea"/>
                <a:cs typeface="Consolas" panose="020B0609020204030204" pitchFamily="49" charset="0"/>
              </a:rPr>
              <a:t> Tabelle als speicheroptimiert</a:t>
            </a:r>
            <a:endParaRPr kumimoji="0" lang="de-DE" altLang="de-DE" sz="1200" b="0" i="0" u="none" strike="noStrike" kern="1200" cap="none" normalizeH="0" baseline="0" dirty="0" smtClean="0">
              <a:ln>
                <a:noFill/>
              </a:ln>
              <a:solidFill>
                <a:schemeClr val="tx1"/>
              </a:solidFill>
              <a:effectLst/>
              <a:latin typeface="Arial" charset="0"/>
              <a:ea typeface="+mn-ea"/>
              <a:cs typeface="Consolas" panose="020B0609020204030204" pitchFamily="49" charset="0"/>
            </a:endParaRP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10</a:t>
            </a:fld>
            <a:endParaRPr lang="de-DE"/>
          </a:p>
        </p:txBody>
      </p:sp>
    </p:spTree>
    <p:extLst>
      <p:ext uri="{BB962C8B-B14F-4D97-AF65-F5344CB8AC3E}">
        <p14:creationId xmlns:p14="http://schemas.microsoft.com/office/powerpoint/2010/main" val="27715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Dictionary</a:t>
            </a:r>
            <a:r>
              <a:rPr lang="de-DE" baseline="0" dirty="0"/>
              <a:t> ist eine Komprimierung vom typ light-</a:t>
            </a:r>
            <a:r>
              <a:rPr lang="de-DE" baseline="0" dirty="0" err="1"/>
              <a:t>weight</a:t>
            </a:r>
            <a:r>
              <a:rPr lang="de-DE" baseline="0" dirty="0"/>
              <a:t> </a:t>
            </a:r>
            <a:r>
              <a:rPr lang="de-DE" baseline="0" dirty="0" err="1"/>
              <a:t>komprimierung</a:t>
            </a:r>
            <a:r>
              <a:rPr lang="de-DE" baseline="0" dirty="0"/>
              <a:t>. </a:t>
            </a:r>
          </a:p>
          <a:p>
            <a:r>
              <a:rPr lang="de-DE" baseline="0" dirty="0"/>
              <a:t>Light </a:t>
            </a:r>
            <a:r>
              <a:rPr lang="de-DE" baseline="0" dirty="0" err="1"/>
              <a:t>weight</a:t>
            </a:r>
            <a:r>
              <a:rPr lang="de-DE" baseline="0" dirty="0"/>
              <a:t> bedeutet, dass die daten zwar komprimiert werden, aber noch so dass damit gearbeitet werden kann ohne sie wieder zu dekomprimieren (durch Indexe). </a:t>
            </a:r>
          </a:p>
          <a:p>
            <a:r>
              <a:rPr lang="de-DE" baseline="0" dirty="0"/>
              <a:t>Funktionsweise: Werte mit großer Länge, Speicherbedarf wie Texte werden als Integer Wert gespeichert </a:t>
            </a:r>
          </a:p>
          <a:p>
            <a:pPr marL="171450" indent="-171450">
              <a:buFontTx/>
              <a:buChar char="-"/>
            </a:pPr>
            <a:r>
              <a:rPr lang="de-DE" baseline="0" dirty="0"/>
              <a:t>Jedem String ein Integer zugeordnet</a:t>
            </a:r>
          </a:p>
          <a:p>
            <a:pPr marL="171450" indent="-171450">
              <a:buFontTx/>
              <a:buChar char="-"/>
            </a:pPr>
            <a:r>
              <a:rPr lang="de-DE" baseline="0" dirty="0"/>
              <a:t>Integer statt Strings in Attribut Vector gespeichert</a:t>
            </a:r>
          </a:p>
          <a:p>
            <a:pPr marL="171450" indent="-171450">
              <a:buFontTx/>
              <a:buChar char="-"/>
            </a:pPr>
            <a:r>
              <a:rPr lang="de-DE" baseline="0" dirty="0"/>
              <a:t>Prozessor auf Integer Werte ausgelegt, kann diese schneller verarbeiten</a:t>
            </a:r>
          </a:p>
          <a:p>
            <a:pPr marL="171450" indent="-171450">
              <a:buFontTx/>
              <a:buChar char="-"/>
            </a:pPr>
            <a:r>
              <a:rPr lang="de-DE" baseline="0" dirty="0"/>
              <a:t>Weiterer Vorteil durch Sortierung (Binärsuche möglich) aber schlecht bei Anfügen von neuen Werten da immer wieder neu sortiert werden muss</a:t>
            </a:r>
          </a:p>
          <a:p>
            <a:pPr marL="171450" indent="-171450">
              <a:buFontTx/>
              <a:buChar char="-"/>
            </a:pPr>
            <a:r>
              <a:rPr lang="de-DE" baseline="0" dirty="0"/>
              <a:t>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1338083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Mehrere Terabyte Datenbank ohne zusätzliche Komprimierung nicht komplett in Speicher haltbar</a:t>
            </a:r>
          </a:p>
          <a:p>
            <a:pPr marL="171450" indent="-171450">
              <a:buFontTx/>
              <a:buChar char="-"/>
            </a:pPr>
            <a:r>
              <a:rPr lang="de-DE" baseline="0" dirty="0" err="1"/>
              <a:t>Prefix</a:t>
            </a:r>
            <a:r>
              <a:rPr lang="de-DE" baseline="0" dirty="0"/>
              <a:t>: Sortierung nach tonangebenden Wert, Attributvektor startet damit/ beinhaltet ID des Wertes nur noch ein mal + Häufigkeit dessen (keine Dopplungen mehr -&gt; Einsparung Speicher)+  </a:t>
            </a:r>
            <a:r>
              <a:rPr lang="de-DE" baseline="0" dirty="0" err="1"/>
              <a:t>Ids</a:t>
            </a:r>
            <a:r>
              <a:rPr lang="de-DE" baseline="0" dirty="0"/>
              <a:t> nachfolgender nicht tonangebender Werte</a:t>
            </a:r>
          </a:p>
          <a:p>
            <a:pPr marL="171450" indent="-171450">
              <a:buFontTx/>
              <a:buChar char="-"/>
            </a:pPr>
            <a:r>
              <a:rPr lang="de-DE" baseline="0" dirty="0"/>
              <a:t>Run </a:t>
            </a:r>
            <a:r>
              <a:rPr lang="de-DE" baseline="0" dirty="0" err="1"/>
              <a:t>Length</a:t>
            </a:r>
            <a:r>
              <a:rPr lang="de-DE" baseline="0" dirty="0"/>
              <a:t>: am Besten wenn Vektor mehrere verschiedene Werte mit großer Häufigkeit hat, Maximale Kompression durch Sortierung, gleiche Werte zu einem Zusammengefasst + entweder Häufigkeit oder Startposition (Startposition verbraucht etwas mehr Speicher, da bei letztem Wert Häufigkeit einmalig gespeichert werden muss, aber bietet direkten Zugriff mit Binärsuche was wesentlich bessere Performance bietet) </a:t>
            </a:r>
          </a:p>
          <a:p>
            <a:pPr marL="171450" indent="-171450">
              <a:buFontTx/>
              <a:buChar char="-"/>
            </a:pPr>
            <a:r>
              <a:rPr lang="de-DE" baseline="0" dirty="0"/>
              <a:t>Cluster Encoding: Aufteilung in gleich große Blöcke (oft 1024 Einheiten), wenn alle Werte in Block gleich -&gt; Zusammenfassen zu einem Wert + Häufigkeit dessen, bei unterschiedlichen Werten keine Komprimierung, in zusätzlichen Bit Vektor Darstellung wo was ersetzt wurde (1 wenn ersetzt 0 wenn unkomprimiert) </a:t>
            </a:r>
          </a:p>
          <a:p>
            <a:pPr marL="171450" indent="-171450">
              <a:buFontTx/>
              <a:buChar char="-"/>
            </a:pPr>
            <a:r>
              <a:rPr lang="de-DE" baseline="0" dirty="0" err="1"/>
              <a:t>Indirect</a:t>
            </a:r>
            <a:r>
              <a:rPr lang="de-DE" baseline="0" dirty="0"/>
              <a:t> Encoding: wieder Unterteilung in Blöcke, wenn </a:t>
            </a:r>
            <a:r>
              <a:rPr lang="de-DE" baseline="0" dirty="0" err="1"/>
              <a:t>Sorteirung</a:t>
            </a:r>
            <a:r>
              <a:rPr lang="de-DE" baseline="0" dirty="0"/>
              <a:t> nach anderer Spalte kann hier Performance Vorteil für abhängige Spalte erreicht werden -&gt; Tabelle nach Ländern sortiert, Vornamen steht dazu in Korrelation &gt; -&gt; durchschnittlich 200 Vornamen pro 1024 Block pro Land -&gt; In extra Dictionary werden </a:t>
            </a:r>
            <a:r>
              <a:rPr lang="de-DE" baseline="0" dirty="0" err="1"/>
              <a:t>Ids</a:t>
            </a:r>
            <a:r>
              <a:rPr lang="de-DE" baseline="0" dirty="0"/>
              <a:t> der Vornamen nun Nummern von 0 bis 199 zugeordnet und nur diese in einem Block gespeichert anstelle von IDs der Länder/ Einsparung bei Bsp. Da nur noch 8 statt 23 Bit benötigt werden pro Eintrag im Block </a:t>
            </a:r>
          </a:p>
          <a:p>
            <a:pPr marL="0" indent="0">
              <a:buFontTx/>
              <a:buNone/>
            </a:pPr>
            <a:r>
              <a:rPr lang="de-DE" baseline="0" dirty="0"/>
              <a:t>-   Delta Encoding: Reduzierung des Speicherbedarfs des </a:t>
            </a:r>
            <a:r>
              <a:rPr lang="de-DE" baseline="0" dirty="0" err="1"/>
              <a:t>Dictionarys</a:t>
            </a:r>
            <a:r>
              <a:rPr lang="de-DE" baseline="0" dirty="0"/>
              <a:t> -&gt; bei alphanumerischer Sortierung bei Städten z.B. mehrere Städte mit selben Vorsilben (Aach und Aachen z.B.)-&gt; wieder </a:t>
            </a:r>
            <a:r>
              <a:rPr lang="de-DE" baseline="0" dirty="0" err="1"/>
              <a:t>unterteilung</a:t>
            </a:r>
            <a:r>
              <a:rPr lang="de-DE" baseline="0" dirty="0"/>
              <a:t> in Blöcke (aber hier meist nur 16 Werte pro Block) -&gt; erster Wert in Block wird mit Länge dessen gespeichert (Aach mit 4 Zeichen), in zweiten Block wird dann bei gleichen Zeichen Anzahl derer zum Vorgänger gespeichert (bei Aachen also wieder 4) plus Anzahl folgender Zeichen (2 bei Aachen) </a:t>
            </a:r>
          </a:p>
        </p:txBody>
      </p:sp>
      <p:sp>
        <p:nvSpPr>
          <p:cNvPr id="4" name="Foliennummernplatzhalter 3"/>
          <p:cNvSpPr>
            <a:spLocks noGrp="1"/>
          </p:cNvSpPr>
          <p:nvPr>
            <p:ph type="sldNum" sz="quarter" idx="10"/>
          </p:nvPr>
        </p:nvSpPr>
        <p:spPr/>
        <p:txBody>
          <a:bodyPr/>
          <a:lstStyle/>
          <a:p>
            <a:fld id="{AB9EDB5D-BD4B-C740-8F6C-B28044BEA9E4}" type="slidenum">
              <a:rPr lang="de-DE" smtClean="0"/>
              <a:pPr/>
              <a:t>17</a:t>
            </a:fld>
            <a:endParaRPr lang="de-DE"/>
          </a:p>
        </p:txBody>
      </p:sp>
    </p:spTree>
    <p:extLst>
      <p:ext uri="{BB962C8B-B14F-4D97-AF65-F5344CB8AC3E}">
        <p14:creationId xmlns:p14="http://schemas.microsoft.com/office/powerpoint/2010/main" val="185894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Blade</a:t>
            </a:r>
            <a:r>
              <a:rPr lang="de-DE" baseline="0" dirty="0"/>
              <a:t> ist ein Server der kompakt gebaut aber sehr leistungsfähig für seine Größe ist</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414520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Data und Log </a:t>
            </a:r>
            <a:r>
              <a:rPr lang="de-DE" dirty="0" err="1"/>
              <a:t>Volumes</a:t>
            </a:r>
            <a:r>
              <a:rPr lang="de-DE" dirty="0"/>
              <a:t> enthalten alle Änderungen der Daten</a:t>
            </a:r>
          </a:p>
        </p:txBody>
      </p:sp>
      <p:sp>
        <p:nvSpPr>
          <p:cNvPr id="4" name="Foliennummernplatzhalter 3"/>
          <p:cNvSpPr>
            <a:spLocks noGrp="1"/>
          </p:cNvSpPr>
          <p:nvPr>
            <p:ph type="sldNum" sz="quarter" idx="10"/>
          </p:nvPr>
        </p:nvSpPr>
        <p:spPr/>
        <p:txBody>
          <a:bodyPr/>
          <a:lstStyle/>
          <a:p>
            <a:fld id="{AB9EDB5D-BD4B-C740-8F6C-B28044BEA9E4}" type="slidenum">
              <a:rPr lang="de-DE" smtClean="0"/>
              <a:pPr/>
              <a:t>23</a:t>
            </a:fld>
            <a:endParaRPr lang="de-DE"/>
          </a:p>
        </p:txBody>
      </p:sp>
    </p:spTree>
    <p:extLst>
      <p:ext uri="{BB962C8B-B14F-4D97-AF65-F5344CB8AC3E}">
        <p14:creationId xmlns:p14="http://schemas.microsoft.com/office/powerpoint/2010/main" val="136605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24</a:t>
            </a:fld>
            <a:endParaRPr lang="de-DE"/>
          </a:p>
        </p:txBody>
      </p:sp>
    </p:spTree>
    <p:extLst>
      <p:ext uri="{BB962C8B-B14F-4D97-AF65-F5344CB8AC3E}">
        <p14:creationId xmlns:p14="http://schemas.microsoft.com/office/powerpoint/2010/main" val="60571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H. Mustermann</a:t>
            </a:r>
          </a:p>
        </p:txBody>
      </p:sp>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Titel der Präsentation</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30.11.2011</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1.png"/><Relationship Id="rId4" Type="http://schemas.openxmlformats.org/officeDocument/2006/relationships/diagramLayout" Target="../diagrams/layout1.xml"/><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7.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wikipedia.org/wiki/Liste_der_IPA-Zeichen"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www.admin-magazin.de/var/ezflow_site/storage/images/media/images/memcached_illustration/110428-1-ger-DE/memcached_illustration_large.png" TargetMode="External"/><Relationship Id="rId2" Type="http://schemas.openxmlformats.org/officeDocument/2006/relationships/hyperlink" Target="https://memcached.org/memcached-usage.png"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msdn.microsoft.com/de-de/library/dn133186(v=sql.120).aspx"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Vergleichende Untersuchungen von Datenbanksystemen mit </a:t>
            </a:r>
          </a:p>
          <a:p>
            <a:pPr marL="0" indent="0" algn="ctr">
              <a:buNone/>
            </a:pPr>
            <a:r>
              <a:rPr lang="de-DE" sz="2800" b="1" dirty="0"/>
              <a:t>In-Memory-Technologien</a:t>
            </a:r>
          </a:p>
          <a:p>
            <a:pPr marL="0" indent="0">
              <a:buNone/>
            </a:pPr>
            <a:endParaRPr lang="de-DE" dirty="0"/>
          </a:p>
        </p:txBody>
      </p:sp>
    </p:spTree>
    <p:extLst>
      <p:ext uri="{BB962C8B-B14F-4D97-AF65-F5344CB8AC3E}">
        <p14:creationId xmlns:p14="http://schemas.microsoft.com/office/powerpoint/2010/main" val="265671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Tabellen </a:t>
            </a:r>
            <a:r>
              <a:rPr lang="de-DE" dirty="0" smtClean="0"/>
              <a:t>einrichten</a:t>
            </a:r>
            <a:endParaRPr lang="de-DE" dirty="0"/>
          </a:p>
        </p:txBody>
      </p:sp>
      <p:sp>
        <p:nvSpPr>
          <p:cNvPr id="4" name="Rechteck 3"/>
          <p:cNvSpPr/>
          <p:nvPr/>
        </p:nvSpPr>
        <p:spPr>
          <a:xfrm>
            <a:off x="436216" y="908720"/>
            <a:ext cx="5359920" cy="4801314"/>
          </a:xfrm>
          <a:prstGeom prst="rect">
            <a:avLst/>
          </a:prstGeom>
        </p:spPr>
        <p:txBody>
          <a:bodyPr wrap="square">
            <a:spAutoFit/>
          </a:bodyPr>
          <a:lstStyle/>
          <a:p>
            <a:r>
              <a:rPr lang="de-DE" sz="1800" dirty="0">
                <a:solidFill>
                  <a:srgbClr val="0000FF"/>
                </a:solidFill>
                <a:highlight>
                  <a:srgbClr val="FFFFFF"/>
                </a:highlight>
                <a:latin typeface="Consolas" panose="020B0609020204030204" pitchFamily="49" charset="0"/>
              </a:rPr>
              <a:t>CREATE</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TABLE</a:t>
            </a:r>
            <a:r>
              <a:rPr lang="de-DE" sz="1800" dirty="0">
                <a:solidFill>
                  <a:srgbClr val="000000"/>
                </a:solidFill>
                <a:highlight>
                  <a:srgbClr val="FFFFFF"/>
                </a:highlight>
                <a:latin typeface="Consolas" panose="020B0609020204030204" pitchFamily="49" charset="0"/>
              </a:rPr>
              <a:t> Bestellung </a:t>
            </a:r>
          </a:p>
          <a:p>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en-US" sz="1800" dirty="0" err="1">
                <a:solidFill>
                  <a:srgbClr val="000000"/>
                </a:solidFill>
                <a:highlight>
                  <a:srgbClr val="FFFFFF"/>
                </a:highlight>
                <a:latin typeface="Consolas" panose="020B0609020204030204" pitchFamily="49" charset="0"/>
              </a:rPr>
              <a:t>Bestellnr</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Primary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Key</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NONCLUSTERED</a:t>
            </a:r>
            <a:r>
              <a:rPr lang="en-US" sz="1800" dirty="0">
                <a:solidFill>
                  <a:srgbClr val="80808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Datum </a:t>
            </a:r>
            <a:r>
              <a:rPr lang="de-DE" sz="1800" dirty="0" err="1">
                <a:solidFill>
                  <a:srgbClr val="0000FF"/>
                </a:solidFill>
                <a:highlight>
                  <a:srgbClr val="FFFFFF"/>
                </a:highlight>
                <a:latin typeface="Consolas" panose="020B0609020204030204" pitchFamily="49" charset="0"/>
              </a:rPr>
              <a:t>date</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Pos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Artbez</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varchar</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Preis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Menge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RabatMenge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BetragGesamt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RabatKunde</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MwstGesamt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err="1">
                <a:solidFill>
                  <a:srgbClr val="000000"/>
                </a:solidFill>
                <a:highlight>
                  <a:srgbClr val="FFFFFF"/>
                </a:highlight>
                <a:latin typeface="Consolas" panose="020B0609020204030204" pitchFamily="49" charset="0"/>
              </a:rPr>
              <a:t>Kunnr</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int</a:t>
            </a:r>
            <a:r>
              <a:rPr lang="de-DE" sz="1800" dirty="0">
                <a:solidFill>
                  <a:srgbClr val="808080"/>
                </a:solidFill>
                <a:highlight>
                  <a:srgbClr val="FFFFFF"/>
                </a:highlight>
                <a:latin typeface="Consolas" panose="020B0609020204030204" pitchFamily="49" charset="0"/>
              </a:rPr>
              <a:t>,</a:t>
            </a:r>
            <a:endParaRPr lang="de-DE" sz="1800" dirty="0">
              <a:solidFill>
                <a:srgbClr val="000000"/>
              </a:solidFill>
              <a:highlight>
                <a:srgbClr val="FFFFFF"/>
              </a:highlight>
              <a:latin typeface="Consolas" panose="020B0609020204030204" pitchFamily="49" charset="0"/>
            </a:endParaRPr>
          </a:p>
          <a:p>
            <a:r>
              <a:rPr lang="de-DE" sz="1800" dirty="0">
                <a:solidFill>
                  <a:srgbClr val="000000"/>
                </a:solidFill>
                <a:highlight>
                  <a:srgbClr val="FFFFFF"/>
                </a:highlight>
                <a:latin typeface="Consolas" panose="020B0609020204030204" pitchFamily="49" charset="0"/>
              </a:rPr>
              <a:t>Eilauftrag </a:t>
            </a:r>
            <a:r>
              <a:rPr lang="de-DE" sz="1800" dirty="0" err="1">
                <a:solidFill>
                  <a:srgbClr val="0000FF"/>
                </a:solidFill>
                <a:highlight>
                  <a:srgbClr val="FFFFFF"/>
                </a:highlight>
                <a:latin typeface="Consolas" panose="020B0609020204030204" pitchFamily="49" charset="0"/>
              </a:rPr>
              <a:t>int</a:t>
            </a:r>
            <a:endParaRPr lang="de-DE" sz="1800" dirty="0">
              <a:solidFill>
                <a:srgbClr val="000000"/>
              </a:solidFill>
              <a:highlight>
                <a:srgbClr val="FFFFFF"/>
              </a:highlight>
              <a:latin typeface="Consolas" panose="020B0609020204030204" pitchFamily="49" charset="0"/>
            </a:endParaRPr>
          </a:p>
          <a:p>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WITH </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MEMORY_OPTIMIZED</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808080"/>
                </a:solidFill>
                <a:highlight>
                  <a:srgbClr val="FFFFFF"/>
                </a:highlight>
                <a:latin typeface="Consolas" panose="020B0609020204030204" pitchFamily="49" charset="0"/>
              </a:rPr>
              <a:t>)</a:t>
            </a:r>
            <a:endParaRPr lang="de-DE" sz="1800" dirty="0"/>
          </a:p>
        </p:txBody>
      </p:sp>
    </p:spTree>
    <p:extLst>
      <p:ext uri="{BB962C8B-B14F-4D97-AF65-F5344CB8AC3E}">
        <p14:creationId xmlns:p14="http://schemas.microsoft.com/office/powerpoint/2010/main" val="3198940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smtClean="0"/>
              <a:t>MSSQL </a:t>
            </a:r>
            <a:r>
              <a:rPr lang="de-DE" dirty="0"/>
              <a:t>– Datenbankschema</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60" y="656984"/>
            <a:ext cx="10153128" cy="6084384"/>
          </a:xfrm>
          <a:prstGeom prst="rect">
            <a:avLst/>
          </a:prstGeom>
        </p:spPr>
      </p:pic>
    </p:spTree>
    <p:extLst>
      <p:ext uri="{BB962C8B-B14F-4D97-AF65-F5344CB8AC3E}">
        <p14:creationId xmlns:p14="http://schemas.microsoft.com/office/powerpoint/2010/main" val="135585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a:t>
            </a:r>
            <a:r>
              <a:rPr lang="de-DE" dirty="0" smtClean="0"/>
              <a:t>Beispieltabelle</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342122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98" y="4581128"/>
            <a:ext cx="2543530" cy="1771897"/>
          </a:xfrm>
          <a:prstGeom prst="rect">
            <a:avLst/>
          </a:prstGeom>
        </p:spPr>
      </p:pic>
    </p:spTree>
    <p:extLst>
      <p:ext uri="{BB962C8B-B14F-4D97-AF65-F5344CB8AC3E}">
        <p14:creationId xmlns:p14="http://schemas.microsoft.com/office/powerpoint/2010/main" val="341781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1124744"/>
            <a:ext cx="8244456" cy="5256584"/>
          </a:xfrm>
        </p:spPr>
      </p:sp>
      <p:sp>
        <p:nvSpPr>
          <p:cNvPr id="3" name="Titel 2"/>
          <p:cNvSpPr>
            <a:spLocks noGrp="1"/>
          </p:cNvSpPr>
          <p:nvPr>
            <p:ph type="title"/>
          </p:nvPr>
        </p:nvSpPr>
        <p:spPr/>
        <p:txBody>
          <a:bodyPr/>
          <a:lstStyle/>
          <a:p>
            <a:r>
              <a:rPr lang="de-DE" dirty="0" smtClean="0"/>
              <a:t>MSSQL </a:t>
            </a:r>
            <a:r>
              <a:rPr lang="de-DE" dirty="0"/>
              <a:t>– Export als Flatfile 1</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238" y="807367"/>
            <a:ext cx="4204762" cy="3553658"/>
          </a:xfrm>
          <a:prstGeom prst="rect">
            <a:avLst/>
          </a:prstGeom>
        </p:spPr>
      </p:pic>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 y="739933"/>
            <a:ext cx="3888708" cy="354019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b="49764"/>
          <a:stretch/>
        </p:blipFill>
        <p:spPr>
          <a:xfrm>
            <a:off x="32610" y="4441925"/>
            <a:ext cx="7778020" cy="2029196"/>
          </a:xfrm>
          <a:prstGeom prst="rect">
            <a:avLst/>
          </a:prstGeom>
        </p:spPr>
      </p:pic>
      <p:cxnSp>
        <p:nvCxnSpPr>
          <p:cNvPr id="8" name="Gerade Verbindung mit Pfeil 7"/>
          <p:cNvCxnSpPr/>
          <p:nvPr/>
        </p:nvCxnSpPr>
        <p:spPr bwMode="auto">
          <a:xfrm>
            <a:off x="3809791" y="2556572"/>
            <a:ext cx="1296144" cy="1247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p:cNvCxnSpPr/>
          <p:nvPr/>
        </p:nvCxnSpPr>
        <p:spPr bwMode="auto">
          <a:xfrm flipH="1">
            <a:off x="6516216" y="4077072"/>
            <a:ext cx="792088" cy="11521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12847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Export als Flatfile 2</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63" y="1033128"/>
            <a:ext cx="7878274" cy="4791744"/>
          </a:xfrm>
          <a:prstGeom prst="rect">
            <a:avLst/>
          </a:prstGeom>
        </p:spPr>
      </p:pic>
    </p:spTree>
    <p:extLst>
      <p:ext uri="{BB962C8B-B14F-4D97-AF65-F5344CB8AC3E}">
        <p14:creationId xmlns:p14="http://schemas.microsoft.com/office/powerpoint/2010/main" val="83250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r>
              <a:rPr lang="de-DE" dirty="0"/>
              <a:t>SAP HANA</a:t>
            </a:r>
          </a:p>
        </p:txBody>
      </p:sp>
    </p:spTree>
    <p:extLst>
      <p:ext uri="{BB962C8B-B14F-4D97-AF65-F5344CB8AC3E}">
        <p14:creationId xmlns:p14="http://schemas.microsoft.com/office/powerpoint/2010/main" val="91498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Spaltenorientierte Speicherung</a:t>
            </a:r>
          </a:p>
          <a:p>
            <a:r>
              <a:rPr lang="de-DE" dirty="0" err="1"/>
              <a:t>Dictionary</a:t>
            </a:r>
            <a:r>
              <a:rPr lang="de-DE" dirty="0"/>
              <a:t>-Komprimierung (light-</a:t>
            </a:r>
            <a:r>
              <a:rPr lang="de-DE" dirty="0" err="1"/>
              <a:t>weight</a:t>
            </a:r>
            <a:r>
              <a:rPr lang="de-DE" dirty="0"/>
              <a:t>)</a:t>
            </a:r>
          </a:p>
          <a:p>
            <a:pPr lvl="1">
              <a:buFont typeface="Wingdings" panose="05000000000000000000" pitchFamily="2" charset="2"/>
              <a:buChar char="Ø"/>
            </a:pPr>
            <a:endParaRPr lang="de-DE" dirty="0"/>
          </a:p>
          <a:p>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pic>
        <p:nvPicPr>
          <p:cNvPr id="1028" name="Picture 4" descr="https://www.stechies.com/userfiles/images/dictionaryComp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11" y="1988840"/>
            <a:ext cx="6172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47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Weitere Verfahren benötigt Aufgrund der Größe von heutigen Datenbanken</a:t>
            </a:r>
          </a:p>
          <a:p>
            <a:r>
              <a:rPr lang="de-DE" dirty="0"/>
              <a:t>5 Verfahren: </a:t>
            </a:r>
          </a:p>
          <a:p>
            <a:pPr lvl="1"/>
            <a:r>
              <a:rPr lang="de-DE" dirty="0" err="1"/>
              <a:t>Prefix</a:t>
            </a:r>
            <a:r>
              <a:rPr lang="de-DE" dirty="0"/>
              <a:t> Encoding </a:t>
            </a:r>
          </a:p>
          <a:p>
            <a:pPr lvl="1"/>
            <a:r>
              <a:rPr lang="de-DE" dirty="0"/>
              <a:t>Run </a:t>
            </a:r>
            <a:r>
              <a:rPr lang="de-DE" dirty="0" err="1"/>
              <a:t>Length</a:t>
            </a:r>
            <a:r>
              <a:rPr lang="de-DE" dirty="0"/>
              <a:t> Encoding</a:t>
            </a:r>
          </a:p>
          <a:p>
            <a:pPr lvl="1"/>
            <a:r>
              <a:rPr lang="de-DE" dirty="0"/>
              <a:t>Cluster Encoding</a:t>
            </a:r>
          </a:p>
          <a:p>
            <a:pPr lvl="1"/>
            <a:r>
              <a:rPr lang="de-DE" dirty="0" err="1"/>
              <a:t>Indirect</a:t>
            </a:r>
            <a:r>
              <a:rPr lang="de-DE" dirty="0"/>
              <a:t> Encoding</a:t>
            </a:r>
          </a:p>
          <a:p>
            <a:pPr lvl="1"/>
            <a:r>
              <a:rPr lang="de-DE" dirty="0"/>
              <a:t>Delta Encoding</a:t>
            </a:r>
          </a:p>
          <a:p>
            <a:r>
              <a:rPr lang="de-DE" dirty="0"/>
              <a:t>Grenzen: </a:t>
            </a:r>
          </a:p>
          <a:p>
            <a:pPr lvl="1"/>
            <a:r>
              <a:rPr lang="de-DE" dirty="0"/>
              <a:t>Verfahren benötigen Sortierung, die pro Tabelle nur nach einer Spalte geht</a:t>
            </a:r>
          </a:p>
          <a:p>
            <a:pPr lvl="1"/>
            <a:r>
              <a:rPr lang="de-DE" dirty="0"/>
              <a:t>Teilweise kein </a:t>
            </a:r>
            <a:r>
              <a:rPr lang="de-DE"/>
              <a:t>direkter Zugriff </a:t>
            </a:r>
            <a:endParaRPr lang="de-DE" dirty="0"/>
          </a:p>
        </p:txBody>
      </p:sp>
      <p:sp>
        <p:nvSpPr>
          <p:cNvPr id="3" name="Titel 2"/>
          <p:cNvSpPr>
            <a:spLocks noGrp="1"/>
          </p:cNvSpPr>
          <p:nvPr>
            <p:ph type="title"/>
          </p:nvPr>
        </p:nvSpPr>
        <p:spPr/>
        <p:txBody>
          <a:bodyPr/>
          <a:lstStyle/>
          <a:p>
            <a:r>
              <a:rPr lang="de-DE" dirty="0"/>
              <a:t>SAP HANA - Komprimierung</a:t>
            </a:r>
          </a:p>
        </p:txBody>
      </p:sp>
      <p:sp>
        <p:nvSpPr>
          <p:cNvPr id="5" name="Textfeld 4"/>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6  </a:t>
            </a:r>
          </a:p>
        </p:txBody>
      </p:sp>
    </p:spTree>
    <p:extLst>
      <p:ext uri="{BB962C8B-B14F-4D97-AF65-F5344CB8AC3E}">
        <p14:creationId xmlns:p14="http://schemas.microsoft.com/office/powerpoint/2010/main" val="283589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Unterteilt Arbeitsschritte um parallel daran zu arbeiten</a:t>
            </a:r>
          </a:p>
          <a:p>
            <a:r>
              <a:rPr lang="de-DE" dirty="0"/>
              <a:t>Verteilt die Daten auf mehrere Serverblades um Lesezugriff zu ermöglichen</a:t>
            </a:r>
          </a:p>
          <a:p>
            <a:r>
              <a:rPr lang="de-DE" dirty="0"/>
              <a:t>Erhöht die Ausfallsicherheit durch Standby Blades</a:t>
            </a:r>
          </a:p>
        </p:txBody>
      </p:sp>
      <p:sp>
        <p:nvSpPr>
          <p:cNvPr id="3" name="Titel 2"/>
          <p:cNvSpPr>
            <a:spLocks noGrp="1"/>
          </p:cNvSpPr>
          <p:nvPr>
            <p:ph type="title"/>
          </p:nvPr>
        </p:nvSpPr>
        <p:spPr/>
        <p:txBody>
          <a:bodyPr/>
          <a:lstStyle/>
          <a:p>
            <a:r>
              <a:rPr lang="de-DE" dirty="0"/>
              <a:t>SAP HANA - Parallele Verarbeitung</a:t>
            </a:r>
          </a:p>
        </p:txBody>
      </p:sp>
      <p:sp>
        <p:nvSpPr>
          <p:cNvPr id="4" name="Textfeld 3"/>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1 </a:t>
            </a:r>
          </a:p>
        </p:txBody>
      </p:sp>
      <p:pic>
        <p:nvPicPr>
          <p:cNvPr id="7" name="Grafik 6"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888"/>
            <a:ext cx="8874227" cy="3600400"/>
          </a:xfrm>
          <a:prstGeom prst="rect">
            <a:avLst/>
          </a:prstGeom>
        </p:spPr>
      </p:pic>
    </p:spTree>
    <p:extLst>
      <p:ext uri="{BB962C8B-B14F-4D97-AF65-F5344CB8AC3E}">
        <p14:creationId xmlns:p14="http://schemas.microsoft.com/office/powerpoint/2010/main" val="217643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Arbeitsspeicher zuweisen 1</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6" name="Grafik 5" descr="Bildschirmausschnitt"/>
          <p:cNvPicPr>
            <a:picLocks noChangeAspect="1"/>
          </p:cNvPicPr>
          <p:nvPr/>
        </p:nvPicPr>
        <p:blipFill rotWithShape="1">
          <a:blip r:embed="rId2">
            <a:extLst>
              <a:ext uri="{28A0092B-C50C-407E-A947-70E740481C1C}">
                <a14:useLocalDpi xmlns:a14="http://schemas.microsoft.com/office/drawing/2010/main" val="0"/>
              </a:ext>
            </a:extLst>
          </a:blip>
          <a:srcRect t="5206" r="10908" b="9754"/>
          <a:stretch/>
        </p:blipFill>
        <p:spPr>
          <a:xfrm>
            <a:off x="4318056" y="2996372"/>
            <a:ext cx="4795448" cy="3528392"/>
          </a:xfrm>
          <a:prstGeom prst="rect">
            <a:avLst/>
          </a:prstGeom>
        </p:spPr>
      </p:pic>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3" y="725208"/>
            <a:ext cx="4309191" cy="3855920"/>
          </a:xfrm>
        </p:spPr>
      </p:pic>
    </p:spTree>
    <p:extLst>
      <p:ext uri="{BB962C8B-B14F-4D97-AF65-F5344CB8AC3E}">
        <p14:creationId xmlns:p14="http://schemas.microsoft.com/office/powerpoint/2010/main" val="25550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Aufgabenstellung</a:t>
            </a:r>
            <a:endParaRPr lang="de-DE" dirty="0"/>
          </a:p>
        </p:txBody>
      </p:sp>
      <p:sp>
        <p:nvSpPr>
          <p:cNvPr id="4" name="Textfeld 3">
            <a:extLst>
              <a:ext uri="{FF2B5EF4-FFF2-40B4-BE49-F238E27FC236}">
                <a16:creationId xmlns:a16="http://schemas.microsoft.com/office/drawing/2014/main" id="{55A35DED-7D1A-4C8F-934D-D5CD3FC3279C}"/>
              </a:ext>
            </a:extLst>
          </p:cNvPr>
          <p:cNvSpPr txBox="1"/>
          <p:nvPr/>
        </p:nvSpPr>
        <p:spPr>
          <a:xfrm>
            <a:off x="251520" y="1052736"/>
            <a:ext cx="8892480" cy="4031873"/>
          </a:xfrm>
          <a:prstGeom prst="rect">
            <a:avLst/>
          </a:prstGeom>
          <a:noFill/>
        </p:spPr>
        <p:txBody>
          <a:bodyPr wrap="square" rtlCol="0">
            <a:spAutoFit/>
          </a:bodyPr>
          <a:lstStyle/>
          <a:p>
            <a:pPr marL="342900" indent="-342900">
              <a:buAutoNum type="arabicPeriod"/>
            </a:pPr>
            <a:r>
              <a:rPr lang="de-DE" sz="1600" dirty="0" smtClean="0"/>
              <a:t>Vorstellung </a:t>
            </a:r>
            <a:r>
              <a:rPr lang="de-DE" sz="1600" dirty="0"/>
              <a:t>und Diskussion von In-Memory-Technologien unter dem Aspekt der Hochverfügbarkeit und Performancesicherung </a:t>
            </a:r>
            <a:endParaRPr lang="de-DE" sz="1600" dirty="0" smtClean="0"/>
          </a:p>
          <a:p>
            <a:pPr marL="342900" indent="-342900">
              <a:buAutoNum type="arabicPeriod"/>
            </a:pPr>
            <a:r>
              <a:rPr lang="de-DE" sz="1600" dirty="0" smtClean="0"/>
              <a:t> </a:t>
            </a:r>
            <a:r>
              <a:rPr lang="de-DE" sz="1600" dirty="0"/>
              <a:t>Erarbeitung von Strategien für die Umsetzung von Anforderungen an Konsistenz, Verfügbarkeit, Performance und Ausfalltoleranz (CAP) bei verschiedenen Systemen für die Verwaltung transaktionaler Daten einerseits und die Analyse großer Datenmengen andererseits </a:t>
            </a:r>
            <a:endParaRPr lang="de-DE" sz="1600" dirty="0" smtClean="0"/>
          </a:p>
          <a:p>
            <a:pPr marL="342900" indent="-342900">
              <a:buAutoNum type="arabicPeriod"/>
            </a:pPr>
            <a:r>
              <a:rPr lang="de-DE" sz="1600" dirty="0" smtClean="0"/>
              <a:t>Einarbeitung </a:t>
            </a:r>
            <a:r>
              <a:rPr lang="de-DE" sz="1600" dirty="0"/>
              <a:t>in die In-Memory-Funktionalitäten von SAP HANA Express und MS SQL Server 2016 hinsichtlich (alter und) neuer Features zur Sicherung von Hochverfügbarkeit und/oder Performance </a:t>
            </a:r>
            <a:endParaRPr lang="de-DE" sz="1600" dirty="0" smtClean="0"/>
          </a:p>
          <a:p>
            <a:pPr marL="342900" indent="-342900">
              <a:buAutoNum type="arabicPeriod"/>
            </a:pPr>
            <a:r>
              <a:rPr lang="de-DE" sz="1600" dirty="0" smtClean="0"/>
              <a:t>Untersuchung </a:t>
            </a:r>
            <a:r>
              <a:rPr lang="de-DE" sz="1600" dirty="0"/>
              <a:t>der Möglichkeiten von Cache-/In-Memory-Technologien bei </a:t>
            </a:r>
            <a:r>
              <a:rPr lang="de-DE" sz="1600" dirty="0" err="1"/>
              <a:t>NoSQL</a:t>
            </a:r>
            <a:r>
              <a:rPr lang="de-DE" sz="1600" dirty="0"/>
              <a:t>-Datenbanken (z.B. </a:t>
            </a:r>
            <a:r>
              <a:rPr lang="de-DE" sz="1600" dirty="0" err="1"/>
              <a:t>Memcached</a:t>
            </a:r>
            <a:r>
              <a:rPr lang="de-DE" sz="1600" dirty="0"/>
              <a:t>), </a:t>
            </a:r>
            <a:endParaRPr lang="de-DE" sz="1600" dirty="0" smtClean="0"/>
          </a:p>
          <a:p>
            <a:pPr marL="342900" indent="-342900">
              <a:buAutoNum type="arabicPeriod"/>
            </a:pPr>
            <a:r>
              <a:rPr lang="de-DE" sz="1600" dirty="0" smtClean="0"/>
              <a:t>Erarbeitung </a:t>
            </a:r>
            <a:r>
              <a:rPr lang="de-DE" sz="1600" dirty="0"/>
              <a:t>eines konzeptionellen Entwurfs für ein mögliches Beispielszenario, </a:t>
            </a:r>
            <a:endParaRPr lang="de-DE" sz="1600" dirty="0" smtClean="0"/>
          </a:p>
          <a:p>
            <a:pPr marL="342900" indent="-342900">
              <a:buAutoNum type="arabicPeriod"/>
            </a:pPr>
            <a:r>
              <a:rPr lang="de-DE" sz="1600" dirty="0" smtClean="0"/>
              <a:t>Prototypische </a:t>
            </a:r>
            <a:r>
              <a:rPr lang="de-DE" sz="1600" dirty="0"/>
              <a:t>Umsetzung von In-Memory-Technologien an mehreren Beispielsystemen ( vergleichende Analyse), </a:t>
            </a:r>
            <a:endParaRPr lang="de-DE" sz="1600" dirty="0" smtClean="0"/>
          </a:p>
          <a:p>
            <a:pPr marL="342900" indent="-342900">
              <a:buAutoNum type="arabicPeriod"/>
            </a:pPr>
            <a:r>
              <a:rPr lang="de-DE" sz="1600" dirty="0" smtClean="0"/>
              <a:t>Aufbereitung </a:t>
            </a:r>
            <a:r>
              <a:rPr lang="de-DE" sz="1600" dirty="0"/>
              <a:t>und Auswertung der Ergebnisse, </a:t>
            </a:r>
            <a:endParaRPr lang="de-DE" sz="1600" dirty="0" smtClean="0"/>
          </a:p>
          <a:p>
            <a:pPr marL="342900" indent="-342900">
              <a:buAutoNum type="arabicPeriod"/>
            </a:pPr>
            <a:r>
              <a:rPr lang="de-DE" sz="1600" dirty="0" smtClean="0"/>
              <a:t>Entwurf </a:t>
            </a:r>
            <a:r>
              <a:rPr lang="de-DE" sz="1600" dirty="0"/>
              <a:t>einer Übungsaufgabe für die LV „Erweiterte Datenbanksysteme“ </a:t>
            </a:r>
          </a:p>
        </p:txBody>
      </p:sp>
    </p:spTree>
    <p:extLst>
      <p:ext uri="{BB962C8B-B14F-4D97-AF65-F5344CB8AC3E}">
        <p14:creationId xmlns:p14="http://schemas.microsoft.com/office/powerpoint/2010/main" val="3341487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a:p>
        </p:txBody>
      </p:sp>
      <p:pic>
        <p:nvPicPr>
          <p:cNvPr id="5" name="Grafik 4"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27" y="0"/>
            <a:ext cx="8927945" cy="6858000"/>
          </a:xfrm>
          <a:prstGeom prst="rect">
            <a:avLst/>
          </a:prstGeom>
        </p:spPr>
      </p:pic>
    </p:spTree>
    <p:extLst>
      <p:ext uri="{BB962C8B-B14F-4D97-AF65-F5344CB8AC3E}">
        <p14:creationId xmlns:p14="http://schemas.microsoft.com/office/powerpoint/2010/main" val="43465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Create Table Beispiel</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sp>
        <p:nvSpPr>
          <p:cNvPr id="2" name="Inhaltsplatzhalter 1"/>
          <p:cNvSpPr>
            <a:spLocks noGrp="1"/>
          </p:cNvSpPr>
          <p:nvPr>
            <p:ph idx="1"/>
          </p:nvPr>
        </p:nvSpPr>
        <p:spPr/>
        <p:txBody>
          <a:bodyPr/>
          <a:lstStyle/>
          <a:p>
            <a:pPr marL="0" indent="0">
              <a:buNone/>
            </a:pPr>
            <a:r>
              <a:rPr lang="de-DE" sz="1600" b="1" dirty="0">
                <a:solidFill>
                  <a:srgbClr val="7F0055"/>
                </a:solidFill>
                <a:latin typeface="Courier New" panose="02070309020205020404" pitchFamily="49" charset="0"/>
              </a:rPr>
              <a:t>CREATE</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TABLE</a:t>
            </a:r>
            <a:r>
              <a:rPr lang="de-DE" sz="1600" b="1" dirty="0">
                <a:solidFill>
                  <a:srgbClr val="000000"/>
                </a:solidFill>
                <a:latin typeface="Courier New" panose="02070309020205020404" pitchFamily="49" charset="0"/>
              </a:rPr>
              <a:t> </a:t>
            </a:r>
            <a:r>
              <a:rPr lang="de-DE" sz="1600" b="1" dirty="0">
                <a:solidFill>
                  <a:srgbClr val="2A00FF"/>
                </a:solidFill>
                <a:latin typeface="Courier New" panose="02070309020205020404" pitchFamily="49" charset="0"/>
              </a:rPr>
              <a:t>"XSA_ADMIN"</a:t>
            </a:r>
            <a:r>
              <a:rPr lang="de-DE" sz="1600" b="1" dirty="0">
                <a:solidFill>
                  <a:srgbClr val="000000"/>
                </a:solidFill>
                <a:latin typeface="Courier New" panose="02070309020205020404" pitchFamily="49" charset="0"/>
              </a:rPr>
              <a:t>.</a:t>
            </a:r>
            <a:r>
              <a:rPr lang="de-DE" sz="1600" b="1" dirty="0">
                <a:solidFill>
                  <a:srgbClr val="2A00FF"/>
                </a:solidFill>
                <a:latin typeface="Courier New" panose="02070309020205020404" pitchFamily="49" charset="0"/>
              </a:rPr>
              <a:t>"CUSTOMER_CS"</a:t>
            </a:r>
            <a:r>
              <a:rPr lang="de-DE" sz="1600" b="1" dirty="0">
                <a:solidFill>
                  <a:srgbClr val="000000"/>
                </a:solidFill>
                <a:latin typeface="Courier New" panose="02070309020205020404" pitchFamily="49" charset="0"/>
              </a:rPr>
              <a:t> (</a:t>
            </a:r>
          </a:p>
          <a:p>
            <a:pPr marL="0" indent="0">
              <a:buNone/>
            </a:pPr>
            <a:r>
              <a:rPr lang="de-DE" sz="1600" dirty="0">
                <a:solidFill>
                  <a:srgbClr val="000000"/>
                </a:solidFill>
                <a:latin typeface="Courier New" panose="02070309020205020404" pitchFamily="49" charset="0"/>
              </a:rPr>
              <a:t>   C_CUSTKEY            </a:t>
            </a:r>
            <a:r>
              <a:rPr lang="de-DE" sz="1600" b="1" dirty="0">
                <a:solidFill>
                  <a:srgbClr val="000080"/>
                </a:solidFill>
                <a:latin typeface="Courier New" panose="02070309020205020404" pitchFamily="49" charset="0"/>
              </a:rPr>
              <a:t>integer</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C_NAME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(25)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C_ADDRESS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(40)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C_NATIONKEY          </a:t>
            </a:r>
            <a:r>
              <a:rPr lang="de-DE" sz="1600" b="1" dirty="0">
                <a:solidFill>
                  <a:srgbClr val="000080"/>
                </a:solidFill>
                <a:latin typeface="Courier New" panose="02070309020205020404" pitchFamily="49" charset="0"/>
              </a:rPr>
              <a:t>integer</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C_PHONE              </a:t>
            </a:r>
            <a:r>
              <a:rPr lang="de-DE" sz="1600" b="1" dirty="0">
                <a:solidFill>
                  <a:srgbClr val="000080"/>
                </a:solidFill>
                <a:latin typeface="Courier New" panose="02070309020205020404" pitchFamily="49" charset="0"/>
              </a:rPr>
              <a:t>char</a:t>
            </a:r>
            <a:r>
              <a:rPr lang="de-DE" sz="1600" b="1" dirty="0">
                <a:solidFill>
                  <a:srgbClr val="000000"/>
                </a:solidFill>
                <a:latin typeface="Courier New" panose="02070309020205020404" pitchFamily="49" charset="0"/>
              </a:rPr>
              <a:t>(15)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C_ACCTBAL            </a:t>
            </a:r>
            <a:r>
              <a:rPr lang="de-DE" sz="1600" b="1" dirty="0">
                <a:solidFill>
                  <a:srgbClr val="000080"/>
                </a:solidFill>
                <a:latin typeface="Courier New" panose="02070309020205020404" pitchFamily="49" charset="0"/>
              </a:rPr>
              <a:t>decimal</a:t>
            </a:r>
            <a:r>
              <a:rPr lang="de-DE" sz="1600" b="1" dirty="0">
                <a:solidFill>
                  <a:srgbClr val="000000"/>
                </a:solidFill>
                <a:latin typeface="Courier New" panose="02070309020205020404" pitchFamily="49" charset="0"/>
              </a:rPr>
              <a:t>(15,2)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C_MKTSEGMENT         </a:t>
            </a:r>
            <a:r>
              <a:rPr lang="de-DE" sz="1600" b="1" dirty="0">
                <a:solidFill>
                  <a:srgbClr val="000080"/>
                </a:solidFill>
                <a:latin typeface="Courier New" panose="02070309020205020404" pitchFamily="49" charset="0"/>
              </a:rPr>
              <a:t>char</a:t>
            </a:r>
            <a:r>
              <a:rPr lang="de-DE" sz="1600" b="1" dirty="0">
                <a:solidFill>
                  <a:srgbClr val="000000"/>
                </a:solidFill>
                <a:latin typeface="Courier New" panose="02070309020205020404" pitchFamily="49" charset="0"/>
              </a:rPr>
              <a:t>(10)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C_COMMENT            </a:t>
            </a:r>
            <a:r>
              <a:rPr lang="de-DE" sz="1600" b="1" dirty="0">
                <a:solidFill>
                  <a:srgbClr val="000080"/>
                </a:solidFill>
                <a:latin typeface="Courier New" panose="02070309020205020404" pitchFamily="49" charset="0"/>
              </a:rPr>
              <a:t>varchar</a:t>
            </a:r>
            <a:r>
              <a:rPr lang="de-DE" sz="1600" b="1" dirty="0">
                <a:solidFill>
                  <a:srgbClr val="000000"/>
                </a:solidFill>
                <a:latin typeface="Courier New" panose="02070309020205020404" pitchFamily="49" charset="0"/>
              </a:rPr>
              <a:t>(117)                   </a:t>
            </a:r>
            <a:r>
              <a:rPr lang="de-DE" sz="1600" b="1" dirty="0">
                <a:solidFill>
                  <a:srgbClr val="7F0055"/>
                </a:solidFill>
                <a:latin typeface="Courier New" panose="02070309020205020404" pitchFamily="49" charset="0"/>
              </a:rPr>
              <a:t>not</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null</a:t>
            </a:r>
            <a:r>
              <a:rPr lang="de-DE" sz="1600" b="1" dirty="0">
                <a:solidFill>
                  <a:srgbClr val="000000"/>
                </a:solidFill>
                <a:latin typeface="Courier New" panose="02070309020205020404" pitchFamily="49" charset="0"/>
              </a:rPr>
              <a:t>,</a:t>
            </a:r>
          </a:p>
          <a:p>
            <a:pPr marL="0" indent="0">
              <a:buNone/>
            </a:pPr>
            <a:r>
              <a:rPr lang="de-DE" sz="1600"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primary</a:t>
            </a:r>
            <a:r>
              <a:rPr lang="de-DE" sz="1600" b="1" dirty="0">
                <a:solidFill>
                  <a:srgbClr val="000000"/>
                </a:solidFill>
                <a:latin typeface="Courier New" panose="02070309020205020404" pitchFamily="49" charset="0"/>
              </a:rPr>
              <a:t> </a:t>
            </a:r>
            <a:r>
              <a:rPr lang="de-DE" sz="1600" b="1" dirty="0">
                <a:solidFill>
                  <a:srgbClr val="7F0055"/>
                </a:solidFill>
                <a:latin typeface="Courier New" panose="02070309020205020404" pitchFamily="49" charset="0"/>
              </a:rPr>
              <a:t>key</a:t>
            </a:r>
            <a:r>
              <a:rPr lang="de-DE" sz="1600" b="1" dirty="0">
                <a:solidFill>
                  <a:srgbClr val="000000"/>
                </a:solidFill>
                <a:latin typeface="Courier New" panose="02070309020205020404" pitchFamily="49" charset="0"/>
              </a:rPr>
              <a:t> (C_CUSTKEY)</a:t>
            </a:r>
          </a:p>
          <a:p>
            <a:pPr marL="0" indent="0">
              <a:buNone/>
            </a:pPr>
            <a:r>
              <a:rPr lang="de-DE" sz="1600" dirty="0">
                <a:solidFill>
                  <a:srgbClr val="000000"/>
                </a:solidFill>
                <a:latin typeface="Courier New" panose="02070309020205020404" pitchFamily="49" charset="0"/>
              </a:rPr>
              <a:t>)</a:t>
            </a:r>
            <a:r>
              <a:rPr lang="de-DE" sz="1600" dirty="0">
                <a:solidFill>
                  <a:srgbClr val="3F5FBF"/>
                </a:solidFill>
                <a:latin typeface="Courier New" panose="02070309020205020404" pitchFamily="49" charset="0"/>
              </a:rPr>
              <a:t>;</a:t>
            </a:r>
          </a:p>
        </p:txBody>
      </p:sp>
    </p:spTree>
    <p:extLst>
      <p:ext uri="{BB962C8B-B14F-4D97-AF65-F5344CB8AC3E}">
        <p14:creationId xmlns:p14="http://schemas.microsoft.com/office/powerpoint/2010/main" val="211367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SAP HANA - Import</a:t>
            </a:r>
          </a:p>
        </p:txBody>
      </p:sp>
      <p:sp>
        <p:nvSpPr>
          <p:cNvPr id="4" name="Textfeld 3"/>
          <p:cNvSpPr txBox="1"/>
          <p:nvPr/>
        </p:nvSpPr>
        <p:spPr>
          <a:xfrm>
            <a:off x="432000" y="6309320"/>
            <a:ext cx="627095" cy="215444"/>
          </a:xfrm>
          <a:prstGeom prst="rect">
            <a:avLst/>
          </a:prstGeom>
          <a:noFill/>
        </p:spPr>
        <p:txBody>
          <a:bodyPr wrap="none" rtlCol="0">
            <a:spAutoFit/>
          </a:bodyPr>
          <a:lstStyle/>
          <a:p>
            <a:r>
              <a:rPr lang="de-DE" sz="800" dirty="0">
                <a:solidFill>
                  <a:schemeClr val="tx1">
                    <a:lumMod val="50000"/>
                    <a:lumOff val="50000"/>
                  </a:schemeClr>
                </a:solidFill>
              </a:rPr>
              <a:t>Quellen:  </a:t>
            </a:r>
          </a:p>
        </p:txBody>
      </p:sp>
      <p:pic>
        <p:nvPicPr>
          <p:cNvPr id="8" name="Inhaltsplatzhalt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4919" t="6456" r="8196" b="4496"/>
          <a:stretch/>
        </p:blipFill>
        <p:spPr>
          <a:xfrm>
            <a:off x="107504" y="836712"/>
            <a:ext cx="3816424" cy="4680520"/>
          </a:xfrm>
        </p:spPr>
      </p:pic>
      <p:pic>
        <p:nvPicPr>
          <p:cNvPr id="5" name="Inhaltsplatzhalter 5"/>
          <p:cNvPicPr>
            <a:picLocks noChangeAspect="1"/>
          </p:cNvPicPr>
          <p:nvPr/>
        </p:nvPicPr>
        <p:blipFill rotWithShape="1">
          <a:blip r:embed="rId3">
            <a:extLst>
              <a:ext uri="{28A0092B-C50C-407E-A947-70E740481C1C}">
                <a14:useLocalDpi xmlns:a14="http://schemas.microsoft.com/office/drawing/2010/main" val="0"/>
              </a:ext>
            </a:extLst>
          </a:blip>
          <a:srcRect l="3642" t="6854" r="5301" b="2729"/>
          <a:stretch/>
        </p:blipFill>
        <p:spPr>
          <a:xfrm>
            <a:off x="3923928" y="2335502"/>
            <a:ext cx="5204840" cy="4189262"/>
          </a:xfrm>
          <a:prstGeom prst="rect">
            <a:avLst/>
          </a:prstGeom>
        </p:spPr>
      </p:pic>
    </p:spTree>
    <p:extLst>
      <p:ext uri="{BB962C8B-B14F-4D97-AF65-F5344CB8AC3E}">
        <p14:creationId xmlns:p14="http://schemas.microsoft.com/office/powerpoint/2010/main" val="21900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Storage Replication (Spiegelung der Speicherarchitektur)</a:t>
            </a:r>
          </a:p>
          <a:p>
            <a:r>
              <a:rPr lang="de-DE" dirty="0"/>
              <a:t>Host Auto-</a:t>
            </a:r>
            <a:r>
              <a:rPr lang="de-DE" dirty="0" err="1"/>
              <a:t>Failure</a:t>
            </a:r>
            <a:r>
              <a:rPr lang="de-DE" dirty="0"/>
              <a:t> (Data- und Log-</a:t>
            </a:r>
            <a:r>
              <a:rPr lang="de-DE" dirty="0" err="1"/>
              <a:t>Volumes</a:t>
            </a:r>
            <a:r>
              <a:rPr lang="de-DE" dirty="0"/>
              <a:t> werden von einem Hot Standby-System übernommen)</a:t>
            </a:r>
          </a:p>
          <a:p>
            <a:r>
              <a:rPr lang="de-DE" dirty="0"/>
              <a:t>SAP HANA System Replication (Permanente Replikation der Daten auf Sekundäres System)</a:t>
            </a:r>
          </a:p>
          <a:p>
            <a:endParaRPr lang="de-DE" dirty="0"/>
          </a:p>
          <a:p>
            <a:pPr marL="0" indent="0">
              <a:buNone/>
            </a:pPr>
            <a:r>
              <a:rPr lang="de-DE" dirty="0"/>
              <a:t>Wie schützt sich die </a:t>
            </a:r>
            <a:r>
              <a:rPr lang="de-DE" dirty="0" err="1"/>
              <a:t>InMemory</a:t>
            </a:r>
            <a:r>
              <a:rPr lang="de-DE" dirty="0"/>
              <a:t> Datenbank vor z.B. Stromausfällen?</a:t>
            </a:r>
          </a:p>
          <a:p>
            <a:r>
              <a:rPr lang="de-DE" dirty="0"/>
              <a:t>Data- und Log-</a:t>
            </a:r>
            <a:r>
              <a:rPr lang="de-DE" dirty="0" err="1"/>
              <a:t>Volumes</a:t>
            </a:r>
            <a:r>
              <a:rPr lang="de-DE" dirty="0"/>
              <a:t> werden auf der Festplatte gespeichert</a:t>
            </a:r>
          </a:p>
          <a:p>
            <a:endParaRPr lang="de-DE" dirty="0"/>
          </a:p>
          <a:p>
            <a:endParaRPr lang="de-DE" dirty="0"/>
          </a:p>
        </p:txBody>
      </p:sp>
      <p:sp>
        <p:nvSpPr>
          <p:cNvPr id="3" name="Titel 2"/>
          <p:cNvSpPr>
            <a:spLocks noGrp="1"/>
          </p:cNvSpPr>
          <p:nvPr>
            <p:ph type="title"/>
          </p:nvPr>
        </p:nvSpPr>
        <p:spPr/>
        <p:txBody>
          <a:bodyPr/>
          <a:lstStyle/>
          <a:p>
            <a:r>
              <a:rPr lang="de-DE" dirty="0"/>
              <a:t>SAP HANA - Hochverfügbarkeit</a:t>
            </a:r>
          </a:p>
        </p:txBody>
      </p:sp>
      <p:sp>
        <p:nvSpPr>
          <p:cNvPr id="4" name="Textfeld 3"/>
          <p:cNvSpPr txBox="1"/>
          <p:nvPr/>
        </p:nvSpPr>
        <p:spPr>
          <a:xfrm>
            <a:off x="432000" y="6309320"/>
            <a:ext cx="713657" cy="215444"/>
          </a:xfrm>
          <a:prstGeom prst="rect">
            <a:avLst/>
          </a:prstGeom>
          <a:noFill/>
        </p:spPr>
        <p:txBody>
          <a:bodyPr wrap="none" rtlCol="0">
            <a:spAutoFit/>
          </a:bodyPr>
          <a:lstStyle/>
          <a:p>
            <a:r>
              <a:rPr lang="de-DE" sz="800" dirty="0">
                <a:solidFill>
                  <a:schemeClr val="tx1">
                    <a:lumMod val="50000"/>
                    <a:lumOff val="50000"/>
                  </a:schemeClr>
                </a:solidFill>
              </a:rPr>
              <a:t>Quellen: 3  </a:t>
            </a:r>
          </a:p>
        </p:txBody>
      </p:sp>
    </p:spTree>
    <p:extLst>
      <p:ext uri="{BB962C8B-B14F-4D97-AF65-F5344CB8AC3E}">
        <p14:creationId xmlns:p14="http://schemas.microsoft.com/office/powerpoint/2010/main" val="99594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6617196"/>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a:p>
            <a:endParaRPr lang="de-DE" dirty="0"/>
          </a:p>
        </p:txBody>
      </p:sp>
      <p:graphicFrame>
        <p:nvGraphicFramePr>
          <p:cNvPr id="4" name="Diagramm 3"/>
          <p:cNvGraphicFramePr/>
          <p:nvPr>
            <p:extLst/>
          </p:nvPr>
        </p:nvGraphicFramePr>
        <p:xfrm>
          <a:off x="179512" y="2636912"/>
          <a:ext cx="8964488"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0235" y="908720"/>
            <a:ext cx="1524213" cy="1247949"/>
          </a:xfrm>
          <a:prstGeom prst="rect">
            <a:avLst/>
          </a:prstGeom>
        </p:spPr>
      </p:pic>
      <p:pic>
        <p:nvPicPr>
          <p:cNvPr id="8" name="Grafik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4072" y="2241464"/>
            <a:ext cx="1610376" cy="790895"/>
          </a:xfrm>
          <a:prstGeom prst="rect">
            <a:avLst/>
          </a:prstGeom>
        </p:spPr>
      </p:pic>
      <p:pic>
        <p:nvPicPr>
          <p:cNvPr id="9" name="Grafik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8507" y="3266495"/>
            <a:ext cx="1590897" cy="1314633"/>
          </a:xfrm>
          <a:prstGeom prst="rect">
            <a:avLst/>
          </a:prstGeom>
        </p:spPr>
      </p:pic>
    </p:spTree>
    <p:extLst>
      <p:ext uri="{BB962C8B-B14F-4D97-AF65-F5344CB8AC3E}">
        <p14:creationId xmlns:p14="http://schemas.microsoft.com/office/powerpoint/2010/main" val="1052590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Pro &amp; Contra</a:t>
            </a:r>
            <a:endParaRPr lang="de-DE" dirty="0"/>
          </a:p>
        </p:txBody>
      </p:sp>
      <p:sp>
        <p:nvSpPr>
          <p:cNvPr id="4" name="Rechteck 3"/>
          <p:cNvSpPr/>
          <p:nvPr/>
        </p:nvSpPr>
        <p:spPr>
          <a:xfrm>
            <a:off x="539552" y="1484785"/>
            <a:ext cx="7920880" cy="523220"/>
          </a:xfrm>
          <a:prstGeom prst="rect">
            <a:avLst/>
          </a:prstGeom>
        </p:spPr>
        <p:txBody>
          <a:bodyPr wrap="square">
            <a:spAutoFit/>
          </a:bodyPr>
          <a:lstStyle/>
          <a:p>
            <a:endParaRPr lang="de-DE" dirty="0"/>
          </a:p>
        </p:txBody>
      </p:sp>
      <p:sp>
        <p:nvSpPr>
          <p:cNvPr id="2" name="Rechteck 1"/>
          <p:cNvSpPr/>
          <p:nvPr/>
        </p:nvSpPr>
        <p:spPr>
          <a:xfrm>
            <a:off x="251520" y="836712"/>
            <a:ext cx="8784976" cy="5801588"/>
          </a:xfrm>
          <a:prstGeom prst="rect">
            <a:avLst/>
          </a:prstGeom>
        </p:spPr>
        <p:txBody>
          <a:bodyPr wrap="square">
            <a:spAutoFit/>
          </a:bodyPr>
          <a:lstStyle/>
          <a:p>
            <a:pPr>
              <a:lnSpc>
                <a:spcPct val="150000"/>
              </a:lnSpc>
            </a:pPr>
            <a:r>
              <a:rPr lang="de-DE" sz="1800" dirty="0" smtClean="0"/>
              <a:t>Was zeichnet </a:t>
            </a:r>
            <a:r>
              <a:rPr lang="de-DE" sz="1800" dirty="0" err="1" smtClean="0"/>
              <a:t>NoSQL</a:t>
            </a:r>
            <a:r>
              <a:rPr lang="de-DE" sz="1800" dirty="0" smtClean="0"/>
              <a:t> aus ?</a:t>
            </a:r>
          </a:p>
          <a:p>
            <a:pPr>
              <a:lnSpc>
                <a:spcPct val="150000"/>
              </a:lnSpc>
            </a:pPr>
            <a:endParaRPr lang="de-DE" sz="1800" dirty="0" smtClean="0"/>
          </a:p>
          <a:p>
            <a:pPr marL="342900" indent="-342900">
              <a:lnSpc>
                <a:spcPct val="150000"/>
              </a:lnSpc>
              <a:buFont typeface="Arial" panose="020B0604020202020204" pitchFamily="34" charset="0"/>
              <a:buChar char="•"/>
            </a:pPr>
            <a:r>
              <a:rPr lang="de-DE" sz="1800" dirty="0" smtClean="0"/>
              <a:t>horizontale Skalierbarkeit</a:t>
            </a:r>
            <a:endParaRPr lang="de-DE" sz="1800" dirty="0"/>
          </a:p>
          <a:p>
            <a:pPr marL="342900" indent="-342900">
              <a:lnSpc>
                <a:spcPct val="150000"/>
              </a:lnSpc>
              <a:buFont typeface="Arial" panose="020B0604020202020204" pitchFamily="34" charset="0"/>
              <a:buChar char="•"/>
            </a:pPr>
            <a:r>
              <a:rPr lang="de-DE" sz="1800" dirty="0" smtClean="0"/>
              <a:t>Vermeiden unnötiger Komplexität</a:t>
            </a:r>
            <a:endParaRPr lang="de-DE" sz="1800" dirty="0"/>
          </a:p>
          <a:p>
            <a:pPr marL="342900" indent="-342900">
              <a:lnSpc>
                <a:spcPct val="150000"/>
              </a:lnSpc>
              <a:buFont typeface="Arial" panose="020B0604020202020204" pitchFamily="34" charset="0"/>
              <a:buChar char="•"/>
            </a:pPr>
            <a:r>
              <a:rPr lang="de-DE" sz="1800" dirty="0" smtClean="0"/>
              <a:t>hohe </a:t>
            </a:r>
            <a:r>
              <a:rPr lang="de-DE" sz="1800" dirty="0"/>
              <a:t>Performance und </a:t>
            </a:r>
            <a:r>
              <a:rPr lang="de-DE" sz="1800" dirty="0" smtClean="0"/>
              <a:t>hoher Durchsatz</a:t>
            </a:r>
          </a:p>
          <a:p>
            <a:pPr marL="342900" indent="-342900">
              <a:lnSpc>
                <a:spcPct val="150000"/>
              </a:lnSpc>
              <a:buFont typeface="Arial" panose="020B0604020202020204" pitchFamily="34" charset="0"/>
              <a:buChar char="•"/>
            </a:pPr>
            <a:r>
              <a:rPr lang="de-DE" sz="1800" dirty="0" smtClean="0"/>
              <a:t>Vermeidung </a:t>
            </a:r>
            <a:r>
              <a:rPr lang="de-DE" sz="1800" dirty="0"/>
              <a:t>von relationalen Ansätzen des </a:t>
            </a:r>
            <a:r>
              <a:rPr lang="de-DE" sz="1800" dirty="0" err="1" smtClean="0"/>
              <a:t>Datenmappings</a:t>
            </a:r>
            <a:endParaRPr lang="de-DE" sz="1800" dirty="0" smtClean="0"/>
          </a:p>
          <a:p>
            <a:pPr marL="342900" indent="-342900">
              <a:lnSpc>
                <a:spcPct val="150000"/>
              </a:lnSpc>
              <a:buFont typeface="Arial" panose="020B0604020202020204" pitchFamily="34" charset="0"/>
              <a:buChar char="•"/>
            </a:pPr>
            <a:r>
              <a:rPr lang="de-DE" sz="1800" dirty="0" smtClean="0"/>
              <a:t>Einfachere Replikation der Datenbanken</a:t>
            </a:r>
          </a:p>
          <a:p>
            <a:pPr marL="342900" indent="-342900">
              <a:lnSpc>
                <a:spcPct val="150000"/>
              </a:lnSpc>
              <a:buFont typeface="Arial" panose="020B0604020202020204" pitchFamily="34" charset="0"/>
              <a:buChar char="•"/>
            </a:pPr>
            <a:endParaRPr lang="de-DE" sz="1800" dirty="0"/>
          </a:p>
          <a:p>
            <a:pPr>
              <a:lnSpc>
                <a:spcPct val="150000"/>
              </a:lnSpc>
            </a:pPr>
            <a:r>
              <a:rPr lang="de-DE" sz="1800" dirty="0" smtClean="0"/>
              <a:t>Wo liegen die Schwächen?</a:t>
            </a:r>
          </a:p>
          <a:p>
            <a:pPr>
              <a:lnSpc>
                <a:spcPct val="150000"/>
              </a:lnSpc>
            </a:pPr>
            <a:endParaRPr lang="de-DE" sz="1800" dirty="0"/>
          </a:p>
          <a:p>
            <a:pPr marL="342900" indent="-342900">
              <a:lnSpc>
                <a:spcPct val="150000"/>
              </a:lnSpc>
              <a:buFont typeface="Arial" panose="020B0604020202020204" pitchFamily="34" charset="0"/>
              <a:buChar char="•"/>
            </a:pPr>
            <a:r>
              <a:rPr lang="de-DE" sz="1800" dirty="0" smtClean="0"/>
              <a:t>Mangel an umfangreichen Dokumentationen</a:t>
            </a:r>
          </a:p>
          <a:p>
            <a:pPr marL="342900" indent="-342900">
              <a:lnSpc>
                <a:spcPct val="150000"/>
              </a:lnSpc>
              <a:buFont typeface="Arial" panose="020B0604020202020204" pitchFamily="34" charset="0"/>
              <a:buChar char="•"/>
            </a:pPr>
            <a:r>
              <a:rPr lang="de-DE" sz="1800" dirty="0" smtClean="0"/>
              <a:t>Keine universelle Sprache wie SQL</a:t>
            </a:r>
          </a:p>
          <a:p>
            <a:pPr marL="342900" indent="-342900">
              <a:lnSpc>
                <a:spcPct val="150000"/>
              </a:lnSpc>
              <a:buFont typeface="Arial" panose="020B0604020202020204" pitchFamily="34" charset="0"/>
              <a:buChar char="•"/>
            </a:pPr>
            <a:r>
              <a:rPr lang="de-DE" sz="1800" dirty="0" smtClean="0"/>
              <a:t>Unerwartetes Verhalten und fehlender Support </a:t>
            </a:r>
          </a:p>
          <a:p>
            <a:pPr marL="342900" indent="-342900">
              <a:buFont typeface="Arial" panose="020B0604020202020204" pitchFamily="34" charset="0"/>
              <a:buChar char="•"/>
            </a:pPr>
            <a:endParaRPr lang="de-DE" sz="2000" dirty="0"/>
          </a:p>
        </p:txBody>
      </p:sp>
      <p:graphicFrame>
        <p:nvGraphicFramePr>
          <p:cNvPr id="5" name="Diagramm 4"/>
          <p:cNvGraphicFramePr/>
          <p:nvPr>
            <p:extLst/>
          </p:nvPr>
        </p:nvGraphicFramePr>
        <p:xfrm>
          <a:off x="0" y="836712"/>
          <a:ext cx="914400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966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2.1 Cassandra	</a:t>
            </a:r>
            <a:endParaRPr lang="de-DE" dirty="0"/>
          </a:p>
        </p:txBody>
      </p:sp>
      <p:sp>
        <p:nvSpPr>
          <p:cNvPr id="4" name="Textfeld 3"/>
          <p:cNvSpPr txBox="1"/>
          <p:nvPr/>
        </p:nvSpPr>
        <p:spPr>
          <a:xfrm>
            <a:off x="460144" y="1124744"/>
            <a:ext cx="8388472" cy="563231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endParaRPr lang="de-DE" sz="20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941168"/>
            <a:ext cx="1524213" cy="1247949"/>
          </a:xfrm>
          <a:prstGeom prst="rect">
            <a:avLst/>
          </a:prstGeom>
        </p:spPr>
      </p:pic>
    </p:spTree>
    <p:extLst>
      <p:ext uri="{BB962C8B-B14F-4D97-AF65-F5344CB8AC3E}">
        <p14:creationId xmlns:p14="http://schemas.microsoft.com/office/powerpoint/2010/main" val="1829105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
            </a:endParaRPr>
          </a:p>
          <a:p>
            <a:r>
              <a:rPr lang="de-DE" sz="2000" dirty="0" smtClean="0">
                <a:hlinkClick r:id=""/>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spTree>
    <p:extLst>
      <p:ext uri="{BB962C8B-B14F-4D97-AF65-F5344CB8AC3E}">
        <p14:creationId xmlns:p14="http://schemas.microsoft.com/office/powerpoint/2010/main" val="3641875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spTree>
    <p:extLst>
      <p:ext uri="{BB962C8B-B14F-4D97-AF65-F5344CB8AC3E}">
        <p14:creationId xmlns:p14="http://schemas.microsoft.com/office/powerpoint/2010/main" val="3275726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2246769"/>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spTree>
    <p:extLst>
      <p:ext uri="{BB962C8B-B14F-4D97-AF65-F5344CB8AC3E}">
        <p14:creationId xmlns:p14="http://schemas.microsoft.com/office/powerpoint/2010/main" val="3099162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432000" y="980728"/>
            <a:ext cx="8244456" cy="5256584"/>
          </a:xfrm>
        </p:spPr>
      </p:sp>
      <p:sp>
        <p:nvSpPr>
          <p:cNvPr id="3" name="Titel 2"/>
          <p:cNvSpPr>
            <a:spLocks noGrp="1"/>
          </p:cNvSpPr>
          <p:nvPr>
            <p:ph type="title"/>
          </p:nvPr>
        </p:nvSpPr>
        <p:spPr/>
        <p:txBody>
          <a:bodyPr/>
          <a:lstStyle/>
          <a:p>
            <a:r>
              <a:rPr lang="de-DE" dirty="0" smtClean="0"/>
              <a:t>Was sind In-Memory-Datenbanken?</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1052736"/>
            <a:ext cx="7632848" cy="4881923"/>
          </a:xfrm>
          <a:prstGeom prst="rect">
            <a:avLst/>
          </a:prstGeom>
        </p:spPr>
      </p:pic>
      <p:sp>
        <p:nvSpPr>
          <p:cNvPr id="6" name="Textfeld 5"/>
          <p:cNvSpPr txBox="1"/>
          <p:nvPr/>
        </p:nvSpPr>
        <p:spPr>
          <a:xfrm>
            <a:off x="432000" y="6309320"/>
            <a:ext cx="655949" cy="215444"/>
          </a:xfrm>
          <a:prstGeom prst="rect">
            <a:avLst/>
          </a:prstGeom>
          <a:noFill/>
        </p:spPr>
        <p:txBody>
          <a:bodyPr wrap="none" rtlCol="0">
            <a:spAutoFit/>
          </a:bodyPr>
          <a:lstStyle/>
          <a:p>
            <a:r>
              <a:rPr lang="de-DE" sz="800" dirty="0">
                <a:solidFill>
                  <a:schemeClr val="tx1">
                    <a:lumMod val="50000"/>
                    <a:lumOff val="50000"/>
                  </a:schemeClr>
                </a:solidFill>
              </a:rPr>
              <a:t>Quellen: 1</a:t>
            </a:r>
          </a:p>
        </p:txBody>
      </p:sp>
    </p:spTree>
    <p:extLst>
      <p:ext uri="{BB962C8B-B14F-4D97-AF65-F5344CB8AC3E}">
        <p14:creationId xmlns:p14="http://schemas.microsoft.com/office/powerpoint/2010/main" val="3023725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Memcached</a:t>
            </a:r>
            <a:endParaRPr lang="de-DE" dirty="0"/>
          </a:p>
        </p:txBody>
      </p:sp>
      <p:sp>
        <p:nvSpPr>
          <p:cNvPr id="6" name="Textfeld 5"/>
          <p:cNvSpPr txBox="1"/>
          <p:nvPr/>
        </p:nvSpPr>
        <p:spPr>
          <a:xfrm>
            <a:off x="432000" y="6309320"/>
            <a:ext cx="3249608" cy="338554"/>
          </a:xfrm>
          <a:prstGeom prst="rect">
            <a:avLst/>
          </a:prstGeom>
          <a:noFill/>
        </p:spPr>
        <p:txBody>
          <a:bodyPr wrap="none" rtlCol="0">
            <a:spAutoFit/>
          </a:bodyPr>
          <a:lstStyle/>
          <a:p>
            <a:r>
              <a:rPr lang="de-DE" sz="800" dirty="0">
                <a:solidFill>
                  <a:schemeClr val="tx1">
                    <a:lumMod val="50000"/>
                    <a:lumOff val="50000"/>
                  </a:schemeClr>
                </a:solidFill>
              </a:rPr>
              <a:t>Quellen: https://de.wikipedia.org/wiki/Spaltenorientierte_Datenbank</a:t>
            </a:r>
          </a:p>
          <a:p>
            <a:r>
              <a:rPr lang="de-DE" sz="800" dirty="0">
                <a:solidFill>
                  <a:schemeClr val="tx1">
                    <a:lumMod val="50000"/>
                    <a:lumOff val="50000"/>
                  </a:schemeClr>
                </a:solidFill>
              </a:rPr>
              <a:t>  </a:t>
            </a:r>
          </a:p>
        </p:txBody>
      </p:sp>
      <p:sp>
        <p:nvSpPr>
          <p:cNvPr id="7" name="Textfeld 6"/>
          <p:cNvSpPr txBox="1"/>
          <p:nvPr/>
        </p:nvSpPr>
        <p:spPr>
          <a:xfrm>
            <a:off x="539552" y="1268760"/>
            <a:ext cx="8136904" cy="4801314"/>
          </a:xfrm>
          <a:prstGeom prst="rect">
            <a:avLst/>
          </a:prstGeom>
          <a:noFill/>
        </p:spPr>
        <p:txBody>
          <a:bodyPr wrap="square" rtlCol="0">
            <a:spAutoFit/>
          </a:bodyPr>
          <a:lstStyle/>
          <a:p>
            <a:r>
              <a:rPr lang="de-DE" sz="1800" b="1" dirty="0" err="1"/>
              <a:t>memcached</a:t>
            </a:r>
            <a:r>
              <a:rPr lang="de-DE" sz="1800" dirty="0"/>
              <a:t> [</a:t>
            </a:r>
            <a:r>
              <a:rPr lang="de-DE" sz="1800" dirty="0">
                <a:hlinkClick r:id="rId2" tooltip="Liste der IPA-Zeichen"/>
              </a:rPr>
              <a:t>ˈmɛm.kæʃ.tː</a:t>
            </a:r>
            <a:r>
              <a:rPr lang="de-DE" sz="1800" dirty="0" smtClean="0"/>
              <a:t>]  *1</a:t>
            </a:r>
          </a:p>
          <a:p>
            <a:endParaRPr lang="de-DE" sz="1800" dirty="0"/>
          </a:p>
          <a:p>
            <a:endParaRPr lang="de-DE" sz="1800" dirty="0" smtClean="0"/>
          </a:p>
          <a:p>
            <a:pPr marL="285750" indent="-285750">
              <a:buFont typeface="Arial" panose="020B0604020202020204" pitchFamily="34" charset="0"/>
              <a:buChar char="•"/>
            </a:pPr>
            <a:r>
              <a:rPr lang="de-DE" sz="1800" dirty="0" smtClean="0"/>
              <a:t>entwickelt </a:t>
            </a:r>
            <a:r>
              <a:rPr lang="de-DE" sz="1800" dirty="0"/>
              <a:t>von Brad </a:t>
            </a:r>
            <a:r>
              <a:rPr lang="de-DE" sz="1800" dirty="0" err="1"/>
              <a:t>Fitzpatrick</a:t>
            </a:r>
            <a:r>
              <a:rPr lang="de-DE" sz="1800" dirty="0"/>
              <a:t> (</a:t>
            </a:r>
            <a:r>
              <a:rPr lang="de-DE" sz="1800" dirty="0" err="1"/>
              <a:t>Danga</a:t>
            </a:r>
            <a:r>
              <a:rPr lang="de-DE" sz="1800" dirty="0"/>
              <a:t> Interactive /  </a:t>
            </a:r>
            <a:r>
              <a:rPr lang="de-DE" sz="1800" dirty="0" err="1"/>
              <a:t>LiveJournal</a:t>
            </a:r>
            <a:r>
              <a:rPr lang="de-DE" sz="1800" dirty="0"/>
              <a:t>)</a:t>
            </a:r>
          </a:p>
          <a:p>
            <a:pPr marL="285750" indent="-285750">
              <a:buFont typeface="Arial" panose="020B0604020202020204" pitchFamily="34" charset="0"/>
              <a:buChar char="•"/>
            </a:pPr>
            <a:r>
              <a:rPr lang="de-DE" sz="1800" dirty="0" smtClean="0"/>
              <a:t>seid </a:t>
            </a:r>
            <a:r>
              <a:rPr lang="de-DE" sz="1800" dirty="0"/>
              <a:t>15. Juni 2003 unter </a:t>
            </a:r>
            <a:r>
              <a:rPr lang="de-DE" sz="1800" dirty="0" smtClean="0"/>
              <a:t>BSD-Lizenz </a:t>
            </a:r>
            <a:r>
              <a:rPr lang="de-DE" sz="1800" dirty="0"/>
              <a:t>Verfügbar</a:t>
            </a:r>
          </a:p>
          <a:p>
            <a:pPr marL="285750" indent="-285750">
              <a:buFont typeface="Arial" panose="020B0604020202020204" pitchFamily="34" charset="0"/>
              <a:buChar char="•"/>
            </a:pPr>
            <a:r>
              <a:rPr lang="de-DE" sz="1800" dirty="0" smtClean="0"/>
              <a:t>Facebook </a:t>
            </a:r>
            <a:r>
              <a:rPr lang="de-DE" sz="1800" dirty="0"/>
              <a:t>, </a:t>
            </a:r>
            <a:r>
              <a:rPr lang="de-DE" sz="1800" dirty="0" err="1"/>
              <a:t>Youtube</a:t>
            </a:r>
            <a:r>
              <a:rPr lang="de-DE" sz="1800" dirty="0"/>
              <a:t>, </a:t>
            </a:r>
            <a:r>
              <a:rPr lang="de-DE" sz="1800" dirty="0" err="1"/>
              <a:t>Reddit</a:t>
            </a:r>
            <a:endParaRPr lang="de-DE" sz="1800" dirty="0"/>
          </a:p>
          <a:p>
            <a:endParaRPr lang="de-DE" sz="1800" dirty="0" smtClean="0"/>
          </a:p>
          <a:p>
            <a:endParaRPr lang="de-DE" sz="1800" dirty="0"/>
          </a:p>
          <a:p>
            <a:endParaRPr lang="de-DE" sz="1800" dirty="0" smtClean="0"/>
          </a:p>
          <a:p>
            <a:r>
              <a:rPr lang="de-DE" sz="1800" dirty="0"/>
              <a:t>		</a:t>
            </a:r>
          </a:p>
          <a:p>
            <a:pPr marL="285750" indent="-285750">
              <a:buFont typeface="Arial" panose="020B0604020202020204" pitchFamily="34" charset="0"/>
              <a:buChar char="•"/>
            </a:pPr>
            <a:r>
              <a:rPr lang="de-DE" sz="1800" dirty="0" smtClean="0"/>
              <a:t>Server </a:t>
            </a:r>
            <a:r>
              <a:rPr lang="de-DE" sz="1800" dirty="0" err="1"/>
              <a:t>Application</a:t>
            </a:r>
            <a:endParaRPr lang="de-DE" sz="1800" dirty="0"/>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stellt </a:t>
            </a:r>
            <a:r>
              <a:rPr lang="de-DE" sz="1800" dirty="0"/>
              <a:t>Speicher in RAM zur Verfügung</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lässt </a:t>
            </a:r>
            <a:r>
              <a:rPr lang="de-DE" sz="1800" dirty="0"/>
              <a:t>sich über Netzwerk/Internet ansprechen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kann </a:t>
            </a:r>
            <a:r>
              <a:rPr lang="de-DE" sz="1800" dirty="0"/>
              <a:t>Daten aufnehmen und zurückgeben</a:t>
            </a:r>
          </a:p>
        </p:txBody>
      </p:sp>
    </p:spTree>
    <p:extLst>
      <p:ext uri="{BB962C8B-B14F-4D97-AF65-F5344CB8AC3E}">
        <p14:creationId xmlns:p14="http://schemas.microsoft.com/office/powerpoint/2010/main" val="257296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Wozu nutzt man Memcached ?</a:t>
            </a:r>
            <a:endParaRPr lang="de-DE" dirty="0"/>
          </a:p>
        </p:txBody>
      </p:sp>
      <p:sp>
        <p:nvSpPr>
          <p:cNvPr id="5" name="Textfeld 4"/>
          <p:cNvSpPr txBox="1"/>
          <p:nvPr/>
        </p:nvSpPr>
        <p:spPr>
          <a:xfrm>
            <a:off x="539552" y="1196752"/>
            <a:ext cx="8208912" cy="4124206"/>
          </a:xfrm>
          <a:prstGeom prst="rect">
            <a:avLst/>
          </a:prstGeom>
          <a:noFill/>
        </p:spPr>
        <p:txBody>
          <a:bodyPr wrap="square" rtlCol="0">
            <a:spAutoFit/>
          </a:bodyPr>
          <a:lstStyle/>
          <a:p>
            <a:pPr marL="285750" indent="-285750">
              <a:buFont typeface="Arial" panose="020B0604020202020204" pitchFamily="34" charset="0"/>
              <a:buChar char="•"/>
            </a:pPr>
            <a:r>
              <a:rPr lang="de-DE" sz="1800" dirty="0" smtClean="0"/>
              <a:t>Größter </a:t>
            </a:r>
            <a:r>
              <a:rPr lang="de-DE" sz="1800" dirty="0"/>
              <a:t>Anwendungsbereich = Webanwendungen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schneller </a:t>
            </a:r>
            <a:r>
              <a:rPr lang="de-DE" sz="1800" dirty="0"/>
              <a:t>Zugriff auf im Cache abgelegte Daten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Lastverteilung </a:t>
            </a:r>
            <a:r>
              <a:rPr lang="de-DE" sz="1800" dirty="0"/>
              <a:t>von Festplattenzugriffen / Datenbankanfragen auf RAM</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da </a:t>
            </a:r>
            <a:r>
              <a:rPr lang="de-DE" sz="1800" dirty="0"/>
              <a:t>häufig abgefragte Daten im RAM gespeichert sind -&gt; schnelle </a:t>
            </a:r>
            <a:r>
              <a:rPr lang="de-DE" sz="1800" dirty="0" smtClean="0"/>
              <a:t>  	 Antwortzeiten </a:t>
            </a:r>
            <a:r>
              <a:rPr lang="de-DE" sz="1800" dirty="0"/>
              <a:t>möglich</a:t>
            </a:r>
          </a:p>
          <a:p>
            <a:endParaRPr lang="de-DE" sz="1800" dirty="0" smtClean="0"/>
          </a:p>
          <a:p>
            <a:endParaRPr lang="de-DE" sz="1800" dirty="0"/>
          </a:p>
          <a:p>
            <a:endParaRPr lang="de-DE" sz="1800" dirty="0" smtClean="0"/>
          </a:p>
          <a:p>
            <a:r>
              <a:rPr lang="de-DE" sz="1800" dirty="0"/>
              <a:t>	</a:t>
            </a:r>
          </a:p>
          <a:p>
            <a:pPr marL="285750" indent="-285750">
              <a:buFont typeface="Arial" panose="020B0604020202020204" pitchFamily="34" charset="0"/>
              <a:buChar char="•"/>
            </a:pPr>
            <a:r>
              <a:rPr lang="de-DE" sz="1800" dirty="0" smtClean="0"/>
              <a:t>Ziel</a:t>
            </a:r>
            <a:r>
              <a:rPr lang="de-DE" sz="1800" dirty="0"/>
              <a:t>: Optimierung der Antwortzeiten von Webanwendungen</a:t>
            </a:r>
          </a:p>
          <a:p>
            <a:r>
              <a:rPr lang="de-DE" dirty="0"/>
              <a:t>	</a:t>
            </a:r>
          </a:p>
        </p:txBody>
      </p:sp>
    </p:spTree>
    <p:extLst>
      <p:ext uri="{BB962C8B-B14F-4D97-AF65-F5344CB8AC3E}">
        <p14:creationId xmlns:p14="http://schemas.microsoft.com/office/powerpoint/2010/main" val="1378052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lvl="1" indent="0">
              <a:buNone/>
            </a:pPr>
            <a:endParaRPr lang="de-DE" dirty="0"/>
          </a:p>
          <a:p>
            <a:endParaRPr lang="de-DE" dirty="0"/>
          </a:p>
        </p:txBody>
      </p:sp>
      <p:sp>
        <p:nvSpPr>
          <p:cNvPr id="3" name="Titel 2"/>
          <p:cNvSpPr>
            <a:spLocks noGrp="1"/>
          </p:cNvSpPr>
          <p:nvPr>
            <p:ph type="title"/>
          </p:nvPr>
        </p:nvSpPr>
        <p:spPr/>
        <p:txBody>
          <a:bodyPr/>
          <a:lstStyle/>
          <a:p>
            <a:r>
              <a:rPr lang="de-DE" dirty="0" smtClean="0"/>
              <a:t>Funktionsweise</a:t>
            </a:r>
            <a:endParaRPr lang="de-DE" dirty="0"/>
          </a:p>
        </p:txBody>
      </p:sp>
      <p:sp>
        <p:nvSpPr>
          <p:cNvPr id="4" name="Textfeld 3"/>
          <p:cNvSpPr txBox="1"/>
          <p:nvPr/>
        </p:nvSpPr>
        <p:spPr>
          <a:xfrm>
            <a:off x="539552" y="836712"/>
            <a:ext cx="8136904" cy="3693319"/>
          </a:xfrm>
          <a:prstGeom prst="rect">
            <a:avLst/>
          </a:prstGeom>
          <a:noFill/>
        </p:spPr>
        <p:txBody>
          <a:bodyPr wrap="square" rtlCol="0">
            <a:spAutoFit/>
          </a:bodyPr>
          <a:lstStyle/>
          <a:p>
            <a:endParaRPr lang="de-DE" sz="1800" dirty="0"/>
          </a:p>
          <a:p>
            <a:pPr marL="285750" indent="-285750">
              <a:buFont typeface="Arial" panose="020B0604020202020204" pitchFamily="34" charset="0"/>
              <a:buChar char="•"/>
            </a:pPr>
            <a:r>
              <a:rPr lang="de-DE" sz="1800" dirty="0" smtClean="0"/>
              <a:t>Memcached </a:t>
            </a:r>
            <a:r>
              <a:rPr lang="de-DE" sz="1800" dirty="0"/>
              <a:t>stellt mehrere Hashtabellen zur Verfügung (Key-Tabelle , Value-Tabelle)</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smtClean="0"/>
              <a:t>vergleichbar </a:t>
            </a:r>
            <a:r>
              <a:rPr lang="de-DE" sz="1800" dirty="0"/>
              <a:t>mit Assoziativen Arrays in verschiedenen Programmiersprachen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Key's</a:t>
            </a:r>
            <a:r>
              <a:rPr lang="de-DE" sz="1800" dirty="0" smtClean="0"/>
              <a:t> </a:t>
            </a:r>
            <a:r>
              <a:rPr lang="de-DE" sz="1800" dirty="0"/>
              <a:t>und </a:t>
            </a:r>
            <a:r>
              <a:rPr lang="de-DE" sz="1800" dirty="0" err="1"/>
              <a:t>Value's</a:t>
            </a:r>
            <a:r>
              <a:rPr lang="de-DE" sz="1800" dirty="0"/>
              <a:t> können als Strings übergeben werden</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sz="1800" dirty="0" err="1" smtClean="0"/>
              <a:t>Key's</a:t>
            </a:r>
            <a:r>
              <a:rPr lang="de-DE" sz="1800" dirty="0" smtClean="0"/>
              <a:t> </a:t>
            </a:r>
            <a:r>
              <a:rPr lang="de-DE" sz="1800" dirty="0"/>
              <a:t>werden in </a:t>
            </a:r>
            <a:r>
              <a:rPr lang="de-DE" sz="1800" dirty="0" smtClean="0"/>
              <a:t>Hashs umgerechnet</a:t>
            </a:r>
          </a:p>
          <a:p>
            <a:pPr marL="285750" indent="-285750">
              <a:buFont typeface="Arial" panose="020B0604020202020204" pitchFamily="34" charset="0"/>
              <a:buChar char="•"/>
            </a:pPr>
            <a:endParaRPr lang="de-DE" sz="1800" dirty="0" smtClean="0"/>
          </a:p>
          <a:p>
            <a:endParaRPr lang="de-DE" sz="1800" dirty="0" smtClean="0"/>
          </a:p>
          <a:p>
            <a:r>
              <a:rPr lang="de-DE" sz="1800" dirty="0"/>
              <a:t>	</a:t>
            </a:r>
          </a:p>
        </p:txBody>
      </p:sp>
    </p:spTree>
    <p:extLst>
      <p:ext uri="{BB962C8B-B14F-4D97-AF65-F5344CB8AC3E}">
        <p14:creationId xmlns:p14="http://schemas.microsoft.com/office/powerpoint/2010/main" val="3081641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Speicher wird über einen </a:t>
            </a:r>
            <a:r>
              <a:rPr lang="de-DE" dirty="0" err="1"/>
              <a:t>Slab-Allocator</a:t>
            </a:r>
            <a:r>
              <a:rPr lang="de-DE" dirty="0"/>
              <a:t> verwaltet (viele kleine Speicherbereiche werden  häufig reserviert und wieder freigegeben - bei Memcache max. 1 MByte groß) </a:t>
            </a:r>
          </a:p>
          <a:p>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Memcache </a:t>
            </a:r>
            <a:r>
              <a:rPr lang="de-DE" dirty="0"/>
              <a:t>hat keine definierten Clients -&gt; Programm Bibliotheken nehmen großen </a:t>
            </a:r>
            <a:r>
              <a:rPr lang="de-DE" dirty="0" smtClean="0"/>
              <a:t>Einfluss</a:t>
            </a:r>
            <a:r>
              <a:rPr lang="de-DE" dirty="0"/>
              <a:t/>
            </a:r>
            <a:br>
              <a:rPr lang="de-DE" dirty="0"/>
            </a:br>
            <a:r>
              <a:rPr lang="de-DE" dirty="0" smtClean="0"/>
              <a:t>(am </a:t>
            </a:r>
            <a:r>
              <a:rPr lang="de-DE" dirty="0"/>
              <a:t>weitesten verbreitet für PHP -&gt; PECL Memcached)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Komprimierung </a:t>
            </a:r>
            <a:r>
              <a:rPr lang="de-DE" dirty="0"/>
              <a:t>wird nur über die Bibliotheken erreicht</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Bei </a:t>
            </a:r>
            <a:r>
              <a:rPr lang="de-DE" dirty="0"/>
              <a:t>PHP mit </a:t>
            </a:r>
            <a:r>
              <a:rPr lang="de-DE" dirty="0" err="1"/>
              <a:t>zlib</a:t>
            </a:r>
            <a:r>
              <a:rPr lang="de-DE" dirty="0"/>
              <a:t>, die verschiedene Komprimierungsmethoden anbietet</a:t>
            </a:r>
          </a:p>
          <a:p>
            <a:pPr marL="0" indent="0">
              <a:buNone/>
            </a:pPr>
            <a:endParaRPr lang="de-DE" dirty="0"/>
          </a:p>
        </p:txBody>
      </p:sp>
      <p:sp>
        <p:nvSpPr>
          <p:cNvPr id="3" name="Titel 2"/>
          <p:cNvSpPr>
            <a:spLocks noGrp="1"/>
          </p:cNvSpPr>
          <p:nvPr>
            <p:ph type="title"/>
          </p:nvPr>
        </p:nvSpPr>
        <p:spPr/>
        <p:txBody>
          <a:bodyPr/>
          <a:lstStyle/>
          <a:p>
            <a:r>
              <a:rPr lang="de-DE" dirty="0" smtClean="0"/>
              <a:t>Funktionsweise</a:t>
            </a:r>
            <a:endParaRPr lang="de-DE" dirty="0"/>
          </a:p>
        </p:txBody>
      </p:sp>
      <p:sp>
        <p:nvSpPr>
          <p:cNvPr id="5" name="Textfeld 4"/>
          <p:cNvSpPr txBox="1"/>
          <p:nvPr/>
        </p:nvSpPr>
        <p:spPr>
          <a:xfrm>
            <a:off x="432000" y="6309320"/>
            <a:ext cx="800219" cy="215444"/>
          </a:xfrm>
          <a:prstGeom prst="rect">
            <a:avLst/>
          </a:prstGeom>
          <a:noFill/>
        </p:spPr>
        <p:txBody>
          <a:bodyPr wrap="none" rtlCol="0">
            <a:spAutoFit/>
          </a:bodyPr>
          <a:lstStyle/>
          <a:p>
            <a:r>
              <a:rPr lang="de-DE" sz="800" dirty="0">
                <a:solidFill>
                  <a:schemeClr val="tx1">
                    <a:lumMod val="50000"/>
                    <a:lumOff val="50000"/>
                  </a:schemeClr>
                </a:solidFill>
              </a:rPr>
              <a:t>Quellen: 1,2  </a:t>
            </a:r>
          </a:p>
        </p:txBody>
      </p:sp>
    </p:spTree>
    <p:extLst>
      <p:ext uri="{BB962C8B-B14F-4D97-AF65-F5344CB8AC3E}">
        <p14:creationId xmlns:p14="http://schemas.microsoft.com/office/powerpoint/2010/main" val="3460975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2001" y="847233"/>
            <a:ext cx="3707952" cy="5256584"/>
          </a:xfrm>
        </p:spPr>
        <p:txBody>
          <a:bodyPr/>
          <a:lstStyle/>
          <a:p>
            <a:r>
              <a:rPr lang="de-DE" dirty="0" smtClean="0"/>
              <a:t>Memcached </a:t>
            </a:r>
            <a:r>
              <a:rPr lang="de-DE" dirty="0"/>
              <a:t>Server können zu Cluster verbunden werden</a:t>
            </a:r>
          </a:p>
          <a:p>
            <a:pPr marL="0" indent="0">
              <a:buNone/>
            </a:pPr>
            <a:endParaRPr lang="de-DE" dirty="0" smtClean="0"/>
          </a:p>
          <a:p>
            <a:r>
              <a:rPr lang="de-DE" dirty="0" smtClean="0"/>
              <a:t>Jeder </a:t>
            </a:r>
            <a:r>
              <a:rPr lang="de-DE" dirty="0"/>
              <a:t>Server wird so zu einem Knoten in diesem Cluster</a:t>
            </a:r>
          </a:p>
          <a:p>
            <a:endParaRPr lang="de-DE" dirty="0" smtClean="0"/>
          </a:p>
          <a:p>
            <a:r>
              <a:rPr lang="de-DE" dirty="0" smtClean="0"/>
              <a:t>Die </a:t>
            </a:r>
            <a:r>
              <a:rPr lang="de-DE" dirty="0"/>
              <a:t>vorgeschalteten Bibliotheken verwalten die Vergabe der Daten an die Knoten</a:t>
            </a:r>
          </a:p>
          <a:p>
            <a:pPr marL="0" indent="0">
              <a:buNone/>
            </a:pPr>
            <a:endParaRPr lang="de-DE" dirty="0" smtClean="0"/>
          </a:p>
        </p:txBody>
      </p:sp>
      <p:sp>
        <p:nvSpPr>
          <p:cNvPr id="3" name="Titel 2"/>
          <p:cNvSpPr>
            <a:spLocks noGrp="1"/>
          </p:cNvSpPr>
          <p:nvPr>
            <p:ph type="title"/>
          </p:nvPr>
        </p:nvSpPr>
        <p:spPr/>
        <p:txBody>
          <a:bodyPr/>
          <a:lstStyle/>
          <a:p>
            <a:r>
              <a:rPr lang="de-DE" dirty="0" smtClean="0"/>
              <a:t>Verteiltes System</a:t>
            </a:r>
            <a:endParaRPr lang="de-DE" dirty="0"/>
          </a:p>
        </p:txBody>
      </p:sp>
      <p:sp>
        <p:nvSpPr>
          <p:cNvPr id="4" name="Textfeld 3"/>
          <p:cNvSpPr txBox="1"/>
          <p:nvPr/>
        </p:nvSpPr>
        <p:spPr>
          <a:xfrm>
            <a:off x="432000" y="6309320"/>
            <a:ext cx="885179"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Bild 1 </a:t>
            </a:r>
            <a:endParaRPr lang="de-DE" sz="800" dirty="0">
              <a:solidFill>
                <a:schemeClr val="tx1">
                  <a:lumMod val="50000"/>
                  <a:lumOff val="50000"/>
                </a:schemeClr>
              </a:solidFill>
            </a:endParaRP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199722"/>
            <a:ext cx="5156200" cy="4267200"/>
          </a:xfrm>
          <a:prstGeom prst="rect">
            <a:avLst/>
          </a:prstGeom>
        </p:spPr>
      </p:pic>
    </p:spTree>
    <p:extLst>
      <p:ext uri="{BB962C8B-B14F-4D97-AF65-F5344CB8AC3E}">
        <p14:creationId xmlns:p14="http://schemas.microsoft.com/office/powerpoint/2010/main" val="1020229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Verteiltes System</a:t>
            </a:r>
            <a:endParaRPr lang="de-DE" dirty="0"/>
          </a:p>
        </p:txBody>
      </p:sp>
      <p:sp>
        <p:nvSpPr>
          <p:cNvPr id="5" name="Inhaltsplatzhalter 1"/>
          <p:cNvSpPr txBox="1">
            <a:spLocks/>
          </p:cNvSpPr>
          <p:nvPr/>
        </p:nvSpPr>
        <p:spPr>
          <a:xfrm>
            <a:off x="432001" y="847233"/>
            <a:ext cx="3707952" cy="5256584"/>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None/>
            </a:pPr>
            <a:endParaRPr lang="de-DE" kern="0" dirty="0" smtClean="0"/>
          </a:p>
          <a:p>
            <a:r>
              <a:rPr lang="de-DE" kern="0" dirty="0" smtClean="0"/>
              <a:t>Dazu kann im Programm (z.B.: auf dem Webserver) eine Liste von </a:t>
            </a:r>
            <a:r>
              <a:rPr lang="de-DE" kern="0" dirty="0" err="1" smtClean="0"/>
              <a:t>IP's</a:t>
            </a:r>
            <a:r>
              <a:rPr lang="de-DE" kern="0" dirty="0" smtClean="0"/>
              <a:t>, </a:t>
            </a:r>
            <a:r>
              <a:rPr lang="de-DE" kern="0" dirty="0" err="1" smtClean="0"/>
              <a:t>Port's</a:t>
            </a:r>
            <a:r>
              <a:rPr lang="de-DE" kern="0" dirty="0" smtClean="0"/>
              <a:t>, User-Daten der beteiligten Memcached Server angegeben werden</a:t>
            </a:r>
          </a:p>
          <a:p>
            <a:endParaRPr lang="de-DE" kern="0" dirty="0"/>
          </a:p>
          <a:p>
            <a:r>
              <a:rPr lang="de-DE" dirty="0"/>
              <a:t>Optimiert RAM Ausnutzung</a:t>
            </a:r>
          </a:p>
          <a:p>
            <a:endParaRPr lang="de-DE" kern="0"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849137"/>
            <a:ext cx="2870013" cy="5351260"/>
          </a:xfrm>
          <a:prstGeom prst="rect">
            <a:avLst/>
          </a:prstGeom>
        </p:spPr>
      </p:pic>
      <p:sp>
        <p:nvSpPr>
          <p:cNvPr id="6" name="Textfeld 5"/>
          <p:cNvSpPr txBox="1"/>
          <p:nvPr/>
        </p:nvSpPr>
        <p:spPr>
          <a:xfrm>
            <a:off x="432000" y="6309320"/>
            <a:ext cx="885179" cy="215444"/>
          </a:xfrm>
          <a:prstGeom prst="rect">
            <a:avLst/>
          </a:prstGeom>
          <a:noFill/>
        </p:spPr>
        <p:txBody>
          <a:bodyPr wrap="none" rtlCol="0">
            <a:spAutoFit/>
          </a:bodyPr>
          <a:lstStyle/>
          <a:p>
            <a:r>
              <a:rPr lang="de-DE" sz="800" dirty="0">
                <a:solidFill>
                  <a:schemeClr val="tx1">
                    <a:lumMod val="50000"/>
                    <a:lumOff val="50000"/>
                  </a:schemeClr>
                </a:solidFill>
              </a:rPr>
              <a:t>Quellen: </a:t>
            </a:r>
            <a:r>
              <a:rPr lang="de-DE" sz="800" dirty="0" smtClean="0">
                <a:solidFill>
                  <a:schemeClr val="tx1">
                    <a:lumMod val="50000"/>
                    <a:lumOff val="50000"/>
                  </a:schemeClr>
                </a:solidFill>
              </a:rPr>
              <a:t>Bild 2 </a:t>
            </a:r>
            <a:endParaRPr lang="de-DE" sz="800" dirty="0">
              <a:solidFill>
                <a:schemeClr val="tx1">
                  <a:lumMod val="50000"/>
                  <a:lumOff val="50000"/>
                </a:schemeClr>
              </a:solidFill>
            </a:endParaRPr>
          </a:p>
        </p:txBody>
      </p:sp>
    </p:spTree>
    <p:extLst>
      <p:ext uri="{BB962C8B-B14F-4D97-AF65-F5344CB8AC3E}">
        <p14:creationId xmlns:p14="http://schemas.microsoft.com/office/powerpoint/2010/main" val="2179450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Einfachste </a:t>
            </a:r>
            <a:r>
              <a:rPr lang="de-DE" dirty="0"/>
              <a:t>Befehle</a:t>
            </a:r>
            <a:r>
              <a:rPr lang="de-DE" dirty="0" smtClean="0"/>
              <a:t>:</a:t>
            </a:r>
          </a:p>
          <a:p>
            <a:pPr marL="0" indent="0">
              <a:buNone/>
            </a:pPr>
            <a:endParaRPr lang="de-DE" dirty="0"/>
          </a:p>
          <a:p>
            <a:r>
              <a:rPr lang="de-DE" dirty="0" err="1" smtClean="0"/>
              <a:t>set</a:t>
            </a:r>
            <a:r>
              <a:rPr lang="de-DE" dirty="0"/>
              <a:t>("</a:t>
            </a:r>
            <a:r>
              <a:rPr lang="de-DE" dirty="0" err="1"/>
              <a:t>Key","Value</a:t>
            </a:r>
            <a:r>
              <a:rPr lang="de-DE" dirty="0"/>
              <a:t>"[,Verfallszeit in s</a:t>
            </a:r>
            <a:r>
              <a:rPr lang="de-DE" dirty="0" smtClean="0"/>
              <a:t>])</a:t>
            </a:r>
          </a:p>
          <a:p>
            <a:pPr lvl="1"/>
            <a:r>
              <a:rPr lang="de-DE" dirty="0" smtClean="0"/>
              <a:t>Speichern und ggf. </a:t>
            </a:r>
            <a:r>
              <a:rPr lang="de-DE" dirty="0" err="1" smtClean="0"/>
              <a:t>überspeichern</a:t>
            </a:r>
            <a:r>
              <a:rPr lang="de-DE" dirty="0" err="1"/>
              <a:t>Optimiert</a:t>
            </a:r>
            <a:r>
              <a:rPr lang="de-DE" dirty="0"/>
              <a:t> RAM Ausnutzung</a:t>
            </a:r>
          </a:p>
          <a:p>
            <a:pPr lvl="1"/>
            <a:endParaRPr lang="de-DE" dirty="0" smtClean="0"/>
          </a:p>
          <a:p>
            <a:pPr lvl="1"/>
            <a:endParaRPr lang="de-DE" dirty="0"/>
          </a:p>
          <a:p>
            <a:r>
              <a:rPr lang="de-DE" dirty="0" err="1"/>
              <a:t>add</a:t>
            </a:r>
            <a:r>
              <a:rPr lang="de-DE" dirty="0"/>
              <a:t>("</a:t>
            </a:r>
            <a:r>
              <a:rPr lang="de-DE" dirty="0" err="1"/>
              <a:t>Key","Value</a:t>
            </a:r>
            <a:r>
              <a:rPr lang="de-DE" dirty="0"/>
              <a:t>"[,Verfallszeit in s]) </a:t>
            </a:r>
          </a:p>
          <a:p>
            <a:pPr lvl="1"/>
            <a:r>
              <a:rPr lang="de-DE" dirty="0" smtClean="0"/>
              <a:t>Speichern nur wenn nicht existent</a:t>
            </a:r>
          </a:p>
          <a:p>
            <a:endParaRPr lang="de-DE" dirty="0"/>
          </a:p>
          <a:p>
            <a:r>
              <a:rPr lang="de-DE" dirty="0" err="1" smtClean="0"/>
              <a:t>get</a:t>
            </a:r>
            <a:r>
              <a:rPr lang="de-DE" dirty="0"/>
              <a:t>("Key</a:t>
            </a:r>
            <a:r>
              <a:rPr lang="de-DE" dirty="0" smtClean="0"/>
              <a:t>")</a:t>
            </a:r>
          </a:p>
          <a:p>
            <a:pPr lvl="1"/>
            <a:r>
              <a:rPr lang="de-DE" dirty="0" smtClean="0"/>
              <a:t>Nimmt einen oder mehrere Keys und gibt </a:t>
            </a:r>
            <a:r>
              <a:rPr lang="de-DE" dirty="0" err="1" smtClean="0"/>
              <a:t>Value‘s</a:t>
            </a:r>
            <a:r>
              <a:rPr lang="de-DE" dirty="0" smtClean="0"/>
              <a:t> zurück</a:t>
            </a:r>
          </a:p>
          <a:p>
            <a:endParaRPr lang="de-DE" dirty="0"/>
          </a:p>
          <a:p>
            <a:r>
              <a:rPr lang="de-DE" dirty="0" smtClean="0"/>
              <a:t>Delete(„Key“)</a:t>
            </a:r>
          </a:p>
          <a:p>
            <a:pPr lvl="1"/>
            <a:r>
              <a:rPr lang="de-DE"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Verwendung von </a:t>
            </a:r>
            <a:r>
              <a:rPr lang="de-DE" dirty="0" smtClean="0"/>
              <a:t>Memcached</a:t>
            </a:r>
            <a:endParaRPr lang="de-DE" dirty="0"/>
          </a:p>
        </p:txBody>
      </p:sp>
    </p:spTree>
    <p:extLst>
      <p:ext uri="{BB962C8B-B14F-4D97-AF65-F5344CB8AC3E}">
        <p14:creationId xmlns:p14="http://schemas.microsoft.com/office/powerpoint/2010/main" val="3757028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Beispiele:</a:t>
            </a:r>
          </a:p>
          <a:p>
            <a:pPr marL="0" indent="0">
              <a:buNone/>
            </a:pPr>
            <a:endParaRPr lang="de-DE" dirty="0"/>
          </a:p>
          <a:p>
            <a:r>
              <a:rPr lang="de-DE" dirty="0" err="1" smtClean="0"/>
              <a:t>set</a:t>
            </a:r>
            <a:r>
              <a:rPr lang="de-DE" dirty="0" smtClean="0"/>
              <a:t>(</a:t>
            </a:r>
            <a:r>
              <a:rPr lang="de-DE" dirty="0"/>
              <a:t>"</a:t>
            </a:r>
            <a:r>
              <a:rPr lang="de-DE" dirty="0" smtClean="0"/>
              <a:t>UserID123</a:t>
            </a:r>
            <a:r>
              <a:rPr lang="de-DE" dirty="0"/>
              <a:t>"</a:t>
            </a:r>
            <a:r>
              <a:rPr lang="de-DE" dirty="0" smtClean="0"/>
              <a:t> , </a:t>
            </a:r>
            <a:r>
              <a:rPr lang="de-DE" dirty="0"/>
              <a:t>"</a:t>
            </a:r>
            <a:r>
              <a:rPr lang="de-DE" dirty="0" smtClean="0"/>
              <a:t>Hallo lieber Nutzer„);</a:t>
            </a:r>
            <a:endParaRPr lang="de-DE" dirty="0"/>
          </a:p>
          <a:p>
            <a:r>
              <a:rPr lang="de-DE" dirty="0" err="1"/>
              <a:t>set</a:t>
            </a:r>
            <a:r>
              <a:rPr lang="de-DE" dirty="0"/>
              <a:t>("UserID123" , "Hallo lieber Nutzer" </a:t>
            </a:r>
            <a:r>
              <a:rPr lang="de-DE" dirty="0" smtClean="0"/>
              <a:t>,60);</a:t>
            </a:r>
            <a:endParaRPr lang="de-DE" dirty="0"/>
          </a:p>
          <a:p>
            <a:endParaRPr lang="de-DE" dirty="0" smtClean="0"/>
          </a:p>
          <a:p>
            <a:pPr lvl="1"/>
            <a:endParaRPr lang="de-DE" dirty="0"/>
          </a:p>
          <a:p>
            <a:r>
              <a:rPr lang="de-DE" dirty="0" err="1"/>
              <a:t>add</a:t>
            </a:r>
            <a:r>
              <a:rPr lang="de-DE" dirty="0"/>
              <a:t>("</a:t>
            </a:r>
            <a:r>
              <a:rPr lang="de-DE" dirty="0" err="1"/>
              <a:t>Key","Value</a:t>
            </a:r>
            <a:r>
              <a:rPr lang="de-DE" dirty="0"/>
              <a:t>"[,Verfallszeit in s]) </a:t>
            </a:r>
          </a:p>
          <a:p>
            <a:pPr lvl="1"/>
            <a:r>
              <a:rPr lang="de-DE" dirty="0" smtClean="0"/>
              <a:t>Speichern nur wenn nicht existent</a:t>
            </a:r>
          </a:p>
          <a:p>
            <a:endParaRPr lang="de-DE" dirty="0"/>
          </a:p>
          <a:p>
            <a:r>
              <a:rPr lang="de-DE" dirty="0" err="1" smtClean="0"/>
              <a:t>get</a:t>
            </a:r>
            <a:r>
              <a:rPr lang="de-DE" dirty="0"/>
              <a:t>("Key</a:t>
            </a:r>
            <a:r>
              <a:rPr lang="de-DE" dirty="0" smtClean="0"/>
              <a:t>")</a:t>
            </a:r>
          </a:p>
          <a:p>
            <a:pPr lvl="1"/>
            <a:r>
              <a:rPr lang="de-DE" dirty="0" smtClean="0"/>
              <a:t>Nimmt einen oder mehrere Keys und gibt </a:t>
            </a:r>
            <a:r>
              <a:rPr lang="de-DE" dirty="0" err="1" smtClean="0"/>
              <a:t>Value‘s</a:t>
            </a:r>
            <a:r>
              <a:rPr lang="de-DE" dirty="0" smtClean="0"/>
              <a:t> zurück</a:t>
            </a:r>
          </a:p>
          <a:p>
            <a:endParaRPr lang="de-DE" dirty="0"/>
          </a:p>
          <a:p>
            <a:r>
              <a:rPr lang="de-DE" dirty="0" smtClean="0"/>
              <a:t>Delete(„Key“)</a:t>
            </a:r>
          </a:p>
          <a:p>
            <a:pPr lvl="1"/>
            <a:r>
              <a:rPr lang="de-DE" dirty="0" smtClean="0"/>
              <a:t>Löscht Eintrag aus dem Cache</a:t>
            </a:r>
          </a:p>
          <a:p>
            <a:pPr lvl="1"/>
            <a:endParaRPr lang="de-DE" dirty="0"/>
          </a:p>
          <a:p>
            <a:endParaRPr lang="de-DE" dirty="0"/>
          </a:p>
        </p:txBody>
      </p:sp>
      <p:sp>
        <p:nvSpPr>
          <p:cNvPr id="3" name="Titel 2"/>
          <p:cNvSpPr>
            <a:spLocks noGrp="1"/>
          </p:cNvSpPr>
          <p:nvPr>
            <p:ph type="title"/>
          </p:nvPr>
        </p:nvSpPr>
        <p:spPr/>
        <p:txBody>
          <a:bodyPr/>
          <a:lstStyle/>
          <a:p>
            <a:r>
              <a:rPr lang="de-DE" dirty="0"/>
              <a:t>Verwendung von </a:t>
            </a:r>
            <a:r>
              <a:rPr lang="de-DE" dirty="0" smtClean="0"/>
              <a:t>Memcached</a:t>
            </a:r>
            <a:endParaRPr lang="de-DE" dirty="0"/>
          </a:p>
        </p:txBody>
      </p:sp>
    </p:spTree>
    <p:extLst>
      <p:ext uri="{BB962C8B-B14F-4D97-AF65-F5344CB8AC3E}">
        <p14:creationId xmlns:p14="http://schemas.microsoft.com/office/powerpoint/2010/main" val="3405300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Verwendung von Memcached</a:t>
            </a:r>
            <a:endParaRPr lang="de-DE" dirty="0"/>
          </a:p>
        </p:txBody>
      </p:sp>
      <p:sp>
        <p:nvSpPr>
          <p:cNvPr id="2" name="Inhaltsplatzhalter 1"/>
          <p:cNvSpPr>
            <a:spLocks noGrp="1"/>
          </p:cNvSpPr>
          <p:nvPr>
            <p:ph idx="1"/>
          </p:nvPr>
        </p:nvSpPr>
        <p:spPr/>
        <p:txBody>
          <a:bodyPr/>
          <a:lstStyle/>
          <a:p>
            <a:r>
              <a:rPr lang="de-DE" dirty="0" smtClean="0"/>
              <a:t>Memcached </a:t>
            </a:r>
            <a:r>
              <a:rPr lang="de-DE" dirty="0"/>
              <a:t>lässt sich einfach in bestehende Systeme integrieren</a:t>
            </a:r>
          </a:p>
          <a:p>
            <a:pPr marL="0" indent="0">
              <a:buNone/>
            </a:pPr>
            <a:endParaRPr lang="de-DE" dirty="0"/>
          </a:p>
          <a:p>
            <a:pPr marL="0" indent="0">
              <a:buNone/>
            </a:pPr>
            <a:r>
              <a:rPr lang="de-DE" u="sng" dirty="0" smtClean="0"/>
              <a:t>Prinzip:</a:t>
            </a:r>
          </a:p>
          <a:p>
            <a:pPr marL="0" indent="0">
              <a:buNone/>
            </a:pPr>
            <a:endParaRPr lang="de-DE" u="sng" dirty="0"/>
          </a:p>
          <a:p>
            <a:pPr marL="0" indent="0">
              <a:buNone/>
            </a:pPr>
            <a:r>
              <a:rPr lang="de-DE" dirty="0" smtClean="0"/>
              <a:t>User </a:t>
            </a:r>
            <a:r>
              <a:rPr lang="de-DE" dirty="0"/>
              <a:t>stellt Frage an </a:t>
            </a:r>
            <a:r>
              <a:rPr lang="de-DE" dirty="0" smtClean="0"/>
              <a:t>Datenbank:</a:t>
            </a:r>
            <a:br>
              <a:rPr lang="de-DE" dirty="0" smtClean="0"/>
            </a:br>
            <a:r>
              <a:rPr lang="de-DE" dirty="0" smtClean="0"/>
              <a:t>&gt; </a:t>
            </a:r>
            <a:r>
              <a:rPr lang="de-DE" dirty="0"/>
              <a:t>Memcache wird gefragt ob der Key bereits </a:t>
            </a:r>
            <a:r>
              <a:rPr lang="de-DE" dirty="0" smtClean="0"/>
              <a:t>vorhanden ist</a:t>
            </a:r>
            <a:br>
              <a:rPr lang="de-DE" dirty="0" smtClean="0"/>
            </a:br>
            <a:r>
              <a:rPr lang="de-DE" dirty="0" smtClean="0"/>
              <a:t/>
            </a:r>
            <a:br>
              <a:rPr lang="de-DE" dirty="0" smtClean="0"/>
            </a:br>
            <a:r>
              <a:rPr lang="de-DE" dirty="0" smtClean="0"/>
              <a:t>&gt; Wenn </a:t>
            </a:r>
            <a:r>
              <a:rPr lang="de-DE" dirty="0"/>
              <a:t>ja, </a:t>
            </a:r>
            <a:r>
              <a:rPr lang="de-DE" dirty="0" smtClean="0"/>
              <a:t>laden und ausgeben</a:t>
            </a:r>
            <a:br>
              <a:rPr lang="de-DE" dirty="0" smtClean="0"/>
            </a:br>
            <a:r>
              <a:rPr lang="de-DE" dirty="0" smtClean="0"/>
              <a:t/>
            </a:r>
            <a:br>
              <a:rPr lang="de-DE" dirty="0" smtClean="0"/>
            </a:br>
            <a:r>
              <a:rPr lang="de-DE" dirty="0" smtClean="0"/>
              <a:t>!&gt; Wenn </a:t>
            </a:r>
            <a:r>
              <a:rPr lang="de-DE" dirty="0"/>
              <a:t>nein, </a:t>
            </a:r>
            <a:r>
              <a:rPr lang="de-DE" dirty="0" smtClean="0"/>
              <a:t>DB </a:t>
            </a:r>
            <a:r>
              <a:rPr lang="de-DE" dirty="0"/>
              <a:t>Abfrage starten und Ergebnis in Memcache ablegen.</a:t>
            </a:r>
          </a:p>
        </p:txBody>
      </p:sp>
    </p:spTree>
    <p:extLst>
      <p:ext uri="{BB962C8B-B14F-4D97-AF65-F5344CB8AC3E}">
        <p14:creationId xmlns:p14="http://schemas.microsoft.com/office/powerpoint/2010/main" val="4281164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 Code</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713400"/>
            <a:ext cx="6111633" cy="5626887"/>
          </a:xfrm>
          <a:prstGeom prst="rect">
            <a:avLst/>
          </a:prstGeom>
        </p:spPr>
      </p:pic>
      <p:sp>
        <p:nvSpPr>
          <p:cNvPr id="2" name="Textfeld 1"/>
          <p:cNvSpPr txBox="1"/>
          <p:nvPr/>
        </p:nvSpPr>
        <p:spPr>
          <a:xfrm>
            <a:off x="451088" y="3326694"/>
            <a:ext cx="2267792" cy="646331"/>
          </a:xfrm>
          <a:prstGeom prst="rect">
            <a:avLst/>
          </a:prstGeom>
          <a:noFill/>
        </p:spPr>
        <p:txBody>
          <a:bodyPr wrap="square" rtlCol="0">
            <a:spAutoFit/>
          </a:bodyPr>
          <a:lstStyle/>
          <a:p>
            <a:pPr algn="ctr"/>
            <a:r>
              <a:rPr lang="de-DE" sz="1800" dirty="0" smtClean="0"/>
              <a:t>Mit PHP Memcache Bibliothek</a:t>
            </a:r>
          </a:p>
        </p:txBody>
      </p:sp>
    </p:spTree>
    <p:extLst>
      <p:ext uri="{BB962C8B-B14F-4D97-AF65-F5344CB8AC3E}">
        <p14:creationId xmlns:p14="http://schemas.microsoft.com/office/powerpoint/2010/main" val="298289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Zeilenorientiert:</a:t>
            </a:r>
          </a:p>
          <a:p>
            <a:pPr marL="0" indent="0">
              <a:buNone/>
            </a:pPr>
            <a:endParaRPr lang="de-DE" dirty="0"/>
          </a:p>
          <a:p>
            <a:pPr marL="0" indent="0">
              <a:buNone/>
            </a:pPr>
            <a:endParaRPr lang="de-DE" dirty="0"/>
          </a:p>
          <a:p>
            <a:pPr marL="0" indent="0">
              <a:buNone/>
            </a:pPr>
            <a:r>
              <a:rPr lang="de-DE" dirty="0"/>
              <a:t>Spaltenorientiert:</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Spaltenorientierte Speicherung</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73" y="1556792"/>
            <a:ext cx="4829849" cy="342948"/>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740635"/>
            <a:ext cx="4734586" cy="314369"/>
          </a:xfrm>
          <a:prstGeom prst="rect">
            <a:avLst/>
          </a:prstGeom>
        </p:spPr>
      </p:pic>
      <p:sp>
        <p:nvSpPr>
          <p:cNvPr id="6" name="Textfeld 5"/>
          <p:cNvSpPr txBox="1"/>
          <p:nvPr/>
        </p:nvSpPr>
        <p:spPr>
          <a:xfrm>
            <a:off x="432000" y="6309320"/>
            <a:ext cx="655949" cy="338554"/>
          </a:xfrm>
          <a:prstGeom prst="rect">
            <a:avLst/>
          </a:prstGeom>
          <a:noFill/>
        </p:spPr>
        <p:txBody>
          <a:bodyPr wrap="none" rtlCol="0">
            <a:spAutoFit/>
          </a:bodyPr>
          <a:lstStyle/>
          <a:p>
            <a:r>
              <a:rPr lang="de-DE" sz="800" dirty="0">
                <a:solidFill>
                  <a:schemeClr val="tx1">
                    <a:lumMod val="50000"/>
                    <a:lumOff val="50000"/>
                  </a:schemeClr>
                </a:solidFill>
              </a:rPr>
              <a:t>Quellen: 7</a:t>
            </a:r>
          </a:p>
          <a:p>
            <a:r>
              <a:rPr lang="de-DE" sz="800" dirty="0">
                <a:solidFill>
                  <a:schemeClr val="tx1">
                    <a:lumMod val="50000"/>
                    <a:lumOff val="50000"/>
                  </a:schemeClr>
                </a:solidFill>
              </a:rPr>
              <a:t>  </a:t>
            </a:r>
          </a:p>
        </p:txBody>
      </p:sp>
    </p:spTree>
    <p:extLst>
      <p:ext uri="{BB962C8B-B14F-4D97-AF65-F5344CB8AC3E}">
        <p14:creationId xmlns:p14="http://schemas.microsoft.com/office/powerpoint/2010/main" val="889318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Beispiel Code Ergebnis</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87" y="1775744"/>
            <a:ext cx="2876951" cy="4448796"/>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692" y="1806216"/>
            <a:ext cx="2876951" cy="4448796"/>
          </a:xfrm>
          <a:prstGeom prst="rect">
            <a:avLst/>
          </a:prstGeom>
        </p:spPr>
      </p:pic>
      <p:sp>
        <p:nvSpPr>
          <p:cNvPr id="8" name="Textfeld 7"/>
          <p:cNvSpPr txBox="1"/>
          <p:nvPr/>
        </p:nvSpPr>
        <p:spPr>
          <a:xfrm>
            <a:off x="755576" y="936642"/>
            <a:ext cx="3312368" cy="646331"/>
          </a:xfrm>
          <a:prstGeom prst="rect">
            <a:avLst/>
          </a:prstGeom>
          <a:noFill/>
        </p:spPr>
        <p:txBody>
          <a:bodyPr wrap="square" rtlCol="0">
            <a:spAutoFit/>
          </a:bodyPr>
          <a:lstStyle/>
          <a:p>
            <a:pPr algn="ctr"/>
            <a:r>
              <a:rPr lang="de-DE" sz="1800" dirty="0" smtClean="0"/>
              <a:t>Ohne Memcache</a:t>
            </a:r>
          </a:p>
          <a:p>
            <a:pPr algn="ctr"/>
            <a:r>
              <a:rPr lang="de-DE" sz="1800" dirty="0" smtClean="0"/>
              <a:t>Dauer: 3612,49… </a:t>
            </a:r>
            <a:r>
              <a:rPr lang="de-DE" sz="1800" dirty="0" err="1"/>
              <a:t>m</a:t>
            </a:r>
            <a:r>
              <a:rPr lang="de-DE" sz="1800" dirty="0" err="1" smtClean="0"/>
              <a:t>s</a:t>
            </a:r>
            <a:endParaRPr lang="de-DE" sz="1800" dirty="0"/>
          </a:p>
        </p:txBody>
      </p:sp>
      <p:sp>
        <p:nvSpPr>
          <p:cNvPr id="9" name="Textfeld 8"/>
          <p:cNvSpPr txBox="1"/>
          <p:nvPr/>
        </p:nvSpPr>
        <p:spPr>
          <a:xfrm>
            <a:off x="5372432" y="936642"/>
            <a:ext cx="3312368" cy="646331"/>
          </a:xfrm>
          <a:prstGeom prst="rect">
            <a:avLst/>
          </a:prstGeom>
          <a:noFill/>
        </p:spPr>
        <p:txBody>
          <a:bodyPr wrap="square" rtlCol="0">
            <a:spAutoFit/>
          </a:bodyPr>
          <a:lstStyle/>
          <a:p>
            <a:pPr algn="ctr"/>
            <a:r>
              <a:rPr lang="de-DE" sz="1800" dirty="0" smtClean="0"/>
              <a:t>Mit Memcache</a:t>
            </a:r>
          </a:p>
          <a:p>
            <a:pPr algn="ctr"/>
            <a:r>
              <a:rPr lang="de-DE" sz="1800" dirty="0" smtClean="0"/>
              <a:t>Dauer: 0,17 – 0,28 </a:t>
            </a:r>
            <a:r>
              <a:rPr lang="de-DE" sz="1800" dirty="0" err="1" smtClean="0"/>
              <a:t>ms</a:t>
            </a:r>
            <a:endParaRPr lang="de-DE" sz="1800" dirty="0"/>
          </a:p>
        </p:txBody>
      </p:sp>
    </p:spTree>
    <p:extLst>
      <p:ext uri="{BB962C8B-B14F-4D97-AF65-F5344CB8AC3E}">
        <p14:creationId xmlns:p14="http://schemas.microsoft.com/office/powerpoint/2010/main" val="2239787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Kompression</a:t>
            </a:r>
            <a:endParaRPr lang="de-DE" dirty="0"/>
          </a:p>
        </p:txBody>
      </p:sp>
      <p:sp>
        <p:nvSpPr>
          <p:cNvPr id="10" name="Inhaltsplatzhalter 1"/>
          <p:cNvSpPr>
            <a:spLocks noGrp="1"/>
          </p:cNvSpPr>
          <p:nvPr>
            <p:ph idx="1"/>
          </p:nvPr>
        </p:nvSpPr>
        <p:spPr>
          <a:xfrm>
            <a:off x="432000" y="1052736"/>
            <a:ext cx="8244456" cy="5256584"/>
          </a:xfrm>
        </p:spPr>
        <p:txBody>
          <a:bodyPr/>
          <a:lstStyle/>
          <a:p>
            <a:pPr marL="457200" lvl="1" indent="0">
              <a:buNone/>
            </a:pPr>
            <a:endParaRPr lang="de-DE" dirty="0"/>
          </a:p>
          <a:p>
            <a:pPr marL="457200" lvl="1" indent="0">
              <a:buNone/>
            </a:pPr>
            <a:r>
              <a:rPr lang="de-DE" dirty="0" smtClean="0"/>
              <a:t>Memcached selbst Komprimiert Daten nicht, da aber die Art der Daten die gespeichert werden egal ist, können bereits Komprimierte Daten abgelegt werden.</a:t>
            </a:r>
          </a:p>
          <a:p>
            <a:pPr marL="457200" lvl="1" indent="0">
              <a:buNone/>
            </a:pPr>
            <a:endParaRPr lang="de-DE" dirty="0"/>
          </a:p>
          <a:p>
            <a:pPr>
              <a:buFont typeface="Arial" panose="020B0604020202020204" pitchFamily="34" charset="0"/>
              <a:buChar char="•"/>
            </a:pPr>
            <a:r>
              <a:rPr lang="de-DE" dirty="0" smtClean="0"/>
              <a:t>Viele </a:t>
            </a:r>
            <a:r>
              <a:rPr lang="de-DE" u="sng" dirty="0" smtClean="0"/>
              <a:t>Memcache-Bibliotheken</a:t>
            </a:r>
            <a:r>
              <a:rPr lang="de-DE" dirty="0" smtClean="0"/>
              <a:t> besitzen Methoden zur Komprimierung</a:t>
            </a:r>
            <a:endParaRPr lang="de-DE" dirty="0"/>
          </a:p>
          <a:p>
            <a:endParaRPr lang="de-DE" dirty="0" smtClean="0"/>
          </a:p>
          <a:p>
            <a:r>
              <a:rPr lang="de-DE" dirty="0" smtClean="0"/>
              <a:t>Komprimierung ist daher  Abhängig von Programmiersprache, der benutzten Bibliothek oder dem Programmierer </a:t>
            </a:r>
            <a:endParaRPr lang="de-DE" dirty="0"/>
          </a:p>
        </p:txBody>
      </p:sp>
    </p:spTree>
    <p:extLst>
      <p:ext uri="{BB962C8B-B14F-4D97-AF65-F5344CB8AC3E}">
        <p14:creationId xmlns:p14="http://schemas.microsoft.com/office/powerpoint/2010/main" val="1896575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Sicherheits</a:t>
            </a:r>
            <a:r>
              <a:rPr lang="de-DE" dirty="0" smtClean="0"/>
              <a:t> Aspekte</a:t>
            </a:r>
            <a:endParaRPr lang="de-DE" dirty="0"/>
          </a:p>
        </p:txBody>
      </p:sp>
      <p:sp>
        <p:nvSpPr>
          <p:cNvPr id="2" name="Inhaltsplatzhalter 1"/>
          <p:cNvSpPr>
            <a:spLocks noGrp="1"/>
          </p:cNvSpPr>
          <p:nvPr>
            <p:ph idx="1"/>
          </p:nvPr>
        </p:nvSpPr>
        <p:spPr/>
        <p:txBody>
          <a:bodyPr/>
          <a:lstStyle/>
          <a:p>
            <a:pPr marL="0" indent="0">
              <a:buNone/>
            </a:pPr>
            <a:r>
              <a:rPr lang="de-DE" u="sng" dirty="0" smtClean="0"/>
              <a:t>Datensicherheit</a:t>
            </a:r>
            <a:r>
              <a:rPr lang="de-DE" u="sng" dirty="0"/>
              <a:t>:</a:t>
            </a:r>
          </a:p>
          <a:p>
            <a:r>
              <a:rPr lang="de-DE" dirty="0" smtClean="0"/>
              <a:t>Memcache dient der reinen Datenvorhaltung</a:t>
            </a:r>
            <a:endParaRPr lang="de-DE" dirty="0"/>
          </a:p>
          <a:p>
            <a:r>
              <a:rPr lang="de-DE" dirty="0" smtClean="0"/>
              <a:t>keine </a:t>
            </a:r>
            <a:r>
              <a:rPr lang="de-DE" dirty="0"/>
              <a:t>Persistenz oder Backups vorgesehen</a:t>
            </a:r>
          </a:p>
          <a:p>
            <a:pPr marL="0" indent="0">
              <a:buNone/>
            </a:pPr>
            <a:endParaRPr lang="de-DE" dirty="0"/>
          </a:p>
          <a:p>
            <a:pPr marL="0" indent="0">
              <a:buNone/>
            </a:pPr>
            <a:r>
              <a:rPr lang="de-DE" u="sng" dirty="0" smtClean="0"/>
              <a:t>Zugriffssicherheit</a:t>
            </a:r>
            <a:r>
              <a:rPr lang="de-DE" u="sng" dirty="0"/>
              <a:t>:</a:t>
            </a:r>
          </a:p>
          <a:p>
            <a:r>
              <a:rPr lang="de-DE" dirty="0" smtClean="0"/>
              <a:t>Memcache-Server </a:t>
            </a:r>
            <a:r>
              <a:rPr lang="de-DE" dirty="0"/>
              <a:t>antworten jedem Nutzer innerhalb des selben Netzes</a:t>
            </a:r>
          </a:p>
          <a:p>
            <a:r>
              <a:rPr lang="de-DE" dirty="0" smtClean="0"/>
              <a:t>Memcache </a:t>
            </a:r>
            <a:r>
              <a:rPr lang="de-DE" dirty="0"/>
              <a:t>Verschlüsselt </a:t>
            </a:r>
            <a:r>
              <a:rPr lang="de-DE" dirty="0" smtClean="0"/>
              <a:t>nichts</a:t>
            </a:r>
          </a:p>
          <a:p>
            <a:r>
              <a:rPr lang="de-DE" dirty="0" smtClean="0"/>
              <a:t>Open-Source </a:t>
            </a:r>
            <a:r>
              <a:rPr lang="de-DE" dirty="0"/>
              <a:t>Lizenz -&gt; Einfacher Zugriff auf </a:t>
            </a:r>
            <a:r>
              <a:rPr lang="de-DE" dirty="0" smtClean="0"/>
              <a:t>Quellcode</a:t>
            </a:r>
          </a:p>
          <a:p>
            <a:endParaRPr lang="de-DE" dirty="0"/>
          </a:p>
          <a:p>
            <a:r>
              <a:rPr lang="de-DE" dirty="0" smtClean="0"/>
              <a:t>Bsp.: </a:t>
            </a:r>
            <a:br>
              <a:rPr lang="de-DE" dirty="0" smtClean="0"/>
            </a:br>
            <a:r>
              <a:rPr lang="de-DE" dirty="0" smtClean="0"/>
              <a:t>Integer-Overflow ermöglichte 2009 Ausführung </a:t>
            </a:r>
            <a:r>
              <a:rPr lang="de-DE" dirty="0"/>
              <a:t>von </a:t>
            </a:r>
            <a:r>
              <a:rPr lang="de-DE" dirty="0" smtClean="0"/>
              <a:t>Code auf dem Host-System</a:t>
            </a:r>
            <a:endParaRPr lang="de-DE" dirty="0"/>
          </a:p>
        </p:txBody>
      </p:sp>
    </p:spTree>
    <p:extLst>
      <p:ext uri="{BB962C8B-B14F-4D97-AF65-F5344CB8AC3E}">
        <p14:creationId xmlns:p14="http://schemas.microsoft.com/office/powerpoint/2010/main" val="2443585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Vorteile / Nachteile</a:t>
            </a:r>
            <a:endParaRPr lang="de-DE" dirty="0"/>
          </a:p>
        </p:txBody>
      </p:sp>
      <p:sp>
        <p:nvSpPr>
          <p:cNvPr id="2" name="Inhaltsplatzhalter 1"/>
          <p:cNvSpPr>
            <a:spLocks noGrp="1"/>
          </p:cNvSpPr>
          <p:nvPr>
            <p:ph idx="1"/>
          </p:nvPr>
        </p:nvSpPr>
        <p:spPr/>
        <p:txBody>
          <a:bodyPr/>
          <a:lstStyle/>
          <a:p>
            <a:pPr marL="0" indent="0">
              <a:buNone/>
            </a:pPr>
            <a:r>
              <a:rPr lang="de-DE" u="sng" dirty="0" smtClean="0"/>
              <a:t>Vorteile</a:t>
            </a:r>
            <a:r>
              <a:rPr lang="de-DE" u="sng" dirty="0"/>
              <a:t>:</a:t>
            </a:r>
          </a:p>
          <a:p>
            <a:r>
              <a:rPr lang="de-DE" dirty="0" smtClean="0"/>
              <a:t>einfach </a:t>
            </a:r>
            <a:r>
              <a:rPr lang="de-DE" dirty="0"/>
              <a:t>zu </a:t>
            </a:r>
            <a:r>
              <a:rPr lang="de-DE" dirty="0" smtClean="0"/>
              <a:t>installieren und implementieren</a:t>
            </a:r>
            <a:endParaRPr lang="de-DE" dirty="0"/>
          </a:p>
          <a:p>
            <a:r>
              <a:rPr lang="de-DE" dirty="0"/>
              <a:t>e</a:t>
            </a:r>
            <a:r>
              <a:rPr lang="de-DE" dirty="0" smtClean="0"/>
              <a:t>infache Optimierung </a:t>
            </a:r>
            <a:r>
              <a:rPr lang="de-DE" dirty="0"/>
              <a:t>der Ladezeiten von </a:t>
            </a:r>
            <a:r>
              <a:rPr lang="de-DE" dirty="0" smtClean="0"/>
              <a:t>Webseiten</a:t>
            </a:r>
            <a:endParaRPr lang="de-DE" dirty="0"/>
          </a:p>
          <a:p>
            <a:r>
              <a:rPr lang="de-DE" dirty="0" smtClean="0"/>
              <a:t>einfache </a:t>
            </a:r>
            <a:r>
              <a:rPr lang="de-DE" dirty="0"/>
              <a:t>Bedienung ( </a:t>
            </a:r>
            <a:r>
              <a:rPr lang="de-DE" dirty="0" err="1" smtClean="0"/>
              <a:t>set</a:t>
            </a:r>
            <a:r>
              <a:rPr lang="de-DE" dirty="0" smtClean="0"/>
              <a:t>() ; </a:t>
            </a:r>
            <a:r>
              <a:rPr lang="de-DE" dirty="0" err="1" smtClean="0"/>
              <a:t>add</a:t>
            </a:r>
            <a:r>
              <a:rPr lang="de-DE" dirty="0" smtClean="0"/>
              <a:t>() ; </a:t>
            </a:r>
            <a:r>
              <a:rPr lang="de-DE" dirty="0" err="1" smtClean="0"/>
              <a:t>get</a:t>
            </a:r>
            <a:r>
              <a:rPr lang="de-DE" dirty="0" smtClean="0"/>
              <a:t>()  )</a:t>
            </a:r>
          </a:p>
          <a:p>
            <a:r>
              <a:rPr lang="de-DE" dirty="0" smtClean="0"/>
              <a:t>Open Source (BSD-Lizenz)</a:t>
            </a:r>
            <a:endParaRPr lang="de-DE" dirty="0"/>
          </a:p>
          <a:p>
            <a:pPr marL="0" indent="0">
              <a:buNone/>
            </a:pPr>
            <a:r>
              <a:rPr lang="de-DE" dirty="0"/>
              <a:t>	</a:t>
            </a:r>
          </a:p>
          <a:p>
            <a:pPr marL="0" indent="0">
              <a:buNone/>
            </a:pPr>
            <a:r>
              <a:rPr lang="de-DE" u="sng" dirty="0" smtClean="0"/>
              <a:t>Nachteile</a:t>
            </a:r>
            <a:r>
              <a:rPr lang="de-DE" u="sng" dirty="0"/>
              <a:t>:</a:t>
            </a:r>
          </a:p>
          <a:p>
            <a:r>
              <a:rPr lang="de-DE" dirty="0" smtClean="0"/>
              <a:t>Open Source -&gt; Fehler im Code ausnutzbar</a:t>
            </a:r>
            <a:endParaRPr lang="de-DE" dirty="0"/>
          </a:p>
          <a:p>
            <a:r>
              <a:rPr lang="de-DE" dirty="0" smtClean="0"/>
              <a:t>Sicherheit außerdem fast vollständig </a:t>
            </a:r>
            <a:r>
              <a:rPr lang="de-DE" dirty="0"/>
              <a:t>vom Nutzer / Bibliothek abhängig</a:t>
            </a:r>
          </a:p>
          <a:p>
            <a:r>
              <a:rPr lang="de-DE" dirty="0" smtClean="0"/>
              <a:t>Kompression </a:t>
            </a:r>
            <a:r>
              <a:rPr lang="de-DE" dirty="0"/>
              <a:t>von Bibliothek / Programmiersprache abhängig</a:t>
            </a:r>
          </a:p>
          <a:p>
            <a:endParaRPr lang="de-DE" dirty="0" smtClean="0"/>
          </a:p>
          <a:p>
            <a:r>
              <a:rPr lang="de-DE" dirty="0" smtClean="0"/>
              <a:t>Memcache </a:t>
            </a:r>
            <a:r>
              <a:rPr lang="de-DE" dirty="0"/>
              <a:t>sollte nur von einer Bibliothek angesprochen </a:t>
            </a:r>
            <a:r>
              <a:rPr lang="de-DE" dirty="0" smtClean="0"/>
              <a:t>werden</a:t>
            </a:r>
            <a:br>
              <a:rPr lang="de-DE" dirty="0" smtClean="0"/>
            </a:br>
            <a:r>
              <a:rPr lang="de-DE" dirty="0" smtClean="0"/>
              <a:t>(Unterschiedliche </a:t>
            </a:r>
            <a:r>
              <a:rPr lang="de-DE" dirty="0"/>
              <a:t>Arten der Abspeicherung von Daten / Kompressionsmethoden)</a:t>
            </a:r>
          </a:p>
        </p:txBody>
      </p:sp>
    </p:spTree>
    <p:extLst>
      <p:ext uri="{BB962C8B-B14F-4D97-AF65-F5344CB8AC3E}">
        <p14:creationId xmlns:p14="http://schemas.microsoft.com/office/powerpoint/2010/main" val="130233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dirty="0" smtClean="0"/>
              <a:t>Bild1</a:t>
            </a:r>
            <a:r>
              <a:rPr lang="de-DE" dirty="0"/>
              <a:t>: </a:t>
            </a:r>
            <a:r>
              <a:rPr lang="de-DE" dirty="0">
                <a:hlinkClick r:id="rId2"/>
              </a:rPr>
              <a:t>https://</a:t>
            </a:r>
            <a:r>
              <a:rPr lang="de-DE" dirty="0" smtClean="0">
                <a:hlinkClick r:id="rId2"/>
              </a:rPr>
              <a:t>memcached.org/memcached-usage.png</a:t>
            </a:r>
            <a:endParaRPr lang="de-DE" dirty="0" smtClean="0"/>
          </a:p>
          <a:p>
            <a:pPr marL="457200" indent="-457200">
              <a:buFont typeface="+mj-lt"/>
              <a:buAutoNum type="arabicPeriod"/>
            </a:pPr>
            <a:endParaRPr lang="de-DE" dirty="0"/>
          </a:p>
          <a:p>
            <a:pPr marL="457200" indent="-457200">
              <a:buFont typeface="+mj-lt"/>
              <a:buAutoNum type="arabicPeriod"/>
            </a:pPr>
            <a:r>
              <a:rPr lang="de-DE" dirty="0"/>
              <a:t>Bild2: </a:t>
            </a:r>
            <a:r>
              <a:rPr lang="de-DE" dirty="0">
                <a:hlinkClick r:id="rId3"/>
              </a:rPr>
              <a:t>http://</a:t>
            </a:r>
            <a:r>
              <a:rPr lang="de-DE" dirty="0" smtClean="0">
                <a:hlinkClick r:id="rId3"/>
              </a:rPr>
              <a:t>www.admin-magazin.de/var/ezflow_site/storage/images/media/images/memcached_illustration/110428-1-ger-DE/memcached_illustration_large.png</a:t>
            </a:r>
            <a:endParaRPr lang="de-DE" dirty="0" smtClean="0"/>
          </a:p>
          <a:p>
            <a:pPr marL="457200" indent="-457200">
              <a:buFont typeface="+mj-lt"/>
              <a:buAutoNum type="arabicPeriod"/>
            </a:pPr>
            <a:endParaRPr lang="de-DE" dirty="0"/>
          </a:p>
          <a:p>
            <a:pPr marL="0" indent="0">
              <a:buNone/>
            </a:pPr>
            <a:endParaRPr lang="de-DE"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195109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3955899005"/>
              </p:ext>
            </p:extLst>
          </p:nvPr>
        </p:nvGraphicFramePr>
        <p:xfrm>
          <a:off x="0" y="836713"/>
          <a:ext cx="9144000" cy="652035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0000"/>
                    </a:ext>
                  </a:extLst>
                </a:gridCol>
                <a:gridCol w="3147935">
                  <a:extLst>
                    <a:ext uri="{9D8B030D-6E8A-4147-A177-3AD203B41FA5}">
                      <a16:colId xmlns:a16="http://schemas.microsoft.com/office/drawing/2014/main" val="20001"/>
                    </a:ext>
                  </a:extLst>
                </a:gridCol>
                <a:gridCol w="3597639">
                  <a:extLst>
                    <a:ext uri="{9D8B030D-6E8A-4147-A177-3AD203B41FA5}">
                      <a16:colId xmlns:a16="http://schemas.microsoft.com/office/drawing/2014/main" val="20002"/>
                    </a:ext>
                  </a:extLst>
                </a:gridCol>
              </a:tblGrid>
              <a:tr h="515791">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val="10000"/>
                  </a:ext>
                </a:extLst>
              </a:tr>
              <a:tr h="2570657">
                <a:tc>
                  <a:txBody>
                    <a:bodyPr/>
                    <a:lstStyle/>
                    <a:p>
                      <a:r>
                        <a:rPr lang="de-DE" dirty="0"/>
                        <a:t>SAP HANA Express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Haltung der kompletten Datenbank in Speicher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Gute Komprimierungsverfahren ermöglichen Anwendung auch bei sehr großen Datenbanken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 Zugriff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Grundlage für OLTP und OLAP  </a:t>
                      </a:r>
                    </a:p>
                    <a:p>
                      <a:pPr marL="285750" indent="-285750">
                        <a:buFont typeface="Arial" panose="020B0604020202020204" pitchFamily="34" charset="0"/>
                        <a:buChar char="•"/>
                      </a:pPr>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Kompliziertere Benutzeroberfläche (grade bei Express Version)</a:t>
                      </a:r>
                    </a:p>
                    <a:p>
                      <a:pPr marL="285750" indent="-285750">
                        <a:buFont typeface="Arial" panose="020B0604020202020204" pitchFamily="34" charset="0"/>
                        <a:buChar char="•"/>
                      </a:pPr>
                      <a:r>
                        <a:rPr lang="de-DE" sz="1400" dirty="0" smtClean="0"/>
                        <a:t>Nur Linux Version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der Komprimierungsverfahren durch teilweise nicht mehr direkten Zugriff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Viele Verfahren zur Komprimierung benötigen Sortierung die nur nach einer Tabellenspalte geht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Speicherkosten, Speicher als neuer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Hohe Kosten für Produkt</a:t>
                      </a:r>
                    </a:p>
                  </a:txBody>
                  <a:tcPr/>
                </a:tc>
                <a:extLst>
                  <a:ext uri="{0D108BD9-81ED-4DB2-BD59-A6C34878D82A}">
                    <a16:rowId xmlns:a16="http://schemas.microsoft.com/office/drawing/2014/main" val="10001"/>
                  </a:ext>
                </a:extLst>
              </a:tr>
              <a:tr h="3250255">
                <a:tc>
                  <a:txBody>
                    <a:bodyPr/>
                    <a:lstStyle/>
                    <a:p>
                      <a:r>
                        <a:rPr lang="de-DE" dirty="0"/>
                        <a:t>MSSQL</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Schnellerer Zugriff auf Tabellen da Datenhaltung derer IN Arbeitsspeicher (geringe Latenz)</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Multiversionsverwaltung (mehrere Datensätze in einer Transaktion -&gt; jede davon nutzt eigene Version der Datensätze)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Keine Komprimierung zwingend Notwendig da nur einzelne Tabellen in Speicher gehalten werden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Gewohnte Oberfläche durch Zugriff und Arbeit mit SQL Server Management Studio</a:t>
                      </a:r>
                    </a:p>
                    <a:p>
                      <a:endParaRPr lang="de-DE"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Einschränkungen -&gt; Check, </a:t>
                      </a:r>
                      <a:r>
                        <a:rPr lang="de-DE" sz="1400" kern="1200" dirty="0" err="1" smtClean="0">
                          <a:solidFill>
                            <a:schemeClr val="dk1"/>
                          </a:solidFill>
                          <a:effectLst/>
                          <a:latin typeface="+mn-lt"/>
                          <a:ea typeface="+mn-ea"/>
                          <a:cs typeface="+mn-cs"/>
                        </a:rPr>
                        <a:t>Foreign</a:t>
                      </a:r>
                      <a:r>
                        <a:rPr lang="de-DE" sz="1400" kern="1200" dirty="0" smtClean="0">
                          <a:solidFill>
                            <a:schemeClr val="dk1"/>
                          </a:solidFill>
                          <a:effectLst/>
                          <a:latin typeface="+mn-lt"/>
                          <a:ea typeface="+mn-ea"/>
                          <a:cs typeface="+mn-cs"/>
                        </a:rPr>
                        <a:t> Key, Unique beispielsweise nicht unterstützt</a:t>
                      </a:r>
                      <a:endParaRPr lang="de-DE" sz="1400" dirty="0" smtClean="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Da keine Komprimierung erfolgt nur begrenzte Nutzbarkeit bei sehr großen Datenbanken (dann wird auch sehr viel Arbeitsspeicher benötigt)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kern="1200" dirty="0" smtClean="0">
                          <a:solidFill>
                            <a:schemeClr val="dk1"/>
                          </a:solidFill>
                          <a:effectLst/>
                          <a:latin typeface="+mn-lt"/>
                          <a:ea typeface="+mn-ea"/>
                          <a:cs typeface="+mn-cs"/>
                        </a:rPr>
                        <a:t>Wesentlich höhere Kosten für Hauptspeicher, trotzdem ist dieser noch </a:t>
                      </a:r>
                      <a:r>
                        <a:rPr lang="de-DE" sz="1400" kern="1200" dirty="0" err="1" smtClean="0">
                          <a:solidFill>
                            <a:schemeClr val="dk1"/>
                          </a:solidFill>
                          <a:effectLst/>
                          <a:latin typeface="+mn-lt"/>
                          <a:ea typeface="+mn-ea"/>
                          <a:cs typeface="+mn-cs"/>
                        </a:rPr>
                        <a:t>Bottleneck</a:t>
                      </a:r>
                      <a:endParaRPr lang="de-DE" sz="1400" kern="1200" dirty="0" smtClean="0">
                        <a:solidFill>
                          <a:schemeClr val="dk1"/>
                        </a:solidFill>
                        <a:effectLst/>
                        <a:latin typeface="+mn-lt"/>
                        <a:ea typeface="+mn-ea"/>
                        <a:cs typeface="+mn-cs"/>
                      </a:endParaRPr>
                    </a:p>
                    <a:p>
                      <a:endParaRPr lang="de-DE"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6615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a:xfrm>
            <a:off x="397260" y="980728"/>
            <a:ext cx="8244456" cy="5256584"/>
          </a:xfrm>
        </p:spPr>
      </p:sp>
      <p:sp>
        <p:nvSpPr>
          <p:cNvPr id="3" name="Titel 2"/>
          <p:cNvSpPr>
            <a:spLocks noGrp="1"/>
          </p:cNvSpPr>
          <p:nvPr>
            <p:ph type="title"/>
          </p:nvPr>
        </p:nvSpPr>
        <p:spPr/>
        <p:txBody>
          <a:bodyPr/>
          <a:lstStyle/>
          <a:p>
            <a:r>
              <a:rPr lang="de-DE" dirty="0"/>
              <a:t>Vergleich</a:t>
            </a:r>
          </a:p>
        </p:txBody>
      </p:sp>
      <p:graphicFrame>
        <p:nvGraphicFramePr>
          <p:cNvPr id="6" name="Tabelle 5"/>
          <p:cNvGraphicFramePr>
            <a:graphicFrameLocks noGrp="1"/>
          </p:cNvGraphicFramePr>
          <p:nvPr>
            <p:extLst>
              <p:ext uri="{D42A27DB-BD31-4B8C-83A1-F6EECF244321}">
                <p14:modId xmlns:p14="http://schemas.microsoft.com/office/powerpoint/2010/main" val="1719592387"/>
              </p:ext>
            </p:extLst>
          </p:nvPr>
        </p:nvGraphicFramePr>
        <p:xfrm>
          <a:off x="0" y="836713"/>
          <a:ext cx="9144000" cy="5688631"/>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0000"/>
                    </a:ext>
                  </a:extLst>
                </a:gridCol>
                <a:gridCol w="3147935">
                  <a:extLst>
                    <a:ext uri="{9D8B030D-6E8A-4147-A177-3AD203B41FA5}">
                      <a16:colId xmlns:a16="http://schemas.microsoft.com/office/drawing/2014/main" val="20001"/>
                    </a:ext>
                  </a:extLst>
                </a:gridCol>
                <a:gridCol w="3597639">
                  <a:extLst>
                    <a:ext uri="{9D8B030D-6E8A-4147-A177-3AD203B41FA5}">
                      <a16:colId xmlns:a16="http://schemas.microsoft.com/office/drawing/2014/main" val="20002"/>
                    </a:ext>
                  </a:extLst>
                </a:gridCol>
              </a:tblGrid>
              <a:tr h="527117">
                <a:tc>
                  <a:txBody>
                    <a:bodyPr/>
                    <a:lstStyle/>
                    <a:p>
                      <a:r>
                        <a:rPr lang="de-DE" dirty="0"/>
                        <a:t>Systeme</a:t>
                      </a:r>
                    </a:p>
                  </a:txBody>
                  <a:tcPr/>
                </a:tc>
                <a:tc>
                  <a:txBody>
                    <a:bodyPr/>
                    <a:lstStyle/>
                    <a:p>
                      <a:r>
                        <a:rPr lang="de-DE" dirty="0"/>
                        <a:t>Vorteile</a:t>
                      </a:r>
                    </a:p>
                  </a:txBody>
                  <a:tcPr/>
                </a:tc>
                <a:tc>
                  <a:txBody>
                    <a:bodyPr/>
                    <a:lstStyle/>
                    <a:p>
                      <a:r>
                        <a:rPr lang="de-DE" dirty="0"/>
                        <a:t>Nachteile</a:t>
                      </a:r>
                    </a:p>
                  </a:txBody>
                  <a:tcPr/>
                </a:tc>
                <a:extLst>
                  <a:ext uri="{0D108BD9-81ED-4DB2-BD59-A6C34878D82A}">
                    <a16:rowId xmlns:a16="http://schemas.microsoft.com/office/drawing/2014/main" val="10000"/>
                  </a:ext>
                </a:extLst>
              </a:tr>
              <a:tr h="2136790">
                <a:tc>
                  <a:txBody>
                    <a:bodyPr/>
                    <a:lstStyle/>
                    <a:p>
                      <a:r>
                        <a:rPr lang="de-DE" dirty="0"/>
                        <a:t>Cassandra</a:t>
                      </a:r>
                    </a:p>
                  </a:txBody>
                  <a:tcPr/>
                </a:tc>
                <a:tc>
                  <a:txBody>
                    <a:bodyPr/>
                    <a:lstStyle/>
                    <a:p>
                      <a:pPr marL="342900" indent="-342900">
                        <a:lnSpc>
                          <a:spcPct val="100000"/>
                        </a:lnSpc>
                        <a:buFont typeface="Arial" panose="020B0604020202020204" pitchFamily="34" charset="0"/>
                        <a:buChar char="•"/>
                      </a:pPr>
                      <a:r>
                        <a:rPr lang="de-DE" sz="1400" dirty="0" smtClean="0"/>
                        <a:t>horizontale Skalierbarkeit</a:t>
                      </a:r>
                    </a:p>
                    <a:p>
                      <a:pPr marL="342900" indent="-342900">
                        <a:lnSpc>
                          <a:spcPct val="100000"/>
                        </a:lnSpc>
                        <a:buFont typeface="Arial" panose="020B0604020202020204" pitchFamily="34" charset="0"/>
                        <a:buChar char="•"/>
                      </a:pPr>
                      <a:r>
                        <a:rPr lang="de-DE" sz="1400" dirty="0" smtClean="0"/>
                        <a:t>Vermeiden unnötiger Komplexität</a:t>
                      </a:r>
                    </a:p>
                    <a:p>
                      <a:pPr marL="342900" indent="-342900">
                        <a:lnSpc>
                          <a:spcPct val="100000"/>
                        </a:lnSpc>
                        <a:buFont typeface="Arial" panose="020B0604020202020204" pitchFamily="34" charset="0"/>
                        <a:buChar char="•"/>
                      </a:pPr>
                      <a:r>
                        <a:rPr lang="de-DE" sz="1400" dirty="0" smtClean="0"/>
                        <a:t>hohe Performance und hoher Durchsatz</a:t>
                      </a:r>
                    </a:p>
                    <a:p>
                      <a:pPr marL="342900" indent="-342900">
                        <a:lnSpc>
                          <a:spcPct val="100000"/>
                        </a:lnSpc>
                        <a:buFont typeface="Arial" panose="020B0604020202020204" pitchFamily="34" charset="0"/>
                        <a:buChar char="•"/>
                      </a:pPr>
                      <a:r>
                        <a:rPr lang="de-DE" sz="1400" dirty="0" smtClean="0"/>
                        <a:t>Vermeidung von relationalen Ansätzen des </a:t>
                      </a:r>
                      <a:r>
                        <a:rPr lang="de-DE" sz="1400" dirty="0" err="1" smtClean="0"/>
                        <a:t>Datenmappings</a:t>
                      </a:r>
                      <a:endParaRPr lang="de-DE" sz="1400" dirty="0" smtClean="0"/>
                    </a:p>
                    <a:p>
                      <a:pPr marL="342900" indent="-342900">
                        <a:lnSpc>
                          <a:spcPct val="100000"/>
                        </a:lnSpc>
                        <a:buFont typeface="Arial" panose="020B0604020202020204" pitchFamily="34" charset="0"/>
                        <a:buChar char="•"/>
                      </a:pPr>
                      <a:r>
                        <a:rPr lang="de-DE" sz="1400" dirty="0" smtClean="0"/>
                        <a:t>Einfachere Replikation der Datenbanken</a:t>
                      </a:r>
                    </a:p>
                    <a:p>
                      <a:endParaRPr lang="de-DE" dirty="0"/>
                    </a:p>
                  </a:txBody>
                  <a:tcPr/>
                </a:tc>
                <a:tc>
                  <a:txBody>
                    <a:bodyPr/>
                    <a:lstStyle/>
                    <a:p>
                      <a:pPr marL="342900" indent="-342900">
                        <a:lnSpc>
                          <a:spcPct val="100000"/>
                        </a:lnSpc>
                        <a:buFont typeface="Arial" panose="020B0604020202020204" pitchFamily="34" charset="0"/>
                        <a:buChar char="•"/>
                      </a:pPr>
                      <a:r>
                        <a:rPr lang="de-DE" sz="1400" dirty="0" smtClean="0"/>
                        <a:t>Mangel an umfangreichen Dokumentationen</a:t>
                      </a:r>
                    </a:p>
                    <a:p>
                      <a:pPr marL="342900" indent="-342900">
                        <a:lnSpc>
                          <a:spcPct val="100000"/>
                        </a:lnSpc>
                        <a:buFont typeface="Arial" panose="020B0604020202020204" pitchFamily="34" charset="0"/>
                        <a:buChar char="•"/>
                      </a:pPr>
                      <a:r>
                        <a:rPr lang="de-DE" sz="1400" dirty="0" smtClean="0"/>
                        <a:t>Keine universelle Sprache wie SQL</a:t>
                      </a:r>
                    </a:p>
                    <a:p>
                      <a:pPr marL="342900" indent="-342900">
                        <a:lnSpc>
                          <a:spcPct val="100000"/>
                        </a:lnSpc>
                        <a:buFont typeface="Arial" panose="020B0604020202020204" pitchFamily="34" charset="0"/>
                        <a:buChar char="•"/>
                      </a:pPr>
                      <a:r>
                        <a:rPr lang="de-DE" sz="1400" dirty="0" smtClean="0"/>
                        <a:t>Unerwartetes Verhalten und fehlender Support </a:t>
                      </a:r>
                    </a:p>
                    <a:p>
                      <a:endParaRPr lang="de-DE" dirty="0"/>
                    </a:p>
                  </a:txBody>
                  <a:tcPr/>
                </a:tc>
                <a:extLst>
                  <a:ext uri="{0D108BD9-81ED-4DB2-BD59-A6C34878D82A}">
                    <a16:rowId xmlns:a16="http://schemas.microsoft.com/office/drawing/2014/main" val="10003"/>
                  </a:ext>
                </a:extLst>
              </a:tr>
              <a:tr h="3024724">
                <a:tc>
                  <a:txBody>
                    <a:bodyPr/>
                    <a:lstStyle/>
                    <a:p>
                      <a:r>
                        <a:rPr lang="de-DE" dirty="0" err="1"/>
                        <a:t>Memcache</a:t>
                      </a:r>
                      <a:endParaRPr lang="de-DE" dirty="0"/>
                    </a:p>
                  </a:txBody>
                  <a:tcPr/>
                </a:tc>
                <a:tc>
                  <a:txBody>
                    <a:bodyPr/>
                    <a:lstStyle/>
                    <a:p>
                      <a:pPr marL="285750" indent="-285750">
                        <a:buFont typeface="Arial" panose="020B0604020202020204" pitchFamily="34" charset="0"/>
                        <a:buChar char="•"/>
                      </a:pPr>
                      <a:r>
                        <a:rPr lang="de-DE" sz="1400" dirty="0" smtClean="0"/>
                        <a:t>einfach zu installieren und implementieren</a:t>
                      </a:r>
                    </a:p>
                    <a:p>
                      <a:pPr marL="285750" indent="-285750">
                        <a:buFont typeface="Arial" panose="020B0604020202020204" pitchFamily="34" charset="0"/>
                        <a:buChar char="•"/>
                      </a:pPr>
                      <a:r>
                        <a:rPr lang="de-DE" sz="1400" dirty="0" smtClean="0"/>
                        <a:t>einfache Optimierung der Ladezeiten von Webseiten</a:t>
                      </a:r>
                    </a:p>
                    <a:p>
                      <a:pPr marL="285750" indent="-285750">
                        <a:buFont typeface="Arial" panose="020B0604020202020204" pitchFamily="34" charset="0"/>
                        <a:buChar char="•"/>
                      </a:pPr>
                      <a:r>
                        <a:rPr lang="de-DE" sz="1400" dirty="0" smtClean="0"/>
                        <a:t>einfache Bedienung ( </a:t>
                      </a:r>
                      <a:r>
                        <a:rPr lang="de-DE" sz="1400" dirty="0" err="1" smtClean="0"/>
                        <a:t>set</a:t>
                      </a:r>
                      <a:r>
                        <a:rPr lang="de-DE" sz="1400" dirty="0" smtClean="0"/>
                        <a:t>() ; </a:t>
                      </a:r>
                      <a:r>
                        <a:rPr lang="de-DE" sz="1400" dirty="0" err="1" smtClean="0"/>
                        <a:t>add</a:t>
                      </a:r>
                      <a:r>
                        <a:rPr lang="de-DE" sz="1400" dirty="0" smtClean="0"/>
                        <a:t>() ; </a:t>
                      </a:r>
                      <a:r>
                        <a:rPr lang="de-DE" sz="1400" dirty="0" err="1" smtClean="0"/>
                        <a:t>get</a:t>
                      </a:r>
                      <a:r>
                        <a:rPr lang="de-DE" sz="1400" dirty="0" smtClean="0"/>
                        <a:t>()  )</a:t>
                      </a:r>
                    </a:p>
                    <a:p>
                      <a:pPr marL="285750" indent="-285750">
                        <a:buFont typeface="Arial" panose="020B0604020202020204" pitchFamily="34" charset="0"/>
                        <a:buChar char="•"/>
                      </a:pPr>
                      <a:r>
                        <a:rPr lang="de-DE" sz="1400" dirty="0" smtClean="0"/>
                        <a:t>Open Source (BSD-Lizenz)</a:t>
                      </a:r>
                    </a:p>
                    <a:p>
                      <a:endParaRPr lang="de-DE" dirty="0"/>
                    </a:p>
                  </a:txBody>
                  <a:tcPr/>
                </a:tc>
                <a:tc>
                  <a:txBody>
                    <a:bodyPr/>
                    <a:lstStyle/>
                    <a:p>
                      <a:pPr marL="285750" indent="-285750">
                        <a:buFont typeface="Arial" panose="020B0604020202020204" pitchFamily="34" charset="0"/>
                        <a:buChar char="•"/>
                      </a:pPr>
                      <a:r>
                        <a:rPr lang="de-DE" sz="1400" dirty="0" smtClean="0"/>
                        <a:t>Open Source -&gt; Fehler im Code ausnutzbar</a:t>
                      </a:r>
                    </a:p>
                    <a:p>
                      <a:pPr marL="285750" indent="-285750">
                        <a:buFont typeface="Arial" panose="020B0604020202020204" pitchFamily="34" charset="0"/>
                        <a:buChar char="•"/>
                      </a:pPr>
                      <a:r>
                        <a:rPr lang="de-DE" sz="1400" dirty="0" smtClean="0"/>
                        <a:t>Sicherheit außerdem fast vollständig vom Nutzer / Bibliothek abhängig</a:t>
                      </a:r>
                    </a:p>
                    <a:p>
                      <a:pPr marL="285750" indent="-285750">
                        <a:buFont typeface="Arial" panose="020B0604020202020204" pitchFamily="34" charset="0"/>
                        <a:buChar char="•"/>
                      </a:pPr>
                      <a:r>
                        <a:rPr lang="de-DE" sz="1400" dirty="0" smtClean="0"/>
                        <a:t>Kompression von Bibliothek / Programmiersprache abhängig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400" dirty="0" err="1" smtClean="0"/>
                        <a:t>Memcache</a:t>
                      </a:r>
                      <a:r>
                        <a:rPr lang="de-DE" sz="1400" dirty="0" smtClean="0"/>
                        <a:t> sollte nur von einer Bibliothek angesprochen werden</a:t>
                      </a:r>
                      <a:br>
                        <a:rPr lang="de-DE" sz="1400" dirty="0" smtClean="0"/>
                      </a:br>
                      <a:r>
                        <a:rPr lang="de-DE" sz="1400" dirty="0" smtClean="0"/>
                        <a:t>(Unterschiedliche Arten der Abspeicherung von Daten / Kompressionsmethoden)</a:t>
                      </a:r>
                    </a:p>
                    <a:p>
                      <a:pPr marL="285750" indent="-285750">
                        <a:buFont typeface="Arial" panose="020B0604020202020204" pitchFamily="34" charset="0"/>
                        <a:buChar char="•"/>
                      </a:pPr>
                      <a:endParaRPr lang="de-DE" dirty="0" smtClean="0"/>
                    </a:p>
                    <a:p>
                      <a:endParaRPr lang="de-DE"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7268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Fazit</a:t>
            </a:r>
            <a:endParaRPr lang="de-DE" dirty="0"/>
          </a:p>
        </p:txBody>
      </p:sp>
      <p:sp>
        <p:nvSpPr>
          <p:cNvPr id="2" name="Inhaltsplatzhalter 1"/>
          <p:cNvSpPr>
            <a:spLocks noGrp="1"/>
          </p:cNvSpPr>
          <p:nvPr>
            <p:ph idx="1"/>
          </p:nvPr>
        </p:nvSpPr>
        <p:spPr/>
        <p:txBody>
          <a:bodyPr/>
          <a:lstStyle/>
          <a:p>
            <a:pPr>
              <a:buFont typeface="Wingdings" panose="05000000000000000000" pitchFamily="2" charset="2"/>
              <a:buChar char="Ø"/>
            </a:pPr>
            <a:r>
              <a:rPr lang="de-DE" sz="1800" dirty="0" smtClean="0"/>
              <a:t>SAP HANA eignet sich vor allem für Aggregatfunktionen und ist hier auch am schnellsten. Insgesamt kann man SAP HANA vor allem für große unternehmen oder Unternehmen mit vielen Daten empfehlen, die schnell Berechnungen durchführen wollen</a:t>
            </a:r>
          </a:p>
          <a:p>
            <a:pPr>
              <a:buFont typeface="Wingdings" panose="05000000000000000000" pitchFamily="2" charset="2"/>
              <a:buChar char="Ø"/>
            </a:pPr>
            <a:r>
              <a:rPr lang="de-DE" sz="1800" dirty="0" smtClean="0"/>
              <a:t>MSSQL ist ein guten Allrounder. Das System ist von allem am Robustesten und macht jede Abfrage ohne Probleme mit. Dafür ist es aber nicht immer am schnellsten. Auch die Oberfläche sowie die Installation überzeugen, da sie schon altbekannt sind und sehr einfach.</a:t>
            </a:r>
          </a:p>
        </p:txBody>
      </p:sp>
    </p:spTree>
    <p:extLst>
      <p:ext uri="{BB962C8B-B14F-4D97-AF65-F5344CB8AC3E}">
        <p14:creationId xmlns:p14="http://schemas.microsoft.com/office/powerpoint/2010/main" val="1697573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sz="1400" dirty="0"/>
              <a:t>https://www.oth-regensburg.de/fileadmin/media/fakultaeten/im/forschung-projekte/ccse/pdf/SAP_HANA_AKWI_2014_v6.pdf</a:t>
            </a:r>
          </a:p>
          <a:p>
            <a:pPr marL="457200" indent="-457200">
              <a:buFont typeface="+mj-lt"/>
              <a:buAutoNum type="arabicPeriod"/>
            </a:pPr>
            <a:r>
              <a:rPr lang="de-DE" sz="1400" dirty="0"/>
              <a:t>https://www.stechies.com/userfiles/images/dictionaryCompression.JPG</a:t>
            </a:r>
          </a:p>
          <a:p>
            <a:pPr marL="457200" indent="-457200">
              <a:buFont typeface="+mj-lt"/>
              <a:buAutoNum type="arabicPeriod"/>
            </a:pPr>
            <a:r>
              <a:rPr lang="de-DE" sz="1400" dirty="0"/>
              <a:t>https://www.syslinkams.com/de/blog/hana-hochverfuegbarkeit-durch-system-replikation</a:t>
            </a:r>
          </a:p>
          <a:p>
            <a:pPr marL="457200" indent="-457200">
              <a:buFont typeface="+mj-lt"/>
              <a:buAutoNum type="arabicPeriod"/>
            </a:pPr>
            <a:r>
              <a:rPr lang="de-DE" sz="1400" dirty="0"/>
              <a:t>https://www.sap.com/developer/tutorials/dt-create-schema-load-data-part3.html</a:t>
            </a:r>
          </a:p>
          <a:p>
            <a:pPr marL="457200" indent="-457200">
              <a:buFont typeface="+mj-lt"/>
              <a:buAutoNum type="arabicPeriod"/>
            </a:pPr>
            <a:r>
              <a:rPr lang="de-DE" altLang="de-DE" sz="1400" dirty="0">
                <a:cs typeface="Consolas" panose="020B0609020204030204" pitchFamily="49" charset="0"/>
              </a:rPr>
              <a:t>https://www.devart.com/dbforge/sql/data-generator/images/banner-dbforge-sql-data-generator.jpg</a:t>
            </a:r>
          </a:p>
          <a:p>
            <a:pPr marL="457200" indent="-457200">
              <a:buFont typeface="+mj-lt"/>
              <a:buAutoNum type="arabicPeriod"/>
            </a:pPr>
            <a:r>
              <a:rPr lang="de-DE" altLang="de-DE" sz="1400" dirty="0">
                <a:cs typeface="Consolas" panose="020B0609020204030204" pitchFamily="49" charset="0"/>
              </a:rPr>
              <a:t>Buch: A Course in In-Memory Data Management – The </a:t>
            </a:r>
            <a:r>
              <a:rPr lang="de-DE" altLang="de-DE" sz="1400" dirty="0" err="1">
                <a:cs typeface="Consolas" panose="020B0609020204030204" pitchFamily="49" charset="0"/>
              </a:rPr>
              <a:t>Inner</a:t>
            </a:r>
            <a:r>
              <a:rPr lang="de-DE" altLang="de-DE" sz="1400" dirty="0">
                <a:cs typeface="Consolas" panose="020B0609020204030204" pitchFamily="49" charset="0"/>
              </a:rPr>
              <a:t> </a:t>
            </a:r>
            <a:r>
              <a:rPr lang="de-DE" altLang="de-DE" sz="1400" dirty="0" err="1">
                <a:cs typeface="Consolas" panose="020B0609020204030204" pitchFamily="49" charset="0"/>
              </a:rPr>
              <a:t>Mechanics</a:t>
            </a:r>
            <a:r>
              <a:rPr lang="de-DE" altLang="de-DE" sz="1400" dirty="0">
                <a:cs typeface="Consolas" panose="020B0609020204030204" pitchFamily="49" charset="0"/>
              </a:rPr>
              <a:t> </a:t>
            </a:r>
            <a:r>
              <a:rPr lang="de-DE" altLang="de-DE" sz="1400" dirty="0" err="1">
                <a:cs typeface="Consolas" panose="020B0609020204030204" pitchFamily="49" charset="0"/>
              </a:rPr>
              <a:t>of</a:t>
            </a:r>
            <a:r>
              <a:rPr lang="de-DE" altLang="de-DE" sz="1400" dirty="0">
                <a:cs typeface="Consolas" panose="020B0609020204030204" pitchFamily="49" charset="0"/>
              </a:rPr>
              <a:t> In-Memory Databases. Autor: Hasso Plattner. Verlag: Springer-Verlag. Ausgabe: Berlin 2013</a:t>
            </a:r>
          </a:p>
          <a:p>
            <a:pPr marL="457200" indent="-457200">
              <a:buFont typeface="+mj-lt"/>
              <a:buAutoNum type="arabicPeriod"/>
            </a:pPr>
            <a:r>
              <a:rPr lang="de-DE" sz="1400" dirty="0"/>
              <a:t>https://de.wikipedia.org/wiki/Spaltenorientierte_Datenbank</a:t>
            </a:r>
          </a:p>
          <a:p>
            <a:pPr marL="457200" indent="-457200">
              <a:buFont typeface="+mj-lt"/>
              <a:buAutoNum type="arabicPeriod"/>
            </a:pPr>
            <a:r>
              <a:rPr lang="de-DE" altLang="de-DE" sz="1400">
                <a:hlinkClick r:id="rId2"/>
              </a:rPr>
              <a:t>https://msdn.microsoft.com/de-de/library/dn133186(v=sql.120).aspx</a:t>
            </a:r>
            <a:r>
              <a:rPr lang="de-DE" altLang="de-DE" sz="1400"/>
              <a:t> 15.01.2018, 17.03 Uhr</a:t>
            </a:r>
            <a:endParaRPr lang="de-DE" alt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a:p>
            <a:pPr marL="457200" indent="-457200">
              <a:buFont typeface="+mj-lt"/>
              <a:buAutoNum type="arabicPeriod"/>
            </a:pPr>
            <a:endParaRPr lang="de-DE" sz="1400" dirty="0"/>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427054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Gliederung</a:t>
            </a:r>
          </a:p>
        </p:txBody>
      </p:sp>
      <p:sp>
        <p:nvSpPr>
          <p:cNvPr id="5" name="Rectangle 3"/>
          <p:cNvSpPr txBox="1">
            <a:spLocks noChangeArrowheads="1"/>
          </p:cNvSpPr>
          <p:nvPr/>
        </p:nvSpPr>
        <p:spPr bwMode="auto">
          <a:xfrm>
            <a:off x="430115" y="836712"/>
            <a:ext cx="8608398" cy="593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a:buFont typeface="+mj-lt"/>
              <a:buAutoNum type="arabicPeriod"/>
            </a:pPr>
            <a:r>
              <a:rPr lang="en-US" sz="3200" dirty="0" smtClean="0">
                <a:latin typeface="+mj-lt"/>
                <a:cs typeface="Consolas" panose="020B0609020204030204" pitchFamily="49" charset="0"/>
              </a:rPr>
              <a:t>Aufgabenstellung</a:t>
            </a:r>
          </a:p>
          <a:p>
            <a:pPr>
              <a:buFont typeface="+mj-lt"/>
              <a:buAutoNum type="arabicPeriod"/>
            </a:pPr>
            <a:r>
              <a:rPr lang="en-US" sz="3200" dirty="0" smtClean="0">
                <a:latin typeface="+mj-lt"/>
                <a:cs typeface="Consolas" panose="020B0609020204030204" pitchFamily="49" charset="0"/>
              </a:rPr>
              <a:t>Vorstellung der </a:t>
            </a:r>
            <a:r>
              <a:rPr lang="en-US" sz="3200" dirty="0" err="1" smtClean="0">
                <a:latin typeface="+mj-lt"/>
                <a:cs typeface="Consolas" panose="020B0609020204030204" pitchFamily="49" charset="0"/>
              </a:rPr>
              <a:t>Projektgruppe</a:t>
            </a:r>
            <a:endParaRPr lang="en-US" sz="3200" dirty="0" smtClean="0">
              <a:latin typeface="+mj-lt"/>
              <a:cs typeface="Consolas" panose="020B0609020204030204" pitchFamily="49" charset="0"/>
            </a:endParaRPr>
          </a:p>
          <a:p>
            <a:pPr>
              <a:buFont typeface="+mj-lt"/>
              <a:buAutoNum type="arabicPeriod"/>
            </a:pPr>
            <a:r>
              <a:rPr lang="en-US" sz="3200" dirty="0" smtClean="0">
                <a:latin typeface="+mj-lt"/>
                <a:cs typeface="Consolas" panose="020B0609020204030204" pitchFamily="49" charset="0"/>
              </a:rPr>
              <a:t>Lösungsweg</a:t>
            </a:r>
            <a:endParaRPr lang="de-DE" sz="3200" dirty="0" smtClean="0">
              <a:latin typeface="+mj-lt"/>
              <a:cs typeface="Consolas" panose="020B0609020204030204" pitchFamily="49" charset="0"/>
            </a:endParaRPr>
          </a:p>
          <a:p>
            <a:pPr>
              <a:buFont typeface="+mj-lt"/>
              <a:buAutoNum type="arabicPeriod"/>
            </a:pPr>
            <a:r>
              <a:rPr lang="de-DE" sz="3200" dirty="0" smtClean="0">
                <a:latin typeface="+mj-lt"/>
                <a:cs typeface="Consolas" panose="020B0609020204030204" pitchFamily="49" charset="0"/>
              </a:rPr>
              <a:t>Grundlagen</a:t>
            </a:r>
            <a:endParaRPr lang="de-DE" sz="3200" dirty="0">
              <a:latin typeface="+mj-lt"/>
              <a:cs typeface="Consolas" panose="020B0609020204030204" pitchFamily="49" charset="0"/>
            </a:endParaRPr>
          </a:p>
          <a:p>
            <a:pPr>
              <a:buAutoNum type="arabicPeriod"/>
            </a:pPr>
            <a:r>
              <a:rPr lang="de-DE" sz="3200" dirty="0">
                <a:highlight>
                  <a:srgbClr val="FFFFFF"/>
                </a:highlight>
                <a:latin typeface="+mj-lt"/>
              </a:rPr>
              <a:t>MSSQL</a:t>
            </a:r>
          </a:p>
          <a:p>
            <a:pPr>
              <a:buAutoNum type="arabicPeriod"/>
            </a:pPr>
            <a:r>
              <a:rPr lang="de-DE" sz="3200" dirty="0">
                <a:highlight>
                  <a:srgbClr val="FFFFFF"/>
                </a:highlight>
                <a:latin typeface="+mj-lt"/>
              </a:rPr>
              <a:t>SAP HANA</a:t>
            </a:r>
          </a:p>
          <a:p>
            <a:pPr>
              <a:buAutoNum type="arabicPeriod"/>
            </a:pPr>
            <a:r>
              <a:rPr lang="de-DE" sz="3200" dirty="0">
                <a:highlight>
                  <a:srgbClr val="FFFFFF"/>
                </a:highlight>
                <a:latin typeface="+mj-lt"/>
              </a:rPr>
              <a:t>NOSQL</a:t>
            </a:r>
          </a:p>
          <a:p>
            <a:pPr>
              <a:buAutoNum type="arabicPeriod"/>
            </a:pPr>
            <a:r>
              <a:rPr lang="de-DE" sz="3200" dirty="0" smtClean="0">
                <a:highlight>
                  <a:srgbClr val="FFFFFF"/>
                </a:highlight>
                <a:latin typeface="+mj-lt"/>
              </a:rPr>
              <a:t>Vergleich</a:t>
            </a:r>
          </a:p>
          <a:p>
            <a:pPr>
              <a:buAutoNum type="arabicPeriod"/>
            </a:pPr>
            <a:r>
              <a:rPr lang="de-DE" sz="3200" dirty="0" smtClean="0">
                <a:highlight>
                  <a:srgbClr val="FFFFFF"/>
                </a:highlight>
                <a:latin typeface="+mj-lt"/>
              </a:rPr>
              <a:t>Fazit</a:t>
            </a:r>
            <a:endParaRPr lang="de-DE" sz="3200" dirty="0">
              <a:highlight>
                <a:srgbClr val="FFFFFF"/>
              </a:highlight>
              <a:latin typeface="+mj-lt"/>
            </a:endParaRPr>
          </a:p>
          <a:p>
            <a:pPr>
              <a:buAutoNum type="arabicPeriod"/>
            </a:pPr>
            <a:endParaRPr lang="de-DE" sz="1800" dirty="0"/>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86510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Lösungsweg</a:t>
            </a:r>
            <a:endParaRPr lang="de-DE" dirty="0"/>
          </a:p>
        </p:txBody>
      </p:sp>
      <p:sp>
        <p:nvSpPr>
          <p:cNvPr id="4" name="Textfeld 3">
            <a:extLst>
              <a:ext uri="{FF2B5EF4-FFF2-40B4-BE49-F238E27FC236}">
                <a16:creationId xmlns:a16="http://schemas.microsoft.com/office/drawing/2014/main" id="{55A35DED-7D1A-4C8F-934D-D5CD3FC3279C}"/>
              </a:ext>
            </a:extLst>
          </p:cNvPr>
          <p:cNvSpPr txBox="1"/>
          <p:nvPr/>
        </p:nvSpPr>
        <p:spPr>
          <a:xfrm>
            <a:off x="251520" y="1052736"/>
            <a:ext cx="8892480" cy="2246769"/>
          </a:xfrm>
          <a:prstGeom prst="rect">
            <a:avLst/>
          </a:prstGeom>
          <a:noFill/>
        </p:spPr>
        <p:txBody>
          <a:bodyPr wrap="square" rtlCol="0">
            <a:spAutoFit/>
          </a:bodyPr>
          <a:lstStyle/>
          <a:p>
            <a:pPr marL="514350" indent="-514350">
              <a:buAutoNum type="arabicPeriod"/>
            </a:pPr>
            <a:r>
              <a:rPr lang="de-DE" dirty="0" smtClean="0"/>
              <a:t>Einrichtung der DB-Managementsysteme</a:t>
            </a:r>
          </a:p>
          <a:p>
            <a:pPr marL="514350" indent="-514350">
              <a:buAutoNum type="arabicPeriod"/>
            </a:pPr>
            <a:r>
              <a:rPr lang="de-DE" dirty="0" smtClean="0"/>
              <a:t>Erstellen einer Datenbank</a:t>
            </a:r>
          </a:p>
          <a:p>
            <a:pPr marL="514350" indent="-514350">
              <a:buAutoNum type="arabicPeriod"/>
            </a:pPr>
            <a:r>
              <a:rPr lang="de-DE" dirty="0" smtClean="0"/>
              <a:t>Kopieren der DB auf die unterschiedlichen Systeme</a:t>
            </a:r>
          </a:p>
          <a:p>
            <a:pPr marL="514350" indent="-514350">
              <a:buAutoNum type="arabicPeriod"/>
            </a:pPr>
            <a:r>
              <a:rPr lang="de-DE" dirty="0" smtClean="0"/>
              <a:t>Entwicklung der Test-</a:t>
            </a:r>
            <a:r>
              <a:rPr lang="de-DE" dirty="0" err="1" smtClean="0"/>
              <a:t>Querys</a:t>
            </a:r>
            <a:endParaRPr lang="de-DE" dirty="0" smtClean="0"/>
          </a:p>
          <a:p>
            <a:pPr marL="514350" indent="-514350">
              <a:buAutoNum type="arabicPeriod"/>
            </a:pPr>
            <a:r>
              <a:rPr lang="de-DE" dirty="0" smtClean="0"/>
              <a:t>Durchführung der Test-</a:t>
            </a:r>
            <a:r>
              <a:rPr lang="de-DE" dirty="0" err="1" smtClean="0"/>
              <a:t>Querys</a:t>
            </a:r>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9505"/>
            <a:ext cx="9144000" cy="2619375"/>
          </a:xfrm>
          <a:prstGeom prst="rect">
            <a:avLst/>
          </a:prstGeom>
        </p:spPr>
      </p:pic>
      <p:sp>
        <p:nvSpPr>
          <p:cNvPr id="6" name="Textfeld 5"/>
          <p:cNvSpPr txBox="1"/>
          <p:nvPr/>
        </p:nvSpPr>
        <p:spPr>
          <a:xfrm>
            <a:off x="432000" y="6309320"/>
            <a:ext cx="684803" cy="215444"/>
          </a:xfrm>
          <a:prstGeom prst="rect">
            <a:avLst/>
          </a:prstGeom>
          <a:noFill/>
        </p:spPr>
        <p:txBody>
          <a:bodyPr wrap="none" rtlCol="0">
            <a:spAutoFit/>
          </a:bodyPr>
          <a:lstStyle/>
          <a:p>
            <a:r>
              <a:rPr lang="de-DE" sz="800" dirty="0">
                <a:solidFill>
                  <a:schemeClr val="tx1">
                    <a:lumMod val="50000"/>
                    <a:lumOff val="50000"/>
                  </a:schemeClr>
                </a:solidFill>
              </a:rPr>
              <a:t>Quellen: 5 </a:t>
            </a:r>
          </a:p>
        </p:txBody>
      </p:sp>
    </p:spTree>
    <p:extLst>
      <p:ext uri="{BB962C8B-B14F-4D97-AF65-F5344CB8AC3E}">
        <p14:creationId xmlns:p14="http://schemas.microsoft.com/office/powerpoint/2010/main" val="20803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Vorstellung der Projektgruppe</a:t>
            </a:r>
          </a:p>
        </p:txBody>
      </p:sp>
      <p:sp>
        <p:nvSpPr>
          <p:cNvPr id="4" name="Textfeld 3">
            <a:extLst>
              <a:ext uri="{FF2B5EF4-FFF2-40B4-BE49-F238E27FC236}">
                <a16:creationId xmlns:a16="http://schemas.microsoft.com/office/drawing/2014/main" id="{55A35DED-7D1A-4C8F-934D-D5CD3FC3279C}"/>
              </a:ext>
            </a:extLst>
          </p:cNvPr>
          <p:cNvSpPr txBox="1"/>
          <p:nvPr/>
        </p:nvSpPr>
        <p:spPr>
          <a:xfrm>
            <a:off x="251520" y="1052736"/>
            <a:ext cx="8892480" cy="5201424"/>
          </a:xfrm>
          <a:prstGeom prst="rect">
            <a:avLst/>
          </a:prstGeom>
          <a:noFill/>
        </p:spPr>
        <p:txBody>
          <a:bodyPr wrap="square" rtlCol="0">
            <a:spAutoFit/>
          </a:bodyPr>
          <a:lstStyle/>
          <a:p>
            <a:pPr algn="ctr"/>
            <a:r>
              <a:rPr lang="de-DE" dirty="0" smtClean="0"/>
              <a:t>Teams:</a:t>
            </a:r>
          </a:p>
          <a:p>
            <a:pPr>
              <a:spcBef>
                <a:spcPts val="600"/>
              </a:spcBef>
            </a:pPr>
            <a:r>
              <a:rPr lang="de-DE" dirty="0" smtClean="0"/>
              <a:t>			SAP HANA</a:t>
            </a:r>
          </a:p>
          <a:p>
            <a:pPr marL="4000500" lvl="8" indent="-342900">
              <a:buFont typeface="Wingdings" panose="05000000000000000000" pitchFamily="2" charset="2"/>
              <a:buChar char="§"/>
            </a:pPr>
            <a:r>
              <a:rPr lang="de-DE" sz="2400" dirty="0" smtClean="0"/>
              <a:t>Philipp Winkler</a:t>
            </a:r>
          </a:p>
          <a:p>
            <a:pPr marL="4000500" lvl="8" indent="-342900">
              <a:buFont typeface="Wingdings" panose="05000000000000000000" pitchFamily="2" charset="2"/>
              <a:buChar char="§"/>
            </a:pPr>
            <a:r>
              <a:rPr lang="de-DE" sz="2400" dirty="0" smtClean="0"/>
              <a:t>Clemens Köhler</a:t>
            </a:r>
            <a:endParaRPr lang="de-DE" sz="2400" dirty="0"/>
          </a:p>
          <a:p>
            <a:pPr>
              <a:spcBef>
                <a:spcPts val="600"/>
              </a:spcBef>
            </a:pPr>
            <a:r>
              <a:rPr lang="de-DE" dirty="0" smtClean="0"/>
              <a:t>			MSSQL</a:t>
            </a:r>
          </a:p>
          <a:p>
            <a:pPr marL="4000500" lvl="8" indent="-342900">
              <a:buFont typeface="Wingdings" panose="05000000000000000000" pitchFamily="2" charset="2"/>
              <a:buChar char="§"/>
            </a:pPr>
            <a:r>
              <a:rPr lang="de-DE" sz="2400" dirty="0" smtClean="0"/>
              <a:t>Robert Pietzschmann?</a:t>
            </a:r>
          </a:p>
          <a:p>
            <a:pPr marL="4000500" lvl="8" indent="-342900">
              <a:buFont typeface="Wingdings" panose="05000000000000000000" pitchFamily="2" charset="2"/>
              <a:buChar char="§"/>
            </a:pPr>
            <a:r>
              <a:rPr lang="de-DE" sz="2400" dirty="0" smtClean="0"/>
              <a:t>Moritz Buchwalder</a:t>
            </a:r>
          </a:p>
          <a:p>
            <a:pPr>
              <a:spcBef>
                <a:spcPts val="600"/>
              </a:spcBef>
            </a:pPr>
            <a:r>
              <a:rPr lang="de-DE" dirty="0" smtClean="0"/>
              <a:t>			CASSANDRA</a:t>
            </a:r>
          </a:p>
          <a:p>
            <a:pPr marL="4114800" lvl="8" indent="-457200">
              <a:buFont typeface="Wingdings" panose="05000000000000000000" pitchFamily="2" charset="2"/>
              <a:buChar char="§"/>
            </a:pPr>
            <a:r>
              <a:rPr lang="de-DE" sz="2400" dirty="0" smtClean="0"/>
              <a:t>Marcel Kunz</a:t>
            </a:r>
            <a:endParaRPr lang="de-DE" sz="2400" dirty="0"/>
          </a:p>
          <a:p>
            <a:pPr>
              <a:spcBef>
                <a:spcPts val="600"/>
              </a:spcBef>
            </a:pPr>
            <a:r>
              <a:rPr lang="de-DE" dirty="0" smtClean="0"/>
              <a:t>			MEM_CACHE</a:t>
            </a:r>
          </a:p>
          <a:p>
            <a:pPr marL="4114800" lvl="8" indent="-457200">
              <a:buFont typeface="Wingdings" panose="05000000000000000000" pitchFamily="2" charset="2"/>
              <a:buChar char="§"/>
            </a:pPr>
            <a:r>
              <a:rPr lang="de-DE" sz="2400" dirty="0" smtClean="0"/>
              <a:t>Robin</a:t>
            </a:r>
          </a:p>
          <a:p>
            <a:endParaRPr lang="de-DE" dirty="0"/>
          </a:p>
        </p:txBody>
      </p:sp>
    </p:spTree>
    <p:extLst>
      <p:ext uri="{BB962C8B-B14F-4D97-AF65-F5344CB8AC3E}">
        <p14:creationId xmlns:p14="http://schemas.microsoft.com/office/powerpoint/2010/main" val="3108195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a:t>
            </a:r>
            <a:endParaRPr lang="de-DE" dirty="0"/>
          </a:p>
        </p:txBody>
      </p:sp>
      <p:sp>
        <p:nvSpPr>
          <p:cNvPr id="4" name="Textfeld 3">
            <a:extLst>
              <a:ext uri="{FF2B5EF4-FFF2-40B4-BE49-F238E27FC236}">
                <a16:creationId xmlns:a16="http://schemas.microsoft.com/office/drawing/2014/main" id="{55A35DED-7D1A-4C8F-934D-D5CD3FC3279C}"/>
              </a:ext>
            </a:extLst>
          </p:cNvPr>
          <p:cNvSpPr txBox="1"/>
          <p:nvPr/>
        </p:nvSpPr>
        <p:spPr>
          <a:xfrm>
            <a:off x="251520" y="1052736"/>
            <a:ext cx="8892480" cy="2246769"/>
          </a:xfrm>
          <a:prstGeom prst="rect">
            <a:avLst/>
          </a:prstGeom>
          <a:noFill/>
        </p:spPr>
        <p:txBody>
          <a:bodyPr wrap="square" rtlCol="0">
            <a:spAutoFit/>
          </a:bodyPr>
          <a:lstStyle/>
          <a:p>
            <a:pPr marL="457200" indent="-457200">
              <a:buFontTx/>
              <a:buChar char="-"/>
            </a:pPr>
            <a:r>
              <a:rPr lang="de-DE" dirty="0"/>
              <a:t>Speicheroptimierte Tabellen (Speicherung als Objekte in C) </a:t>
            </a:r>
          </a:p>
          <a:p>
            <a:pPr marL="457200" indent="-457200">
              <a:buFontTx/>
              <a:buChar char="-"/>
            </a:pPr>
            <a:r>
              <a:rPr lang="de-DE" dirty="0"/>
              <a:t>Verschieden beständige Tabellen </a:t>
            </a:r>
          </a:p>
          <a:p>
            <a:pPr marL="457200" indent="-457200">
              <a:buFontTx/>
              <a:buChar char="-"/>
            </a:pPr>
            <a:r>
              <a:rPr lang="de-DE" dirty="0"/>
              <a:t>Multiversionsverwaltung </a:t>
            </a:r>
          </a:p>
          <a:p>
            <a:pPr marL="457200" indent="-457200">
              <a:buFontTx/>
              <a:buChar char="-"/>
            </a:pPr>
            <a:r>
              <a:rPr lang="de-DE" dirty="0"/>
              <a:t>Erhebliche Leistungs-</a:t>
            </a:r>
            <a:r>
              <a:rPr lang="de-DE"/>
              <a:t>, Skalierbarkeitsgewinne</a:t>
            </a:r>
            <a:endParaRPr lang="de-DE" dirty="0"/>
          </a:p>
        </p:txBody>
      </p:sp>
    </p:spTree>
    <p:extLst>
      <p:ext uri="{BB962C8B-B14F-4D97-AF65-F5344CB8AC3E}">
        <p14:creationId xmlns:p14="http://schemas.microsoft.com/office/powerpoint/2010/main" val="2885947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MSSQL </a:t>
            </a:r>
            <a:r>
              <a:rPr lang="de-DE" dirty="0"/>
              <a:t>– Datenbank </a:t>
            </a:r>
            <a:r>
              <a:rPr lang="de-DE" dirty="0" smtClean="0"/>
              <a:t>einrichten</a:t>
            </a:r>
            <a:endParaRPr lang="de-DE" dirty="0"/>
          </a:p>
        </p:txBody>
      </p:sp>
      <p:sp>
        <p:nvSpPr>
          <p:cNvPr id="4" name="Rectangle 3"/>
          <p:cNvSpPr txBox="1">
            <a:spLocks noChangeArrowheads="1"/>
          </p:cNvSpPr>
          <p:nvPr/>
        </p:nvSpPr>
        <p:spPr bwMode="auto">
          <a:xfrm>
            <a:off x="323528" y="438738"/>
            <a:ext cx="8724898" cy="625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pPr marL="0" indent="0">
              <a:buFontTx/>
              <a:buNone/>
            </a:pPr>
            <a:endParaRPr lang="de-DE" sz="1800" dirty="0"/>
          </a:p>
          <a:p>
            <a:pPr marL="0" indent="0">
              <a:buNone/>
            </a:pPr>
            <a:r>
              <a:rPr lang="en-US" sz="1800" dirty="0">
                <a:solidFill>
                  <a:srgbClr val="0000FF"/>
                </a:solidFill>
                <a:highlight>
                  <a:srgbClr val="FFFFFF"/>
                </a:highlight>
                <a:latin typeface="Consolas" panose="020B0609020204030204" pitchFamily="49" charset="0"/>
              </a:rPr>
              <a:t>ALTER</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DATABASE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ADD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FILEGROUP</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Testdatenbank_mod</a:t>
            </a:r>
            <a:r>
              <a:rPr lang="en-US" sz="1800" dirty="0">
                <a:solidFill>
                  <a:srgbClr val="000000"/>
                </a:solidFill>
                <a:highlight>
                  <a:srgbClr val="FFFFFF"/>
                </a:highlight>
                <a:latin typeface="Consolas" panose="020B0609020204030204" pitchFamily="49" charset="0"/>
              </a:rPr>
              <a:t> </a:t>
            </a:r>
            <a:r>
              <a:rPr lang="en-US" sz="1800" dirty="0">
                <a:solidFill>
                  <a:srgbClr val="FF00FF"/>
                </a:solidFill>
                <a:highlight>
                  <a:srgbClr val="FFFFFF"/>
                </a:highlight>
                <a:latin typeface="Consolas" panose="020B0609020204030204" pitchFamily="49" charset="0"/>
              </a:rPr>
              <a:t>CONTAINS</a:t>
            </a:r>
            <a:r>
              <a:rPr lang="en-US"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00"/>
                </a:solidFill>
                <a:highlight>
                  <a:srgbClr val="FFFFFF"/>
                </a:highlight>
                <a:latin typeface="Consolas" panose="020B0609020204030204" pitchFamily="49" charset="0"/>
              </a:rPr>
              <a:t>MEMORY_OPTIMIZED_DATA   </a:t>
            </a:r>
          </a:p>
          <a:p>
            <a:pPr marL="0" indent="0">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indent="0">
              <a:buNone/>
            </a:pPr>
            <a:r>
              <a:rPr lang="de-DE" sz="1800" dirty="0">
                <a:solidFill>
                  <a:srgbClr val="0000FF"/>
                </a:solidFill>
                <a:highlight>
                  <a:srgbClr val="FFFFFF"/>
                </a:highlight>
                <a:latin typeface="Consolas" panose="020B0609020204030204" pitchFamily="49" charset="0"/>
              </a:rPr>
              <a:t>ADD</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 </a:t>
            </a:r>
            <a:r>
              <a:rPr lang="de-DE" sz="1800" dirty="0">
                <a:solidFill>
                  <a:srgbClr val="808080"/>
                </a:solidFill>
                <a:highlight>
                  <a:srgbClr val="FFFFFF"/>
                </a:highlight>
                <a:latin typeface="Consolas" panose="020B0609020204030204" pitchFamily="49" charset="0"/>
              </a:rPr>
              <a:t>(</a:t>
            </a:r>
            <a:r>
              <a:rPr lang="de-DE" sz="1800" dirty="0" err="1">
                <a:solidFill>
                  <a:srgbClr val="0000FF"/>
                </a:solidFill>
                <a:highlight>
                  <a:srgbClr val="FFFFFF"/>
                </a:highlight>
                <a:latin typeface="Consolas" panose="020B0609020204030204" pitchFamily="49" charset="0"/>
              </a:rPr>
              <a:t>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 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r>
              <a:rPr lang="de-DE" sz="1800" dirty="0" err="1">
                <a:solidFill>
                  <a:srgbClr val="0000FF"/>
                </a:solidFill>
                <a:highlight>
                  <a:srgbClr val="FFFFFF"/>
                </a:highlight>
                <a:latin typeface="Consolas" panose="020B0609020204030204" pitchFamily="49" charset="0"/>
              </a:rPr>
              <a:t>filename</a:t>
            </a:r>
            <a:r>
              <a:rPr lang="de-DE" sz="1800" dirty="0">
                <a:solidFill>
                  <a:srgbClr val="808080"/>
                </a:solidFill>
                <a:highlight>
                  <a:srgbClr val="FFFFFF"/>
                </a:highlight>
                <a:latin typeface="Consolas" panose="020B0609020204030204" pitchFamily="49" charset="0"/>
              </a:rPr>
              <a:t>=</a:t>
            </a:r>
            <a:r>
              <a:rPr lang="de-DE" sz="1800" dirty="0">
                <a:solidFill>
                  <a:srgbClr val="FF0000"/>
                </a:solidFill>
                <a:highlight>
                  <a:srgbClr val="FFFFFF"/>
                </a:highlight>
                <a:latin typeface="Consolas" panose="020B0609020204030204" pitchFamily="49" charset="0"/>
              </a:rPr>
              <a:t>'c:\</a:t>
            </a:r>
            <a:r>
              <a:rPr lang="de-DE" sz="1800" dirty="0" err="1">
                <a:solidFill>
                  <a:srgbClr val="FF0000"/>
                </a:solidFill>
                <a:highlight>
                  <a:srgbClr val="FFFFFF"/>
                </a:highlight>
                <a:latin typeface="Consolas" panose="020B0609020204030204" pitchFamily="49" charset="0"/>
              </a:rPr>
              <a:t>data</a:t>
            </a:r>
            <a:r>
              <a:rPr lang="de-DE" sz="1800" dirty="0">
                <a:solidFill>
                  <a:srgbClr val="FF0000"/>
                </a:solidFill>
                <a:highlight>
                  <a:srgbClr val="FFFFFF"/>
                </a:highlight>
                <a:latin typeface="Consolas" panose="020B0609020204030204" pitchFamily="49" charset="0"/>
              </a:rPr>
              <a:t>\Testdatenbank_mod1'</a:t>
            </a:r>
            <a:r>
              <a:rPr lang="de-DE" sz="1800" dirty="0">
                <a:solidFill>
                  <a:srgbClr val="808080"/>
                </a:solidFill>
                <a:highlight>
                  <a:srgbClr val="FFFFFF"/>
                </a:highlight>
                <a:latin typeface="Consolas" panose="020B0609020204030204" pitchFamily="49" charset="0"/>
              </a:rPr>
              <a:t>)</a:t>
            </a:r>
            <a:r>
              <a:rPr lang="de-DE" sz="1800" dirty="0">
                <a:solidFill>
                  <a:srgbClr val="000000"/>
                </a:solidFill>
                <a:highlight>
                  <a:srgbClr val="FFFFFF"/>
                </a:highlight>
                <a:latin typeface="Consolas" panose="020B0609020204030204" pitchFamily="49" charset="0"/>
              </a:rPr>
              <a:t> </a:t>
            </a:r>
          </a:p>
          <a:p>
            <a:pPr marL="0" indent="0">
              <a:buNone/>
            </a:pPr>
            <a:r>
              <a:rPr lang="de-DE" sz="1800" dirty="0">
                <a:solidFill>
                  <a:srgbClr val="0000FF"/>
                </a:solidFill>
                <a:highlight>
                  <a:srgbClr val="FFFFFF"/>
                </a:highlight>
                <a:latin typeface="Consolas" panose="020B0609020204030204" pitchFamily="49" charset="0"/>
              </a:rPr>
              <a:t>TO</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FILEGROUP</a:t>
            </a:r>
            <a:r>
              <a:rPr lang="de-DE" sz="1800" dirty="0">
                <a:solidFill>
                  <a:srgbClr val="000000"/>
                </a:solidFill>
                <a:highlight>
                  <a:srgbClr val="FFFFFF"/>
                </a:highlight>
                <a:latin typeface="Consolas" panose="020B0609020204030204" pitchFamily="49" charset="0"/>
              </a:rPr>
              <a:t> </a:t>
            </a:r>
            <a:r>
              <a:rPr lang="de-DE" sz="1800" dirty="0" err="1" smtClean="0">
                <a:solidFill>
                  <a:srgbClr val="000000"/>
                </a:solidFill>
                <a:highlight>
                  <a:srgbClr val="FFFFFF"/>
                </a:highlight>
                <a:latin typeface="Consolas" panose="020B0609020204030204" pitchFamily="49" charset="0"/>
              </a:rPr>
              <a:t>Testdatenbank_mod</a:t>
            </a:r>
            <a:endParaRPr lang="de-DE" sz="1800" dirty="0">
              <a:solidFill>
                <a:srgbClr val="000000"/>
              </a:solidFill>
              <a:highlight>
                <a:srgbClr val="FFFFFF"/>
              </a:highlight>
              <a:latin typeface="Consolas" panose="020B0609020204030204" pitchFamily="49" charset="0"/>
            </a:endParaRPr>
          </a:p>
          <a:p>
            <a:pPr marL="0" indent="0">
              <a:buNone/>
            </a:pPr>
            <a:endParaRPr lang="de-DE" sz="1800" dirty="0" smtClean="0">
              <a:solidFill>
                <a:srgbClr val="000000"/>
              </a:solidFill>
              <a:highlight>
                <a:srgbClr val="FFFFFF"/>
              </a:highlight>
              <a:latin typeface="Consolas" panose="020B0609020204030204" pitchFamily="49" charset="0"/>
            </a:endParaRPr>
          </a:p>
          <a:p>
            <a:pPr marL="0" lvl="0" indent="0">
              <a:spcBef>
                <a:spcPct val="0"/>
              </a:spcBef>
              <a:buNone/>
            </a:pPr>
            <a:r>
              <a:rPr lang="de-DE" sz="1800" dirty="0">
                <a:solidFill>
                  <a:srgbClr val="0000FF"/>
                </a:solidFill>
                <a:highlight>
                  <a:srgbClr val="FFFFFF"/>
                </a:highlight>
                <a:latin typeface="Consolas" panose="020B0609020204030204" pitchFamily="49" charset="0"/>
              </a:rPr>
              <a:t>ALTER</a:t>
            </a:r>
            <a:r>
              <a:rPr lang="de-DE" sz="1800" dirty="0">
                <a:solidFill>
                  <a:srgbClr val="000000"/>
                </a:solidFill>
                <a:highlight>
                  <a:srgbClr val="FFFFFF"/>
                </a:highlight>
                <a:latin typeface="Consolas" panose="020B0609020204030204" pitchFamily="49" charset="0"/>
              </a:rPr>
              <a:t> </a:t>
            </a:r>
            <a:r>
              <a:rPr lang="de-DE" sz="1800" dirty="0">
                <a:solidFill>
                  <a:srgbClr val="0000FF"/>
                </a:solidFill>
                <a:highlight>
                  <a:srgbClr val="FFFFFF"/>
                </a:highlight>
                <a:latin typeface="Consolas" panose="020B0609020204030204" pitchFamily="49" charset="0"/>
              </a:rPr>
              <a:t>DATABASE</a:t>
            </a:r>
            <a:r>
              <a:rPr lang="de-DE" sz="1800" dirty="0">
                <a:solidFill>
                  <a:srgbClr val="000000"/>
                </a:solidFill>
                <a:highlight>
                  <a:srgbClr val="FFFFFF"/>
                </a:highlight>
                <a:latin typeface="Consolas" panose="020B0609020204030204" pitchFamily="49" charset="0"/>
              </a:rPr>
              <a:t> Testdatenbank </a:t>
            </a:r>
          </a:p>
          <a:p>
            <a:pPr marL="0" lvl="0" indent="0">
              <a:spcBef>
                <a:spcPct val="0"/>
              </a:spcBef>
              <a:buNone/>
            </a:pPr>
            <a:r>
              <a:rPr lang="de-DE" sz="1800" dirty="0">
                <a:solidFill>
                  <a:srgbClr val="0000FF"/>
                </a:solidFill>
                <a:highlight>
                  <a:srgbClr val="FFFFFF"/>
                </a:highlight>
                <a:latin typeface="Consolas" panose="020B0609020204030204" pitchFamily="49" charset="0"/>
              </a:rPr>
              <a:t>SET</a:t>
            </a:r>
            <a:r>
              <a:rPr lang="de-DE" sz="1800" dirty="0">
                <a:solidFill>
                  <a:srgbClr val="000000"/>
                </a:solidFill>
                <a:highlight>
                  <a:srgbClr val="FFFFFF"/>
                </a:highlight>
                <a:latin typeface="Consolas" panose="020B0609020204030204" pitchFamily="49" charset="0"/>
              </a:rPr>
              <a:t> MEMORY_OPTIMIZED_ELEVATE_TO_SNAPSHOT</a:t>
            </a:r>
            <a:r>
              <a:rPr lang="de-DE" sz="1800" dirty="0">
                <a:solidFill>
                  <a:srgbClr val="808080"/>
                </a:solidFill>
                <a:highlight>
                  <a:srgbClr val="FFFFFF"/>
                </a:highlight>
                <a:latin typeface="Consolas" panose="020B0609020204030204" pitchFamily="49" charset="0"/>
              </a:rPr>
              <a:t>=</a:t>
            </a:r>
            <a:r>
              <a:rPr lang="de-DE" sz="1800" dirty="0">
                <a:solidFill>
                  <a:srgbClr val="0000FF"/>
                </a:solidFill>
                <a:highlight>
                  <a:srgbClr val="FFFFFF"/>
                </a:highlight>
                <a:latin typeface="Consolas" panose="020B0609020204030204" pitchFamily="49" charset="0"/>
              </a:rPr>
              <a:t>ON</a:t>
            </a:r>
            <a:r>
              <a:rPr lang="de-DE" sz="1800" dirty="0">
                <a:solidFill>
                  <a:srgbClr val="000000"/>
                </a:solidFill>
                <a:highlight>
                  <a:srgbClr val="FFFFFF"/>
                </a:highlight>
                <a:latin typeface="Consolas" panose="020B0609020204030204" pitchFamily="49" charset="0"/>
              </a:rPr>
              <a:t>  </a:t>
            </a:r>
            <a:endParaRPr lang="de-DE" sz="1800" dirty="0">
              <a:solidFill>
                <a:srgbClr val="000000"/>
              </a:solidFill>
              <a:highlight>
                <a:srgbClr val="FFFFFF"/>
              </a:highlight>
              <a:latin typeface="Consolas" panose="020B0609020204030204" pitchFamily="49" charset="0"/>
            </a:endParaRPr>
          </a:p>
          <a:p>
            <a:pPr marL="0" indent="0">
              <a:buFontTx/>
              <a:buNone/>
            </a:pPr>
            <a:endParaRPr lang="de-DE" sz="1800" dirty="0"/>
          </a:p>
          <a:p>
            <a:r>
              <a:rPr lang="de-DE" sz="1800" dirty="0"/>
              <a:t>Erstellt eine speicheroptimierte Dateigruppe mit einem Container </a:t>
            </a:r>
          </a:p>
          <a:p>
            <a:r>
              <a:rPr lang="de-DE" sz="1800" dirty="0"/>
              <a:t>der Container enthält Datendateien </a:t>
            </a:r>
            <a:r>
              <a:rPr lang="de-DE" sz="1800" dirty="0" smtClean="0"/>
              <a:t>und</a:t>
            </a:r>
            <a:r>
              <a:rPr lang="de-DE" sz="1800" dirty="0" smtClean="0"/>
              <a:t> Änderungsdateien</a:t>
            </a:r>
            <a:endParaRPr lang="de-DE" sz="1800" dirty="0"/>
          </a:p>
          <a:p>
            <a:r>
              <a:rPr lang="de-DE" sz="1800" dirty="0"/>
              <a:t>eine speicheroptimierte Dateigruppe ist erforderlich, damit die Behandlung speicheroptimierter SCHEMA_ONLY-Tabellen für Datenbanken mit speicheroptimierten Tabellen konsistent ist</a:t>
            </a:r>
          </a:p>
          <a:p>
            <a:r>
              <a:rPr lang="de-DE" sz="1800" dirty="0"/>
              <a:t>In dieser Dateigruppe erfolgt die zwischen Speicherung der Daten aus dem Arbeitsspeicher (Backup-Lösung)</a:t>
            </a:r>
          </a:p>
          <a:p>
            <a:endParaRPr lang="de-DE" altLang="de-DE" sz="1800" kern="0" dirty="0">
              <a:latin typeface="Arial" panose="020B0604020202020204" pitchFamily="34" charset="0"/>
            </a:endParaRPr>
          </a:p>
        </p:txBody>
      </p:sp>
    </p:spTree>
    <p:extLst>
      <p:ext uri="{BB962C8B-B14F-4D97-AF65-F5344CB8AC3E}">
        <p14:creationId xmlns:p14="http://schemas.microsoft.com/office/powerpoint/2010/main" val="1142483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3221</Words>
  <Application>Microsoft Office PowerPoint</Application>
  <PresentationFormat>Bildschirmpräsentation (4:3)</PresentationFormat>
  <Paragraphs>531</Paragraphs>
  <Slides>48</Slides>
  <Notes>18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48</vt:i4>
      </vt:variant>
    </vt:vector>
  </HeadingPairs>
  <TitlesOfParts>
    <vt:vector size="55" baseType="lpstr">
      <vt:lpstr>Arial</vt:lpstr>
      <vt:lpstr>Consolas</vt:lpstr>
      <vt:lpstr>Courier New</vt:lpstr>
      <vt:lpstr>Times New Roman</vt:lpstr>
      <vt:lpstr>Wingdings</vt:lpstr>
      <vt:lpstr>ヒラギノ角ゴ Pro W3</vt:lpstr>
      <vt:lpstr>Powerpoint_Vorlage</vt:lpstr>
      <vt:lpstr>PowerPoint-Präsentation</vt:lpstr>
      <vt:lpstr>Aufgabenstellung</vt:lpstr>
      <vt:lpstr>Was sind In-Memory-Datenbanken?</vt:lpstr>
      <vt:lpstr>Spaltenorientierte Speicherung</vt:lpstr>
      <vt:lpstr>Gliederung</vt:lpstr>
      <vt:lpstr>Lösungsweg</vt:lpstr>
      <vt:lpstr>Vorstellung der Projektgruppe</vt:lpstr>
      <vt:lpstr>MSSQL</vt:lpstr>
      <vt:lpstr>MSSQL – Datenbank einrichten</vt:lpstr>
      <vt:lpstr>MSSQL – Tabellen einrichten</vt:lpstr>
      <vt:lpstr>MSSQL – Datenbankschema</vt:lpstr>
      <vt:lpstr>MSSQL – Beispieltabelle</vt:lpstr>
      <vt:lpstr>MSSQL – Export als Flatfile 1</vt:lpstr>
      <vt:lpstr>MSSQL – Export als Flatfile 2</vt:lpstr>
      <vt:lpstr>SAP HANA</vt:lpstr>
      <vt:lpstr>SAP HANA - Komprimierung</vt:lpstr>
      <vt:lpstr>SAP HANA - Komprimierung</vt:lpstr>
      <vt:lpstr>SAP HANA - Parallele Verarbeitung</vt:lpstr>
      <vt:lpstr>SAP HANA - Arbeitsspeicher zuweisen 1</vt:lpstr>
      <vt:lpstr>PowerPoint-Präsentation</vt:lpstr>
      <vt:lpstr>SAP HANA - Create Table Beispiel</vt:lpstr>
      <vt:lpstr>SAP HANA - Import</vt:lpstr>
      <vt:lpstr>SAP HANA - Hochverfügbarkeit</vt:lpstr>
      <vt:lpstr>1.1 Allgemeines</vt:lpstr>
      <vt:lpstr>Pro &amp; Contra</vt:lpstr>
      <vt:lpstr>2.1 Cassandra </vt:lpstr>
      <vt:lpstr>Erstellen der Datenbank</vt:lpstr>
      <vt:lpstr>Komprimierung</vt:lpstr>
      <vt:lpstr>In-Memory Nutzung </vt:lpstr>
      <vt:lpstr>Memcached</vt:lpstr>
      <vt:lpstr>Wozu nutzt man Memcached ?</vt:lpstr>
      <vt:lpstr>Funktionsweise</vt:lpstr>
      <vt:lpstr>Funktionsweise</vt:lpstr>
      <vt:lpstr>Verteiltes System</vt:lpstr>
      <vt:lpstr>Verteiltes System</vt:lpstr>
      <vt:lpstr>Verwendung von Memcached</vt:lpstr>
      <vt:lpstr>Verwendung von Memcached</vt:lpstr>
      <vt:lpstr>Verwendung von Memcached</vt:lpstr>
      <vt:lpstr>Beispiel Code</vt:lpstr>
      <vt:lpstr>Beispiel Code Ergebnis</vt:lpstr>
      <vt:lpstr>Kompression</vt:lpstr>
      <vt:lpstr>Sicherheits Aspekte</vt:lpstr>
      <vt:lpstr>Vorteile / Nachteile</vt:lpstr>
      <vt:lpstr>Quellen</vt:lpstr>
      <vt:lpstr>Vergleich</vt:lpstr>
      <vt:lpstr>Vergleich</vt:lpstr>
      <vt:lpstr>Fazit</vt:lpstr>
      <vt:lpstr>Quellen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Clemens Koehler</cp:lastModifiedBy>
  <cp:revision>177</cp:revision>
  <cp:lastPrinted>2011-09-28T10:49:02Z</cp:lastPrinted>
  <dcterms:created xsi:type="dcterms:W3CDTF">2011-12-19T14:51:39Z</dcterms:created>
  <dcterms:modified xsi:type="dcterms:W3CDTF">2018-01-25T13:29:06Z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