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15" r:id="rId2"/>
    <p:sldId id="265" r:id="rId3"/>
    <p:sldId id="367" r:id="rId4"/>
    <p:sldId id="296" r:id="rId5"/>
    <p:sldId id="298" r:id="rId6"/>
    <p:sldId id="321" r:id="rId7"/>
    <p:sldId id="291" r:id="rId8"/>
    <p:sldId id="292" r:id="rId9"/>
    <p:sldId id="294" r:id="rId10"/>
    <p:sldId id="299" r:id="rId11"/>
    <p:sldId id="306" r:id="rId12"/>
    <p:sldId id="309" r:id="rId13"/>
    <p:sldId id="302" r:id="rId14"/>
    <p:sldId id="303" r:id="rId15"/>
    <p:sldId id="304" r:id="rId16"/>
    <p:sldId id="305" r:id="rId17"/>
    <p:sldId id="369" r:id="rId18"/>
    <p:sldId id="370" r:id="rId19"/>
    <p:sldId id="371" r:id="rId20"/>
    <p:sldId id="372" r:id="rId21"/>
    <p:sldId id="364" r:id="rId22"/>
    <p:sldId id="365" r:id="rId23"/>
    <p:sldId id="366" r:id="rId24"/>
    <p:sldId id="361" r:id="rId25"/>
    <p:sldId id="363" r:id="rId26"/>
    <p:sldId id="353" r:id="rId27"/>
    <p:sldId id="316" r:id="rId28"/>
    <p:sldId id="346" r:id="rId29"/>
    <p:sldId id="324" r:id="rId30"/>
    <p:sldId id="373" r:id="rId31"/>
    <p:sldId id="279" r:id="rId32"/>
    <p:sldId id="368" r:id="rId33"/>
  </p:sldIdLst>
  <p:sldSz cx="9144000" cy="6858000" type="screen4x3"/>
  <p:notesSz cx="6888163" cy="96234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99B1C"/>
    <a:srgbClr val="F5AD36"/>
    <a:srgbClr val="F88C21"/>
    <a:srgbClr val="EEEEEE"/>
    <a:srgbClr val="F5F5F5"/>
    <a:srgbClr val="F9F9F9"/>
    <a:srgbClr val="F0F0F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76015" autoAdjust="0"/>
  </p:normalViewPr>
  <p:slideViewPr>
    <p:cSldViewPr showGuides="1">
      <p:cViewPr>
        <p:scale>
          <a:sx n="100" d="100"/>
          <a:sy n="100" d="100"/>
        </p:scale>
        <p:origin x="942" y="-540"/>
      </p:cViewPr>
      <p:guideLst>
        <p:guide orient="horz" pos="2160"/>
        <p:guide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8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Pietzschmann" userId="c7f59647ab801a01" providerId="LiveId" clId="{F2748B10-2D07-4F72-99D3-060683268240}"/>
    <pc:docChg chg="custSel modSld">
      <pc:chgData name="Robert Pietzschmann" userId="c7f59647ab801a01" providerId="LiveId" clId="{F2748B10-2D07-4F72-99D3-060683268240}" dt="2018-01-15T16:03:24.186" v="286" actId="20577"/>
      <pc:docMkLst>
        <pc:docMk/>
      </pc:docMkLst>
      <pc:sldChg chg="modSp">
        <pc:chgData name="Robert Pietzschmann" userId="c7f59647ab801a01" providerId="LiveId" clId="{F2748B10-2D07-4F72-99D3-060683268240}" dt="2018-01-15T16:03:24.186" v="286" actId="20577"/>
        <pc:sldMkLst>
          <pc:docMk/>
          <pc:sldMk cId="4270548889" sldId="279"/>
        </pc:sldMkLst>
        <pc:spChg chg="mod">
          <ac:chgData name="Robert Pietzschmann" userId="c7f59647ab801a01" providerId="LiveId" clId="{F2748B10-2D07-4F72-99D3-060683268240}" dt="2018-01-15T16:03:24.186" v="286" actId="20577"/>
          <ac:spMkLst>
            <pc:docMk/>
            <pc:sldMk cId="4270548889" sldId="279"/>
            <ac:spMk id="2" creationId="{00000000-0000-0000-0000-000000000000}"/>
          </ac:spMkLst>
        </pc:spChg>
      </pc:sldChg>
      <pc:sldChg chg="addSp delSp modSp">
        <pc:chgData name="Robert Pietzschmann" userId="c7f59647ab801a01" providerId="LiveId" clId="{F2748B10-2D07-4F72-99D3-060683268240}" dt="2018-01-15T15:56:35.121" v="263" actId="20577"/>
        <pc:sldMkLst>
          <pc:docMk/>
          <pc:sldMk cId="2885947562" sldId="291"/>
        </pc:sldMkLst>
        <pc:spChg chg="del">
          <ac:chgData name="Robert Pietzschmann" userId="c7f59647ab801a01" providerId="LiveId" clId="{F2748B10-2D07-4F72-99D3-060683268240}" dt="2018-01-15T15:48:08.348" v="0" actId="478"/>
          <ac:spMkLst>
            <pc:docMk/>
            <pc:sldMk cId="2885947562" sldId="291"/>
            <ac:spMk id="2" creationId="{00000000-0000-0000-0000-000000000000}"/>
          </ac:spMkLst>
        </pc:spChg>
        <pc:spChg chg="add mod">
          <ac:chgData name="Robert Pietzschmann" userId="c7f59647ab801a01" providerId="LiveId" clId="{F2748B10-2D07-4F72-99D3-060683268240}" dt="2018-01-15T15:56:35.121" v="263" actId="20577"/>
          <ac:spMkLst>
            <pc:docMk/>
            <pc:sldMk cId="2885947562" sldId="291"/>
            <ac:spMk id="4" creationId="{55A35DED-7D1A-4C8F-934D-D5CD3FC3279C}"/>
          </ac:spMkLst>
        </pc:spChg>
      </pc:sldChg>
    </pc:docChg>
  </pc:docChgLst>
  <pc:docChgLst>
    <pc:chgData name="Robert Pietzschmann" userId="c7f59647ab801a01" providerId="LiveId" clId="{943B4E65-9082-4CC9-8A88-14CECA6BA227}"/>
    <pc:docChg chg="undo custSel addSld modSld sldOrd">
      <pc:chgData name="Robert Pietzschmann" userId="c7f59647ab801a01" providerId="LiveId" clId="{943B4E65-9082-4CC9-8A88-14CECA6BA227}" dt="2018-01-14T12:38:50.797" v="3649" actId="20577"/>
      <pc:docMkLst>
        <pc:docMk/>
      </pc:docMkLst>
      <pc:sldChg chg="modNotesTx">
        <pc:chgData name="Robert Pietzschmann" userId="c7f59647ab801a01" providerId="LiveId" clId="{943B4E65-9082-4CC9-8A88-14CECA6BA227}" dt="2018-01-14T11:57:30.216" v="580" actId="20577"/>
        <pc:sldMkLst>
          <pc:docMk/>
          <pc:sldMk cId="2780534605" sldId="264"/>
        </pc:sldMkLst>
      </pc:sldChg>
      <pc:sldChg chg="ord">
        <pc:chgData name="Robert Pietzschmann" userId="c7f59647ab801a01" providerId="LiveId" clId="{943B4E65-9082-4CC9-8A88-14CECA6BA227}" dt="2018-01-14T12:38:35.099" v="3637" actId="20577"/>
        <pc:sldMkLst>
          <pc:docMk/>
          <pc:sldMk cId="1389049837" sldId="276"/>
        </pc:sldMkLst>
      </pc:sldChg>
      <pc:sldChg chg="delSp modSp add modNotesTx">
        <pc:chgData name="Robert Pietzschmann" userId="c7f59647ab801a01" providerId="LiveId" clId="{943B4E65-9082-4CC9-8A88-14CECA6BA227}" dt="2018-01-14T12:38:50.797" v="3649" actId="20577"/>
        <pc:sldMkLst>
          <pc:docMk/>
          <pc:sldMk cId="1319687565" sldId="286"/>
        </pc:sldMkLst>
        <pc:spChg chg="mod">
          <ac:chgData name="Robert Pietzschmann" userId="c7f59647ab801a01" providerId="LiveId" clId="{943B4E65-9082-4CC9-8A88-14CECA6BA227}" dt="2018-01-14T12:38:50.797" v="3649" actId="20577"/>
          <ac:spMkLst>
            <pc:docMk/>
            <pc:sldMk cId="1319687565" sldId="286"/>
            <ac:spMk id="2" creationId="{00000000-0000-0000-0000-000000000000}"/>
          </ac:spMkLst>
        </pc:spChg>
        <pc:picChg chg="del">
          <ac:chgData name="Robert Pietzschmann" userId="c7f59647ab801a01" providerId="LiveId" clId="{943B4E65-9082-4CC9-8A88-14CECA6BA227}" dt="2018-01-14T11:58:25.269" v="582" actId="478"/>
          <ac:picMkLst>
            <pc:docMk/>
            <pc:sldMk cId="1319687565" sldId="286"/>
            <ac:picMk id="1028" creationId="{00000000-0000-0000-0000-00000000000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d_admin\Downloads\Abfragen%20Verglei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d_admin\Downloads\Abfragen%20Vergleic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SAP Hana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'[Abfragen Vergleich.xlsx]SAP Hana Abfragen'!$Y$8:$AH$8</c:f>
              <c:numCache>
                <c:formatCode>0.00</c:formatCode>
                <c:ptCount val="10"/>
                <c:pt idx="0">
                  <c:v>4041</c:v>
                </c:pt>
                <c:pt idx="1">
                  <c:v>2918</c:v>
                </c:pt>
                <c:pt idx="2">
                  <c:v>2974</c:v>
                </c:pt>
                <c:pt idx="3">
                  <c:v>2959</c:v>
                </c:pt>
                <c:pt idx="4">
                  <c:v>2966</c:v>
                </c:pt>
                <c:pt idx="5">
                  <c:v>2876</c:v>
                </c:pt>
                <c:pt idx="6">
                  <c:v>3231</c:v>
                </c:pt>
                <c:pt idx="7">
                  <c:v>2998</c:v>
                </c:pt>
                <c:pt idx="8">
                  <c:v>2877</c:v>
                </c:pt>
                <c:pt idx="9">
                  <c:v>2836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426-43EB-8402-6B233FD66104}"/>
            </c:ext>
          </c:extLst>
        </c:ser>
        <c:ser>
          <c:idx val="1"/>
          <c:order val="1"/>
          <c:tx>
            <c:v>MSSQL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'[Abfragen Vergleich.xlsx]MSSQL Abfragen'!$E$38:$E$47</c:f>
              <c:numCache>
                <c:formatCode>General</c:formatCode>
                <c:ptCount val="10"/>
                <c:pt idx="0">
                  <c:v>3650</c:v>
                </c:pt>
                <c:pt idx="1">
                  <c:v>3641</c:v>
                </c:pt>
                <c:pt idx="2">
                  <c:v>3643</c:v>
                </c:pt>
                <c:pt idx="3">
                  <c:v>3638</c:v>
                </c:pt>
                <c:pt idx="4">
                  <c:v>3651</c:v>
                </c:pt>
                <c:pt idx="5">
                  <c:v>3703</c:v>
                </c:pt>
                <c:pt idx="6">
                  <c:v>3647</c:v>
                </c:pt>
                <c:pt idx="7">
                  <c:v>3678</c:v>
                </c:pt>
                <c:pt idx="8">
                  <c:v>3626</c:v>
                </c:pt>
                <c:pt idx="9">
                  <c:v>3740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B426-43EB-8402-6B233FD661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67904080"/>
        <c:axId val="-267905712"/>
      </c:lineChart>
      <c:catAx>
        <c:axId val="-267904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Abfragen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67905712"/>
        <c:crosses val="autoZero"/>
        <c:auto val="1"/>
        <c:lblAlgn val="ctr"/>
        <c:lblOffset val="100"/>
        <c:noMultiLvlLbl val="0"/>
      </c:catAx>
      <c:valAx>
        <c:axId val="-26790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In Millisekunden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67904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SAP Hana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'[Abfragen Vergleich.xlsx]SAP Hana Abfragen'!$Y$4:$AH$4</c:f>
              <c:numCache>
                <c:formatCode>0.00</c:formatCode>
                <c:ptCount val="10"/>
                <c:pt idx="0">
                  <c:v>9600</c:v>
                </c:pt>
                <c:pt idx="1">
                  <c:v>5669</c:v>
                </c:pt>
                <c:pt idx="2">
                  <c:v>6832</c:v>
                </c:pt>
                <c:pt idx="3">
                  <c:v>7920</c:v>
                </c:pt>
                <c:pt idx="4">
                  <c:v>5979</c:v>
                </c:pt>
                <c:pt idx="5">
                  <c:v>7935</c:v>
                </c:pt>
                <c:pt idx="6">
                  <c:v>5416</c:v>
                </c:pt>
                <c:pt idx="7">
                  <c:v>5437</c:v>
                </c:pt>
                <c:pt idx="8">
                  <c:v>5389</c:v>
                </c:pt>
                <c:pt idx="9">
                  <c:v>5569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F3F-4CDA-9BEF-FB007C7EFEAD}"/>
            </c:ext>
          </c:extLst>
        </c:ser>
        <c:ser>
          <c:idx val="1"/>
          <c:order val="1"/>
          <c:tx>
            <c:v>MSSQL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'[Abfragen Vergleich.xlsx]MSSQL Abfragen'!$E$5:$E$13</c:f>
              <c:numCache>
                <c:formatCode>General</c:formatCode>
                <c:ptCount val="9"/>
                <c:pt idx="0">
                  <c:v>3945</c:v>
                </c:pt>
                <c:pt idx="1">
                  <c:v>3935</c:v>
                </c:pt>
                <c:pt idx="2">
                  <c:v>3965</c:v>
                </c:pt>
                <c:pt idx="3">
                  <c:v>3923</c:v>
                </c:pt>
                <c:pt idx="4">
                  <c:v>3907</c:v>
                </c:pt>
                <c:pt idx="5">
                  <c:v>4055</c:v>
                </c:pt>
                <c:pt idx="6">
                  <c:v>4043</c:v>
                </c:pt>
                <c:pt idx="7">
                  <c:v>4599</c:v>
                </c:pt>
                <c:pt idx="8">
                  <c:v>4558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8F3F-4CDA-9BEF-FB007C7EF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67911152"/>
        <c:axId val="-267910608"/>
      </c:lineChart>
      <c:catAx>
        <c:axId val="-267911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Abfragen</a:t>
                </a:r>
              </a:p>
            </c:rich>
          </c:tx>
          <c:layout>
            <c:manualLayout>
              <c:xMode val="edge"/>
              <c:yMode val="edge"/>
              <c:x val="0.41099890638670161"/>
              <c:y val="0.883310002916302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67910608"/>
        <c:crosses val="autoZero"/>
        <c:auto val="1"/>
        <c:lblAlgn val="ctr"/>
        <c:lblOffset val="100"/>
        <c:noMultiLvlLbl val="0"/>
      </c:catAx>
      <c:valAx>
        <c:axId val="-26791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in Millisekunden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267911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0DF3E-22B5-4EBC-B9DC-C22A0F01295A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F5B3C6F8-CA19-4628-8C31-FCC83CCE9F1E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AFE8F9C0-95CE-4019-BEB6-A999FA5B8D19}" type="parTrans" cxnId="{B0C38FB6-C8C6-48A6-B2DF-8A7CD8A00C95}">
      <dgm:prSet/>
      <dgm:spPr/>
      <dgm:t>
        <a:bodyPr/>
        <a:lstStyle/>
        <a:p>
          <a:endParaRPr lang="de-DE"/>
        </a:p>
      </dgm:t>
    </dgm:pt>
    <dgm:pt modelId="{E7047F83-F5CE-4E80-94E5-FD3730F919E6}" type="sibTrans" cxnId="{B0C38FB6-C8C6-48A6-B2DF-8A7CD8A00C95}">
      <dgm:prSet/>
      <dgm:spPr/>
      <dgm:t>
        <a:bodyPr/>
        <a:lstStyle/>
        <a:p>
          <a:endParaRPr lang="de-DE"/>
        </a:p>
      </dgm:t>
    </dgm:pt>
    <dgm:pt modelId="{0E60E645-DA28-408A-BE97-4B387E15B7C6}">
      <dgm:prSet phldrT="[Text]"/>
      <dgm:spPr/>
      <dgm:t>
        <a:bodyPr/>
        <a:lstStyle/>
        <a:p>
          <a:r>
            <a:rPr lang="de-DE" dirty="0" smtClean="0"/>
            <a:t>Performance-Gewinn bis 10% möglich</a:t>
          </a:r>
          <a:endParaRPr lang="de-DE" dirty="0"/>
        </a:p>
      </dgm:t>
    </dgm:pt>
    <dgm:pt modelId="{062AB548-5F78-40B4-A551-146A0D5503BF}" type="parTrans" cxnId="{597DC186-68CF-4891-AFF2-D39245AB760B}">
      <dgm:prSet/>
      <dgm:spPr/>
      <dgm:t>
        <a:bodyPr/>
        <a:lstStyle/>
        <a:p>
          <a:endParaRPr lang="de-DE"/>
        </a:p>
      </dgm:t>
    </dgm:pt>
    <dgm:pt modelId="{02509D9E-5889-41CB-8A84-6A336E932FA2}" type="sibTrans" cxnId="{597DC186-68CF-4891-AFF2-D39245AB760B}">
      <dgm:prSet/>
      <dgm:spPr/>
      <dgm:t>
        <a:bodyPr/>
        <a:lstStyle/>
        <a:p>
          <a:endParaRPr lang="de-DE"/>
        </a:p>
      </dgm:t>
    </dgm:pt>
    <dgm:pt modelId="{CC8C2D4F-8EB8-4D92-8EE6-9ADE957BBC34}">
      <dgm:prSet phldrT="[Text]"/>
      <dgm:spPr/>
      <dgm:t>
        <a:bodyPr/>
        <a:lstStyle/>
        <a:p>
          <a:r>
            <a:rPr lang="de-DE" dirty="0" smtClean="0"/>
            <a:t> </a:t>
          </a:r>
          <a:endParaRPr lang="de-DE" dirty="0"/>
        </a:p>
      </dgm:t>
    </dgm:pt>
    <dgm:pt modelId="{7548237F-A11A-4A48-B2B1-574423991768}" type="parTrans" cxnId="{E33F9634-CB75-4A16-9F13-9A3FE94D68B2}">
      <dgm:prSet/>
      <dgm:spPr/>
      <dgm:t>
        <a:bodyPr/>
        <a:lstStyle/>
        <a:p>
          <a:endParaRPr lang="de-DE"/>
        </a:p>
      </dgm:t>
    </dgm:pt>
    <dgm:pt modelId="{03714C14-79D6-467F-AB6E-CEA8E3433919}" type="sibTrans" cxnId="{E33F9634-CB75-4A16-9F13-9A3FE94D68B2}">
      <dgm:prSet/>
      <dgm:spPr/>
      <dgm:t>
        <a:bodyPr/>
        <a:lstStyle/>
        <a:p>
          <a:endParaRPr lang="de-DE"/>
        </a:p>
      </dgm:t>
    </dgm:pt>
    <dgm:pt modelId="{5230692D-0934-4768-8A05-7097027BF408}" type="pres">
      <dgm:prSet presAssocID="{C650DF3E-22B5-4EBC-B9DC-C22A0F01295A}" presName="Name0" presStyleCnt="0">
        <dgm:presLayoutVars>
          <dgm:dir/>
          <dgm:animLvl val="lvl"/>
          <dgm:resizeHandles val="exact"/>
        </dgm:presLayoutVars>
      </dgm:prSet>
      <dgm:spPr/>
    </dgm:pt>
    <dgm:pt modelId="{44A4A5B0-3C3F-4C3C-B2DE-BE9CFADA4A05}" type="pres">
      <dgm:prSet presAssocID="{C650DF3E-22B5-4EBC-B9DC-C22A0F01295A}" presName="dummy" presStyleCnt="0"/>
      <dgm:spPr/>
    </dgm:pt>
    <dgm:pt modelId="{D062D5DF-DFDC-4069-BA08-1AFFE9250EB5}" type="pres">
      <dgm:prSet presAssocID="{C650DF3E-22B5-4EBC-B9DC-C22A0F01295A}" presName="linH" presStyleCnt="0"/>
      <dgm:spPr/>
    </dgm:pt>
    <dgm:pt modelId="{1E3AC91E-84B8-4D7A-986E-47D2FE4957DB}" type="pres">
      <dgm:prSet presAssocID="{C650DF3E-22B5-4EBC-B9DC-C22A0F01295A}" presName="padding1" presStyleCnt="0"/>
      <dgm:spPr/>
    </dgm:pt>
    <dgm:pt modelId="{9DEB54E4-9A17-4080-A6D1-C5F94B3BD004}" type="pres">
      <dgm:prSet presAssocID="{F5B3C6F8-CA19-4628-8C31-FCC83CCE9F1E}" presName="linV" presStyleCnt="0"/>
      <dgm:spPr/>
    </dgm:pt>
    <dgm:pt modelId="{2FEF7F9D-2AD7-412C-A354-8AE5FCAFCC17}" type="pres">
      <dgm:prSet presAssocID="{F5B3C6F8-CA19-4628-8C31-FCC83CCE9F1E}" presName="spVertical1" presStyleCnt="0"/>
      <dgm:spPr/>
    </dgm:pt>
    <dgm:pt modelId="{CAFB5F5E-9E1A-436A-94D3-7167FE988209}" type="pres">
      <dgm:prSet presAssocID="{F5B3C6F8-CA19-4628-8C31-FCC83CCE9F1E}" presName="parTx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E102AB5-A195-4733-B7FC-F6B23341CA4A}" type="pres">
      <dgm:prSet presAssocID="{F5B3C6F8-CA19-4628-8C31-FCC83CCE9F1E}" presName="spVertical2" presStyleCnt="0"/>
      <dgm:spPr/>
    </dgm:pt>
    <dgm:pt modelId="{0AA5593F-FA3D-414C-A963-9DCFA35BEC64}" type="pres">
      <dgm:prSet presAssocID="{F5B3C6F8-CA19-4628-8C31-FCC83CCE9F1E}" presName="spVertical3" presStyleCnt="0"/>
      <dgm:spPr/>
    </dgm:pt>
    <dgm:pt modelId="{5BC42237-3098-4966-8252-98A82D0AFF0A}" type="pres">
      <dgm:prSet presAssocID="{E7047F83-F5CE-4E80-94E5-FD3730F919E6}" presName="space" presStyleCnt="0"/>
      <dgm:spPr/>
    </dgm:pt>
    <dgm:pt modelId="{197A51B0-078B-4D44-884B-D15EBE076B62}" type="pres">
      <dgm:prSet presAssocID="{0E60E645-DA28-408A-BE97-4B387E15B7C6}" presName="linV" presStyleCnt="0"/>
      <dgm:spPr/>
    </dgm:pt>
    <dgm:pt modelId="{13A0CD42-492E-467E-97FB-34AC4966EDD6}" type="pres">
      <dgm:prSet presAssocID="{0E60E645-DA28-408A-BE97-4B387E15B7C6}" presName="spVertical1" presStyleCnt="0"/>
      <dgm:spPr/>
    </dgm:pt>
    <dgm:pt modelId="{BFBD2FA7-76BA-49E2-9606-34D44E80369C}" type="pres">
      <dgm:prSet presAssocID="{0E60E645-DA28-408A-BE97-4B387E15B7C6}" presName="parTx" presStyleLbl="revTx" presStyleIdx="1" presStyleCnt="3" custScaleX="602682" custScaleY="1190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00962CD-3919-45C4-81B1-EE7CBEF6A9D8}" type="pres">
      <dgm:prSet presAssocID="{0E60E645-DA28-408A-BE97-4B387E15B7C6}" presName="spVertical2" presStyleCnt="0"/>
      <dgm:spPr/>
    </dgm:pt>
    <dgm:pt modelId="{0DFF90D2-2C7E-4427-8098-EF189B7CABA7}" type="pres">
      <dgm:prSet presAssocID="{0E60E645-DA28-408A-BE97-4B387E15B7C6}" presName="spVertical3" presStyleCnt="0"/>
      <dgm:spPr/>
    </dgm:pt>
    <dgm:pt modelId="{0AEEC480-4CCC-41F0-9373-EF0A679C75F0}" type="pres">
      <dgm:prSet presAssocID="{02509D9E-5889-41CB-8A84-6A336E932FA2}" presName="space" presStyleCnt="0"/>
      <dgm:spPr/>
    </dgm:pt>
    <dgm:pt modelId="{0B02041B-F3DB-4871-9ACA-61F86322380C}" type="pres">
      <dgm:prSet presAssocID="{CC8C2D4F-8EB8-4D92-8EE6-9ADE957BBC34}" presName="linV" presStyleCnt="0"/>
      <dgm:spPr/>
    </dgm:pt>
    <dgm:pt modelId="{4E674177-7F6B-46E2-B88B-3F6983C15FA1}" type="pres">
      <dgm:prSet presAssocID="{CC8C2D4F-8EB8-4D92-8EE6-9ADE957BBC34}" presName="spVertical1" presStyleCnt="0"/>
      <dgm:spPr/>
    </dgm:pt>
    <dgm:pt modelId="{08D0F303-4ECD-4398-98CD-1CFF8D6A2603}" type="pres">
      <dgm:prSet presAssocID="{CC8C2D4F-8EB8-4D92-8EE6-9ADE957BBC34}" presName="parTx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97477D-C300-4726-A9CC-32268AB246D4}" type="pres">
      <dgm:prSet presAssocID="{CC8C2D4F-8EB8-4D92-8EE6-9ADE957BBC34}" presName="spVertical2" presStyleCnt="0"/>
      <dgm:spPr/>
    </dgm:pt>
    <dgm:pt modelId="{9B75E39B-F876-442E-A103-DC55E7BA8534}" type="pres">
      <dgm:prSet presAssocID="{CC8C2D4F-8EB8-4D92-8EE6-9ADE957BBC34}" presName="spVertical3" presStyleCnt="0"/>
      <dgm:spPr/>
    </dgm:pt>
    <dgm:pt modelId="{9AA3CF79-77F3-4970-80FA-75CC905AC994}" type="pres">
      <dgm:prSet presAssocID="{C650DF3E-22B5-4EBC-B9DC-C22A0F01295A}" presName="padding2" presStyleCnt="0"/>
      <dgm:spPr/>
    </dgm:pt>
    <dgm:pt modelId="{6FD565C6-8EBD-4D07-8367-43451A23FF0B}" type="pres">
      <dgm:prSet presAssocID="{C650DF3E-22B5-4EBC-B9DC-C22A0F01295A}" presName="negArrow" presStyleCnt="0"/>
      <dgm:spPr/>
    </dgm:pt>
    <dgm:pt modelId="{7BD97A4F-7CD1-4DE9-AD30-0E4EBC1DE354}" type="pres">
      <dgm:prSet presAssocID="{C650DF3E-22B5-4EBC-B9DC-C22A0F01295A}" presName="backgroundArrow" presStyleLbl="node1" presStyleIdx="0" presStyleCnt="1" custLinFactNeighborY="5085"/>
      <dgm:spPr/>
    </dgm:pt>
  </dgm:ptLst>
  <dgm:cxnLst>
    <dgm:cxn modelId="{1B953664-CE17-4804-BECF-5CEF4B1D5DAF}" type="presOf" srcId="{CC8C2D4F-8EB8-4D92-8EE6-9ADE957BBC34}" destId="{08D0F303-4ECD-4398-98CD-1CFF8D6A2603}" srcOrd="0" destOrd="0" presId="urn:microsoft.com/office/officeart/2005/8/layout/hProcess3"/>
    <dgm:cxn modelId="{E6677CEC-CA33-4B0B-8192-63710C831BEC}" type="presOf" srcId="{C650DF3E-22B5-4EBC-B9DC-C22A0F01295A}" destId="{5230692D-0934-4768-8A05-7097027BF408}" srcOrd="0" destOrd="0" presId="urn:microsoft.com/office/officeart/2005/8/layout/hProcess3"/>
    <dgm:cxn modelId="{B0C38FB6-C8C6-48A6-B2DF-8A7CD8A00C95}" srcId="{C650DF3E-22B5-4EBC-B9DC-C22A0F01295A}" destId="{F5B3C6F8-CA19-4628-8C31-FCC83CCE9F1E}" srcOrd="0" destOrd="0" parTransId="{AFE8F9C0-95CE-4019-BEB6-A999FA5B8D19}" sibTransId="{E7047F83-F5CE-4E80-94E5-FD3730F919E6}"/>
    <dgm:cxn modelId="{E33F9634-CB75-4A16-9F13-9A3FE94D68B2}" srcId="{C650DF3E-22B5-4EBC-B9DC-C22A0F01295A}" destId="{CC8C2D4F-8EB8-4D92-8EE6-9ADE957BBC34}" srcOrd="2" destOrd="0" parTransId="{7548237F-A11A-4A48-B2B1-574423991768}" sibTransId="{03714C14-79D6-467F-AB6E-CEA8E3433919}"/>
    <dgm:cxn modelId="{5BCD667A-5716-4C2D-AB69-A28336DC4EAB}" type="presOf" srcId="{0E60E645-DA28-408A-BE97-4B387E15B7C6}" destId="{BFBD2FA7-76BA-49E2-9606-34D44E80369C}" srcOrd="0" destOrd="0" presId="urn:microsoft.com/office/officeart/2005/8/layout/hProcess3"/>
    <dgm:cxn modelId="{597DC186-68CF-4891-AFF2-D39245AB760B}" srcId="{C650DF3E-22B5-4EBC-B9DC-C22A0F01295A}" destId="{0E60E645-DA28-408A-BE97-4B387E15B7C6}" srcOrd="1" destOrd="0" parTransId="{062AB548-5F78-40B4-A551-146A0D5503BF}" sibTransId="{02509D9E-5889-41CB-8A84-6A336E932FA2}"/>
    <dgm:cxn modelId="{7AAD8039-B5B5-4CCC-89C9-B6D04B98AA7C}" type="presOf" srcId="{F5B3C6F8-CA19-4628-8C31-FCC83CCE9F1E}" destId="{CAFB5F5E-9E1A-436A-94D3-7167FE988209}" srcOrd="0" destOrd="0" presId="urn:microsoft.com/office/officeart/2005/8/layout/hProcess3"/>
    <dgm:cxn modelId="{4B71DC25-06FC-4420-9529-D778CF765534}" type="presParOf" srcId="{5230692D-0934-4768-8A05-7097027BF408}" destId="{44A4A5B0-3C3F-4C3C-B2DE-BE9CFADA4A05}" srcOrd="0" destOrd="0" presId="urn:microsoft.com/office/officeart/2005/8/layout/hProcess3"/>
    <dgm:cxn modelId="{967E3D7B-83EF-49AD-9B22-8EDB597B862F}" type="presParOf" srcId="{5230692D-0934-4768-8A05-7097027BF408}" destId="{D062D5DF-DFDC-4069-BA08-1AFFE9250EB5}" srcOrd="1" destOrd="0" presId="urn:microsoft.com/office/officeart/2005/8/layout/hProcess3"/>
    <dgm:cxn modelId="{EEBB409A-57C8-47DE-8CF6-98CBB9D77785}" type="presParOf" srcId="{D062D5DF-DFDC-4069-BA08-1AFFE9250EB5}" destId="{1E3AC91E-84B8-4D7A-986E-47D2FE4957DB}" srcOrd="0" destOrd="0" presId="urn:microsoft.com/office/officeart/2005/8/layout/hProcess3"/>
    <dgm:cxn modelId="{31024AD7-E570-48BF-8987-06B35A9730A0}" type="presParOf" srcId="{D062D5DF-DFDC-4069-BA08-1AFFE9250EB5}" destId="{9DEB54E4-9A17-4080-A6D1-C5F94B3BD004}" srcOrd="1" destOrd="0" presId="urn:microsoft.com/office/officeart/2005/8/layout/hProcess3"/>
    <dgm:cxn modelId="{F01D010E-047F-4283-91CF-A33ED31C55BC}" type="presParOf" srcId="{9DEB54E4-9A17-4080-A6D1-C5F94B3BD004}" destId="{2FEF7F9D-2AD7-412C-A354-8AE5FCAFCC17}" srcOrd="0" destOrd="0" presId="urn:microsoft.com/office/officeart/2005/8/layout/hProcess3"/>
    <dgm:cxn modelId="{D85D76E8-657B-4864-8C06-FA02A3D1F885}" type="presParOf" srcId="{9DEB54E4-9A17-4080-A6D1-C5F94B3BD004}" destId="{CAFB5F5E-9E1A-436A-94D3-7167FE988209}" srcOrd="1" destOrd="0" presId="urn:microsoft.com/office/officeart/2005/8/layout/hProcess3"/>
    <dgm:cxn modelId="{58462F91-B6C6-429C-9B32-340BAD4FC832}" type="presParOf" srcId="{9DEB54E4-9A17-4080-A6D1-C5F94B3BD004}" destId="{7E102AB5-A195-4733-B7FC-F6B23341CA4A}" srcOrd="2" destOrd="0" presId="urn:microsoft.com/office/officeart/2005/8/layout/hProcess3"/>
    <dgm:cxn modelId="{415A181E-05FF-45E3-A817-836D90C9CAD9}" type="presParOf" srcId="{9DEB54E4-9A17-4080-A6D1-C5F94B3BD004}" destId="{0AA5593F-FA3D-414C-A963-9DCFA35BEC64}" srcOrd="3" destOrd="0" presId="urn:microsoft.com/office/officeart/2005/8/layout/hProcess3"/>
    <dgm:cxn modelId="{A2153359-C61B-4DEB-A601-EA5D46B39C52}" type="presParOf" srcId="{D062D5DF-DFDC-4069-BA08-1AFFE9250EB5}" destId="{5BC42237-3098-4966-8252-98A82D0AFF0A}" srcOrd="2" destOrd="0" presId="urn:microsoft.com/office/officeart/2005/8/layout/hProcess3"/>
    <dgm:cxn modelId="{63D3003F-8516-400B-B927-DDFECB133668}" type="presParOf" srcId="{D062D5DF-DFDC-4069-BA08-1AFFE9250EB5}" destId="{197A51B0-078B-4D44-884B-D15EBE076B62}" srcOrd="3" destOrd="0" presId="urn:microsoft.com/office/officeart/2005/8/layout/hProcess3"/>
    <dgm:cxn modelId="{25296EB3-F132-404A-9D93-275E1F52E922}" type="presParOf" srcId="{197A51B0-078B-4D44-884B-D15EBE076B62}" destId="{13A0CD42-492E-467E-97FB-34AC4966EDD6}" srcOrd="0" destOrd="0" presId="urn:microsoft.com/office/officeart/2005/8/layout/hProcess3"/>
    <dgm:cxn modelId="{8C85B7BA-7054-4BA1-B13F-05DD05A36C12}" type="presParOf" srcId="{197A51B0-078B-4D44-884B-D15EBE076B62}" destId="{BFBD2FA7-76BA-49E2-9606-34D44E80369C}" srcOrd="1" destOrd="0" presId="urn:microsoft.com/office/officeart/2005/8/layout/hProcess3"/>
    <dgm:cxn modelId="{94876BC2-D1D7-4E1C-9199-99B6C4775137}" type="presParOf" srcId="{197A51B0-078B-4D44-884B-D15EBE076B62}" destId="{900962CD-3919-45C4-81B1-EE7CBEF6A9D8}" srcOrd="2" destOrd="0" presId="urn:microsoft.com/office/officeart/2005/8/layout/hProcess3"/>
    <dgm:cxn modelId="{49409685-45B0-4C8C-A70B-98A3770289AE}" type="presParOf" srcId="{197A51B0-078B-4D44-884B-D15EBE076B62}" destId="{0DFF90D2-2C7E-4427-8098-EF189B7CABA7}" srcOrd="3" destOrd="0" presId="urn:microsoft.com/office/officeart/2005/8/layout/hProcess3"/>
    <dgm:cxn modelId="{F327458D-7C96-47B2-9211-D0A31B9A37FD}" type="presParOf" srcId="{D062D5DF-DFDC-4069-BA08-1AFFE9250EB5}" destId="{0AEEC480-4CCC-41F0-9373-EF0A679C75F0}" srcOrd="4" destOrd="0" presId="urn:microsoft.com/office/officeart/2005/8/layout/hProcess3"/>
    <dgm:cxn modelId="{17EB0B12-7979-49F9-B1D1-E516A65A2CC6}" type="presParOf" srcId="{D062D5DF-DFDC-4069-BA08-1AFFE9250EB5}" destId="{0B02041B-F3DB-4871-9ACA-61F86322380C}" srcOrd="5" destOrd="0" presId="urn:microsoft.com/office/officeart/2005/8/layout/hProcess3"/>
    <dgm:cxn modelId="{D9ECB942-06BB-464A-B1EF-70096D147E38}" type="presParOf" srcId="{0B02041B-F3DB-4871-9ACA-61F86322380C}" destId="{4E674177-7F6B-46E2-B88B-3F6983C15FA1}" srcOrd="0" destOrd="0" presId="urn:microsoft.com/office/officeart/2005/8/layout/hProcess3"/>
    <dgm:cxn modelId="{9AF69620-C6F1-41E1-94B2-F88457999EAF}" type="presParOf" srcId="{0B02041B-F3DB-4871-9ACA-61F86322380C}" destId="{08D0F303-4ECD-4398-98CD-1CFF8D6A2603}" srcOrd="1" destOrd="0" presId="urn:microsoft.com/office/officeart/2005/8/layout/hProcess3"/>
    <dgm:cxn modelId="{F31BC234-84CE-4678-8376-7F60721F873D}" type="presParOf" srcId="{0B02041B-F3DB-4871-9ACA-61F86322380C}" destId="{6597477D-C300-4726-A9CC-32268AB246D4}" srcOrd="2" destOrd="0" presId="urn:microsoft.com/office/officeart/2005/8/layout/hProcess3"/>
    <dgm:cxn modelId="{75E0E726-944D-4A8A-9A14-ACC19847CAC4}" type="presParOf" srcId="{0B02041B-F3DB-4871-9ACA-61F86322380C}" destId="{9B75E39B-F876-442E-A103-DC55E7BA8534}" srcOrd="3" destOrd="0" presId="urn:microsoft.com/office/officeart/2005/8/layout/hProcess3"/>
    <dgm:cxn modelId="{FD0658AA-7B11-49F3-B2E4-B3D97DF5D7CC}" type="presParOf" srcId="{D062D5DF-DFDC-4069-BA08-1AFFE9250EB5}" destId="{9AA3CF79-77F3-4970-80FA-75CC905AC994}" srcOrd="6" destOrd="0" presId="urn:microsoft.com/office/officeart/2005/8/layout/hProcess3"/>
    <dgm:cxn modelId="{F5137B1A-AEAF-44DF-A795-AB18087E8794}" type="presParOf" srcId="{D062D5DF-DFDC-4069-BA08-1AFFE9250EB5}" destId="{6FD565C6-8EBD-4D07-8367-43451A23FF0B}" srcOrd="7" destOrd="0" presId="urn:microsoft.com/office/officeart/2005/8/layout/hProcess3"/>
    <dgm:cxn modelId="{9BC2FCFB-8CA1-438D-B293-053E90397EB4}" type="presParOf" srcId="{D062D5DF-DFDC-4069-BA08-1AFFE9250EB5}" destId="{7BD97A4F-7CD1-4DE9-AD30-0E4EBC1DE354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8C28C4-28D3-4C3B-A99D-315E7C9FF97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CA04AC4-D099-4AAA-AC7C-2623C310CF40}">
      <dgm:prSet phldrT="[Text]"/>
      <dgm:spPr/>
      <dgm:t>
        <a:bodyPr/>
        <a:lstStyle/>
        <a:p>
          <a:r>
            <a:rPr lang="de-DE" dirty="0" smtClean="0"/>
            <a:t>Komprimierungsverfahren</a:t>
          </a:r>
          <a:endParaRPr lang="de-DE" dirty="0"/>
        </a:p>
      </dgm:t>
    </dgm:pt>
    <dgm:pt modelId="{47443BDA-E1E6-4B95-B42F-F4FFE1CBC24D}" type="parTrans" cxnId="{2F87694A-FA7E-4B91-B99D-45CD3B36CAC2}">
      <dgm:prSet/>
      <dgm:spPr/>
      <dgm:t>
        <a:bodyPr/>
        <a:lstStyle/>
        <a:p>
          <a:endParaRPr lang="de-DE"/>
        </a:p>
      </dgm:t>
    </dgm:pt>
    <dgm:pt modelId="{73021CE1-DB17-425A-B148-20EF928725B2}" type="sibTrans" cxnId="{2F87694A-FA7E-4B91-B99D-45CD3B36CAC2}">
      <dgm:prSet/>
      <dgm:spPr/>
      <dgm:t>
        <a:bodyPr/>
        <a:lstStyle/>
        <a:p>
          <a:endParaRPr lang="de-DE"/>
        </a:p>
      </dgm:t>
    </dgm:pt>
    <dgm:pt modelId="{C9C5D61C-9F64-4B28-92B9-512763031A96}">
      <dgm:prSet phldrT="[Text]"/>
      <dgm:spPr/>
      <dgm:t>
        <a:bodyPr/>
        <a:lstStyle/>
        <a:p>
          <a:r>
            <a:rPr lang="de-DE" dirty="0" smtClean="0"/>
            <a:t>LZ4</a:t>
          </a:r>
          <a:endParaRPr lang="de-DE" dirty="0"/>
        </a:p>
      </dgm:t>
    </dgm:pt>
    <dgm:pt modelId="{0B44FAE1-CD08-458A-AC64-F9C3B8E27A0E}" type="parTrans" cxnId="{F9AA7775-6B72-4ED7-BDBA-5935087F2ABD}">
      <dgm:prSet/>
      <dgm:spPr/>
      <dgm:t>
        <a:bodyPr/>
        <a:lstStyle/>
        <a:p>
          <a:endParaRPr lang="de-DE"/>
        </a:p>
      </dgm:t>
    </dgm:pt>
    <dgm:pt modelId="{0A866705-C454-4A50-A3F0-0F335B350CCF}" type="sibTrans" cxnId="{F9AA7775-6B72-4ED7-BDBA-5935087F2ABD}">
      <dgm:prSet/>
      <dgm:spPr/>
      <dgm:t>
        <a:bodyPr/>
        <a:lstStyle/>
        <a:p>
          <a:endParaRPr lang="de-DE"/>
        </a:p>
      </dgm:t>
    </dgm:pt>
    <dgm:pt modelId="{464DA6B5-851D-4AE1-AB28-8461B52DD986}">
      <dgm:prSet phldrT="[Text]"/>
      <dgm:spPr/>
      <dgm:t>
        <a:bodyPr/>
        <a:lstStyle/>
        <a:p>
          <a:r>
            <a:rPr lang="de-DE" dirty="0" err="1" smtClean="0"/>
            <a:t>Snappy</a:t>
          </a:r>
          <a:endParaRPr lang="de-DE" dirty="0"/>
        </a:p>
      </dgm:t>
    </dgm:pt>
    <dgm:pt modelId="{FAC7C36C-E73C-4826-9007-974069368286}" type="parTrans" cxnId="{60999A9E-4EC1-4251-B865-09AC1531FC9E}">
      <dgm:prSet/>
      <dgm:spPr/>
      <dgm:t>
        <a:bodyPr/>
        <a:lstStyle/>
        <a:p>
          <a:endParaRPr lang="de-DE"/>
        </a:p>
      </dgm:t>
    </dgm:pt>
    <dgm:pt modelId="{D7613BCF-15A9-424D-8BF9-199FE7C5C3F8}" type="sibTrans" cxnId="{60999A9E-4EC1-4251-B865-09AC1531FC9E}">
      <dgm:prSet/>
      <dgm:spPr/>
      <dgm:t>
        <a:bodyPr/>
        <a:lstStyle/>
        <a:p>
          <a:endParaRPr lang="de-DE"/>
        </a:p>
      </dgm:t>
    </dgm:pt>
    <dgm:pt modelId="{37AFE44A-AE86-403D-BB3D-B5F4460D40A8}">
      <dgm:prSet phldrT="[Text]"/>
      <dgm:spPr/>
      <dgm:t>
        <a:bodyPr/>
        <a:lstStyle/>
        <a:p>
          <a:r>
            <a:rPr lang="de-DE" dirty="0" err="1" smtClean="0"/>
            <a:t>Deflate</a:t>
          </a:r>
          <a:endParaRPr lang="de-DE" dirty="0"/>
        </a:p>
      </dgm:t>
    </dgm:pt>
    <dgm:pt modelId="{3B990666-7FE2-45CC-A72D-E348F0EC2733}" type="parTrans" cxnId="{27750513-4EBB-456B-8EAC-D8FF655EDC54}">
      <dgm:prSet/>
      <dgm:spPr/>
      <dgm:t>
        <a:bodyPr/>
        <a:lstStyle/>
        <a:p>
          <a:endParaRPr lang="de-DE"/>
        </a:p>
      </dgm:t>
    </dgm:pt>
    <dgm:pt modelId="{8698A410-961C-43A8-8E81-6588EA8B2E8C}" type="sibTrans" cxnId="{27750513-4EBB-456B-8EAC-D8FF655EDC54}">
      <dgm:prSet/>
      <dgm:spPr/>
      <dgm:t>
        <a:bodyPr/>
        <a:lstStyle/>
        <a:p>
          <a:endParaRPr lang="de-DE"/>
        </a:p>
      </dgm:t>
    </dgm:pt>
    <dgm:pt modelId="{6186948D-6BD0-4CF3-9B62-84B86158A836}" type="pres">
      <dgm:prSet presAssocID="{808C28C4-28D3-4C3B-A99D-315E7C9FF97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BAC5ECF9-3B96-411E-B8FC-4A73F2FA7A13}" type="pres">
      <dgm:prSet presAssocID="{ECA04AC4-D099-4AAA-AC7C-2623C310CF40}" presName="hierRoot1" presStyleCnt="0">
        <dgm:presLayoutVars>
          <dgm:hierBranch val="init"/>
        </dgm:presLayoutVars>
      </dgm:prSet>
      <dgm:spPr/>
    </dgm:pt>
    <dgm:pt modelId="{628D244D-79F6-403D-B0D0-55AB7BF071A5}" type="pres">
      <dgm:prSet presAssocID="{ECA04AC4-D099-4AAA-AC7C-2623C310CF40}" presName="rootComposite1" presStyleCnt="0"/>
      <dgm:spPr/>
    </dgm:pt>
    <dgm:pt modelId="{AD4F7CBA-E243-4549-A341-273C65E98AC7}" type="pres">
      <dgm:prSet presAssocID="{ECA04AC4-D099-4AAA-AC7C-2623C310CF40}" presName="rootText1" presStyleLbl="node0" presStyleIdx="0" presStyleCnt="1" custScaleX="105050" custScaleY="4464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8A51A31-7BB7-44E8-976D-A3C32C58974B}" type="pres">
      <dgm:prSet presAssocID="{ECA04AC4-D099-4AAA-AC7C-2623C310CF40}" presName="rootConnector1" presStyleLbl="node1" presStyleIdx="0" presStyleCnt="0"/>
      <dgm:spPr/>
      <dgm:t>
        <a:bodyPr/>
        <a:lstStyle/>
        <a:p>
          <a:endParaRPr lang="de-DE"/>
        </a:p>
      </dgm:t>
    </dgm:pt>
    <dgm:pt modelId="{005302A8-34A8-4E33-8474-7B37A9C5C541}" type="pres">
      <dgm:prSet presAssocID="{ECA04AC4-D099-4AAA-AC7C-2623C310CF40}" presName="hierChild2" presStyleCnt="0"/>
      <dgm:spPr/>
    </dgm:pt>
    <dgm:pt modelId="{3F94FDAA-0F75-4010-8F21-8A7E01B0779A}" type="pres">
      <dgm:prSet presAssocID="{0B44FAE1-CD08-458A-AC64-F9C3B8E27A0E}" presName="Name37" presStyleLbl="parChTrans1D2" presStyleIdx="0" presStyleCnt="3" custSzX="2265375" custSzY="167071"/>
      <dgm:spPr/>
      <dgm:t>
        <a:bodyPr/>
        <a:lstStyle/>
        <a:p>
          <a:endParaRPr lang="de-DE"/>
        </a:p>
      </dgm:t>
    </dgm:pt>
    <dgm:pt modelId="{2B877639-5D4A-4EA9-AE95-FF0D28E3AD79}" type="pres">
      <dgm:prSet presAssocID="{C9C5D61C-9F64-4B28-92B9-512763031A96}" presName="hierRoot2" presStyleCnt="0">
        <dgm:presLayoutVars>
          <dgm:hierBranch val="init"/>
        </dgm:presLayoutVars>
      </dgm:prSet>
      <dgm:spPr/>
    </dgm:pt>
    <dgm:pt modelId="{C043356A-68AA-4E29-A5BD-0BF2AAE0E7C6}" type="pres">
      <dgm:prSet presAssocID="{C9C5D61C-9F64-4B28-92B9-512763031A96}" presName="rootComposite" presStyleCnt="0"/>
      <dgm:spPr/>
    </dgm:pt>
    <dgm:pt modelId="{D9456436-E822-44B1-8D51-B2E0CB5DBD3A}" type="pres">
      <dgm:prSet presAssocID="{C9C5D61C-9F64-4B28-92B9-512763031A96}" presName="rootText" presStyleLbl="node2" presStyleIdx="0" presStyleCnt="3" custScaleX="105050" custScaleY="4464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83850B9-D89B-472D-9ECA-806850633103}" type="pres">
      <dgm:prSet presAssocID="{C9C5D61C-9F64-4B28-92B9-512763031A96}" presName="rootConnector" presStyleLbl="node2" presStyleIdx="0" presStyleCnt="3"/>
      <dgm:spPr/>
      <dgm:t>
        <a:bodyPr/>
        <a:lstStyle/>
        <a:p>
          <a:endParaRPr lang="de-DE"/>
        </a:p>
      </dgm:t>
    </dgm:pt>
    <dgm:pt modelId="{68B06DCD-5619-41C7-81D3-CD0AF9525A82}" type="pres">
      <dgm:prSet presAssocID="{C9C5D61C-9F64-4B28-92B9-512763031A96}" presName="hierChild4" presStyleCnt="0"/>
      <dgm:spPr/>
    </dgm:pt>
    <dgm:pt modelId="{6C0F84CF-BA38-4CF0-8610-A081957345E5}" type="pres">
      <dgm:prSet presAssocID="{C9C5D61C-9F64-4B28-92B9-512763031A96}" presName="hierChild5" presStyleCnt="0"/>
      <dgm:spPr/>
    </dgm:pt>
    <dgm:pt modelId="{A0BCFAE1-8822-4539-93A5-5470B2DFA620}" type="pres">
      <dgm:prSet presAssocID="{FAC7C36C-E73C-4826-9007-974069368286}" presName="Name37" presStyleLbl="parChTrans1D2" presStyleIdx="1" presStyleCnt="3" custSzX="96057" custSzY="167071"/>
      <dgm:spPr/>
      <dgm:t>
        <a:bodyPr/>
        <a:lstStyle/>
        <a:p>
          <a:endParaRPr lang="de-DE"/>
        </a:p>
      </dgm:t>
    </dgm:pt>
    <dgm:pt modelId="{0E490F3C-EE7C-48B3-8ADF-4109FE8A8136}" type="pres">
      <dgm:prSet presAssocID="{464DA6B5-851D-4AE1-AB28-8461B52DD986}" presName="hierRoot2" presStyleCnt="0">
        <dgm:presLayoutVars>
          <dgm:hierBranch val="init"/>
        </dgm:presLayoutVars>
      </dgm:prSet>
      <dgm:spPr/>
    </dgm:pt>
    <dgm:pt modelId="{A7CBA8F0-022C-4FBE-A419-88994CC328F0}" type="pres">
      <dgm:prSet presAssocID="{464DA6B5-851D-4AE1-AB28-8461B52DD986}" presName="rootComposite" presStyleCnt="0"/>
      <dgm:spPr/>
    </dgm:pt>
    <dgm:pt modelId="{50C7FCC1-BE90-4BF0-892D-AC8FB740825F}" type="pres">
      <dgm:prSet presAssocID="{464DA6B5-851D-4AE1-AB28-8461B52DD986}" presName="rootText" presStyleLbl="node2" presStyleIdx="1" presStyleCnt="3" custScaleX="105050" custScaleY="4464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E2BC7264-004A-4F8A-A776-AB69960D8B34}" type="pres">
      <dgm:prSet presAssocID="{464DA6B5-851D-4AE1-AB28-8461B52DD986}" presName="rootConnector" presStyleLbl="node2" presStyleIdx="1" presStyleCnt="3"/>
      <dgm:spPr/>
      <dgm:t>
        <a:bodyPr/>
        <a:lstStyle/>
        <a:p>
          <a:endParaRPr lang="de-DE"/>
        </a:p>
      </dgm:t>
    </dgm:pt>
    <dgm:pt modelId="{11803FA1-B04C-49D2-BD39-4CDE43F993A7}" type="pres">
      <dgm:prSet presAssocID="{464DA6B5-851D-4AE1-AB28-8461B52DD986}" presName="hierChild4" presStyleCnt="0"/>
      <dgm:spPr/>
    </dgm:pt>
    <dgm:pt modelId="{003322C2-F767-4750-9360-9B70391CED3B}" type="pres">
      <dgm:prSet presAssocID="{464DA6B5-851D-4AE1-AB28-8461B52DD986}" presName="hierChild5" presStyleCnt="0"/>
      <dgm:spPr/>
    </dgm:pt>
    <dgm:pt modelId="{6D5BC600-9713-4DD2-8781-C62073791FAC}" type="pres">
      <dgm:prSet presAssocID="{3B990666-7FE2-45CC-A72D-E348F0EC2733}" presName="Name37" presStyleLbl="parChTrans1D2" presStyleIdx="2" presStyleCnt="3" custSzX="2265375" custSzY="167071"/>
      <dgm:spPr/>
      <dgm:t>
        <a:bodyPr/>
        <a:lstStyle/>
        <a:p>
          <a:endParaRPr lang="de-DE"/>
        </a:p>
      </dgm:t>
    </dgm:pt>
    <dgm:pt modelId="{A7DCA5CF-E5B0-4070-9B21-E641963D63CC}" type="pres">
      <dgm:prSet presAssocID="{37AFE44A-AE86-403D-BB3D-B5F4460D40A8}" presName="hierRoot2" presStyleCnt="0">
        <dgm:presLayoutVars>
          <dgm:hierBranch val="init"/>
        </dgm:presLayoutVars>
      </dgm:prSet>
      <dgm:spPr/>
    </dgm:pt>
    <dgm:pt modelId="{630DD65C-452C-40FC-A1CD-ED56EAF0FF06}" type="pres">
      <dgm:prSet presAssocID="{37AFE44A-AE86-403D-BB3D-B5F4460D40A8}" presName="rootComposite" presStyleCnt="0"/>
      <dgm:spPr/>
    </dgm:pt>
    <dgm:pt modelId="{870B6059-CB4D-40A3-8B74-E28545F75667}" type="pres">
      <dgm:prSet presAssocID="{37AFE44A-AE86-403D-BB3D-B5F4460D40A8}" presName="rootText" presStyleLbl="node2" presStyleIdx="2" presStyleCnt="3" custScaleX="105050" custScaleY="4464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E35909A-1861-4E17-899A-0A494F9EF7C1}" type="pres">
      <dgm:prSet presAssocID="{37AFE44A-AE86-403D-BB3D-B5F4460D40A8}" presName="rootConnector" presStyleLbl="node2" presStyleIdx="2" presStyleCnt="3"/>
      <dgm:spPr/>
      <dgm:t>
        <a:bodyPr/>
        <a:lstStyle/>
        <a:p>
          <a:endParaRPr lang="de-DE"/>
        </a:p>
      </dgm:t>
    </dgm:pt>
    <dgm:pt modelId="{933EE354-5345-41D3-B9B3-532E3D245353}" type="pres">
      <dgm:prSet presAssocID="{37AFE44A-AE86-403D-BB3D-B5F4460D40A8}" presName="hierChild4" presStyleCnt="0"/>
      <dgm:spPr/>
    </dgm:pt>
    <dgm:pt modelId="{3667F20E-C06C-4C82-BAAA-0A3668081BD5}" type="pres">
      <dgm:prSet presAssocID="{37AFE44A-AE86-403D-BB3D-B5F4460D40A8}" presName="hierChild5" presStyleCnt="0"/>
      <dgm:spPr/>
    </dgm:pt>
    <dgm:pt modelId="{F7F01751-9CCE-4F5D-9460-4913172C8C1D}" type="pres">
      <dgm:prSet presAssocID="{ECA04AC4-D099-4AAA-AC7C-2623C310CF40}" presName="hierChild3" presStyleCnt="0"/>
      <dgm:spPr/>
    </dgm:pt>
  </dgm:ptLst>
  <dgm:cxnLst>
    <dgm:cxn modelId="{5EF5B89B-74B4-4CE5-926E-6DDF567A73EC}" type="presOf" srcId="{C9C5D61C-9F64-4B28-92B9-512763031A96}" destId="{D9456436-E822-44B1-8D51-B2E0CB5DBD3A}" srcOrd="0" destOrd="0" presId="urn:microsoft.com/office/officeart/2005/8/layout/orgChart1"/>
    <dgm:cxn modelId="{1AF7D7B6-55AE-4D20-AFA6-FF4190899C4D}" type="presOf" srcId="{0B44FAE1-CD08-458A-AC64-F9C3B8E27A0E}" destId="{3F94FDAA-0F75-4010-8F21-8A7E01B0779A}" srcOrd="0" destOrd="0" presId="urn:microsoft.com/office/officeart/2005/8/layout/orgChart1"/>
    <dgm:cxn modelId="{37208479-6785-4367-B0C6-014DB21CF0E2}" type="presOf" srcId="{37AFE44A-AE86-403D-BB3D-B5F4460D40A8}" destId="{1E35909A-1861-4E17-899A-0A494F9EF7C1}" srcOrd="1" destOrd="0" presId="urn:microsoft.com/office/officeart/2005/8/layout/orgChart1"/>
    <dgm:cxn modelId="{5143A300-F03B-4670-BAE1-EA28AC83D212}" type="presOf" srcId="{FAC7C36C-E73C-4826-9007-974069368286}" destId="{A0BCFAE1-8822-4539-93A5-5470B2DFA620}" srcOrd="0" destOrd="0" presId="urn:microsoft.com/office/officeart/2005/8/layout/orgChart1"/>
    <dgm:cxn modelId="{890636D9-3BDA-437D-8C85-B34857320563}" type="presOf" srcId="{ECA04AC4-D099-4AAA-AC7C-2623C310CF40}" destId="{88A51A31-7BB7-44E8-976D-A3C32C58974B}" srcOrd="1" destOrd="0" presId="urn:microsoft.com/office/officeart/2005/8/layout/orgChart1"/>
    <dgm:cxn modelId="{2F87694A-FA7E-4B91-B99D-45CD3B36CAC2}" srcId="{808C28C4-28D3-4C3B-A99D-315E7C9FF97B}" destId="{ECA04AC4-D099-4AAA-AC7C-2623C310CF40}" srcOrd="0" destOrd="0" parTransId="{47443BDA-E1E6-4B95-B42F-F4FFE1CBC24D}" sibTransId="{73021CE1-DB17-425A-B148-20EF928725B2}"/>
    <dgm:cxn modelId="{AF86CDE3-DD33-48A5-847B-D18D317A7B89}" type="presOf" srcId="{464DA6B5-851D-4AE1-AB28-8461B52DD986}" destId="{E2BC7264-004A-4F8A-A776-AB69960D8B34}" srcOrd="1" destOrd="0" presId="urn:microsoft.com/office/officeart/2005/8/layout/orgChart1"/>
    <dgm:cxn modelId="{F9AA7775-6B72-4ED7-BDBA-5935087F2ABD}" srcId="{ECA04AC4-D099-4AAA-AC7C-2623C310CF40}" destId="{C9C5D61C-9F64-4B28-92B9-512763031A96}" srcOrd="0" destOrd="0" parTransId="{0B44FAE1-CD08-458A-AC64-F9C3B8E27A0E}" sibTransId="{0A866705-C454-4A50-A3F0-0F335B350CCF}"/>
    <dgm:cxn modelId="{A072B7EA-DF1B-406E-BD46-038D75A49E1F}" type="presOf" srcId="{37AFE44A-AE86-403D-BB3D-B5F4460D40A8}" destId="{870B6059-CB4D-40A3-8B74-E28545F75667}" srcOrd="0" destOrd="0" presId="urn:microsoft.com/office/officeart/2005/8/layout/orgChart1"/>
    <dgm:cxn modelId="{27750513-4EBB-456B-8EAC-D8FF655EDC54}" srcId="{ECA04AC4-D099-4AAA-AC7C-2623C310CF40}" destId="{37AFE44A-AE86-403D-BB3D-B5F4460D40A8}" srcOrd="2" destOrd="0" parTransId="{3B990666-7FE2-45CC-A72D-E348F0EC2733}" sibTransId="{8698A410-961C-43A8-8E81-6588EA8B2E8C}"/>
    <dgm:cxn modelId="{60999A9E-4EC1-4251-B865-09AC1531FC9E}" srcId="{ECA04AC4-D099-4AAA-AC7C-2623C310CF40}" destId="{464DA6B5-851D-4AE1-AB28-8461B52DD986}" srcOrd="1" destOrd="0" parTransId="{FAC7C36C-E73C-4826-9007-974069368286}" sibTransId="{D7613BCF-15A9-424D-8BF9-199FE7C5C3F8}"/>
    <dgm:cxn modelId="{58EC89CA-E37B-4E2C-AAA8-1AAEFD5BAB84}" type="presOf" srcId="{ECA04AC4-D099-4AAA-AC7C-2623C310CF40}" destId="{AD4F7CBA-E243-4549-A341-273C65E98AC7}" srcOrd="0" destOrd="0" presId="urn:microsoft.com/office/officeart/2005/8/layout/orgChart1"/>
    <dgm:cxn modelId="{CC800432-FE69-4E8D-B6EF-20ABFB3B252A}" type="presOf" srcId="{C9C5D61C-9F64-4B28-92B9-512763031A96}" destId="{683850B9-D89B-472D-9ECA-806850633103}" srcOrd="1" destOrd="0" presId="urn:microsoft.com/office/officeart/2005/8/layout/orgChart1"/>
    <dgm:cxn modelId="{0B98AF80-90A8-4E0E-BE7D-DC4D85C7C69C}" type="presOf" srcId="{3B990666-7FE2-45CC-A72D-E348F0EC2733}" destId="{6D5BC600-9713-4DD2-8781-C62073791FAC}" srcOrd="0" destOrd="0" presId="urn:microsoft.com/office/officeart/2005/8/layout/orgChart1"/>
    <dgm:cxn modelId="{502BC250-BEA9-4BC8-AFA4-CD883E06A0ED}" type="presOf" srcId="{464DA6B5-851D-4AE1-AB28-8461B52DD986}" destId="{50C7FCC1-BE90-4BF0-892D-AC8FB740825F}" srcOrd="0" destOrd="0" presId="urn:microsoft.com/office/officeart/2005/8/layout/orgChart1"/>
    <dgm:cxn modelId="{D2A4ED23-3AEB-456C-9C51-2D381D0578D1}" type="presOf" srcId="{808C28C4-28D3-4C3B-A99D-315E7C9FF97B}" destId="{6186948D-6BD0-4CF3-9B62-84B86158A836}" srcOrd="0" destOrd="0" presId="urn:microsoft.com/office/officeart/2005/8/layout/orgChart1"/>
    <dgm:cxn modelId="{43C408F4-D12C-4712-A5AF-80EFC096C2F8}" type="presParOf" srcId="{6186948D-6BD0-4CF3-9B62-84B86158A836}" destId="{BAC5ECF9-3B96-411E-B8FC-4A73F2FA7A13}" srcOrd="0" destOrd="0" presId="urn:microsoft.com/office/officeart/2005/8/layout/orgChart1"/>
    <dgm:cxn modelId="{70E39CB7-89BC-4A1D-8DFD-436178A950A1}" type="presParOf" srcId="{BAC5ECF9-3B96-411E-B8FC-4A73F2FA7A13}" destId="{628D244D-79F6-403D-B0D0-55AB7BF071A5}" srcOrd="0" destOrd="0" presId="urn:microsoft.com/office/officeart/2005/8/layout/orgChart1"/>
    <dgm:cxn modelId="{775E9D97-56B4-4EDD-B4D2-5C3B1930AF8C}" type="presParOf" srcId="{628D244D-79F6-403D-B0D0-55AB7BF071A5}" destId="{AD4F7CBA-E243-4549-A341-273C65E98AC7}" srcOrd="0" destOrd="0" presId="urn:microsoft.com/office/officeart/2005/8/layout/orgChart1"/>
    <dgm:cxn modelId="{F5EAFC27-CCE5-47E3-A812-139EA2CF4AD1}" type="presParOf" srcId="{628D244D-79F6-403D-B0D0-55AB7BF071A5}" destId="{88A51A31-7BB7-44E8-976D-A3C32C58974B}" srcOrd="1" destOrd="0" presId="urn:microsoft.com/office/officeart/2005/8/layout/orgChart1"/>
    <dgm:cxn modelId="{999F0150-75F8-4685-9AD2-E0E3F766CE6A}" type="presParOf" srcId="{BAC5ECF9-3B96-411E-B8FC-4A73F2FA7A13}" destId="{005302A8-34A8-4E33-8474-7B37A9C5C541}" srcOrd="1" destOrd="0" presId="urn:microsoft.com/office/officeart/2005/8/layout/orgChart1"/>
    <dgm:cxn modelId="{9179DAF1-ECDF-475D-991D-B32FF9D4B327}" type="presParOf" srcId="{005302A8-34A8-4E33-8474-7B37A9C5C541}" destId="{3F94FDAA-0F75-4010-8F21-8A7E01B0779A}" srcOrd="0" destOrd="0" presId="urn:microsoft.com/office/officeart/2005/8/layout/orgChart1"/>
    <dgm:cxn modelId="{38E633B6-B877-49E9-8EB0-EE3F472C2C4F}" type="presParOf" srcId="{005302A8-34A8-4E33-8474-7B37A9C5C541}" destId="{2B877639-5D4A-4EA9-AE95-FF0D28E3AD79}" srcOrd="1" destOrd="0" presId="urn:microsoft.com/office/officeart/2005/8/layout/orgChart1"/>
    <dgm:cxn modelId="{7B40C714-6FC5-485F-83F4-2CB6B344ED0E}" type="presParOf" srcId="{2B877639-5D4A-4EA9-AE95-FF0D28E3AD79}" destId="{C043356A-68AA-4E29-A5BD-0BF2AAE0E7C6}" srcOrd="0" destOrd="0" presId="urn:microsoft.com/office/officeart/2005/8/layout/orgChart1"/>
    <dgm:cxn modelId="{DAFB7BEC-6127-4B55-AFF0-556AB30C2905}" type="presParOf" srcId="{C043356A-68AA-4E29-A5BD-0BF2AAE0E7C6}" destId="{D9456436-E822-44B1-8D51-B2E0CB5DBD3A}" srcOrd="0" destOrd="0" presId="urn:microsoft.com/office/officeart/2005/8/layout/orgChart1"/>
    <dgm:cxn modelId="{C3B1B30E-6423-4BB5-B29D-DF6698848BE9}" type="presParOf" srcId="{C043356A-68AA-4E29-A5BD-0BF2AAE0E7C6}" destId="{683850B9-D89B-472D-9ECA-806850633103}" srcOrd="1" destOrd="0" presId="urn:microsoft.com/office/officeart/2005/8/layout/orgChart1"/>
    <dgm:cxn modelId="{12E13A51-FC07-4005-87B2-3661CB38500D}" type="presParOf" srcId="{2B877639-5D4A-4EA9-AE95-FF0D28E3AD79}" destId="{68B06DCD-5619-41C7-81D3-CD0AF9525A82}" srcOrd="1" destOrd="0" presId="urn:microsoft.com/office/officeart/2005/8/layout/orgChart1"/>
    <dgm:cxn modelId="{ECC4F063-A761-4F8A-B835-9EF5454F8A7B}" type="presParOf" srcId="{2B877639-5D4A-4EA9-AE95-FF0D28E3AD79}" destId="{6C0F84CF-BA38-4CF0-8610-A081957345E5}" srcOrd="2" destOrd="0" presId="urn:microsoft.com/office/officeart/2005/8/layout/orgChart1"/>
    <dgm:cxn modelId="{D00122A0-CBB3-4624-96F7-7D50149FC85A}" type="presParOf" srcId="{005302A8-34A8-4E33-8474-7B37A9C5C541}" destId="{A0BCFAE1-8822-4539-93A5-5470B2DFA620}" srcOrd="2" destOrd="0" presId="urn:microsoft.com/office/officeart/2005/8/layout/orgChart1"/>
    <dgm:cxn modelId="{EEDE51A0-0C77-422A-883A-941A2A61834C}" type="presParOf" srcId="{005302A8-34A8-4E33-8474-7B37A9C5C541}" destId="{0E490F3C-EE7C-48B3-8ADF-4109FE8A8136}" srcOrd="3" destOrd="0" presId="urn:microsoft.com/office/officeart/2005/8/layout/orgChart1"/>
    <dgm:cxn modelId="{DAF538FA-B54E-498D-9960-8A1F8C8E02C0}" type="presParOf" srcId="{0E490F3C-EE7C-48B3-8ADF-4109FE8A8136}" destId="{A7CBA8F0-022C-4FBE-A419-88994CC328F0}" srcOrd="0" destOrd="0" presId="urn:microsoft.com/office/officeart/2005/8/layout/orgChart1"/>
    <dgm:cxn modelId="{4443EBB9-6CE4-4241-A18C-36985D2E8E3C}" type="presParOf" srcId="{A7CBA8F0-022C-4FBE-A419-88994CC328F0}" destId="{50C7FCC1-BE90-4BF0-892D-AC8FB740825F}" srcOrd="0" destOrd="0" presId="urn:microsoft.com/office/officeart/2005/8/layout/orgChart1"/>
    <dgm:cxn modelId="{9442DAD1-9899-43CE-BB6C-4C4D3BDE12AC}" type="presParOf" srcId="{A7CBA8F0-022C-4FBE-A419-88994CC328F0}" destId="{E2BC7264-004A-4F8A-A776-AB69960D8B34}" srcOrd="1" destOrd="0" presId="urn:microsoft.com/office/officeart/2005/8/layout/orgChart1"/>
    <dgm:cxn modelId="{F84FF7D6-A038-4B05-BAD7-2B71C3C0778C}" type="presParOf" srcId="{0E490F3C-EE7C-48B3-8ADF-4109FE8A8136}" destId="{11803FA1-B04C-49D2-BD39-4CDE43F993A7}" srcOrd="1" destOrd="0" presId="urn:microsoft.com/office/officeart/2005/8/layout/orgChart1"/>
    <dgm:cxn modelId="{3BCF4FF4-61B9-43E3-B164-E6A1C67A0133}" type="presParOf" srcId="{0E490F3C-EE7C-48B3-8ADF-4109FE8A8136}" destId="{003322C2-F767-4750-9360-9B70391CED3B}" srcOrd="2" destOrd="0" presId="urn:microsoft.com/office/officeart/2005/8/layout/orgChart1"/>
    <dgm:cxn modelId="{32B50294-496F-4DD4-8B05-E9D57D43629C}" type="presParOf" srcId="{005302A8-34A8-4E33-8474-7B37A9C5C541}" destId="{6D5BC600-9713-4DD2-8781-C62073791FAC}" srcOrd="4" destOrd="0" presId="urn:microsoft.com/office/officeart/2005/8/layout/orgChart1"/>
    <dgm:cxn modelId="{359648CC-0FCD-4DA5-AADA-EF6E494FE4C3}" type="presParOf" srcId="{005302A8-34A8-4E33-8474-7B37A9C5C541}" destId="{A7DCA5CF-E5B0-4070-9B21-E641963D63CC}" srcOrd="5" destOrd="0" presId="urn:microsoft.com/office/officeart/2005/8/layout/orgChart1"/>
    <dgm:cxn modelId="{033EB3D5-B4EC-45DD-8B3A-B19B485D4195}" type="presParOf" srcId="{A7DCA5CF-E5B0-4070-9B21-E641963D63CC}" destId="{630DD65C-452C-40FC-A1CD-ED56EAF0FF06}" srcOrd="0" destOrd="0" presId="urn:microsoft.com/office/officeart/2005/8/layout/orgChart1"/>
    <dgm:cxn modelId="{41476E1B-0131-4D6C-BDBC-EB3B9BB5D726}" type="presParOf" srcId="{630DD65C-452C-40FC-A1CD-ED56EAF0FF06}" destId="{870B6059-CB4D-40A3-8B74-E28545F75667}" srcOrd="0" destOrd="0" presId="urn:microsoft.com/office/officeart/2005/8/layout/orgChart1"/>
    <dgm:cxn modelId="{243E6CF0-C34B-4B77-B2F1-AB0CF73BBEEC}" type="presParOf" srcId="{630DD65C-452C-40FC-A1CD-ED56EAF0FF06}" destId="{1E35909A-1861-4E17-899A-0A494F9EF7C1}" srcOrd="1" destOrd="0" presId="urn:microsoft.com/office/officeart/2005/8/layout/orgChart1"/>
    <dgm:cxn modelId="{85548A47-05AF-45C7-9A5E-9BD44C7AF1CD}" type="presParOf" srcId="{A7DCA5CF-E5B0-4070-9B21-E641963D63CC}" destId="{933EE354-5345-41D3-B9B3-532E3D245353}" srcOrd="1" destOrd="0" presId="urn:microsoft.com/office/officeart/2005/8/layout/orgChart1"/>
    <dgm:cxn modelId="{B92070FA-07E8-437B-8175-279E0E97BE24}" type="presParOf" srcId="{A7DCA5CF-E5B0-4070-9B21-E641963D63CC}" destId="{3667F20E-C06C-4C82-BAAA-0A3668081BD5}" srcOrd="2" destOrd="0" presId="urn:microsoft.com/office/officeart/2005/8/layout/orgChart1"/>
    <dgm:cxn modelId="{3007E173-5498-43FF-967D-805753AFF6A6}" type="presParOf" srcId="{BAC5ECF9-3B96-411E-B8FC-4A73F2FA7A13}" destId="{F7F01751-9CCE-4F5D-9460-4913172C8C1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97A4F-7CD1-4DE9-AD30-0E4EBC1DE354}">
      <dsp:nvSpPr>
        <dsp:cNvPr id="0" name=""/>
        <dsp:cNvSpPr/>
      </dsp:nvSpPr>
      <dsp:spPr>
        <a:xfrm>
          <a:off x="0" y="139089"/>
          <a:ext cx="4632176" cy="936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0F303-4ECD-4398-98CD-1CFF8D6A2603}">
      <dsp:nvSpPr>
        <dsp:cNvPr id="0" name=""/>
        <dsp:cNvSpPr/>
      </dsp:nvSpPr>
      <dsp:spPr>
        <a:xfrm>
          <a:off x="3860834" y="325493"/>
          <a:ext cx="469324" cy="4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2080" rIns="0" bIns="13208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 </a:t>
          </a:r>
          <a:endParaRPr lang="de-DE" sz="1300" kern="1200" dirty="0"/>
        </a:p>
      </dsp:txBody>
      <dsp:txXfrm>
        <a:off x="3860834" y="325493"/>
        <a:ext cx="469324" cy="468000"/>
      </dsp:txXfrm>
    </dsp:sp>
    <dsp:sp modelId="{BFBD2FA7-76BA-49E2-9606-34D44E80369C}">
      <dsp:nvSpPr>
        <dsp:cNvPr id="0" name=""/>
        <dsp:cNvSpPr/>
      </dsp:nvSpPr>
      <dsp:spPr>
        <a:xfrm>
          <a:off x="938435" y="325493"/>
          <a:ext cx="2828534" cy="557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2080" rIns="0" bIns="13208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Performance-Gewinn bis 10% möglich</a:t>
          </a:r>
          <a:endParaRPr lang="de-DE" sz="1300" kern="1200" dirty="0"/>
        </a:p>
      </dsp:txBody>
      <dsp:txXfrm>
        <a:off x="938435" y="325493"/>
        <a:ext cx="2828534" cy="557079"/>
      </dsp:txXfrm>
    </dsp:sp>
    <dsp:sp modelId="{CAFB5F5E-9E1A-436A-94D3-7167FE988209}">
      <dsp:nvSpPr>
        <dsp:cNvPr id="0" name=""/>
        <dsp:cNvSpPr/>
      </dsp:nvSpPr>
      <dsp:spPr>
        <a:xfrm>
          <a:off x="375246" y="325493"/>
          <a:ext cx="469324" cy="4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2080" rIns="0" bIns="13208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 </a:t>
          </a:r>
          <a:endParaRPr lang="de-DE" sz="1300" kern="1200" dirty="0"/>
        </a:p>
      </dsp:txBody>
      <dsp:txXfrm>
        <a:off x="375246" y="325493"/>
        <a:ext cx="469324" cy="46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BC600-9713-4DD2-8781-C62073791FAC}">
      <dsp:nvSpPr>
        <dsp:cNvPr id="0" name=""/>
        <dsp:cNvSpPr/>
      </dsp:nvSpPr>
      <dsp:spPr>
        <a:xfrm>
          <a:off x="4428492" y="1434510"/>
          <a:ext cx="3124266" cy="5205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252"/>
              </a:lnTo>
              <a:lnTo>
                <a:pt x="3124266" y="260252"/>
              </a:lnTo>
              <a:lnTo>
                <a:pt x="3124266" y="5205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CFAE1-8822-4539-93A5-5470B2DFA620}">
      <dsp:nvSpPr>
        <dsp:cNvPr id="0" name=""/>
        <dsp:cNvSpPr/>
      </dsp:nvSpPr>
      <dsp:spPr>
        <a:xfrm>
          <a:off x="4382772" y="1434510"/>
          <a:ext cx="91440" cy="5205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05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94FDAA-0F75-4010-8F21-8A7E01B0779A}">
      <dsp:nvSpPr>
        <dsp:cNvPr id="0" name=""/>
        <dsp:cNvSpPr/>
      </dsp:nvSpPr>
      <dsp:spPr>
        <a:xfrm>
          <a:off x="1304225" y="1434510"/>
          <a:ext cx="3124266" cy="520504"/>
        </a:xfrm>
        <a:custGeom>
          <a:avLst/>
          <a:gdLst/>
          <a:ahLst/>
          <a:cxnLst/>
          <a:rect l="0" t="0" r="0" b="0"/>
          <a:pathLst>
            <a:path>
              <a:moveTo>
                <a:pt x="3124266" y="0"/>
              </a:moveTo>
              <a:lnTo>
                <a:pt x="3124266" y="260252"/>
              </a:lnTo>
              <a:lnTo>
                <a:pt x="0" y="260252"/>
              </a:lnTo>
              <a:lnTo>
                <a:pt x="0" y="5205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4F7CBA-E243-4549-A341-273C65E98AC7}">
      <dsp:nvSpPr>
        <dsp:cNvPr id="0" name=""/>
        <dsp:cNvSpPr/>
      </dsp:nvSpPr>
      <dsp:spPr>
        <a:xfrm>
          <a:off x="3126610" y="881288"/>
          <a:ext cx="2603762" cy="5532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Komprimierungsverfahren</a:t>
          </a:r>
          <a:endParaRPr lang="de-DE" sz="1700" kern="1200" dirty="0"/>
        </a:p>
      </dsp:txBody>
      <dsp:txXfrm>
        <a:off x="3126610" y="881288"/>
        <a:ext cx="2603762" cy="553222"/>
      </dsp:txXfrm>
    </dsp:sp>
    <dsp:sp modelId="{D9456436-E822-44B1-8D51-B2E0CB5DBD3A}">
      <dsp:nvSpPr>
        <dsp:cNvPr id="0" name=""/>
        <dsp:cNvSpPr/>
      </dsp:nvSpPr>
      <dsp:spPr>
        <a:xfrm>
          <a:off x="2344" y="1955015"/>
          <a:ext cx="2603762" cy="5532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LZ4</a:t>
          </a:r>
          <a:endParaRPr lang="de-DE" sz="1700" kern="1200" dirty="0"/>
        </a:p>
      </dsp:txBody>
      <dsp:txXfrm>
        <a:off x="2344" y="1955015"/>
        <a:ext cx="2603762" cy="553222"/>
      </dsp:txXfrm>
    </dsp:sp>
    <dsp:sp modelId="{50C7FCC1-BE90-4BF0-892D-AC8FB740825F}">
      <dsp:nvSpPr>
        <dsp:cNvPr id="0" name=""/>
        <dsp:cNvSpPr/>
      </dsp:nvSpPr>
      <dsp:spPr>
        <a:xfrm>
          <a:off x="3126610" y="1955015"/>
          <a:ext cx="2603762" cy="5532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Snappy</a:t>
          </a:r>
          <a:endParaRPr lang="de-DE" sz="1700" kern="1200" dirty="0"/>
        </a:p>
      </dsp:txBody>
      <dsp:txXfrm>
        <a:off x="3126610" y="1955015"/>
        <a:ext cx="2603762" cy="553222"/>
      </dsp:txXfrm>
    </dsp:sp>
    <dsp:sp modelId="{870B6059-CB4D-40A3-8B74-E28545F75667}">
      <dsp:nvSpPr>
        <dsp:cNvPr id="0" name=""/>
        <dsp:cNvSpPr/>
      </dsp:nvSpPr>
      <dsp:spPr>
        <a:xfrm>
          <a:off x="6250877" y="1955015"/>
          <a:ext cx="2603762" cy="5532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Deflate</a:t>
          </a:r>
          <a:endParaRPr lang="de-DE" sz="1700" kern="1200" dirty="0"/>
        </a:p>
      </dsp:txBody>
      <dsp:txXfrm>
        <a:off x="6250877" y="1955015"/>
        <a:ext cx="2603762" cy="553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FD760A10-92D6-E64E-83D4-602FD2599EA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506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722313"/>
            <a:ext cx="4811713" cy="3608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570413"/>
            <a:ext cx="5049837" cy="433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0"/>
            <a:r>
              <a:rPr lang="de-DE"/>
              <a:t>Zweite Ebene</a:t>
            </a:r>
          </a:p>
          <a:p>
            <a:pPr lvl="0"/>
            <a:r>
              <a:rPr lang="de-DE"/>
              <a:t>Dritte Ebene</a:t>
            </a:r>
          </a:p>
          <a:p>
            <a:pPr lvl="0"/>
            <a:r>
              <a:rPr lang="de-DE"/>
              <a:t>Vierte Ebene</a:t>
            </a:r>
          </a:p>
          <a:p>
            <a:pPr lvl="0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142413"/>
            <a:ext cx="298450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48" tIns="47174" rIns="94348" bIns="4717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AB9EDB5D-BD4B-C740-8F6C-B28044BEA9E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1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ZFS_(Dateisystem)" TargetMode="External"/><Relationship Id="rId13" Type="http://schemas.openxmlformats.org/officeDocument/2006/relationships/hyperlink" Target="https://de.wikipedia.org/wiki/Zlib" TargetMode="External"/><Relationship Id="rId18" Type="http://schemas.openxmlformats.org/officeDocument/2006/relationships/hyperlink" Target="https://de.wikipedia.org/wiki/MapReduce" TargetMode="External"/><Relationship Id="rId26" Type="http://schemas.openxmlformats.org/officeDocument/2006/relationships/hyperlink" Target="https://de.wikipedia.org/wiki/Gemeinfreiheit" TargetMode="External"/><Relationship Id="rId3" Type="http://schemas.openxmlformats.org/officeDocument/2006/relationships/hyperlink" Target="https://de.wikipedia.org/wiki/Freie_Software" TargetMode="External"/><Relationship Id="rId21" Type="http://schemas.openxmlformats.org/officeDocument/2006/relationships/hyperlink" Target="https://de.wikipedia.org/wiki/Lucene" TargetMode="External"/><Relationship Id="rId7" Type="http://schemas.openxmlformats.org/officeDocument/2006/relationships/hyperlink" Target="https://de.wikipedia.org/wiki/LZ4#cite_note-3" TargetMode="External"/><Relationship Id="rId12" Type="http://schemas.openxmlformats.org/officeDocument/2006/relationships/hyperlink" Target="https://de.wikipedia.org/wiki/BSD-Lizenz" TargetMode="External"/><Relationship Id="rId17" Type="http://schemas.openxmlformats.org/officeDocument/2006/relationships/hyperlink" Target="https://de.wikipedia.org/wiki/Snappy_(Datenkompressionssoftware)#cite_note-readme-4" TargetMode="External"/><Relationship Id="rId25" Type="http://schemas.openxmlformats.org/officeDocument/2006/relationships/hyperlink" Target="https://de.wikipedia.org/wiki/ZIP_(Dateiformat)" TargetMode="External"/><Relationship Id="rId2" Type="http://schemas.openxmlformats.org/officeDocument/2006/relationships/slide" Target="../slides/slide19.xml"/><Relationship Id="rId16" Type="http://schemas.openxmlformats.org/officeDocument/2006/relationships/hyperlink" Target="https://de.wikipedia.org/wiki/Snappy_(Datenkompressionssoftware)#cite_note-3" TargetMode="External"/><Relationship Id="rId20" Type="http://schemas.openxmlformats.org/officeDocument/2006/relationships/hyperlink" Target="https://de.wikipedia.org/wiki/Hadoop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.wikipedia.org/wiki/LZ77" TargetMode="External"/><Relationship Id="rId11" Type="http://schemas.openxmlformats.org/officeDocument/2006/relationships/hyperlink" Target="https://de.wikipedia.org/wiki/Google" TargetMode="External"/><Relationship Id="rId24" Type="http://schemas.openxmlformats.org/officeDocument/2006/relationships/hyperlink" Target="https://de.wikipedia.org/wiki/Phil_Katz" TargetMode="External"/><Relationship Id="rId5" Type="http://schemas.openxmlformats.org/officeDocument/2006/relationships/hyperlink" Target="https://de.wikipedia.org/wiki/Datenkompression" TargetMode="External"/><Relationship Id="rId15" Type="http://schemas.openxmlformats.org/officeDocument/2006/relationships/hyperlink" Target="https://de.wikipedia.org/wiki/Snappy_(Datenkompressionssoftware)#cite_note-2" TargetMode="External"/><Relationship Id="rId23" Type="http://schemas.openxmlformats.org/officeDocument/2006/relationships/hyperlink" Target="https://de.wikipedia.org/wiki/Algorithmus" TargetMode="External"/><Relationship Id="rId10" Type="http://schemas.openxmlformats.org/officeDocument/2006/relationships/hyperlink" Target="https://de.wikipedia.org/wiki/SquashFS" TargetMode="External"/><Relationship Id="rId19" Type="http://schemas.openxmlformats.org/officeDocument/2006/relationships/hyperlink" Target="https://de.wikipedia.org/wiki/BigTable" TargetMode="External"/><Relationship Id="rId4" Type="http://schemas.openxmlformats.org/officeDocument/2006/relationships/hyperlink" Target="https://de.wikipedia.org/wiki/Programmbibliothek" TargetMode="External"/><Relationship Id="rId9" Type="http://schemas.openxmlformats.org/officeDocument/2006/relationships/hyperlink" Target="https://de.wikipedia.org/wiki/LZ4#cite_note-4" TargetMode="External"/><Relationship Id="rId14" Type="http://schemas.openxmlformats.org/officeDocument/2006/relationships/hyperlink" Target="https://de.wikipedia.org/wiki/Lempel-Ziv-Oberhumer" TargetMode="External"/><Relationship Id="rId22" Type="http://schemas.openxmlformats.org/officeDocument/2006/relationships/hyperlink" Target="https://de.wikipedia.org/wiki/Englische_Sprache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123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aseline="0" dirty="0"/>
              <a:t>Mehrere Terabyte Datenbank ohne zusätzliche Komprimierung nicht komplett in Speicher haltbar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Prefix</a:t>
            </a:r>
            <a:r>
              <a:rPr lang="de-DE" baseline="0" dirty="0"/>
              <a:t>: Sortierung nach tonangebenden Wert, Attributvektor startet damit/ beinhaltet ID des Wertes nur noch ein mal + Häufigkeit dessen (keine Dopplungen mehr -&gt; Einsparung Speicher)+  </a:t>
            </a:r>
            <a:r>
              <a:rPr lang="de-DE" baseline="0" dirty="0" err="1"/>
              <a:t>Ids</a:t>
            </a:r>
            <a:r>
              <a:rPr lang="de-DE" baseline="0" dirty="0"/>
              <a:t> nachfolgender nicht tonangebender Werte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Run </a:t>
            </a:r>
            <a:r>
              <a:rPr lang="de-DE" baseline="0" dirty="0" err="1"/>
              <a:t>Length</a:t>
            </a:r>
            <a:r>
              <a:rPr lang="de-DE" baseline="0" dirty="0"/>
              <a:t>: am Besten wenn Vektor mehrere verschiedene Werte mit großer Häufigkeit hat, Maximale Kompression durch Sortierung, gleiche Werte zu einem Zusammengefasst + entweder Häufigkeit oder Startposition (Startposition verbraucht etwas mehr Speicher, da bei letztem Wert Häufigkeit einmalig gespeichert werden muss, aber bietet direkten Zugriff mit Binärsuche was wesentlich bessere Performance bietet) 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Cluster Encoding: Aufteilung in gleich große Blöcke (oft 1024 Einheiten), wenn alle Werte in Block gleich -&gt; Zusammenfassen zu einem Wert + Häufigkeit dessen, bei unterschiedlichen Werten keine Komprimierung, in zusätzlichen Bit Vektor Darstellung wo was ersetzt wurde (1 wenn ersetzt 0 wenn unkomprimiert) 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Indirect</a:t>
            </a:r>
            <a:r>
              <a:rPr lang="de-DE" baseline="0" dirty="0"/>
              <a:t> Encoding: wieder Unterteilung in Blöcke, wenn </a:t>
            </a:r>
            <a:r>
              <a:rPr lang="de-DE" baseline="0" dirty="0" err="1"/>
              <a:t>Sorteirung</a:t>
            </a:r>
            <a:r>
              <a:rPr lang="de-DE" baseline="0" dirty="0"/>
              <a:t> nach anderer Spalte kann hier Performance Vorteil für abhängige Spalte erreicht werden -&gt; Tabelle nach Ländern sortiert, Vornamen steht dazu in Korrelation &gt; -&gt; durchschnittlich 200 Vornamen pro 1024 Block pro Land -&gt; In extra Dictionary werden </a:t>
            </a:r>
            <a:r>
              <a:rPr lang="de-DE" baseline="0" dirty="0" err="1"/>
              <a:t>Ids</a:t>
            </a:r>
            <a:r>
              <a:rPr lang="de-DE" baseline="0" dirty="0"/>
              <a:t> der Vornamen nun Nummern von 0 bis 199 zugeordnet und nur diese in einem Block gespeichert anstelle von IDs der Länder/ Einsparung bei Bsp. Da nur noch 8 statt 23 Bit benötigt werden pro Eintrag im Block </a:t>
            </a:r>
          </a:p>
          <a:p>
            <a:pPr marL="0" indent="0">
              <a:buFontTx/>
              <a:buNone/>
            </a:pPr>
            <a:r>
              <a:rPr lang="de-DE" baseline="0" dirty="0"/>
              <a:t>-   Delta Encoding: Reduzierung des Speicherbedarfs des </a:t>
            </a:r>
            <a:r>
              <a:rPr lang="de-DE" baseline="0" dirty="0" err="1"/>
              <a:t>Dictionarys</a:t>
            </a:r>
            <a:r>
              <a:rPr lang="de-DE" baseline="0" dirty="0"/>
              <a:t> -&gt; bei alphanumerischer Sortierung bei Städten z.B. mehrere Städte mit selben Vorsilben (Aach und Aachen z.B.)-&gt; wieder </a:t>
            </a:r>
            <a:r>
              <a:rPr lang="de-DE" baseline="0" dirty="0" err="1"/>
              <a:t>unterteilung</a:t>
            </a:r>
            <a:r>
              <a:rPr lang="de-DE" baseline="0" dirty="0"/>
              <a:t> in Blöcke (aber hier meist nur 16 Werte pro Block) -&gt; erster Wert in Block wird mit Länge dessen gespeichert (Aach mit 4 Zeichen), in zweiten Block wird dann bei gleichen Zeichen Anzahl derer zum Vorgänger gespeichert (bei Aachen also wieder 4) plus Anzahl folgender Zeichen (2 bei Aachen)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944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Blade</a:t>
            </a:r>
            <a:r>
              <a:rPr lang="de-DE" baseline="0" dirty="0"/>
              <a:t> ist ein Server der kompakt gebaut aber sehr leistungsfähig für seine Größe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205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Data und Log </a:t>
            </a:r>
            <a:r>
              <a:rPr lang="de-DE" dirty="0" err="1"/>
              <a:t>Volumes</a:t>
            </a:r>
            <a:r>
              <a:rPr lang="de-DE" dirty="0"/>
              <a:t> enthalten alle Änderungen der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058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r>
              <a:rPr lang="de-DE" baseline="0" dirty="0" smtClean="0"/>
              <a:t> : Wikipedia : https://de.wikipedia.org/wiki/Apache_Cassandra#cite_note-4</a:t>
            </a:r>
          </a:p>
          <a:p>
            <a:r>
              <a:rPr lang="de-DE" baseline="0" dirty="0" smtClean="0"/>
              <a:t>https://www.codecentric.de/leistungen/produkte/cassandra/</a:t>
            </a:r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772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https://docs.datastax.com/en/cassandra/3.0/cassandra/operations/opsConfigCompress.html</a:t>
            </a:r>
          </a:p>
          <a:p>
            <a:r>
              <a:rPr lang="de-DE" dirty="0" smtClean="0"/>
              <a:t>https://www.datastax.com/dev/blog/updates-to-cassandras-commit-log-in-2-2</a:t>
            </a:r>
          </a:p>
          <a:p>
            <a:r>
              <a:rPr lang="de-DE" dirty="0" smtClean="0"/>
              <a:t>https://docs.datastax.com/en/datastax_enterprise/4.8/datastax_enterprise/inmem/inmemUsingTables.html#inmemUsingTables__inMemoryTblLmt</a:t>
            </a:r>
          </a:p>
          <a:p>
            <a:r>
              <a:rPr lang="de-DE" dirty="0" smtClean="0"/>
              <a:t>https://docs.datastax.com/en/datastax_enterprise/4.8/datastax_enterprise/inmem/inmemTOC.html</a:t>
            </a:r>
          </a:p>
          <a:p>
            <a:r>
              <a:rPr lang="de-DE" dirty="0" smtClean="0"/>
              <a:t>https://docs.datastax.com/en/cassandra/3.0/cassandra/operations/opsConfigCompress.html</a:t>
            </a:r>
          </a:p>
          <a:p>
            <a:r>
              <a:rPr lang="de-DE" dirty="0" smtClean="0"/>
              <a:t>https://issues.apache.org/jira/browse/CASSANDRA-8099</a:t>
            </a:r>
          </a:p>
          <a:p>
            <a:r>
              <a:rPr lang="de-DE" dirty="0" smtClean="0"/>
              <a:t>https://www.datastax.com/2015/12/storage-engine-30</a:t>
            </a:r>
          </a:p>
          <a:p>
            <a:endParaRPr lang="de-DE" dirty="0" smtClean="0"/>
          </a:p>
          <a:p>
            <a:r>
              <a:rPr lang="de-DE" dirty="0" smtClean="0"/>
              <a:t>LZ4:</a:t>
            </a:r>
          </a:p>
          <a:p>
            <a:r>
              <a:rPr lang="de-DE" b="1" dirty="0" smtClean="0"/>
              <a:t>LZ4</a:t>
            </a:r>
            <a:r>
              <a:rPr lang="de-DE" dirty="0" smtClean="0"/>
              <a:t> ist eine </a:t>
            </a:r>
            <a:r>
              <a:rPr lang="de-DE" dirty="0" smtClean="0">
                <a:hlinkClick r:id="rId3" tooltip="Freie Software"/>
              </a:rPr>
              <a:t>freie</a:t>
            </a:r>
            <a:r>
              <a:rPr lang="de-DE" dirty="0" smtClean="0"/>
              <a:t> </a:t>
            </a:r>
            <a:r>
              <a:rPr lang="de-DE" dirty="0" smtClean="0">
                <a:hlinkClick r:id="rId4" tooltip="Programmbibliothek"/>
              </a:rPr>
              <a:t>Programmbibliothek</a:t>
            </a:r>
            <a:r>
              <a:rPr lang="de-DE" dirty="0" smtClean="0"/>
              <a:t> zum </a:t>
            </a:r>
            <a:r>
              <a:rPr lang="de-DE" dirty="0" smtClean="0">
                <a:hlinkClick r:id="rId5" tooltip="Datenkompression"/>
              </a:rPr>
              <a:t>Komprimieren</a:t>
            </a:r>
            <a:r>
              <a:rPr lang="de-DE" dirty="0" smtClean="0"/>
              <a:t> und Dekomprimieren von Daten. Der Algorithmus gehört zur </a:t>
            </a:r>
            <a:r>
              <a:rPr lang="de-DE" dirty="0" smtClean="0">
                <a:hlinkClick r:id="rId6" tooltip="LZ77"/>
              </a:rPr>
              <a:t>LZ77</a:t>
            </a:r>
            <a:r>
              <a:rPr lang="de-DE" dirty="0" smtClean="0"/>
              <a:t>-Familie und wurde von Yann </a:t>
            </a:r>
            <a:r>
              <a:rPr lang="de-DE" dirty="0" err="1" smtClean="0"/>
              <a:t>Collet</a:t>
            </a:r>
            <a:r>
              <a:rPr lang="de-DE" dirty="0" smtClean="0"/>
              <a:t> entwickelt. Er ist auf hohe Kompressions- und Dekompressionsgeschwindigkeit ausgelegt, die offizielle Webseite gibt 400 MB/s pro Kern an.</a:t>
            </a:r>
            <a:r>
              <a:rPr lang="de-DE" baseline="30000" dirty="0" smtClean="0">
                <a:hlinkClick r:id="rId7"/>
              </a:rPr>
              <a:t>[3]</a:t>
            </a:r>
            <a:r>
              <a:rPr lang="de-DE" dirty="0" smtClean="0"/>
              <a:t> </a:t>
            </a:r>
          </a:p>
          <a:p>
            <a:r>
              <a:rPr lang="de-DE" dirty="0" smtClean="0"/>
              <a:t>LZ4 wird von den Dateisystemen </a:t>
            </a:r>
            <a:r>
              <a:rPr lang="de-DE" dirty="0" smtClean="0">
                <a:hlinkClick r:id="rId8" tooltip="ZFS (Dateisystem)"/>
              </a:rPr>
              <a:t>ZFS</a:t>
            </a:r>
            <a:r>
              <a:rPr lang="de-DE" baseline="30000" dirty="0" smtClean="0">
                <a:hlinkClick r:id="rId9"/>
              </a:rPr>
              <a:t>[4]</a:t>
            </a:r>
            <a:r>
              <a:rPr lang="de-DE" dirty="0" smtClean="0"/>
              <a:t> und </a:t>
            </a:r>
            <a:r>
              <a:rPr lang="de-DE" dirty="0" err="1" smtClean="0">
                <a:hlinkClick r:id="rId10" tooltip="SquashFS"/>
              </a:rPr>
              <a:t>SquashFS</a:t>
            </a:r>
            <a:r>
              <a:rPr lang="de-DE" dirty="0" smtClean="0"/>
              <a:t> zur On-</a:t>
            </a:r>
            <a:r>
              <a:rPr lang="de-DE" dirty="0" err="1" smtClean="0"/>
              <a:t>the</a:t>
            </a:r>
            <a:r>
              <a:rPr lang="de-DE" dirty="0" smtClean="0"/>
              <a:t>-</a:t>
            </a:r>
            <a:r>
              <a:rPr lang="de-DE" dirty="0" err="1" smtClean="0"/>
              <a:t>fly</a:t>
            </a:r>
            <a:r>
              <a:rPr lang="de-DE" dirty="0" smtClean="0"/>
              <a:t>-Kompression genutzt.</a:t>
            </a:r>
          </a:p>
          <a:p>
            <a:endParaRPr lang="de-DE" dirty="0" smtClean="0"/>
          </a:p>
          <a:p>
            <a:r>
              <a:rPr lang="de-DE" dirty="0" err="1" smtClean="0"/>
              <a:t>Snappy</a:t>
            </a:r>
            <a:r>
              <a:rPr lang="de-DE" dirty="0" smtClean="0"/>
              <a:t>:</a:t>
            </a:r>
          </a:p>
          <a:p>
            <a:r>
              <a:rPr lang="de-DE" b="1" dirty="0" err="1" smtClean="0"/>
              <a:t>Snappy</a:t>
            </a:r>
            <a:r>
              <a:rPr lang="de-DE" dirty="0" smtClean="0"/>
              <a:t> ist eine </a:t>
            </a:r>
            <a:r>
              <a:rPr lang="de-DE" dirty="0" smtClean="0">
                <a:hlinkClick r:id="rId3" tooltip="Freie Software"/>
              </a:rPr>
              <a:t>freie</a:t>
            </a:r>
            <a:r>
              <a:rPr lang="de-DE" dirty="0" smtClean="0"/>
              <a:t> </a:t>
            </a:r>
            <a:r>
              <a:rPr lang="de-DE" dirty="0" smtClean="0">
                <a:hlinkClick r:id="rId4" tooltip="Programmbibliothek"/>
              </a:rPr>
              <a:t>Programmbibliothek</a:t>
            </a:r>
            <a:r>
              <a:rPr lang="de-DE" dirty="0" smtClean="0"/>
              <a:t> zum </a:t>
            </a:r>
            <a:r>
              <a:rPr lang="de-DE" dirty="0" smtClean="0">
                <a:hlinkClick r:id="rId5" tooltip="Datenkompression"/>
              </a:rPr>
              <a:t>Komprimieren</a:t>
            </a:r>
            <a:r>
              <a:rPr lang="de-DE" dirty="0" smtClean="0"/>
              <a:t> und Dekomprimieren von Daten. Der Algorithmus wurde von </a:t>
            </a:r>
            <a:r>
              <a:rPr lang="de-DE" dirty="0" smtClean="0">
                <a:hlinkClick r:id="rId11" tooltip="Google"/>
              </a:rPr>
              <a:t>Google</a:t>
            </a:r>
            <a:r>
              <a:rPr lang="de-DE" dirty="0" smtClean="0"/>
              <a:t> entwickelt und 2011 unter freier </a:t>
            </a:r>
            <a:r>
              <a:rPr lang="de-DE" dirty="0" smtClean="0">
                <a:hlinkClick r:id="rId12" tooltip="BSD-Lizenz"/>
              </a:rPr>
              <a:t>BSD-Lizenz</a:t>
            </a:r>
            <a:r>
              <a:rPr lang="de-DE" dirty="0" smtClean="0"/>
              <a:t> veröffentlicht. Er ist auf hohe Kompressions- und Dekompressionsgeschwindigkeit ausgelegt, die Kompressionsrate ist daher deutlich schlechter als die von </a:t>
            </a:r>
            <a:r>
              <a:rPr lang="de-DE" dirty="0" err="1" smtClean="0">
                <a:hlinkClick r:id="rId13" tooltip="Zlib"/>
              </a:rPr>
              <a:t>zlib</a:t>
            </a:r>
            <a:r>
              <a:rPr lang="de-DE" dirty="0" smtClean="0"/>
              <a:t>. </a:t>
            </a:r>
            <a:r>
              <a:rPr lang="de-DE" dirty="0" err="1" smtClean="0"/>
              <a:t>Snappy</a:t>
            </a:r>
            <a:r>
              <a:rPr lang="de-DE" dirty="0" smtClean="0"/>
              <a:t> ist schneller als der vergleichbare Algorithmus </a:t>
            </a:r>
            <a:r>
              <a:rPr lang="de-DE" dirty="0" smtClean="0">
                <a:hlinkClick r:id="rId14" tooltip="Lempel-Ziv-Oberhumer"/>
              </a:rPr>
              <a:t>LZO</a:t>
            </a:r>
            <a:r>
              <a:rPr lang="de-DE" dirty="0" smtClean="0"/>
              <a:t>.</a:t>
            </a:r>
            <a:r>
              <a:rPr lang="de-DE" baseline="30000" dirty="0" smtClean="0">
                <a:hlinkClick r:id="rId15"/>
              </a:rPr>
              <a:t>[2]</a:t>
            </a:r>
            <a:r>
              <a:rPr lang="de-DE" baseline="30000" dirty="0" smtClean="0">
                <a:hlinkClick r:id="rId16"/>
              </a:rPr>
              <a:t>[3]</a:t>
            </a:r>
            <a:r>
              <a:rPr lang="de-DE" baseline="30000" dirty="0" smtClean="0">
                <a:hlinkClick r:id="rId17"/>
              </a:rPr>
              <a:t>[4]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Snappy</a:t>
            </a:r>
            <a:r>
              <a:rPr lang="de-DE" dirty="0" smtClean="0"/>
              <a:t> wird von Google-eigenen Programmen </a:t>
            </a:r>
            <a:r>
              <a:rPr lang="de-DE" dirty="0" err="1" smtClean="0">
                <a:hlinkClick r:id="rId18" tooltip="MapReduce"/>
              </a:rPr>
              <a:t>MapReduce</a:t>
            </a:r>
            <a:r>
              <a:rPr lang="de-DE" dirty="0" smtClean="0"/>
              <a:t> und </a:t>
            </a:r>
            <a:r>
              <a:rPr lang="de-DE" dirty="0" err="1" smtClean="0">
                <a:hlinkClick r:id="rId19" tooltip="BigTable"/>
              </a:rPr>
              <a:t>BigTable</a:t>
            </a:r>
            <a:r>
              <a:rPr lang="de-DE" dirty="0" smtClean="0"/>
              <a:t> sowie den Apache-Projekten </a:t>
            </a:r>
            <a:r>
              <a:rPr lang="de-DE" dirty="0" err="1" smtClean="0">
                <a:hlinkClick r:id="rId20" tooltip="Hadoop"/>
              </a:rPr>
              <a:t>Hadoop</a:t>
            </a:r>
            <a:r>
              <a:rPr lang="de-DE" dirty="0" smtClean="0"/>
              <a:t> und </a:t>
            </a:r>
            <a:r>
              <a:rPr lang="de-DE" dirty="0" err="1" smtClean="0">
                <a:hlinkClick r:id="rId21" tooltip="Lucene"/>
              </a:rPr>
              <a:t>Lucene</a:t>
            </a:r>
            <a:r>
              <a:rPr lang="de-DE" dirty="0" smtClean="0"/>
              <a:t> genutzt. </a:t>
            </a:r>
          </a:p>
          <a:p>
            <a:endParaRPr lang="de-DE" dirty="0" smtClean="0"/>
          </a:p>
          <a:p>
            <a:r>
              <a:rPr lang="de-DE" dirty="0" err="1" smtClean="0"/>
              <a:t>Deflate</a:t>
            </a:r>
            <a:r>
              <a:rPr lang="de-DE" dirty="0" smtClean="0"/>
              <a:t>:</a:t>
            </a:r>
          </a:p>
          <a:p>
            <a:r>
              <a:rPr lang="de-DE" b="1" dirty="0" err="1" smtClean="0"/>
              <a:t>Deflate</a:t>
            </a:r>
            <a:r>
              <a:rPr lang="de-DE" dirty="0" smtClean="0"/>
              <a:t> (</a:t>
            </a:r>
            <a:r>
              <a:rPr lang="de-DE" dirty="0" smtClean="0">
                <a:hlinkClick r:id="rId22" tooltip="Englische Sprache"/>
              </a:rPr>
              <a:t>englisch</a:t>
            </a:r>
            <a:r>
              <a:rPr lang="de-DE" dirty="0" smtClean="0"/>
              <a:t> für </a:t>
            </a:r>
            <a:r>
              <a:rPr lang="de-DE" i="1" dirty="0" smtClean="0"/>
              <a:t>die Luft herauslassen</a:t>
            </a:r>
            <a:r>
              <a:rPr lang="de-DE" dirty="0" smtClean="0"/>
              <a:t>) ist ein </a:t>
            </a:r>
            <a:r>
              <a:rPr lang="de-DE" dirty="0" smtClean="0">
                <a:hlinkClick r:id="rId23" tooltip="Algorithmus"/>
              </a:rPr>
              <a:t>Algorithmus</a:t>
            </a:r>
            <a:r>
              <a:rPr lang="de-DE" dirty="0" smtClean="0"/>
              <a:t> zur verlustlosen </a:t>
            </a:r>
            <a:r>
              <a:rPr lang="de-DE" dirty="0" smtClean="0">
                <a:hlinkClick r:id="rId5" tooltip="Datenkompression"/>
              </a:rPr>
              <a:t>Datenkompression</a:t>
            </a:r>
            <a:r>
              <a:rPr lang="de-DE" dirty="0" smtClean="0"/>
              <a:t>. Er wurde von </a:t>
            </a:r>
            <a:r>
              <a:rPr lang="de-DE" dirty="0" smtClean="0">
                <a:hlinkClick r:id="rId24" tooltip="Phil Katz"/>
              </a:rPr>
              <a:t>Phil Katz</a:t>
            </a:r>
            <a:r>
              <a:rPr lang="de-DE" dirty="0" smtClean="0"/>
              <a:t> für das </a:t>
            </a:r>
            <a:r>
              <a:rPr lang="de-DE" dirty="0" smtClean="0">
                <a:hlinkClick r:id="rId25" tooltip="ZIP (Dateiformat)"/>
              </a:rPr>
              <a:t>ZIP</a:t>
            </a:r>
            <a:r>
              <a:rPr lang="de-DE" dirty="0" smtClean="0"/>
              <a:t>-Archivformat entwickelt und später der </a:t>
            </a:r>
            <a:r>
              <a:rPr lang="de-DE" dirty="0" smtClean="0">
                <a:hlinkClick r:id="rId26" tooltip="Gemeinfreiheit"/>
              </a:rPr>
              <a:t>Gemeinfreiheit</a:t>
            </a:r>
            <a:r>
              <a:rPr lang="de-DE" dirty="0" smtClean="0"/>
              <a:t> zugeführt.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857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https://www.datastax.com/2015/12/storage-engine-30</a:t>
            </a:r>
          </a:p>
          <a:p>
            <a:r>
              <a:rPr lang="de-DE" dirty="0" smtClean="0"/>
              <a:t>Quelle https://www.bigdata-insider.de/</a:t>
            </a:r>
          </a:p>
          <a:p>
            <a:r>
              <a:rPr lang="de-DE" dirty="0" smtClean="0"/>
              <a:t>grundlagen-der-</a:t>
            </a:r>
            <a:r>
              <a:rPr lang="de-DE" dirty="0" err="1" smtClean="0"/>
              <a:t>nosql</a:t>
            </a:r>
            <a:r>
              <a:rPr lang="de-DE" dirty="0" smtClean="0"/>
              <a:t>-</a:t>
            </a:r>
          </a:p>
          <a:p>
            <a:r>
              <a:rPr lang="de-DE" dirty="0" smtClean="0"/>
              <a:t>datenbank-apache-cassandra-a-512231/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631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Dictionary</a:t>
            </a:r>
            <a:r>
              <a:rPr lang="de-DE" baseline="0" dirty="0"/>
              <a:t> ist eine Komprimierung vom typ light-</a:t>
            </a:r>
            <a:r>
              <a:rPr lang="de-DE" baseline="0" dirty="0" err="1"/>
              <a:t>weight</a:t>
            </a:r>
            <a:r>
              <a:rPr lang="de-DE" baseline="0" dirty="0"/>
              <a:t> </a:t>
            </a:r>
            <a:r>
              <a:rPr lang="de-DE" baseline="0" dirty="0" err="1"/>
              <a:t>komprimierung</a:t>
            </a:r>
            <a:r>
              <a:rPr lang="de-DE" baseline="0" dirty="0"/>
              <a:t>. </a:t>
            </a:r>
          </a:p>
          <a:p>
            <a:r>
              <a:rPr lang="de-DE" baseline="0" dirty="0"/>
              <a:t>Light </a:t>
            </a:r>
            <a:r>
              <a:rPr lang="de-DE" baseline="0" dirty="0" err="1"/>
              <a:t>weight</a:t>
            </a:r>
            <a:r>
              <a:rPr lang="de-DE" baseline="0" dirty="0"/>
              <a:t> bedeutet, dass die daten zwar komprimiert werden, aber noch so dass damit gearbeitet werden kann ohne sie wieder zu dekomprimieren (durch Indexe). </a:t>
            </a:r>
          </a:p>
          <a:p>
            <a:r>
              <a:rPr lang="de-DE" baseline="0" dirty="0"/>
              <a:t>Funktionsweise: Werte mit großer Länge, Speicherbedarf wie Texte werden als Integer Wert gespeichert 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Jedem String ein Integer zugeordnet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Integer statt Strings in Attribut Vector gespeichert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Prozessor auf Integer Werte ausgelegt, kann diese schneller verarbeiten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Weiterer Vorteil durch Sortierung (Binärsuche möglich) aber schlecht bei Anfügen von neuen Werten da immer wieder neu sortiert werden muss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281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Data und Log </a:t>
            </a:r>
            <a:r>
              <a:rPr lang="de-DE" dirty="0" err="1"/>
              <a:t>Volumes</a:t>
            </a:r>
            <a:r>
              <a:rPr lang="de-DE" dirty="0"/>
              <a:t> enthalten alle Änderungen der Daten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408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1* Maria DB , 9*MEMC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735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Query umgangssprachlich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413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013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MSSQL -&gt; Allrounder -&gt; Führt alle </a:t>
            </a:r>
            <a:r>
              <a:rPr lang="de-DE" dirty="0" err="1" smtClean="0"/>
              <a:t>querys</a:t>
            </a:r>
            <a:r>
              <a:rPr lang="de-DE" dirty="0" smtClean="0"/>
              <a:t> durch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192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169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611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1200" kern="1200" dirty="0">
                <a:solidFill>
                  <a:schemeClr val="tx1"/>
                </a:solidFill>
                <a:latin typeface="Arial" charset="0"/>
                <a:ea typeface="+mn-ea"/>
                <a:cs typeface="Consolas" panose="020B0609020204030204" pitchFamily="49" charset="0"/>
              </a:rPr>
              <a:t>Tabellen wurden unter Zuhilfenahme von „</a:t>
            </a:r>
            <a:r>
              <a:rPr lang="de-DE" altLang="de-DE" sz="1200" kern="1200" dirty="0" err="1">
                <a:solidFill>
                  <a:schemeClr val="tx1"/>
                </a:solidFill>
                <a:latin typeface="Arial" charset="0"/>
                <a:ea typeface="+mn-ea"/>
                <a:cs typeface="Consolas" panose="020B0609020204030204" pitchFamily="49" charset="0"/>
              </a:rPr>
              <a:t>dbForge</a:t>
            </a:r>
            <a:r>
              <a:rPr lang="de-DE" altLang="de-DE" sz="1200" kern="1200" dirty="0">
                <a:solidFill>
                  <a:schemeClr val="tx1"/>
                </a:solidFill>
                <a:latin typeface="Arial" charset="0"/>
                <a:ea typeface="+mn-ea"/>
                <a:cs typeface="Consolas" panose="020B0609020204030204" pitchFamily="49" charset="0"/>
              </a:rPr>
              <a:t>“ mit Zufalls Daten befüllt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1200" kern="1200" dirty="0">
                <a:solidFill>
                  <a:schemeClr val="tx1"/>
                </a:solidFill>
                <a:latin typeface="Arial" charset="0"/>
                <a:ea typeface="+mn-ea"/>
                <a:cs typeface="Consolas" panose="020B0609020204030204" pitchFamily="49" charset="0"/>
              </a:rPr>
              <a:t>1000000 Zeilen wurden pro Tabellen eingefügt</a:t>
            </a:r>
            <a:endParaRPr kumimoji="0" lang="de-DE" altLang="de-DE" sz="12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1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665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783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 smtClean="0"/>
              <a:t>Erstellt einen Tabellenhinweis auf die speicheroptimierte Tabelle</a:t>
            </a:r>
          </a:p>
          <a:p>
            <a:r>
              <a:rPr lang="de-DE" sz="1200" dirty="0" smtClean="0"/>
              <a:t>Der Hinweis muss für SNAPSHOT oder eine stärker isolierende Stufe erfolgen</a:t>
            </a:r>
          </a:p>
          <a:p>
            <a:endParaRPr lang="de-DE" altLang="de-DE" sz="1200" kern="0" dirty="0" smtClean="0">
              <a:latin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585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DE" altLang="de-DE" sz="12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... Primary</a:t>
            </a:r>
            <a:r>
              <a:rPr lang="de-DE" altLang="de-DE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altLang="de-DE" sz="12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 </a:t>
            </a:r>
            <a:r>
              <a:rPr lang="de-D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NONCLUSTERED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altLang="de-DE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Consolas" panose="020B0609020204030204" pitchFamily="49" charset="0"/>
              </a:rPr>
              <a:t>Stellt einen nicht gruppierten speicheroptimierten Index bereit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de-DE" altLang="de-DE" sz="12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de-DE" altLang="de-DE" sz="1200" dirty="0" smtClean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de-DE" altLang="de-DE" sz="1200" dirty="0" smtClean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 </a:t>
            </a:r>
            <a:r>
              <a:rPr lang="de-DE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MEMORY_OPTIMIZED</a:t>
            </a:r>
            <a:r>
              <a:rPr lang="de-DE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de-DE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e-D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de-DE" altLang="de-DE" sz="1200" b="0" i="0" u="none" strike="noStrike" kern="1200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+mn-ea"/>
                <a:cs typeface="Consolas" panose="020B0609020204030204" pitchFamily="49" charset="0"/>
              </a:rPr>
              <a:t>Definiert die</a:t>
            </a:r>
            <a:r>
              <a:rPr kumimoji="0" lang="de-DE" altLang="de-DE" sz="1200" b="0" i="0" u="none" strike="noStrike" kern="1200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+mn-ea"/>
                <a:cs typeface="Consolas" panose="020B0609020204030204" pitchFamily="49" charset="0"/>
              </a:rPr>
              <a:t> Tabelle als speicheroptimiert</a:t>
            </a:r>
            <a:endParaRPr kumimoji="0" lang="de-DE" altLang="de-DE" sz="1200" b="0" i="0" u="none" strike="noStrike" kern="1200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+mn-ea"/>
              <a:cs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2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809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Dictionary</a:t>
            </a:r>
            <a:r>
              <a:rPr lang="de-DE" baseline="0" dirty="0"/>
              <a:t> ist eine Komprimierung vom typ light-</a:t>
            </a:r>
            <a:r>
              <a:rPr lang="de-DE" baseline="0" dirty="0" err="1"/>
              <a:t>weight</a:t>
            </a:r>
            <a:r>
              <a:rPr lang="de-DE" baseline="0" dirty="0"/>
              <a:t> </a:t>
            </a:r>
            <a:r>
              <a:rPr lang="de-DE" baseline="0" dirty="0" err="1"/>
              <a:t>komprimierung</a:t>
            </a:r>
            <a:r>
              <a:rPr lang="de-DE" baseline="0" dirty="0"/>
              <a:t>. </a:t>
            </a:r>
          </a:p>
          <a:p>
            <a:r>
              <a:rPr lang="de-DE" baseline="0" dirty="0"/>
              <a:t>Light </a:t>
            </a:r>
            <a:r>
              <a:rPr lang="de-DE" baseline="0" dirty="0" err="1"/>
              <a:t>weight</a:t>
            </a:r>
            <a:r>
              <a:rPr lang="de-DE" baseline="0" dirty="0"/>
              <a:t> bedeutet, dass die daten zwar komprimiert werden, aber noch so dass damit gearbeitet werden kann ohne sie wieder zu dekomprimieren (durch Indexe). </a:t>
            </a:r>
          </a:p>
          <a:p>
            <a:r>
              <a:rPr lang="de-DE" baseline="0" dirty="0"/>
              <a:t>Funktionsweise: Werte mit großer Länge, Speicherbedarf wie Texte werden als Integer Wert gespeichert 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Jedem String ein Integer zugeordnet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Integer statt Strings in Attribut Vector gespeichert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Prozessor auf Integer Werte ausgelegt, kann diese schneller verarbeiten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Weiterer Vorteil durch Sortierung (Binärsuche möglich) aber schlecht bei Anfügen von neuen Werten da immer wieder neu sortiert werden muss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EDB5D-BD4B-C740-8F6C-B28044BEA9E4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08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2000" y="1052736"/>
            <a:ext cx="8244456" cy="5256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0000"/>
            <a:ext cx="590465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2000" y="1052736"/>
            <a:ext cx="8244456" cy="5256584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0000"/>
            <a:ext cx="590465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A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8" name="Text Box 24"/>
          <p:cNvSpPr txBox="1">
            <a:spLocks noChangeArrowheads="1"/>
          </p:cNvSpPr>
          <p:nvPr userDrawn="1"/>
        </p:nvSpPr>
        <p:spPr bwMode="auto">
          <a:xfrm>
            <a:off x="1800000" y="6588000"/>
            <a:ext cx="1676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b="0" dirty="0" smtClean="0"/>
              <a:t>In-Memory-Technologien</a:t>
            </a:r>
          </a:p>
        </p:txBody>
      </p:sp>
      <p:pic>
        <p:nvPicPr>
          <p:cNvPr id="15" name="Bild 14" descr="HTW_GESAMTLOG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80000" y="289357"/>
            <a:ext cx="2340000" cy="403339"/>
          </a:xfrm>
          <a:prstGeom prst="rect">
            <a:avLst/>
          </a:prstGeom>
        </p:spPr>
      </p:pic>
      <p:cxnSp>
        <p:nvCxnSpPr>
          <p:cNvPr id="29" name="Gerade Verbindung 28"/>
          <p:cNvCxnSpPr/>
          <p:nvPr userDrawn="1"/>
        </p:nvCxnSpPr>
        <p:spPr bwMode="auto">
          <a:xfrm>
            <a:off x="0" y="6576863"/>
            <a:ext cx="9144000" cy="16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Gerade Verbindung 38"/>
          <p:cNvCxnSpPr/>
          <p:nvPr userDrawn="1"/>
        </p:nvCxnSpPr>
        <p:spPr bwMode="auto">
          <a:xfrm rot="5400000">
            <a:off x="65920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Gerade Verbindung 39"/>
          <p:cNvCxnSpPr/>
          <p:nvPr userDrawn="1"/>
        </p:nvCxnSpPr>
        <p:spPr bwMode="auto">
          <a:xfrm rot="5400000">
            <a:off x="15628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 Verbindung 12"/>
          <p:cNvCxnSpPr/>
          <p:nvPr userDrawn="1"/>
        </p:nvCxnSpPr>
        <p:spPr bwMode="auto">
          <a:xfrm rot="5400000">
            <a:off x="7887494" y="6690438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 Box 24"/>
          <p:cNvSpPr txBox="1">
            <a:spLocks noChangeArrowheads="1"/>
          </p:cNvSpPr>
          <p:nvPr userDrawn="1"/>
        </p:nvSpPr>
        <p:spPr bwMode="auto">
          <a:xfrm>
            <a:off x="8100000" y="6588000"/>
            <a:ext cx="1044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30.11.2011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-990600" y="1066800"/>
            <a:ext cx="18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cxnSp>
        <p:nvCxnSpPr>
          <p:cNvPr id="17" name="Gerade Verbindung 16"/>
          <p:cNvCxnSpPr/>
          <p:nvPr userDrawn="1"/>
        </p:nvCxnSpPr>
        <p:spPr bwMode="auto">
          <a:xfrm>
            <a:off x="360000" y="676957"/>
            <a:ext cx="5940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Box 24"/>
          <p:cNvSpPr txBox="1">
            <a:spLocks noChangeArrowheads="1"/>
          </p:cNvSpPr>
          <p:nvPr userDrawn="1"/>
        </p:nvSpPr>
        <p:spPr bwMode="auto">
          <a:xfrm>
            <a:off x="6840000" y="6588000"/>
            <a:ext cx="10086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dirty="0"/>
              <a:t>Seite </a:t>
            </a:r>
            <a:fld id="{4C790DD4-CCC4-1747-B78A-F5A5F626767F}" type="slidenum">
              <a:rPr lang="de-DE" sz="800" smtClean="0"/>
              <a:pPr algn="l"/>
              <a:t>‹Nr.›</a:t>
            </a:fld>
            <a:endParaRPr lang="de-DE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ヒラギノ角ゴ Pro W3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 W3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ヒラギノ角ゴ Pro W3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hyperlink" Target="http://cassandra.apache.org/downlo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3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24.png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de/search?q=in+memory+database&amp;tbm=isch&amp;source=lnt&amp;tbs=imgo:1&amp;sa=X&amp;ved=0ahUKEwiNzJ6Hp4LZAhXDCOwKHZcYDYcQpwUIHg&amp;biw=1280&amp;bih=869&amp;dpr=1#imgrc=pdZBBzyXGBfBUM" TargetMode="External"/><Relationship Id="rId7" Type="http://schemas.openxmlformats.org/officeDocument/2006/relationships/hyperlink" Target="http://www.sysadminslife.com/wp-content/uploads/2013/12/mssql-server.png" TargetMode="External"/><Relationship Id="rId2" Type="http://schemas.openxmlformats.org/officeDocument/2006/relationships/hyperlink" Target="https://docs.datastax.com/en/datastax_enterprise/4.8/datastax_enterprise/inmem/inmemTO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rollontrack.de/blog/wp-content/uploads/sites/5/sql-brickwall.jpg" TargetMode="External"/><Relationship Id="rId5" Type="http://schemas.openxmlformats.org/officeDocument/2006/relationships/hyperlink" Target="https://rorymon.com/blog/wp-content/uploads/2014/06/SQL.jpg" TargetMode="External"/><Relationship Id="rId4" Type="http://schemas.openxmlformats.org/officeDocument/2006/relationships/hyperlink" Target="https://www.eclipse.org/artwork/images/v2/logo-800x188.p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dergebnis für in memory data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951475"/>
            <a:ext cx="3618431" cy="298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16649" y="4404"/>
            <a:ext cx="8244456" cy="112228"/>
          </a:xfrm>
        </p:spPr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1800" dirty="0"/>
              <a:t>Vergleichende Untersuchungen von Datenbanksystemen mit </a:t>
            </a:r>
          </a:p>
          <a:p>
            <a:pPr marL="0" indent="0" algn="ctr">
              <a:buNone/>
            </a:pPr>
            <a:r>
              <a:rPr lang="de-DE" sz="2400" b="1" dirty="0"/>
              <a:t>In-Memory-Technologien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="" xmlns:a16="http://schemas.microsoft.com/office/drawing/2014/main" id="{55A35DED-7D1A-4C8F-934D-D5CD3FC3279C}"/>
              </a:ext>
            </a:extLst>
          </p:cNvPr>
          <p:cNvSpPr txBox="1"/>
          <p:nvPr/>
        </p:nvSpPr>
        <p:spPr>
          <a:xfrm>
            <a:off x="251520" y="2852936"/>
            <a:ext cx="41044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de-DE" sz="1200" dirty="0" smtClean="0"/>
              <a:t>Vorstellung </a:t>
            </a:r>
            <a:r>
              <a:rPr lang="de-DE" sz="1200" dirty="0"/>
              <a:t>und Diskussion von </a:t>
            </a:r>
            <a:r>
              <a:rPr lang="de-DE" sz="1200" dirty="0" smtClean="0"/>
              <a:t>In-Memory-Technologien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de-DE" sz="1200" dirty="0" smtClean="0"/>
              <a:t>Erarbeitung </a:t>
            </a:r>
            <a:r>
              <a:rPr lang="de-DE" sz="1200" dirty="0"/>
              <a:t>von Strategien für die Umsetzung </a:t>
            </a:r>
            <a:endParaRPr lang="de-DE" sz="1200" dirty="0" smtClean="0"/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de-DE" sz="1200" dirty="0" smtClean="0"/>
              <a:t>Einarbeitung </a:t>
            </a:r>
            <a:r>
              <a:rPr lang="de-DE" sz="1200" dirty="0"/>
              <a:t>in die In-Memory-Funktionalitäten von SAP HANA Express und MS SQL Server 2016 </a:t>
            </a:r>
            <a:endParaRPr lang="de-DE" sz="1200" dirty="0" smtClean="0"/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de-DE" sz="1200" dirty="0" smtClean="0"/>
              <a:t>Untersuchung </a:t>
            </a:r>
            <a:r>
              <a:rPr lang="de-DE" sz="1200" dirty="0"/>
              <a:t>der Möglichkeiten von Cache-/In-Memory-Technologien bei </a:t>
            </a:r>
            <a:r>
              <a:rPr lang="de-DE" sz="1200" dirty="0" err="1"/>
              <a:t>NoSQL</a:t>
            </a:r>
            <a:r>
              <a:rPr lang="de-DE" sz="1200" dirty="0"/>
              <a:t>-Datenbanken </a:t>
            </a:r>
            <a:endParaRPr lang="de-DE" sz="1200" dirty="0" smtClean="0"/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de-DE" sz="1200" dirty="0" smtClean="0"/>
              <a:t>Erarbeitung </a:t>
            </a:r>
            <a:r>
              <a:rPr lang="de-DE" sz="1200" dirty="0"/>
              <a:t>eines konzeptionellen Entwurfs für ein mögliches </a:t>
            </a:r>
            <a:r>
              <a:rPr lang="de-DE" sz="1200" dirty="0" smtClean="0"/>
              <a:t>Beispielszenario </a:t>
            </a:r>
            <a:endParaRPr lang="de-DE" sz="1200" dirty="0" smtClean="0"/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de-DE" sz="1200" dirty="0" smtClean="0"/>
              <a:t>Prototypische </a:t>
            </a:r>
            <a:r>
              <a:rPr lang="de-DE" sz="1200" dirty="0"/>
              <a:t>Umsetzung </a:t>
            </a:r>
            <a:endParaRPr lang="de-DE" sz="1200" dirty="0" smtClean="0"/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de-DE" sz="1200" dirty="0" smtClean="0"/>
              <a:t>Aufbereitung </a:t>
            </a:r>
            <a:r>
              <a:rPr lang="de-DE" sz="1200" dirty="0"/>
              <a:t>und Auswertung der </a:t>
            </a:r>
            <a:r>
              <a:rPr lang="de-DE" sz="1200" dirty="0" smtClean="0"/>
              <a:t>Ergebnisse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710493" y="2161946"/>
            <a:ext cx="4970568" cy="468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3048000" lvl="7">
              <a:spcBef>
                <a:spcPts val="600"/>
              </a:spcBef>
              <a:buFont typeface="+mj-lt"/>
              <a:buAutoNum type="arabicPeriod"/>
            </a:pP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marL="3048000" lvl="7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Was </a:t>
            </a:r>
            <a:r>
              <a:rPr lang="en-US" dirty="0" err="1" smtClean="0">
                <a:latin typeface="+mj-lt"/>
                <a:cs typeface="Consolas" panose="020B0609020204030204" pitchFamily="49" charset="0"/>
              </a:rPr>
              <a:t>sind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In-Memory DB?</a:t>
            </a:r>
            <a:endParaRPr lang="en-US" dirty="0">
              <a:latin typeface="+mj-lt"/>
              <a:cs typeface="Consolas" panose="020B0609020204030204" pitchFamily="49" charset="0"/>
            </a:endParaRPr>
          </a:p>
          <a:p>
            <a:pPr marL="3048000" lvl="7">
              <a:spcBef>
                <a:spcPts val="1200"/>
              </a:spcBef>
              <a:buFont typeface="+mj-lt"/>
              <a:buAutoNum type="arabicPeriod"/>
            </a:pPr>
            <a:r>
              <a:rPr lang="en-US" dirty="0" err="1" smtClean="0">
                <a:latin typeface="+mj-lt"/>
                <a:cs typeface="Consolas" panose="020B0609020204030204" pitchFamily="49" charset="0"/>
              </a:rPr>
              <a:t>Lösungsweg</a:t>
            </a:r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marL="3048000" lvl="7">
              <a:spcBef>
                <a:spcPts val="1200"/>
              </a:spcBef>
              <a:buFont typeface="+mj-lt"/>
              <a:buAutoNum type="arabicPeriod"/>
            </a:pPr>
            <a:r>
              <a:rPr lang="de-DE" dirty="0">
                <a:latin typeface="+mj-lt"/>
                <a:cs typeface="Consolas" panose="020B0609020204030204" pitchFamily="49" charset="0"/>
              </a:rPr>
              <a:t>Vorstellung der 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Projektgruppe</a:t>
            </a:r>
            <a:endParaRPr lang="de-DE" dirty="0" smtClean="0">
              <a:latin typeface="+mj-lt"/>
              <a:cs typeface="Consolas" panose="020B0609020204030204" pitchFamily="49" charset="0"/>
            </a:endParaRPr>
          </a:p>
          <a:p>
            <a:pPr marL="3048000" lvl="7">
              <a:spcBef>
                <a:spcPts val="1200"/>
              </a:spcBef>
              <a:buAutoNum type="arabicPeriod"/>
            </a:pPr>
            <a:r>
              <a:rPr lang="de-DE" dirty="0" smtClean="0">
                <a:highlight>
                  <a:srgbClr val="FFFFFF"/>
                </a:highlight>
                <a:latin typeface="+mj-lt"/>
              </a:rPr>
              <a:t>MSSQL</a:t>
            </a:r>
            <a:endParaRPr lang="de-DE" dirty="0">
              <a:highlight>
                <a:srgbClr val="FFFFFF"/>
              </a:highlight>
              <a:latin typeface="+mj-lt"/>
            </a:endParaRPr>
          </a:p>
          <a:p>
            <a:pPr marL="3048000" lvl="7">
              <a:spcBef>
                <a:spcPts val="1200"/>
              </a:spcBef>
              <a:buAutoNum type="arabicPeriod"/>
            </a:pPr>
            <a:r>
              <a:rPr lang="de-DE" dirty="0">
                <a:highlight>
                  <a:srgbClr val="FFFFFF"/>
                </a:highlight>
                <a:latin typeface="+mj-lt"/>
              </a:rPr>
              <a:t>SAP HANA</a:t>
            </a:r>
          </a:p>
          <a:p>
            <a:pPr marL="3048000" lvl="7">
              <a:spcBef>
                <a:spcPts val="1200"/>
              </a:spcBef>
              <a:buAutoNum type="arabicPeriod"/>
            </a:pPr>
            <a:r>
              <a:rPr lang="de-DE" dirty="0" smtClean="0">
                <a:highlight>
                  <a:srgbClr val="FFFFFF"/>
                </a:highlight>
                <a:latin typeface="+mj-lt"/>
              </a:rPr>
              <a:t>Cassandra</a:t>
            </a:r>
            <a:endParaRPr lang="de-DE" dirty="0" smtClean="0">
              <a:highlight>
                <a:srgbClr val="FFFFFF"/>
              </a:highlight>
              <a:latin typeface="+mj-lt"/>
            </a:endParaRPr>
          </a:p>
          <a:p>
            <a:pPr marL="3048000" lvl="7">
              <a:spcBef>
                <a:spcPts val="1200"/>
              </a:spcBef>
              <a:buAutoNum type="arabicPeriod"/>
            </a:pPr>
            <a:r>
              <a:rPr lang="de-DE" dirty="0" smtClean="0">
                <a:highlight>
                  <a:srgbClr val="FFFFFF"/>
                </a:highlight>
                <a:latin typeface="+mj-lt"/>
              </a:rPr>
              <a:t>Memcache</a:t>
            </a:r>
            <a:endParaRPr lang="de-DE" dirty="0">
              <a:highlight>
                <a:srgbClr val="FFFFFF"/>
              </a:highlight>
              <a:latin typeface="+mj-lt"/>
            </a:endParaRPr>
          </a:p>
          <a:p>
            <a:pPr marL="3048000" lvl="7">
              <a:spcBef>
                <a:spcPts val="1200"/>
              </a:spcBef>
              <a:buAutoNum type="arabicPeriod"/>
            </a:pPr>
            <a:r>
              <a:rPr lang="de-DE" dirty="0" smtClean="0">
                <a:highlight>
                  <a:srgbClr val="FFFFFF"/>
                </a:highlight>
                <a:latin typeface="+mj-lt"/>
              </a:rPr>
              <a:t>Vergleich</a:t>
            </a:r>
          </a:p>
          <a:p>
            <a:pPr marL="3048000" lvl="7">
              <a:spcBef>
                <a:spcPts val="1200"/>
              </a:spcBef>
              <a:buAutoNum type="arabicPeriod"/>
            </a:pPr>
            <a:r>
              <a:rPr lang="de-DE" dirty="0" smtClean="0">
                <a:highlight>
                  <a:srgbClr val="FFFFFF"/>
                </a:highlight>
                <a:latin typeface="+mj-lt"/>
              </a:rPr>
              <a:t>Fazit</a:t>
            </a:r>
            <a:endParaRPr lang="de-DE" dirty="0">
              <a:highlight>
                <a:srgbClr val="FFFFFF"/>
              </a:highlight>
              <a:latin typeface="+mj-lt"/>
            </a:endParaRPr>
          </a:p>
          <a:p>
            <a:pPr>
              <a:buAutoNum type="arabicPeriod"/>
            </a:pPr>
            <a:endParaRPr lang="de-DE" sz="1800" dirty="0"/>
          </a:p>
          <a:p>
            <a:endParaRPr lang="de-DE" altLang="de-DE" sz="1800" kern="0" dirty="0">
              <a:latin typeface="Arial" panose="020B0604020202020204" pitchFamily="34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32000" y="6309320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17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5671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>
          <a:xfrm>
            <a:off x="432000" y="1124744"/>
            <a:ext cx="8244456" cy="5256584"/>
          </a:xfrm>
        </p:spPr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MSSQL </a:t>
            </a:r>
            <a:r>
              <a:rPr lang="de-DE" dirty="0"/>
              <a:t>– Export als </a:t>
            </a:r>
            <a:r>
              <a:rPr lang="de-DE" dirty="0" smtClean="0"/>
              <a:t>Flatfile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238" y="807367"/>
            <a:ext cx="4204762" cy="3553658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2" y="739933"/>
            <a:ext cx="3888708" cy="354019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64"/>
          <a:stretch/>
        </p:blipFill>
        <p:spPr>
          <a:xfrm>
            <a:off x="32610" y="4441925"/>
            <a:ext cx="7778020" cy="2029196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 bwMode="auto">
          <a:xfrm>
            <a:off x="3809791" y="2556572"/>
            <a:ext cx="1296144" cy="1247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>
            <a:off x="6516216" y="4077072"/>
            <a:ext cx="792088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2847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SAP </a:t>
            </a:r>
            <a:r>
              <a:rPr lang="de-DE" dirty="0"/>
              <a:t>HANA </a:t>
            </a:r>
            <a:r>
              <a:rPr lang="de-DE" dirty="0" smtClean="0"/>
              <a:t>- Einrichtung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 </a:t>
            </a:r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6" r="10908" b="9754"/>
          <a:stretch/>
        </p:blipFill>
        <p:spPr>
          <a:xfrm>
            <a:off x="4318056" y="2996372"/>
            <a:ext cx="4795448" cy="3528392"/>
          </a:xfrm>
          <a:prstGeom prst="rect">
            <a:avLst/>
          </a:prstGeom>
        </p:spPr>
      </p:pic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3" y="725208"/>
            <a:ext cx="4309191" cy="3855920"/>
          </a:xfrm>
        </p:spPr>
      </p:pic>
    </p:spTree>
    <p:extLst>
      <p:ext uri="{BB962C8B-B14F-4D97-AF65-F5344CB8AC3E}">
        <p14:creationId xmlns:p14="http://schemas.microsoft.com/office/powerpoint/2010/main" val="25550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SAP HANA – </a:t>
            </a:r>
            <a:r>
              <a:rPr lang="de-DE" dirty="0" err="1" smtClean="0"/>
              <a:t>Eclipse</a:t>
            </a:r>
            <a:r>
              <a:rPr lang="de-DE" dirty="0" smtClean="0"/>
              <a:t> GUI</a:t>
            </a:r>
            <a:endParaRPr lang="de-DE" dirty="0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10" y="713401"/>
            <a:ext cx="5321790" cy="408793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631185" y="4941168"/>
            <a:ext cx="618630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CREATE</a:t>
            </a:r>
            <a:r>
              <a:rPr lang="de-DE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TABLE</a:t>
            </a:r>
            <a:r>
              <a:rPr lang="de-DE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20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20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XSA_ADMIN"</a:t>
            </a:r>
            <a:r>
              <a:rPr lang="de-DE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DE" sz="20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"Bestellung</a:t>
            </a:r>
            <a:r>
              <a:rPr lang="de-DE" sz="20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de-DE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Bestellnr</a:t>
            </a:r>
            <a:r>
              <a:rPr lang="de-DE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integer</a:t>
            </a:r>
            <a:r>
              <a:rPr lang="de-DE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not</a:t>
            </a:r>
            <a:r>
              <a:rPr lang="de-DE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de-DE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de-DE" sz="2000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de-DE" sz="2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primary</a:t>
            </a:r>
            <a:r>
              <a:rPr lang="de-DE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2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key</a:t>
            </a:r>
            <a:r>
              <a:rPr lang="de-DE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Bestellnr</a:t>
            </a:r>
            <a:r>
              <a:rPr lang="de-DE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de-DE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r>
              <a:rPr lang="de-DE" sz="2000" dirty="0">
                <a:solidFill>
                  <a:srgbClr val="3F5FBF"/>
                </a:solidFill>
                <a:latin typeface="Courier New" panose="02070309020205020404" pitchFamily="49" charset="0"/>
              </a:rPr>
              <a:t>;</a:t>
            </a:r>
            <a:endParaRPr lang="de-DE" sz="2000" dirty="0"/>
          </a:p>
        </p:txBody>
      </p:sp>
      <p:pic>
        <p:nvPicPr>
          <p:cNvPr id="3074" name="Picture 2" descr="https://www.eclipse.org/artwork/images/v2/logo-800x18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164" y="980728"/>
            <a:ext cx="2717330" cy="63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323528" y="6309320"/>
            <a:ext cx="6014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</a:t>
            </a:r>
            <a:r>
              <a:rPr lang="de-DE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18 </a:t>
            </a:r>
            <a:endParaRPr lang="de-DE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65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Spaltenorientierte Speicherung</a:t>
            </a:r>
          </a:p>
          <a:p>
            <a:r>
              <a:rPr lang="de-DE" dirty="0" err="1"/>
              <a:t>Dictionary</a:t>
            </a:r>
            <a:r>
              <a:rPr lang="de-DE" dirty="0"/>
              <a:t>-Komprimierung (light-</a:t>
            </a:r>
            <a:r>
              <a:rPr lang="de-DE" dirty="0" err="1"/>
              <a:t>weight</a:t>
            </a:r>
            <a:r>
              <a:rPr lang="de-DE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SAP </a:t>
            </a:r>
            <a:r>
              <a:rPr lang="de-DE" dirty="0"/>
              <a:t>HANA - Komprimierung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32000" y="6309320"/>
            <a:ext cx="80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1,2  </a:t>
            </a:r>
          </a:p>
        </p:txBody>
      </p:sp>
      <p:pic>
        <p:nvPicPr>
          <p:cNvPr id="1028" name="Picture 4" descr="https://www.stechies.com/userfiles/images/dictionaryCompress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511" y="1988840"/>
            <a:ext cx="61722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4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Weitere Verfahren benötigt Aufgrund der Größe von heutigen Datenbanken</a:t>
            </a:r>
          </a:p>
          <a:p>
            <a:r>
              <a:rPr lang="de-DE" dirty="0"/>
              <a:t>5 Verfahren: </a:t>
            </a:r>
          </a:p>
          <a:p>
            <a:pPr lvl="1"/>
            <a:r>
              <a:rPr lang="de-DE" dirty="0" err="1"/>
              <a:t>Prefix</a:t>
            </a:r>
            <a:r>
              <a:rPr lang="de-DE" dirty="0"/>
              <a:t> Encoding </a:t>
            </a:r>
          </a:p>
          <a:p>
            <a:pPr lvl="1"/>
            <a:r>
              <a:rPr lang="de-DE" dirty="0"/>
              <a:t>Run </a:t>
            </a:r>
            <a:r>
              <a:rPr lang="de-DE" dirty="0" err="1"/>
              <a:t>Length</a:t>
            </a:r>
            <a:r>
              <a:rPr lang="de-DE" dirty="0"/>
              <a:t> Encoding</a:t>
            </a:r>
          </a:p>
          <a:p>
            <a:pPr lvl="1"/>
            <a:r>
              <a:rPr lang="de-DE" dirty="0"/>
              <a:t>Cluster Encoding</a:t>
            </a:r>
          </a:p>
          <a:p>
            <a:pPr lvl="1"/>
            <a:r>
              <a:rPr lang="de-DE" dirty="0" err="1"/>
              <a:t>Indirect</a:t>
            </a:r>
            <a:r>
              <a:rPr lang="de-DE" dirty="0"/>
              <a:t> Encoding</a:t>
            </a:r>
          </a:p>
          <a:p>
            <a:pPr lvl="1"/>
            <a:r>
              <a:rPr lang="de-DE" dirty="0"/>
              <a:t>Delta Encoding</a:t>
            </a:r>
          </a:p>
          <a:p>
            <a:r>
              <a:rPr lang="de-DE" dirty="0"/>
              <a:t>Grenzen: </a:t>
            </a:r>
          </a:p>
          <a:p>
            <a:pPr lvl="1"/>
            <a:r>
              <a:rPr lang="de-DE" dirty="0"/>
              <a:t>Verfahren benötigen Sortierung, die pro Tabelle nur nach einer Spalte geht</a:t>
            </a:r>
          </a:p>
          <a:p>
            <a:pPr lvl="1"/>
            <a:r>
              <a:rPr lang="de-DE" dirty="0"/>
              <a:t>Teilweise kein direkter Zugriff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SAP </a:t>
            </a:r>
            <a:r>
              <a:rPr lang="de-DE" dirty="0"/>
              <a:t>HANA - Komprimierung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32000" y="6309320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22  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628800"/>
            <a:ext cx="2906420" cy="226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9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Unterteilt Arbeitsschritte um parallel daran zu arbeiten</a:t>
            </a:r>
          </a:p>
          <a:p>
            <a:r>
              <a:rPr lang="de-DE" dirty="0"/>
              <a:t>Verteilt die Daten auf mehrere Serverblades um Lesezugriff zu ermöglichen</a:t>
            </a:r>
          </a:p>
          <a:p>
            <a:r>
              <a:rPr lang="de-DE" dirty="0"/>
              <a:t>Erhöht die Ausfallsicherheit durch Standby Blades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SAP </a:t>
            </a:r>
            <a:r>
              <a:rPr lang="de-DE" dirty="0"/>
              <a:t>HANA - Parallele Verarbeitung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6848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1 </a:t>
            </a:r>
          </a:p>
        </p:txBody>
      </p:sp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20888"/>
            <a:ext cx="8874227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3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Storage Replication (Spiegelung der Speicherarchitektur)</a:t>
            </a:r>
          </a:p>
          <a:p>
            <a:r>
              <a:rPr lang="de-DE" dirty="0"/>
              <a:t>Host Auto-</a:t>
            </a:r>
            <a:r>
              <a:rPr lang="de-DE" dirty="0" err="1"/>
              <a:t>Failure</a:t>
            </a:r>
            <a:r>
              <a:rPr lang="de-DE" dirty="0"/>
              <a:t> (Data- und Log-</a:t>
            </a:r>
            <a:r>
              <a:rPr lang="de-DE" dirty="0" err="1"/>
              <a:t>Volumes</a:t>
            </a:r>
            <a:r>
              <a:rPr lang="de-DE" dirty="0"/>
              <a:t> werden von einem Hot Standby-System übernommen)</a:t>
            </a:r>
          </a:p>
          <a:p>
            <a:r>
              <a:rPr lang="de-DE" dirty="0"/>
              <a:t>SAP HANA System Replication (Permanente Replikation der Daten auf Sekundäres System)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Wie schützt sich die </a:t>
            </a:r>
            <a:r>
              <a:rPr lang="de-DE" dirty="0" err="1"/>
              <a:t>InMemory</a:t>
            </a:r>
            <a:r>
              <a:rPr lang="de-DE" dirty="0"/>
              <a:t> Datenbank vor z.B. Stromausfällen?</a:t>
            </a:r>
          </a:p>
          <a:p>
            <a:r>
              <a:rPr lang="de-DE" dirty="0"/>
              <a:t>Data- und Log-</a:t>
            </a:r>
            <a:r>
              <a:rPr lang="de-DE" dirty="0" err="1"/>
              <a:t>Volumes</a:t>
            </a:r>
            <a:r>
              <a:rPr lang="de-DE" dirty="0"/>
              <a:t> werden auf der Festplatte gespeichert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SAP </a:t>
            </a:r>
            <a:r>
              <a:rPr lang="de-DE" dirty="0"/>
              <a:t>HANA - Hochverfügbarkeit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32000" y="6309320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3  </a:t>
            </a:r>
          </a:p>
        </p:txBody>
      </p:sp>
    </p:spTree>
    <p:extLst>
      <p:ext uri="{BB962C8B-B14F-4D97-AF65-F5344CB8AC3E}">
        <p14:creationId xmlns:p14="http://schemas.microsoft.com/office/powerpoint/2010/main" val="9959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</a:t>
            </a:r>
            <a:r>
              <a:rPr lang="de-DE" dirty="0" smtClean="0"/>
              <a:t>Cassandra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60144" y="1124744"/>
            <a:ext cx="838847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/>
              <a:t>Einfaches, verteiltes Datenbankverwaltungssystem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/>
              <a:t>Apple, </a:t>
            </a:r>
            <a:r>
              <a:rPr lang="de-DE" sz="1600" dirty="0" err="1" smtClean="0"/>
              <a:t>Netflix</a:t>
            </a:r>
            <a:r>
              <a:rPr lang="de-DE" sz="1600" dirty="0" smtClean="0"/>
              <a:t> und Twitter setzen auf Stärken wie :</a:t>
            </a:r>
          </a:p>
          <a:p>
            <a:pPr lvl="1">
              <a:lnSpc>
                <a:spcPct val="150000"/>
              </a:lnSpc>
            </a:pPr>
            <a:r>
              <a:rPr lang="de-DE" sz="1600" dirty="0" smtClean="0"/>
              <a:t>•	Einfache horizontale Skalierung,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/>
              <a:t>Hohe Ausfallsicherheit,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/>
              <a:t>Unterstützung mehrerer Datacenter,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/>
              <a:t>Speicherung großer Datenmengen. </a:t>
            </a:r>
            <a:endParaRPr lang="de-DE" sz="1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err="1" smtClean="0"/>
              <a:t>NoSQL</a:t>
            </a:r>
            <a:endParaRPr lang="de-DE" sz="16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 smtClean="0"/>
              <a:t>alternative</a:t>
            </a:r>
            <a:r>
              <a:rPr lang="de-DE" sz="1600" dirty="0"/>
              <a:t>, nicht-relationale </a:t>
            </a:r>
            <a:r>
              <a:rPr lang="de-DE" sz="1600" dirty="0" smtClean="0"/>
              <a:t>Datenbankmodelle</a:t>
            </a:r>
            <a:endParaRPr lang="de-DE" sz="1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Wertepaare, Objekte, Dokumente oder Listen und </a:t>
            </a:r>
            <a:r>
              <a:rPr lang="de-DE" sz="1600" dirty="0" smtClean="0"/>
              <a:t>Reihen statt </a:t>
            </a:r>
            <a:r>
              <a:rPr lang="de-DE" sz="1600" dirty="0"/>
              <a:t>Spalten und </a:t>
            </a:r>
            <a:r>
              <a:rPr lang="de-DE" sz="1600" dirty="0" smtClean="0"/>
              <a:t>Zeilen</a:t>
            </a:r>
          </a:p>
          <a:p>
            <a:endParaRPr lang="de-DE" sz="1600" dirty="0"/>
          </a:p>
          <a:p>
            <a:endParaRPr lang="de-DE" sz="1600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403" y="1124744"/>
            <a:ext cx="1524213" cy="124794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989" y="4670591"/>
            <a:ext cx="4596782" cy="15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6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</a:t>
            </a:r>
            <a:r>
              <a:rPr lang="de-DE" dirty="0" smtClean="0"/>
              <a:t>Cassandra - Erstellen </a:t>
            </a:r>
            <a:r>
              <a:rPr lang="de-DE" dirty="0" smtClean="0"/>
              <a:t>der Datenbank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179512" y="713401"/>
            <a:ext cx="871296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 smtClean="0">
              <a:hlinkClick r:id="rId2"/>
            </a:endParaRPr>
          </a:p>
          <a:p>
            <a:endParaRPr lang="de-DE" dirty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endParaRPr lang="de-DE" dirty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endParaRPr lang="de-DE" dirty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endParaRPr lang="de-DE" dirty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endParaRPr lang="de-DE" dirty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endParaRPr lang="de-DE" dirty="0">
              <a:hlinkClick r:id="rId2"/>
            </a:endParaRPr>
          </a:p>
          <a:p>
            <a:endParaRPr lang="de-DE" sz="2000" dirty="0" smtClean="0">
              <a:hlinkClick r:id="rId2"/>
            </a:endParaRPr>
          </a:p>
          <a:p>
            <a:r>
              <a:rPr lang="de-DE" sz="2000" dirty="0" smtClean="0">
                <a:hlinkClick r:id="rId2"/>
              </a:rPr>
              <a:t>http</a:t>
            </a:r>
            <a:r>
              <a:rPr lang="de-DE" sz="2000" dirty="0">
                <a:hlinkClick r:id="rId2"/>
              </a:rPr>
              <a:t>://cassandra.apache.org/download</a:t>
            </a:r>
            <a:r>
              <a:rPr lang="de-DE" sz="2000" dirty="0" smtClean="0">
                <a:hlinkClick r:id="rId2"/>
              </a:rPr>
              <a:t>/</a:t>
            </a:r>
            <a:endParaRPr lang="de-DE" sz="2000" dirty="0" smtClean="0"/>
          </a:p>
          <a:p>
            <a:endParaRPr lang="de-DE" dirty="0"/>
          </a:p>
          <a:p>
            <a:endParaRPr 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983945"/>
            <a:ext cx="3344181" cy="114876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2302436"/>
            <a:ext cx="4576503" cy="151721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4034936"/>
            <a:ext cx="4549823" cy="176705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68760"/>
            <a:ext cx="2802141" cy="141964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464" y="2939796"/>
            <a:ext cx="3326805" cy="197866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027" y="5178018"/>
            <a:ext cx="1524213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0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536" y="180000"/>
            <a:ext cx="5904656" cy="533400"/>
          </a:xfrm>
        </p:spPr>
        <p:txBody>
          <a:bodyPr/>
          <a:lstStyle/>
          <a:p>
            <a:r>
              <a:rPr lang="de-DE" dirty="0"/>
              <a:t>6. </a:t>
            </a:r>
            <a:r>
              <a:rPr lang="de-DE" dirty="0" smtClean="0"/>
              <a:t>Cassandra - </a:t>
            </a:r>
            <a:r>
              <a:rPr lang="de-DE" dirty="0" smtClean="0"/>
              <a:t>Komprimierung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2286000" y="-178781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dirty="0"/>
          </a:p>
        </p:txBody>
      </p:sp>
      <p:graphicFrame>
        <p:nvGraphicFramePr>
          <p:cNvPr id="7" name="Diagramm 6"/>
          <p:cNvGraphicFramePr/>
          <p:nvPr>
            <p:extLst/>
          </p:nvPr>
        </p:nvGraphicFramePr>
        <p:xfrm>
          <a:off x="2199904" y="3118611"/>
          <a:ext cx="4632176" cy="1208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576754353"/>
              </p:ext>
            </p:extLst>
          </p:nvPr>
        </p:nvGraphicFramePr>
        <p:xfrm>
          <a:off x="87500" y="611550"/>
          <a:ext cx="8856984" cy="3389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1" name="Grafik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5977801"/>
            <a:ext cx="4590404" cy="41006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4284305"/>
            <a:ext cx="5368451" cy="145962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279" y="5139913"/>
            <a:ext cx="1524213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0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Zeilenorientiert (klassisch):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Spaltenorientiert (In Memory):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Was </a:t>
            </a:r>
            <a:r>
              <a:rPr lang="de-DE" dirty="0"/>
              <a:t>sind In-Memory-Datenbanken?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3" y="1556792"/>
            <a:ext cx="4829849" cy="34294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2740635"/>
            <a:ext cx="4734586" cy="31436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32000" y="6309320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7</a:t>
            </a:r>
          </a:p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4932040" y="3281292"/>
            <a:ext cx="39774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Speicherung erfolgt im Arbeitsspeicher und nicht auf der Festplatte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Bessere Zugriffszeiten und schnellere Verarbeitungen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Sicherstellen von Hochverfügbarkeit besonders wichtig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Stromausfall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3250255"/>
            <a:ext cx="4344006" cy="2524477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41473" y="5695566"/>
            <a:ext cx="296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Zugriffszeiten von Speicherkomponenten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8893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</a:t>
            </a:r>
            <a:r>
              <a:rPr lang="de-DE" dirty="0" smtClean="0"/>
              <a:t>Cassandra - In-Memory </a:t>
            </a:r>
            <a:r>
              <a:rPr lang="de-DE" dirty="0" smtClean="0"/>
              <a:t>Nutzung 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06440" y="1365736"/>
            <a:ext cx="792088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Parallele Nutzung von In-Memory Tabellen und Standardtabellen möglich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Blitzschneller Lesezugriff auf Daten möglich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Optimal bei </a:t>
            </a:r>
            <a:r>
              <a:rPr lang="de-DE" sz="2000" dirty="0" err="1" smtClean="0"/>
              <a:t>read-only</a:t>
            </a:r>
            <a:r>
              <a:rPr lang="de-DE" sz="2000" dirty="0" smtClean="0"/>
              <a:t> Zugriffen und konstanter Daten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>
              <a:lnSpc>
                <a:spcPct val="150000"/>
              </a:lnSpc>
            </a:pPr>
            <a:r>
              <a:rPr lang="de-DE" sz="2000" dirty="0" smtClean="0"/>
              <a:t>Quellen: 5,6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 smtClean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3861048"/>
            <a:ext cx="5405998" cy="151216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5661248"/>
            <a:ext cx="6660737" cy="21602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253297"/>
            <a:ext cx="1524213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Memcache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32000" y="6309320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Quellen:Bild</a:t>
            </a: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1</a:t>
            </a:r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39552" y="836712"/>
            <a:ext cx="43924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Server </a:t>
            </a:r>
            <a:r>
              <a:rPr lang="de-DE" sz="1800" dirty="0" err="1" smtClean="0"/>
              <a:t>Application</a:t>
            </a:r>
            <a:endParaRPr lang="de-DE" sz="18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stellt </a:t>
            </a:r>
            <a:r>
              <a:rPr lang="de-DE" sz="1800" dirty="0"/>
              <a:t>Speicher </a:t>
            </a:r>
            <a:r>
              <a:rPr lang="de-DE" sz="1800" dirty="0" smtClean="0"/>
              <a:t>im </a:t>
            </a:r>
            <a:r>
              <a:rPr lang="de-DE" sz="1800" dirty="0"/>
              <a:t>RAM zur </a:t>
            </a:r>
            <a:r>
              <a:rPr lang="de-DE" sz="1800" dirty="0" smtClean="0"/>
              <a:t>Verfügung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Lastverteilung </a:t>
            </a:r>
            <a:r>
              <a:rPr lang="de-DE" sz="1800" dirty="0"/>
              <a:t>von Festplattenzugriffen / Datenbankanfragen auf </a:t>
            </a:r>
            <a:r>
              <a:rPr lang="de-DE" sz="1800" dirty="0" smtClean="0"/>
              <a:t>RAM</a:t>
            </a:r>
          </a:p>
          <a:p>
            <a:pPr>
              <a:lnSpc>
                <a:spcPct val="150000"/>
              </a:lnSpc>
            </a:pPr>
            <a:endParaRPr lang="de-DE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Ziel</a:t>
            </a:r>
            <a:r>
              <a:rPr lang="de-DE" sz="1800" dirty="0"/>
              <a:t>: Optimierung der Antwortzeiten von </a:t>
            </a:r>
            <a:r>
              <a:rPr lang="de-DE" sz="1800" dirty="0" smtClean="0"/>
              <a:t>Webanwendungen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861" y="1916832"/>
            <a:ext cx="3419595" cy="283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0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</a:t>
            </a:r>
            <a:r>
              <a:rPr lang="de-DE" dirty="0" smtClean="0"/>
              <a:t>Memcache - Funktionsweise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39552" y="836712"/>
            <a:ext cx="48965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err="1" smtClean="0"/>
              <a:t>Memcached</a:t>
            </a:r>
            <a:r>
              <a:rPr lang="de-DE" sz="1800" dirty="0" smtClean="0"/>
              <a:t> </a:t>
            </a:r>
            <a:r>
              <a:rPr lang="de-DE" sz="1800" dirty="0"/>
              <a:t>stellt mehrere Hashtabellen zur Verfügung (Key-Tabelle , Value-Tabelle)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vergleichbar </a:t>
            </a:r>
            <a:r>
              <a:rPr lang="de-DE" sz="1800" dirty="0"/>
              <a:t>mit Assoziativen Arrays in verschiedenen </a:t>
            </a:r>
            <a:r>
              <a:rPr lang="de-DE" sz="1800" dirty="0" smtClean="0"/>
              <a:t>Programmiersprachen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Speicher </a:t>
            </a:r>
            <a:r>
              <a:rPr lang="de-DE" sz="1800" dirty="0"/>
              <a:t>wird über einen </a:t>
            </a:r>
            <a:r>
              <a:rPr lang="de-DE" sz="1800" dirty="0" err="1"/>
              <a:t>Slab-Allocator</a:t>
            </a:r>
            <a:r>
              <a:rPr lang="de-DE" sz="1800" dirty="0"/>
              <a:t> </a:t>
            </a:r>
            <a:r>
              <a:rPr lang="de-DE" sz="1800" dirty="0" smtClean="0"/>
              <a:t>verwaltet</a:t>
            </a:r>
            <a:endParaRPr lang="de-DE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Komprimierung </a:t>
            </a:r>
            <a:r>
              <a:rPr lang="de-DE" sz="1800" dirty="0" smtClean="0"/>
              <a:t>über Bibliotheken (z.B.: </a:t>
            </a:r>
            <a:r>
              <a:rPr lang="de-DE" sz="1800" dirty="0" err="1"/>
              <a:t>Z</a:t>
            </a:r>
            <a:r>
              <a:rPr lang="de-DE" sz="1800" dirty="0" err="1" smtClean="0"/>
              <a:t>lib</a:t>
            </a:r>
            <a:r>
              <a:rPr lang="de-DE" sz="18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smtClean="0"/>
              <a:t>Kann dezentralisiert werden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 smtClean="0"/>
          </a:p>
          <a:p>
            <a:endParaRPr lang="de-DE" sz="1800" dirty="0" smtClean="0"/>
          </a:p>
          <a:p>
            <a:r>
              <a:rPr lang="de-DE" sz="1800" dirty="0"/>
              <a:t>	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156012"/>
            <a:ext cx="2448272" cy="456490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32000" y="6309320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Bild 2</a:t>
            </a:r>
            <a:endParaRPr lang="de-DE" sz="800" dirty="0">
              <a:solidFill>
                <a:schemeClr val="bg1">
                  <a:lumMod val="85000"/>
                </a:schemeClr>
              </a:solidFill>
            </a:endParaRPr>
          </a:p>
          <a:p>
            <a:endParaRPr lang="de-DE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70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32000" y="1062945"/>
            <a:ext cx="4212008" cy="5328592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 smtClean="0"/>
              <a:t>Einfachste </a:t>
            </a:r>
            <a:r>
              <a:rPr lang="de-DE" sz="1600" dirty="0"/>
              <a:t>Befehle</a:t>
            </a:r>
            <a:r>
              <a:rPr lang="de-DE" sz="1600" dirty="0" smtClean="0"/>
              <a:t>:</a:t>
            </a:r>
          </a:p>
          <a:p>
            <a:pPr marL="0" indent="0">
              <a:buNone/>
            </a:pPr>
            <a:endParaRPr lang="de-DE" sz="1600" dirty="0"/>
          </a:p>
          <a:p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</a:rPr>
              <a:t>set</a:t>
            </a:r>
            <a:r>
              <a:rPr lang="de-DE" sz="1600" dirty="0">
                <a:solidFill>
                  <a:schemeClr val="accent5">
                    <a:lumMod val="50000"/>
                  </a:schemeClr>
                </a:solidFill>
              </a:rPr>
              <a:t>("</a:t>
            </a:r>
            <a:r>
              <a:rPr lang="de-DE" sz="1600" dirty="0" err="1">
                <a:solidFill>
                  <a:schemeClr val="accent5">
                    <a:lumMod val="50000"/>
                  </a:schemeClr>
                </a:solidFill>
              </a:rPr>
              <a:t>Key","Value</a:t>
            </a:r>
            <a:r>
              <a:rPr lang="de-DE" sz="1600" dirty="0">
                <a:solidFill>
                  <a:schemeClr val="accent5">
                    <a:lumMod val="50000"/>
                  </a:schemeClr>
                </a:solidFill>
              </a:rPr>
              <a:t>"[,Verfallszeit in s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])</a:t>
            </a:r>
          </a:p>
          <a:p>
            <a:pPr lvl="1"/>
            <a:r>
              <a:rPr lang="de-DE" sz="1600" dirty="0" smtClean="0"/>
              <a:t>Speichern und ggf. </a:t>
            </a:r>
            <a:r>
              <a:rPr lang="de-DE" sz="1600" dirty="0" err="1" smtClean="0"/>
              <a:t>überspeichern</a:t>
            </a:r>
            <a:r>
              <a:rPr lang="de-DE" sz="1600" dirty="0" err="1"/>
              <a:t>Optimiert</a:t>
            </a:r>
            <a:r>
              <a:rPr lang="de-DE" sz="1600" dirty="0"/>
              <a:t> RAM Ausnutzung</a:t>
            </a:r>
          </a:p>
          <a:p>
            <a:pPr marL="457200" lvl="1" indent="0">
              <a:buNone/>
            </a:pPr>
            <a:endParaRPr lang="de-DE" sz="1600" dirty="0"/>
          </a:p>
          <a:p>
            <a:r>
              <a:rPr lang="de-DE" sz="1600" dirty="0" err="1">
                <a:solidFill>
                  <a:schemeClr val="accent5">
                    <a:lumMod val="50000"/>
                  </a:schemeClr>
                </a:solidFill>
              </a:rPr>
              <a:t>add</a:t>
            </a:r>
            <a:r>
              <a:rPr lang="de-DE" sz="1600" dirty="0">
                <a:solidFill>
                  <a:schemeClr val="accent5">
                    <a:lumMod val="50000"/>
                  </a:schemeClr>
                </a:solidFill>
              </a:rPr>
              <a:t>("</a:t>
            </a:r>
            <a:r>
              <a:rPr lang="de-DE" sz="1600" dirty="0" err="1">
                <a:solidFill>
                  <a:schemeClr val="accent5">
                    <a:lumMod val="50000"/>
                  </a:schemeClr>
                </a:solidFill>
              </a:rPr>
              <a:t>Key","Value</a:t>
            </a:r>
            <a:r>
              <a:rPr lang="de-DE" sz="1600" dirty="0">
                <a:solidFill>
                  <a:schemeClr val="accent5">
                    <a:lumMod val="50000"/>
                  </a:schemeClr>
                </a:solidFill>
              </a:rPr>
              <a:t>"[,Verfallszeit in s]) </a:t>
            </a:r>
          </a:p>
          <a:p>
            <a:pPr lvl="1"/>
            <a:r>
              <a:rPr lang="de-DE" sz="1600" dirty="0" smtClean="0"/>
              <a:t>Speichern nur wenn nicht existent</a:t>
            </a:r>
          </a:p>
          <a:p>
            <a:endParaRPr lang="de-DE" sz="1600" dirty="0"/>
          </a:p>
          <a:p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</a:rPr>
              <a:t>get</a:t>
            </a:r>
            <a:r>
              <a:rPr lang="de-DE" sz="1600" dirty="0">
                <a:solidFill>
                  <a:schemeClr val="accent5">
                    <a:lumMod val="50000"/>
                  </a:schemeClr>
                </a:solidFill>
              </a:rPr>
              <a:t>("Key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")</a:t>
            </a:r>
          </a:p>
          <a:p>
            <a:pPr lvl="1"/>
            <a:r>
              <a:rPr lang="de-DE" sz="1600" dirty="0" smtClean="0"/>
              <a:t>Nimmt einen oder mehrere Keys und gibt </a:t>
            </a:r>
            <a:r>
              <a:rPr lang="de-DE" sz="1600" dirty="0" err="1" smtClean="0"/>
              <a:t>Value‘s</a:t>
            </a:r>
            <a:r>
              <a:rPr lang="de-DE" sz="1600" dirty="0" smtClean="0"/>
              <a:t> zurück</a:t>
            </a:r>
          </a:p>
          <a:p>
            <a:endParaRPr lang="de-DE" sz="1600" dirty="0"/>
          </a:p>
          <a:p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Delete(„Key“)</a:t>
            </a:r>
          </a:p>
          <a:p>
            <a:pPr lvl="1"/>
            <a:r>
              <a:rPr lang="de-DE" sz="1600" dirty="0" smtClean="0"/>
              <a:t>Löscht Eintrag aus dem Cache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</a:t>
            </a:r>
            <a:r>
              <a:rPr lang="de-DE" dirty="0" smtClean="0"/>
              <a:t>Memcache - Verwendung </a:t>
            </a:r>
            <a:r>
              <a:rPr lang="de-DE" dirty="0"/>
              <a:t>von </a:t>
            </a:r>
            <a:r>
              <a:rPr lang="de-DE" dirty="0" smtClean="0"/>
              <a:t>Memcached</a:t>
            </a:r>
            <a:endParaRPr lang="de-DE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4662139" y="1062945"/>
            <a:ext cx="4212008" cy="52565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FontTx/>
              <a:buNone/>
            </a:pPr>
            <a:r>
              <a:rPr lang="de-DE" sz="1600" kern="0" dirty="0" smtClean="0"/>
              <a:t>Beispiele:</a:t>
            </a:r>
          </a:p>
          <a:p>
            <a:pPr marL="0" indent="0">
              <a:buFontTx/>
              <a:buNone/>
            </a:pPr>
            <a:endParaRPr lang="de-DE" sz="1600" kern="0" dirty="0"/>
          </a:p>
          <a:p>
            <a:r>
              <a:rPr lang="de-DE" sz="1600" dirty="0" err="1">
                <a:solidFill>
                  <a:schemeClr val="accent5">
                    <a:lumMod val="50000"/>
                  </a:schemeClr>
                </a:solidFill>
              </a:rPr>
              <a:t>set</a:t>
            </a:r>
            <a:r>
              <a:rPr lang="de-DE" sz="1600" dirty="0">
                <a:solidFill>
                  <a:schemeClr val="accent5">
                    <a:lumMod val="50000"/>
                  </a:schemeClr>
                </a:solidFill>
              </a:rPr>
              <a:t>("UserID123" , "Hallo lieber Nutzer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„ ,60);</a:t>
            </a:r>
            <a:endParaRPr lang="de-DE" sz="16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de-DE" sz="1600" dirty="0" smtClean="0"/>
          </a:p>
          <a:p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</a:rPr>
              <a:t>add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("</a:t>
            </a:r>
            <a:r>
              <a:rPr lang="de-DE" sz="1600" dirty="0">
                <a:solidFill>
                  <a:schemeClr val="accent5">
                    <a:lumMod val="50000"/>
                  </a:schemeClr>
                </a:solidFill>
              </a:rPr>
              <a:t>UserID123" , "Hallo lieber Nutzer" ,60</a:t>
            </a:r>
            <a:r>
              <a:rPr lang="de-DE" sz="1600" dirty="0" smtClean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pPr lvl="1"/>
            <a:r>
              <a:rPr lang="de-DE" sz="1600" dirty="0" smtClean="0"/>
              <a:t>Wird nicht hinzugefügt, da vorhanden</a:t>
            </a:r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dirty="0" err="1" smtClean="0">
                <a:solidFill>
                  <a:schemeClr val="accent5">
                    <a:lumMod val="50000"/>
                  </a:schemeClr>
                </a:solidFill>
              </a:rPr>
              <a:t>get</a:t>
            </a:r>
            <a:r>
              <a:rPr lang="de-DE" sz="1600" dirty="0">
                <a:solidFill>
                  <a:schemeClr val="accent5">
                    <a:lumMod val="50000"/>
                  </a:schemeClr>
                </a:solidFill>
              </a:rPr>
              <a:t>(„UserID123")</a:t>
            </a:r>
          </a:p>
          <a:p>
            <a:pPr lvl="1"/>
            <a:r>
              <a:rPr lang="de-DE" sz="1600" dirty="0"/>
              <a:t>Ausgabe: „Hallo lieber Nutzer</a:t>
            </a:r>
            <a:r>
              <a:rPr lang="de-DE" sz="1600" dirty="0" smtClean="0"/>
              <a:t>“</a:t>
            </a:r>
          </a:p>
          <a:p>
            <a:pPr lvl="1"/>
            <a:endParaRPr lang="de-DE" sz="1600" kern="0" dirty="0"/>
          </a:p>
          <a:p>
            <a:r>
              <a:rPr lang="de-DE" sz="1600" kern="0" dirty="0" smtClean="0">
                <a:solidFill>
                  <a:schemeClr val="accent5">
                    <a:lumMod val="50000"/>
                  </a:schemeClr>
                </a:solidFill>
              </a:rPr>
              <a:t>Delete(„UserID123“)</a:t>
            </a:r>
          </a:p>
          <a:p>
            <a:pPr lvl="1"/>
            <a:r>
              <a:rPr lang="de-DE" sz="1600" kern="0" dirty="0" smtClean="0"/>
              <a:t>Eintrag wird gelöscht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66235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8. </a:t>
            </a:r>
            <a:r>
              <a:rPr lang="de-DE" dirty="0" smtClean="0"/>
              <a:t>Vergleich – Quantitativer Vergleich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853379"/>
              </p:ext>
            </p:extLst>
          </p:nvPr>
        </p:nvGraphicFramePr>
        <p:xfrm>
          <a:off x="734194" y="1541512"/>
          <a:ext cx="7454900" cy="4000500"/>
        </p:xfrm>
        <a:graphic>
          <a:graphicData uri="http://schemas.openxmlformats.org/drawingml/2006/table">
            <a:tbl>
              <a:tblPr/>
              <a:tblGrid>
                <a:gridCol w="2284054"/>
                <a:gridCol w="1180095"/>
                <a:gridCol w="1322848"/>
                <a:gridCol w="1306987"/>
                <a:gridCol w="1360916"/>
              </a:tblGrid>
              <a:tr h="77152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MSSQL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SAPHANA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Cassandra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MariaDB/Memcache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942975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sum(mitarbeiteranzahl) AS MA_Bundesland</a:t>
                      </a:r>
                      <a:b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FROM beispieldaten.standorte</a:t>
                      </a:r>
                      <a:b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WHERE bundesland ='Berlin';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13470ms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min(betraggesamt)AS Kleinster_Gesamt_Betrag </a:t>
                      </a:r>
                      <a:b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FROM beispieldaten.bestellung</a:t>
                      </a:r>
                      <a:b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WHERE menge &lt;= 100;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152134ms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1016ms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max(preis),min(preis)</a:t>
                      </a:r>
                      <a:b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FROM beispieldaten.bestellung</a:t>
                      </a:r>
                      <a:b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WHERE menge &lt;= 100;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159214ms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max(fahrzeuganzahl),max(mitarbeiteranzahl) </a:t>
                      </a:r>
                      <a:b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FROM beispieldaten.lieferdienst</a:t>
                      </a:r>
                      <a:b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WHERE fahrzeugtyp = 'Auto' ;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65637ms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feld 1"/>
          <p:cNvSpPr txBox="1"/>
          <p:nvPr/>
        </p:nvSpPr>
        <p:spPr>
          <a:xfrm>
            <a:off x="2051720" y="1685231"/>
            <a:ext cx="1238250" cy="4572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dirty="0"/>
              <a:t>System </a:t>
            </a:r>
          </a:p>
        </p:txBody>
      </p:sp>
      <p:sp>
        <p:nvSpPr>
          <p:cNvPr id="10" name="Textfeld 2"/>
          <p:cNvSpPr txBox="1"/>
          <p:nvPr/>
        </p:nvSpPr>
        <p:spPr>
          <a:xfrm>
            <a:off x="1150516" y="2009875"/>
            <a:ext cx="636587" cy="265112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dirty="0"/>
              <a:t>Abfrage</a:t>
            </a:r>
          </a:p>
        </p:txBody>
      </p:sp>
    </p:spTree>
    <p:extLst>
      <p:ext uri="{BB962C8B-B14F-4D97-AF65-F5344CB8AC3E}">
        <p14:creationId xmlns:p14="http://schemas.microsoft.com/office/powerpoint/2010/main" val="26782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Vergleich </a:t>
            </a:r>
            <a:r>
              <a:rPr lang="de-DE" dirty="0" smtClean="0"/>
              <a:t>– SAP HANA vs. MSSQL 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23528" y="934663"/>
            <a:ext cx="4032448" cy="108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SELECT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AVG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de-DE" sz="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cast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de-DE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a.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"Preis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as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bigint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AS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AVGLief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AVG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de-DE" sz="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cast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b.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"Preis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as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bigint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AS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AVGBestell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AVG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de-DE" sz="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cast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de-DE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c.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"Mitarbeiteranzahl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as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bigint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AS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AVGMit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e-DE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FROM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XSA_ADMIN"</a:t>
            </a:r>
            <a:r>
              <a:rPr lang="de-DE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"Lieferdienst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a, 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XSA_ADMIN"</a:t>
            </a:r>
            <a:r>
              <a:rPr lang="de-DE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"Bestellung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b, 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XSA_ADMIN"</a:t>
            </a:r>
            <a:r>
              <a:rPr lang="de-DE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"Standorte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c</a:t>
            </a:r>
          </a:p>
          <a:p>
            <a:r>
              <a:rPr lang="de-DE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WHERE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c.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Liefernr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a.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Liefernr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AND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b.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Bestellnr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a.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Bestellnr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GROUP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BY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a.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"Preis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>
                <a:solidFill>
                  <a:srgbClr val="3F5FBF"/>
                </a:solidFill>
                <a:latin typeface="Courier New" panose="02070309020205020404" pitchFamily="49" charset="0"/>
              </a:rPr>
              <a:t>;</a:t>
            </a:r>
            <a:endParaRPr lang="de-DE" sz="800" dirty="0"/>
          </a:p>
        </p:txBody>
      </p:sp>
      <p:sp>
        <p:nvSpPr>
          <p:cNvPr id="7" name="Textfeld 6"/>
          <p:cNvSpPr txBox="1"/>
          <p:nvPr/>
        </p:nvSpPr>
        <p:spPr>
          <a:xfrm>
            <a:off x="323528" y="2236046"/>
            <a:ext cx="40679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SELECT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AVG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de-DE" sz="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cast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de-DE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a.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"Preis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as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bigint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))/(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SELECT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SUM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cast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"Preis"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as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bigint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FROM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XSA_ADMIN"</a:t>
            </a:r>
            <a:r>
              <a:rPr lang="de-DE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"Bestellung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* (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SELECT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AVG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cast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"Preis"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as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bigint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FROM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XSA_ADMIN"</a:t>
            </a:r>
            <a:r>
              <a:rPr lang="de-DE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"Bestellung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  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AS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AVGLief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AVG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de-DE" sz="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cast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b.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"Preis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as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bigint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AS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AVGBestell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AVG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de-DE" sz="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cast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de-DE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c.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"Mitarbeiteranzahl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as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bigint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AS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AVGMit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e-DE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FROM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XSA_ADMIN"</a:t>
            </a:r>
            <a:r>
              <a:rPr lang="de-DE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"Lieferdienst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a, 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XSA_ADMIN"</a:t>
            </a:r>
            <a:r>
              <a:rPr lang="de-DE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"Bestellung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b, 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XSA_ADMIN"</a:t>
            </a:r>
            <a:r>
              <a:rPr lang="de-DE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"Standorte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c</a:t>
            </a:r>
          </a:p>
          <a:p>
            <a:r>
              <a:rPr lang="de-DE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WHERE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c.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Liefernr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a.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Liefernr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AND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b.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Bestellnr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a.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Bestellnr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GROUP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BY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a.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"Preis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endParaRPr lang="de-DE" sz="800" dirty="0"/>
          </a:p>
        </p:txBody>
      </p:sp>
      <p:sp>
        <p:nvSpPr>
          <p:cNvPr id="9" name="Textfeld 8"/>
          <p:cNvSpPr txBox="1"/>
          <p:nvPr/>
        </p:nvSpPr>
        <p:spPr>
          <a:xfrm>
            <a:off x="323528" y="3782851"/>
            <a:ext cx="3923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SELECT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sum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cast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e-DE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s.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"Fuhrparkgröße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as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bigint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AS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SummeFuhrparkgröße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b.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"Datum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de-DE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FROM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XSA_ADMIN"</a:t>
            </a:r>
            <a:r>
              <a:rPr lang="de-DE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"Bestellung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b , 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XSA_ADMIN"</a:t>
            </a:r>
            <a:r>
              <a:rPr lang="de-DE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"Standorte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</a:p>
          <a:p>
            <a:r>
              <a:rPr lang="de-DE" sz="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Where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b.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"Datum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'2003-07-08'</a:t>
            </a:r>
          </a:p>
          <a:p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GROUP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BY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"Datum"</a:t>
            </a:r>
            <a:endParaRPr lang="de-DE" sz="800" dirty="0"/>
          </a:p>
        </p:txBody>
      </p:sp>
      <p:sp>
        <p:nvSpPr>
          <p:cNvPr id="11" name="Textfeld 10"/>
          <p:cNvSpPr txBox="1"/>
          <p:nvPr/>
        </p:nvSpPr>
        <p:spPr>
          <a:xfrm>
            <a:off x="323528" y="4797152"/>
            <a:ext cx="3707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Select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AVG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de-DE" sz="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cast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(l.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Bestellnr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as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bigint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As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AVGBestellProLief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de-DE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l.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"Unternehmen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</a:p>
          <a:p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FROM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XSA_ADMIN"</a:t>
            </a:r>
            <a:r>
              <a:rPr lang="de-DE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"Bestellung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</a:p>
          <a:p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JOIN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XSA_ADMIN"</a:t>
            </a:r>
            <a:r>
              <a:rPr lang="de-DE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"Lieferdienst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l 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ON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(b.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Bestellnr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l.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Bestellnr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Group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>
                <a:solidFill>
                  <a:srgbClr val="7F0055"/>
                </a:solidFill>
                <a:latin typeface="Courier New" panose="02070309020205020404" pitchFamily="49" charset="0"/>
              </a:rPr>
              <a:t>BY</a:t>
            </a:r>
            <a:r>
              <a:rPr lang="de-DE" sz="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l.</a:t>
            </a:r>
            <a:r>
              <a:rPr lang="de-DE" sz="8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"Unternehmen</a:t>
            </a:r>
            <a:r>
              <a:rPr lang="de-DE" sz="8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</a:p>
          <a:p>
            <a:endParaRPr lang="de-DE" sz="800" dirty="0"/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552310"/>
              </p:ext>
            </p:extLst>
          </p:nvPr>
        </p:nvGraphicFramePr>
        <p:xfrm>
          <a:off x="4572000" y="765336"/>
          <a:ext cx="4372222" cy="4985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111"/>
                <a:gridCol w="2186111"/>
              </a:tblGrid>
              <a:tr h="385362">
                <a:tc>
                  <a:txBody>
                    <a:bodyPr/>
                    <a:lstStyle/>
                    <a:p>
                      <a:r>
                        <a:rPr lang="de-DE" dirty="0" smtClean="0"/>
                        <a:t>SAP HANA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MSSQL</a:t>
                      </a:r>
                      <a:endParaRPr lang="de-DE" dirty="0"/>
                    </a:p>
                  </a:txBody>
                  <a:tcPr/>
                </a:tc>
              </a:tr>
              <a:tr h="96563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6574,60 </a:t>
                      </a:r>
                      <a:r>
                        <a:rPr lang="de-D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4085,7 </a:t>
                      </a:r>
                      <a:r>
                        <a:rPr lang="de-D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45542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6842,40 </a:t>
                      </a:r>
                      <a:r>
                        <a:rPr lang="de-D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1206,1 </a:t>
                      </a:r>
                      <a:r>
                        <a:rPr lang="de-D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1213874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554,53 </a:t>
                      </a:r>
                      <a:r>
                        <a:rPr lang="de-D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3661,7 </a:t>
                      </a:r>
                      <a:r>
                        <a:rPr lang="de-D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96563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3067,60 </a:t>
                      </a:r>
                      <a:r>
                        <a:rPr lang="de-D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4660 </a:t>
                      </a:r>
                      <a:r>
                        <a:rPr lang="de-D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6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32000" y="180000"/>
            <a:ext cx="6084216" cy="533400"/>
          </a:xfrm>
        </p:spPr>
        <p:txBody>
          <a:bodyPr/>
          <a:lstStyle/>
          <a:p>
            <a:r>
              <a:rPr lang="de-DE" dirty="0"/>
              <a:t>8. Vergleich – </a:t>
            </a:r>
            <a:r>
              <a:rPr lang="de-DE" dirty="0" smtClean="0"/>
              <a:t>Benchmark SAP HANA vs. MSSQL</a:t>
            </a:r>
            <a:endParaRPr lang="de-DE" dirty="0"/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48" y="3660325"/>
            <a:ext cx="5990156" cy="640170"/>
          </a:xfrm>
          <a:prstGeom prst="rect">
            <a:avLst/>
          </a:prstGeom>
        </p:spPr>
      </p:pic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48" y="885008"/>
            <a:ext cx="4991797" cy="518232"/>
          </a:xfrm>
          <a:prstGeom prst="rect">
            <a:avLst/>
          </a:prstGeom>
        </p:spPr>
      </p:pic>
      <p:graphicFrame>
        <p:nvGraphicFramePr>
          <p:cNvPr id="4" name="Diagram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3677479"/>
              </p:ext>
            </p:extLst>
          </p:nvPr>
        </p:nvGraphicFramePr>
        <p:xfrm>
          <a:off x="931271" y="1504553"/>
          <a:ext cx="5320155" cy="2110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Diagramm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388355"/>
              </p:ext>
            </p:extLst>
          </p:nvPr>
        </p:nvGraphicFramePr>
        <p:xfrm>
          <a:off x="931271" y="4345893"/>
          <a:ext cx="5320155" cy="2110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3877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>
          <a:xfrm>
            <a:off x="397260" y="980728"/>
            <a:ext cx="8244456" cy="5256584"/>
          </a:xfrm>
        </p:spPr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Vergleich </a:t>
            </a:r>
            <a:r>
              <a:rPr lang="de-DE" dirty="0" smtClean="0"/>
              <a:t>– Qualitativer Vergleich 1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142081"/>
              </p:ext>
            </p:extLst>
          </p:nvPr>
        </p:nvGraphicFramePr>
        <p:xfrm>
          <a:off x="0" y="836713"/>
          <a:ext cx="9144000" cy="568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4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79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976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0823">
                <a:tc>
                  <a:txBody>
                    <a:bodyPr/>
                    <a:lstStyle/>
                    <a:p>
                      <a:r>
                        <a:rPr lang="de-DE" dirty="0"/>
                        <a:t>Systeme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1871">
                <a:tc>
                  <a:txBody>
                    <a:bodyPr/>
                    <a:lstStyle/>
                    <a:p>
                      <a:r>
                        <a:rPr lang="de-DE" dirty="0"/>
                        <a:t>SAP HANA Express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Haltung der kompletten Datenbank 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 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Speicher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Gute Komprimierungsverfahren ermöglichen Anwendung auch bei sehr großen Datenbanken </a:t>
                      </a:r>
                      <a:endParaRPr lang="de-DE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Kostenlos</a:t>
                      </a:r>
                      <a:endParaRPr lang="de-DE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Kompliziertere Benutzeroberfläche (grade bei Express Version)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 smtClean="0"/>
                        <a:t>Nur Linux Version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Einschränkungen der Komprimierungsverfahren durch teilweise nicht mehr direkten Zugriff </a:t>
                      </a:r>
                      <a:endParaRPr lang="de-DE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Nur bis 32 GB Ram kostenlos</a:t>
                      </a:r>
                      <a:endParaRPr lang="de-DE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55938">
                <a:tc>
                  <a:txBody>
                    <a:bodyPr/>
                    <a:lstStyle/>
                    <a:p>
                      <a:r>
                        <a:rPr lang="de-DE" dirty="0"/>
                        <a:t>MSSQL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Gewohnte 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Oberfläche durch Zugriff und Arbeit mit SQL Server Management 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Studio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Sehr</a:t>
                      </a: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robust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Allrounder</a:t>
                      </a:r>
                      <a:endParaRPr lang="de-DE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Einschränkungen -&gt; Check, </a:t>
                      </a:r>
                      <a:r>
                        <a:rPr lang="de-DE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Foreign</a:t>
                      </a: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Key, Unique beispielsweise nicht unterstützt</a:t>
                      </a:r>
                      <a:endParaRPr lang="de-DE" sz="1400" dirty="0" smtClean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Keine Einflussnahme auf die Komprimierung möglich</a:t>
                      </a:r>
                      <a:endParaRPr lang="de-DE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61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>
          <a:xfrm>
            <a:off x="397260" y="980728"/>
            <a:ext cx="8244456" cy="5256584"/>
          </a:xfrm>
        </p:spPr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Vergleich – Qualitativer Vergleich </a:t>
            </a:r>
            <a:r>
              <a:rPr lang="de-DE" dirty="0" smtClean="0"/>
              <a:t>2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42703"/>
              </p:ext>
            </p:extLst>
          </p:nvPr>
        </p:nvGraphicFramePr>
        <p:xfrm>
          <a:off x="0" y="836713"/>
          <a:ext cx="9144000" cy="5688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4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79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9763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27117">
                <a:tc>
                  <a:txBody>
                    <a:bodyPr/>
                    <a:lstStyle/>
                    <a:p>
                      <a:r>
                        <a:rPr lang="de-DE" dirty="0"/>
                        <a:t>Systeme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36790">
                <a:tc>
                  <a:txBody>
                    <a:bodyPr/>
                    <a:lstStyle/>
                    <a:p>
                      <a:r>
                        <a:rPr lang="de-DE" dirty="0"/>
                        <a:t>Cassandra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 smtClean="0"/>
                        <a:t>horizontale Skalierbarkeit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 smtClean="0"/>
                        <a:t>Vermeiden unnötiger Komplexität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400" smtClean="0"/>
                        <a:t>Vermeidung </a:t>
                      </a:r>
                      <a:r>
                        <a:rPr lang="de-DE" sz="1400" dirty="0" smtClean="0"/>
                        <a:t>von relationalen Ansätzen des </a:t>
                      </a:r>
                      <a:r>
                        <a:rPr lang="de-DE" sz="1400" dirty="0" err="1" smtClean="0"/>
                        <a:t>Datenmappings</a:t>
                      </a:r>
                      <a:endParaRPr lang="de-DE" sz="1400" dirty="0" smtClean="0"/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 smtClean="0"/>
                        <a:t>Einfachere Replikation der Datenbanken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 smtClean="0"/>
                        <a:t>Mangel an umfangreichen Dokumentationen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 smtClean="0"/>
                        <a:t>Keine universelle Sprache wie SQL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 smtClean="0"/>
                        <a:t>Unerwartetes Verhalten und fehlender Support 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24724">
                <a:tc>
                  <a:txBody>
                    <a:bodyPr/>
                    <a:lstStyle/>
                    <a:p>
                      <a:r>
                        <a:rPr lang="de-DE" dirty="0"/>
                        <a:t>Memcache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 smtClean="0"/>
                        <a:t>einfach zu installieren und implementieren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 smtClean="0"/>
                        <a:t>einfache Optimierung der Ladezeiten von Webseiten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 smtClean="0"/>
                        <a:t>einfache Bedienung ( </a:t>
                      </a:r>
                      <a:r>
                        <a:rPr lang="de-DE" sz="1400" dirty="0" err="1" smtClean="0"/>
                        <a:t>set</a:t>
                      </a:r>
                      <a:r>
                        <a:rPr lang="de-DE" sz="1400" dirty="0" smtClean="0"/>
                        <a:t>() ; </a:t>
                      </a:r>
                      <a:r>
                        <a:rPr lang="de-DE" sz="1400" dirty="0" err="1" smtClean="0"/>
                        <a:t>add</a:t>
                      </a:r>
                      <a:r>
                        <a:rPr lang="de-DE" sz="1400" dirty="0" smtClean="0"/>
                        <a:t>() ; </a:t>
                      </a:r>
                      <a:r>
                        <a:rPr lang="de-DE" sz="1400" dirty="0" err="1" smtClean="0"/>
                        <a:t>get</a:t>
                      </a:r>
                      <a:r>
                        <a:rPr lang="de-DE" sz="1400" dirty="0" smtClean="0"/>
                        <a:t>()  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 smtClean="0"/>
                        <a:t>Open Source (BSD-Lizenz)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 smtClean="0"/>
                        <a:t>Open Source -&gt; Fehler im Code ausnutzbar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 smtClean="0"/>
                        <a:t>Sicherheit außerdem fast vollständig vom Nutzer / Bibliothek abhängig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 smtClean="0"/>
                        <a:t>Kompression von Bibliothek / Programmiersprache abhängig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dirty="0" smtClean="0"/>
                        <a:t>Memcache sollte nur von einer Bibliothek angesprochen </a:t>
                      </a:r>
                      <a:r>
                        <a:rPr lang="de-DE" sz="1400" dirty="0" smtClean="0"/>
                        <a:t>werden</a:t>
                      </a:r>
                      <a:endParaRPr lang="de-DE" dirty="0" smtClean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2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9. Fazit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1800" b="1" dirty="0" smtClean="0"/>
              <a:t>SAP HANA </a:t>
            </a:r>
            <a:r>
              <a:rPr lang="de-DE" sz="1800" b="1" dirty="0" smtClean="0"/>
              <a:t>Express eignet </a:t>
            </a:r>
            <a:r>
              <a:rPr lang="de-DE" sz="1800" b="1" dirty="0" smtClean="0"/>
              <a:t>sich vor allem für </a:t>
            </a:r>
            <a:r>
              <a:rPr lang="de-DE" sz="1800" b="1" dirty="0" smtClean="0"/>
              <a:t>Aggregatfunktionen </a:t>
            </a:r>
          </a:p>
          <a:p>
            <a:pPr marL="361950" indent="0">
              <a:buNone/>
            </a:pPr>
            <a:r>
              <a:rPr lang="de-DE" sz="1800" dirty="0" smtClean="0"/>
              <a:t>und </a:t>
            </a:r>
            <a:r>
              <a:rPr lang="de-DE" sz="1800" dirty="0" smtClean="0"/>
              <a:t>ist hier auch am schnellsten. Insgesamt kann man SAP HANA vor allem für große unternehmen oder Unternehmen mit vielen Daten empfehlen, die schnell Berechnungen durchführen wollen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800" b="1" dirty="0" smtClean="0"/>
              <a:t>MSSQL </a:t>
            </a:r>
            <a:r>
              <a:rPr lang="de-DE" sz="1800" b="1" dirty="0" smtClean="0"/>
              <a:t>ist ein guten Allrounder. </a:t>
            </a:r>
            <a:endParaRPr lang="de-DE" sz="1800" b="1" dirty="0" smtClean="0"/>
          </a:p>
          <a:p>
            <a:pPr marL="361950" indent="0">
              <a:buNone/>
            </a:pPr>
            <a:r>
              <a:rPr lang="de-DE" sz="1800" dirty="0" smtClean="0"/>
              <a:t>Das </a:t>
            </a:r>
            <a:r>
              <a:rPr lang="de-DE" sz="1800" dirty="0" smtClean="0"/>
              <a:t>System ist von allem am Robustesten </a:t>
            </a:r>
            <a:r>
              <a:rPr lang="de-DE" sz="1800" dirty="0" smtClean="0"/>
              <a:t>und </a:t>
            </a:r>
            <a:r>
              <a:rPr lang="de-DE" sz="1800" dirty="0" smtClean="0"/>
              <a:t>macht jede Abfrage ohne Probleme mit. Dafür ist es aber nicht immer am schnellsten. Auch die Oberfläche sowie die Installation überzeugen, da sie schon altbekannt sind und sehr einfach.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800" b="1" dirty="0" smtClean="0"/>
              <a:t>Cassandra ist </a:t>
            </a:r>
            <a:r>
              <a:rPr lang="de-DE" sz="1800" b="1" dirty="0"/>
              <a:t>sehr einfach aufzusetzen und zu bedienen</a:t>
            </a:r>
            <a:r>
              <a:rPr lang="de-DE" sz="1800" b="1" dirty="0" smtClean="0"/>
              <a:t>, </a:t>
            </a:r>
          </a:p>
          <a:p>
            <a:pPr marL="361950" indent="0">
              <a:buNone/>
            </a:pPr>
            <a:r>
              <a:rPr lang="de-DE" sz="1800" dirty="0" smtClean="0"/>
              <a:t>Positiv </a:t>
            </a:r>
            <a:r>
              <a:rPr lang="de-DE" sz="1800" dirty="0" smtClean="0"/>
              <a:t>ist die einfache Skalierbarkeit sowie das Umgehen mit großen Datenmengen jedoch wird für komplexere Anwendungen ein vertieftes Fachwissen in CQL benötigt.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800" b="1" dirty="0" smtClean="0"/>
              <a:t>Memcache </a:t>
            </a:r>
            <a:r>
              <a:rPr lang="de-DE" sz="1800" b="1" dirty="0" smtClean="0"/>
              <a:t>eignet </a:t>
            </a:r>
            <a:r>
              <a:rPr lang="de-DE" sz="1800" b="1" dirty="0" smtClean="0"/>
              <a:t>sich vor allem für Web-Unternehmen. </a:t>
            </a:r>
            <a:endParaRPr lang="de-DE" sz="1800" b="1" dirty="0" smtClean="0"/>
          </a:p>
          <a:p>
            <a:pPr marL="361950" indent="0">
              <a:buNone/>
            </a:pPr>
            <a:r>
              <a:rPr lang="de-DE" sz="1800" dirty="0" smtClean="0"/>
              <a:t>Da </a:t>
            </a:r>
            <a:r>
              <a:rPr lang="de-DE" sz="1800" dirty="0"/>
              <a:t>es bereits viele Bibliotheken für fast alle gängigen Programmiersprachen </a:t>
            </a:r>
            <a:r>
              <a:rPr lang="de-DE" sz="1800" dirty="0" smtClean="0"/>
              <a:t>gibt, ist es sehr variabel einsetzbar. Es </a:t>
            </a:r>
            <a:r>
              <a:rPr lang="de-DE" sz="1800" dirty="0"/>
              <a:t>ist gut dokumentiert und bietet sogar die Freiheit es unter der BSZ-Lizenz den eigenen Ansprüchen anzupassen.</a:t>
            </a:r>
            <a:endParaRPr lang="de-DE" sz="1800" dirty="0" smtClean="0"/>
          </a:p>
        </p:txBody>
      </p:sp>
    </p:spTree>
    <p:extLst>
      <p:ext uri="{BB962C8B-B14F-4D97-AF65-F5344CB8AC3E}">
        <p14:creationId xmlns:p14="http://schemas.microsoft.com/office/powerpoint/2010/main" val="169757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2. Lösungsweg </a:t>
            </a:r>
            <a:r>
              <a:rPr lang="de-DE" dirty="0"/>
              <a:t>&amp; Projektumgebung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55A35DED-7D1A-4C8F-934D-D5CD3FC3279C}"/>
              </a:ext>
            </a:extLst>
          </p:cNvPr>
          <p:cNvSpPr txBox="1"/>
          <p:nvPr/>
        </p:nvSpPr>
        <p:spPr>
          <a:xfrm>
            <a:off x="755576" y="1083327"/>
            <a:ext cx="6669360" cy="1797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5763" indent="-385763">
              <a:spcBef>
                <a:spcPts val="450"/>
              </a:spcBef>
              <a:buAutoNum type="arabicPeriod"/>
            </a:pPr>
            <a:r>
              <a:rPr lang="de-DE" sz="1500" dirty="0"/>
              <a:t>Beispielumgebung einrichten</a:t>
            </a:r>
          </a:p>
          <a:p>
            <a:pPr marL="385763" indent="-385763">
              <a:spcBef>
                <a:spcPts val="450"/>
              </a:spcBef>
              <a:buAutoNum type="arabicPeriod"/>
            </a:pPr>
            <a:r>
              <a:rPr lang="de-DE" sz="1500" dirty="0"/>
              <a:t>Administration</a:t>
            </a:r>
          </a:p>
          <a:p>
            <a:pPr marL="385763" indent="-385763">
              <a:spcBef>
                <a:spcPts val="450"/>
              </a:spcBef>
              <a:buAutoNum type="arabicPeriod"/>
            </a:pPr>
            <a:r>
              <a:rPr lang="de-DE" sz="1500" dirty="0"/>
              <a:t>Entwicklung einer </a:t>
            </a:r>
            <a:r>
              <a:rPr lang="de-DE" sz="1500" dirty="0"/>
              <a:t>Testumgebung</a:t>
            </a:r>
          </a:p>
          <a:p>
            <a:pPr marL="385763" indent="-385763">
              <a:spcBef>
                <a:spcPts val="450"/>
              </a:spcBef>
              <a:buAutoNum type="arabicPeriod"/>
            </a:pPr>
            <a:r>
              <a:rPr lang="de-DE" sz="1500" dirty="0"/>
              <a:t>Entwicklung der </a:t>
            </a:r>
            <a:r>
              <a:rPr lang="de-DE" sz="1500" dirty="0" err="1"/>
              <a:t>Querys</a:t>
            </a:r>
            <a:endParaRPr lang="de-DE" sz="1500" dirty="0"/>
          </a:p>
          <a:p>
            <a:pPr marL="385763" indent="-385763">
              <a:spcBef>
                <a:spcPts val="450"/>
              </a:spcBef>
              <a:buAutoNum type="arabicPeriod"/>
            </a:pPr>
            <a:r>
              <a:rPr lang="de-DE" sz="1500" dirty="0"/>
              <a:t>Performancetests</a:t>
            </a:r>
            <a:endParaRPr lang="de-DE" sz="1500" dirty="0"/>
          </a:p>
          <a:p>
            <a:pPr marL="385763" indent="-385763">
              <a:spcBef>
                <a:spcPts val="450"/>
              </a:spcBef>
              <a:buAutoNum type="arabicPeriod"/>
            </a:pPr>
            <a:r>
              <a:rPr lang="de-DE" sz="1500" dirty="0"/>
              <a:t>Durchführung der Tests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467001" y="5589240"/>
            <a:ext cx="5806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</a:t>
            </a:r>
            <a:r>
              <a:rPr lang="de-DE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endParaRPr lang="de-DE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EE675E94-0876-4BA0-B88E-E9918706E963}"/>
              </a:ext>
            </a:extLst>
          </p:cNvPr>
          <p:cNvSpPr txBox="1"/>
          <p:nvPr/>
        </p:nvSpPr>
        <p:spPr>
          <a:xfrm>
            <a:off x="4622350" y="1095628"/>
            <a:ext cx="3793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/>
              <a:t>Arbeitsspeicher:     32GB DDR3</a:t>
            </a:r>
          </a:p>
          <a:p>
            <a:r>
              <a:rPr lang="de-DE" sz="1500" dirty="0"/>
              <a:t>Prozessor:	     Intel Core I7-4790</a:t>
            </a:r>
          </a:p>
          <a:p>
            <a:r>
              <a:rPr lang="de-DE" sz="1500" dirty="0"/>
              <a:t>Betriebssystem:	     Windows 8</a:t>
            </a:r>
          </a:p>
          <a:p>
            <a:r>
              <a:rPr lang="de-DE" sz="1500" dirty="0"/>
              <a:t>Speichermedium:   HDD Festplatte</a:t>
            </a:r>
          </a:p>
          <a:p>
            <a:endParaRPr lang="de-DE" sz="1500" dirty="0"/>
          </a:p>
          <a:p>
            <a:endParaRPr lang="de-DE" sz="15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F072B02F-E3D9-4007-A22A-DC4B939F3467}"/>
              </a:ext>
            </a:extLst>
          </p:cNvPr>
          <p:cNvSpPr/>
          <p:nvPr/>
        </p:nvSpPr>
        <p:spPr>
          <a:xfrm>
            <a:off x="738461" y="3496583"/>
            <a:ext cx="3429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500" dirty="0"/>
              <a:t>SAP Hana Express: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500" dirty="0"/>
              <a:t>VM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500" dirty="0" err="1" smtClean="0"/>
              <a:t>Eclipse</a:t>
            </a:r>
            <a:endParaRPr lang="de-DE" sz="15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5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500" dirty="0"/>
          </a:p>
          <a:p>
            <a:pPr lvl="0"/>
            <a:r>
              <a:rPr lang="de-DE" sz="1500" dirty="0">
                <a:solidFill>
                  <a:srgbClr val="000000"/>
                </a:solidFill>
              </a:rPr>
              <a:t>MSSQL: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de-DE" sz="1500" dirty="0">
                <a:solidFill>
                  <a:srgbClr val="000000"/>
                </a:solidFill>
              </a:rPr>
              <a:t>SQL Server Management Studio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de-DE" sz="1500" dirty="0" err="1">
                <a:solidFill>
                  <a:srgbClr val="000000"/>
                </a:solidFill>
              </a:rPr>
              <a:t>DBForge</a:t>
            </a:r>
            <a:endParaRPr lang="de-DE" sz="1500" dirty="0">
              <a:solidFill>
                <a:srgbClr val="000000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1E945762-E3FA-427D-B868-C19D70CE423B}"/>
              </a:ext>
            </a:extLst>
          </p:cNvPr>
          <p:cNvSpPr/>
          <p:nvPr/>
        </p:nvSpPr>
        <p:spPr>
          <a:xfrm>
            <a:off x="4804572" y="3496583"/>
            <a:ext cx="3429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500" dirty="0" err="1"/>
              <a:t>Memcached</a:t>
            </a:r>
            <a:r>
              <a:rPr lang="de-DE" sz="15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500" dirty="0" err="1"/>
              <a:t>MariaDB</a:t>
            </a:r>
            <a:endParaRPr lang="de-DE" sz="1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500" dirty="0"/>
              <a:t>Apache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500" dirty="0" smtClean="0"/>
              <a:t>Php-7.0.x-memcache.dll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500" dirty="0"/>
          </a:p>
          <a:p>
            <a:pPr lvl="0"/>
            <a:r>
              <a:rPr lang="de-DE" sz="1500" dirty="0">
                <a:solidFill>
                  <a:srgbClr val="000000"/>
                </a:solidFill>
              </a:rPr>
              <a:t>Cassandra: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de-DE" sz="1500" dirty="0">
                <a:solidFill>
                  <a:srgbClr val="000000"/>
                </a:solidFill>
              </a:rPr>
              <a:t>Konsole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de-DE" sz="1500" dirty="0">
                <a:solidFill>
                  <a:srgbClr val="000000"/>
                </a:solidFill>
              </a:rPr>
              <a:t>Apache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de-DE" sz="1500" dirty="0" err="1">
                <a:solidFill>
                  <a:srgbClr val="000000"/>
                </a:solidFill>
              </a:rPr>
              <a:t>Datastax</a:t>
            </a:r>
            <a:r>
              <a:rPr lang="de-DE" sz="1500" dirty="0">
                <a:solidFill>
                  <a:srgbClr val="000000"/>
                </a:solidFill>
              </a:rPr>
              <a:t> </a:t>
            </a:r>
            <a:r>
              <a:rPr lang="de-DE" sz="1500" dirty="0" err="1">
                <a:solidFill>
                  <a:srgbClr val="000000"/>
                </a:solidFill>
              </a:rPr>
              <a:t>Devcenter</a:t>
            </a:r>
            <a:endParaRPr lang="de-DE" sz="1500" dirty="0">
              <a:solidFill>
                <a:srgbClr val="000000"/>
              </a:solidFill>
            </a:endParaRPr>
          </a:p>
        </p:txBody>
      </p:sp>
      <p:pic>
        <p:nvPicPr>
          <p:cNvPr id="5122" name="Picture 2" descr="https://www.krollontrack.de/blog/wp-content/uploads/sites/5/sql-brickw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094261"/>
            <a:ext cx="2592288" cy="1351299"/>
          </a:xfrm>
          <a:prstGeom prst="rect">
            <a:avLst/>
          </a:prstGeom>
          <a:blipFill dpi="0" rotWithShape="1">
            <a:blip r:embed="rId4">
              <a:alphaModFix amt="0"/>
            </a:blip>
            <a:srcRect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78003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619672" y="2996952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Vielen Dank für ihre Aufmerksamkeit!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937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7395" y="727558"/>
            <a:ext cx="8244456" cy="525658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1400" dirty="0"/>
              <a:t>https://www.oth-regensburg.de/fileadmin/media/fakultaeten/im/forschung-projekte/ccse/pdf/SAP_HANA_AKWI_2014_v6.pdf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400" dirty="0"/>
              <a:t>https://www.stechies.com/userfiles/images/dictionaryCompression.JPG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400" dirty="0"/>
              <a:t>https://www.syslinkams.com/de/blog/hana-hochverfuegbarkeit-durch-system-replikation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400" dirty="0"/>
              <a:t>https://www.sap.com/developer/tutorials/dt-create-schema-load-data-part3.html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cs typeface="Consolas" panose="020B0609020204030204" pitchFamily="49" charset="0"/>
              </a:rPr>
              <a:t>https://www.devart.com/dbforge/sql/data-generator/images/banner-dbforge-sql-data-generator.jpg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cs typeface="Consolas" panose="020B0609020204030204" pitchFamily="49" charset="0"/>
              </a:rPr>
              <a:t>Buch: A Course in In-Memory Data Management – The </a:t>
            </a:r>
            <a:r>
              <a:rPr lang="de-DE" altLang="de-DE" sz="1400" dirty="0" err="1">
                <a:cs typeface="Consolas" panose="020B0609020204030204" pitchFamily="49" charset="0"/>
              </a:rPr>
              <a:t>Inner</a:t>
            </a:r>
            <a:r>
              <a:rPr lang="de-DE" altLang="de-DE" sz="1400" dirty="0"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cs typeface="Consolas" panose="020B0609020204030204" pitchFamily="49" charset="0"/>
              </a:rPr>
              <a:t>Mechanics</a:t>
            </a:r>
            <a:r>
              <a:rPr lang="de-DE" altLang="de-DE" sz="1400" dirty="0"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cs typeface="Consolas" panose="020B0609020204030204" pitchFamily="49" charset="0"/>
              </a:rPr>
              <a:t>of</a:t>
            </a:r>
            <a:r>
              <a:rPr lang="de-DE" altLang="de-DE" sz="1400" dirty="0">
                <a:cs typeface="Consolas" panose="020B0609020204030204" pitchFamily="49" charset="0"/>
              </a:rPr>
              <a:t> In-Memory Databases. Autor: Hasso Plattner. Verlag: Springer-Verlag. Ausgabe: Berlin 2013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400" dirty="0"/>
              <a:t>https://de.wikipedia.org/wiki/Spaltenorientierte_Datenbank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/>
              <a:t>https://msdn.microsoft.com/de-de/library/dn133186(v=sql.120).aspx 15.01.2018, 17.03 </a:t>
            </a:r>
            <a:r>
              <a:rPr lang="de-DE" altLang="de-DE" sz="1400" dirty="0" smtClean="0"/>
              <a:t>Uhr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400" dirty="0"/>
              <a:t>https://</a:t>
            </a:r>
            <a:r>
              <a:rPr lang="de-DE" sz="1400" dirty="0" smtClean="0"/>
              <a:t>memcached.org/memcached-usage.png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400" dirty="0"/>
              <a:t>http://</a:t>
            </a:r>
            <a:r>
              <a:rPr lang="de-DE" sz="1400" dirty="0" smtClean="0"/>
              <a:t>www.admin-magazin.de/var/ezflow_site/storage/images/media/images/memcached_illustration/110428-1-ger-DE/memcached_illustration_large.png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400" dirty="0"/>
              <a:t>https://</a:t>
            </a:r>
            <a:r>
              <a:rPr lang="de-DE" sz="1400" dirty="0" smtClean="0"/>
              <a:t>de.wikipedia.org/wiki/Apache_Cassandra#cite_note-4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400" dirty="0"/>
              <a:t>https://www.codecentric.de/leistungen/produkte/cassandra</a:t>
            </a:r>
            <a:r>
              <a:rPr lang="de-DE" sz="1400" dirty="0" smtClean="0"/>
              <a:t>/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https://</a:t>
            </a:r>
            <a:r>
              <a:rPr lang="en-US" sz="1400" dirty="0" smtClean="0"/>
              <a:t>www.networkworld.com/article/2999856/big-data-business-intelligence/10-use-cases-where-nosql-will-outperform-sql.html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 </a:t>
            </a:r>
            <a:r>
              <a:rPr lang="de-DE" sz="1400" dirty="0"/>
              <a:t>https://www.bigdata-insider.de/was-ist-nosql-a-615718</a:t>
            </a:r>
            <a:r>
              <a:rPr lang="de-DE" sz="1400" dirty="0" smtClean="0"/>
              <a:t>/</a:t>
            </a:r>
          </a:p>
          <a:p>
            <a:pPr marL="457200" indent="-457200">
              <a:buFont typeface="+mj-lt"/>
              <a:buAutoNum type="arabicPeriod"/>
            </a:pPr>
            <a:endParaRPr lang="de-DE" sz="1400" dirty="0" smtClean="0"/>
          </a:p>
          <a:p>
            <a:pPr marL="457200" indent="-457200">
              <a:buFont typeface="+mj-lt"/>
              <a:buAutoNum type="arabicPeriod"/>
            </a:pPr>
            <a:endParaRPr lang="de-DE" sz="1400" dirty="0" smtClean="0"/>
          </a:p>
          <a:p>
            <a:pPr marL="457200" indent="-457200">
              <a:buFont typeface="+mj-lt"/>
              <a:buAutoNum type="arabicPeriod"/>
            </a:pPr>
            <a:endParaRPr lang="de-DE" sz="1400" dirty="0"/>
          </a:p>
          <a:p>
            <a:pPr marL="457200" indent="-457200">
              <a:buFont typeface="+mj-lt"/>
              <a:buAutoNum type="arabicPeriod"/>
            </a:pPr>
            <a:endParaRPr lang="de-DE" sz="1400" dirty="0" smtClean="0"/>
          </a:p>
          <a:p>
            <a:pPr marL="457200" indent="-457200">
              <a:buFont typeface="+mj-lt"/>
              <a:buAutoNum type="arabicPeriod"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457200" indent="-457200">
              <a:buFont typeface="+mj-lt"/>
              <a:buAutoNum type="arabicPeriod"/>
            </a:pPr>
            <a:endParaRPr lang="de-DE" sz="1400" dirty="0"/>
          </a:p>
          <a:p>
            <a:pPr marL="457200" indent="-457200">
              <a:buFont typeface="+mj-lt"/>
              <a:buAutoNum type="arabicPeriod"/>
            </a:pPr>
            <a:endParaRPr lang="de-DE" sz="1400" dirty="0"/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  <a:p>
            <a:pPr marL="457200" indent="-457200">
              <a:buFont typeface="+mj-lt"/>
              <a:buAutoNum type="arabicPeriod"/>
            </a:pPr>
            <a:endParaRPr lang="de-DE" sz="1400" dirty="0"/>
          </a:p>
          <a:p>
            <a:pPr marL="457200" indent="-457200">
              <a:buFont typeface="+mj-lt"/>
              <a:buAutoNum type="arabicPeriod"/>
            </a:pPr>
            <a:endParaRPr lang="de-DE" sz="1400" dirty="0"/>
          </a:p>
          <a:p>
            <a:pPr marL="457200" indent="-457200">
              <a:buFont typeface="+mj-lt"/>
              <a:buAutoNum type="arabicPeriod"/>
            </a:pPr>
            <a:endParaRPr lang="de-DE" sz="1400" dirty="0"/>
          </a:p>
          <a:p>
            <a:pPr marL="457200" indent="-457200">
              <a:buFont typeface="+mj-lt"/>
              <a:buAutoNum type="arabicPeriod"/>
            </a:pPr>
            <a:endParaRPr lang="de-DE" sz="1400" dirty="0"/>
          </a:p>
          <a:p>
            <a:pPr marL="457200" indent="-457200">
              <a:buFont typeface="+mj-lt"/>
              <a:buAutoNum type="arabicPeriod"/>
            </a:pPr>
            <a:endParaRPr lang="de-DE" altLang="de-DE" sz="1400" dirty="0"/>
          </a:p>
          <a:p>
            <a:pPr marL="457200" indent="-457200">
              <a:buFont typeface="+mj-lt"/>
              <a:buAutoNum type="arabicPeriod"/>
            </a:pPr>
            <a:endParaRPr lang="de-DE" sz="1400" dirty="0"/>
          </a:p>
          <a:p>
            <a:pPr marL="457200" indent="-457200">
              <a:buFont typeface="+mj-lt"/>
              <a:buAutoNum type="arabicPeriod"/>
            </a:pPr>
            <a:endParaRPr lang="de-DE" sz="1400" dirty="0"/>
          </a:p>
          <a:p>
            <a:pPr marL="457200" indent="-457200">
              <a:buFont typeface="+mj-lt"/>
              <a:buAutoNum type="arabicPeriod"/>
            </a:pPr>
            <a:endParaRPr lang="de-DE" sz="1400" dirty="0"/>
          </a:p>
          <a:p>
            <a:pPr marL="457200" indent="-457200">
              <a:buFont typeface="+mj-lt"/>
              <a:buAutoNum type="arabicPeriod"/>
            </a:pPr>
            <a:endParaRPr lang="de-DE" sz="1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427054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32000" y="980728"/>
            <a:ext cx="83164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15"/>
            </a:pPr>
            <a:r>
              <a:rPr lang="de-DE" sz="1400" dirty="0"/>
              <a:t>https://docs.datastax.com/en/datastax_enterprise/4.8/datastax_enterprise/inmem/inmemUsingTables.html#inmemUsingTables__inMemoryTblLmt</a:t>
            </a:r>
          </a:p>
          <a:p>
            <a:pPr marL="457200" indent="-457200">
              <a:buFont typeface="+mj-lt"/>
              <a:buAutoNum type="arabicPeriod" startAt="15"/>
            </a:pPr>
            <a:r>
              <a:rPr lang="de-DE" sz="1400" dirty="0">
                <a:hlinkClick r:id="rId2"/>
              </a:rPr>
              <a:t>https://docs.datastax.com/en/datastax_enterprise/4.8/datastax_enterprise/inmem/inmemTOC.html</a:t>
            </a:r>
            <a:endParaRPr lang="de-DE" sz="1400" dirty="0"/>
          </a:p>
          <a:p>
            <a:pPr marL="457200" indent="-457200">
              <a:buFont typeface="+mj-lt"/>
              <a:buAutoNum type="arabicPeriod" startAt="15"/>
            </a:pPr>
            <a:r>
              <a:rPr lang="de-DE" sz="1400" dirty="0">
                <a:hlinkClick r:id="rId3"/>
              </a:rPr>
              <a:t>https://www.google.de/search?q=in+memory+database&amp;tbm=isch&amp;source=lnt&amp;tbs=imgo:1&amp;sa=X&amp;ved=0ahUKEwiNzJ6Hp4LZAhXDCOwKHZcYDYcQpwUIHg&amp;biw=1280&amp;bih=869&amp;dpr=1#imgrc=pdZBBzyXGBfBUM</a:t>
            </a:r>
            <a:r>
              <a:rPr lang="de-DE" sz="1400" dirty="0"/>
              <a:t>:</a:t>
            </a:r>
          </a:p>
          <a:p>
            <a:pPr marL="457200" indent="-457200">
              <a:buFont typeface="+mj-lt"/>
              <a:buAutoNum type="arabicPeriod" startAt="15"/>
            </a:pPr>
            <a:r>
              <a:rPr lang="de-DE" sz="1400" dirty="0">
                <a:hlinkClick r:id="rId4"/>
              </a:rPr>
              <a:t>https://www.eclipse.org/artwork/images/v2/logo-800x188.png</a:t>
            </a:r>
            <a:endParaRPr lang="de-DE" sz="1400" dirty="0"/>
          </a:p>
          <a:p>
            <a:pPr marL="457200" indent="-457200">
              <a:buFont typeface="+mj-lt"/>
              <a:buAutoNum type="arabicPeriod" startAt="15"/>
            </a:pPr>
            <a:r>
              <a:rPr lang="de-DE" sz="1400" dirty="0">
                <a:hlinkClick r:id="rId5"/>
              </a:rPr>
              <a:t>https://rorymon.com/blog/wp-content/uploads/2014/06/SQL.jpg</a:t>
            </a:r>
            <a:endParaRPr lang="de-DE" sz="1400" dirty="0"/>
          </a:p>
          <a:p>
            <a:pPr marL="457200" indent="-457200">
              <a:buFont typeface="+mj-lt"/>
              <a:buAutoNum type="arabicPeriod" startAt="15"/>
            </a:pPr>
            <a:r>
              <a:rPr lang="de-DE" sz="1400" dirty="0">
                <a:hlinkClick r:id="rId6"/>
              </a:rPr>
              <a:t>https://www.krollontrack.de/blog/wp-content/uploads/sites/5/sql-brickwall.jpg</a:t>
            </a:r>
            <a:endParaRPr lang="de-DE" sz="1400" dirty="0"/>
          </a:p>
          <a:p>
            <a:pPr marL="457200" indent="-457200">
              <a:buFont typeface="+mj-lt"/>
              <a:buAutoNum type="arabicPeriod" startAt="15"/>
            </a:pPr>
            <a:r>
              <a:rPr lang="de-DE" sz="1400" dirty="0">
                <a:hlinkClick r:id="rId7"/>
              </a:rPr>
              <a:t>http://www.sysadminslife.com/wp-content/uploads/2013/12/mssql-server.png</a:t>
            </a:r>
            <a:endParaRPr lang="de-DE" sz="1400" dirty="0"/>
          </a:p>
          <a:p>
            <a:pPr marL="457200" indent="-457200">
              <a:buFont typeface="+mj-lt"/>
              <a:buAutoNum type="arabicPeriod" startAt="15"/>
            </a:pPr>
            <a:r>
              <a:rPr lang="de-DE" sz="1400" dirty="0"/>
              <a:t>https://www.sap.com/content/dam/application/shared/icons/dev-hxe.svg</a:t>
            </a:r>
          </a:p>
          <a:p>
            <a:pPr marL="457200" indent="-457200">
              <a:buFont typeface="+mj-lt"/>
              <a:buAutoNum type="arabicPeriod" startAt="15"/>
            </a:pPr>
            <a:endParaRPr lang="de-DE" sz="1400" dirty="0"/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3109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grammplatzhalter 1"/>
          <p:cNvSpPr>
            <a:spLocks noGrp="1"/>
          </p:cNvSpPr>
          <p:nvPr>
            <p:ph type="chart" idx="1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Lösungsweg - Datenbankschema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560" y="656984"/>
            <a:ext cx="10153128" cy="608438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44B7FBE0-C7B3-436D-8940-0475C8A5C506}"/>
              </a:ext>
            </a:extLst>
          </p:cNvPr>
          <p:cNvSpPr txBox="1"/>
          <p:nvPr/>
        </p:nvSpPr>
        <p:spPr>
          <a:xfrm>
            <a:off x="432000" y="1412776"/>
            <a:ext cx="65751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Demoszenario: Versandhaus </a:t>
            </a:r>
            <a:r>
              <a:rPr lang="de-DE" sz="2000" dirty="0" err="1"/>
              <a:t>RuckZuck</a:t>
            </a:r>
            <a:r>
              <a:rPr lang="de-DE" sz="2000" dirty="0"/>
              <a:t> GmbH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Kunden geben Bestellungen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interner Lieferdienst liefert von verschiedenen Standorten</a:t>
            </a:r>
          </a:p>
        </p:txBody>
      </p:sp>
    </p:spTree>
    <p:extLst>
      <p:ext uri="{BB962C8B-B14F-4D97-AF65-F5344CB8AC3E}">
        <p14:creationId xmlns:p14="http://schemas.microsoft.com/office/powerpoint/2010/main" val="135585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</a:t>
            </a:r>
            <a:r>
              <a:rPr lang="de-DE" dirty="0"/>
              <a:t>. Lösungsweg - Beispieltabelle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144000" cy="342122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98" y="4581128"/>
            <a:ext cx="2543530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1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Vorstellung </a:t>
            </a:r>
            <a:r>
              <a:rPr lang="de-DE" dirty="0"/>
              <a:t>der Projektgruppe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55A35DED-7D1A-4C8F-934D-D5CD3FC3279C}"/>
              </a:ext>
            </a:extLst>
          </p:cNvPr>
          <p:cNvSpPr txBox="1"/>
          <p:nvPr/>
        </p:nvSpPr>
        <p:spPr>
          <a:xfrm>
            <a:off x="251520" y="1056390"/>
            <a:ext cx="889248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de-DE" sz="2000" dirty="0" smtClean="0"/>
              <a:t>SAP HANA:	</a:t>
            </a:r>
            <a:r>
              <a:rPr lang="de-DE" sz="1800" dirty="0" smtClean="0"/>
              <a:t>Philipp </a:t>
            </a:r>
            <a:r>
              <a:rPr lang="de-DE" sz="1800" dirty="0" smtClean="0"/>
              <a:t>Winkler</a:t>
            </a:r>
          </a:p>
          <a:p>
            <a:pPr>
              <a:spcBef>
                <a:spcPts val="600"/>
              </a:spcBef>
            </a:pPr>
            <a:r>
              <a:rPr lang="de-DE" sz="1800" dirty="0"/>
              <a:t>	</a:t>
            </a:r>
            <a:r>
              <a:rPr lang="de-DE" sz="1800" dirty="0" smtClean="0"/>
              <a:t>	</a:t>
            </a:r>
            <a:r>
              <a:rPr lang="de-DE" sz="1800" dirty="0" smtClean="0"/>
              <a:t>Clemens </a:t>
            </a:r>
            <a:r>
              <a:rPr lang="de-DE" sz="1800" dirty="0" smtClean="0"/>
              <a:t>Köhler</a:t>
            </a:r>
            <a:endParaRPr lang="de-DE" sz="1800" dirty="0"/>
          </a:p>
          <a:p>
            <a:pPr>
              <a:spcBef>
                <a:spcPts val="600"/>
              </a:spcBef>
            </a:pPr>
            <a:r>
              <a:rPr lang="de-DE" sz="2000" dirty="0" smtClean="0"/>
              <a:t>			</a:t>
            </a:r>
          </a:p>
          <a:p>
            <a:pPr>
              <a:spcBef>
                <a:spcPts val="600"/>
              </a:spcBef>
            </a:pPr>
            <a:r>
              <a:rPr lang="de-DE" sz="2000" dirty="0" smtClean="0"/>
              <a:t>MSSQL:</a:t>
            </a:r>
            <a:r>
              <a:rPr lang="de-DE" sz="2000" dirty="0"/>
              <a:t>	</a:t>
            </a:r>
            <a:r>
              <a:rPr lang="de-DE" sz="1800" dirty="0" smtClean="0"/>
              <a:t>Robert </a:t>
            </a:r>
            <a:r>
              <a:rPr lang="de-DE" sz="1800" dirty="0" err="1" smtClean="0"/>
              <a:t>Pietzschmann</a:t>
            </a:r>
            <a:endParaRPr lang="de-DE" sz="1800" dirty="0"/>
          </a:p>
          <a:p>
            <a:pPr>
              <a:spcBef>
                <a:spcPts val="600"/>
              </a:spcBef>
            </a:pPr>
            <a:r>
              <a:rPr lang="de-DE" sz="1800" dirty="0" smtClean="0"/>
              <a:t>		</a:t>
            </a:r>
            <a:r>
              <a:rPr lang="de-DE" sz="1800" dirty="0" smtClean="0"/>
              <a:t>Moritz </a:t>
            </a:r>
            <a:r>
              <a:rPr lang="de-DE" sz="1800" dirty="0" err="1" smtClean="0"/>
              <a:t>Buchwalder</a:t>
            </a:r>
            <a:endParaRPr lang="de-DE" sz="1800" dirty="0" smtClean="0"/>
          </a:p>
          <a:p>
            <a:pPr>
              <a:spcBef>
                <a:spcPts val="600"/>
              </a:spcBef>
            </a:pPr>
            <a:r>
              <a:rPr lang="de-DE" sz="2000" dirty="0" smtClean="0"/>
              <a:t>			</a:t>
            </a:r>
          </a:p>
          <a:p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149271"/>
            <a:ext cx="7187527" cy="317444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55A35DED-7D1A-4C8F-934D-D5CD3FC3279C}"/>
              </a:ext>
            </a:extLst>
          </p:cNvPr>
          <p:cNvSpPr txBox="1"/>
          <p:nvPr/>
        </p:nvSpPr>
        <p:spPr>
          <a:xfrm>
            <a:off x="4565363" y="1056390"/>
            <a:ext cx="88924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de-DE" sz="2000" dirty="0" smtClean="0"/>
              <a:t>CASSANDRA</a:t>
            </a:r>
            <a:r>
              <a:rPr lang="de-DE" sz="2000" dirty="0" smtClean="0"/>
              <a:t>:</a:t>
            </a:r>
            <a:r>
              <a:rPr lang="de-DE" sz="2000" dirty="0" smtClean="0"/>
              <a:t>	</a:t>
            </a:r>
            <a:r>
              <a:rPr lang="de-DE" sz="2000" dirty="0" smtClean="0"/>
              <a:t>Marcel Kunz</a:t>
            </a:r>
            <a:r>
              <a:rPr lang="de-DE" sz="1800" dirty="0"/>
              <a:t>	</a:t>
            </a:r>
            <a:r>
              <a:rPr lang="de-DE" sz="1800" dirty="0" smtClean="0"/>
              <a:t>	</a:t>
            </a:r>
            <a:endParaRPr lang="de-DE" sz="1800" dirty="0"/>
          </a:p>
          <a:p>
            <a:pPr>
              <a:spcBef>
                <a:spcPts val="600"/>
              </a:spcBef>
            </a:pPr>
            <a:r>
              <a:rPr lang="de-DE" sz="2000" dirty="0" smtClean="0"/>
              <a:t>	</a:t>
            </a:r>
            <a:endParaRPr lang="de-DE" sz="2000" dirty="0" smtClean="0"/>
          </a:p>
          <a:p>
            <a:pPr>
              <a:spcBef>
                <a:spcPts val="600"/>
              </a:spcBef>
            </a:pPr>
            <a:r>
              <a:rPr lang="de-DE" sz="2000" dirty="0" smtClean="0"/>
              <a:t>		</a:t>
            </a:r>
          </a:p>
          <a:p>
            <a:pPr>
              <a:spcBef>
                <a:spcPts val="600"/>
              </a:spcBef>
            </a:pPr>
            <a:r>
              <a:rPr lang="de-DE" sz="2000" dirty="0" smtClean="0"/>
              <a:t>MEMCACHE</a:t>
            </a:r>
            <a:r>
              <a:rPr lang="de-DE" sz="2000" dirty="0" smtClean="0"/>
              <a:t>:</a:t>
            </a:r>
            <a:r>
              <a:rPr lang="de-DE" sz="2000" dirty="0"/>
              <a:t>	</a:t>
            </a:r>
            <a:r>
              <a:rPr lang="de-DE" sz="2000" dirty="0" smtClean="0"/>
              <a:t>Robin </a:t>
            </a:r>
            <a:r>
              <a:rPr lang="de-DE" sz="2000" dirty="0" err="1" smtClean="0"/>
              <a:t>Arnoldt</a:t>
            </a:r>
            <a:endParaRPr lang="de-DE" sz="1800" dirty="0" smtClean="0"/>
          </a:p>
          <a:p>
            <a:pPr>
              <a:spcBef>
                <a:spcPts val="600"/>
              </a:spcBef>
            </a:pPr>
            <a:r>
              <a:rPr lang="de-DE" sz="2000" dirty="0" smtClean="0"/>
              <a:t>			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1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MSSQL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55A35DED-7D1A-4C8F-934D-D5CD3FC3279C}"/>
              </a:ext>
            </a:extLst>
          </p:cNvPr>
          <p:cNvSpPr txBox="1"/>
          <p:nvPr/>
        </p:nvSpPr>
        <p:spPr>
          <a:xfrm>
            <a:off x="397378" y="1052736"/>
            <a:ext cx="88924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u="sng" dirty="0" smtClean="0"/>
              <a:t>Performance: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Multiversionsverwaltung </a:t>
            </a:r>
            <a:endParaRPr lang="de-DE" sz="2000" dirty="0"/>
          </a:p>
          <a:p>
            <a:pPr>
              <a:lnSpc>
                <a:spcPct val="150000"/>
              </a:lnSpc>
            </a:pPr>
            <a:r>
              <a:rPr lang="de-DE" sz="2000" u="sng" dirty="0" smtClean="0"/>
              <a:t>Komprimierung</a:t>
            </a:r>
            <a:r>
              <a:rPr lang="de-DE" sz="2000" u="sng" dirty="0" smtClean="0"/>
              <a:t>:</a:t>
            </a:r>
            <a:endParaRPr lang="de-DE" sz="2000" u="sng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Datenkomprimierung </a:t>
            </a:r>
            <a:r>
              <a:rPr lang="de-DE" sz="2000" dirty="0" smtClean="0"/>
              <a:t>findet intern statt und kann nicht durch den Nutzer beeinflusst werden und wird von MS auch nicht veröffentlicht</a:t>
            </a:r>
          </a:p>
          <a:p>
            <a:pPr>
              <a:lnSpc>
                <a:spcPct val="150000"/>
              </a:lnSpc>
            </a:pPr>
            <a:r>
              <a:rPr lang="de-DE" sz="2000" u="sng" dirty="0" smtClean="0"/>
              <a:t>Hochverfügbarkeit: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Zwischenspeicherung erfolgt in Dateigruppen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000" dirty="0" smtClean="0"/>
              <a:t>Bei z.B. Stromausfall ist außer bei einer laufenden Transaktion alles gesichert</a:t>
            </a:r>
            <a:endParaRPr lang="de-DE" sz="2000" dirty="0"/>
          </a:p>
        </p:txBody>
      </p:sp>
      <p:pic>
        <p:nvPicPr>
          <p:cNvPr id="4098" name="Picture 2" descr="https://rorymon.com/blog/wp-content/uploads/2014/06/SQ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713400"/>
            <a:ext cx="1641903" cy="164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39552" y="6093296"/>
            <a:ext cx="6014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</a:t>
            </a:r>
            <a:r>
              <a:rPr lang="de-DE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 </a:t>
            </a:r>
            <a:endParaRPr lang="de-DE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94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MSSQL </a:t>
            </a:r>
            <a:r>
              <a:rPr lang="de-DE" dirty="0"/>
              <a:t>– Datenbank </a:t>
            </a:r>
            <a:r>
              <a:rPr lang="de-DE" dirty="0" smtClean="0"/>
              <a:t>einrichten</a:t>
            </a:r>
            <a:endParaRPr lang="de-DE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528" y="1140468"/>
            <a:ext cx="8724898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ヒラギノ角ゴ Pro W3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ヒラギノ角ゴ Pro W3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>
              <a:buFontTx/>
              <a:buNone/>
            </a:pPr>
            <a:endParaRPr lang="de-DE" sz="1800" dirty="0"/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Testdatenbank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FILEGROUP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Testdatenbank_mod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CONTAINS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MEMORY_OPTIMIZED_DATA   </a:t>
            </a:r>
          </a:p>
          <a:p>
            <a:pPr marL="0" indent="0">
              <a:buNone/>
            </a:pP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Testdatenbank </a:t>
            </a:r>
          </a:p>
          <a:p>
            <a:pPr marL="0" indent="0">
              <a:buNone/>
            </a:pP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 </a:t>
            </a:r>
            <a:r>
              <a:rPr lang="de-D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de-D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Testdatenbank_mod1'</a:t>
            </a:r>
            <a:r>
              <a:rPr lang="de-D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filename</a:t>
            </a:r>
            <a:r>
              <a:rPr lang="de-D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'c:\</a:t>
            </a:r>
            <a:r>
              <a:rPr lang="de-DE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de-DE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\Testdatenbank_mod1'</a:t>
            </a:r>
            <a:r>
              <a:rPr lang="de-D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FILEGROUP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Testdatenbank_mod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ALTER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DATABASE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Testdatenbank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MEMORY_OPTIMIZED_ELEVATE_TO_SNAPSHOT</a:t>
            </a:r>
            <a:r>
              <a:rPr lang="de-D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FontTx/>
              <a:buNone/>
            </a:pPr>
            <a:endParaRPr lang="de-DE" sz="1800" dirty="0"/>
          </a:p>
          <a:p>
            <a:r>
              <a:rPr lang="de-DE" sz="1800" dirty="0"/>
              <a:t>Erstellt eine speicheroptimierte Dateigruppe mit einem Container </a:t>
            </a:r>
          </a:p>
          <a:p>
            <a:r>
              <a:rPr lang="de-DE" sz="1800" dirty="0"/>
              <a:t>der Container enthält Datendateien </a:t>
            </a:r>
            <a:r>
              <a:rPr lang="de-DE" sz="1800" dirty="0" smtClean="0"/>
              <a:t>und </a:t>
            </a:r>
            <a:r>
              <a:rPr lang="de-DE" sz="1800" dirty="0" smtClean="0"/>
              <a:t>Änderungsdateien</a:t>
            </a:r>
            <a:endParaRPr lang="de-DE" sz="1800" dirty="0" smtClean="0"/>
          </a:p>
          <a:p>
            <a:r>
              <a:rPr lang="de-DE" sz="1800" dirty="0"/>
              <a:t>In dieser Dateigruppe erfolgt die zwischen Speicherung der Daten aus dem Arbeitsspeicher (Backup-Lösung</a:t>
            </a:r>
            <a:r>
              <a:rPr lang="de-DE" sz="1800" dirty="0" smtClean="0"/>
              <a:t>)</a:t>
            </a:r>
            <a:endParaRPr lang="de-DE" sz="1800" dirty="0"/>
          </a:p>
          <a:p>
            <a:r>
              <a:rPr lang="de-DE" sz="1800" dirty="0"/>
              <a:t>eine speicheroptimierte Dateigruppe ist erforderlich, damit die Behandlung speicheroptimierter </a:t>
            </a:r>
            <a:r>
              <a:rPr lang="de-DE" sz="1800" dirty="0" smtClean="0"/>
              <a:t>SCHEMA_ONLY-Tabellen </a:t>
            </a:r>
            <a:r>
              <a:rPr lang="de-DE" sz="1800" dirty="0"/>
              <a:t>für Datenbanken mit speicheroptimierten Tabellen konsistent ist</a:t>
            </a:r>
          </a:p>
          <a:p>
            <a:endParaRPr lang="de-DE" altLang="de-DE" sz="1800" kern="0" dirty="0">
              <a:latin typeface="Arial" panose="020B0604020202020204" pitchFamily="34" charset="0"/>
            </a:endParaRPr>
          </a:p>
        </p:txBody>
      </p:sp>
      <p:pic>
        <p:nvPicPr>
          <p:cNvPr id="6146" name="Picture 2" descr="http://www.sysadminslife.com/wp-content/uploads/2013/12/mssql-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908720"/>
            <a:ext cx="1695811" cy="137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39552" y="6093296"/>
            <a:ext cx="5806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Quellen: </a:t>
            </a:r>
            <a:r>
              <a:rPr lang="de-DE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endParaRPr lang="de-DE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48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MSSQL </a:t>
            </a:r>
            <a:r>
              <a:rPr lang="de-DE" dirty="0"/>
              <a:t>– Tabellen </a:t>
            </a:r>
            <a:r>
              <a:rPr lang="de-DE" dirty="0" smtClean="0"/>
              <a:t>einrichten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51520" y="949077"/>
            <a:ext cx="367240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TABLE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Bestellung </a:t>
            </a:r>
          </a:p>
          <a:p>
            <a:r>
              <a:rPr lang="de-D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Bestellnr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Primary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NONCLUSTERED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Datum </a:t>
            </a:r>
            <a:r>
              <a:rPr lang="de-D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</a:t>
            </a:r>
            <a:r>
              <a:rPr lang="de-D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 </a:t>
            </a:r>
            <a:r>
              <a:rPr lang="de-D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Artnr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Artbez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varchar</a:t>
            </a:r>
            <a:r>
              <a:rPr lang="de-D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Preis </a:t>
            </a:r>
            <a:r>
              <a:rPr lang="de-D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Mwst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Menge </a:t>
            </a:r>
            <a:r>
              <a:rPr lang="de-D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RabatMenge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BetragGesamt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RabatKunde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MwstGesamt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Kunnr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Eilauftrag </a:t>
            </a:r>
            <a:r>
              <a:rPr lang="de-D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endParaRPr lang="de-D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de-D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WITH </a:t>
            </a:r>
            <a:r>
              <a:rPr lang="de-D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MEMORY_OPTIMIZED</a:t>
            </a:r>
            <a:r>
              <a:rPr lang="de-D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de-DE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de-DE" sz="1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79912" y="1911315"/>
            <a:ext cx="4675382" cy="258532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 sz="18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Primary</a:t>
            </a:r>
            <a:r>
              <a:rPr lang="de-DE" altLang="de-DE" sz="18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altLang="de-DE" sz="18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Key </a:t>
            </a:r>
            <a:r>
              <a:rPr lang="de-DE" altLang="de-DE" sz="1800" dirty="0" smtClean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NONCLUSTERED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altLang="de-DE" sz="1800" dirty="0" smtClean="0">
                <a:latin typeface="+mn-lt"/>
                <a:cs typeface="Consolas" panose="020B0609020204030204" pitchFamily="49" charset="0"/>
              </a:rPr>
              <a:t>Stellt </a:t>
            </a:r>
            <a:r>
              <a:rPr lang="de-DE" altLang="de-DE" sz="1800" dirty="0">
                <a:latin typeface="+mn-lt"/>
                <a:cs typeface="Consolas" panose="020B0609020204030204" pitchFamily="49" charset="0"/>
              </a:rPr>
              <a:t>einen nicht gruppierten </a:t>
            </a:r>
            <a:endParaRPr lang="de-DE" altLang="de-DE" sz="1800" dirty="0" smtClean="0">
              <a:latin typeface="+mn-lt"/>
              <a:cs typeface="Consolas" panose="020B0609020204030204" pitchFamily="49" charset="0"/>
            </a:endParaRPr>
          </a:p>
          <a:p>
            <a:pPr lvl="0"/>
            <a:r>
              <a:rPr lang="de-DE" altLang="de-DE" sz="1800" dirty="0" smtClean="0">
                <a:latin typeface="+mn-lt"/>
                <a:cs typeface="Consolas" panose="020B0609020204030204" pitchFamily="49" charset="0"/>
              </a:rPr>
              <a:t>     speicheroptimierten </a:t>
            </a:r>
            <a:r>
              <a:rPr lang="de-DE" altLang="de-DE" sz="1800" dirty="0">
                <a:latin typeface="+mn-lt"/>
                <a:cs typeface="Consolas" panose="020B0609020204030204" pitchFamily="49" charset="0"/>
              </a:rPr>
              <a:t>Index bereit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de-DE" altLang="de-DE" sz="1800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de-DE" altLang="de-DE" sz="1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de-DE" altLang="de-DE" sz="18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e-DE" altLang="de-DE" sz="1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MEMORY_OPTIMIZED</a:t>
            </a:r>
            <a:r>
              <a:rPr lang="de-DE" altLang="de-DE" sz="18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8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de-DE" altLang="de-DE" sz="1800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effectLst/>
                <a:latin typeface="+mn-lt"/>
                <a:cs typeface="Consolas" panose="020B0609020204030204" pitchFamily="49" charset="0"/>
              </a:rPr>
              <a:t>Definiert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effectLst/>
                <a:latin typeface="+mn-lt"/>
                <a:cs typeface="Consolas" panose="020B0609020204030204" pitchFamily="49" charset="0"/>
              </a:rPr>
              <a:t>die</a:t>
            </a:r>
            <a:r>
              <a:rPr kumimoji="0" lang="de-DE" altLang="de-DE" sz="1800" b="0" i="0" u="none" strike="noStrike" cap="none" normalizeH="0" dirty="0">
                <a:ln>
                  <a:noFill/>
                </a:ln>
                <a:effectLst/>
                <a:latin typeface="+mn-lt"/>
                <a:cs typeface="Consolas" panose="020B0609020204030204" pitchFamily="49" charset="0"/>
              </a:rPr>
              <a:t> Tabelle als speicheroptimiert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effectLst/>
              <a:latin typeface="+mn-lt"/>
              <a:cs typeface="Consolas" panose="020B0609020204030204" pitchFamily="49" charset="0"/>
            </a:endParaRPr>
          </a:p>
          <a:p>
            <a:pPr lvl="0"/>
            <a:endParaRPr lang="de-DE" altLang="de-DE" sz="1800" dirty="0">
              <a:solidFill>
                <a:srgbClr val="80808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94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Vorlage">
  <a:themeElements>
    <a:clrScheme name="Benutzerdefiniert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99B1C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Powerpoin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_Vorla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_Vorla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K:\n4100\Werbung\PPT\Powerpoint_Vorlage.pot</Template>
  <TotalTime>0</TotalTime>
  <Words>2600</Words>
  <Application>Microsoft Office PowerPoint</Application>
  <PresentationFormat>Bildschirmpräsentation (4:3)</PresentationFormat>
  <Paragraphs>510</Paragraphs>
  <Slides>32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40" baseType="lpstr">
      <vt:lpstr>Arial</vt:lpstr>
      <vt:lpstr>Calibri</vt:lpstr>
      <vt:lpstr>Consolas</vt:lpstr>
      <vt:lpstr>Courier New</vt:lpstr>
      <vt:lpstr>Times New Roman</vt:lpstr>
      <vt:lpstr>Wingdings</vt:lpstr>
      <vt:lpstr>ヒラギノ角ゴ Pro W3</vt:lpstr>
      <vt:lpstr>Powerpoint_Vorlage</vt:lpstr>
      <vt:lpstr>PowerPoint-Präsentation</vt:lpstr>
      <vt:lpstr>1. Was sind In-Memory-Datenbanken?</vt:lpstr>
      <vt:lpstr>2. Lösungsweg &amp; Projektumgebung </vt:lpstr>
      <vt:lpstr>2. Lösungsweg - Datenbankschema</vt:lpstr>
      <vt:lpstr>2. Lösungsweg - Beispieltabelle</vt:lpstr>
      <vt:lpstr>3. Vorstellung der Projektgruppe</vt:lpstr>
      <vt:lpstr>4. MSSQL</vt:lpstr>
      <vt:lpstr>4. MSSQL – Datenbank einrichten</vt:lpstr>
      <vt:lpstr>4. MSSQL – Tabellen einrichten</vt:lpstr>
      <vt:lpstr>4. MSSQL – Export als Flatfile</vt:lpstr>
      <vt:lpstr>5. SAP HANA - Einrichtung</vt:lpstr>
      <vt:lpstr>5. SAP HANA – Eclipse GUI</vt:lpstr>
      <vt:lpstr>5. SAP HANA - Komprimierung</vt:lpstr>
      <vt:lpstr>5. SAP HANA - Komprimierung</vt:lpstr>
      <vt:lpstr>5. SAP HANA - Parallele Verarbeitung</vt:lpstr>
      <vt:lpstr>5. SAP HANA - Hochverfügbarkeit</vt:lpstr>
      <vt:lpstr>6. Cassandra </vt:lpstr>
      <vt:lpstr>6. Cassandra - Erstellen der Datenbank</vt:lpstr>
      <vt:lpstr>6. Cassandra - Komprimierung</vt:lpstr>
      <vt:lpstr>6. Cassandra - In-Memory Nutzung </vt:lpstr>
      <vt:lpstr>7. Memcache</vt:lpstr>
      <vt:lpstr>7. Memcache - Funktionsweise</vt:lpstr>
      <vt:lpstr>7. Memcache - Verwendung von Memcached</vt:lpstr>
      <vt:lpstr>8. Vergleich – Quantitativer Vergleich</vt:lpstr>
      <vt:lpstr>8. Vergleich – SAP HANA vs. MSSQL </vt:lpstr>
      <vt:lpstr>8. Vergleich – Benchmark SAP HANA vs. MSSQL</vt:lpstr>
      <vt:lpstr>8. Vergleich – Qualitativer Vergleich 1</vt:lpstr>
      <vt:lpstr>8. Vergleich – Qualitativer Vergleich 2</vt:lpstr>
      <vt:lpstr>9. Fazit</vt:lpstr>
      <vt:lpstr>PowerPoint-Präsentation</vt:lpstr>
      <vt:lpstr>Quellen</vt:lpstr>
      <vt:lpstr>Quellen</vt:lpstr>
    </vt:vector>
  </TitlesOfParts>
  <Company>HTW Dresden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Folienüberschrift 1</dc:title>
  <dc:subject>testthema</dc:subject>
  <dc:creator>niehues</dc:creator>
  <cp:lastModifiedBy>stud_admin</cp:lastModifiedBy>
  <cp:revision>276</cp:revision>
  <cp:lastPrinted>2011-09-28T10:49:02Z</cp:lastPrinted>
  <dcterms:created xsi:type="dcterms:W3CDTF">2011-12-19T14:51:39Z</dcterms:created>
  <dcterms:modified xsi:type="dcterms:W3CDTF">2018-01-31T14:20:01Z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earbeiter">
    <vt:lpwstr>H. Mustermann</vt:lpwstr>
  </property>
</Properties>
</file>