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315" r:id="rId2"/>
    <p:sldId id="265" r:id="rId3"/>
    <p:sldId id="367" r:id="rId4"/>
    <p:sldId id="296" r:id="rId5"/>
    <p:sldId id="321" r:id="rId6"/>
    <p:sldId id="291" r:id="rId7"/>
    <p:sldId id="292" r:id="rId8"/>
    <p:sldId id="294" r:id="rId9"/>
    <p:sldId id="299" r:id="rId10"/>
    <p:sldId id="306" r:id="rId11"/>
    <p:sldId id="309" r:id="rId12"/>
    <p:sldId id="302" r:id="rId13"/>
    <p:sldId id="303" r:id="rId14"/>
    <p:sldId id="304" r:id="rId15"/>
    <p:sldId id="305" r:id="rId16"/>
    <p:sldId id="369" r:id="rId17"/>
    <p:sldId id="370" r:id="rId18"/>
    <p:sldId id="371" r:id="rId19"/>
    <p:sldId id="372" r:id="rId20"/>
    <p:sldId id="364" r:id="rId21"/>
    <p:sldId id="365" r:id="rId22"/>
    <p:sldId id="366" r:id="rId23"/>
    <p:sldId id="361" r:id="rId24"/>
    <p:sldId id="363" r:id="rId25"/>
    <p:sldId id="353" r:id="rId26"/>
    <p:sldId id="316" r:id="rId27"/>
    <p:sldId id="346" r:id="rId28"/>
    <p:sldId id="324" r:id="rId29"/>
    <p:sldId id="373" r:id="rId30"/>
    <p:sldId id="279" r:id="rId31"/>
    <p:sldId id="368" r:id="rId32"/>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99B1C"/>
    <a:srgbClr val="F5AD36"/>
    <a:srgbClr val="F88C21"/>
    <a:srgbClr val="EEEEEE"/>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85" d="100"/>
          <a:sy n="85" d="100"/>
        </p:scale>
        <p:origin x="1392" y="78"/>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605771440"/>
        <c:axId val="-605770896"/>
      </c:lineChart>
      <c:catAx>
        <c:axId val="-605771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05770896"/>
        <c:crosses val="autoZero"/>
        <c:auto val="1"/>
        <c:lblAlgn val="ctr"/>
        <c:lblOffset val="100"/>
        <c:noMultiLvlLbl val="0"/>
      </c:catAx>
      <c:valAx>
        <c:axId val="-605770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057714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804218208"/>
        <c:axId val="-575101056"/>
      </c:lineChart>
      <c:catAx>
        <c:axId val="-804218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75101056"/>
        <c:crosses val="autoZero"/>
        <c:auto val="1"/>
        <c:lblAlgn val="ctr"/>
        <c:lblOffset val="100"/>
        <c:noMultiLvlLbl val="0"/>
      </c:catAx>
      <c:valAx>
        <c:axId val="-575101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042182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1B953664-CE17-4804-BECF-5CEF4B1D5DAF}" type="presOf" srcId="{CC8C2D4F-8EB8-4D92-8EE6-9ADE957BBC34}" destId="{08D0F303-4ECD-4398-98CD-1CFF8D6A2603}" srcOrd="0" destOrd="0" presId="urn:microsoft.com/office/officeart/2005/8/layout/hProcess3"/>
    <dgm:cxn modelId="{E6677CEC-CA33-4B0B-8192-63710C831BEC}" type="presOf" srcId="{C650DF3E-22B5-4EBC-B9DC-C22A0F01295A}" destId="{5230692D-0934-4768-8A05-7097027BF408}" srcOrd="0" destOrd="0" presId="urn:microsoft.com/office/officeart/2005/8/layout/hProcess3"/>
    <dgm:cxn modelId="{B0C38FB6-C8C6-48A6-B2DF-8A7CD8A00C95}" srcId="{C650DF3E-22B5-4EBC-B9DC-C22A0F01295A}" destId="{F5B3C6F8-CA19-4628-8C31-FCC83CCE9F1E}" srcOrd="0" destOrd="0" parTransId="{AFE8F9C0-95CE-4019-BEB6-A999FA5B8D19}" sibTransId="{E7047F83-F5CE-4E80-94E5-FD3730F919E6}"/>
    <dgm:cxn modelId="{E33F9634-CB75-4A16-9F13-9A3FE94D68B2}" srcId="{C650DF3E-22B5-4EBC-B9DC-C22A0F01295A}" destId="{CC8C2D4F-8EB8-4D92-8EE6-9ADE957BBC34}" srcOrd="2" destOrd="0" parTransId="{7548237F-A11A-4A48-B2B1-574423991768}" sibTransId="{03714C14-79D6-467F-AB6E-CEA8E3433919}"/>
    <dgm:cxn modelId="{5BCD667A-5716-4C2D-AB69-A28336DC4EAB}" type="presOf" srcId="{0E60E645-DA28-408A-BE97-4B387E15B7C6}" destId="{BFBD2FA7-76BA-49E2-9606-34D44E80369C}"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7AAD8039-B5B5-4CCC-89C9-B6D04B98AA7C}" type="presOf" srcId="{F5B3C6F8-CA19-4628-8C31-FCC83CCE9F1E}" destId="{CAFB5F5E-9E1A-436A-94D3-7167FE988209}" srcOrd="0" destOrd="0" presId="urn:microsoft.com/office/officeart/2005/8/layout/hProcess3"/>
    <dgm:cxn modelId="{4B71DC25-06FC-4420-9529-D778CF765534}" type="presParOf" srcId="{5230692D-0934-4768-8A05-7097027BF408}" destId="{44A4A5B0-3C3F-4C3C-B2DE-BE9CFADA4A05}" srcOrd="0" destOrd="0" presId="urn:microsoft.com/office/officeart/2005/8/layout/hProcess3"/>
    <dgm:cxn modelId="{967E3D7B-83EF-49AD-9B22-8EDB597B862F}" type="presParOf" srcId="{5230692D-0934-4768-8A05-7097027BF408}" destId="{D062D5DF-DFDC-4069-BA08-1AFFE9250EB5}" srcOrd="1" destOrd="0" presId="urn:microsoft.com/office/officeart/2005/8/layout/hProcess3"/>
    <dgm:cxn modelId="{EEBB409A-57C8-47DE-8CF6-98CBB9D77785}" type="presParOf" srcId="{D062D5DF-DFDC-4069-BA08-1AFFE9250EB5}" destId="{1E3AC91E-84B8-4D7A-986E-47D2FE4957DB}" srcOrd="0" destOrd="0" presId="urn:microsoft.com/office/officeart/2005/8/layout/hProcess3"/>
    <dgm:cxn modelId="{31024AD7-E570-48BF-8987-06B35A9730A0}" type="presParOf" srcId="{D062D5DF-DFDC-4069-BA08-1AFFE9250EB5}" destId="{9DEB54E4-9A17-4080-A6D1-C5F94B3BD004}" srcOrd="1" destOrd="0" presId="urn:microsoft.com/office/officeart/2005/8/layout/hProcess3"/>
    <dgm:cxn modelId="{F01D010E-047F-4283-91CF-A33ED31C55BC}" type="presParOf" srcId="{9DEB54E4-9A17-4080-A6D1-C5F94B3BD004}" destId="{2FEF7F9D-2AD7-412C-A354-8AE5FCAFCC17}" srcOrd="0" destOrd="0" presId="urn:microsoft.com/office/officeart/2005/8/layout/hProcess3"/>
    <dgm:cxn modelId="{D85D76E8-657B-4864-8C06-FA02A3D1F885}" type="presParOf" srcId="{9DEB54E4-9A17-4080-A6D1-C5F94B3BD004}" destId="{CAFB5F5E-9E1A-436A-94D3-7167FE988209}" srcOrd="1" destOrd="0" presId="urn:microsoft.com/office/officeart/2005/8/layout/hProcess3"/>
    <dgm:cxn modelId="{58462F91-B6C6-429C-9B32-340BAD4FC832}" type="presParOf" srcId="{9DEB54E4-9A17-4080-A6D1-C5F94B3BD004}" destId="{7E102AB5-A195-4733-B7FC-F6B23341CA4A}" srcOrd="2" destOrd="0" presId="urn:microsoft.com/office/officeart/2005/8/layout/hProcess3"/>
    <dgm:cxn modelId="{415A181E-05FF-45E3-A817-836D90C9CAD9}" type="presParOf" srcId="{9DEB54E4-9A17-4080-A6D1-C5F94B3BD004}" destId="{0AA5593F-FA3D-414C-A963-9DCFA35BEC64}" srcOrd="3" destOrd="0" presId="urn:microsoft.com/office/officeart/2005/8/layout/hProcess3"/>
    <dgm:cxn modelId="{A2153359-C61B-4DEB-A601-EA5D46B39C52}" type="presParOf" srcId="{D062D5DF-DFDC-4069-BA08-1AFFE9250EB5}" destId="{5BC42237-3098-4966-8252-98A82D0AFF0A}" srcOrd="2" destOrd="0" presId="urn:microsoft.com/office/officeart/2005/8/layout/hProcess3"/>
    <dgm:cxn modelId="{63D3003F-8516-400B-B927-DDFECB133668}" type="presParOf" srcId="{D062D5DF-DFDC-4069-BA08-1AFFE9250EB5}" destId="{197A51B0-078B-4D44-884B-D15EBE076B62}" srcOrd="3" destOrd="0" presId="urn:microsoft.com/office/officeart/2005/8/layout/hProcess3"/>
    <dgm:cxn modelId="{25296EB3-F132-404A-9D93-275E1F52E922}" type="presParOf" srcId="{197A51B0-078B-4D44-884B-D15EBE076B62}" destId="{13A0CD42-492E-467E-97FB-34AC4966EDD6}" srcOrd="0" destOrd="0" presId="urn:microsoft.com/office/officeart/2005/8/layout/hProcess3"/>
    <dgm:cxn modelId="{8C85B7BA-7054-4BA1-B13F-05DD05A36C12}" type="presParOf" srcId="{197A51B0-078B-4D44-884B-D15EBE076B62}" destId="{BFBD2FA7-76BA-49E2-9606-34D44E80369C}" srcOrd="1" destOrd="0" presId="urn:microsoft.com/office/officeart/2005/8/layout/hProcess3"/>
    <dgm:cxn modelId="{94876BC2-D1D7-4E1C-9199-99B6C4775137}" type="presParOf" srcId="{197A51B0-078B-4D44-884B-D15EBE076B62}" destId="{900962CD-3919-45C4-81B1-EE7CBEF6A9D8}" srcOrd="2" destOrd="0" presId="urn:microsoft.com/office/officeart/2005/8/layout/hProcess3"/>
    <dgm:cxn modelId="{49409685-45B0-4C8C-A70B-98A3770289AE}" type="presParOf" srcId="{197A51B0-078B-4D44-884B-D15EBE076B62}" destId="{0DFF90D2-2C7E-4427-8098-EF189B7CABA7}" srcOrd="3" destOrd="0" presId="urn:microsoft.com/office/officeart/2005/8/layout/hProcess3"/>
    <dgm:cxn modelId="{F327458D-7C96-47B2-9211-D0A31B9A37FD}" type="presParOf" srcId="{D062D5DF-DFDC-4069-BA08-1AFFE9250EB5}" destId="{0AEEC480-4CCC-41F0-9373-EF0A679C75F0}" srcOrd="4" destOrd="0" presId="urn:microsoft.com/office/officeart/2005/8/layout/hProcess3"/>
    <dgm:cxn modelId="{17EB0B12-7979-49F9-B1D1-E516A65A2CC6}" type="presParOf" srcId="{D062D5DF-DFDC-4069-BA08-1AFFE9250EB5}" destId="{0B02041B-F3DB-4871-9ACA-61F86322380C}" srcOrd="5" destOrd="0" presId="urn:microsoft.com/office/officeart/2005/8/layout/hProcess3"/>
    <dgm:cxn modelId="{D9ECB942-06BB-464A-B1EF-70096D147E38}" type="presParOf" srcId="{0B02041B-F3DB-4871-9ACA-61F86322380C}" destId="{4E674177-7F6B-46E2-B88B-3F6983C15FA1}" srcOrd="0" destOrd="0" presId="urn:microsoft.com/office/officeart/2005/8/layout/hProcess3"/>
    <dgm:cxn modelId="{9AF69620-C6F1-41E1-94B2-F88457999EAF}" type="presParOf" srcId="{0B02041B-F3DB-4871-9ACA-61F86322380C}" destId="{08D0F303-4ECD-4398-98CD-1CFF8D6A2603}" srcOrd="1" destOrd="0" presId="urn:microsoft.com/office/officeart/2005/8/layout/hProcess3"/>
    <dgm:cxn modelId="{F31BC234-84CE-4678-8376-7F60721F873D}" type="presParOf" srcId="{0B02041B-F3DB-4871-9ACA-61F86322380C}" destId="{6597477D-C300-4726-A9CC-32268AB246D4}" srcOrd="2" destOrd="0" presId="urn:microsoft.com/office/officeart/2005/8/layout/hProcess3"/>
    <dgm:cxn modelId="{75E0E726-944D-4A8A-9A14-ACC19847CAC4}" type="presParOf" srcId="{0B02041B-F3DB-4871-9ACA-61F86322380C}" destId="{9B75E39B-F876-442E-A103-DC55E7BA8534}" srcOrd="3" destOrd="0" presId="urn:microsoft.com/office/officeart/2005/8/layout/hProcess3"/>
    <dgm:cxn modelId="{FD0658AA-7B11-49F3-B2E4-B3D97DF5D7CC}" type="presParOf" srcId="{D062D5DF-DFDC-4069-BA08-1AFFE9250EB5}" destId="{9AA3CF79-77F3-4970-80FA-75CC905AC994}" srcOrd="6" destOrd="0" presId="urn:microsoft.com/office/officeart/2005/8/layout/hProcess3"/>
    <dgm:cxn modelId="{F5137B1A-AEAF-44DF-A795-AB18087E8794}" type="presParOf" srcId="{D062D5DF-DFDC-4069-BA08-1AFFE9250EB5}" destId="{6FD565C6-8EBD-4D07-8367-43451A23FF0B}" srcOrd="7" destOrd="0" presId="urn:microsoft.com/office/officeart/2005/8/layout/hProcess3"/>
    <dgm:cxn modelId="{9BC2FCFB-8CA1-438D-B293-053E90397EB4}"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5EF5B89B-74B4-4CE5-926E-6DDF567A73EC}" type="presOf" srcId="{C9C5D61C-9F64-4B28-92B9-512763031A96}" destId="{D9456436-E822-44B1-8D51-B2E0CB5DBD3A}" srcOrd="0" destOrd="0" presId="urn:microsoft.com/office/officeart/2005/8/layout/orgChart1"/>
    <dgm:cxn modelId="{1AF7D7B6-55AE-4D20-AFA6-FF4190899C4D}" type="presOf" srcId="{0B44FAE1-CD08-458A-AC64-F9C3B8E27A0E}" destId="{3F94FDAA-0F75-4010-8F21-8A7E01B0779A}" srcOrd="0" destOrd="0" presId="urn:microsoft.com/office/officeart/2005/8/layout/orgChart1"/>
    <dgm:cxn modelId="{37208479-6785-4367-B0C6-014DB21CF0E2}" type="presOf" srcId="{37AFE44A-AE86-403D-BB3D-B5F4460D40A8}" destId="{1E35909A-1861-4E17-899A-0A494F9EF7C1}" srcOrd="1" destOrd="0" presId="urn:microsoft.com/office/officeart/2005/8/layout/orgChart1"/>
    <dgm:cxn modelId="{5143A300-F03B-4670-BAE1-EA28AC83D212}" type="presOf" srcId="{FAC7C36C-E73C-4826-9007-974069368286}" destId="{A0BCFAE1-8822-4539-93A5-5470B2DFA620}" srcOrd="0" destOrd="0" presId="urn:microsoft.com/office/officeart/2005/8/layout/orgChart1"/>
    <dgm:cxn modelId="{890636D9-3BDA-437D-8C85-B34857320563}" type="presOf" srcId="{ECA04AC4-D099-4AAA-AC7C-2623C310CF40}" destId="{88A51A31-7BB7-44E8-976D-A3C32C58974B}" srcOrd="1"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AF86CDE3-DD33-48A5-847B-D18D317A7B89}" type="presOf" srcId="{464DA6B5-851D-4AE1-AB28-8461B52DD986}" destId="{E2BC7264-004A-4F8A-A776-AB69960D8B34}" srcOrd="1"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072B7EA-DF1B-406E-BD46-038D75A49E1F}" type="presOf" srcId="{37AFE44A-AE86-403D-BB3D-B5F4460D40A8}" destId="{870B6059-CB4D-40A3-8B74-E28545F7566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60999A9E-4EC1-4251-B865-09AC1531FC9E}" srcId="{ECA04AC4-D099-4AAA-AC7C-2623C310CF40}" destId="{464DA6B5-851D-4AE1-AB28-8461B52DD986}" srcOrd="1" destOrd="0" parTransId="{FAC7C36C-E73C-4826-9007-974069368286}" sibTransId="{D7613BCF-15A9-424D-8BF9-199FE7C5C3F8}"/>
    <dgm:cxn modelId="{58EC89CA-E37B-4E2C-AAA8-1AAEFD5BAB84}" type="presOf" srcId="{ECA04AC4-D099-4AAA-AC7C-2623C310CF40}" destId="{AD4F7CBA-E243-4549-A341-273C65E98AC7}" srcOrd="0" destOrd="0" presId="urn:microsoft.com/office/officeart/2005/8/layout/orgChart1"/>
    <dgm:cxn modelId="{CC800432-FE69-4E8D-B6EF-20ABFB3B252A}" type="presOf" srcId="{C9C5D61C-9F64-4B28-92B9-512763031A96}" destId="{683850B9-D89B-472D-9ECA-806850633103}" srcOrd="1" destOrd="0" presId="urn:microsoft.com/office/officeart/2005/8/layout/orgChart1"/>
    <dgm:cxn modelId="{0B98AF80-90A8-4E0E-BE7D-DC4D85C7C69C}" type="presOf" srcId="{3B990666-7FE2-45CC-A72D-E348F0EC2733}" destId="{6D5BC600-9713-4DD2-8781-C62073791FAC}" srcOrd="0" destOrd="0" presId="urn:microsoft.com/office/officeart/2005/8/layout/orgChart1"/>
    <dgm:cxn modelId="{502BC250-BEA9-4BC8-AFA4-CD883E06A0ED}" type="presOf" srcId="{464DA6B5-851D-4AE1-AB28-8461B52DD986}" destId="{50C7FCC1-BE90-4BF0-892D-AC8FB740825F}" srcOrd="0" destOrd="0" presId="urn:microsoft.com/office/officeart/2005/8/layout/orgChart1"/>
    <dgm:cxn modelId="{D2A4ED23-3AEB-456C-9C51-2D381D0578D1}" type="presOf" srcId="{808C28C4-28D3-4C3B-A99D-315E7C9FF97B}" destId="{6186948D-6BD0-4CF3-9B62-84B86158A836}" srcOrd="0" destOrd="0" presId="urn:microsoft.com/office/officeart/2005/8/layout/orgChart1"/>
    <dgm:cxn modelId="{43C408F4-D12C-4712-A5AF-80EFC096C2F8}" type="presParOf" srcId="{6186948D-6BD0-4CF3-9B62-84B86158A836}" destId="{BAC5ECF9-3B96-411E-B8FC-4A73F2FA7A13}" srcOrd="0" destOrd="0" presId="urn:microsoft.com/office/officeart/2005/8/layout/orgChart1"/>
    <dgm:cxn modelId="{70E39CB7-89BC-4A1D-8DFD-436178A950A1}" type="presParOf" srcId="{BAC5ECF9-3B96-411E-B8FC-4A73F2FA7A13}" destId="{628D244D-79F6-403D-B0D0-55AB7BF071A5}" srcOrd="0" destOrd="0" presId="urn:microsoft.com/office/officeart/2005/8/layout/orgChart1"/>
    <dgm:cxn modelId="{775E9D97-56B4-4EDD-B4D2-5C3B1930AF8C}" type="presParOf" srcId="{628D244D-79F6-403D-B0D0-55AB7BF071A5}" destId="{AD4F7CBA-E243-4549-A341-273C65E98AC7}" srcOrd="0" destOrd="0" presId="urn:microsoft.com/office/officeart/2005/8/layout/orgChart1"/>
    <dgm:cxn modelId="{F5EAFC27-CCE5-47E3-A812-139EA2CF4AD1}" type="presParOf" srcId="{628D244D-79F6-403D-B0D0-55AB7BF071A5}" destId="{88A51A31-7BB7-44E8-976D-A3C32C58974B}" srcOrd="1" destOrd="0" presId="urn:microsoft.com/office/officeart/2005/8/layout/orgChart1"/>
    <dgm:cxn modelId="{999F0150-75F8-4685-9AD2-E0E3F766CE6A}" type="presParOf" srcId="{BAC5ECF9-3B96-411E-B8FC-4A73F2FA7A13}" destId="{005302A8-34A8-4E33-8474-7B37A9C5C541}" srcOrd="1" destOrd="0" presId="urn:microsoft.com/office/officeart/2005/8/layout/orgChart1"/>
    <dgm:cxn modelId="{9179DAF1-ECDF-475D-991D-B32FF9D4B327}" type="presParOf" srcId="{005302A8-34A8-4E33-8474-7B37A9C5C541}" destId="{3F94FDAA-0F75-4010-8F21-8A7E01B0779A}" srcOrd="0" destOrd="0" presId="urn:microsoft.com/office/officeart/2005/8/layout/orgChart1"/>
    <dgm:cxn modelId="{38E633B6-B877-49E9-8EB0-EE3F472C2C4F}" type="presParOf" srcId="{005302A8-34A8-4E33-8474-7B37A9C5C541}" destId="{2B877639-5D4A-4EA9-AE95-FF0D28E3AD79}" srcOrd="1" destOrd="0" presId="urn:microsoft.com/office/officeart/2005/8/layout/orgChart1"/>
    <dgm:cxn modelId="{7B40C714-6FC5-485F-83F4-2CB6B344ED0E}" type="presParOf" srcId="{2B877639-5D4A-4EA9-AE95-FF0D28E3AD79}" destId="{C043356A-68AA-4E29-A5BD-0BF2AAE0E7C6}" srcOrd="0" destOrd="0" presId="urn:microsoft.com/office/officeart/2005/8/layout/orgChart1"/>
    <dgm:cxn modelId="{DAFB7BEC-6127-4B55-AFF0-556AB30C2905}" type="presParOf" srcId="{C043356A-68AA-4E29-A5BD-0BF2AAE0E7C6}" destId="{D9456436-E822-44B1-8D51-B2E0CB5DBD3A}" srcOrd="0" destOrd="0" presId="urn:microsoft.com/office/officeart/2005/8/layout/orgChart1"/>
    <dgm:cxn modelId="{C3B1B30E-6423-4BB5-B29D-DF6698848BE9}" type="presParOf" srcId="{C043356A-68AA-4E29-A5BD-0BF2AAE0E7C6}" destId="{683850B9-D89B-472D-9ECA-806850633103}" srcOrd="1" destOrd="0" presId="urn:microsoft.com/office/officeart/2005/8/layout/orgChart1"/>
    <dgm:cxn modelId="{12E13A51-FC07-4005-87B2-3661CB38500D}" type="presParOf" srcId="{2B877639-5D4A-4EA9-AE95-FF0D28E3AD79}" destId="{68B06DCD-5619-41C7-81D3-CD0AF9525A82}" srcOrd="1" destOrd="0" presId="urn:microsoft.com/office/officeart/2005/8/layout/orgChart1"/>
    <dgm:cxn modelId="{ECC4F063-A761-4F8A-B835-9EF5454F8A7B}" type="presParOf" srcId="{2B877639-5D4A-4EA9-AE95-FF0D28E3AD79}" destId="{6C0F84CF-BA38-4CF0-8610-A081957345E5}" srcOrd="2" destOrd="0" presId="urn:microsoft.com/office/officeart/2005/8/layout/orgChart1"/>
    <dgm:cxn modelId="{D00122A0-CBB3-4624-96F7-7D50149FC85A}" type="presParOf" srcId="{005302A8-34A8-4E33-8474-7B37A9C5C541}" destId="{A0BCFAE1-8822-4539-93A5-5470B2DFA620}" srcOrd="2" destOrd="0" presId="urn:microsoft.com/office/officeart/2005/8/layout/orgChart1"/>
    <dgm:cxn modelId="{EEDE51A0-0C77-422A-883A-941A2A61834C}" type="presParOf" srcId="{005302A8-34A8-4E33-8474-7B37A9C5C541}" destId="{0E490F3C-EE7C-48B3-8ADF-4109FE8A8136}" srcOrd="3" destOrd="0" presId="urn:microsoft.com/office/officeart/2005/8/layout/orgChart1"/>
    <dgm:cxn modelId="{DAF538FA-B54E-498D-9960-8A1F8C8E02C0}" type="presParOf" srcId="{0E490F3C-EE7C-48B3-8ADF-4109FE8A8136}" destId="{A7CBA8F0-022C-4FBE-A419-88994CC328F0}" srcOrd="0" destOrd="0" presId="urn:microsoft.com/office/officeart/2005/8/layout/orgChart1"/>
    <dgm:cxn modelId="{4443EBB9-6CE4-4241-A18C-36985D2E8E3C}" type="presParOf" srcId="{A7CBA8F0-022C-4FBE-A419-88994CC328F0}" destId="{50C7FCC1-BE90-4BF0-892D-AC8FB740825F}" srcOrd="0" destOrd="0" presId="urn:microsoft.com/office/officeart/2005/8/layout/orgChart1"/>
    <dgm:cxn modelId="{9442DAD1-9899-43CE-BB6C-4C4D3BDE12AC}" type="presParOf" srcId="{A7CBA8F0-022C-4FBE-A419-88994CC328F0}" destId="{E2BC7264-004A-4F8A-A776-AB69960D8B34}" srcOrd="1" destOrd="0" presId="urn:microsoft.com/office/officeart/2005/8/layout/orgChart1"/>
    <dgm:cxn modelId="{F84FF7D6-A038-4B05-BAD7-2B71C3C0778C}" type="presParOf" srcId="{0E490F3C-EE7C-48B3-8ADF-4109FE8A8136}" destId="{11803FA1-B04C-49D2-BD39-4CDE43F993A7}" srcOrd="1" destOrd="0" presId="urn:microsoft.com/office/officeart/2005/8/layout/orgChart1"/>
    <dgm:cxn modelId="{3BCF4FF4-61B9-43E3-B164-E6A1C67A0133}" type="presParOf" srcId="{0E490F3C-EE7C-48B3-8ADF-4109FE8A8136}" destId="{003322C2-F767-4750-9360-9B70391CED3B}" srcOrd="2" destOrd="0" presId="urn:microsoft.com/office/officeart/2005/8/layout/orgChart1"/>
    <dgm:cxn modelId="{32B50294-496F-4DD4-8B05-E9D57D43629C}" type="presParOf" srcId="{005302A8-34A8-4E33-8474-7B37A9C5C541}" destId="{6D5BC600-9713-4DD2-8781-C62073791FAC}" srcOrd="4" destOrd="0" presId="urn:microsoft.com/office/officeart/2005/8/layout/orgChart1"/>
    <dgm:cxn modelId="{359648CC-0FCD-4DA5-AADA-EF6E494FE4C3}" type="presParOf" srcId="{005302A8-34A8-4E33-8474-7B37A9C5C541}" destId="{A7DCA5CF-E5B0-4070-9B21-E641963D63CC}" srcOrd="5" destOrd="0" presId="urn:microsoft.com/office/officeart/2005/8/layout/orgChart1"/>
    <dgm:cxn modelId="{033EB3D5-B4EC-45DD-8B3A-B19B485D4195}" type="presParOf" srcId="{A7DCA5CF-E5B0-4070-9B21-E641963D63CC}" destId="{630DD65C-452C-40FC-A1CD-ED56EAF0FF06}" srcOrd="0" destOrd="0" presId="urn:microsoft.com/office/officeart/2005/8/layout/orgChart1"/>
    <dgm:cxn modelId="{41476E1B-0131-4D6C-BDBC-EB3B9BB5D726}" type="presParOf" srcId="{630DD65C-452C-40FC-A1CD-ED56EAF0FF06}" destId="{870B6059-CB4D-40A3-8B74-E28545F75667}" srcOrd="0" destOrd="0" presId="urn:microsoft.com/office/officeart/2005/8/layout/orgChart1"/>
    <dgm:cxn modelId="{243E6CF0-C34B-4B77-B2F1-AB0CF73BBEEC}" type="presParOf" srcId="{630DD65C-452C-40FC-A1CD-ED56EAF0FF06}" destId="{1E35909A-1861-4E17-899A-0A494F9EF7C1}" srcOrd="1" destOrd="0" presId="urn:microsoft.com/office/officeart/2005/8/layout/orgChart1"/>
    <dgm:cxn modelId="{85548A47-05AF-45C7-9A5E-9BD44C7AF1CD}" type="presParOf" srcId="{A7DCA5CF-E5B0-4070-9B21-E641963D63CC}" destId="{933EE354-5345-41D3-B9B3-532E3D245353}" srcOrd="1" destOrd="0" presId="urn:microsoft.com/office/officeart/2005/8/layout/orgChart1"/>
    <dgm:cxn modelId="{B92070FA-07E8-437B-8175-279E0E97BE24}" type="presParOf" srcId="{A7DCA5CF-E5B0-4070-9B21-E641963D63CC}" destId="{3667F20E-C06C-4C82-BAAA-0A3668081BD5}" srcOrd="2" destOrd="0" presId="urn:microsoft.com/office/officeart/2005/8/layout/orgChart1"/>
    <dgm:cxn modelId="{3007E173-5498-43FF-967D-805753AFF6A6}"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18.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423812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14</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52177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1132757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631857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145963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2389281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342140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smtClean="0">
                <a:solidFill>
                  <a:schemeClr val="tx1"/>
                </a:solidFill>
                <a:effectLst/>
                <a:latin typeface="Arial" charset="0"/>
                <a:ea typeface="+mn-ea"/>
                <a:cs typeface="+mn-cs"/>
              </a:rPr>
              <a:t>1* Maria DB , 9*MEMC</a:t>
            </a:r>
            <a:r>
              <a:rPr lang="de-DE" dirty="0" smtClean="0"/>
              <a:t>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3272735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Query umgangssprachlich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46641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188801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MSSQL -&gt; Allrounder -&gt; Führt alle </a:t>
            </a:r>
            <a:r>
              <a:rPr lang="de-DE" dirty="0" err="1" smtClean="0"/>
              <a:t>querys</a:t>
            </a:r>
            <a:r>
              <a:rPr lang="de-DE" dirty="0" smtClean="0"/>
              <a:t> durch</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1379192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28</a:t>
            </a:fld>
            <a:endParaRPr lang="de-DE"/>
          </a:p>
        </p:txBody>
      </p:sp>
    </p:spTree>
    <p:extLst>
      <p:ext uri="{BB962C8B-B14F-4D97-AF65-F5344CB8AC3E}">
        <p14:creationId xmlns:p14="http://schemas.microsoft.com/office/powerpoint/2010/main" val="695169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23716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Tabellen wurden unter Zuhilfenahme von „</a:t>
            </a:r>
            <a:r>
              <a:rPr lang="de-DE" altLang="de-DE" sz="1200" kern="1200" dirty="0" err="1">
                <a:solidFill>
                  <a:schemeClr val="tx1"/>
                </a:solidFill>
                <a:latin typeface="Arial" charset="0"/>
                <a:ea typeface="+mn-ea"/>
                <a:cs typeface="Consolas" panose="020B0609020204030204" pitchFamily="49" charset="0"/>
              </a:rPr>
              <a:t>dbForge</a:t>
            </a:r>
            <a:r>
              <a:rPr lang="de-DE" altLang="de-DE" sz="1200" kern="1200" dirty="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4891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6387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13</a:t>
            </a:fld>
            <a:endParaRPr lang="de-DE"/>
          </a:p>
        </p:txBody>
      </p:sp>
    </p:spTree>
    <p:extLst>
      <p:ext uri="{BB962C8B-B14F-4D97-AF65-F5344CB8AC3E}">
        <p14:creationId xmlns:p14="http://schemas.microsoft.com/office/powerpoint/2010/main" val="18589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30.01.2018</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cassandra.apache.org/download/" TargetMode="External"/><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emf"/></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www.sap.com/content/dam/application/shared/icons/dev-hxe.svg" TargetMode="External"/><Relationship Id="rId3" Type="http://schemas.openxmlformats.org/officeDocument/2006/relationships/hyperlink" Target="https://www.google.de/search?q=in+memory+database&amp;tbm=isch&amp;source=lnt&amp;tbs=imgo:1&amp;sa=X&amp;ved=0ahUKEwiNzJ6Hp4LZAhXDCOwKHZcYDYcQpwUIHg&amp;biw=1280&amp;bih=869&amp;dpr=1#imgrc=pdZBBzyXGBfBUM" TargetMode="External"/><Relationship Id="rId7" Type="http://schemas.openxmlformats.org/officeDocument/2006/relationships/hyperlink" Target="http://www.sysadminslife.com/wp-content/uploads/2013/12/mssql-server.png" TargetMode="External"/><Relationship Id="rId2" Type="http://schemas.openxmlformats.org/officeDocument/2006/relationships/hyperlink" Target="https://docs.datastax.com/en/datastax_enterprise/4.8/datastax_enterprise/inmem/inmemTOC.html" TargetMode="External"/><Relationship Id="rId1" Type="http://schemas.openxmlformats.org/officeDocument/2006/relationships/slideLayout" Target="../slideLayouts/slideLayout2.xml"/><Relationship Id="rId6" Type="http://schemas.openxmlformats.org/officeDocument/2006/relationships/hyperlink" Target="https://www.krollontrack.de/blog/wp-content/uploads/sites/5/sql-brickwall.jpg" TargetMode="External"/><Relationship Id="rId5" Type="http://schemas.openxmlformats.org/officeDocument/2006/relationships/hyperlink" Target="https://rorymon.com/blog/wp-content/uploads/2014/06/SQL.jpg" TargetMode="External"/><Relationship Id="rId4" Type="http://schemas.openxmlformats.org/officeDocument/2006/relationships/hyperlink" Target="https://www.eclipse.org/artwork/images/v2/logo-800x188.png" TargetMode="External"/><Relationship Id="rId9" Type="http://schemas.openxmlformats.org/officeDocument/2006/relationships/hyperlink" Target="https://www.youtube.com/watch?v=5qEoEAfAer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in memory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951475"/>
            <a:ext cx="3618431" cy="2981588"/>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416649" y="4404"/>
            <a:ext cx="8244456" cy="112228"/>
          </a:xfrm>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1800" dirty="0"/>
              <a:t>Vergleichende Untersuchungen von Datenbanksystemen mit </a:t>
            </a:r>
          </a:p>
          <a:p>
            <a:pPr marL="0" indent="0" algn="ctr">
              <a:buNone/>
            </a:pPr>
            <a:r>
              <a:rPr lang="de-DE" sz="2400" b="1" dirty="0"/>
              <a:t>In-Memory-Technologien</a:t>
            </a:r>
          </a:p>
          <a:p>
            <a:pPr marL="0" indent="0">
              <a:buNone/>
            </a:pPr>
            <a:endParaRPr lang="de-DE" dirty="0"/>
          </a:p>
        </p:txBody>
      </p:sp>
      <p:sp>
        <p:nvSpPr>
          <p:cNvPr id="3" name="Textfeld 2">
            <a:extLst>
              <a:ext uri="{FF2B5EF4-FFF2-40B4-BE49-F238E27FC236}">
                <a16:creationId xmlns:a16="http://schemas.microsoft.com/office/drawing/2014/main" xmlns="" id="{55A35DED-7D1A-4C8F-934D-D5CD3FC3279C}"/>
              </a:ext>
            </a:extLst>
          </p:cNvPr>
          <p:cNvSpPr txBox="1"/>
          <p:nvPr/>
        </p:nvSpPr>
        <p:spPr>
          <a:xfrm>
            <a:off x="251520" y="2852936"/>
            <a:ext cx="4104454" cy="3046988"/>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de-DE" sz="1200" dirty="0" smtClean="0"/>
              <a:t>Vorstellung </a:t>
            </a:r>
            <a:r>
              <a:rPr lang="de-DE" sz="1200" dirty="0"/>
              <a:t>und Diskussion von </a:t>
            </a:r>
            <a:r>
              <a:rPr lang="de-DE" sz="1200" dirty="0" smtClean="0"/>
              <a:t>In-Memory-Technologien</a:t>
            </a:r>
          </a:p>
          <a:p>
            <a:pPr marL="342900" indent="-342900">
              <a:spcBef>
                <a:spcPts val="1200"/>
              </a:spcBef>
              <a:buFont typeface="Wingdings" panose="05000000000000000000" pitchFamily="2" charset="2"/>
              <a:buChar char="Ø"/>
            </a:pPr>
            <a:r>
              <a:rPr lang="de-DE" sz="1200" dirty="0" smtClean="0"/>
              <a:t>Erarbeitung </a:t>
            </a:r>
            <a:r>
              <a:rPr lang="de-DE" sz="1200" dirty="0"/>
              <a:t>von Strategien für die Umsetzung </a:t>
            </a:r>
            <a:endParaRPr lang="de-DE" sz="1200" dirty="0" smtClean="0"/>
          </a:p>
          <a:p>
            <a:pPr marL="342900" indent="-342900">
              <a:spcBef>
                <a:spcPts val="1200"/>
              </a:spcBef>
              <a:buFont typeface="Wingdings" panose="05000000000000000000" pitchFamily="2" charset="2"/>
              <a:buChar char="Ø"/>
            </a:pPr>
            <a:r>
              <a:rPr lang="de-DE" sz="1200" dirty="0" smtClean="0"/>
              <a:t>Einarbeitung </a:t>
            </a:r>
            <a:r>
              <a:rPr lang="de-DE" sz="1200" dirty="0"/>
              <a:t>in die In-Memory-Funktionalitäten von SAP HANA Express und MS SQL Server 2016 </a:t>
            </a:r>
            <a:endParaRPr lang="de-DE" sz="1200" dirty="0" smtClean="0"/>
          </a:p>
          <a:p>
            <a:pPr marL="342900" indent="-342900">
              <a:spcBef>
                <a:spcPts val="1200"/>
              </a:spcBef>
              <a:buFont typeface="Wingdings" panose="05000000000000000000" pitchFamily="2" charset="2"/>
              <a:buChar char="Ø"/>
            </a:pPr>
            <a:r>
              <a:rPr lang="de-DE" sz="1200" dirty="0" smtClean="0"/>
              <a:t>Untersuchung </a:t>
            </a:r>
            <a:r>
              <a:rPr lang="de-DE" sz="1200" dirty="0"/>
              <a:t>der Möglichkeiten von Cache-/In-Memory-Technologien bei </a:t>
            </a:r>
            <a:r>
              <a:rPr lang="de-DE" sz="1200" dirty="0" err="1"/>
              <a:t>NoSQL</a:t>
            </a:r>
            <a:r>
              <a:rPr lang="de-DE" sz="1200" dirty="0"/>
              <a:t>-Datenbanken </a:t>
            </a:r>
            <a:endParaRPr lang="de-DE" sz="1200" dirty="0" smtClean="0"/>
          </a:p>
          <a:p>
            <a:pPr marL="342900" indent="-342900">
              <a:spcBef>
                <a:spcPts val="1200"/>
              </a:spcBef>
              <a:buFont typeface="Wingdings" panose="05000000000000000000" pitchFamily="2" charset="2"/>
              <a:buChar char="Ø"/>
            </a:pPr>
            <a:r>
              <a:rPr lang="de-DE" sz="1200" dirty="0" smtClean="0"/>
              <a:t>Erarbeitung </a:t>
            </a:r>
            <a:r>
              <a:rPr lang="de-DE" sz="1200" dirty="0"/>
              <a:t>eines konzeptionellen Entwurfs für ein mögliches </a:t>
            </a:r>
            <a:r>
              <a:rPr lang="de-DE" sz="1200" dirty="0" smtClean="0"/>
              <a:t>Beispielszenario </a:t>
            </a:r>
          </a:p>
          <a:p>
            <a:pPr marL="342900" indent="-342900">
              <a:spcBef>
                <a:spcPts val="1200"/>
              </a:spcBef>
              <a:buFont typeface="Wingdings" panose="05000000000000000000" pitchFamily="2" charset="2"/>
              <a:buChar char="Ø"/>
            </a:pPr>
            <a:r>
              <a:rPr lang="de-DE" sz="1200" dirty="0" smtClean="0"/>
              <a:t>Prototypische </a:t>
            </a:r>
            <a:r>
              <a:rPr lang="de-DE" sz="1200" dirty="0"/>
              <a:t>Umsetzung </a:t>
            </a:r>
            <a:endParaRPr lang="de-DE" sz="1200" dirty="0" smtClean="0"/>
          </a:p>
          <a:p>
            <a:pPr marL="342900" indent="-342900">
              <a:spcBef>
                <a:spcPts val="1200"/>
              </a:spcBef>
              <a:buFont typeface="Wingdings" panose="05000000000000000000" pitchFamily="2" charset="2"/>
              <a:buChar char="Ø"/>
            </a:pPr>
            <a:r>
              <a:rPr lang="de-DE" sz="1200" dirty="0" smtClean="0"/>
              <a:t>Aufbereitung </a:t>
            </a:r>
            <a:r>
              <a:rPr lang="de-DE" sz="1200" dirty="0"/>
              <a:t>und Auswertung der </a:t>
            </a:r>
            <a:r>
              <a:rPr lang="de-DE" sz="1200" dirty="0" smtClean="0"/>
              <a:t>Ergebnisse</a:t>
            </a:r>
          </a:p>
        </p:txBody>
      </p:sp>
      <p:sp>
        <p:nvSpPr>
          <p:cNvPr id="4" name="Rectangle 3"/>
          <p:cNvSpPr txBox="1">
            <a:spLocks noChangeArrowheads="1"/>
          </p:cNvSpPr>
          <p:nvPr/>
        </p:nvSpPr>
        <p:spPr bwMode="auto">
          <a:xfrm>
            <a:off x="3710493" y="2161946"/>
            <a:ext cx="4970568" cy="468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3048000" lvl="7">
              <a:spcBef>
                <a:spcPts val="600"/>
              </a:spcBef>
              <a:buFont typeface="+mj-lt"/>
              <a:buAutoNum type="arabicPeriod"/>
            </a:pPr>
            <a:endParaRPr lang="en-US" dirty="0" smtClean="0">
              <a:latin typeface="+mj-lt"/>
              <a:cs typeface="Consolas" panose="020B0609020204030204" pitchFamily="49" charset="0"/>
            </a:endParaRPr>
          </a:p>
          <a:p>
            <a:pPr marL="3048000" lvl="7">
              <a:spcBef>
                <a:spcPts val="1200"/>
              </a:spcBef>
              <a:buFont typeface="+mj-lt"/>
              <a:buAutoNum type="arabicPeriod"/>
            </a:pPr>
            <a:r>
              <a:rPr lang="en-US" dirty="0" smtClean="0">
                <a:latin typeface="+mj-lt"/>
                <a:cs typeface="Consolas" panose="020B0609020204030204" pitchFamily="49" charset="0"/>
              </a:rPr>
              <a:t>Was </a:t>
            </a:r>
            <a:r>
              <a:rPr lang="en-US" dirty="0" err="1" smtClean="0">
                <a:latin typeface="+mj-lt"/>
                <a:cs typeface="Consolas" panose="020B0609020204030204" pitchFamily="49" charset="0"/>
              </a:rPr>
              <a:t>sind</a:t>
            </a:r>
            <a:r>
              <a:rPr lang="en-US" dirty="0" smtClean="0">
                <a:latin typeface="+mj-lt"/>
                <a:cs typeface="Consolas" panose="020B0609020204030204" pitchFamily="49" charset="0"/>
              </a:rPr>
              <a:t> In-Memory DB?</a:t>
            </a:r>
            <a:endParaRPr lang="en-US" dirty="0">
              <a:latin typeface="+mj-lt"/>
              <a:cs typeface="Consolas" panose="020B0609020204030204" pitchFamily="49" charset="0"/>
            </a:endParaRPr>
          </a:p>
          <a:p>
            <a:pPr marL="3048000" lvl="7">
              <a:spcBef>
                <a:spcPts val="1200"/>
              </a:spcBef>
              <a:buFont typeface="+mj-lt"/>
              <a:buAutoNum type="arabicPeriod"/>
            </a:pPr>
            <a:r>
              <a:rPr lang="en-US" dirty="0" err="1" smtClean="0">
                <a:latin typeface="+mj-lt"/>
                <a:cs typeface="Consolas" panose="020B0609020204030204" pitchFamily="49" charset="0"/>
              </a:rPr>
              <a:t>Lösungsweg</a:t>
            </a:r>
            <a:endParaRPr lang="en-US" dirty="0" smtClean="0">
              <a:latin typeface="+mj-lt"/>
              <a:cs typeface="Consolas" panose="020B0609020204030204" pitchFamily="49" charset="0"/>
            </a:endParaRPr>
          </a:p>
          <a:p>
            <a:pPr marL="3048000" lvl="7">
              <a:spcBef>
                <a:spcPts val="1200"/>
              </a:spcBef>
              <a:buFont typeface="+mj-lt"/>
              <a:buAutoNum type="arabicPeriod"/>
            </a:pPr>
            <a:r>
              <a:rPr lang="de-DE" dirty="0">
                <a:latin typeface="+mj-lt"/>
                <a:cs typeface="Consolas" panose="020B0609020204030204" pitchFamily="49" charset="0"/>
              </a:rPr>
              <a:t>Vorstellung der </a:t>
            </a:r>
            <a:r>
              <a:rPr lang="de-DE" dirty="0" smtClean="0">
                <a:latin typeface="+mj-lt"/>
                <a:cs typeface="Consolas" panose="020B0609020204030204" pitchFamily="49" charset="0"/>
              </a:rPr>
              <a:t>Projektgruppe</a:t>
            </a:r>
          </a:p>
          <a:p>
            <a:pPr marL="3048000" lvl="7">
              <a:spcBef>
                <a:spcPts val="1200"/>
              </a:spcBef>
              <a:buAutoNum type="arabicPeriod"/>
            </a:pPr>
            <a:r>
              <a:rPr lang="de-DE" dirty="0" smtClean="0">
                <a:highlight>
                  <a:srgbClr val="FFFFFF"/>
                </a:highlight>
                <a:latin typeface="+mj-lt"/>
              </a:rPr>
              <a:t>MSSQL</a:t>
            </a:r>
            <a:endParaRPr lang="de-DE" dirty="0">
              <a:highlight>
                <a:srgbClr val="FFFFFF"/>
              </a:highlight>
              <a:latin typeface="+mj-lt"/>
            </a:endParaRPr>
          </a:p>
          <a:p>
            <a:pPr marL="3048000" lvl="7">
              <a:spcBef>
                <a:spcPts val="1200"/>
              </a:spcBef>
              <a:buAutoNum type="arabicPeriod"/>
            </a:pPr>
            <a:r>
              <a:rPr lang="de-DE" dirty="0">
                <a:highlight>
                  <a:srgbClr val="FFFFFF"/>
                </a:highlight>
                <a:latin typeface="+mj-lt"/>
              </a:rPr>
              <a:t>SAP </a:t>
            </a:r>
            <a:r>
              <a:rPr lang="de-DE" dirty="0" smtClean="0">
                <a:highlight>
                  <a:srgbClr val="FFFFFF"/>
                </a:highlight>
                <a:latin typeface="+mj-lt"/>
              </a:rPr>
              <a:t>HANA Express</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Cassandra</a:t>
            </a:r>
          </a:p>
          <a:p>
            <a:pPr marL="3048000" lvl="7">
              <a:spcBef>
                <a:spcPts val="1200"/>
              </a:spcBef>
              <a:buAutoNum type="arabicPeriod"/>
            </a:pPr>
            <a:r>
              <a:rPr lang="de-DE" dirty="0" smtClean="0">
                <a:highlight>
                  <a:srgbClr val="FFFFFF"/>
                </a:highlight>
                <a:latin typeface="+mj-lt"/>
              </a:rPr>
              <a:t>Memcache</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Vergleich</a:t>
            </a:r>
          </a:p>
          <a:p>
            <a:pPr marL="3048000" lvl="7">
              <a:spcBef>
                <a:spcPts val="1200"/>
              </a:spcBef>
              <a:buAutoNum type="arabicPeriod"/>
            </a:pPr>
            <a:r>
              <a:rPr lang="de-DE" dirty="0" smtClean="0">
                <a:highlight>
                  <a:srgbClr val="FFFFFF"/>
                </a:highlight>
                <a:latin typeface="+mj-lt"/>
              </a:rPr>
              <a:t>Fazit</a:t>
            </a:r>
            <a:endParaRPr lang="de-DE"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
        <p:nvSpPr>
          <p:cNvPr id="48" name="Textfeld 47"/>
          <p:cNvSpPr txBox="1"/>
          <p:nvPr/>
        </p:nvSpPr>
        <p:spPr>
          <a:xfrm>
            <a:off x="432000" y="6309320"/>
            <a:ext cx="713657" cy="33855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17</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a:t>
            </a:r>
            <a:r>
              <a:rPr lang="de-DE" dirty="0"/>
              <a:t>HANA Express  - </a:t>
            </a:r>
            <a:r>
              <a:rPr lang="de-DE" dirty="0" smtClean="0"/>
              <a:t>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HANA </a:t>
            </a:r>
            <a:r>
              <a:rPr lang="de-DE" dirty="0"/>
              <a:t> Express – </a:t>
            </a:r>
            <a:r>
              <a:rPr lang="de-DE" dirty="0" err="1" smtClean="0"/>
              <a:t>Eclipse</a:t>
            </a:r>
            <a:r>
              <a:rPr lang="de-DE" dirty="0" smtClean="0"/>
              <a:t> GUI</a:t>
            </a:r>
            <a:endParaRPr lang="de-DE" dirty="0"/>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713401"/>
            <a:ext cx="5321790" cy="4087932"/>
          </a:xfrm>
          <a:prstGeom prst="rect">
            <a:avLst/>
          </a:prstGeom>
        </p:spPr>
      </p:pic>
      <p:sp>
        <p:nvSpPr>
          <p:cNvPr id="7" name="Textfeld 6"/>
          <p:cNvSpPr txBox="1"/>
          <p:nvPr/>
        </p:nvSpPr>
        <p:spPr>
          <a:xfrm>
            <a:off x="2631185" y="4941168"/>
            <a:ext cx="6186309" cy="1631216"/>
          </a:xfrm>
          <a:prstGeom prst="rect">
            <a:avLst/>
          </a:prstGeom>
          <a:noFill/>
        </p:spPr>
        <p:txBody>
          <a:bodyPr wrap="none" rtlCol="0">
            <a:spAutoFit/>
          </a:bodyPr>
          <a:lstStyle/>
          <a:p>
            <a:r>
              <a:rPr lang="de-DE" sz="2000" b="1" dirty="0">
                <a:solidFill>
                  <a:srgbClr val="7F0055"/>
                </a:solidFill>
                <a:latin typeface="Courier New" panose="02070309020205020404" pitchFamily="49" charset="0"/>
              </a:rPr>
              <a:t>CREATE</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TABLE</a:t>
            </a:r>
            <a:r>
              <a:rPr lang="de-DE" sz="2000" b="1" dirty="0">
                <a:solidFill>
                  <a:srgbClr val="000000"/>
                </a:solidFill>
                <a:latin typeface="Courier New" panose="02070309020205020404" pitchFamily="49" charset="0"/>
              </a:rPr>
              <a:t> </a:t>
            </a:r>
            <a:r>
              <a:rPr lang="de-DE" sz="2000" b="1" dirty="0">
                <a:solidFill>
                  <a:srgbClr val="2A00FF"/>
                </a:solidFill>
                <a:latin typeface="Courier New" panose="02070309020205020404" pitchFamily="49" charset="0"/>
              </a:rPr>
              <a:t>"</a:t>
            </a:r>
            <a:r>
              <a:rPr lang="de-DE" sz="2000" b="1" dirty="0" err="1">
                <a:solidFill>
                  <a:srgbClr val="2A00FF"/>
                </a:solidFill>
                <a:latin typeface="Courier New" panose="02070309020205020404" pitchFamily="49" charset="0"/>
              </a:rPr>
              <a:t>XSA_ADMIN"</a:t>
            </a:r>
            <a:r>
              <a:rPr lang="de-DE" sz="2000" b="1" dirty="0" err="1">
                <a:solidFill>
                  <a:srgbClr val="000000"/>
                </a:solidFill>
                <a:latin typeface="Courier New" panose="02070309020205020404" pitchFamily="49" charset="0"/>
              </a:rPr>
              <a:t>.</a:t>
            </a:r>
            <a:r>
              <a:rPr lang="de-DE" sz="2000" b="1" dirty="0" err="1">
                <a:solidFill>
                  <a:srgbClr val="2A00FF"/>
                </a:solidFill>
                <a:latin typeface="Courier New" panose="02070309020205020404" pitchFamily="49" charset="0"/>
              </a:rPr>
              <a:t>"Bestellung</a:t>
            </a:r>
            <a:r>
              <a:rPr lang="de-DE" sz="2000" b="1" dirty="0">
                <a:solidFill>
                  <a:srgbClr val="2A00FF"/>
                </a:solidFill>
                <a:latin typeface="Courier New" panose="02070309020205020404" pitchFamily="49" charset="0"/>
              </a:rPr>
              <a:t>"</a:t>
            </a:r>
            <a:r>
              <a:rPr lang="de-DE" sz="2000" b="1" dirty="0">
                <a:solidFill>
                  <a:srgbClr val="000000"/>
                </a:solidFill>
                <a:latin typeface="Courier New" panose="02070309020205020404" pitchFamily="49" charset="0"/>
              </a:rPr>
              <a:t> {</a:t>
            </a:r>
          </a:p>
          <a:p>
            <a:r>
              <a:rPr lang="de-DE" sz="2000" dirty="0" err="1">
                <a:solidFill>
                  <a:srgbClr val="000000"/>
                </a:solidFill>
                <a:latin typeface="Courier New" panose="02070309020205020404" pitchFamily="49" charset="0"/>
              </a:rPr>
              <a:t>Bestellnr</a:t>
            </a:r>
            <a:r>
              <a:rPr lang="de-DE" sz="2000" dirty="0">
                <a:solidFill>
                  <a:srgbClr val="000000"/>
                </a:solidFill>
                <a:latin typeface="Courier New" panose="02070309020205020404" pitchFamily="49" charset="0"/>
              </a:rPr>
              <a:t> </a:t>
            </a:r>
            <a:r>
              <a:rPr lang="de-DE" sz="2000" b="1" dirty="0">
                <a:solidFill>
                  <a:srgbClr val="000080"/>
                </a:solidFill>
                <a:latin typeface="Courier New" panose="02070309020205020404" pitchFamily="49" charset="0"/>
              </a:rPr>
              <a:t>integer</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not</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null</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p>
          <a:p>
            <a:r>
              <a:rPr lang="de-DE" sz="2000" b="1" dirty="0" err="1">
                <a:solidFill>
                  <a:srgbClr val="7F0055"/>
                </a:solidFill>
                <a:latin typeface="Courier New" panose="02070309020205020404" pitchFamily="49" charset="0"/>
              </a:rPr>
              <a:t>primary</a:t>
            </a:r>
            <a:r>
              <a:rPr lang="de-DE" sz="2000" b="1" dirty="0">
                <a:solidFill>
                  <a:srgbClr val="000000"/>
                </a:solidFill>
                <a:latin typeface="Courier New" panose="02070309020205020404" pitchFamily="49" charset="0"/>
              </a:rPr>
              <a:t> </a:t>
            </a:r>
            <a:r>
              <a:rPr lang="de-DE" sz="2000" b="1" dirty="0" err="1">
                <a:solidFill>
                  <a:srgbClr val="7F0055"/>
                </a:solidFill>
                <a:latin typeface="Courier New" panose="02070309020205020404" pitchFamily="49" charset="0"/>
              </a:rPr>
              <a:t>key</a:t>
            </a:r>
            <a:r>
              <a:rPr lang="de-DE" sz="2000" b="1" dirty="0">
                <a:solidFill>
                  <a:srgbClr val="000000"/>
                </a:solidFill>
                <a:latin typeface="Courier New" panose="02070309020205020404" pitchFamily="49" charset="0"/>
              </a:rPr>
              <a:t>(</a:t>
            </a:r>
            <a:r>
              <a:rPr lang="de-DE" sz="2000" b="1" dirty="0" err="1">
                <a:solidFill>
                  <a:srgbClr val="000000"/>
                </a:solidFill>
                <a:latin typeface="Courier New" panose="02070309020205020404" pitchFamily="49" charset="0"/>
              </a:rPr>
              <a:t>Bestellnr</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r>
              <a:rPr lang="de-DE" sz="2000" dirty="0">
                <a:solidFill>
                  <a:srgbClr val="3F5FBF"/>
                </a:solidFill>
                <a:latin typeface="Courier New" panose="02070309020205020404" pitchFamily="49" charset="0"/>
              </a:rPr>
              <a:t>;</a:t>
            </a:r>
            <a:endParaRPr lang="de-DE" sz="2000" dirty="0"/>
          </a:p>
        </p:txBody>
      </p:sp>
      <p:pic>
        <p:nvPicPr>
          <p:cNvPr id="3074" name="Picture 2" descr="https://www.eclipse.org/artwork/images/v2/logo-800x1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164" y="980728"/>
            <a:ext cx="2717330" cy="638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323528" y="6309320"/>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18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Express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a:t>
            </a:r>
            <a:r>
              <a:rPr lang="de-DE" dirty="0" smtClean="0"/>
              <a:t>geht</a:t>
            </a:r>
            <a:endParaRPr lang="de-DE" dirty="0"/>
          </a:p>
        </p:txBody>
      </p:sp>
      <p:sp>
        <p:nvSpPr>
          <p:cNvPr id="3" name="Titel 2"/>
          <p:cNvSpPr>
            <a:spLocks noGrp="1"/>
          </p:cNvSpPr>
          <p:nvPr>
            <p:ph type="title"/>
          </p:nvPr>
        </p:nvSpPr>
        <p:spPr/>
        <p:txBody>
          <a:bodyPr/>
          <a:lstStyle/>
          <a:p>
            <a:r>
              <a:rPr lang="de-DE" dirty="0" smtClean="0"/>
              <a:t>5. SAP HANA </a:t>
            </a:r>
            <a:r>
              <a:rPr lang="de-DE" dirty="0"/>
              <a:t>- Komprimierung</a:t>
            </a:r>
          </a:p>
        </p:txBody>
      </p:sp>
      <p:sp>
        <p:nvSpPr>
          <p:cNvPr id="5" name="Textfeld 4"/>
          <p:cNvSpPr txBox="1"/>
          <p:nvPr/>
        </p:nvSpPr>
        <p:spPr>
          <a:xfrm>
            <a:off x="432000" y="6309320"/>
            <a:ext cx="77136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22  </a:t>
            </a:r>
            <a:endParaRPr lang="de-DE" sz="800" dirty="0">
              <a:solidFill>
                <a:schemeClr val="tx1">
                  <a:lumMod val="50000"/>
                  <a:lumOff val="50000"/>
                </a:schemeClr>
              </a:solidFill>
            </a:endParaRPr>
          </a:p>
        </p:txBody>
      </p:sp>
      <p:pic>
        <p:nvPicPr>
          <p:cNvPr id="4" name="Grafik 3"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628800"/>
            <a:ext cx="2906420" cy="2269227"/>
          </a:xfrm>
          <a:prstGeom prst="rect">
            <a:avLst/>
          </a:prstGeom>
        </p:spPr>
      </p:pic>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smtClean="0"/>
              <a:t>5. SAP </a:t>
            </a:r>
            <a:r>
              <a:rPr lang="de-DE" dirty="0"/>
              <a:t>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Express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6. Cassandra	</a:t>
            </a:r>
            <a:endParaRPr lang="de-DE" dirty="0"/>
          </a:p>
        </p:txBody>
      </p:sp>
      <p:sp>
        <p:nvSpPr>
          <p:cNvPr id="4" name="Textfeld 3"/>
          <p:cNvSpPr txBox="1"/>
          <p:nvPr/>
        </p:nvSpPr>
        <p:spPr>
          <a:xfrm>
            <a:off x="460144" y="1124744"/>
            <a:ext cx="8388472" cy="39087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1600" dirty="0" smtClean="0"/>
              <a:t>Einfaches, verteiltes Datenbankverwaltungssystem</a:t>
            </a:r>
          </a:p>
          <a:p>
            <a:pPr marL="457200" indent="-457200">
              <a:lnSpc>
                <a:spcPct val="150000"/>
              </a:lnSpc>
              <a:buFont typeface="Arial" panose="020B0604020202020204" pitchFamily="34" charset="0"/>
              <a:buChar char="•"/>
            </a:pPr>
            <a:r>
              <a:rPr lang="de-DE" sz="1600" dirty="0" smtClean="0"/>
              <a:t>Apple, </a:t>
            </a:r>
            <a:r>
              <a:rPr lang="de-DE" sz="1600" dirty="0" err="1" smtClean="0"/>
              <a:t>Netflix</a:t>
            </a:r>
            <a:r>
              <a:rPr lang="de-DE" sz="1600" dirty="0" smtClean="0"/>
              <a:t> und Twitter setzen auf Stärken wie :</a:t>
            </a:r>
          </a:p>
          <a:p>
            <a:pPr lvl="1">
              <a:lnSpc>
                <a:spcPct val="150000"/>
              </a:lnSpc>
            </a:pPr>
            <a:r>
              <a:rPr lang="de-DE" sz="1600" dirty="0" smtClean="0"/>
              <a:t>•	Einfache horizontale Skalierung,</a:t>
            </a:r>
          </a:p>
          <a:p>
            <a:pPr marL="914400" lvl="1" indent="-457200">
              <a:lnSpc>
                <a:spcPct val="150000"/>
              </a:lnSpc>
              <a:buFont typeface="Arial" panose="020B0604020202020204" pitchFamily="34" charset="0"/>
              <a:buChar char="•"/>
            </a:pPr>
            <a:r>
              <a:rPr lang="de-DE" sz="1600" dirty="0" smtClean="0"/>
              <a:t>Hohe Ausfallsicherheit,</a:t>
            </a:r>
          </a:p>
          <a:p>
            <a:pPr marL="914400" lvl="1" indent="-457200">
              <a:lnSpc>
                <a:spcPct val="150000"/>
              </a:lnSpc>
              <a:buFont typeface="Arial" panose="020B0604020202020204" pitchFamily="34" charset="0"/>
              <a:buChar char="•"/>
            </a:pPr>
            <a:r>
              <a:rPr lang="de-DE" sz="1600" dirty="0" smtClean="0"/>
              <a:t>Unterstützung mehrerer Datacenter,</a:t>
            </a:r>
          </a:p>
          <a:p>
            <a:pPr marL="914400" lvl="1" indent="-457200">
              <a:lnSpc>
                <a:spcPct val="150000"/>
              </a:lnSpc>
              <a:buFont typeface="Arial" panose="020B0604020202020204" pitchFamily="34" charset="0"/>
              <a:buChar char="•"/>
            </a:pPr>
            <a:r>
              <a:rPr lang="de-DE" sz="1600" dirty="0" smtClean="0"/>
              <a:t>Speicherung großer Datenmengen. </a:t>
            </a:r>
            <a:endParaRPr lang="de-DE" sz="1600" dirty="0"/>
          </a:p>
          <a:p>
            <a:pPr marL="457200" indent="-457200">
              <a:lnSpc>
                <a:spcPct val="150000"/>
              </a:lnSpc>
              <a:buFont typeface="Arial" panose="020B0604020202020204" pitchFamily="34" charset="0"/>
              <a:buChar char="•"/>
            </a:pPr>
            <a:r>
              <a:rPr lang="de-DE" sz="1600" dirty="0" err="1" smtClean="0"/>
              <a:t>NoSQL</a:t>
            </a:r>
            <a:endParaRPr lang="de-DE" sz="1600" dirty="0" smtClean="0"/>
          </a:p>
          <a:p>
            <a:pPr marL="457200" indent="-457200">
              <a:lnSpc>
                <a:spcPct val="150000"/>
              </a:lnSpc>
              <a:buFont typeface="Arial" panose="020B0604020202020204" pitchFamily="34" charset="0"/>
              <a:buChar char="•"/>
            </a:pPr>
            <a:r>
              <a:rPr lang="de-DE" sz="1600" dirty="0" smtClean="0"/>
              <a:t>alternative</a:t>
            </a:r>
            <a:r>
              <a:rPr lang="de-DE" sz="1600" dirty="0"/>
              <a:t>, nicht-relationale </a:t>
            </a:r>
            <a:r>
              <a:rPr lang="de-DE" sz="1600" dirty="0" smtClean="0"/>
              <a:t>Datenbankmodelle</a:t>
            </a:r>
            <a:endParaRPr lang="de-DE" sz="1600" dirty="0"/>
          </a:p>
          <a:p>
            <a:pPr marL="457200" indent="-457200">
              <a:lnSpc>
                <a:spcPct val="150000"/>
              </a:lnSpc>
              <a:buFont typeface="Arial" panose="020B0604020202020204" pitchFamily="34" charset="0"/>
              <a:buChar char="•"/>
            </a:pPr>
            <a:r>
              <a:rPr lang="de-DE" sz="1600" dirty="0"/>
              <a:t>Wertepaare, Objekte, Dokumente oder Listen und </a:t>
            </a:r>
            <a:r>
              <a:rPr lang="de-DE" sz="1600" dirty="0" smtClean="0"/>
              <a:t>Reihen statt </a:t>
            </a:r>
            <a:r>
              <a:rPr lang="de-DE" sz="1600" dirty="0"/>
              <a:t>Spalten und </a:t>
            </a:r>
            <a:r>
              <a:rPr lang="de-DE" sz="1600" dirty="0" smtClean="0"/>
              <a:t>Zeilen</a:t>
            </a:r>
          </a:p>
          <a:p>
            <a:endParaRPr lang="de-DE" sz="1600" dirty="0"/>
          </a:p>
          <a:p>
            <a:endParaRPr lang="de-DE" sz="16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1124744"/>
            <a:ext cx="1524213" cy="1247949"/>
          </a:xfrm>
          <a:prstGeom prst="rect">
            <a:avLst/>
          </a:prstGeom>
        </p:spPr>
      </p:pic>
      <p:pic>
        <p:nvPicPr>
          <p:cNvPr id="5" name="Grafik 4"/>
          <p:cNvPicPr>
            <a:picLocks noChangeAspect="1"/>
          </p:cNvPicPr>
          <p:nvPr/>
        </p:nvPicPr>
        <p:blipFill>
          <a:blip r:embed="rId4"/>
          <a:stretch>
            <a:fillRect/>
          </a:stretch>
        </p:blipFill>
        <p:spPr>
          <a:xfrm>
            <a:off x="2355989" y="4670591"/>
            <a:ext cx="4596782" cy="1548518"/>
          </a:xfrm>
          <a:prstGeom prst="rect">
            <a:avLst/>
          </a:prstGeom>
        </p:spPr>
      </p:pic>
      <p:sp>
        <p:nvSpPr>
          <p:cNvPr id="6" name="Textfeld 5"/>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24</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1867866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3"/>
            </a:endParaRPr>
          </a:p>
          <a:p>
            <a:endParaRPr lang="de-DE" dirty="0">
              <a:hlinkClick r:id="rId3"/>
            </a:endParaRPr>
          </a:p>
          <a:p>
            <a:endParaRPr lang="de-DE" dirty="0" smtClean="0">
              <a:hlinkClick r:id="rId3"/>
            </a:endParaRPr>
          </a:p>
          <a:p>
            <a:endParaRPr lang="de-DE" dirty="0">
              <a:hlinkClick r:id="rId3"/>
            </a:endParaRPr>
          </a:p>
          <a:p>
            <a:endParaRPr lang="de-DE" dirty="0" smtClean="0">
              <a:hlinkClick r:id="rId3"/>
            </a:endParaRPr>
          </a:p>
          <a:p>
            <a:endParaRPr lang="de-DE" dirty="0">
              <a:hlinkClick r:id="rId3"/>
            </a:endParaRPr>
          </a:p>
          <a:p>
            <a:endParaRPr lang="de-DE" dirty="0" smtClean="0">
              <a:hlinkClick r:id="rId3"/>
            </a:endParaRPr>
          </a:p>
          <a:p>
            <a:endParaRPr lang="de-DE" dirty="0">
              <a:hlinkClick r:id="rId3"/>
            </a:endParaRPr>
          </a:p>
          <a:p>
            <a:endParaRPr lang="de-DE" dirty="0" smtClean="0">
              <a:hlinkClick r:id="rId3"/>
            </a:endParaRPr>
          </a:p>
          <a:p>
            <a:endParaRPr lang="de-DE" dirty="0">
              <a:hlinkClick r:id="rId3"/>
            </a:endParaRPr>
          </a:p>
          <a:p>
            <a:endParaRPr lang="de-DE" dirty="0" smtClean="0">
              <a:hlinkClick r:id="rId3"/>
            </a:endParaRPr>
          </a:p>
          <a:p>
            <a:endParaRPr lang="de-DE" dirty="0">
              <a:hlinkClick r:id="rId3"/>
            </a:endParaRPr>
          </a:p>
          <a:p>
            <a:endParaRPr lang="de-DE" sz="2000" dirty="0" smtClean="0">
              <a:hlinkClick r:id="rId3"/>
            </a:endParaRPr>
          </a:p>
          <a:p>
            <a:r>
              <a:rPr lang="de-DE" sz="2000" dirty="0" smtClean="0">
                <a:hlinkClick r:id="rId3"/>
              </a:rPr>
              <a:t>http</a:t>
            </a:r>
            <a:r>
              <a:rPr lang="de-DE" sz="2000" dirty="0">
                <a:hlinkClick r:id="rId3"/>
              </a:rPr>
              <a:t>://cassandra.apache.org/download</a:t>
            </a:r>
            <a:r>
              <a:rPr lang="de-DE" sz="2000" dirty="0" smtClean="0">
                <a:hlinkClick r:id="rId3"/>
              </a:rPr>
              <a:t>/</a:t>
            </a:r>
            <a:endParaRPr lang="de-DE" sz="2000" dirty="0" smtClean="0"/>
          </a:p>
          <a:p>
            <a:endParaRPr lang="de-DE" dirty="0"/>
          </a:p>
          <a:p>
            <a:endParaRPr lang="de-DE" dirty="0" smtClean="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8006" y="2852936"/>
            <a:ext cx="2802141" cy="1419641"/>
          </a:xfrm>
          <a:prstGeom prst="rect">
            <a:avLst/>
          </a:prstGeom>
        </p:spPr>
      </p:pic>
      <p:pic>
        <p:nvPicPr>
          <p:cNvPr id="12" name="Grafik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65675" y="4365104"/>
            <a:ext cx="3326805" cy="1978668"/>
          </a:xfrm>
          <a:prstGeom prst="rect">
            <a:avLst/>
          </a:prstGeom>
        </p:spPr>
      </p:pic>
      <p:pic>
        <p:nvPicPr>
          <p:cNvPr id="4" name="Grafik 3"/>
          <p:cNvPicPr>
            <a:picLocks noChangeAspect="1"/>
          </p:cNvPicPr>
          <p:nvPr/>
        </p:nvPicPr>
        <p:blipFill>
          <a:blip r:embed="rId9"/>
          <a:stretch>
            <a:fillRect/>
          </a:stretch>
        </p:blipFill>
        <p:spPr>
          <a:xfrm>
            <a:off x="6156176" y="830512"/>
            <a:ext cx="1939370" cy="1905448"/>
          </a:xfrm>
          <a:prstGeom prst="rect">
            <a:avLst/>
          </a:prstGeom>
        </p:spPr>
      </p:pic>
      <p:sp>
        <p:nvSpPr>
          <p:cNvPr id="10" name="Textfeld 9"/>
          <p:cNvSpPr txBox="1"/>
          <p:nvPr/>
        </p:nvSpPr>
        <p:spPr>
          <a:xfrm>
            <a:off x="4880872" y="6366716"/>
            <a:ext cx="742511"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23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78860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dirty="0"/>
              <a:t>6. </a:t>
            </a:r>
            <a:r>
              <a:rPr lang="de-DE" dirty="0" smtClean="0"/>
              <a:t>Cassandra - Komprimierung</a:t>
            </a:r>
            <a:endParaRPr lang="de-DE"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3576754353"/>
              </p:ext>
            </p:extLst>
          </p:nvPr>
        </p:nvGraphicFramePr>
        <p:xfrm>
          <a:off x="87500" y="61155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
        <p:nvSpPr>
          <p:cNvPr id="9" name="Textfeld 8"/>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24</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589406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In-Memory Nutzung </a:t>
            </a:r>
            <a:endParaRPr lang="de-DE" dirty="0"/>
          </a:p>
        </p:txBody>
      </p:sp>
      <p:sp>
        <p:nvSpPr>
          <p:cNvPr id="7" name="Rechteck 6"/>
          <p:cNvSpPr/>
          <p:nvPr/>
        </p:nvSpPr>
        <p:spPr>
          <a:xfrm>
            <a:off x="406440" y="1365736"/>
            <a:ext cx="7920880" cy="5016758"/>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
        <p:nvSpPr>
          <p:cNvPr id="10" name="Textfeld 9"/>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5,6,24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130058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Zeilenorientiert (klassisch):</a:t>
            </a:r>
            <a:endParaRPr lang="de-DE" dirty="0"/>
          </a:p>
          <a:p>
            <a:pPr marL="0" indent="0">
              <a:buNone/>
            </a:pPr>
            <a:endParaRPr lang="de-DE" dirty="0"/>
          </a:p>
          <a:p>
            <a:pPr marL="0" indent="0">
              <a:buNone/>
            </a:pPr>
            <a:endParaRPr lang="de-DE" dirty="0"/>
          </a:p>
          <a:p>
            <a:pPr marL="0" indent="0">
              <a:buNone/>
            </a:pPr>
            <a:r>
              <a:rPr lang="de-DE" dirty="0" smtClean="0"/>
              <a:t>Spaltenorientiert (In Memory):</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1. Was </a:t>
            </a:r>
            <a:r>
              <a:rPr lang="de-DE" dirty="0"/>
              <a:t>sind In-Memory-Datenbanken?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
        <p:nvSpPr>
          <p:cNvPr id="8" name="Textfeld 7"/>
          <p:cNvSpPr txBox="1"/>
          <p:nvPr/>
        </p:nvSpPr>
        <p:spPr>
          <a:xfrm>
            <a:off x="4932040" y="3281292"/>
            <a:ext cx="3977414" cy="3170099"/>
          </a:xfrm>
          <a:prstGeom prst="rect">
            <a:avLst/>
          </a:prstGeom>
          <a:noFill/>
        </p:spPr>
        <p:txBody>
          <a:bodyPr wrap="square" rtlCol="0">
            <a:spAutoFit/>
          </a:bodyPr>
          <a:lstStyle/>
          <a:p>
            <a:pPr marL="342900" indent="-342900">
              <a:buFont typeface="Arial" panose="020B0604020202020204" pitchFamily="34" charset="0"/>
              <a:buChar char="•"/>
            </a:pPr>
            <a:r>
              <a:rPr lang="de-DE" sz="2000" dirty="0" smtClean="0"/>
              <a:t>Speicherung erfolgt im Arbeitsspeicher und nicht auf der Festplatte</a:t>
            </a:r>
          </a:p>
          <a:p>
            <a:pPr marL="342900" indent="-342900">
              <a:buFont typeface="Arial" panose="020B0604020202020204" pitchFamily="34" charset="0"/>
              <a:buChar char="•"/>
            </a:pPr>
            <a:r>
              <a:rPr lang="de-DE" sz="2000" dirty="0" smtClean="0"/>
              <a:t>Bessere Zugriffszeiten und schnellere Verarbeitungen </a:t>
            </a:r>
          </a:p>
          <a:p>
            <a:pPr marL="342900" indent="-342900">
              <a:buFont typeface="Arial" panose="020B0604020202020204" pitchFamily="34" charset="0"/>
              <a:buChar char="•"/>
            </a:pPr>
            <a:r>
              <a:rPr lang="de-DE" sz="2000" dirty="0"/>
              <a:t>Sicherstellen von Hochverfügbarkeit besonders wichtig</a:t>
            </a:r>
          </a:p>
          <a:p>
            <a:pPr marL="342900" indent="-342900">
              <a:buFont typeface="Arial" panose="020B0604020202020204" pitchFamily="34" charset="0"/>
              <a:buChar char="•"/>
            </a:pPr>
            <a:r>
              <a:rPr lang="de-DE" sz="2000" dirty="0"/>
              <a:t>Stromausfall </a:t>
            </a:r>
          </a:p>
          <a:p>
            <a:pPr marL="342900" indent="-342900">
              <a:buFont typeface="Arial" panose="020B0604020202020204" pitchFamily="34" charset="0"/>
              <a:buChar char="•"/>
            </a:pPr>
            <a:endParaRPr lang="de-DE" sz="2000" dirty="0"/>
          </a:p>
        </p:txBody>
      </p:sp>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3250255"/>
            <a:ext cx="4344006" cy="2524477"/>
          </a:xfrm>
          <a:prstGeom prst="rect">
            <a:avLst/>
          </a:prstGeom>
        </p:spPr>
      </p:pic>
      <p:sp>
        <p:nvSpPr>
          <p:cNvPr id="10" name="Textfeld 9"/>
          <p:cNvSpPr txBox="1"/>
          <p:nvPr/>
        </p:nvSpPr>
        <p:spPr>
          <a:xfrm>
            <a:off x="441473" y="5695566"/>
            <a:ext cx="2969531" cy="276999"/>
          </a:xfrm>
          <a:prstGeom prst="rect">
            <a:avLst/>
          </a:prstGeom>
          <a:noFill/>
        </p:spPr>
        <p:txBody>
          <a:bodyPr wrap="none" rtlCol="0">
            <a:spAutoFit/>
          </a:bodyPr>
          <a:lstStyle/>
          <a:p>
            <a:r>
              <a:rPr lang="de-DE" sz="1200" dirty="0" smtClean="0"/>
              <a:t>Zugriffszeiten von Speicherkomponenten</a:t>
            </a:r>
            <a:endParaRPr lang="de-DE" sz="1200" dirty="0"/>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7. Memcache</a:t>
            </a:r>
          </a:p>
        </p:txBody>
      </p:sp>
      <p:sp>
        <p:nvSpPr>
          <p:cNvPr id="6" name="Textfeld 5"/>
          <p:cNvSpPr txBox="1"/>
          <p:nvPr/>
        </p:nvSpPr>
        <p:spPr>
          <a:xfrm>
            <a:off x="432000" y="6309320"/>
            <a:ext cx="827471" cy="338554"/>
          </a:xfrm>
          <a:prstGeom prst="rect">
            <a:avLst/>
          </a:prstGeom>
          <a:noFill/>
        </p:spPr>
        <p:txBody>
          <a:bodyPr wrap="none" rtlCol="0">
            <a:spAutoFit/>
          </a:bodyPr>
          <a:lstStyle/>
          <a:p>
            <a:r>
              <a:rPr lang="de-DE" sz="800" dirty="0" err="1" smtClean="0">
                <a:solidFill>
                  <a:schemeClr val="tx1">
                    <a:lumMod val="50000"/>
                    <a:lumOff val="50000"/>
                  </a:schemeClr>
                </a:solidFill>
              </a:rPr>
              <a:t>Quellen:Bild</a:t>
            </a:r>
            <a:r>
              <a:rPr lang="de-DE" sz="800" dirty="0" smtClean="0">
                <a:solidFill>
                  <a:schemeClr val="tx1">
                    <a:lumMod val="50000"/>
                    <a:lumOff val="50000"/>
                  </a:schemeClr>
                </a:solidFill>
              </a:rPr>
              <a:t> 1</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
        <p:nvSpPr>
          <p:cNvPr id="7" name="Textfeld 6"/>
          <p:cNvSpPr txBox="1"/>
          <p:nvPr/>
        </p:nvSpPr>
        <p:spPr>
          <a:xfrm>
            <a:off x="539552" y="836712"/>
            <a:ext cx="439248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smtClean="0"/>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a:t>
            </a:r>
            <a:r>
              <a:rPr lang="de-DE" sz="1800" dirty="0" smtClean="0"/>
              <a:t>Verfügung</a:t>
            </a:r>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a:t>
            </a:r>
            <a:r>
              <a:rPr lang="de-DE" sz="1800" dirty="0" smtClean="0"/>
              <a:t>RAM</a:t>
            </a:r>
          </a:p>
          <a:p>
            <a:pPr>
              <a:lnSpc>
                <a:spcPct val="150000"/>
              </a:lnSpc>
            </a:pPr>
            <a:endParaRPr lang="de-DE" sz="1800" dirty="0"/>
          </a:p>
          <a:p>
            <a:pPr marL="285750" indent="-285750">
              <a:lnSpc>
                <a:spcPct val="150000"/>
              </a:lnSpc>
              <a:buFont typeface="Arial" panose="020B0604020202020204" pitchFamily="34" charset="0"/>
              <a:buChar char="•"/>
            </a:pPr>
            <a:r>
              <a:rPr lang="de-DE" sz="1800" dirty="0" smtClean="0"/>
              <a:t>Ziel</a:t>
            </a:r>
            <a:r>
              <a:rPr lang="de-DE" sz="1800" dirty="0"/>
              <a:t>: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861" y="1916832"/>
            <a:ext cx="3419595" cy="2830010"/>
          </a:xfrm>
          <a:prstGeom prst="rect">
            <a:avLst/>
          </a:prstGeom>
        </p:spPr>
      </p:pic>
    </p:spTree>
    <p:extLst>
      <p:ext uri="{BB962C8B-B14F-4D97-AF65-F5344CB8AC3E}">
        <p14:creationId xmlns:p14="http://schemas.microsoft.com/office/powerpoint/2010/main" val="388050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Funktionsweise</a:t>
            </a:r>
            <a:endParaRPr lang="de-DE" dirty="0"/>
          </a:p>
        </p:txBody>
      </p:sp>
      <p:sp>
        <p:nvSpPr>
          <p:cNvPr id="4" name="Textfeld 3"/>
          <p:cNvSpPr txBox="1"/>
          <p:nvPr/>
        </p:nvSpPr>
        <p:spPr>
          <a:xfrm>
            <a:off x="539552" y="836712"/>
            <a:ext cx="4896544"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a:t>
            </a:r>
            <a:r>
              <a:rPr lang="de-DE" sz="1800" dirty="0" smtClean="0"/>
              <a:t>verwaltet</a:t>
            </a:r>
            <a:endParaRPr lang="de-DE" sz="1800" dirty="0"/>
          </a:p>
          <a:p>
            <a:pPr marL="285750" indent="-285750">
              <a:lnSpc>
                <a:spcPct val="150000"/>
              </a:lnSpc>
              <a:buFont typeface="Arial" panose="020B0604020202020204" pitchFamily="34" charset="0"/>
              <a:buChar char="•"/>
            </a:pPr>
            <a:r>
              <a:rPr lang="de-DE" sz="1800" dirty="0"/>
              <a:t>Komprimierung </a:t>
            </a:r>
            <a:r>
              <a:rPr lang="de-DE" sz="1800" dirty="0" smtClean="0"/>
              <a:t>über Bibliotheken (z.B.: </a:t>
            </a:r>
            <a:r>
              <a:rPr lang="de-DE" sz="1800" dirty="0" err="1"/>
              <a:t>Z</a:t>
            </a:r>
            <a:r>
              <a:rPr lang="de-DE" sz="1800" dirty="0" err="1" smtClean="0"/>
              <a:t>lib</a:t>
            </a:r>
            <a:r>
              <a:rPr lang="de-DE" sz="1800" dirty="0" smtClean="0"/>
              <a:t>)</a:t>
            </a:r>
          </a:p>
          <a:p>
            <a:pPr marL="285750" indent="-285750">
              <a:lnSpc>
                <a:spcPct val="150000"/>
              </a:lnSpc>
              <a:buFont typeface="Arial" panose="020B0604020202020204" pitchFamily="34" charset="0"/>
              <a:buChar char="•"/>
            </a:pPr>
            <a:r>
              <a:rPr lang="de-DE" sz="1800" dirty="0" smtClean="0"/>
              <a:t>Kann dezentralisiert werden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156012"/>
            <a:ext cx="2448272" cy="4564906"/>
          </a:xfrm>
          <a:prstGeom prst="rect">
            <a:avLst/>
          </a:prstGeom>
        </p:spPr>
      </p:pic>
      <p:sp>
        <p:nvSpPr>
          <p:cNvPr id="7" name="Textfeld 6"/>
          <p:cNvSpPr txBox="1"/>
          <p:nvPr/>
        </p:nvSpPr>
        <p:spPr>
          <a:xfrm>
            <a:off x="432000" y="6309320"/>
            <a:ext cx="1317990" cy="461665"/>
          </a:xfrm>
          <a:prstGeom prst="rect">
            <a:avLst/>
          </a:prstGeom>
          <a:noFill/>
        </p:spPr>
        <p:txBody>
          <a:bodyPr wrap="none" rtlCol="0">
            <a:spAutoFit/>
          </a:bodyPr>
          <a:lstStyle/>
          <a:p>
            <a:pPr marL="457200" indent="-457200">
              <a:buFont typeface="+mj-lt"/>
              <a:buAutoNum type="arabicPeriod"/>
            </a:pPr>
            <a:r>
              <a:rPr lang="de-DE" sz="800" dirty="0" smtClean="0">
                <a:solidFill>
                  <a:schemeClr val="tx1">
                    <a:lumMod val="50000"/>
                    <a:lumOff val="50000"/>
                  </a:schemeClr>
                </a:solidFill>
              </a:rPr>
              <a:t>Quellen: Bild 2</a:t>
            </a:r>
            <a:endParaRPr lang="de-DE" sz="800" dirty="0">
              <a:solidFill>
                <a:schemeClr val="bg1">
                  <a:lumMod val="85000"/>
                </a:schemeClr>
              </a:solidFill>
            </a:endParaRPr>
          </a:p>
          <a:p>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407084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Verwendung </a:t>
            </a:r>
            <a:r>
              <a:rPr lang="de-DE" dirty="0"/>
              <a:t>von </a:t>
            </a:r>
            <a:r>
              <a:rPr lang="de-DE" dirty="0" smtClean="0"/>
              <a:t>Memcached</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266235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8. Vergleich – Quantitativer Vergleich</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61036310"/>
              </p:ext>
            </p:extLst>
          </p:nvPr>
        </p:nvGraphicFramePr>
        <p:xfrm>
          <a:off x="734194" y="1541512"/>
          <a:ext cx="7454900" cy="4000500"/>
        </p:xfrm>
        <a:graphic>
          <a:graphicData uri="http://schemas.openxmlformats.org/drawingml/2006/table">
            <a:tbl>
              <a:tblPr/>
              <a:tblGrid>
                <a:gridCol w="2284054"/>
                <a:gridCol w="1180095"/>
                <a:gridCol w="1322848"/>
                <a:gridCol w="1306987"/>
                <a:gridCol w="1360916"/>
              </a:tblGrid>
              <a:tr h="771525">
                <a:tc>
                  <a:txBody>
                    <a:bodyPr/>
                    <a:lstStyle/>
                    <a:p>
                      <a:pPr algn="l" fontAlgn="b"/>
                      <a:r>
                        <a:rPr lang="de-DE" sz="11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de-DE" sz="1100" b="0" i="0" u="none" strike="noStrike">
                          <a:solidFill>
                            <a:srgbClr val="000000"/>
                          </a:solidFill>
                          <a:effectLst/>
                          <a:latin typeface="Calibri" panose="020F0502020204030204" pitchFamily="34" charset="0"/>
                        </a:rPr>
                        <a:t>MSSQL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dirty="0" smtClean="0">
                          <a:solidFill>
                            <a:srgbClr val="000000"/>
                          </a:solidFill>
                          <a:effectLst/>
                          <a:latin typeface="Calibri" panose="020F0502020204030204" pitchFamily="34" charset="0"/>
                        </a:rPr>
                        <a:t>SAP HANA Express</a:t>
                      </a:r>
                      <a:endParaRPr lang="de-DE"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Cassandra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MariaDB/Memcache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942975">
                <a:tc>
                  <a:txBody>
                    <a:bodyPr/>
                    <a:lstStyle/>
                    <a:p>
                      <a:pPr algn="l" fontAlgn="ctr"/>
                      <a:r>
                        <a:rPr lang="de-DE" sz="1100" b="0" i="0" u="none" strike="noStrike" dirty="0">
                          <a:solidFill>
                            <a:srgbClr val="000000"/>
                          </a:solidFill>
                          <a:effectLst/>
                          <a:latin typeface="Calibri" panose="020F0502020204030204" pitchFamily="34" charset="0"/>
                        </a:rPr>
                        <a:t>SELECT </a:t>
                      </a:r>
                      <a:r>
                        <a:rPr lang="de-DE" sz="1100" b="0" i="0" u="none" strike="noStrike" dirty="0" err="1">
                          <a:solidFill>
                            <a:srgbClr val="000000"/>
                          </a:solidFill>
                          <a:effectLst/>
                          <a:latin typeface="Calibri" panose="020F0502020204030204" pitchFamily="34" charset="0"/>
                        </a:rPr>
                        <a:t>sum</a:t>
                      </a:r>
                      <a:r>
                        <a:rPr lang="de-DE" sz="1100" b="0" i="0" u="none" strike="noStrike" dirty="0">
                          <a:solidFill>
                            <a:srgbClr val="000000"/>
                          </a:solidFill>
                          <a:effectLst/>
                          <a:latin typeface="Calibri" panose="020F0502020204030204" pitchFamily="34" charset="0"/>
                        </a:rPr>
                        <a:t>(</a:t>
                      </a:r>
                      <a:r>
                        <a:rPr lang="de-DE" sz="1100" b="0" i="0" u="none" strike="noStrike" dirty="0" err="1">
                          <a:solidFill>
                            <a:srgbClr val="000000"/>
                          </a:solidFill>
                          <a:effectLst/>
                          <a:latin typeface="Calibri" panose="020F0502020204030204" pitchFamily="34" charset="0"/>
                        </a:rPr>
                        <a:t>mitarbeiteranzahl</a:t>
                      </a:r>
                      <a:r>
                        <a:rPr lang="de-DE" sz="1100" b="0" i="0" u="none" strike="noStrike" dirty="0">
                          <a:solidFill>
                            <a:srgbClr val="000000"/>
                          </a:solidFill>
                          <a:effectLst/>
                          <a:latin typeface="Calibri" panose="020F0502020204030204" pitchFamily="34" charset="0"/>
                        </a:rPr>
                        <a:t>) AS </a:t>
                      </a:r>
                      <a:r>
                        <a:rPr lang="de-DE" sz="1100" b="0" i="0" u="none" strike="noStrike" dirty="0" err="1">
                          <a:solidFill>
                            <a:srgbClr val="000000"/>
                          </a:solidFill>
                          <a:effectLst/>
                          <a:latin typeface="Calibri" panose="020F0502020204030204" pitchFamily="34" charset="0"/>
                        </a:rPr>
                        <a:t>MA_Bundesland</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 FROM </a:t>
                      </a:r>
                      <a:r>
                        <a:rPr lang="de-DE" sz="1100" b="0" i="0" u="none" strike="noStrike" dirty="0" err="1">
                          <a:solidFill>
                            <a:srgbClr val="000000"/>
                          </a:solidFill>
                          <a:effectLst/>
                          <a:latin typeface="Calibri" panose="020F0502020204030204" pitchFamily="34" charset="0"/>
                        </a:rPr>
                        <a:t>beispieldaten.standorte</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WHERE </a:t>
                      </a:r>
                      <a:r>
                        <a:rPr lang="de-DE" sz="1100" b="0" i="0" u="none" strike="noStrike" dirty="0" err="1">
                          <a:solidFill>
                            <a:srgbClr val="000000"/>
                          </a:solidFill>
                          <a:effectLst/>
                          <a:latin typeface="Calibri" panose="020F0502020204030204" pitchFamily="34" charset="0"/>
                        </a:rPr>
                        <a:t>bundesland</a:t>
                      </a:r>
                      <a:r>
                        <a:rPr lang="de-DE" sz="1100" b="0" i="0" u="none" strike="noStrike" dirty="0">
                          <a:solidFill>
                            <a:srgbClr val="000000"/>
                          </a:solidFill>
                          <a:effectLst/>
                          <a:latin typeface="Calibri" panose="020F0502020204030204" pitchFamily="34" charset="0"/>
                        </a:rPr>
                        <a:t> ='Berlin';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13470ms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2000">
                <a:tc>
                  <a:txBody>
                    <a:bodyPr/>
                    <a:lstStyle/>
                    <a:p>
                      <a:pPr algn="l" fontAlgn="ctr"/>
                      <a:r>
                        <a:rPr lang="de-DE" sz="1100" b="0" i="0" u="none" strike="noStrike">
                          <a:solidFill>
                            <a:srgbClr val="000000"/>
                          </a:solidFill>
                          <a:effectLst/>
                          <a:latin typeface="Calibri" panose="020F0502020204030204" pitchFamily="34" charset="0"/>
                        </a:rPr>
                        <a:t>SELECT min(betraggesamt)AS Kleinster_Gesamt_Betrag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321ms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216ms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152134ms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1016ms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ctr"/>
                      <a:r>
                        <a:rPr lang="de-DE" sz="1100" b="0" i="0" u="none" strike="noStrike">
                          <a:solidFill>
                            <a:srgbClr val="000000"/>
                          </a:solidFill>
                          <a:effectLst/>
                          <a:latin typeface="Calibri" panose="020F0502020204030204" pitchFamily="34" charset="0"/>
                        </a:rPr>
                        <a:t>SELECT max(preis),min(preis)</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372ms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179ms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159214ms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377ms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2500">
                <a:tc>
                  <a:txBody>
                    <a:bodyPr/>
                    <a:lstStyle/>
                    <a:p>
                      <a:pPr algn="l" fontAlgn="ctr"/>
                      <a:r>
                        <a:rPr lang="de-DE" sz="1100" b="0" i="0" u="none" strike="noStrike">
                          <a:solidFill>
                            <a:srgbClr val="000000"/>
                          </a:solidFill>
                          <a:effectLst/>
                          <a:latin typeface="Calibri" panose="020F0502020204030204" pitchFamily="34" charset="0"/>
                        </a:rPr>
                        <a:t>SELECT max(fahrzeuganzahl),max(mitarbeiteranzahl)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beispieldaten.lieferdienst</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fahrzeugtyp = 'Auto'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405ms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81 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65637ms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48ms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feld 1"/>
          <p:cNvSpPr txBox="1"/>
          <p:nvPr/>
        </p:nvSpPr>
        <p:spPr>
          <a:xfrm>
            <a:off x="2051720" y="1685231"/>
            <a:ext cx="1238250" cy="45720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System </a:t>
            </a:r>
          </a:p>
        </p:txBody>
      </p:sp>
      <p:sp>
        <p:nvSpPr>
          <p:cNvPr id="10" name="Textfeld 2"/>
          <p:cNvSpPr txBox="1"/>
          <p:nvPr/>
        </p:nvSpPr>
        <p:spPr>
          <a:xfrm>
            <a:off x="1150516" y="2009875"/>
            <a:ext cx="636587" cy="26511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Abfrage</a:t>
            </a:r>
          </a:p>
        </p:txBody>
      </p:sp>
    </p:spTree>
    <p:extLst>
      <p:ext uri="{BB962C8B-B14F-4D97-AF65-F5344CB8AC3E}">
        <p14:creationId xmlns:p14="http://schemas.microsoft.com/office/powerpoint/2010/main" val="267824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8. Vergleich </a:t>
            </a:r>
            <a:r>
              <a:rPr lang="de-DE" dirty="0" smtClean="0"/>
              <a:t>– SAP HANA vs. MSSQL </a:t>
            </a:r>
            <a:endParaRPr lang="de-DE" dirty="0"/>
          </a:p>
        </p:txBody>
      </p:sp>
      <p:sp>
        <p:nvSpPr>
          <p:cNvPr id="6" name="Textfeld 5"/>
          <p:cNvSpPr txBox="1"/>
          <p:nvPr/>
        </p:nvSpPr>
        <p:spPr>
          <a:xfrm>
            <a:off x="323528" y="934663"/>
            <a:ext cx="4032448" cy="1080120"/>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3F5FBF"/>
                </a:solidFill>
                <a:latin typeface="Courier New" panose="02070309020205020404" pitchFamily="49" charset="0"/>
              </a:rPr>
              <a:t>;</a:t>
            </a:r>
            <a:endParaRPr lang="de-DE" sz="800" dirty="0"/>
          </a:p>
        </p:txBody>
      </p:sp>
      <p:sp>
        <p:nvSpPr>
          <p:cNvPr id="7" name="Textfeld 6"/>
          <p:cNvSpPr txBox="1"/>
          <p:nvPr/>
        </p:nvSpPr>
        <p:spPr>
          <a:xfrm>
            <a:off x="323528" y="2236046"/>
            <a:ext cx="4067992" cy="1323439"/>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endParaRPr lang="de-DE" sz="800" dirty="0"/>
          </a:p>
        </p:txBody>
      </p:sp>
      <p:sp>
        <p:nvSpPr>
          <p:cNvPr id="9" name="Textfeld 8"/>
          <p:cNvSpPr txBox="1"/>
          <p:nvPr/>
        </p:nvSpPr>
        <p:spPr>
          <a:xfrm>
            <a:off x="323528" y="3782851"/>
            <a:ext cx="3923976" cy="707886"/>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s.</a:t>
            </a:r>
            <a:r>
              <a:rPr lang="de-DE" sz="800" b="1" dirty="0" err="1">
                <a:solidFill>
                  <a:srgbClr val="2A00FF"/>
                </a:solidFill>
                <a:latin typeface="Courier New" panose="02070309020205020404" pitchFamily="49" charset="0"/>
              </a:rPr>
              <a:t>"Fuhrparkgröße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SummeFuhrparkgröße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s</a:t>
            </a:r>
          </a:p>
          <a:p>
            <a:r>
              <a:rPr lang="de-DE" sz="800"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2A00FF"/>
                </a:solidFill>
                <a:latin typeface="Courier New" panose="02070309020205020404" pitchFamily="49" charset="0"/>
              </a:rPr>
              <a:t>'2003-07-08'</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"Datum"</a:t>
            </a:r>
            <a:endParaRPr lang="de-DE" sz="800" dirty="0"/>
          </a:p>
        </p:txBody>
      </p:sp>
      <p:sp>
        <p:nvSpPr>
          <p:cNvPr id="11" name="Textfeld 10"/>
          <p:cNvSpPr txBox="1"/>
          <p:nvPr/>
        </p:nvSpPr>
        <p:spPr>
          <a:xfrm>
            <a:off x="323528" y="4797152"/>
            <a:ext cx="3707952" cy="954107"/>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AVGBestellProLief</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p>
          <a:p>
            <a:r>
              <a:rPr lang="de-DE" sz="800" b="1" dirty="0">
                <a:solidFill>
                  <a:srgbClr val="7F0055"/>
                </a:solidFill>
                <a:latin typeface="Courier New" panose="02070309020205020404" pitchFamily="49" charset="0"/>
              </a:rPr>
              <a:t>JOIN</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l </a:t>
            </a:r>
            <a:r>
              <a:rPr lang="de-DE" sz="800" b="1" dirty="0">
                <a:solidFill>
                  <a:srgbClr val="7F0055"/>
                </a:solidFill>
                <a:latin typeface="Courier New" panose="02070309020205020404" pitchFamily="49" charset="0"/>
              </a:rPr>
              <a:t>ON</a:t>
            </a:r>
            <a:r>
              <a:rPr lang="de-DE" sz="800" b="1" dirty="0">
                <a:solidFill>
                  <a:srgbClr val="000000"/>
                </a:solidFill>
                <a:latin typeface="Courier New" panose="02070309020205020404" pitchFamily="49" charset="0"/>
              </a:rPr>
              <a:t>(b.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endParaRPr lang="de-DE" sz="800" dirty="0"/>
          </a:p>
        </p:txBody>
      </p:sp>
      <p:graphicFrame>
        <p:nvGraphicFramePr>
          <p:cNvPr id="12" name="Tabelle 11"/>
          <p:cNvGraphicFramePr>
            <a:graphicFrameLocks noGrp="1"/>
          </p:cNvGraphicFramePr>
          <p:nvPr>
            <p:extLst>
              <p:ext uri="{D42A27DB-BD31-4B8C-83A1-F6EECF244321}">
                <p14:modId xmlns:p14="http://schemas.microsoft.com/office/powerpoint/2010/main" val="442821006"/>
              </p:ext>
            </p:extLst>
          </p:nvPr>
        </p:nvGraphicFramePr>
        <p:xfrm>
          <a:off x="4572000" y="765336"/>
          <a:ext cx="4372222" cy="4985922"/>
        </p:xfrm>
        <a:graphic>
          <a:graphicData uri="http://schemas.openxmlformats.org/drawingml/2006/table">
            <a:tbl>
              <a:tblPr firstRow="1" bandRow="1">
                <a:tableStyleId>{5C22544A-7EE6-4342-B048-85BDC9FD1C3A}</a:tableStyleId>
              </a:tblPr>
              <a:tblGrid>
                <a:gridCol w="2186111"/>
                <a:gridCol w="2186111"/>
              </a:tblGrid>
              <a:tr h="385362">
                <a:tc>
                  <a:txBody>
                    <a:bodyPr/>
                    <a:lstStyle/>
                    <a:p>
                      <a:r>
                        <a:rPr lang="de-DE" dirty="0" smtClean="0"/>
                        <a:t>SAP HANA </a:t>
                      </a:r>
                      <a:r>
                        <a:rPr lang="de-DE" dirty="0" err="1" smtClean="0"/>
                        <a:t>Exp</a:t>
                      </a:r>
                      <a:endParaRPr lang="de-DE" dirty="0"/>
                    </a:p>
                  </a:txBody>
                  <a:tcPr/>
                </a:tc>
                <a:tc>
                  <a:txBody>
                    <a:bodyPr/>
                    <a:lstStyle/>
                    <a:p>
                      <a:r>
                        <a:rPr lang="de-DE" dirty="0" smtClean="0"/>
                        <a:t>MSSQL</a:t>
                      </a:r>
                      <a:endParaRPr lang="de-DE" dirty="0"/>
                    </a:p>
                  </a:txBody>
                  <a:tcPr/>
                </a:tc>
              </a:tr>
              <a:tr h="965632">
                <a:tc>
                  <a:txBody>
                    <a:bodyPr/>
                    <a:lstStyle/>
                    <a:p>
                      <a:pPr algn="ctr" fontAlgn="b"/>
                      <a:r>
                        <a:rPr lang="de-DE" sz="1100" b="0" i="0" u="none" strike="noStrike" dirty="0" smtClean="0">
                          <a:solidFill>
                            <a:srgbClr val="000000"/>
                          </a:solidFill>
                          <a:effectLst/>
                          <a:latin typeface="Calibri" panose="020F0502020204030204" pitchFamily="34" charset="0"/>
                        </a:rPr>
                        <a:t>6574,60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4085,7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455422">
                <a:tc>
                  <a:txBody>
                    <a:bodyPr/>
                    <a:lstStyle/>
                    <a:p>
                      <a:pPr algn="ctr" fontAlgn="b"/>
                      <a:r>
                        <a:rPr lang="de-DE" sz="1100" b="0" i="0" u="none" strike="noStrike" dirty="0" smtClean="0">
                          <a:solidFill>
                            <a:srgbClr val="000000"/>
                          </a:solidFill>
                          <a:effectLst/>
                          <a:latin typeface="Calibri" panose="020F0502020204030204" pitchFamily="34" charset="0"/>
                        </a:rPr>
                        <a:t>6842,40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1206,1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213874">
                <a:tc>
                  <a:txBody>
                    <a:bodyPr/>
                    <a:lstStyle/>
                    <a:p>
                      <a:pPr algn="ctr" fontAlgn="b"/>
                      <a:r>
                        <a:rPr lang="de-DE" sz="1100" b="0" i="0" u="none" strike="noStrike" dirty="0" smtClean="0">
                          <a:solidFill>
                            <a:srgbClr val="000000"/>
                          </a:solidFill>
                          <a:effectLst/>
                          <a:latin typeface="Calibri" panose="020F0502020204030204" pitchFamily="34" charset="0"/>
                        </a:rPr>
                        <a:t>554,53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3661,7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965632">
                <a:tc>
                  <a:txBody>
                    <a:bodyPr/>
                    <a:lstStyle/>
                    <a:p>
                      <a:pPr algn="ctr" fontAlgn="b"/>
                      <a:r>
                        <a:rPr lang="de-DE" sz="1100" b="0" i="0" u="none" strike="noStrike" dirty="0" smtClean="0">
                          <a:solidFill>
                            <a:srgbClr val="000000"/>
                          </a:solidFill>
                          <a:effectLst/>
                          <a:latin typeface="Calibri" panose="020F0502020204030204" pitchFamily="34" charset="0"/>
                        </a:rPr>
                        <a:t>3067,60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4660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5606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0" y="0"/>
            <a:ext cx="6948264" cy="713400"/>
          </a:xfrm>
        </p:spPr>
        <p:txBody>
          <a:bodyPr/>
          <a:lstStyle/>
          <a:p>
            <a:r>
              <a:rPr lang="de-DE" dirty="0"/>
              <a:t>8. Vergleich – </a:t>
            </a:r>
            <a:r>
              <a:rPr lang="de-DE" dirty="0" smtClean="0"/>
              <a:t>Benchmark SAP HANA </a:t>
            </a:r>
            <a:r>
              <a:rPr lang="de-DE" dirty="0" err="1" smtClean="0"/>
              <a:t>Exp</a:t>
            </a:r>
            <a:r>
              <a:rPr lang="de-DE" dirty="0" smtClean="0"/>
              <a:t> vs. MSSQL</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a:t>
            </a:r>
            <a:r>
              <a:rPr lang="de-DE" dirty="0" smtClean="0"/>
              <a:t>– Qualitativer Vergleich 1</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3040944960"/>
              </p:ext>
            </p:extLst>
          </p:nvPr>
        </p:nvGraphicFramePr>
        <p:xfrm>
          <a:off x="0" y="836713"/>
          <a:ext cx="9144000" cy="5688632"/>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00823">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031871">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Kostenlos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gute Performance</a:t>
                      </a:r>
                      <a:endParaRPr lang="de-DE" sz="1400" kern="1200" dirty="0" smtClean="0">
                        <a:solidFill>
                          <a:schemeClr val="dk1"/>
                        </a:solidFill>
                        <a:effectLst/>
                        <a:latin typeface="+mn-lt"/>
                        <a:ea typeface="+mn-ea"/>
                        <a:cs typeface="+mn-cs"/>
                      </a:endParaRPr>
                    </a:p>
                    <a:p>
                      <a:pPr marL="0" indent="0">
                        <a:buFont typeface="Arial" panose="020B0604020202020204" pitchFamily="34" charset="0"/>
                        <a:buNone/>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Nur bis 32 GB Ram kostenlos</a:t>
                      </a:r>
                    </a:p>
                  </a:txBody>
                  <a:tcPr/>
                </a:tc>
                <a:extLst>
                  <a:ext uri="{0D108BD9-81ED-4DB2-BD59-A6C34878D82A}">
                    <a16:rowId xmlns:a16="http://schemas.microsoft.com/office/drawing/2014/main" xmlns="" val="10001"/>
                  </a:ext>
                </a:extLst>
              </a:tr>
              <a:tr h="3155938">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robust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baseline="0" dirty="0" smtClean="0">
                          <a:solidFill>
                            <a:schemeClr val="dk1"/>
                          </a:solidFill>
                          <a:effectLst/>
                          <a:latin typeface="+mn-lt"/>
                          <a:ea typeface="+mn-ea"/>
                          <a:cs typeface="+mn-cs"/>
                        </a:rPr>
                        <a:t>Allrounder</a:t>
                      </a:r>
                      <a:endParaRPr lang="de-DE" sz="1400" kern="1200" dirty="0" smtClean="0">
                        <a:solidFill>
                          <a:schemeClr val="dk1"/>
                        </a:solidFill>
                        <a:effectLst/>
                        <a:latin typeface="+mn-lt"/>
                        <a:ea typeface="+mn-ea"/>
                        <a:cs typeface="+mn-cs"/>
                      </a:endParaRP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Einflussnahme auf die Komprimierung möglich</a:t>
                      </a:r>
                    </a:p>
                    <a:p>
                      <a:endParaRPr lang="de-DE"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 Qualitativer Vergleich </a:t>
            </a:r>
            <a:r>
              <a:rPr lang="de-DE" dirty="0" smtClean="0"/>
              <a:t>2</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70642703"/>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smtClean="0"/>
                        <a:t>Vermeidung </a:t>
                      </a:r>
                      <a:r>
                        <a:rPr lang="de-DE" sz="1400" dirty="0" smtClean="0"/>
                        <a:t>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xmlns=""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endParaRPr lang="de-DE" dirty="0" smtClean="0"/>
                    </a:p>
                    <a:p>
                      <a:endParaRPr lang="de-DE"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9. 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Express eignet sich vor allem für Aggregatfunktionen </a:t>
            </a:r>
          </a:p>
          <a:p>
            <a:pPr marL="361950" indent="0">
              <a:buNone/>
            </a:pPr>
            <a:r>
              <a:rPr lang="de-DE" sz="1800" dirty="0" smtClean="0"/>
              <a:t>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 ist ein guten Allrounder. </a:t>
            </a:r>
          </a:p>
          <a:p>
            <a:pPr marL="361950" indent="0">
              <a:buNone/>
            </a:pPr>
            <a:r>
              <a:rPr lang="de-DE" sz="1800" dirty="0" smtClean="0"/>
              <a:t>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 ist </a:t>
            </a:r>
            <a:r>
              <a:rPr lang="de-DE" sz="1800" b="1" dirty="0"/>
              <a:t>sehr einfach aufzusetzen und zu bedienen</a:t>
            </a:r>
            <a:r>
              <a:rPr lang="de-DE" sz="1800" b="1" dirty="0" smtClean="0"/>
              <a:t>, </a:t>
            </a:r>
          </a:p>
          <a:p>
            <a:pPr marL="361950" indent="0">
              <a:buNone/>
            </a:pPr>
            <a:r>
              <a:rPr lang="de-DE" sz="1800" dirty="0" smtClean="0"/>
              <a:t>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 eignet sich vor allem für Web-Unternehmen. </a:t>
            </a:r>
          </a:p>
          <a:p>
            <a:pPr marL="361950" indent="0">
              <a:buNone/>
            </a:pPr>
            <a:r>
              <a:rPr lang="de-DE" sz="1800" dirty="0" smtClean="0"/>
              <a:t>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dirty="0"/>
          </a:p>
        </p:txBody>
      </p:sp>
      <p:sp>
        <p:nvSpPr>
          <p:cNvPr id="4" name="Textfeld 3"/>
          <p:cNvSpPr txBox="1"/>
          <p:nvPr/>
        </p:nvSpPr>
        <p:spPr>
          <a:xfrm>
            <a:off x="1619672" y="2996952"/>
            <a:ext cx="6408712" cy="523220"/>
          </a:xfrm>
          <a:prstGeom prst="rect">
            <a:avLst/>
          </a:prstGeom>
          <a:noFill/>
        </p:spPr>
        <p:txBody>
          <a:bodyPr wrap="square" rtlCol="0">
            <a:spAutoFit/>
          </a:bodyPr>
          <a:lstStyle/>
          <a:p>
            <a:r>
              <a:rPr lang="de-DE" dirty="0" smtClean="0"/>
              <a:t>Vielen Dank für ihre Aufmerksamkeit!</a:t>
            </a:r>
            <a:endParaRPr lang="de-DE" dirty="0"/>
          </a:p>
        </p:txBody>
      </p:sp>
    </p:spTree>
    <p:extLst>
      <p:ext uri="{BB962C8B-B14F-4D97-AF65-F5344CB8AC3E}">
        <p14:creationId xmlns:p14="http://schemas.microsoft.com/office/powerpoint/2010/main" val="393937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de-DE" dirty="0" smtClean="0"/>
              <a:t>2. Lösungsweg </a:t>
            </a:r>
            <a:r>
              <a:rPr lang="de-DE" dirty="0"/>
              <a:t>&amp; Projektumgebung </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755576" y="1083327"/>
            <a:ext cx="6669360" cy="1797928"/>
          </a:xfrm>
          <a:prstGeom prst="rect">
            <a:avLst/>
          </a:prstGeom>
          <a:noFill/>
        </p:spPr>
        <p:txBody>
          <a:bodyPr wrap="square" rtlCol="0">
            <a:spAutoFit/>
          </a:bodyPr>
          <a:lstStyle/>
          <a:p>
            <a:pPr marL="385763" indent="-385763">
              <a:spcBef>
                <a:spcPts val="450"/>
              </a:spcBef>
              <a:buAutoNum type="arabicPeriod"/>
            </a:pPr>
            <a:r>
              <a:rPr lang="de-DE" sz="1500" dirty="0"/>
              <a:t>Beispielumgebung einrichten</a:t>
            </a:r>
          </a:p>
          <a:p>
            <a:pPr marL="385763" indent="-385763">
              <a:spcBef>
                <a:spcPts val="450"/>
              </a:spcBef>
              <a:buAutoNum type="arabicPeriod"/>
            </a:pPr>
            <a:r>
              <a:rPr lang="de-DE" sz="1500" dirty="0"/>
              <a:t>Administration</a:t>
            </a:r>
          </a:p>
          <a:p>
            <a:pPr marL="385763" indent="-385763">
              <a:spcBef>
                <a:spcPts val="450"/>
              </a:spcBef>
              <a:buAutoNum type="arabicPeriod"/>
            </a:pPr>
            <a:r>
              <a:rPr lang="de-DE" sz="1500" dirty="0"/>
              <a:t>Entwicklung einer Testumgebung</a:t>
            </a:r>
          </a:p>
          <a:p>
            <a:pPr marL="385763" indent="-385763">
              <a:spcBef>
                <a:spcPts val="450"/>
              </a:spcBef>
              <a:buAutoNum type="arabicPeriod"/>
            </a:pPr>
            <a:r>
              <a:rPr lang="de-DE" sz="1500" dirty="0"/>
              <a:t>Entwicklung der </a:t>
            </a:r>
            <a:r>
              <a:rPr lang="de-DE" sz="1500" dirty="0" err="1"/>
              <a:t>Querys</a:t>
            </a:r>
            <a:endParaRPr lang="de-DE" sz="1500" dirty="0"/>
          </a:p>
          <a:p>
            <a:pPr marL="385763" indent="-385763">
              <a:spcBef>
                <a:spcPts val="450"/>
              </a:spcBef>
              <a:buAutoNum type="arabicPeriod"/>
            </a:pPr>
            <a:r>
              <a:rPr lang="de-DE" sz="1500" dirty="0"/>
              <a:t>Performancetests</a:t>
            </a:r>
          </a:p>
          <a:p>
            <a:pPr marL="385763" indent="-385763">
              <a:spcBef>
                <a:spcPts val="450"/>
              </a:spcBef>
              <a:buAutoNum type="arabicPeriod"/>
            </a:pPr>
            <a:r>
              <a:rPr lang="de-DE" sz="1500" dirty="0"/>
              <a:t>Durchführung der Tests</a:t>
            </a:r>
          </a:p>
        </p:txBody>
      </p:sp>
      <p:sp>
        <p:nvSpPr>
          <p:cNvPr id="6" name="Textfeld 5"/>
          <p:cNvSpPr txBox="1"/>
          <p:nvPr/>
        </p:nvSpPr>
        <p:spPr>
          <a:xfrm>
            <a:off x="1467001" y="5589240"/>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20</a:t>
            </a:r>
            <a:endParaRPr lang="de-DE" sz="600" dirty="0">
              <a:solidFill>
                <a:schemeClr val="tx1">
                  <a:lumMod val="50000"/>
                  <a:lumOff val="50000"/>
                </a:schemeClr>
              </a:solidFill>
            </a:endParaRPr>
          </a:p>
        </p:txBody>
      </p:sp>
      <p:sp>
        <p:nvSpPr>
          <p:cNvPr id="2" name="Textfeld 1">
            <a:extLst>
              <a:ext uri="{FF2B5EF4-FFF2-40B4-BE49-F238E27FC236}">
                <a16:creationId xmlns="" xmlns:a16="http://schemas.microsoft.com/office/drawing/2014/main" id="{EE675E94-0876-4BA0-B88E-E9918706E963}"/>
              </a:ext>
            </a:extLst>
          </p:cNvPr>
          <p:cNvSpPr txBox="1"/>
          <p:nvPr/>
        </p:nvSpPr>
        <p:spPr>
          <a:xfrm>
            <a:off x="4622350" y="1095628"/>
            <a:ext cx="3793445" cy="1477328"/>
          </a:xfrm>
          <a:prstGeom prst="rect">
            <a:avLst/>
          </a:prstGeom>
          <a:noFill/>
        </p:spPr>
        <p:txBody>
          <a:bodyPr wrap="square" rtlCol="0">
            <a:spAutoFit/>
          </a:bodyPr>
          <a:lstStyle/>
          <a:p>
            <a:r>
              <a:rPr lang="de-DE" sz="1500" dirty="0"/>
              <a:t>Arbeitsspeicher:     32GB DDR3</a:t>
            </a:r>
          </a:p>
          <a:p>
            <a:r>
              <a:rPr lang="de-DE" sz="1500" dirty="0"/>
              <a:t>Prozessor:	     Intel Core I7-4790</a:t>
            </a:r>
          </a:p>
          <a:p>
            <a:r>
              <a:rPr lang="de-DE" sz="1500" dirty="0"/>
              <a:t>Betriebssystem:	     Windows 8</a:t>
            </a:r>
          </a:p>
          <a:p>
            <a:r>
              <a:rPr lang="de-DE" sz="1500" dirty="0"/>
              <a:t>Speichermedium:   HDD Festplatte</a:t>
            </a:r>
          </a:p>
          <a:p>
            <a:endParaRPr lang="de-DE" sz="1500" dirty="0"/>
          </a:p>
          <a:p>
            <a:endParaRPr lang="de-DE" sz="1500" dirty="0"/>
          </a:p>
        </p:txBody>
      </p:sp>
      <p:sp>
        <p:nvSpPr>
          <p:cNvPr id="5" name="Rechteck 4">
            <a:extLst>
              <a:ext uri="{FF2B5EF4-FFF2-40B4-BE49-F238E27FC236}">
                <a16:creationId xmlns="" xmlns:a16="http://schemas.microsoft.com/office/drawing/2014/main" id="{F072B02F-E3D9-4007-A22A-DC4B939F3467}"/>
              </a:ext>
            </a:extLst>
          </p:cNvPr>
          <p:cNvSpPr/>
          <p:nvPr/>
        </p:nvSpPr>
        <p:spPr>
          <a:xfrm>
            <a:off x="738461" y="3496583"/>
            <a:ext cx="3429000" cy="1938992"/>
          </a:xfrm>
          <a:prstGeom prst="rect">
            <a:avLst/>
          </a:prstGeom>
        </p:spPr>
        <p:txBody>
          <a:bodyPr>
            <a:spAutoFit/>
          </a:bodyPr>
          <a:lstStyle/>
          <a:p>
            <a:r>
              <a:rPr lang="de-DE" sz="1500" dirty="0"/>
              <a:t>SAP Hana Express:</a:t>
            </a:r>
          </a:p>
          <a:p>
            <a:pPr marL="342900" indent="-342900">
              <a:buFont typeface="Arial" panose="020B0604020202020204" pitchFamily="34" charset="0"/>
              <a:buChar char="•"/>
            </a:pPr>
            <a:r>
              <a:rPr lang="de-DE" sz="1500" dirty="0"/>
              <a:t>VM</a:t>
            </a:r>
          </a:p>
          <a:p>
            <a:pPr marL="342900" indent="-342900">
              <a:buFont typeface="Arial" panose="020B0604020202020204" pitchFamily="34" charset="0"/>
              <a:buChar char="•"/>
            </a:pPr>
            <a:r>
              <a:rPr lang="de-DE" sz="1500" dirty="0" err="1" smtClean="0"/>
              <a:t>Eclipse</a:t>
            </a:r>
            <a:endParaRPr lang="de-DE" sz="1500" dirty="0" smtClean="0"/>
          </a:p>
          <a:p>
            <a:pPr marL="342900" indent="-342900">
              <a:buFont typeface="Arial" panose="020B0604020202020204" pitchFamily="34" charset="0"/>
              <a:buChar char="•"/>
            </a:pPr>
            <a:endParaRPr lang="de-DE" sz="1500" dirty="0" smtClean="0"/>
          </a:p>
          <a:p>
            <a:pPr marL="342900" indent="-342900">
              <a:buFont typeface="Arial" panose="020B0604020202020204" pitchFamily="34" charset="0"/>
              <a:buChar char="•"/>
            </a:pPr>
            <a:endParaRPr lang="de-DE" sz="1500" dirty="0"/>
          </a:p>
          <a:p>
            <a:pPr lvl="0"/>
            <a:r>
              <a:rPr lang="de-DE" sz="1500" dirty="0">
                <a:solidFill>
                  <a:srgbClr val="000000"/>
                </a:solidFill>
              </a:rPr>
              <a:t>MSSQL:</a:t>
            </a:r>
          </a:p>
          <a:p>
            <a:pPr marL="257175" indent="-257175">
              <a:buFont typeface="Arial" panose="020B0604020202020204" pitchFamily="34" charset="0"/>
              <a:buChar char="•"/>
            </a:pPr>
            <a:r>
              <a:rPr lang="de-DE" sz="1500" dirty="0">
                <a:solidFill>
                  <a:srgbClr val="000000"/>
                </a:solidFill>
              </a:rPr>
              <a:t>SQL Server Management Studio</a:t>
            </a:r>
          </a:p>
          <a:p>
            <a:pPr marL="257175" indent="-257175">
              <a:buFont typeface="Arial" panose="020B0604020202020204" pitchFamily="34" charset="0"/>
              <a:buChar char="•"/>
            </a:pPr>
            <a:r>
              <a:rPr lang="de-DE" sz="1500" dirty="0" err="1">
                <a:solidFill>
                  <a:srgbClr val="000000"/>
                </a:solidFill>
              </a:rPr>
              <a:t>DBForge</a:t>
            </a:r>
            <a:endParaRPr lang="de-DE" sz="1500" dirty="0">
              <a:solidFill>
                <a:srgbClr val="000000"/>
              </a:solidFill>
            </a:endParaRPr>
          </a:p>
        </p:txBody>
      </p:sp>
      <p:sp>
        <p:nvSpPr>
          <p:cNvPr id="7" name="Rechteck 6">
            <a:extLst>
              <a:ext uri="{FF2B5EF4-FFF2-40B4-BE49-F238E27FC236}">
                <a16:creationId xmlns="" xmlns:a16="http://schemas.microsoft.com/office/drawing/2014/main" id="{1E945762-E3FA-427D-B868-C19D70CE423B}"/>
              </a:ext>
            </a:extLst>
          </p:cNvPr>
          <p:cNvSpPr/>
          <p:nvPr/>
        </p:nvSpPr>
        <p:spPr>
          <a:xfrm>
            <a:off x="4804572" y="3496583"/>
            <a:ext cx="3429000" cy="2169825"/>
          </a:xfrm>
          <a:prstGeom prst="rect">
            <a:avLst/>
          </a:prstGeom>
        </p:spPr>
        <p:txBody>
          <a:bodyPr>
            <a:spAutoFit/>
          </a:bodyPr>
          <a:lstStyle/>
          <a:p>
            <a:r>
              <a:rPr lang="de-DE" sz="1500" dirty="0" err="1"/>
              <a:t>Memcached</a:t>
            </a:r>
            <a:r>
              <a:rPr lang="de-DE" sz="1500" dirty="0"/>
              <a:t>:</a:t>
            </a:r>
          </a:p>
          <a:p>
            <a:pPr marL="342900" indent="-342900">
              <a:buFont typeface="Arial" panose="020B0604020202020204" pitchFamily="34" charset="0"/>
              <a:buChar char="•"/>
            </a:pPr>
            <a:r>
              <a:rPr lang="de-DE" sz="1500" dirty="0" err="1"/>
              <a:t>MariaDB</a:t>
            </a:r>
            <a:endParaRPr lang="de-DE" sz="1500" dirty="0"/>
          </a:p>
          <a:p>
            <a:pPr marL="342900" indent="-342900">
              <a:buFont typeface="Arial" panose="020B0604020202020204" pitchFamily="34" charset="0"/>
              <a:buChar char="•"/>
            </a:pPr>
            <a:r>
              <a:rPr lang="de-DE" sz="1500" dirty="0"/>
              <a:t>Apache</a:t>
            </a:r>
          </a:p>
          <a:p>
            <a:pPr marL="342900" indent="-342900">
              <a:buFont typeface="Arial" panose="020B0604020202020204" pitchFamily="34" charset="0"/>
              <a:buChar char="•"/>
            </a:pPr>
            <a:r>
              <a:rPr lang="de-DE" sz="1500" dirty="0" smtClean="0"/>
              <a:t>Php-7.0.x-memcache.dll</a:t>
            </a:r>
          </a:p>
          <a:p>
            <a:pPr marL="342900" indent="-342900">
              <a:buFont typeface="Arial" panose="020B0604020202020204" pitchFamily="34" charset="0"/>
              <a:buChar char="•"/>
            </a:pPr>
            <a:endParaRPr lang="de-DE" sz="1500" dirty="0"/>
          </a:p>
          <a:p>
            <a:pPr lvl="0"/>
            <a:r>
              <a:rPr lang="de-DE" sz="1500" dirty="0">
                <a:solidFill>
                  <a:srgbClr val="000000"/>
                </a:solidFill>
              </a:rPr>
              <a:t>Cassandra:</a:t>
            </a:r>
          </a:p>
          <a:p>
            <a:pPr marL="257175" indent="-257175">
              <a:buFont typeface="Arial" panose="020B0604020202020204" pitchFamily="34" charset="0"/>
              <a:buChar char="•"/>
            </a:pPr>
            <a:r>
              <a:rPr lang="de-DE" sz="1500" dirty="0">
                <a:solidFill>
                  <a:srgbClr val="000000"/>
                </a:solidFill>
              </a:rPr>
              <a:t>Konsole</a:t>
            </a:r>
          </a:p>
          <a:p>
            <a:pPr marL="257175" indent="-257175">
              <a:buFont typeface="Arial" panose="020B0604020202020204" pitchFamily="34" charset="0"/>
              <a:buChar char="•"/>
            </a:pPr>
            <a:r>
              <a:rPr lang="de-DE" sz="1500" dirty="0">
                <a:solidFill>
                  <a:srgbClr val="000000"/>
                </a:solidFill>
              </a:rPr>
              <a:t>Apache</a:t>
            </a:r>
          </a:p>
          <a:p>
            <a:pPr marL="257175" indent="-257175">
              <a:buFont typeface="Arial" panose="020B0604020202020204" pitchFamily="34" charset="0"/>
              <a:buChar char="•"/>
            </a:pPr>
            <a:r>
              <a:rPr lang="de-DE" sz="1500" dirty="0" err="1">
                <a:solidFill>
                  <a:srgbClr val="000000"/>
                </a:solidFill>
              </a:rPr>
              <a:t>Datastax</a:t>
            </a:r>
            <a:r>
              <a:rPr lang="de-DE" sz="1500" dirty="0">
                <a:solidFill>
                  <a:srgbClr val="000000"/>
                </a:solidFill>
              </a:rPr>
              <a:t> </a:t>
            </a:r>
            <a:r>
              <a:rPr lang="de-DE" sz="1500" dirty="0" err="1">
                <a:solidFill>
                  <a:srgbClr val="000000"/>
                </a:solidFill>
              </a:rPr>
              <a:t>Devcenter</a:t>
            </a:r>
            <a:endParaRPr lang="de-DE" sz="1500" dirty="0">
              <a:solidFill>
                <a:srgbClr val="000000"/>
              </a:solidFill>
            </a:endParaRPr>
          </a:p>
        </p:txBody>
      </p:sp>
      <p:pic>
        <p:nvPicPr>
          <p:cNvPr id="5122" name="Picture 2" descr="https://www.krollontrack.de/blog/wp-content/uploads/sites/5/sql-brick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94261"/>
            <a:ext cx="2592288" cy="1351299"/>
          </a:xfrm>
          <a:prstGeom prst="rect">
            <a:avLst/>
          </a:prstGeom>
          <a:blipFill dpi="0" rotWithShape="1">
            <a:blip r:embed="rId4">
              <a:alphaModFix amt="0"/>
            </a:blip>
            <a:srcRect/>
            <a:tile tx="0" ty="0" sx="100000" sy="100000" flip="none" algn="tl"/>
          </a:blipFill>
        </p:spPr>
      </p:pic>
    </p:spTree>
    <p:extLst>
      <p:ext uri="{BB962C8B-B14F-4D97-AF65-F5344CB8AC3E}">
        <p14:creationId xmlns:p14="http://schemas.microsoft.com/office/powerpoint/2010/main" val="780032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endParaRPr lang="de-DE" sz="1400" dirty="0" smtClean="0"/>
          </a:p>
          <a:p>
            <a:pPr marL="457200" indent="-457200">
              <a:buFont typeface="+mj-lt"/>
              <a:buAutoNum type="arabicPeriod"/>
            </a:pPr>
            <a:endParaRPr lang="de-DE" sz="1400" dirty="0" smtClean="0"/>
          </a:p>
          <a:p>
            <a:pPr marL="457200" indent="-457200">
              <a:buFont typeface="+mj-lt"/>
              <a:buAutoNum type="arabicPeriod"/>
            </a:pPr>
            <a:endParaRPr lang="de-DE" sz="1400" dirty="0"/>
          </a:p>
          <a:p>
            <a:pPr marL="457200" indent="-457200">
              <a:buFont typeface="+mj-lt"/>
              <a:buAutoNum type="arabicPeriod"/>
            </a:pPr>
            <a:endParaRPr lang="de-DE" sz="1400" dirty="0" smtClean="0"/>
          </a:p>
          <a:p>
            <a:pPr marL="457200" indent="-457200">
              <a:buFont typeface="+mj-lt"/>
              <a:buAutoNum type="arabicPeriod"/>
            </a:pPr>
            <a:endParaRPr lang="de-DE" sz="1400" dirty="0"/>
          </a:p>
          <a:p>
            <a:pPr marL="0" indent="0">
              <a:buNone/>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5" name="Textfeld 4"/>
          <p:cNvSpPr txBox="1"/>
          <p:nvPr/>
        </p:nvSpPr>
        <p:spPr>
          <a:xfrm>
            <a:off x="432000" y="980728"/>
            <a:ext cx="8316464" cy="3754874"/>
          </a:xfrm>
          <a:prstGeom prst="rect">
            <a:avLst/>
          </a:prstGeom>
          <a:noFill/>
        </p:spPr>
        <p:txBody>
          <a:bodyPr wrap="square" rtlCol="0">
            <a:spAutoFit/>
          </a:bodyPr>
          <a:lstStyle/>
          <a:p>
            <a:pPr marL="457200" indent="-457200">
              <a:buFont typeface="+mj-lt"/>
              <a:buAutoNum type="arabicPeriod" startAt="15"/>
            </a:pPr>
            <a:r>
              <a:rPr lang="de-DE" sz="1400" dirty="0"/>
              <a:t>https://docs.datastax.com/en/datastax_enterprise/4.8/datastax_enterprise/inmem/inmemUsingTables.html#inmemUsingTables__inMemoryTblLmt</a:t>
            </a:r>
          </a:p>
          <a:p>
            <a:pPr marL="457200" indent="-457200">
              <a:buFont typeface="+mj-lt"/>
              <a:buAutoNum type="arabicPeriod" startAt="15"/>
            </a:pPr>
            <a:r>
              <a:rPr lang="de-DE" sz="1400" dirty="0">
                <a:hlinkClick r:id="rId2"/>
              </a:rPr>
              <a:t>https://docs.datastax.com/en/datastax_enterprise/4.8/datastax_enterprise/inmem/inmemTOC.html</a:t>
            </a:r>
            <a:endParaRPr lang="de-DE" sz="1400" dirty="0"/>
          </a:p>
          <a:p>
            <a:pPr marL="457200" indent="-457200">
              <a:buFont typeface="+mj-lt"/>
              <a:buAutoNum type="arabicPeriod" startAt="15"/>
            </a:pPr>
            <a:r>
              <a:rPr lang="de-DE" sz="1400" dirty="0">
                <a:hlinkClick r:id="rId3"/>
              </a:rPr>
              <a:t>https://www.google.de/search?q=in+memory+database&amp;tbm=isch&amp;source=lnt&amp;tbs=imgo:1&amp;sa=X&amp;ved=0ahUKEwiNzJ6Hp4LZAhXDCOwKHZcYDYcQpwUIHg&amp;biw=1280&amp;bih=869&amp;dpr=1#imgrc=pdZBBzyXGBfBUM</a:t>
            </a:r>
            <a:r>
              <a:rPr lang="de-DE" sz="1400" dirty="0"/>
              <a:t>:</a:t>
            </a:r>
          </a:p>
          <a:p>
            <a:pPr marL="457200" indent="-457200">
              <a:buFont typeface="+mj-lt"/>
              <a:buAutoNum type="arabicPeriod" startAt="15"/>
            </a:pPr>
            <a:r>
              <a:rPr lang="de-DE" sz="1400" dirty="0">
                <a:hlinkClick r:id="rId4"/>
              </a:rPr>
              <a:t>https://www.eclipse.org/artwork/images/v2/logo-800x188.png</a:t>
            </a:r>
            <a:endParaRPr lang="de-DE" sz="1400" dirty="0"/>
          </a:p>
          <a:p>
            <a:pPr marL="457200" indent="-457200">
              <a:buFont typeface="+mj-lt"/>
              <a:buAutoNum type="arabicPeriod" startAt="15"/>
            </a:pPr>
            <a:r>
              <a:rPr lang="de-DE" sz="1400" dirty="0">
                <a:hlinkClick r:id="rId5"/>
              </a:rPr>
              <a:t>https://rorymon.com/blog/wp-content/uploads/2014/06/SQL.jpg</a:t>
            </a:r>
            <a:endParaRPr lang="de-DE" sz="1400" dirty="0"/>
          </a:p>
          <a:p>
            <a:pPr marL="457200" indent="-457200">
              <a:buFont typeface="+mj-lt"/>
              <a:buAutoNum type="arabicPeriod" startAt="15"/>
            </a:pPr>
            <a:r>
              <a:rPr lang="de-DE" sz="1400" dirty="0">
                <a:hlinkClick r:id="rId6"/>
              </a:rPr>
              <a:t>https://www.krollontrack.de/blog/wp-content/uploads/sites/5/sql-brickwall.jpg</a:t>
            </a:r>
            <a:endParaRPr lang="de-DE" sz="1400" dirty="0"/>
          </a:p>
          <a:p>
            <a:pPr marL="457200" indent="-457200">
              <a:buFont typeface="+mj-lt"/>
              <a:buAutoNum type="arabicPeriod" startAt="15"/>
            </a:pPr>
            <a:r>
              <a:rPr lang="de-DE" sz="1400" dirty="0">
                <a:hlinkClick r:id="rId7"/>
              </a:rPr>
              <a:t>http://www.sysadminslife.com/wp-content/uploads/2013/12/mssql-server.png</a:t>
            </a:r>
            <a:endParaRPr lang="de-DE" sz="1400" dirty="0"/>
          </a:p>
          <a:p>
            <a:pPr marL="457200" indent="-457200">
              <a:buFont typeface="+mj-lt"/>
              <a:buAutoNum type="arabicPeriod" startAt="15"/>
            </a:pPr>
            <a:r>
              <a:rPr lang="de-DE" sz="1400" dirty="0">
                <a:hlinkClick r:id="rId8"/>
              </a:rPr>
              <a:t>https://</a:t>
            </a:r>
            <a:r>
              <a:rPr lang="de-DE" sz="1400" dirty="0" smtClean="0">
                <a:hlinkClick r:id="rId8"/>
              </a:rPr>
              <a:t>www.sap.com/content/dam/application/shared/icons/dev-hxe.svg</a:t>
            </a:r>
            <a:endParaRPr lang="de-DE" sz="1400" dirty="0" smtClean="0"/>
          </a:p>
          <a:p>
            <a:pPr marL="457200" indent="-457200">
              <a:buFont typeface="+mj-lt"/>
              <a:buAutoNum type="arabicPeriod" startAt="15"/>
            </a:pPr>
            <a:r>
              <a:rPr lang="de-DE" sz="1400" dirty="0">
                <a:hlinkClick r:id="rId9"/>
              </a:rPr>
              <a:t>https://</a:t>
            </a:r>
            <a:r>
              <a:rPr lang="de-DE" sz="1400" dirty="0" smtClean="0">
                <a:hlinkClick r:id="rId9"/>
              </a:rPr>
              <a:t>www.youtube.com/watch?v=5qEoEAfAer8</a:t>
            </a:r>
            <a:endParaRPr lang="de-DE" sz="1400" dirty="0" smtClean="0"/>
          </a:p>
          <a:p>
            <a:pPr marL="457200" indent="-457200">
              <a:buFont typeface="+mj-lt"/>
              <a:buAutoNum type="arabicPeriod" startAt="15"/>
            </a:pPr>
            <a:r>
              <a:rPr lang="de-DE" sz="1400" dirty="0"/>
              <a:t>https://upload.wikimedia.org/wikipedia/commons/thumb/5/5e/Cassandra_logo.svg/2000px-Cassandra_logo.svg.png</a:t>
            </a:r>
            <a:endParaRPr lang="de-DE" sz="1400" dirty="0"/>
          </a:p>
          <a:p>
            <a:pPr marL="457200" indent="-457200">
              <a:buFont typeface="+mj-lt"/>
              <a:buAutoNum type="arabicPeriod" startAt="15"/>
            </a:pPr>
            <a:endParaRPr lang="de-DE" sz="1400" dirty="0"/>
          </a:p>
          <a:p>
            <a:endParaRPr lang="de-DE" sz="1400" dirty="0"/>
          </a:p>
        </p:txBody>
      </p:sp>
    </p:spTree>
    <p:extLst>
      <p:ext uri="{BB962C8B-B14F-4D97-AF65-F5344CB8AC3E}">
        <p14:creationId xmlns:p14="http://schemas.microsoft.com/office/powerpoint/2010/main" val="3310976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34907" r="-709" b="4734"/>
          <a:stretch/>
        </p:blipFill>
        <p:spPr>
          <a:xfrm>
            <a:off x="-468560" y="2852936"/>
            <a:ext cx="10225136" cy="3672408"/>
          </a:xfrm>
          <a:prstGeom prst="rect">
            <a:avLst/>
          </a:prstGeom>
        </p:spPr>
      </p:pic>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2. Lösungsweg - Datenbankschema</a:t>
            </a:r>
            <a:endParaRPr lang="de-DE" dirty="0"/>
          </a:p>
        </p:txBody>
      </p:sp>
      <p:sp>
        <p:nvSpPr>
          <p:cNvPr id="6" name="Textfeld 5">
            <a:extLst>
              <a:ext uri="{FF2B5EF4-FFF2-40B4-BE49-F238E27FC236}">
                <a16:creationId xmlns="" xmlns:a16="http://schemas.microsoft.com/office/drawing/2014/main" id="{44B7FBE0-C7B3-436D-8940-0475C8A5C506}"/>
              </a:ext>
            </a:extLst>
          </p:cNvPr>
          <p:cNvSpPr txBox="1"/>
          <p:nvPr/>
        </p:nvSpPr>
        <p:spPr>
          <a:xfrm>
            <a:off x="432000" y="1412776"/>
            <a:ext cx="6575133" cy="1015663"/>
          </a:xfrm>
          <a:prstGeom prst="rect">
            <a:avLst/>
          </a:prstGeom>
          <a:noFill/>
        </p:spPr>
        <p:txBody>
          <a:bodyPr wrap="none" rtlCol="0">
            <a:spAutoFit/>
          </a:bodyPr>
          <a:lstStyle/>
          <a:p>
            <a:pPr marL="342900" indent="-342900">
              <a:buFont typeface="Arial" panose="020B0604020202020204" pitchFamily="34" charset="0"/>
              <a:buChar char="•"/>
            </a:pPr>
            <a:r>
              <a:rPr lang="de-DE" sz="2000" dirty="0"/>
              <a:t>Demoszenario: Versandhaus </a:t>
            </a:r>
            <a:r>
              <a:rPr lang="de-DE" sz="2000" dirty="0" err="1"/>
              <a:t>RuckZuck</a:t>
            </a:r>
            <a:r>
              <a:rPr lang="de-DE" sz="2000" dirty="0"/>
              <a:t> GmbH </a:t>
            </a:r>
          </a:p>
          <a:p>
            <a:pPr marL="342900" indent="-342900">
              <a:buFont typeface="Arial" panose="020B0604020202020204" pitchFamily="34" charset="0"/>
              <a:buChar char="•"/>
            </a:pPr>
            <a:r>
              <a:rPr lang="de-DE" sz="2000" dirty="0"/>
              <a:t>Kunden geben Bestellungen</a:t>
            </a:r>
          </a:p>
          <a:p>
            <a:pPr marL="342900" indent="-342900">
              <a:buFont typeface="Arial" panose="020B0604020202020204" pitchFamily="34" charset="0"/>
              <a:buChar char="•"/>
            </a:pPr>
            <a:r>
              <a:rPr lang="de-DE" sz="2000" dirty="0"/>
              <a:t>interner Lieferdienst liefert von verschiedenen Standorten</a:t>
            </a:r>
          </a:p>
        </p:txBody>
      </p:sp>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3. Vorstellung </a:t>
            </a:r>
            <a:r>
              <a:rPr lang="de-DE" dirty="0"/>
              <a:t>der Projektgruppe</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6390"/>
            <a:ext cx="8892480" cy="2693045"/>
          </a:xfrm>
          <a:prstGeom prst="rect">
            <a:avLst/>
          </a:prstGeom>
          <a:noFill/>
        </p:spPr>
        <p:txBody>
          <a:bodyPr wrap="square" rtlCol="0">
            <a:spAutoFit/>
          </a:bodyPr>
          <a:lstStyle/>
          <a:p>
            <a:pPr>
              <a:spcBef>
                <a:spcPts val="600"/>
              </a:spcBef>
            </a:pPr>
            <a:r>
              <a:rPr lang="de-DE" sz="2000" dirty="0" smtClean="0"/>
              <a:t>SAP HANA </a:t>
            </a:r>
            <a:r>
              <a:rPr lang="de-DE" sz="2000" dirty="0" err="1" smtClean="0"/>
              <a:t>Exp:</a:t>
            </a:r>
            <a:r>
              <a:rPr lang="de-DE" sz="1800" dirty="0" err="1" smtClean="0"/>
              <a:t>Philipp</a:t>
            </a:r>
            <a:r>
              <a:rPr lang="de-DE" sz="1800" dirty="0" smtClean="0"/>
              <a:t> Winkler</a:t>
            </a:r>
          </a:p>
          <a:p>
            <a:pPr>
              <a:spcBef>
                <a:spcPts val="600"/>
              </a:spcBef>
            </a:pPr>
            <a:r>
              <a:rPr lang="de-DE" sz="1800" dirty="0"/>
              <a:t>	</a:t>
            </a:r>
            <a:r>
              <a:rPr lang="de-DE" sz="1800" dirty="0" smtClean="0"/>
              <a:t>	Clemens Köhler</a:t>
            </a:r>
            <a:endParaRPr lang="de-DE" sz="1800" dirty="0"/>
          </a:p>
          <a:p>
            <a:pPr>
              <a:spcBef>
                <a:spcPts val="600"/>
              </a:spcBef>
            </a:pPr>
            <a:r>
              <a:rPr lang="de-DE" sz="2000" dirty="0" smtClean="0"/>
              <a:t>			</a:t>
            </a:r>
          </a:p>
          <a:p>
            <a:pPr>
              <a:spcBef>
                <a:spcPts val="600"/>
              </a:spcBef>
            </a:pPr>
            <a:r>
              <a:rPr lang="de-DE" sz="2000" dirty="0" smtClean="0"/>
              <a:t>MSSQL:</a:t>
            </a:r>
            <a:r>
              <a:rPr lang="de-DE" sz="2000" dirty="0"/>
              <a:t>	</a:t>
            </a:r>
            <a:r>
              <a:rPr lang="de-DE" sz="1800" dirty="0" smtClean="0"/>
              <a:t>Robert </a:t>
            </a:r>
            <a:r>
              <a:rPr lang="de-DE" sz="1800" dirty="0" err="1" smtClean="0"/>
              <a:t>Pietzschmann</a:t>
            </a:r>
            <a:endParaRPr lang="de-DE" sz="1800" dirty="0"/>
          </a:p>
          <a:p>
            <a:pPr>
              <a:spcBef>
                <a:spcPts val="600"/>
              </a:spcBef>
            </a:pPr>
            <a:r>
              <a:rPr lang="de-DE" sz="1800" dirty="0" smtClean="0"/>
              <a:t>		Moritz </a:t>
            </a:r>
            <a:r>
              <a:rPr lang="de-DE" sz="1800" dirty="0" err="1" smtClean="0"/>
              <a:t>Buchwalder</a:t>
            </a:r>
            <a:endParaRPr lang="de-DE" sz="1800" dirty="0" smtClean="0"/>
          </a:p>
          <a:p>
            <a:pPr>
              <a:spcBef>
                <a:spcPts val="600"/>
              </a:spcBef>
            </a:pPr>
            <a:r>
              <a:rPr lang="de-DE" sz="2000" dirty="0" smtClean="0"/>
              <a:t>			</a:t>
            </a:r>
          </a:p>
          <a:p>
            <a:endParaRPr lang="de-DE"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9271"/>
            <a:ext cx="7187527" cy="3174444"/>
          </a:xfrm>
          <a:prstGeom prst="rect">
            <a:avLst/>
          </a:prstGeom>
        </p:spPr>
      </p:pic>
      <p:sp>
        <p:nvSpPr>
          <p:cNvPr id="6" name="Textfeld 5">
            <a:extLst>
              <a:ext uri="{FF2B5EF4-FFF2-40B4-BE49-F238E27FC236}">
                <a16:creationId xmlns:a16="http://schemas.microsoft.com/office/drawing/2014/main" xmlns="" id="{55A35DED-7D1A-4C8F-934D-D5CD3FC3279C}"/>
              </a:ext>
            </a:extLst>
          </p:cNvPr>
          <p:cNvSpPr txBox="1"/>
          <p:nvPr/>
        </p:nvSpPr>
        <p:spPr>
          <a:xfrm>
            <a:off x="4565363" y="1056390"/>
            <a:ext cx="8892480" cy="2369880"/>
          </a:xfrm>
          <a:prstGeom prst="rect">
            <a:avLst/>
          </a:prstGeom>
          <a:noFill/>
        </p:spPr>
        <p:txBody>
          <a:bodyPr wrap="square" rtlCol="0">
            <a:spAutoFit/>
          </a:bodyPr>
          <a:lstStyle/>
          <a:p>
            <a:pPr>
              <a:spcBef>
                <a:spcPts val="600"/>
              </a:spcBef>
            </a:pPr>
            <a:r>
              <a:rPr lang="de-DE" sz="2000" dirty="0" smtClean="0"/>
              <a:t>CASSANDRA:	Marcel Kunz</a:t>
            </a:r>
            <a:r>
              <a:rPr lang="de-DE" sz="1800" dirty="0"/>
              <a:t>	</a:t>
            </a:r>
            <a:r>
              <a:rPr lang="de-DE" sz="1800" dirty="0" smtClean="0"/>
              <a:t>	</a:t>
            </a:r>
            <a:endParaRPr lang="de-DE" sz="1800" dirty="0"/>
          </a:p>
          <a:p>
            <a:pPr>
              <a:spcBef>
                <a:spcPts val="600"/>
              </a:spcBef>
            </a:pPr>
            <a:r>
              <a:rPr lang="de-DE" sz="2000" dirty="0" smtClean="0"/>
              <a:t>	</a:t>
            </a:r>
          </a:p>
          <a:p>
            <a:pPr>
              <a:spcBef>
                <a:spcPts val="600"/>
              </a:spcBef>
            </a:pPr>
            <a:r>
              <a:rPr lang="de-DE" sz="2000" dirty="0" smtClean="0"/>
              <a:t>		</a:t>
            </a:r>
          </a:p>
          <a:p>
            <a:pPr>
              <a:spcBef>
                <a:spcPts val="600"/>
              </a:spcBef>
            </a:pPr>
            <a:r>
              <a:rPr lang="de-DE" sz="2000" dirty="0" smtClean="0"/>
              <a:t>MEMCACHE:</a:t>
            </a:r>
            <a:r>
              <a:rPr lang="de-DE" sz="2000" dirty="0"/>
              <a:t>	</a:t>
            </a:r>
            <a:r>
              <a:rPr lang="de-DE" sz="2000" dirty="0" smtClean="0"/>
              <a:t>Robin </a:t>
            </a:r>
            <a:r>
              <a:rPr lang="de-DE" sz="2000" dirty="0" err="1" smtClean="0"/>
              <a:t>Arnoldt</a:t>
            </a:r>
            <a:endParaRPr lang="de-DE" sz="1800" dirty="0" smtClean="0"/>
          </a:p>
          <a:p>
            <a:pPr>
              <a:spcBef>
                <a:spcPts val="600"/>
              </a:spcBef>
            </a:pPr>
            <a:r>
              <a:rPr lang="de-DE" sz="2000" dirty="0" smtClean="0"/>
              <a:t>			</a:t>
            </a:r>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397378" y="1052736"/>
            <a:ext cx="8892480" cy="4247317"/>
          </a:xfrm>
          <a:prstGeom prst="rect">
            <a:avLst/>
          </a:prstGeom>
          <a:noFill/>
        </p:spPr>
        <p:txBody>
          <a:bodyPr wrap="square" rtlCol="0">
            <a:spAutoFit/>
          </a:bodyPr>
          <a:lstStyle/>
          <a:p>
            <a:pPr>
              <a:lnSpc>
                <a:spcPct val="150000"/>
              </a:lnSpc>
            </a:pPr>
            <a:r>
              <a:rPr lang="de-DE" sz="2000" u="sng" dirty="0" smtClean="0"/>
              <a:t>Performance:</a:t>
            </a:r>
          </a:p>
          <a:p>
            <a:pPr marL="800100" lvl="1" indent="-342900">
              <a:lnSpc>
                <a:spcPct val="150000"/>
              </a:lnSpc>
              <a:buFont typeface="Arial" panose="020B0604020202020204" pitchFamily="34" charset="0"/>
              <a:buChar char="•"/>
            </a:pPr>
            <a:r>
              <a:rPr lang="de-DE" sz="2000" dirty="0" smtClean="0"/>
              <a:t>Multiversionsverwaltung </a:t>
            </a:r>
            <a:endParaRPr lang="de-DE" sz="2000" dirty="0"/>
          </a:p>
          <a:p>
            <a:pPr>
              <a:lnSpc>
                <a:spcPct val="150000"/>
              </a:lnSpc>
            </a:pPr>
            <a:r>
              <a:rPr lang="de-DE" sz="2000" u="sng" dirty="0" smtClean="0"/>
              <a:t>Komprimierung:</a:t>
            </a:r>
            <a:endParaRPr lang="de-DE" sz="2000" u="sng" dirty="0"/>
          </a:p>
          <a:p>
            <a:pPr marL="914400" lvl="1" indent="-457200">
              <a:lnSpc>
                <a:spcPct val="150000"/>
              </a:lnSpc>
              <a:buFont typeface="Arial" panose="020B0604020202020204" pitchFamily="34" charset="0"/>
              <a:buChar char="•"/>
            </a:pPr>
            <a:r>
              <a:rPr lang="de-DE" sz="2000" dirty="0"/>
              <a:t>Datenkomprimierung </a:t>
            </a:r>
            <a:r>
              <a:rPr lang="de-DE" sz="2000" dirty="0" smtClean="0"/>
              <a:t>findet intern statt und kann nicht durch den Nutzer beeinflusst werden und wird von MS auch nicht veröffentlicht</a:t>
            </a:r>
          </a:p>
          <a:p>
            <a:pPr>
              <a:lnSpc>
                <a:spcPct val="150000"/>
              </a:lnSpc>
            </a:pPr>
            <a:r>
              <a:rPr lang="de-DE" sz="2000" u="sng" dirty="0" smtClean="0"/>
              <a:t>Hochverfügbarkeit:</a:t>
            </a:r>
          </a:p>
          <a:p>
            <a:pPr marL="800100" lvl="1" indent="-342900">
              <a:lnSpc>
                <a:spcPct val="150000"/>
              </a:lnSpc>
              <a:buFont typeface="Arial" panose="020B0604020202020204" pitchFamily="34" charset="0"/>
              <a:buChar char="•"/>
            </a:pPr>
            <a:r>
              <a:rPr lang="de-DE" sz="2000" dirty="0" smtClean="0"/>
              <a:t>Zwischenspeicherung erfolgt in Dateigruppen</a:t>
            </a:r>
          </a:p>
          <a:p>
            <a:pPr marL="800100" lvl="1" indent="-342900">
              <a:lnSpc>
                <a:spcPct val="150000"/>
              </a:lnSpc>
              <a:buFont typeface="Arial" panose="020B0604020202020204" pitchFamily="34" charset="0"/>
              <a:buChar char="•"/>
            </a:pPr>
            <a:r>
              <a:rPr lang="de-DE" sz="2000" dirty="0" smtClean="0"/>
              <a:t>Bei z.B. Stromausfall ist außer bei einer laufenden Transaktion alles gesichert</a:t>
            </a:r>
            <a:endParaRPr lang="de-DE" sz="2000" dirty="0"/>
          </a:p>
        </p:txBody>
      </p:sp>
      <p:pic>
        <p:nvPicPr>
          <p:cNvPr id="4098" name="Picture 2" descr="https://rorymon.com/blog/wp-content/uploads/2014/06/S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713400"/>
            <a:ext cx="1641903" cy="1641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19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pic>
        <p:nvPicPr>
          <p:cNvPr id="6146" name="Picture 2" descr="http://www.sysadminslife.com/wp-content/uploads/2013/12/mssql-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908720"/>
            <a:ext cx="1695811" cy="1376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21</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4. MSSQL </a:t>
            </a:r>
            <a:r>
              <a:rPr lang="de-DE" dirty="0"/>
              <a:t>– Export als </a:t>
            </a:r>
            <a:r>
              <a:rPr lang="de-DE" dirty="0" smtClean="0"/>
              <a:t>Flatfile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2613</Words>
  <Application>Microsoft Office PowerPoint</Application>
  <PresentationFormat>Bildschirmpräsentation (4:3)</PresentationFormat>
  <Paragraphs>512</Paragraphs>
  <Slides>31</Slides>
  <Notes>22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Consolas</vt:lpstr>
      <vt:lpstr>Courier New</vt:lpstr>
      <vt:lpstr>Times New Roman</vt:lpstr>
      <vt:lpstr>Wingdings</vt:lpstr>
      <vt:lpstr>ヒラギノ角ゴ Pro W3</vt:lpstr>
      <vt:lpstr>Powerpoint_Vorlage</vt:lpstr>
      <vt:lpstr>PowerPoint-Präsentation</vt:lpstr>
      <vt:lpstr>1. Was sind In-Memory-Datenbanken?</vt:lpstr>
      <vt:lpstr>2. Lösungsweg &amp; Projektumgebung </vt:lpstr>
      <vt:lpstr>2. Lösungsweg - Datenbankschema</vt:lpstr>
      <vt:lpstr>3. Vorstellung der Projektgruppe</vt:lpstr>
      <vt:lpstr>4. MSSQL</vt:lpstr>
      <vt:lpstr>4. MSSQL – Datenbank einrichten</vt:lpstr>
      <vt:lpstr>4. MSSQL – Tabellen einrichten</vt:lpstr>
      <vt:lpstr>4. MSSQL – Export als Flatfile</vt:lpstr>
      <vt:lpstr>5. SAP HANA Express  - Einrichtung</vt:lpstr>
      <vt:lpstr>5. SAP HANA  Express – Eclipse GUI</vt:lpstr>
      <vt:lpstr>5. SAP HANA  Express - Komprimierung</vt:lpstr>
      <vt:lpstr>5. SAP HANA - Komprimierung</vt:lpstr>
      <vt:lpstr>5. SAP HANA - Parallele Verarbeitung</vt:lpstr>
      <vt:lpstr>5. SAP HANA  Express - Hochverfügbarkeit</vt:lpstr>
      <vt:lpstr>6. Cassandra </vt:lpstr>
      <vt:lpstr>6. Cassandra - Erstellen der Datenbank</vt:lpstr>
      <vt:lpstr>6. Cassandra - Komprimierung</vt:lpstr>
      <vt:lpstr>6. Cassandra - In-Memory Nutzung </vt:lpstr>
      <vt:lpstr>7. Memcache</vt:lpstr>
      <vt:lpstr>7. Memcache - Funktionsweise</vt:lpstr>
      <vt:lpstr>7. Memcache - Verwendung von Memcached</vt:lpstr>
      <vt:lpstr>8. Vergleich – Quantitativer Vergleich</vt:lpstr>
      <vt:lpstr>8. Vergleich – SAP HANA vs. MSSQL </vt:lpstr>
      <vt:lpstr>8. Vergleich – Benchmark SAP HANA Exp vs. MSSQL</vt:lpstr>
      <vt:lpstr>8. Vergleich – Qualitativer Vergleich 1</vt:lpstr>
      <vt:lpstr>8. Vergleich – Qualitativer Vergleich 2</vt:lpstr>
      <vt:lpstr>9. Fazit</vt:lpstr>
      <vt:lpstr>PowerPoint-Präsentation</vt:lpstr>
      <vt:lpstr>Quellen</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294</cp:revision>
  <cp:lastPrinted>2011-09-28T10:49:02Z</cp:lastPrinted>
  <dcterms:created xsi:type="dcterms:W3CDTF">2011-12-19T14:51:39Z</dcterms:created>
  <dcterms:modified xsi:type="dcterms:W3CDTF">2018-02-01T12:10:25Z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