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5" r:id="rId2"/>
    <p:sldId id="280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4" r:id="rId17"/>
    <p:sldId id="282" r:id="rId18"/>
    <p:sldId id="283" r:id="rId19"/>
    <p:sldId id="285" r:id="rId20"/>
    <p:sldId id="279" r:id="rId21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1C"/>
    <a:srgbClr val="F5AD36"/>
    <a:srgbClr val="F88C21"/>
    <a:srgbClr val="EEEEEE"/>
    <a:srgbClr val="FF9900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8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1674" y="114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Dictionary</a:t>
            </a:r>
            <a:r>
              <a:rPr lang="de-DE" baseline="0" dirty="0" smtClean="0"/>
              <a:t> ist eine Komprimierung vom typ light-</a:t>
            </a:r>
            <a:r>
              <a:rPr lang="de-DE" baseline="0" dirty="0" err="1" smtClean="0"/>
              <a:t>weight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komprimierung</a:t>
            </a:r>
            <a:r>
              <a:rPr lang="de-DE" baseline="0" dirty="0" smtClean="0"/>
              <a:t>. Light </a:t>
            </a:r>
            <a:r>
              <a:rPr lang="de-DE" baseline="0" dirty="0" err="1" smtClean="0"/>
              <a:t>weight</a:t>
            </a:r>
            <a:r>
              <a:rPr lang="de-DE" baseline="0" dirty="0" smtClean="0"/>
              <a:t> bedeutet, dass die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zwar komprimiert werden, aber noch so dass damit gearbeitet werden kann ohne sie wieder zu dekomprimieren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Blade</a:t>
            </a:r>
            <a:r>
              <a:rPr lang="de-DE" baseline="0" dirty="0" smtClean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82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Data und Log </a:t>
            </a:r>
            <a:r>
              <a:rPr lang="de-DE" dirty="0" err="1" smtClean="0"/>
              <a:t>Volumes</a:t>
            </a:r>
            <a:r>
              <a:rPr lang="de-DE" dirty="0" smtClean="0"/>
              <a:t> enthalten alle Änderungen der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37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Titelmaster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60000" y="6588000"/>
            <a:ext cx="1080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r>
              <a:rPr lang="de-DE" sz="800" dirty="0"/>
              <a:t>H. Mustermann</a:t>
            </a:r>
          </a:p>
        </p:txBody>
      </p:sp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Titel der Präsentation</a:t>
            </a:r>
            <a:endParaRPr lang="de-DE" sz="800" dirty="0"/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30.11.2011</a:t>
            </a:r>
            <a:endParaRPr lang="de-DE" sz="800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 smtClean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echies.com/userfiles/images/dictionaryCompression.JPG" TargetMode="External"/><Relationship Id="rId2" Type="http://schemas.openxmlformats.org/officeDocument/2006/relationships/hyperlink" Target="https://www.oth-regensburg.de/fileadmin/media/fakultaeten/im/forschung-projekte/ccse/pdf/SAP_HANA_AKWI_2014_v6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yslinkams.com/de/blog/hana-hochverfuegbarkeit-durch-system-replik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Zeilenorientiert: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Spaltenorientiert: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Spaltenorientierte Speicherung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3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740635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https://de.wikipedia.org/wiki/Spaltenorientierte_Datenbank</a:t>
            </a:r>
          </a:p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2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371448"/>
            <a:ext cx="8243888" cy="461834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4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Table Beispiel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CREATE COLUMN TABLE "TPCH"."CUSTOMER_CS" (</a:t>
            </a:r>
          </a:p>
          <a:p>
            <a:pPr marL="0" indent="0">
              <a:buNone/>
            </a:pPr>
            <a:r>
              <a:rPr lang="de-DE" dirty="0"/>
              <a:t>   C_CUSTKEY            integer                        not null,</a:t>
            </a:r>
          </a:p>
          <a:p>
            <a:pPr marL="0" indent="0">
              <a:buNone/>
            </a:pPr>
            <a:r>
              <a:rPr lang="de-DE" dirty="0"/>
              <a:t>   C_NAME               </a:t>
            </a:r>
            <a:r>
              <a:rPr lang="de-DE" dirty="0" err="1"/>
              <a:t>varchar</a:t>
            </a:r>
            <a:r>
              <a:rPr lang="de-DE" dirty="0"/>
              <a:t>(25)                    not null,</a:t>
            </a:r>
          </a:p>
          <a:p>
            <a:pPr marL="0" indent="0">
              <a:buNone/>
            </a:pPr>
            <a:r>
              <a:rPr lang="de-DE" dirty="0"/>
              <a:t>   C_ADDRESS            </a:t>
            </a:r>
            <a:r>
              <a:rPr lang="de-DE" dirty="0" err="1"/>
              <a:t>varchar</a:t>
            </a:r>
            <a:r>
              <a:rPr lang="de-DE" dirty="0"/>
              <a:t>(40)                    not null,</a:t>
            </a:r>
          </a:p>
          <a:p>
            <a:pPr marL="0" indent="0">
              <a:buNone/>
            </a:pPr>
            <a:r>
              <a:rPr lang="de-DE" dirty="0"/>
              <a:t>   C_NATIONKEY          integer                        not null,</a:t>
            </a:r>
          </a:p>
          <a:p>
            <a:pPr marL="0" indent="0">
              <a:buNone/>
            </a:pPr>
            <a:r>
              <a:rPr lang="de-DE" dirty="0"/>
              <a:t>   C_PHONE              </a:t>
            </a:r>
            <a:r>
              <a:rPr lang="de-DE" dirty="0" err="1"/>
              <a:t>char</a:t>
            </a:r>
            <a:r>
              <a:rPr lang="de-DE" dirty="0"/>
              <a:t>(15)                       not null,</a:t>
            </a:r>
          </a:p>
          <a:p>
            <a:pPr marL="0" indent="0">
              <a:buNone/>
            </a:pPr>
            <a:r>
              <a:rPr lang="de-DE" dirty="0"/>
              <a:t>   C_ACCTBAL            </a:t>
            </a:r>
            <a:r>
              <a:rPr lang="de-DE" dirty="0" err="1"/>
              <a:t>decimal</a:t>
            </a:r>
            <a:r>
              <a:rPr lang="de-DE" dirty="0"/>
              <a:t>(15,2)                  not null,</a:t>
            </a:r>
          </a:p>
          <a:p>
            <a:pPr marL="0" indent="0">
              <a:buNone/>
            </a:pPr>
            <a:r>
              <a:rPr lang="de-DE" dirty="0"/>
              <a:t>   C_MKTSEGMENT         </a:t>
            </a:r>
            <a:r>
              <a:rPr lang="de-DE" dirty="0" err="1"/>
              <a:t>char</a:t>
            </a:r>
            <a:r>
              <a:rPr lang="de-DE" dirty="0"/>
              <a:t>(10)                       not null,</a:t>
            </a:r>
          </a:p>
          <a:p>
            <a:pPr marL="0" indent="0">
              <a:buNone/>
            </a:pPr>
            <a:r>
              <a:rPr lang="de-DE" dirty="0"/>
              <a:t>   C_COMMENT            </a:t>
            </a:r>
            <a:r>
              <a:rPr lang="de-DE" dirty="0" err="1"/>
              <a:t>varchar</a:t>
            </a:r>
            <a:r>
              <a:rPr lang="de-DE" dirty="0"/>
              <a:t>(117)                   not null,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/>
              <a:t>primary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(C_CUSTKEY)</a:t>
            </a:r>
          </a:p>
          <a:p>
            <a:pPr marL="0" indent="0">
              <a:buNone/>
            </a:pPr>
            <a:r>
              <a:rPr lang="de-DE" dirty="0"/>
              <a:t>);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kumimoji="0" lang="de-DE" altLang="de-DE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84" y="1052513"/>
            <a:ext cx="4440720" cy="5256212"/>
          </a:xfrm>
        </p:spPr>
      </p:pic>
    </p:spTree>
    <p:extLst>
      <p:ext uri="{BB962C8B-B14F-4D97-AF65-F5344CB8AC3E}">
        <p14:creationId xmlns:p14="http://schemas.microsoft.com/office/powerpoint/2010/main" val="42175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4" y="1052513"/>
            <a:ext cx="6484600" cy="5256212"/>
          </a:xfrm>
        </p:spPr>
      </p:pic>
    </p:spTree>
    <p:extLst>
      <p:ext uri="{BB962C8B-B14F-4D97-AF65-F5344CB8AC3E}">
        <p14:creationId xmlns:p14="http://schemas.microsoft.com/office/powerpoint/2010/main" val="173381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Vergleich:</a:t>
            </a:r>
          </a:p>
          <a:p>
            <a:r>
              <a:rPr lang="de-DE" dirty="0"/>
              <a:t>http://www.datenbanken-verstehen.de/lexikon/sap-hana/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6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43200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98337"/>
            <a:ext cx="3753374" cy="240063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250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https://www.oth-regensburg.de/fileadmin/media/fakultaeten/im/forschung-projekte/ccse/pdf/SAP_HANA_AKWI_2014_v6.pdf</a:t>
            </a:r>
          </a:p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www.oth-regensburg.de/fileadmin/media/fakultaeten/im/forschung-projekte/ccse/pdf/SAP_HANA_AKWI_2014_v6.pdf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www.stechies.com/userfiles/images/dictionaryCompression.JPG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www.syslinkams.com/de/blog/hana-hochverfuegbarkeit-durch-system-replikation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/>
              <a:t>https</a:t>
            </a:r>
            <a:r>
              <a:rPr lang="de-DE"/>
              <a:t>://</a:t>
            </a:r>
            <a:r>
              <a:rPr lang="de-DE" smtClean="0"/>
              <a:t>www.sap.com/developer/tutorials/dt-create-schema-load-data-part3.html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Spaltenorientierte Speicherung</a:t>
            </a:r>
          </a:p>
          <a:p>
            <a:r>
              <a:rPr lang="de-DE" dirty="0" err="1" smtClean="0"/>
              <a:t>Dictionary</a:t>
            </a:r>
            <a:r>
              <a:rPr lang="de-DE" dirty="0" smtClean="0"/>
              <a:t>-Komprimierung (light-</a:t>
            </a:r>
            <a:r>
              <a:rPr lang="de-DE" dirty="0" err="1" smtClean="0"/>
              <a:t>weight</a:t>
            </a:r>
            <a:r>
              <a:rPr lang="de-DE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Komprimierung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8" name="Picture 4" descr="https://www.stechies.com/userfiles/images/dictionaryComp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1" y="1988840"/>
            <a:ext cx="6172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53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Unterteilt Arbeitsschritte um parallel daran zu arbeiten</a:t>
            </a:r>
          </a:p>
          <a:p>
            <a:r>
              <a:rPr lang="de-DE" dirty="0" smtClean="0"/>
              <a:t>Verteilt die Daten auf mehrere Serverblades um Lesezugriff zu ermöglichen</a:t>
            </a:r>
          </a:p>
          <a:p>
            <a:r>
              <a:rPr lang="de-DE" dirty="0" smtClean="0"/>
              <a:t>Erhöht die Ausfallsicherheit durch Standby Blades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Parallele Verarbeitung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8742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Storage </a:t>
            </a:r>
            <a:r>
              <a:rPr lang="de-DE" dirty="0" smtClean="0"/>
              <a:t>Replication (Spiegelung der Speicherarchitektur)</a:t>
            </a:r>
          </a:p>
          <a:p>
            <a:r>
              <a:rPr lang="de-DE" dirty="0"/>
              <a:t>Host </a:t>
            </a:r>
            <a:r>
              <a:rPr lang="de-DE" dirty="0" smtClean="0"/>
              <a:t>Auto-</a:t>
            </a:r>
            <a:r>
              <a:rPr lang="de-DE" dirty="0" err="1" smtClean="0"/>
              <a:t>Failure</a:t>
            </a:r>
            <a:r>
              <a:rPr lang="de-DE" dirty="0" smtClean="0"/>
              <a:t> (Data- und Log-</a:t>
            </a:r>
            <a:r>
              <a:rPr lang="de-DE" dirty="0" err="1" smtClean="0"/>
              <a:t>Volumes</a:t>
            </a:r>
            <a:r>
              <a:rPr lang="de-DE" dirty="0" smtClean="0"/>
              <a:t> werden von einem Hot Standby-System übernommen)</a:t>
            </a:r>
          </a:p>
          <a:p>
            <a:r>
              <a:rPr lang="de-DE" dirty="0"/>
              <a:t>SAP HANA System </a:t>
            </a:r>
            <a:r>
              <a:rPr lang="de-DE" dirty="0" smtClean="0"/>
              <a:t>Replication (Permanente Replikation der Daten auf Sekundäres System)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Wie schützt sich die </a:t>
            </a:r>
            <a:r>
              <a:rPr lang="de-DE" dirty="0" err="1" smtClean="0"/>
              <a:t>InMemory</a:t>
            </a:r>
            <a:r>
              <a:rPr lang="de-DE" dirty="0" smtClean="0"/>
              <a:t> Datenbank vor z.B. Stromausfällen?</a:t>
            </a:r>
          </a:p>
          <a:p>
            <a:r>
              <a:rPr lang="de-DE" dirty="0" smtClean="0"/>
              <a:t>Data- und Log-</a:t>
            </a:r>
            <a:r>
              <a:rPr lang="de-DE" dirty="0" err="1" smtClean="0"/>
              <a:t>Volumes</a:t>
            </a:r>
            <a:r>
              <a:rPr lang="de-DE" dirty="0" smtClean="0"/>
              <a:t> werden auf der Festplatte gespeichert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Hochverfügbarkeit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3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98" y="1052513"/>
            <a:ext cx="5874091" cy="525621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Arbeitsspeicher zuweisen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8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9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0060"/>
            <a:ext cx="8243888" cy="448111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 der Folie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326</Words>
  <Application>Microsoft Office PowerPoint</Application>
  <PresentationFormat>Bildschirmpräsentation (4:3)</PresentationFormat>
  <Paragraphs>86</Paragraphs>
  <Slides>20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Consolas</vt:lpstr>
      <vt:lpstr>Wingdings</vt:lpstr>
      <vt:lpstr>ヒラギノ角ゴ Pro W3</vt:lpstr>
      <vt:lpstr>Powerpoint_Vorlage</vt:lpstr>
      <vt:lpstr>Spaltenorientierte Speicherung</vt:lpstr>
      <vt:lpstr>PowerPoint-Präsentation</vt:lpstr>
      <vt:lpstr>Komprimierung</vt:lpstr>
      <vt:lpstr>Parallele Verarbeitung</vt:lpstr>
      <vt:lpstr>Hochverfügbarkeit</vt:lpstr>
      <vt:lpstr>Arbeitsspeicher zuweisen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Titel der Folie</vt:lpstr>
      <vt:lpstr>Create Table Beispiel</vt:lpstr>
      <vt:lpstr>Import</vt:lpstr>
      <vt:lpstr>Import</vt:lpstr>
      <vt:lpstr>Import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129</cp:revision>
  <cp:lastPrinted>2011-09-28T10:49:02Z</cp:lastPrinted>
  <dcterms:created xsi:type="dcterms:W3CDTF">2011-12-19T14:51:39Z</dcterms:created>
  <dcterms:modified xsi:type="dcterms:W3CDTF">2018-01-10T12:43:03Z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