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5" r:id="rId2"/>
    <p:sldId id="280" r:id="rId3"/>
    <p:sldId id="264" r:id="rId4"/>
    <p:sldId id="286" r:id="rId5"/>
    <p:sldId id="266" r:id="rId6"/>
    <p:sldId id="287" r:id="rId7"/>
    <p:sldId id="267" r:id="rId8"/>
    <p:sldId id="288" r:id="rId9"/>
    <p:sldId id="268" r:id="rId10"/>
    <p:sldId id="269" r:id="rId11"/>
    <p:sldId id="289" r:id="rId12"/>
    <p:sldId id="290" r:id="rId13"/>
    <p:sldId id="270" r:id="rId14"/>
    <p:sldId id="271" r:id="rId15"/>
    <p:sldId id="279" r:id="rId16"/>
  </p:sldIdLst>
  <p:sldSz cx="9144000" cy="6858000" type="screen4x3"/>
  <p:notesSz cx="6888163" cy="96234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B1C"/>
    <a:srgbClr val="F5AD36"/>
    <a:srgbClr val="F88C21"/>
    <a:srgbClr val="EEEEEE"/>
    <a:srgbClr val="FF9900"/>
    <a:srgbClr val="F5F5F5"/>
    <a:srgbClr val="F9F9F9"/>
    <a:srgbClr val="F0F0F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8" autoAdjust="0"/>
    <p:restoredTop sz="75978" autoAdjust="0"/>
  </p:normalViewPr>
  <p:slideViewPr>
    <p:cSldViewPr showGuides="1">
      <p:cViewPr varScale="1">
        <p:scale>
          <a:sx n="88" d="100"/>
          <a:sy n="88" d="100"/>
        </p:scale>
        <p:origin x="2262" y="90"/>
      </p:cViewPr>
      <p:guideLst>
        <p:guide orient="horz" pos="2160"/>
        <p:guide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8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Pietzschmann" userId="c7f59647ab801a01" providerId="LiveId" clId="{943B4E65-9082-4CC9-8A88-14CECA6BA227}"/>
    <pc:docChg chg="undo custSel addSld modSld sldOrd">
      <pc:chgData name="Robert Pietzschmann" userId="c7f59647ab801a01" providerId="LiveId" clId="{943B4E65-9082-4CC9-8A88-14CECA6BA227}" dt="2018-01-14T12:38:50.797" v="3649" actId="20577"/>
      <pc:docMkLst>
        <pc:docMk/>
      </pc:docMkLst>
      <pc:sldChg chg="modNotesTx">
        <pc:chgData name="Robert Pietzschmann" userId="c7f59647ab801a01" providerId="LiveId" clId="{943B4E65-9082-4CC9-8A88-14CECA6BA227}" dt="2018-01-14T11:57:30.216" v="580" actId="20577"/>
        <pc:sldMkLst>
          <pc:docMk/>
          <pc:sldMk cId="2780534605" sldId="264"/>
        </pc:sldMkLst>
      </pc:sldChg>
      <pc:sldChg chg="ord">
        <pc:chgData name="Robert Pietzschmann" userId="c7f59647ab801a01" providerId="LiveId" clId="{943B4E65-9082-4CC9-8A88-14CECA6BA227}" dt="2018-01-14T12:38:35.099" v="3637"/>
        <pc:sldMkLst>
          <pc:docMk/>
          <pc:sldMk cId="1389049837" sldId="276"/>
        </pc:sldMkLst>
      </pc:sldChg>
      <pc:sldChg chg="delSp modSp add modNotesTx">
        <pc:chgData name="Robert Pietzschmann" userId="c7f59647ab801a01" providerId="LiveId" clId="{943B4E65-9082-4CC9-8A88-14CECA6BA227}" dt="2018-01-14T12:38:50.797" v="3649" actId="20577"/>
        <pc:sldMkLst>
          <pc:docMk/>
          <pc:sldMk cId="1319687565" sldId="286"/>
        </pc:sldMkLst>
        <pc:spChg chg="mod">
          <ac:chgData name="Robert Pietzschmann" userId="c7f59647ab801a01" providerId="LiveId" clId="{943B4E65-9082-4CC9-8A88-14CECA6BA227}" dt="2018-01-14T12:38:50.797" v="3649" actId="20577"/>
          <ac:spMkLst>
            <pc:docMk/>
            <pc:sldMk cId="1319687565" sldId="286"/>
            <ac:spMk id="2" creationId="{00000000-0000-0000-0000-000000000000}"/>
          </ac:spMkLst>
        </pc:spChg>
        <pc:picChg chg="del">
          <ac:chgData name="Robert Pietzschmann" userId="c7f59647ab801a01" providerId="LiveId" clId="{943B4E65-9082-4CC9-8A88-14CECA6BA227}" dt="2018-01-14T11:58:25.269" v="582" actId="478"/>
          <ac:picMkLst>
            <pc:docMk/>
            <pc:sldMk cId="1319687565" sldId="286"/>
            <ac:picMk id="1028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FD760A10-92D6-E64E-83D4-602FD2599EA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506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8225" y="722313"/>
            <a:ext cx="48117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570413"/>
            <a:ext cx="504983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  <a:p>
            <a:pPr lvl="0"/>
            <a:r>
              <a:rPr lang="de-DE"/>
              <a:t>Zweite Ebene</a:t>
            </a:r>
          </a:p>
          <a:p>
            <a:pPr lvl="0"/>
            <a:r>
              <a:rPr lang="de-DE"/>
              <a:t>Dritte Ebene</a:t>
            </a:r>
          </a:p>
          <a:p>
            <a:pPr lvl="0"/>
            <a:r>
              <a:rPr lang="de-DE"/>
              <a:t>Vierte Ebene</a:t>
            </a:r>
          </a:p>
          <a:p>
            <a:pPr lvl="0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AB9EDB5D-BD4B-C740-8F6C-B28044BEA9E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21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Dictionary</a:t>
            </a:r>
            <a:r>
              <a:rPr lang="de-DE" baseline="0" dirty="0"/>
              <a:t> ist eine Komprimierung vom typ light-</a:t>
            </a:r>
            <a:r>
              <a:rPr lang="de-DE" baseline="0" dirty="0" err="1"/>
              <a:t>weight</a:t>
            </a:r>
            <a:r>
              <a:rPr lang="de-DE" baseline="0" dirty="0"/>
              <a:t> </a:t>
            </a:r>
            <a:r>
              <a:rPr lang="de-DE" baseline="0" dirty="0" err="1"/>
              <a:t>komprimierung</a:t>
            </a:r>
            <a:r>
              <a:rPr lang="de-DE" baseline="0" dirty="0"/>
              <a:t>. </a:t>
            </a:r>
          </a:p>
          <a:p>
            <a:r>
              <a:rPr lang="de-DE" baseline="0" dirty="0"/>
              <a:t>Light </a:t>
            </a:r>
            <a:r>
              <a:rPr lang="de-DE" baseline="0" dirty="0" err="1"/>
              <a:t>weight</a:t>
            </a:r>
            <a:r>
              <a:rPr lang="de-DE" baseline="0" dirty="0"/>
              <a:t> bedeutet, dass die daten zwar komprimiert werden, aber noch so dass damit gearbeitet werden kann ohne sie wieder zu dekomprimieren (durch Indexe). </a:t>
            </a:r>
          </a:p>
          <a:p>
            <a:r>
              <a:rPr lang="de-DE" baseline="0" dirty="0"/>
              <a:t>Funktionsweise: Werte mit großer Länge, Speicherbedarf wie Texte werden als Integer Wert gespeichert 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Jedem String ein Integer zugeordnet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Integer statt Strings in Attribut Vector gespeichert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Prozessor auf Integer Werte ausgelegt, kann diese schneller verarbeiten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Weiterer Vorteil durch Sortierung (Binärsuche möglich) aber schlecht bei Anfügen von neuen Werten da immer wieder neu sortiert werden muss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907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/>
              <a:t>Mehrere Terabyte Datenbank ohne zusätzliche Komprimierung nicht komplett in Speicher haltbar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Prefix</a:t>
            </a:r>
            <a:r>
              <a:rPr lang="de-DE" baseline="0" dirty="0"/>
              <a:t>: Sortierung nach tonangebenden Wert, Attributvektor startet damit/ beinhaltet ID des Wertes nur noch ein mal + Häufigkeit dessen (keine Dopplungen mehr -&gt; Einsparung Speicher)+  </a:t>
            </a:r>
            <a:r>
              <a:rPr lang="de-DE" baseline="0" dirty="0" err="1"/>
              <a:t>Ids</a:t>
            </a:r>
            <a:r>
              <a:rPr lang="de-DE" baseline="0" dirty="0"/>
              <a:t> nachfolgender nicht tonangebender Werte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Run </a:t>
            </a:r>
            <a:r>
              <a:rPr lang="de-DE" baseline="0" dirty="0" err="1"/>
              <a:t>Length</a:t>
            </a:r>
            <a:r>
              <a:rPr lang="de-DE" baseline="0" dirty="0"/>
              <a:t>: am Besten wenn Vektor mehrere verschiedene Werte mit großer Häufigkeit hat, Maximale Kompression durch Sortierung, gleiche Werte zu einem Zusammengefasst + entweder Häufigkeit oder Startposition (Startposition verbraucht etwas mehr Speicher, da bei letztem Wert Häufigkeit einmalig gespeichert werden muss, aber bietet direkten Zugriff mit Binärsuche was wesentlich bessere Performance bietet) 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Cluster Encoding: Aufteilung in gleich große Blöcke (oft 1024 Einheiten), wenn alle Werte in Block gleich -&gt; Zusammenfassen zu einem Wert + Häufigkeit dessen, bei unterschiedlichen Werten keine Komprimierung, in zusätzlichen Bit Vektor Darstellung wo was ersetzt wurde (1 wenn ersetzt 0 wenn unkomprimiert) 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Indirect</a:t>
            </a:r>
            <a:r>
              <a:rPr lang="de-DE" baseline="0" dirty="0"/>
              <a:t> Encoding: wieder Unterteilung in Blöcke, wenn </a:t>
            </a:r>
            <a:r>
              <a:rPr lang="de-DE" baseline="0" dirty="0" err="1"/>
              <a:t>Sorteirung</a:t>
            </a:r>
            <a:r>
              <a:rPr lang="de-DE" baseline="0" dirty="0"/>
              <a:t> nach anderer Spalte kann hier Performance Vorteil für abhängige Spalte erreicht werden -&gt; Tabelle nach Ländern sortiert, Vornamen steht dazu in Korrelation &gt; -&gt; durchschnittlich 200 Vornamen pro 1024 Block pro Land -&gt; In extra Dictionary werden </a:t>
            </a:r>
            <a:r>
              <a:rPr lang="de-DE" baseline="0" dirty="0" err="1"/>
              <a:t>Ids</a:t>
            </a:r>
            <a:r>
              <a:rPr lang="de-DE" baseline="0" dirty="0"/>
              <a:t> der Vornamen nun Nummern von 0 bis 199 zugeordnet und nur diese in einem Block gespeichert anstelle von IDs der Länder/ Einsparung bei Bsp. Da nur noch 8 statt 23 Bit benötigt werden pro Eintrag im Block </a:t>
            </a:r>
          </a:p>
          <a:p>
            <a:pPr marL="0" indent="0">
              <a:buFontTx/>
              <a:buNone/>
            </a:pPr>
            <a:r>
              <a:rPr lang="de-DE" baseline="0" dirty="0"/>
              <a:t>-   Delta Encoding: Reduzierung des Speicherbedarfs des </a:t>
            </a:r>
            <a:r>
              <a:rPr lang="de-DE" baseline="0" dirty="0" err="1"/>
              <a:t>Dictionarys</a:t>
            </a:r>
            <a:r>
              <a:rPr lang="de-DE" baseline="0" dirty="0"/>
              <a:t> -&gt; bei alphanumerischer Sortierung bei Städten z.B. mehrere Städte mit selben Vorsilben (Aach und Aachen z.B.)-&gt; wieder </a:t>
            </a:r>
            <a:r>
              <a:rPr lang="de-DE" baseline="0" dirty="0" err="1"/>
              <a:t>unterteilung</a:t>
            </a:r>
            <a:r>
              <a:rPr lang="de-DE" baseline="0" dirty="0"/>
              <a:t> in Blöcke (aber hier meist nur 16 Werte pro Block) -&gt; erster Wert in Block wird mit Länge dessen gespeichert (Aach mit 4 Zeichen), in zweiten Block wird dann bei gleichen Zeichen Anzahl derer zum Vorgänger gespeichert (bei Aachen also wieder 4) plus Anzahl folgender Zeichen (2 bei Aachen)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710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Blade</a:t>
            </a:r>
            <a:r>
              <a:rPr lang="de-DE" baseline="0" dirty="0"/>
              <a:t> ist ein Server der kompakt gebaut aber sehr leistungsfähig für seine Größe ist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820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Data und Log </a:t>
            </a:r>
            <a:r>
              <a:rPr lang="de-DE" dirty="0" err="1"/>
              <a:t>Volumes</a:t>
            </a:r>
            <a:r>
              <a:rPr lang="de-DE" dirty="0"/>
              <a:t> enthalten alle Änderungen der Daten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374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Data und Log </a:t>
            </a:r>
            <a:r>
              <a:rPr lang="de-DE" dirty="0" err="1"/>
              <a:t>Volumes</a:t>
            </a:r>
            <a:r>
              <a:rPr lang="de-DE" dirty="0"/>
              <a:t> enthalten alle Änderungen der Daten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3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052736"/>
            <a:ext cx="8244456" cy="5256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80000"/>
            <a:ext cx="590465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2000" y="1052736"/>
            <a:ext cx="8244456" cy="5256584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80000"/>
            <a:ext cx="590465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360000" y="6588000"/>
            <a:ext cx="1080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r>
              <a:rPr lang="de-DE" sz="800" dirty="0"/>
              <a:t>H. Mustermann</a:t>
            </a:r>
          </a:p>
        </p:txBody>
      </p:sp>
      <p:sp>
        <p:nvSpPr>
          <p:cNvPr id="6168" name="Text Box 24"/>
          <p:cNvSpPr txBox="1">
            <a:spLocks noChangeArrowheads="1"/>
          </p:cNvSpPr>
          <p:nvPr userDrawn="1"/>
        </p:nvSpPr>
        <p:spPr bwMode="auto">
          <a:xfrm>
            <a:off x="1800000" y="6588000"/>
            <a:ext cx="1676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Titel der Präsentation</a:t>
            </a:r>
          </a:p>
        </p:txBody>
      </p:sp>
      <p:pic>
        <p:nvPicPr>
          <p:cNvPr id="15" name="Bild 14" descr="HTW_GESAMTLOGO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80000" y="289357"/>
            <a:ext cx="2340000" cy="403339"/>
          </a:xfrm>
          <a:prstGeom prst="rect">
            <a:avLst/>
          </a:prstGeom>
        </p:spPr>
      </p:pic>
      <p:cxnSp>
        <p:nvCxnSpPr>
          <p:cNvPr id="29" name="Gerade Verbindung 28"/>
          <p:cNvCxnSpPr/>
          <p:nvPr userDrawn="1"/>
        </p:nvCxnSpPr>
        <p:spPr bwMode="auto">
          <a:xfrm>
            <a:off x="0" y="6576863"/>
            <a:ext cx="9144000" cy="16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 Verbindung 38"/>
          <p:cNvCxnSpPr/>
          <p:nvPr userDrawn="1"/>
        </p:nvCxnSpPr>
        <p:spPr bwMode="auto">
          <a:xfrm rot="5400000">
            <a:off x="65920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 Verbindung 39"/>
          <p:cNvCxnSpPr/>
          <p:nvPr userDrawn="1"/>
        </p:nvCxnSpPr>
        <p:spPr bwMode="auto">
          <a:xfrm rot="5400000">
            <a:off x="15628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/>
          <p:nvPr userDrawn="1"/>
        </p:nvCxnSpPr>
        <p:spPr bwMode="auto">
          <a:xfrm rot="5400000">
            <a:off x="78874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 Box 24"/>
          <p:cNvSpPr txBox="1">
            <a:spLocks noChangeArrowheads="1"/>
          </p:cNvSpPr>
          <p:nvPr userDrawn="1"/>
        </p:nvSpPr>
        <p:spPr bwMode="auto">
          <a:xfrm>
            <a:off x="8100000" y="6588000"/>
            <a:ext cx="10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30.11.2011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-990600" y="1066800"/>
            <a:ext cx="184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cxnSp>
        <p:nvCxnSpPr>
          <p:cNvPr id="17" name="Gerade Verbindung 16"/>
          <p:cNvCxnSpPr/>
          <p:nvPr userDrawn="1"/>
        </p:nvCxnSpPr>
        <p:spPr bwMode="auto">
          <a:xfrm>
            <a:off x="360000" y="676957"/>
            <a:ext cx="5940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 Box 24"/>
          <p:cNvSpPr txBox="1">
            <a:spLocks noChangeArrowheads="1"/>
          </p:cNvSpPr>
          <p:nvPr userDrawn="1"/>
        </p:nvSpPr>
        <p:spPr bwMode="auto">
          <a:xfrm>
            <a:off x="6840000" y="6588000"/>
            <a:ext cx="10086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Seite </a:t>
            </a:r>
            <a:fld id="{4C790DD4-CCC4-1747-B78A-F5A5F626767F}" type="slidenum">
              <a:rPr lang="de-DE" sz="800" smtClean="0"/>
              <a:pPr algn="l"/>
              <a:t>‹Nr.›</a:t>
            </a:fld>
            <a:endParaRPr lang="de-DE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e.wikipedia.org/wiki/Liste_der_IPA-Zeiche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min-magazin.de/var/ezflow_site/storage/images/media/images/memcached_illustration/110428-1-ger-DE/memcached_illustration_large.png" TargetMode="External"/><Relationship Id="rId2" Type="http://schemas.openxmlformats.org/officeDocument/2006/relationships/hyperlink" Target="https://memcached.org/memcached-usage.p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Memcached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32000" y="6309320"/>
            <a:ext cx="3249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https://de.wikipedia.org/wiki/Spaltenorientierte_Datenbank</a:t>
            </a:r>
          </a:p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9552" y="1268760"/>
            <a:ext cx="81369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err="1"/>
              <a:t>memcached</a:t>
            </a:r>
            <a:r>
              <a:rPr lang="de-DE" sz="1800" dirty="0"/>
              <a:t> [</a:t>
            </a:r>
            <a:r>
              <a:rPr lang="de-DE" sz="1800" dirty="0">
                <a:hlinkClick r:id="rId2" tooltip="Liste der IPA-Zeichen"/>
              </a:rPr>
              <a:t>ˈmɛm.kæʃ.tː</a:t>
            </a:r>
            <a:r>
              <a:rPr lang="de-DE" sz="1800" dirty="0" smtClean="0"/>
              <a:t>]  *1</a:t>
            </a:r>
          </a:p>
          <a:p>
            <a:endParaRPr lang="de-DE" sz="1800" dirty="0"/>
          </a:p>
          <a:p>
            <a:endParaRPr lang="de-DE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entwickelt </a:t>
            </a:r>
            <a:r>
              <a:rPr lang="de-DE" sz="1800" dirty="0"/>
              <a:t>von Brad </a:t>
            </a:r>
            <a:r>
              <a:rPr lang="de-DE" sz="1800" dirty="0" err="1"/>
              <a:t>Fitzpatrick</a:t>
            </a:r>
            <a:r>
              <a:rPr lang="de-DE" sz="1800" dirty="0"/>
              <a:t> (</a:t>
            </a:r>
            <a:r>
              <a:rPr lang="de-DE" sz="1800" dirty="0" err="1"/>
              <a:t>Danga</a:t>
            </a:r>
            <a:r>
              <a:rPr lang="de-DE" sz="1800" dirty="0"/>
              <a:t> Interactive /  </a:t>
            </a:r>
            <a:r>
              <a:rPr lang="de-DE" sz="1800" dirty="0" err="1"/>
              <a:t>LiveJournal</a:t>
            </a:r>
            <a:r>
              <a:rPr lang="de-DE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seid </a:t>
            </a:r>
            <a:r>
              <a:rPr lang="de-DE" sz="1800" dirty="0"/>
              <a:t>15. Juni 2003 unter </a:t>
            </a:r>
            <a:r>
              <a:rPr lang="de-DE" sz="1800" dirty="0" smtClean="0"/>
              <a:t>BSD-Lizenz </a:t>
            </a:r>
            <a:r>
              <a:rPr lang="de-DE" sz="1800" dirty="0"/>
              <a:t>Verfügbar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Facebook </a:t>
            </a:r>
            <a:r>
              <a:rPr lang="de-DE" sz="1800" dirty="0"/>
              <a:t>, </a:t>
            </a:r>
            <a:r>
              <a:rPr lang="de-DE" sz="1800" dirty="0" err="1"/>
              <a:t>Youtube</a:t>
            </a:r>
            <a:r>
              <a:rPr lang="de-DE" sz="1800" dirty="0"/>
              <a:t>, </a:t>
            </a:r>
            <a:r>
              <a:rPr lang="de-DE" sz="1800" dirty="0" err="1"/>
              <a:t>Reddit</a:t>
            </a:r>
            <a:endParaRPr lang="de-DE" sz="1800" dirty="0"/>
          </a:p>
          <a:p>
            <a:endParaRPr lang="de-DE" sz="1800" dirty="0" smtClean="0"/>
          </a:p>
          <a:p>
            <a:endParaRPr lang="de-DE" sz="1800" dirty="0"/>
          </a:p>
          <a:p>
            <a:endParaRPr lang="de-DE" sz="1800" dirty="0" smtClean="0"/>
          </a:p>
          <a:p>
            <a:r>
              <a:rPr lang="de-DE" sz="1800" dirty="0"/>
              <a:t>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Server </a:t>
            </a:r>
            <a:r>
              <a:rPr lang="de-DE" sz="1800" dirty="0" err="1"/>
              <a:t>Application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stellt </a:t>
            </a:r>
            <a:r>
              <a:rPr lang="de-DE" sz="1800" dirty="0"/>
              <a:t>Speicher in RAM zur Verfügung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lässt </a:t>
            </a:r>
            <a:r>
              <a:rPr lang="de-DE" sz="1800" dirty="0"/>
              <a:t>sich über Netzwerk/Internet ansprechen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kann </a:t>
            </a:r>
            <a:r>
              <a:rPr lang="de-DE" sz="1800" dirty="0"/>
              <a:t>Daten aufnehmen und zurückgeben</a:t>
            </a:r>
          </a:p>
        </p:txBody>
      </p:sp>
    </p:spTree>
    <p:extLst>
      <p:ext uri="{BB962C8B-B14F-4D97-AF65-F5344CB8AC3E}">
        <p14:creationId xmlns:p14="http://schemas.microsoft.com/office/powerpoint/2010/main" val="889318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Code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713400"/>
            <a:ext cx="6111633" cy="5626887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451088" y="3326694"/>
            <a:ext cx="226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 smtClean="0"/>
              <a:t>Mit PHP Memcache Bibliothek</a:t>
            </a:r>
          </a:p>
        </p:txBody>
      </p:sp>
    </p:spTree>
    <p:extLst>
      <p:ext uri="{BB962C8B-B14F-4D97-AF65-F5344CB8AC3E}">
        <p14:creationId xmlns:p14="http://schemas.microsoft.com/office/powerpoint/2010/main" val="302689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Code Ergebnis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87" y="1775744"/>
            <a:ext cx="2876951" cy="444879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692" y="1806216"/>
            <a:ext cx="2876951" cy="444879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755576" y="936642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 smtClean="0"/>
              <a:t>Ohne Memcache</a:t>
            </a:r>
          </a:p>
          <a:p>
            <a:pPr algn="ctr"/>
            <a:r>
              <a:rPr lang="de-DE" sz="1800" dirty="0" smtClean="0"/>
              <a:t>Dauer: 3612,49… </a:t>
            </a:r>
            <a:r>
              <a:rPr lang="de-DE" sz="1800" dirty="0" err="1"/>
              <a:t>m</a:t>
            </a:r>
            <a:r>
              <a:rPr lang="de-DE" sz="1800" dirty="0" err="1" smtClean="0"/>
              <a:t>s</a:t>
            </a:r>
            <a:endParaRPr lang="de-DE" sz="1800" dirty="0"/>
          </a:p>
        </p:txBody>
      </p:sp>
      <p:sp>
        <p:nvSpPr>
          <p:cNvPr id="9" name="Textfeld 8"/>
          <p:cNvSpPr txBox="1"/>
          <p:nvPr/>
        </p:nvSpPr>
        <p:spPr>
          <a:xfrm>
            <a:off x="5372432" y="936642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 smtClean="0"/>
              <a:t>Mit Memcache</a:t>
            </a:r>
          </a:p>
          <a:p>
            <a:pPr algn="ctr"/>
            <a:r>
              <a:rPr lang="de-DE" sz="1800" dirty="0" smtClean="0"/>
              <a:t>Dauer: 0,17 – 0,28 </a:t>
            </a:r>
            <a:r>
              <a:rPr lang="de-DE" sz="1800" dirty="0" err="1" smtClean="0"/>
              <a:t>ms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115484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Kompression</a:t>
            </a:r>
            <a:endParaRPr lang="de-DE" dirty="0"/>
          </a:p>
        </p:txBody>
      </p:sp>
      <p:sp>
        <p:nvSpPr>
          <p:cNvPr id="10" name="Inhaltsplatzhalter 1"/>
          <p:cNvSpPr>
            <a:spLocks noGrp="1"/>
          </p:cNvSpPr>
          <p:nvPr>
            <p:ph idx="1"/>
          </p:nvPr>
        </p:nvSpPr>
        <p:spPr>
          <a:xfrm>
            <a:off x="432000" y="1052736"/>
            <a:ext cx="8244456" cy="5256584"/>
          </a:xfrm>
        </p:spPr>
        <p:txBody>
          <a:bodyPr/>
          <a:lstStyle/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 smtClean="0"/>
              <a:t>Memcached selbst Komprimiert Daten nicht, da aber die Art der Daten die gespeichert werden egal ist, können bereits Komprimierte Daten abgelegt werden.</a:t>
            </a:r>
          </a:p>
          <a:p>
            <a:pPr marL="457200" lvl="1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Viele </a:t>
            </a:r>
            <a:r>
              <a:rPr lang="de-DE" u="sng" dirty="0" smtClean="0"/>
              <a:t>Memcache-Bibliotheken</a:t>
            </a:r>
            <a:r>
              <a:rPr lang="de-DE" dirty="0" smtClean="0"/>
              <a:t> besitzen Methoden zur Komprimierung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Komprimierung ist daher  Abhängig von Programmiersprache, der benutzten Bibliothek oder dem Programmierer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328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Sicherheits</a:t>
            </a:r>
            <a:r>
              <a:rPr lang="de-DE" dirty="0" smtClean="0"/>
              <a:t> Aspekte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 smtClean="0"/>
              <a:t>Datensicherheit</a:t>
            </a:r>
            <a:r>
              <a:rPr lang="de-DE" u="sng" dirty="0"/>
              <a:t>:</a:t>
            </a:r>
          </a:p>
          <a:p>
            <a:r>
              <a:rPr lang="de-DE" dirty="0" smtClean="0"/>
              <a:t>Memcache dient der reinen Datenvorhaltung</a:t>
            </a:r>
            <a:endParaRPr lang="de-DE" dirty="0"/>
          </a:p>
          <a:p>
            <a:r>
              <a:rPr lang="de-DE" dirty="0" smtClean="0"/>
              <a:t>keine </a:t>
            </a:r>
            <a:r>
              <a:rPr lang="de-DE" dirty="0"/>
              <a:t>Persistenz oder Backups vorgesehen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u="sng" dirty="0" smtClean="0"/>
              <a:t>Zugriffssicherheit</a:t>
            </a:r>
            <a:r>
              <a:rPr lang="de-DE" u="sng" dirty="0"/>
              <a:t>:</a:t>
            </a:r>
          </a:p>
          <a:p>
            <a:r>
              <a:rPr lang="de-DE" dirty="0" smtClean="0"/>
              <a:t>Memcache-Server </a:t>
            </a:r>
            <a:r>
              <a:rPr lang="de-DE" dirty="0"/>
              <a:t>antworten jedem Nutzer innerhalb des selben Netzes</a:t>
            </a:r>
          </a:p>
          <a:p>
            <a:r>
              <a:rPr lang="de-DE" dirty="0" smtClean="0"/>
              <a:t>Memcache </a:t>
            </a:r>
            <a:r>
              <a:rPr lang="de-DE" dirty="0"/>
              <a:t>Verschlüsselt </a:t>
            </a:r>
            <a:r>
              <a:rPr lang="de-DE" dirty="0" smtClean="0"/>
              <a:t>nichts</a:t>
            </a:r>
          </a:p>
          <a:p>
            <a:r>
              <a:rPr lang="de-DE" dirty="0" smtClean="0"/>
              <a:t>Open-Source </a:t>
            </a:r>
            <a:r>
              <a:rPr lang="de-DE" dirty="0"/>
              <a:t>Lizenz -&gt; Einfacher Zugriff auf </a:t>
            </a:r>
            <a:r>
              <a:rPr lang="de-DE" dirty="0" smtClean="0"/>
              <a:t>Quellcode</a:t>
            </a:r>
          </a:p>
          <a:p>
            <a:endParaRPr lang="de-DE" dirty="0"/>
          </a:p>
          <a:p>
            <a:r>
              <a:rPr lang="de-DE" dirty="0" smtClean="0"/>
              <a:t>Bsp.: </a:t>
            </a:r>
            <a:br>
              <a:rPr lang="de-DE" dirty="0" smtClean="0"/>
            </a:br>
            <a:r>
              <a:rPr lang="de-DE" dirty="0" smtClean="0"/>
              <a:t>Integer-Overflow ermöglichte 2009 Ausführung </a:t>
            </a:r>
            <a:r>
              <a:rPr lang="de-DE" dirty="0"/>
              <a:t>von </a:t>
            </a:r>
            <a:r>
              <a:rPr lang="de-DE" dirty="0" smtClean="0"/>
              <a:t>Code auf dem Host-System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437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 / Nachteile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 smtClean="0"/>
              <a:t>Vorteile</a:t>
            </a:r>
            <a:r>
              <a:rPr lang="de-DE" u="sng" dirty="0"/>
              <a:t>:</a:t>
            </a:r>
          </a:p>
          <a:p>
            <a:r>
              <a:rPr lang="de-DE" dirty="0" smtClean="0"/>
              <a:t>einfach </a:t>
            </a:r>
            <a:r>
              <a:rPr lang="de-DE" dirty="0"/>
              <a:t>zu </a:t>
            </a:r>
            <a:r>
              <a:rPr lang="de-DE" dirty="0" smtClean="0"/>
              <a:t>installieren und implementieren</a:t>
            </a:r>
            <a:endParaRPr lang="de-DE" dirty="0"/>
          </a:p>
          <a:p>
            <a:r>
              <a:rPr lang="de-DE" dirty="0"/>
              <a:t>e</a:t>
            </a:r>
            <a:r>
              <a:rPr lang="de-DE" dirty="0" smtClean="0"/>
              <a:t>infache Optimierung </a:t>
            </a:r>
            <a:r>
              <a:rPr lang="de-DE" dirty="0"/>
              <a:t>der Ladezeiten von </a:t>
            </a:r>
            <a:r>
              <a:rPr lang="de-DE" dirty="0" smtClean="0"/>
              <a:t>Webseiten</a:t>
            </a:r>
            <a:endParaRPr lang="de-DE" dirty="0"/>
          </a:p>
          <a:p>
            <a:r>
              <a:rPr lang="de-DE" dirty="0" smtClean="0"/>
              <a:t>einfache </a:t>
            </a:r>
            <a:r>
              <a:rPr lang="de-DE" dirty="0"/>
              <a:t>Bedienung ( </a:t>
            </a:r>
            <a:r>
              <a:rPr lang="de-DE" dirty="0" err="1" smtClean="0"/>
              <a:t>set</a:t>
            </a:r>
            <a:r>
              <a:rPr lang="de-DE" dirty="0" smtClean="0"/>
              <a:t>() ; </a:t>
            </a:r>
            <a:r>
              <a:rPr lang="de-DE" dirty="0" err="1" smtClean="0"/>
              <a:t>add</a:t>
            </a:r>
            <a:r>
              <a:rPr lang="de-DE" dirty="0" smtClean="0"/>
              <a:t>() ; </a:t>
            </a:r>
            <a:r>
              <a:rPr lang="de-DE" dirty="0" err="1" smtClean="0"/>
              <a:t>get</a:t>
            </a:r>
            <a:r>
              <a:rPr lang="de-DE" dirty="0" smtClean="0"/>
              <a:t>()  )</a:t>
            </a:r>
          </a:p>
          <a:p>
            <a:r>
              <a:rPr lang="de-DE" dirty="0" smtClean="0"/>
              <a:t>Open Source (BSD-Lizenz)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</a:p>
          <a:p>
            <a:pPr marL="0" indent="0">
              <a:buNone/>
            </a:pPr>
            <a:r>
              <a:rPr lang="de-DE" u="sng" dirty="0" smtClean="0"/>
              <a:t>Nachteile</a:t>
            </a:r>
            <a:r>
              <a:rPr lang="de-DE" u="sng" dirty="0"/>
              <a:t>:</a:t>
            </a:r>
          </a:p>
          <a:p>
            <a:r>
              <a:rPr lang="de-DE" dirty="0" smtClean="0"/>
              <a:t>Open Source -&gt; Fehler im Code ausnutzbar</a:t>
            </a:r>
            <a:endParaRPr lang="de-DE" dirty="0"/>
          </a:p>
          <a:p>
            <a:r>
              <a:rPr lang="de-DE" dirty="0" smtClean="0"/>
              <a:t>Sicherheit außerdem fast vollständig </a:t>
            </a:r>
            <a:r>
              <a:rPr lang="de-DE" dirty="0"/>
              <a:t>vom Nutzer / Bibliothek abhängig</a:t>
            </a:r>
          </a:p>
          <a:p>
            <a:r>
              <a:rPr lang="de-DE" dirty="0" smtClean="0"/>
              <a:t>Kompression </a:t>
            </a:r>
            <a:r>
              <a:rPr lang="de-DE" dirty="0"/>
              <a:t>von Bibliothek / Programmiersprache abhängig</a:t>
            </a:r>
          </a:p>
          <a:p>
            <a:endParaRPr lang="de-DE" dirty="0" smtClean="0"/>
          </a:p>
          <a:p>
            <a:r>
              <a:rPr lang="de-DE" dirty="0" smtClean="0"/>
              <a:t>Memcache </a:t>
            </a:r>
            <a:r>
              <a:rPr lang="de-DE" dirty="0"/>
              <a:t>sollte nur von einer Bibliothek angesprochen </a:t>
            </a:r>
            <a:r>
              <a:rPr lang="de-DE" dirty="0" smtClean="0"/>
              <a:t>werden</a:t>
            </a:r>
            <a:br>
              <a:rPr lang="de-DE" dirty="0" smtClean="0"/>
            </a:br>
            <a:r>
              <a:rPr lang="de-DE" dirty="0" smtClean="0"/>
              <a:t>(Unterschiedliche </a:t>
            </a:r>
            <a:r>
              <a:rPr lang="de-DE" dirty="0"/>
              <a:t>Arten der Abspeicherung von Daten / Kompressionsmethoden)</a:t>
            </a:r>
          </a:p>
        </p:txBody>
      </p:sp>
    </p:spTree>
    <p:extLst>
      <p:ext uri="{BB962C8B-B14F-4D97-AF65-F5344CB8AC3E}">
        <p14:creationId xmlns:p14="http://schemas.microsoft.com/office/powerpoint/2010/main" val="2723117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Bild1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memcached.org/memcached-usage.png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Bild2: </a:t>
            </a:r>
            <a:r>
              <a:rPr lang="de-DE" dirty="0">
                <a:hlinkClick r:id="rId3"/>
              </a:rPr>
              <a:t>http</a:t>
            </a:r>
            <a:r>
              <a:rPr lang="de-DE">
                <a:hlinkClick r:id="rId3"/>
              </a:rPr>
              <a:t>://</a:t>
            </a:r>
            <a:r>
              <a:rPr lang="de-DE" smtClean="0">
                <a:hlinkClick r:id="rId3"/>
              </a:rPr>
              <a:t>www.admin-magazin.de/var/ezflow_site/storage/images/media/images/memcached_illustration/110428-1-ger-DE/memcached_illustration_large.png</a:t>
            </a:r>
            <a:endParaRPr lang="de-DE" smtClean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427054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Wozu nutzt man Memcached ?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39552" y="1196752"/>
            <a:ext cx="820891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Größter </a:t>
            </a:r>
            <a:r>
              <a:rPr lang="de-DE" sz="1800" dirty="0"/>
              <a:t>Anwendungsbereich = Webanwendungen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schneller </a:t>
            </a:r>
            <a:r>
              <a:rPr lang="de-DE" sz="1800" dirty="0"/>
              <a:t>Zugriff auf im Cache abgelegte 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Lastverteilung </a:t>
            </a:r>
            <a:r>
              <a:rPr lang="de-DE" sz="1800" dirty="0"/>
              <a:t>von Festplattenzugriffen / Datenbankanfragen auf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da </a:t>
            </a:r>
            <a:r>
              <a:rPr lang="de-DE" sz="1800" dirty="0"/>
              <a:t>häufig abgefragte Daten im RAM gespeichert sind -&gt; schnelle </a:t>
            </a:r>
            <a:r>
              <a:rPr lang="de-DE" sz="1800" dirty="0" smtClean="0"/>
              <a:t>  	 Antwortzeiten </a:t>
            </a:r>
            <a:r>
              <a:rPr lang="de-DE" sz="1800" dirty="0"/>
              <a:t>möglich</a:t>
            </a:r>
          </a:p>
          <a:p>
            <a:endParaRPr lang="de-DE" sz="1800" dirty="0" smtClean="0"/>
          </a:p>
          <a:p>
            <a:endParaRPr lang="de-DE" sz="1800" dirty="0"/>
          </a:p>
          <a:p>
            <a:endParaRPr lang="de-DE" sz="1800" dirty="0" smtClean="0"/>
          </a:p>
          <a:p>
            <a:r>
              <a:rPr lang="de-DE" sz="18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Ziel</a:t>
            </a:r>
            <a:r>
              <a:rPr lang="de-DE" sz="1800" dirty="0"/>
              <a:t>: Optimierung der Antwortzeiten von Webanwendungen</a:t>
            </a:r>
          </a:p>
          <a:p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2372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Funktionsweise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39552" y="836712"/>
            <a:ext cx="81369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Memcached </a:t>
            </a:r>
            <a:r>
              <a:rPr lang="de-DE" sz="1800" dirty="0"/>
              <a:t>stellt mehrere Hashtabellen zur Verfügung (Key-Tabelle , Value-Tabelle)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vergleichbar </a:t>
            </a:r>
            <a:r>
              <a:rPr lang="de-DE" sz="1800" dirty="0"/>
              <a:t>mit Assoziativen Arrays in verschiedenen Programmiersprachen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 smtClean="0"/>
              <a:t>Key's</a:t>
            </a:r>
            <a:r>
              <a:rPr lang="de-DE" sz="1800" dirty="0" smtClean="0"/>
              <a:t> </a:t>
            </a:r>
            <a:r>
              <a:rPr lang="de-DE" sz="1800" dirty="0"/>
              <a:t>und </a:t>
            </a:r>
            <a:r>
              <a:rPr lang="de-DE" sz="1800" dirty="0" err="1"/>
              <a:t>Value's</a:t>
            </a:r>
            <a:r>
              <a:rPr lang="de-DE" sz="1800" dirty="0"/>
              <a:t> können als Strings übergeben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 smtClean="0"/>
              <a:t>Key's</a:t>
            </a:r>
            <a:r>
              <a:rPr lang="de-DE" sz="1800" dirty="0" smtClean="0"/>
              <a:t> </a:t>
            </a:r>
            <a:r>
              <a:rPr lang="de-DE" sz="1800" dirty="0"/>
              <a:t>werden in </a:t>
            </a:r>
            <a:r>
              <a:rPr lang="de-DE" sz="1800" dirty="0" smtClean="0"/>
              <a:t>Hashs umgerechnet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endParaRPr lang="de-DE" sz="1800" dirty="0" smtClean="0"/>
          </a:p>
          <a:p>
            <a:r>
              <a:rPr lang="de-DE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8053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Speicher wird über einen </a:t>
            </a:r>
            <a:r>
              <a:rPr lang="de-DE" dirty="0" err="1"/>
              <a:t>Slab-Allocator</a:t>
            </a:r>
            <a:r>
              <a:rPr lang="de-DE" dirty="0"/>
              <a:t> verwaltet (viele kleine Speicherbereiche werden  häufig reserviert und wieder freigegeben - bei Memcache max. 1 MByte groß) 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Memcache </a:t>
            </a:r>
            <a:r>
              <a:rPr lang="de-DE" dirty="0"/>
              <a:t>hat keine definierten Clients -&gt; Programm Bibliotheken nehmen großen </a:t>
            </a:r>
            <a:r>
              <a:rPr lang="de-DE" dirty="0" smtClean="0"/>
              <a:t>Einfluss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(am </a:t>
            </a:r>
            <a:r>
              <a:rPr lang="de-DE" dirty="0"/>
              <a:t>weitesten verbreitet für PHP -&gt; PECL Memcached)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Komprimierung </a:t>
            </a:r>
            <a:r>
              <a:rPr lang="de-DE" dirty="0"/>
              <a:t>wird nur über die Bibliotheken erreicht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Bei </a:t>
            </a:r>
            <a:r>
              <a:rPr lang="de-DE" dirty="0"/>
              <a:t>PHP mit </a:t>
            </a:r>
            <a:r>
              <a:rPr lang="de-DE" dirty="0" err="1"/>
              <a:t>zlib</a:t>
            </a:r>
            <a:r>
              <a:rPr lang="de-DE" dirty="0"/>
              <a:t>, die verschiedene Komprimierungsmethoden anbietet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Funktionsweise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32000" y="630932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1,2  </a:t>
            </a:r>
          </a:p>
        </p:txBody>
      </p:sp>
    </p:spTree>
    <p:extLst>
      <p:ext uri="{BB962C8B-B14F-4D97-AF65-F5344CB8AC3E}">
        <p14:creationId xmlns:p14="http://schemas.microsoft.com/office/powerpoint/2010/main" val="131968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32001" y="847233"/>
            <a:ext cx="3707952" cy="5256584"/>
          </a:xfrm>
        </p:spPr>
        <p:txBody>
          <a:bodyPr/>
          <a:lstStyle/>
          <a:p>
            <a:r>
              <a:rPr lang="de-DE" dirty="0" smtClean="0"/>
              <a:t>Memcached </a:t>
            </a:r>
            <a:r>
              <a:rPr lang="de-DE" dirty="0"/>
              <a:t>Server können zu Cluster verbunden werden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Jeder </a:t>
            </a:r>
            <a:r>
              <a:rPr lang="de-DE" dirty="0"/>
              <a:t>Server wird so zu einem Knoten in diesem Cluster</a:t>
            </a:r>
          </a:p>
          <a:p>
            <a:endParaRPr lang="de-DE" dirty="0" smtClean="0"/>
          </a:p>
          <a:p>
            <a:r>
              <a:rPr lang="de-DE" dirty="0" smtClean="0"/>
              <a:t>Die </a:t>
            </a:r>
            <a:r>
              <a:rPr lang="de-DE" dirty="0"/>
              <a:t>vorgeschalteten Bibliotheken verwalten die Vergabe der Daten an die Knoten</a:t>
            </a: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Verteiltes System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8851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Bild 1 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199722"/>
            <a:ext cx="5156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4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Verteiltes System</a:t>
            </a:r>
            <a:endParaRPr lang="de-DE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432001" y="847233"/>
            <a:ext cx="3707952" cy="52565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ヒラギノ角ゴ Pro W3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>
              <a:buNone/>
            </a:pPr>
            <a:endParaRPr lang="de-DE" kern="0" dirty="0" smtClean="0"/>
          </a:p>
          <a:p>
            <a:r>
              <a:rPr lang="de-DE" kern="0" dirty="0" smtClean="0"/>
              <a:t>Dazu kann im Programm (z.B.: auf dem Webserver) eine Liste von </a:t>
            </a:r>
            <a:r>
              <a:rPr lang="de-DE" kern="0" dirty="0" err="1" smtClean="0"/>
              <a:t>IP's</a:t>
            </a:r>
            <a:r>
              <a:rPr lang="de-DE" kern="0" dirty="0" smtClean="0"/>
              <a:t>, </a:t>
            </a:r>
            <a:r>
              <a:rPr lang="de-DE" kern="0" dirty="0" err="1" smtClean="0"/>
              <a:t>Port's</a:t>
            </a:r>
            <a:r>
              <a:rPr lang="de-DE" kern="0" dirty="0" smtClean="0"/>
              <a:t>, User-Daten der beteiligten Memcached Server angegeben werden</a:t>
            </a:r>
          </a:p>
          <a:p>
            <a:endParaRPr lang="de-DE" kern="0" dirty="0"/>
          </a:p>
          <a:p>
            <a:r>
              <a:rPr lang="de-DE" dirty="0"/>
              <a:t>Optimiert RAM Ausnutzung</a:t>
            </a:r>
          </a:p>
          <a:p>
            <a:endParaRPr lang="de-DE" kern="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849137"/>
            <a:ext cx="2870013" cy="535126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32000" y="6309320"/>
            <a:ext cx="8851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Bild 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 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99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Einfachste </a:t>
            </a:r>
            <a:r>
              <a:rPr lang="de-DE" dirty="0"/>
              <a:t>Befehle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set</a:t>
            </a:r>
            <a:r>
              <a:rPr lang="de-DE" dirty="0"/>
              <a:t>("</a:t>
            </a:r>
            <a:r>
              <a:rPr lang="de-DE" dirty="0" err="1"/>
              <a:t>Key","Value</a:t>
            </a:r>
            <a:r>
              <a:rPr lang="de-DE" dirty="0"/>
              <a:t>"[,Verfallszeit in s</a:t>
            </a:r>
            <a:r>
              <a:rPr lang="de-DE" dirty="0" smtClean="0"/>
              <a:t>])</a:t>
            </a:r>
          </a:p>
          <a:p>
            <a:pPr lvl="1"/>
            <a:r>
              <a:rPr lang="de-DE" dirty="0" smtClean="0"/>
              <a:t>Speichern und ggf. </a:t>
            </a:r>
            <a:r>
              <a:rPr lang="de-DE" dirty="0" err="1" smtClean="0"/>
              <a:t>überspeichern</a:t>
            </a:r>
            <a:r>
              <a:rPr lang="de-DE" dirty="0" err="1"/>
              <a:t>Optimiert</a:t>
            </a:r>
            <a:r>
              <a:rPr lang="de-DE" dirty="0"/>
              <a:t> RAM Ausnutzung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/>
              <a:t>add</a:t>
            </a:r>
            <a:r>
              <a:rPr lang="de-DE" dirty="0"/>
              <a:t>("</a:t>
            </a:r>
            <a:r>
              <a:rPr lang="de-DE" dirty="0" err="1"/>
              <a:t>Key","Value</a:t>
            </a:r>
            <a:r>
              <a:rPr lang="de-DE" dirty="0"/>
              <a:t>"[,Verfallszeit in s]) </a:t>
            </a:r>
          </a:p>
          <a:p>
            <a:pPr lvl="1"/>
            <a:r>
              <a:rPr lang="de-DE" dirty="0" smtClean="0"/>
              <a:t>Speichern nur wenn nicht existent</a:t>
            </a:r>
          </a:p>
          <a:p>
            <a:endParaRPr lang="de-DE" dirty="0"/>
          </a:p>
          <a:p>
            <a:r>
              <a:rPr lang="de-DE" dirty="0" err="1" smtClean="0"/>
              <a:t>get</a:t>
            </a:r>
            <a:r>
              <a:rPr lang="de-DE" dirty="0"/>
              <a:t>("Key</a:t>
            </a:r>
            <a:r>
              <a:rPr lang="de-DE" dirty="0" smtClean="0"/>
              <a:t>")</a:t>
            </a:r>
          </a:p>
          <a:p>
            <a:pPr lvl="1"/>
            <a:r>
              <a:rPr lang="de-DE" dirty="0" smtClean="0"/>
              <a:t>Nimmt einen oder mehrere Keys und gibt </a:t>
            </a:r>
            <a:r>
              <a:rPr lang="de-DE" dirty="0" err="1" smtClean="0"/>
              <a:t>Value‘s</a:t>
            </a:r>
            <a:r>
              <a:rPr lang="de-DE" dirty="0" smtClean="0"/>
              <a:t> zurück</a:t>
            </a:r>
          </a:p>
          <a:p>
            <a:endParaRPr lang="de-DE" dirty="0"/>
          </a:p>
          <a:p>
            <a:r>
              <a:rPr lang="de-DE" dirty="0" smtClean="0"/>
              <a:t>Delete(„Key“)</a:t>
            </a:r>
          </a:p>
          <a:p>
            <a:pPr lvl="1"/>
            <a:r>
              <a:rPr lang="de-DE" dirty="0" smtClean="0"/>
              <a:t>Löscht Eintrag aus dem Cache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Verwendung von </a:t>
            </a:r>
            <a:r>
              <a:rPr lang="de-DE" dirty="0" smtClean="0"/>
              <a:t>Memcached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0318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Beispiele: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set</a:t>
            </a:r>
            <a:r>
              <a:rPr lang="de-DE" dirty="0" smtClean="0"/>
              <a:t>(</a:t>
            </a:r>
            <a:r>
              <a:rPr lang="de-DE" dirty="0"/>
              <a:t>"</a:t>
            </a:r>
            <a:r>
              <a:rPr lang="de-DE" dirty="0" smtClean="0"/>
              <a:t>UserID123</a:t>
            </a:r>
            <a:r>
              <a:rPr lang="de-DE" dirty="0"/>
              <a:t>"</a:t>
            </a:r>
            <a:r>
              <a:rPr lang="de-DE" dirty="0" smtClean="0"/>
              <a:t> , </a:t>
            </a:r>
            <a:r>
              <a:rPr lang="de-DE" dirty="0"/>
              <a:t>"</a:t>
            </a:r>
            <a:r>
              <a:rPr lang="de-DE" dirty="0" smtClean="0"/>
              <a:t>Hallo lieber Nutzer„);</a:t>
            </a:r>
            <a:endParaRPr lang="de-DE" dirty="0"/>
          </a:p>
          <a:p>
            <a:r>
              <a:rPr lang="de-DE" dirty="0" err="1"/>
              <a:t>set</a:t>
            </a:r>
            <a:r>
              <a:rPr lang="de-DE" dirty="0"/>
              <a:t>("UserID123" , "Hallo lieber Nutzer" </a:t>
            </a:r>
            <a:r>
              <a:rPr lang="de-DE" dirty="0" smtClean="0"/>
              <a:t>,60);</a:t>
            </a:r>
            <a:endParaRPr lang="de-DE" dirty="0"/>
          </a:p>
          <a:p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/>
              <a:t>add</a:t>
            </a:r>
            <a:r>
              <a:rPr lang="de-DE" dirty="0"/>
              <a:t>("</a:t>
            </a:r>
            <a:r>
              <a:rPr lang="de-DE" dirty="0" err="1"/>
              <a:t>Key","Value</a:t>
            </a:r>
            <a:r>
              <a:rPr lang="de-DE" dirty="0"/>
              <a:t>"[,Verfallszeit in s]) </a:t>
            </a:r>
          </a:p>
          <a:p>
            <a:pPr lvl="1"/>
            <a:r>
              <a:rPr lang="de-DE" dirty="0" smtClean="0"/>
              <a:t>Speichern nur wenn nicht existent</a:t>
            </a:r>
          </a:p>
          <a:p>
            <a:endParaRPr lang="de-DE" dirty="0"/>
          </a:p>
          <a:p>
            <a:r>
              <a:rPr lang="de-DE" dirty="0" err="1" smtClean="0"/>
              <a:t>get</a:t>
            </a:r>
            <a:r>
              <a:rPr lang="de-DE" dirty="0"/>
              <a:t>("Key</a:t>
            </a:r>
            <a:r>
              <a:rPr lang="de-DE" dirty="0" smtClean="0"/>
              <a:t>")</a:t>
            </a:r>
          </a:p>
          <a:p>
            <a:pPr lvl="1"/>
            <a:r>
              <a:rPr lang="de-DE" dirty="0" smtClean="0"/>
              <a:t>Nimmt einen oder mehrere Keys und gibt </a:t>
            </a:r>
            <a:r>
              <a:rPr lang="de-DE" dirty="0" err="1" smtClean="0"/>
              <a:t>Value‘s</a:t>
            </a:r>
            <a:r>
              <a:rPr lang="de-DE" dirty="0" smtClean="0"/>
              <a:t> zurück</a:t>
            </a:r>
          </a:p>
          <a:p>
            <a:endParaRPr lang="de-DE" dirty="0"/>
          </a:p>
          <a:p>
            <a:r>
              <a:rPr lang="de-DE" dirty="0" smtClean="0"/>
              <a:t>Delete(„Key“)</a:t>
            </a:r>
          </a:p>
          <a:p>
            <a:pPr lvl="1"/>
            <a:r>
              <a:rPr lang="de-DE" dirty="0" smtClean="0"/>
              <a:t>Löscht Eintrag aus dem Cache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Verwendung von </a:t>
            </a:r>
            <a:r>
              <a:rPr lang="de-DE" dirty="0" smtClean="0"/>
              <a:t>Memcached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5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Verwendung von Memcached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Memcached </a:t>
            </a:r>
            <a:r>
              <a:rPr lang="de-DE" dirty="0"/>
              <a:t>lässt sich einfach in bestehende Systeme integrieren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u="sng" dirty="0" smtClean="0"/>
              <a:t>Prinzip:</a:t>
            </a:r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r>
              <a:rPr lang="de-DE" dirty="0" smtClean="0"/>
              <a:t>User </a:t>
            </a:r>
            <a:r>
              <a:rPr lang="de-DE" dirty="0"/>
              <a:t>stellt Frage an </a:t>
            </a:r>
            <a:r>
              <a:rPr lang="de-DE" dirty="0" smtClean="0"/>
              <a:t>Datenbank:</a:t>
            </a:r>
            <a:br>
              <a:rPr lang="de-DE" dirty="0" smtClean="0"/>
            </a:br>
            <a:r>
              <a:rPr lang="de-DE" dirty="0" smtClean="0"/>
              <a:t>&gt; </a:t>
            </a:r>
            <a:r>
              <a:rPr lang="de-DE" dirty="0"/>
              <a:t>Memcache wird gefragt ob der Key bereits </a:t>
            </a:r>
            <a:r>
              <a:rPr lang="de-DE" dirty="0" smtClean="0"/>
              <a:t>vorhanden ist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&gt; Wenn </a:t>
            </a:r>
            <a:r>
              <a:rPr lang="de-DE" dirty="0"/>
              <a:t>ja, </a:t>
            </a:r>
            <a:r>
              <a:rPr lang="de-DE" dirty="0" smtClean="0"/>
              <a:t>laden und ausgeben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!&gt; Wenn </a:t>
            </a:r>
            <a:r>
              <a:rPr lang="de-DE" dirty="0"/>
              <a:t>nein, </a:t>
            </a:r>
            <a:r>
              <a:rPr lang="de-DE" dirty="0" smtClean="0"/>
              <a:t>DB </a:t>
            </a:r>
            <a:r>
              <a:rPr lang="de-DE" dirty="0"/>
              <a:t>Abfrage starten und Ergebnis in Memcache ablegen.</a:t>
            </a:r>
          </a:p>
        </p:txBody>
      </p:sp>
    </p:spTree>
    <p:extLst>
      <p:ext uri="{BB962C8B-B14F-4D97-AF65-F5344CB8AC3E}">
        <p14:creationId xmlns:p14="http://schemas.microsoft.com/office/powerpoint/2010/main" val="370288286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Vorlage">
  <a:themeElements>
    <a:clrScheme name="Benutzerdefiniert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99B1C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Powerpoin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K:\n4100\Werbung\PPT\Powerpoint_Vorlage.pot</Template>
  <TotalTime>0</TotalTime>
  <Words>968</Words>
  <Application>Microsoft Office PowerPoint</Application>
  <PresentationFormat>Bildschirmpräsentation (4:3)</PresentationFormat>
  <Paragraphs>175</Paragraphs>
  <Slides>15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Arial</vt:lpstr>
      <vt:lpstr>ヒラギノ角ゴ Pro W3</vt:lpstr>
      <vt:lpstr>Powerpoint_Vorlage</vt:lpstr>
      <vt:lpstr>Memcached</vt:lpstr>
      <vt:lpstr>Wozu nutzt man Memcached ?</vt:lpstr>
      <vt:lpstr>Funktionsweise</vt:lpstr>
      <vt:lpstr>Funktionsweise</vt:lpstr>
      <vt:lpstr>Verteiltes System</vt:lpstr>
      <vt:lpstr>Verteiltes System</vt:lpstr>
      <vt:lpstr>Verwendung von Memcached</vt:lpstr>
      <vt:lpstr>Verwendung von Memcached</vt:lpstr>
      <vt:lpstr>Verwendung von Memcached</vt:lpstr>
      <vt:lpstr>Beispiel Code</vt:lpstr>
      <vt:lpstr>Beispiel Code Ergebnis</vt:lpstr>
      <vt:lpstr>Kompression</vt:lpstr>
      <vt:lpstr>Sicherheits Aspekte</vt:lpstr>
      <vt:lpstr>Vorteile / Nachteile</vt:lpstr>
      <vt:lpstr>Quellen</vt:lpstr>
    </vt:vector>
  </TitlesOfParts>
  <Company>HTW Dresden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Folienüberschrift 1</dc:title>
  <dc:subject>testthema</dc:subject>
  <dc:creator>niehues</dc:creator>
  <cp:lastModifiedBy>stud_admin</cp:lastModifiedBy>
  <cp:revision>141</cp:revision>
  <cp:lastPrinted>2011-09-28T10:49:02Z</cp:lastPrinted>
  <dcterms:created xsi:type="dcterms:W3CDTF">2011-12-19T14:51:39Z</dcterms:created>
  <dcterms:modified xsi:type="dcterms:W3CDTF">2018-01-16T11:56:32Z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earbeiter">
    <vt:lpwstr>H. Mustermann</vt:lpwstr>
  </property>
</Properties>
</file>