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4" r:id="rId3"/>
    <p:sldId id="266" r:id="rId4"/>
    <p:sldId id="267" r:id="rId5"/>
    <p:sldId id="289" r:id="rId6"/>
    <p:sldId id="279" r:id="rId7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8" autoAdjust="0"/>
    <p:restoredTop sz="75978" autoAdjust="0"/>
  </p:normalViewPr>
  <p:slideViewPr>
    <p:cSldViewPr showGuides="1">
      <p:cViewPr varScale="1">
        <p:scale>
          <a:sx n="85" d="100"/>
          <a:sy n="85" d="100"/>
        </p:scale>
        <p:origin x="2274" y="78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kompakt </a:t>
            </a:r>
            <a:r>
              <a:rPr lang="de-DE" baseline="0" dirty="0"/>
              <a:t>gebaut aber sehr leistungsfähig für seine Größe </a:t>
            </a:r>
            <a:r>
              <a:rPr lang="de-DE" baseline="0" dirty="0" smtClean="0"/>
              <a:t>ist</a:t>
            </a:r>
          </a:p>
          <a:p>
            <a:endParaRPr lang="de-DE" baseline="0" dirty="0" smtClean="0"/>
          </a:p>
          <a:p>
            <a:r>
              <a:rPr lang="de-DE" dirty="0" err="1" smtClean="0"/>
              <a:t>Memcached</a:t>
            </a:r>
            <a:r>
              <a:rPr lang="de-DE" dirty="0" smtClean="0"/>
              <a:t> Server können zu Cluster verbunden werden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Jeder Server wird so zu einem Knoten in diesem Cluster</a:t>
            </a:r>
          </a:p>
          <a:p>
            <a:endParaRPr lang="de-DE" dirty="0" smtClean="0"/>
          </a:p>
          <a:p>
            <a:r>
              <a:rPr lang="de-DE" dirty="0" smtClean="0"/>
              <a:t>Die vorgeschalteten Bibliotheken verwalten die Vergabe der Daten an die Knoten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kern="0" dirty="0" smtClean="0"/>
              <a:t>Dazu kann im Programm (z.B.: auf dem Webserver) eine Liste von </a:t>
            </a:r>
            <a:r>
              <a:rPr lang="de-DE" kern="0" dirty="0" err="1" smtClean="0"/>
              <a:t>IP's</a:t>
            </a:r>
            <a:r>
              <a:rPr lang="de-DE" kern="0" dirty="0" smtClean="0"/>
              <a:t>, </a:t>
            </a:r>
            <a:r>
              <a:rPr lang="de-DE" kern="0" dirty="0" err="1" smtClean="0"/>
              <a:t>Port's</a:t>
            </a:r>
            <a:r>
              <a:rPr lang="de-DE" kern="0" dirty="0" smtClean="0"/>
              <a:t>, User-Daten der beteiligten </a:t>
            </a:r>
            <a:r>
              <a:rPr lang="de-DE" kern="0" dirty="0" err="1" smtClean="0"/>
              <a:t>Memcached</a:t>
            </a:r>
            <a:r>
              <a:rPr lang="de-DE" kern="0" dirty="0" smtClean="0"/>
              <a:t> Server angegeben werden</a:t>
            </a:r>
          </a:p>
          <a:p>
            <a:endParaRPr lang="de-DE" kern="0" dirty="0" smtClean="0"/>
          </a:p>
          <a:p>
            <a:r>
              <a:rPr lang="de-DE" dirty="0" smtClean="0"/>
              <a:t>Optimiert RAM Ausnutzung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Liste_der_IPA-Zeich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-magazin.de/var/ezflow_site/storage/images/media/images/memcached_illustration/110428-1-ger-DE/memcached_illustration_large.png" TargetMode="External"/><Relationship Id="rId2" Type="http://schemas.openxmlformats.org/officeDocument/2006/relationships/hyperlink" Target="https://memcached.org/memcached-usage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630932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https://de.wikipedia.org/wiki/Spaltenorientierte_Datenbank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126876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memcached</a:t>
            </a:r>
            <a:r>
              <a:rPr lang="de-DE" sz="1800" dirty="0"/>
              <a:t> [</a:t>
            </a:r>
            <a:r>
              <a:rPr lang="de-DE" sz="1800" dirty="0">
                <a:hlinkClick r:id="rId2" tooltip="Liste der IPA-Zeichen"/>
              </a:rPr>
              <a:t>ˈmɛm.kæʃ.tː</a:t>
            </a:r>
            <a:r>
              <a:rPr lang="de-DE" sz="1800" dirty="0" smtClean="0"/>
              <a:t>]  *1</a:t>
            </a:r>
          </a:p>
          <a:p>
            <a:r>
              <a:rPr lang="de-DE" sz="1800" dirty="0"/>
              <a:t>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Server </a:t>
            </a:r>
            <a:r>
              <a:rPr lang="de-DE" sz="1800" dirty="0" err="1" smtClean="0"/>
              <a:t>Application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stellt </a:t>
            </a:r>
            <a:r>
              <a:rPr lang="de-DE" sz="1800" dirty="0"/>
              <a:t>Speicher </a:t>
            </a:r>
            <a:r>
              <a:rPr lang="de-DE" sz="1800" dirty="0" smtClean="0"/>
              <a:t>im </a:t>
            </a:r>
            <a:r>
              <a:rPr lang="de-DE" sz="1800" dirty="0"/>
              <a:t>RAM zur </a:t>
            </a:r>
            <a:r>
              <a:rPr lang="de-DE" sz="1800" dirty="0"/>
              <a:t>Verfügung</a:t>
            </a:r>
            <a:br>
              <a:rPr lang="de-DE" sz="1800" dirty="0"/>
            </a:br>
            <a:r>
              <a:rPr lang="de-DE" sz="1800" dirty="0" smtClean="0"/>
              <a:t>-&gt; schneller </a:t>
            </a:r>
            <a:r>
              <a:rPr lang="de-DE" sz="1800" dirty="0"/>
              <a:t>Zugriff auf im Cache abgelegte </a:t>
            </a:r>
            <a:r>
              <a:rPr lang="de-DE" sz="1800" dirty="0" smtClean="0"/>
              <a:t>Daten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Lastverteilung </a:t>
            </a:r>
            <a:r>
              <a:rPr lang="de-DE" sz="1800" dirty="0"/>
              <a:t>von Festplattenzugriffen / Datenbankanfragen auf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da </a:t>
            </a:r>
            <a:r>
              <a:rPr lang="de-DE" sz="1800" dirty="0"/>
              <a:t>häufig abgefragte Daten im RAM gespeichert sind -&gt; schnelle   	 Antwortzeiten möglich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Ziel: Optimierung der Antwortzeiten von </a:t>
            </a:r>
            <a:r>
              <a:rPr lang="de-DE" sz="1800" dirty="0" smtClean="0"/>
              <a:t>Webanwendungen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Größter </a:t>
            </a:r>
            <a:r>
              <a:rPr lang="de-DE" sz="1800" dirty="0"/>
              <a:t>Anwendungsbereich = Webanwendungen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836712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 smtClean="0"/>
              <a:t>Memcached</a:t>
            </a:r>
            <a:r>
              <a:rPr lang="de-DE" sz="1800" dirty="0" smtClean="0"/>
              <a:t> </a:t>
            </a:r>
            <a:r>
              <a:rPr lang="de-DE" sz="1800" dirty="0"/>
              <a:t>stellt mehrere Hashtabellen zur Verfügung (Key-Tabelle , Value-Tabelle)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vergleichbar </a:t>
            </a:r>
            <a:r>
              <a:rPr lang="de-DE" sz="1800" dirty="0"/>
              <a:t>mit Assoziativen Arrays in verschiedenen </a:t>
            </a:r>
            <a:r>
              <a:rPr lang="de-DE" sz="1800" dirty="0" smtClean="0"/>
              <a:t>Programmiersprachen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Speicher </a:t>
            </a:r>
            <a:r>
              <a:rPr lang="de-DE" sz="1800" dirty="0"/>
              <a:t>wird über einen </a:t>
            </a:r>
            <a:r>
              <a:rPr lang="de-DE" sz="1800" dirty="0" err="1"/>
              <a:t>Slab-Allocator</a:t>
            </a:r>
            <a:r>
              <a:rPr lang="de-DE" sz="1800" dirty="0"/>
              <a:t> verwaltet (viele kleine Speicherbereiche werden  häufig reserviert und wieder freigegeben - bei Memcache max. 1 MByte groß)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Memcache hat keine definierten Clients -&gt; Programm Bibliotheken nehmen großen Einfluss</a:t>
            </a:r>
            <a:br>
              <a:rPr lang="de-DE" sz="1800" dirty="0"/>
            </a:br>
            <a:r>
              <a:rPr lang="de-DE" sz="1800" dirty="0"/>
              <a:t>(am weitesten verbreitet für PHP -&gt; PECL Memcached)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Komprimierung wird nur über die Bibliotheken </a:t>
            </a:r>
            <a:r>
              <a:rPr lang="de-DE" sz="1800" dirty="0" smtClean="0"/>
              <a:t>erreicht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Bei PHP mit </a:t>
            </a:r>
            <a:r>
              <a:rPr lang="de-DE" sz="1800" dirty="0" err="1"/>
              <a:t>zlib</a:t>
            </a:r>
            <a:r>
              <a:rPr lang="de-DE" sz="1800" dirty="0"/>
              <a:t>, die verschiedene Komprimierungsmethoden anbietet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Bild 1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9722"/>
            <a:ext cx="5156200" cy="4267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52557"/>
            <a:ext cx="2870013" cy="53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0" y="1062945"/>
            <a:ext cx="4212008" cy="532859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Einfachste </a:t>
            </a:r>
            <a:r>
              <a:rPr lang="de-DE" sz="1600" dirty="0"/>
              <a:t>Befehle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])</a:t>
            </a:r>
          </a:p>
          <a:p>
            <a:pPr lvl="1"/>
            <a:r>
              <a:rPr lang="de-DE" sz="1600" dirty="0" smtClean="0"/>
              <a:t>Speichern und ggf. </a:t>
            </a:r>
            <a:r>
              <a:rPr lang="de-DE" sz="1600" dirty="0" err="1" smtClean="0"/>
              <a:t>überspeichern</a:t>
            </a:r>
            <a:r>
              <a:rPr lang="de-DE" sz="1600" dirty="0" err="1"/>
              <a:t>Optimiert</a:t>
            </a:r>
            <a:r>
              <a:rPr lang="de-DE" sz="1600" dirty="0"/>
              <a:t> RAM Ausnutzung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s]) </a:t>
            </a:r>
          </a:p>
          <a:p>
            <a:pPr lvl="1"/>
            <a:r>
              <a:rPr lang="de-DE" sz="1600" dirty="0" smtClean="0"/>
              <a:t>Speichern nur wenn nicht existent</a:t>
            </a:r>
          </a:p>
          <a:p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("Key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")</a:t>
            </a:r>
          </a:p>
          <a:p>
            <a:pPr lvl="1"/>
            <a:r>
              <a:rPr lang="de-DE" sz="1600" dirty="0" smtClean="0"/>
              <a:t>Nimmt einen oder mehrere Keys und gibt </a:t>
            </a:r>
            <a:r>
              <a:rPr lang="de-DE" sz="1600" dirty="0" err="1" smtClean="0"/>
              <a:t>Value‘s</a:t>
            </a:r>
            <a:r>
              <a:rPr lang="de-DE" sz="1600" dirty="0" smtClean="0"/>
              <a:t> zurück</a:t>
            </a:r>
          </a:p>
          <a:p>
            <a:endParaRPr lang="de-DE" sz="1600" dirty="0"/>
          </a:p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Delete(„Key“)</a:t>
            </a:r>
          </a:p>
          <a:p>
            <a:pPr lvl="1"/>
            <a:r>
              <a:rPr lang="de-DE" sz="1600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62139" y="1062945"/>
            <a:ext cx="4212008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kern="0" dirty="0" smtClean="0"/>
              <a:t>Beispiele:</a:t>
            </a:r>
          </a:p>
          <a:p>
            <a:pPr marL="0" indent="0">
              <a:buFontTx/>
              <a:buNone/>
            </a:pPr>
            <a:endParaRPr lang="de-DE" sz="1600" kern="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("UserID123" , "Hallo lieber Nutzer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„ ,60);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UserID123" , "Hallo lieber Nutzer" ,60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de-DE" sz="1600" dirty="0" smtClean="0"/>
              <a:t>Wird nicht hinzugefügt, da vorhanden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(„UserID123")</a:t>
            </a:r>
          </a:p>
          <a:p>
            <a:pPr lvl="1"/>
            <a:r>
              <a:rPr lang="de-DE" sz="1600" dirty="0"/>
              <a:t>Ausgabe: „Hallo lieber Nutzer</a:t>
            </a:r>
            <a:r>
              <a:rPr lang="de-DE" sz="1600" dirty="0" smtClean="0"/>
              <a:t>“</a:t>
            </a:r>
          </a:p>
          <a:p>
            <a:pPr lvl="1"/>
            <a:endParaRPr lang="de-DE" sz="1600" kern="0" dirty="0"/>
          </a:p>
          <a:p>
            <a:r>
              <a:rPr lang="de-DE" sz="1600" kern="0" dirty="0" smtClean="0">
                <a:solidFill>
                  <a:schemeClr val="accent5">
                    <a:lumMod val="50000"/>
                  </a:schemeClr>
                </a:solidFill>
              </a:rPr>
              <a:t>Delete(„UserID123“)</a:t>
            </a:r>
          </a:p>
          <a:p>
            <a:pPr lvl="1"/>
            <a:r>
              <a:rPr lang="de-DE" sz="1600" kern="0" dirty="0" smtClean="0"/>
              <a:t>Eintrag wird gelöscht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Programm Ergebnis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7" y="1775744"/>
            <a:ext cx="2876951" cy="44487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2" y="1806216"/>
            <a:ext cx="2876951" cy="44487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5576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Ohne Memcache</a:t>
            </a:r>
          </a:p>
          <a:p>
            <a:pPr algn="ctr"/>
            <a:r>
              <a:rPr lang="de-DE" sz="1800" dirty="0" smtClean="0"/>
              <a:t>Dauer: 3612,49… </a:t>
            </a:r>
            <a:r>
              <a:rPr lang="de-DE" sz="1800" dirty="0" err="1"/>
              <a:t>m</a:t>
            </a:r>
            <a:r>
              <a:rPr lang="de-DE" sz="1800" dirty="0" err="1" smtClean="0"/>
              <a:t>s</a:t>
            </a:r>
            <a:endParaRPr lang="de-DE" sz="1800" dirty="0"/>
          </a:p>
        </p:txBody>
      </p:sp>
      <p:sp>
        <p:nvSpPr>
          <p:cNvPr id="9" name="Textfeld 8"/>
          <p:cNvSpPr txBox="1"/>
          <p:nvPr/>
        </p:nvSpPr>
        <p:spPr>
          <a:xfrm>
            <a:off x="5372432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Mit Memcache</a:t>
            </a:r>
          </a:p>
          <a:p>
            <a:pPr algn="ctr"/>
            <a:r>
              <a:rPr lang="de-DE" sz="1800" dirty="0" smtClean="0"/>
              <a:t>Dauer: 0,17 – 0,28 </a:t>
            </a:r>
            <a:r>
              <a:rPr lang="de-DE" sz="1800" dirty="0" err="1" smtClean="0"/>
              <a:t>ms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154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Bild1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memcached.org/memcached-usage.png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Bild2: </a:t>
            </a:r>
            <a:r>
              <a:rPr lang="de-DE" dirty="0">
                <a:hlinkClick r:id="rId3"/>
              </a:rPr>
              <a:t>http</a:t>
            </a:r>
            <a:r>
              <a:rPr lang="de-DE">
                <a:hlinkClick r:id="rId3"/>
              </a:rPr>
              <a:t>://</a:t>
            </a:r>
            <a:r>
              <a:rPr lang="de-DE" smtClean="0">
                <a:hlinkClick r:id="rId3"/>
              </a:rPr>
              <a:t>www.admin-magazin.de/var/ezflow_site/storage/images/media/images/memcached_illustration/110428-1-ger-DE/memcached_illustration_large.png</a:t>
            </a:r>
            <a:endParaRPr lang="de-DE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395</Words>
  <Application>Microsoft Office PowerPoint</Application>
  <PresentationFormat>Bildschirmpräsentation (4:3)</PresentationFormat>
  <Paragraphs>94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ヒラギノ角ゴ Pro W3</vt:lpstr>
      <vt:lpstr>Powerpoint_Vorlage</vt:lpstr>
      <vt:lpstr>Memcached</vt:lpstr>
      <vt:lpstr>Funktionsweise</vt:lpstr>
      <vt:lpstr>Verteiltes System</vt:lpstr>
      <vt:lpstr>Verwendung von Memcached</vt:lpstr>
      <vt:lpstr>Beispiel Programm Ergebnis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144</cp:revision>
  <cp:lastPrinted>2011-09-28T10:49:02Z</cp:lastPrinted>
  <dcterms:created xsi:type="dcterms:W3CDTF">2011-12-19T14:51:39Z</dcterms:created>
  <dcterms:modified xsi:type="dcterms:W3CDTF">2018-01-30T09:01:35Z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