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8"/>
  </p:notesMasterIdLst>
  <p:handoutMasterIdLst>
    <p:handoutMasterId r:id="rId29"/>
  </p:handoutMasterIdLst>
  <p:sldIdLst>
    <p:sldId id="275" r:id="rId3"/>
    <p:sldId id="276" r:id="rId4"/>
    <p:sldId id="278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3" d="100"/>
          <a:sy n="73" d="100"/>
        </p:scale>
        <p:origin x="86" y="43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fr-FR"/>
              <a:t>12/05/2016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fr-FR"/>
              <a:t>12/05/2016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fr-FR"/>
              <a:pPr/>
              <a:t>12/05/2016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fr-FR"/>
              <a:t>12/05/2016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fr-FR"/>
              <a:t>12/05/2016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fr-FR"/>
              <a:t>12/05/2016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fr-FR"/>
              <a:pPr/>
              <a:t>12/05/2016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fr-FR"/>
              <a:t>12/05/2016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fr-FR"/>
              <a:t>12/05/2016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fr-FR"/>
              <a:t>12/05/2016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fr-FR"/>
              <a:t>12/05/2016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fr-FR"/>
              <a:t>12/05/2016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fr-FR"/>
              <a:t>12/05/2016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8C8C8C"/>
                </a:solidFill>
              </a:defRPr>
            </a:lvl1pPr>
          </a:lstStyle>
          <a:p>
            <a:fld id="{81C93FC7-9D1A-468B-98DB-D1E8D74418D9}" type="datetimeFigureOut">
              <a:rPr lang="fr-FR"/>
              <a:pPr/>
              <a:t>12/05/2016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C8C8C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C8C8C"/>
                </a:solidFill>
              </a:defRPr>
            </a:lvl1pPr>
          </a:lstStyle>
          <a:p>
            <a:fld id="{A3F31473-23EB-4724-8B59-FE6D21D89FA4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8013" y="685801"/>
            <a:ext cx="3962400" cy="47243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>
                <a:solidFill>
                  <a:srgbClr val="39527B"/>
                </a:solidFill>
                <a:latin typeface="Corbel"/>
              </a:rPr>
              <a:t>Badgeuse étudiante </a:t>
            </a:r>
            <a:endParaRPr lang="fr-FR" sz="4800" dirty="0">
              <a:solidFill>
                <a:srgbClr val="39527B"/>
              </a:solidFill>
              <a:latin typeface="Corbel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8013" y="5410200"/>
            <a:ext cx="3962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fr-FR" sz="2400">
                <a:solidFill>
                  <a:srgbClr val="404040"/>
                </a:solidFill>
              </a:rPr>
              <a:t>Dans le cadre des cours de RFID et Web service </a:t>
            </a:r>
            <a:endParaRPr lang="fr-FR" sz="2400" dirty="0">
              <a:solidFill>
                <a:srgbClr val="40404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413" y="0"/>
            <a:ext cx="7618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3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8013" y="685801"/>
            <a:ext cx="3962400" cy="47243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dirty="0">
                <a:solidFill>
                  <a:srgbClr val="39527B"/>
                </a:solidFill>
                <a:latin typeface="Corbel"/>
              </a:rPr>
              <a:t>Base de données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8013" y="5410200"/>
            <a:ext cx="3962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fr-FR" sz="2400" dirty="0">
                <a:solidFill>
                  <a:srgbClr val="404040"/>
                </a:solidFill>
              </a:rPr>
              <a:t>Modèle </a:t>
            </a:r>
            <a:r>
              <a:rPr lang="fr-FR" sz="2400" dirty="0" err="1">
                <a:solidFill>
                  <a:srgbClr val="404040"/>
                </a:solidFill>
              </a:rPr>
              <a:t>relationnnel</a:t>
            </a:r>
            <a:r>
              <a:rPr lang="fr-FR" sz="2400" dirty="0">
                <a:solidFill>
                  <a:srgbClr val="404040"/>
                </a:solidFill>
              </a:rPr>
              <a:t> de donnée, explications de la base de données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413" y="0"/>
            <a:ext cx="7618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6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971372" cy="1066800"/>
          </a:xfrm>
        </p:spPr>
        <p:txBody>
          <a:bodyPr>
            <a:normAutofit/>
          </a:bodyPr>
          <a:lstStyle/>
          <a:p>
            <a:pPr algn="ctr"/>
            <a:r>
              <a:rPr lang="fr-FR" sz="4800" dirty="0"/>
              <a:t>Modèle relationnelle de données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156" y="1255440"/>
            <a:ext cx="4464496" cy="505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971372" cy="1066800"/>
          </a:xfrm>
        </p:spPr>
        <p:txBody>
          <a:bodyPr>
            <a:normAutofit/>
          </a:bodyPr>
          <a:lstStyle/>
          <a:p>
            <a:pPr algn="ctr"/>
            <a:r>
              <a:rPr lang="fr-FR" sz="4800" dirty="0"/>
              <a:t>Explications de la base de données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82854" y="1772816"/>
            <a:ext cx="114492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4000" dirty="0"/>
              <a:t>Tables :</a:t>
            </a:r>
          </a:p>
          <a:p>
            <a:pPr>
              <a:lnSpc>
                <a:spcPct val="90000"/>
              </a:lnSpc>
              <a:buClr>
                <a:schemeClr val="bg2">
                  <a:lumMod val="50000"/>
                </a:schemeClr>
              </a:buClr>
            </a:pPr>
            <a:endParaRPr lang="fr-FR" sz="4000" dirty="0"/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4000" dirty="0"/>
              <a:t>Elèves</a:t>
            </a:r>
          </a:p>
          <a:p>
            <a:pPr>
              <a:lnSpc>
                <a:spcPct val="90000"/>
              </a:lnSpc>
              <a:buClr>
                <a:schemeClr val="bg2">
                  <a:lumMod val="50000"/>
                </a:schemeClr>
              </a:buClr>
            </a:pPr>
            <a:endParaRPr lang="fr-FR" sz="4000" dirty="0"/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4000" dirty="0"/>
              <a:t>Cours</a:t>
            </a:r>
          </a:p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4000" dirty="0"/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4000" dirty="0"/>
              <a:t>Présence</a:t>
            </a:r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4000" dirty="0"/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4000" dirty="0"/>
              <a:t>Administrateur</a:t>
            </a:r>
          </a:p>
        </p:txBody>
      </p:sp>
    </p:spTree>
    <p:extLst>
      <p:ext uri="{BB962C8B-B14F-4D97-AF65-F5344CB8AC3E}">
        <p14:creationId xmlns:p14="http://schemas.microsoft.com/office/powerpoint/2010/main" val="238439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8013" y="685801"/>
            <a:ext cx="3962400" cy="47243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dirty="0">
                <a:solidFill>
                  <a:srgbClr val="39527B"/>
                </a:solidFill>
                <a:latin typeface="Corbel"/>
              </a:rPr>
              <a:t>Service REST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8013" y="5410200"/>
            <a:ext cx="3962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fr-FR" sz="2000" dirty="0">
                <a:solidFill>
                  <a:srgbClr val="404040"/>
                </a:solidFill>
              </a:rPr>
              <a:t>Scan de la carte, routes administratives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413" y="0"/>
            <a:ext cx="7618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971372" cy="1066800"/>
          </a:xfrm>
        </p:spPr>
        <p:txBody>
          <a:bodyPr>
            <a:normAutofit/>
          </a:bodyPr>
          <a:lstStyle/>
          <a:p>
            <a:pPr algn="ctr"/>
            <a:r>
              <a:rPr lang="fr-FR" sz="4800" dirty="0"/>
              <a:t>Scan de la carte étudiante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82854" y="1772816"/>
            <a:ext cx="11449272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Scan de la carte</a:t>
            </a:r>
          </a:p>
          <a:p>
            <a:pPr>
              <a:lnSpc>
                <a:spcPct val="90000"/>
              </a:lnSpc>
              <a:buClr>
                <a:schemeClr val="bg2">
                  <a:lumMod val="50000"/>
                </a:schemeClr>
              </a:buClr>
            </a:pPr>
            <a:endParaRPr lang="fr-FR" sz="2800" dirty="0"/>
          </a:p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Transmission de la demande par </a:t>
            </a:r>
            <a:r>
              <a:rPr lang="fr-FR" sz="2800" dirty="0" err="1"/>
              <a:t>NodeJS</a:t>
            </a:r>
            <a:endParaRPr lang="fr-FR" sz="2800" dirty="0"/>
          </a:p>
          <a:p>
            <a:pPr>
              <a:lnSpc>
                <a:spcPct val="90000"/>
              </a:lnSpc>
              <a:buClr>
                <a:schemeClr val="bg2">
                  <a:lumMod val="50000"/>
                </a:schemeClr>
              </a:buClr>
            </a:pPr>
            <a:endParaRPr lang="fr-FR" sz="2800" dirty="0"/>
          </a:p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Récupération des données pas le service REST</a:t>
            </a:r>
          </a:p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2800" dirty="0"/>
          </a:p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Envoie de l’ensemble des données récupérées au Serveur Web</a:t>
            </a:r>
          </a:p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5872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971372" cy="1066800"/>
          </a:xfrm>
        </p:spPr>
        <p:txBody>
          <a:bodyPr>
            <a:normAutofit/>
          </a:bodyPr>
          <a:lstStyle/>
          <a:p>
            <a:pPr algn="ctr"/>
            <a:r>
              <a:rPr lang="fr-FR" sz="4800" dirty="0"/>
              <a:t>Routes administratives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82854" y="1772816"/>
            <a:ext cx="11449272" cy="6075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Routes :</a:t>
            </a:r>
          </a:p>
          <a:p>
            <a:pPr>
              <a:lnSpc>
                <a:spcPct val="90000"/>
              </a:lnSpc>
              <a:buClr>
                <a:schemeClr val="bg2">
                  <a:lumMod val="50000"/>
                </a:schemeClr>
              </a:buClr>
            </a:pPr>
            <a:endParaRPr lang="fr-FR" sz="2800" dirty="0"/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400" dirty="0"/>
              <a:t>Connexion de l’administration</a:t>
            </a:r>
          </a:p>
          <a:p>
            <a:pPr>
              <a:lnSpc>
                <a:spcPct val="90000"/>
              </a:lnSpc>
              <a:buClr>
                <a:schemeClr val="bg2">
                  <a:lumMod val="50000"/>
                </a:schemeClr>
              </a:buClr>
            </a:pPr>
            <a:endParaRPr lang="fr-FR" sz="2400" dirty="0"/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400" dirty="0"/>
              <a:t>Cours</a:t>
            </a:r>
          </a:p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2400" dirty="0"/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400" dirty="0"/>
              <a:t>Elève</a:t>
            </a:r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2400" dirty="0"/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400" dirty="0"/>
              <a:t>Présence</a:t>
            </a:r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2400" dirty="0"/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400" dirty="0"/>
              <a:t>Insertion élève</a:t>
            </a:r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2400" dirty="0"/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400" dirty="0"/>
              <a:t>Insertion Cours</a:t>
            </a:r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2800" dirty="0"/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400" dirty="0"/>
              <a:t>Insertion feuille présence</a:t>
            </a:r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2800" dirty="0"/>
          </a:p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5585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8013" y="685801"/>
            <a:ext cx="3962400" cy="47243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dirty="0">
                <a:solidFill>
                  <a:srgbClr val="39527B"/>
                </a:solidFill>
                <a:latin typeface="Corbel"/>
              </a:rPr>
              <a:t>Serveur web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8013" y="5410200"/>
            <a:ext cx="3962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fr-FR" sz="2400" dirty="0">
                <a:solidFill>
                  <a:srgbClr val="404040"/>
                </a:solidFill>
              </a:rPr>
              <a:t>Partie connexion, élève, administrateur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413" y="0"/>
            <a:ext cx="7618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5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971372" cy="1066800"/>
          </a:xfrm>
        </p:spPr>
        <p:txBody>
          <a:bodyPr>
            <a:normAutofit/>
          </a:bodyPr>
          <a:lstStyle/>
          <a:p>
            <a:pPr algn="ctr"/>
            <a:r>
              <a:rPr lang="fr-FR" sz="4800" dirty="0"/>
              <a:t>Partie élève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82854" y="1772816"/>
            <a:ext cx="11449272" cy="513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Avant le scan	</a:t>
            </a:r>
          </a:p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2800" dirty="0"/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Redirection sur la page de scan</a:t>
            </a:r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2800" dirty="0"/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Envoie de la demande au Service REST par le </a:t>
            </a:r>
            <a:r>
              <a:rPr lang="fr-FR" sz="2800" dirty="0" err="1"/>
              <a:t>NodeJS</a:t>
            </a:r>
            <a:endParaRPr lang="fr-FR" sz="2800" dirty="0"/>
          </a:p>
          <a:p>
            <a:pPr>
              <a:lnSpc>
                <a:spcPct val="90000"/>
              </a:lnSpc>
              <a:buClr>
                <a:schemeClr val="bg2">
                  <a:lumMod val="50000"/>
                </a:schemeClr>
              </a:buClr>
            </a:pPr>
            <a:endParaRPr lang="fr-FR" sz="2800" dirty="0"/>
          </a:p>
          <a:p>
            <a:pPr>
              <a:lnSpc>
                <a:spcPct val="90000"/>
              </a:lnSpc>
              <a:buClr>
                <a:schemeClr val="bg2">
                  <a:lumMod val="50000"/>
                </a:schemeClr>
              </a:buClr>
            </a:pPr>
            <a:endParaRPr lang="fr-FR" sz="2800" dirty="0"/>
          </a:p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Après le scan</a:t>
            </a:r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2800" dirty="0"/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Message positif si l’enregistrement de la présence est passée</a:t>
            </a:r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2800" dirty="0"/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Message d’erreur si cela n’a pas fonctionné</a:t>
            </a:r>
          </a:p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68995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971372" cy="1066800"/>
          </a:xfrm>
        </p:spPr>
        <p:txBody>
          <a:bodyPr>
            <a:normAutofit/>
          </a:bodyPr>
          <a:lstStyle/>
          <a:p>
            <a:pPr algn="ctr"/>
            <a:r>
              <a:rPr lang="fr-FR" sz="4800" dirty="0"/>
              <a:t>Partie administrateur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82854" y="1772816"/>
            <a:ext cx="11449272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Panel administrateur</a:t>
            </a:r>
          </a:p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2800" dirty="0"/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Gestion des étudiants</a:t>
            </a:r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2800" dirty="0"/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Gestion des cours</a:t>
            </a:r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2800" dirty="0"/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Déconnexion</a:t>
            </a:r>
          </a:p>
          <a:p>
            <a:pPr>
              <a:lnSpc>
                <a:spcPct val="90000"/>
              </a:lnSpc>
              <a:buClr>
                <a:schemeClr val="bg2">
                  <a:lumMod val="50000"/>
                </a:schemeClr>
              </a:buClr>
            </a:pPr>
            <a:endParaRPr lang="fr-FR" sz="2800" dirty="0"/>
          </a:p>
          <a:p>
            <a:pPr>
              <a:lnSpc>
                <a:spcPct val="90000"/>
              </a:lnSpc>
              <a:buClr>
                <a:schemeClr val="bg2">
                  <a:lumMod val="50000"/>
                </a:schemeClr>
              </a:buClr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76915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971372" cy="1066800"/>
          </a:xfrm>
        </p:spPr>
        <p:txBody>
          <a:bodyPr>
            <a:normAutofit/>
          </a:bodyPr>
          <a:lstStyle/>
          <a:p>
            <a:pPr algn="ctr"/>
            <a:r>
              <a:rPr lang="fr-FR" sz="4800" dirty="0"/>
              <a:t>Partie administrateur – Gestion étudiant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82854" y="1772816"/>
            <a:ext cx="11449272" cy="4358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Gestion des étudiants</a:t>
            </a:r>
          </a:p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2800" dirty="0"/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Liste des étudiants</a:t>
            </a:r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2800" dirty="0"/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Ajouter un étudiant</a:t>
            </a:r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2800" dirty="0"/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Modifier un </a:t>
            </a:r>
            <a:r>
              <a:rPr lang="fr-FR" sz="2800" dirty="0" err="1"/>
              <a:t>étuditant</a:t>
            </a:r>
            <a:endParaRPr lang="fr-FR" sz="2800" dirty="0"/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2800" dirty="0"/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Supprimer un étudiant</a:t>
            </a:r>
          </a:p>
          <a:p>
            <a:pPr>
              <a:lnSpc>
                <a:spcPct val="90000"/>
              </a:lnSpc>
              <a:buClr>
                <a:schemeClr val="bg2">
                  <a:lumMod val="50000"/>
                </a:schemeClr>
              </a:buClr>
            </a:pPr>
            <a:endParaRPr lang="fr-FR" sz="2800" dirty="0"/>
          </a:p>
          <a:p>
            <a:pPr>
              <a:lnSpc>
                <a:spcPct val="90000"/>
              </a:lnSpc>
              <a:buClr>
                <a:schemeClr val="bg2">
                  <a:lumMod val="50000"/>
                </a:schemeClr>
              </a:buClr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7517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971372" cy="1066800"/>
          </a:xfrm>
        </p:spPr>
        <p:txBody>
          <a:bodyPr>
            <a:normAutofit/>
          </a:bodyPr>
          <a:lstStyle/>
          <a:p>
            <a:pPr algn="ctr"/>
            <a:r>
              <a:rPr lang="fr-FR" sz="4800" dirty="0"/>
              <a:t>Sommaire de la présentation du projet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05780" y="1988840"/>
            <a:ext cx="114492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4000" dirty="0"/>
              <a:t>Présentation du projet</a:t>
            </a:r>
          </a:p>
          <a:p>
            <a:pPr marL="571500" indent="-571500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fr-FR" sz="4000" dirty="0"/>
              <a:t>Cas d’utilisation</a:t>
            </a:r>
          </a:p>
          <a:p>
            <a:pPr marL="571500" indent="-571500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fr-FR" sz="4000" dirty="0"/>
              <a:t>Base de donnée</a:t>
            </a:r>
          </a:p>
          <a:p>
            <a:pPr marL="571500" indent="-571500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fr-FR" sz="4000" dirty="0"/>
              <a:t>Service REST</a:t>
            </a:r>
          </a:p>
          <a:p>
            <a:pPr marL="571500" indent="-571500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fr-FR" sz="4000" dirty="0"/>
              <a:t>Serveur </a:t>
            </a:r>
            <a:r>
              <a:rPr lang="fr-FR" sz="4000" dirty="0" err="1"/>
              <a:t>NodeJS</a:t>
            </a:r>
            <a:endParaRPr lang="fr-FR" sz="4000" dirty="0"/>
          </a:p>
          <a:p>
            <a:pPr marL="571500" indent="-571500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fr-FR" sz="4000" dirty="0"/>
              <a:t>Organisation</a:t>
            </a:r>
          </a:p>
          <a:p>
            <a:pPr marL="571500" indent="-571500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fr-FR" sz="4000" dirty="0"/>
              <a:t>Bilan </a:t>
            </a:r>
          </a:p>
          <a:p>
            <a:pPr marL="571500" indent="-571500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fr-FR" sz="4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2199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971372" cy="1066800"/>
          </a:xfrm>
        </p:spPr>
        <p:txBody>
          <a:bodyPr>
            <a:normAutofit/>
          </a:bodyPr>
          <a:lstStyle/>
          <a:p>
            <a:pPr algn="ctr"/>
            <a:r>
              <a:rPr lang="fr-FR" sz="4800" dirty="0"/>
              <a:t>Partie administrateur – Gestion cours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82854" y="1772816"/>
            <a:ext cx="1144927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Gestion des cours</a:t>
            </a:r>
          </a:p>
          <a:p>
            <a:pPr lvl="1">
              <a:lnSpc>
                <a:spcPct val="90000"/>
              </a:lnSpc>
              <a:buClr>
                <a:schemeClr val="bg2">
                  <a:lumMod val="50000"/>
                </a:schemeClr>
              </a:buClr>
            </a:pPr>
            <a:endParaRPr lang="fr-FR" sz="2800" dirty="0"/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Feuille de présence</a:t>
            </a:r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2800" dirty="0"/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Liste des cours</a:t>
            </a:r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2800" dirty="0"/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Ajouter un cours</a:t>
            </a:r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2800" dirty="0"/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Modifier un cours</a:t>
            </a:r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2800" dirty="0"/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Supprimer un cours</a:t>
            </a:r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2800" dirty="0"/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2800" dirty="0"/>
          </a:p>
          <a:p>
            <a:pPr>
              <a:lnSpc>
                <a:spcPct val="90000"/>
              </a:lnSpc>
              <a:buClr>
                <a:schemeClr val="bg2">
                  <a:lumMod val="50000"/>
                </a:schemeClr>
              </a:buClr>
            </a:pPr>
            <a:endParaRPr lang="fr-FR" sz="2800" dirty="0"/>
          </a:p>
          <a:p>
            <a:pPr>
              <a:lnSpc>
                <a:spcPct val="90000"/>
              </a:lnSpc>
              <a:buClr>
                <a:schemeClr val="bg2">
                  <a:lumMod val="50000"/>
                </a:schemeClr>
              </a:buClr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2407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8013" y="685801"/>
            <a:ext cx="3962400" cy="47243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dirty="0">
                <a:solidFill>
                  <a:srgbClr val="39527B"/>
                </a:solidFill>
                <a:latin typeface="Corbel"/>
              </a:rPr>
              <a:t>Déploiement du projet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8013" y="5410200"/>
            <a:ext cx="3962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fr-FR" sz="2400" dirty="0">
                <a:solidFill>
                  <a:srgbClr val="404040"/>
                </a:solidFill>
              </a:rPr>
              <a:t>Déploiement de la base de données, Serveur </a:t>
            </a:r>
            <a:r>
              <a:rPr lang="fr-FR" sz="2400" dirty="0" err="1">
                <a:solidFill>
                  <a:srgbClr val="404040"/>
                </a:solidFill>
              </a:rPr>
              <a:t>Jetty</a:t>
            </a:r>
            <a:r>
              <a:rPr lang="fr-FR" sz="2400" dirty="0">
                <a:solidFill>
                  <a:srgbClr val="404040"/>
                </a:solidFill>
              </a:rPr>
              <a:t>, Configuration </a:t>
            </a:r>
            <a:r>
              <a:rPr lang="fr-FR" sz="2400" dirty="0" err="1">
                <a:solidFill>
                  <a:srgbClr val="404040"/>
                </a:solidFill>
              </a:rPr>
              <a:t>NodeJS</a:t>
            </a:r>
            <a:endParaRPr lang="fr-FR" sz="2400" dirty="0">
              <a:solidFill>
                <a:srgbClr val="40404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413" y="0"/>
            <a:ext cx="7618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6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971372" cy="1066800"/>
          </a:xfrm>
        </p:spPr>
        <p:txBody>
          <a:bodyPr>
            <a:normAutofit/>
          </a:bodyPr>
          <a:lstStyle/>
          <a:p>
            <a:pPr algn="ctr"/>
            <a:r>
              <a:rPr lang="fr-FR" sz="4800" dirty="0"/>
              <a:t>Déploiement de la base de données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82854" y="1772816"/>
            <a:ext cx="11449272" cy="579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Prérequis </a:t>
            </a:r>
          </a:p>
          <a:p>
            <a:pPr lvl="1">
              <a:lnSpc>
                <a:spcPct val="90000"/>
              </a:lnSpc>
              <a:buClr>
                <a:schemeClr val="bg2">
                  <a:lumMod val="50000"/>
                </a:schemeClr>
              </a:buClr>
            </a:pPr>
            <a:endParaRPr lang="fr-FR" sz="2400" dirty="0"/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400" dirty="0"/>
              <a:t>Vérifie la possibilité d’</a:t>
            </a:r>
            <a:r>
              <a:rPr lang="fr-FR" sz="2400" dirty="0" err="1"/>
              <a:t>executer</a:t>
            </a:r>
            <a:r>
              <a:rPr lang="fr-FR" sz="2400" dirty="0"/>
              <a:t> les commandes MySQL (invite de commande)</a:t>
            </a:r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2800" dirty="0"/>
          </a:p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 err="1"/>
              <a:t>Execution</a:t>
            </a:r>
            <a:r>
              <a:rPr lang="fr-FR" sz="2800" dirty="0"/>
              <a:t> du script DataBuild.sh</a:t>
            </a:r>
          </a:p>
          <a:p>
            <a:pPr lvl="1">
              <a:lnSpc>
                <a:spcPct val="90000"/>
              </a:lnSpc>
              <a:buClr>
                <a:schemeClr val="bg2">
                  <a:lumMod val="50000"/>
                </a:schemeClr>
              </a:buClr>
            </a:pPr>
            <a:endParaRPr lang="fr-FR" sz="2800" dirty="0"/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400" dirty="0"/>
              <a:t>Crée la base de données</a:t>
            </a:r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2400" dirty="0"/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400" dirty="0"/>
              <a:t>Insère des données</a:t>
            </a:r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2400" dirty="0"/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400" dirty="0"/>
              <a:t>Crée l’utilisateur RFID</a:t>
            </a:r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2400" dirty="0"/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400" dirty="0"/>
              <a:t>Vérifie l’existence de la base de données</a:t>
            </a:r>
          </a:p>
          <a:p>
            <a:pPr>
              <a:lnSpc>
                <a:spcPct val="90000"/>
              </a:lnSpc>
              <a:buClr>
                <a:schemeClr val="bg2">
                  <a:lumMod val="50000"/>
                </a:schemeClr>
              </a:buClr>
            </a:pPr>
            <a:endParaRPr lang="fr-FR" sz="2800" dirty="0"/>
          </a:p>
          <a:p>
            <a:pPr>
              <a:lnSpc>
                <a:spcPct val="90000"/>
              </a:lnSpc>
              <a:buClr>
                <a:schemeClr val="bg2">
                  <a:lumMod val="50000"/>
                </a:schemeClr>
              </a:buClr>
            </a:pPr>
            <a:r>
              <a:rPr lang="fr-FR" sz="2800" dirty="0"/>
              <a:t>	</a:t>
            </a:r>
          </a:p>
          <a:p>
            <a:pPr>
              <a:lnSpc>
                <a:spcPct val="90000"/>
              </a:lnSpc>
              <a:buClr>
                <a:schemeClr val="bg2">
                  <a:lumMod val="50000"/>
                </a:schemeClr>
              </a:buClr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66013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971372" cy="1066800"/>
          </a:xfrm>
        </p:spPr>
        <p:txBody>
          <a:bodyPr>
            <a:normAutofit/>
          </a:bodyPr>
          <a:lstStyle/>
          <a:p>
            <a:pPr algn="ctr"/>
            <a:r>
              <a:rPr lang="fr-FR" sz="4800" dirty="0"/>
              <a:t>Lancement du Serveur </a:t>
            </a:r>
            <a:r>
              <a:rPr lang="fr-FR" sz="4800" dirty="0" err="1"/>
              <a:t>Jetty</a:t>
            </a:r>
            <a:endParaRPr lang="fr-FR" sz="4800" dirty="0"/>
          </a:p>
        </p:txBody>
      </p:sp>
      <p:sp>
        <p:nvSpPr>
          <p:cNvPr id="7" name="ZoneTexte 6"/>
          <p:cNvSpPr txBox="1"/>
          <p:nvPr/>
        </p:nvSpPr>
        <p:spPr>
          <a:xfrm>
            <a:off x="382854" y="1772816"/>
            <a:ext cx="11449272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Configuration d’ Eclipse </a:t>
            </a:r>
          </a:p>
          <a:p>
            <a:pPr lvl="1">
              <a:lnSpc>
                <a:spcPct val="90000"/>
              </a:lnSpc>
              <a:buClr>
                <a:schemeClr val="bg2">
                  <a:lumMod val="50000"/>
                </a:schemeClr>
              </a:buClr>
            </a:pPr>
            <a:endParaRPr lang="fr-FR" sz="2800" dirty="0"/>
          </a:p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Configuration de </a:t>
            </a:r>
            <a:r>
              <a:rPr lang="fr-FR" sz="2800" dirty="0" err="1"/>
              <a:t>Maven</a:t>
            </a:r>
            <a:endParaRPr lang="fr-FR" sz="2800" dirty="0"/>
          </a:p>
          <a:p>
            <a:pPr lvl="1">
              <a:lnSpc>
                <a:spcPct val="90000"/>
              </a:lnSpc>
              <a:buClr>
                <a:schemeClr val="bg2">
                  <a:lumMod val="50000"/>
                </a:schemeClr>
              </a:buClr>
            </a:pPr>
            <a:endParaRPr lang="fr-FR" sz="2800" dirty="0"/>
          </a:p>
          <a:p>
            <a:pPr>
              <a:lnSpc>
                <a:spcPct val="90000"/>
              </a:lnSpc>
              <a:buClr>
                <a:schemeClr val="bg2">
                  <a:lumMod val="50000"/>
                </a:schemeClr>
              </a:buClr>
            </a:pPr>
            <a:endParaRPr lang="fr-FR" sz="2800" dirty="0"/>
          </a:p>
          <a:p>
            <a:pPr>
              <a:lnSpc>
                <a:spcPct val="90000"/>
              </a:lnSpc>
              <a:buClr>
                <a:schemeClr val="bg2">
                  <a:lumMod val="50000"/>
                </a:schemeClr>
              </a:buClr>
            </a:pPr>
            <a:r>
              <a:rPr lang="fr-FR" sz="2800" dirty="0"/>
              <a:t>	</a:t>
            </a:r>
          </a:p>
          <a:p>
            <a:pPr>
              <a:lnSpc>
                <a:spcPct val="90000"/>
              </a:lnSpc>
              <a:buClr>
                <a:schemeClr val="bg2">
                  <a:lumMod val="50000"/>
                </a:schemeClr>
              </a:buClr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32858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971372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800" dirty="0"/>
              <a:t>Configuration et lancement du Serveur </a:t>
            </a:r>
            <a:r>
              <a:rPr lang="fr-FR" sz="4800" dirty="0" err="1"/>
              <a:t>NodeJS</a:t>
            </a:r>
            <a:endParaRPr lang="fr-FR" sz="4800" dirty="0"/>
          </a:p>
        </p:txBody>
      </p:sp>
      <p:sp>
        <p:nvSpPr>
          <p:cNvPr id="7" name="ZoneTexte 6"/>
          <p:cNvSpPr txBox="1"/>
          <p:nvPr/>
        </p:nvSpPr>
        <p:spPr>
          <a:xfrm>
            <a:off x="382854" y="1772816"/>
            <a:ext cx="11449272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Installation du module </a:t>
            </a:r>
            <a:r>
              <a:rPr lang="fr-FR" sz="2800" dirty="0" err="1"/>
              <a:t>NodeJS</a:t>
            </a:r>
            <a:endParaRPr lang="fr-FR" sz="2800" dirty="0"/>
          </a:p>
          <a:p>
            <a:pPr>
              <a:lnSpc>
                <a:spcPct val="90000"/>
              </a:lnSpc>
              <a:buClr>
                <a:schemeClr val="bg2">
                  <a:lumMod val="50000"/>
                </a:schemeClr>
              </a:buClr>
            </a:pPr>
            <a:endParaRPr lang="fr-FR" sz="2800" dirty="0"/>
          </a:p>
          <a:p>
            <a:pPr lvl="1">
              <a:lnSpc>
                <a:spcPct val="90000"/>
              </a:lnSpc>
              <a:buClr>
                <a:schemeClr val="bg2">
                  <a:lumMod val="50000"/>
                </a:schemeClr>
              </a:buClr>
            </a:pPr>
            <a:endParaRPr lang="fr-FR" sz="2800" dirty="0"/>
          </a:p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Lancement du serveur</a:t>
            </a:r>
          </a:p>
          <a:p>
            <a:pPr lvl="1">
              <a:lnSpc>
                <a:spcPct val="90000"/>
              </a:lnSpc>
              <a:buClr>
                <a:schemeClr val="bg2">
                  <a:lumMod val="50000"/>
                </a:schemeClr>
              </a:buClr>
            </a:pPr>
            <a:endParaRPr lang="fr-FR" sz="2800" dirty="0"/>
          </a:p>
          <a:p>
            <a:pPr>
              <a:lnSpc>
                <a:spcPct val="90000"/>
              </a:lnSpc>
              <a:buClr>
                <a:schemeClr val="bg2">
                  <a:lumMod val="50000"/>
                </a:schemeClr>
              </a:buClr>
            </a:pPr>
            <a:endParaRPr lang="fr-FR" sz="2800" dirty="0"/>
          </a:p>
          <a:p>
            <a:pPr>
              <a:lnSpc>
                <a:spcPct val="90000"/>
              </a:lnSpc>
              <a:buClr>
                <a:schemeClr val="bg2">
                  <a:lumMod val="50000"/>
                </a:schemeClr>
              </a:buClr>
            </a:pPr>
            <a:r>
              <a:rPr lang="fr-FR" sz="2800" dirty="0"/>
              <a:t>	</a:t>
            </a:r>
          </a:p>
          <a:p>
            <a:pPr>
              <a:lnSpc>
                <a:spcPct val="90000"/>
              </a:lnSpc>
              <a:buClr>
                <a:schemeClr val="bg2">
                  <a:lumMod val="50000"/>
                </a:schemeClr>
              </a:buClr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65947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971372" cy="1066800"/>
          </a:xfrm>
        </p:spPr>
        <p:txBody>
          <a:bodyPr>
            <a:normAutofit/>
          </a:bodyPr>
          <a:lstStyle/>
          <a:p>
            <a:pPr algn="ctr"/>
            <a:r>
              <a:rPr lang="fr-FR" sz="4800" dirty="0"/>
              <a:t>Point positifs et  à améliorer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82854" y="1772816"/>
            <a:ext cx="11449272" cy="6684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Points positifs :</a:t>
            </a:r>
          </a:p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2800" dirty="0"/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Principaux objectifs réalisés</a:t>
            </a:r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2800" dirty="0"/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Badgeuse fonctionnelle</a:t>
            </a:r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2800" dirty="0"/>
          </a:p>
          <a:p>
            <a:pPr lvl="1">
              <a:lnSpc>
                <a:spcPct val="90000"/>
              </a:lnSpc>
              <a:buClr>
                <a:schemeClr val="bg2">
                  <a:lumMod val="50000"/>
                </a:schemeClr>
              </a:buClr>
            </a:pPr>
            <a:endParaRPr lang="fr-FR" sz="2800" dirty="0"/>
          </a:p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Points à améliorer</a:t>
            </a:r>
          </a:p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2800" dirty="0"/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Mise en place l’organisation du travail faîte tardivement</a:t>
            </a:r>
          </a:p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2800" dirty="0"/>
          </a:p>
          <a:p>
            <a:pPr lvl="1">
              <a:lnSpc>
                <a:spcPct val="90000"/>
              </a:lnSpc>
              <a:buClr>
                <a:schemeClr val="bg2">
                  <a:lumMod val="50000"/>
                </a:schemeClr>
              </a:buClr>
            </a:pPr>
            <a:endParaRPr lang="fr-FR" sz="2800" dirty="0"/>
          </a:p>
          <a:p>
            <a:pPr marL="1028700" lvl="1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2800" dirty="0"/>
          </a:p>
          <a:p>
            <a:pPr lvl="1">
              <a:lnSpc>
                <a:spcPct val="90000"/>
              </a:lnSpc>
              <a:buClr>
                <a:schemeClr val="bg2">
                  <a:lumMod val="50000"/>
                </a:schemeClr>
              </a:buClr>
            </a:pPr>
            <a:endParaRPr lang="fr-FR" sz="2800" dirty="0"/>
          </a:p>
          <a:p>
            <a:pPr>
              <a:lnSpc>
                <a:spcPct val="90000"/>
              </a:lnSpc>
              <a:buClr>
                <a:schemeClr val="bg2">
                  <a:lumMod val="50000"/>
                </a:schemeClr>
              </a:buClr>
            </a:pPr>
            <a:r>
              <a:rPr lang="fr-FR" sz="2800" dirty="0"/>
              <a:t>	</a:t>
            </a:r>
          </a:p>
          <a:p>
            <a:pPr>
              <a:lnSpc>
                <a:spcPct val="90000"/>
              </a:lnSpc>
              <a:buClr>
                <a:schemeClr val="bg2">
                  <a:lumMod val="50000"/>
                </a:schemeClr>
              </a:buClr>
            </a:pPr>
            <a:r>
              <a:rPr lang="fr-FR" sz="2800" dirty="0"/>
              <a:t>	</a:t>
            </a:r>
          </a:p>
          <a:p>
            <a:pPr>
              <a:lnSpc>
                <a:spcPct val="90000"/>
              </a:lnSpc>
              <a:buClr>
                <a:schemeClr val="bg2">
                  <a:lumMod val="50000"/>
                </a:schemeClr>
              </a:buClr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07090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8013" y="685801"/>
            <a:ext cx="3962400" cy="47243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dirty="0">
                <a:solidFill>
                  <a:srgbClr val="39527B"/>
                </a:solidFill>
                <a:latin typeface="Corbel"/>
              </a:rPr>
              <a:t>Présentation du projet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8013" y="5410200"/>
            <a:ext cx="3962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fr-FR" sz="2400" dirty="0">
                <a:solidFill>
                  <a:srgbClr val="404040"/>
                </a:solidFill>
              </a:rPr>
              <a:t>Objectif, contexte, …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413" y="0"/>
            <a:ext cx="7618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1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971372" cy="1066800"/>
          </a:xfrm>
        </p:spPr>
        <p:txBody>
          <a:bodyPr>
            <a:normAutofit/>
          </a:bodyPr>
          <a:lstStyle/>
          <a:p>
            <a:pPr algn="ctr"/>
            <a:r>
              <a:rPr lang="fr-FR" sz="4800" dirty="0"/>
              <a:t>Objectifs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82854" y="1484784"/>
            <a:ext cx="1144927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3600" dirty="0"/>
              <a:t>Dématérialiser les feuilles de présences</a:t>
            </a:r>
          </a:p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3600" dirty="0"/>
          </a:p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3600" dirty="0"/>
              <a:t>Permettre à un étudiant de scanner sa carte pour acter de sa présence en cours</a:t>
            </a:r>
          </a:p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3600" dirty="0"/>
          </a:p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3600" dirty="0"/>
              <a:t>Permettre de faire la gestion des feuilles de présence</a:t>
            </a:r>
          </a:p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3600" dirty="0"/>
          </a:p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3600" dirty="0"/>
              <a:t>Permettre la gestion des étudiants</a:t>
            </a:r>
          </a:p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3600" dirty="0"/>
          </a:p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3600" dirty="0"/>
              <a:t>Permettre la gestion des cours</a:t>
            </a:r>
          </a:p>
          <a:p>
            <a:pPr>
              <a:lnSpc>
                <a:spcPct val="90000"/>
              </a:lnSpc>
              <a:buClr>
                <a:schemeClr val="bg2">
                  <a:lumMod val="50000"/>
                </a:schemeClr>
              </a:buClr>
            </a:pPr>
            <a:endParaRPr lang="fr-FR" sz="4000" dirty="0"/>
          </a:p>
          <a:p>
            <a:pPr>
              <a:lnSpc>
                <a:spcPct val="90000"/>
              </a:lnSpc>
              <a:buClr>
                <a:schemeClr val="accent1"/>
              </a:buClr>
            </a:pP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52520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8013" y="685801"/>
            <a:ext cx="3962400" cy="47243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dirty="0">
                <a:solidFill>
                  <a:srgbClr val="39527B"/>
                </a:solidFill>
                <a:latin typeface="Corbel"/>
              </a:rPr>
              <a:t>Cas d’utilisations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8013" y="5410200"/>
            <a:ext cx="3962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fr-FR" sz="2400" dirty="0">
                <a:solidFill>
                  <a:srgbClr val="404040"/>
                </a:solidFill>
              </a:rPr>
              <a:t>Acteur, cas d’utilisation, diagramme de séquence, exigence fonctionnelles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413" y="0"/>
            <a:ext cx="7618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1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971372" cy="1066800"/>
          </a:xfrm>
        </p:spPr>
        <p:txBody>
          <a:bodyPr>
            <a:normAutofit/>
          </a:bodyPr>
          <a:lstStyle/>
          <a:p>
            <a:pPr algn="ctr"/>
            <a:r>
              <a:rPr lang="fr-FR" sz="4800" dirty="0"/>
              <a:t>Présentation des acteurs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82854" y="1772816"/>
            <a:ext cx="114492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4000" dirty="0"/>
              <a:t>Etudiant</a:t>
            </a:r>
          </a:p>
          <a:p>
            <a:pPr>
              <a:lnSpc>
                <a:spcPct val="90000"/>
              </a:lnSpc>
              <a:buClr>
                <a:schemeClr val="bg2">
                  <a:lumMod val="50000"/>
                </a:schemeClr>
              </a:buClr>
            </a:pPr>
            <a:endParaRPr lang="fr-FR" sz="4000" dirty="0"/>
          </a:p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4000" dirty="0"/>
              <a:t>Badgeuse</a:t>
            </a:r>
          </a:p>
          <a:p>
            <a:pPr>
              <a:lnSpc>
                <a:spcPct val="90000"/>
              </a:lnSpc>
              <a:buClr>
                <a:schemeClr val="bg2">
                  <a:lumMod val="50000"/>
                </a:schemeClr>
              </a:buClr>
            </a:pPr>
            <a:endParaRPr lang="fr-FR" sz="4000" dirty="0"/>
          </a:p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4000" dirty="0"/>
              <a:t>Administrateur</a:t>
            </a:r>
          </a:p>
          <a:p>
            <a:pPr>
              <a:lnSpc>
                <a:spcPct val="90000"/>
              </a:lnSpc>
              <a:buClr>
                <a:schemeClr val="accent1"/>
              </a:buClr>
            </a:pP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73062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971372" cy="1066800"/>
          </a:xfrm>
        </p:spPr>
        <p:txBody>
          <a:bodyPr>
            <a:normAutofit/>
          </a:bodyPr>
          <a:lstStyle/>
          <a:p>
            <a:pPr algn="ctr"/>
            <a:r>
              <a:rPr lang="fr-FR" sz="4800" dirty="0"/>
              <a:t>Condition requises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82854" y="1772816"/>
            <a:ext cx="114492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4000" dirty="0"/>
              <a:t>L’étudiant doit être enregistré dans le système</a:t>
            </a:r>
          </a:p>
          <a:p>
            <a:pPr>
              <a:lnSpc>
                <a:spcPct val="90000"/>
              </a:lnSpc>
              <a:buClr>
                <a:schemeClr val="bg2">
                  <a:lumMod val="50000"/>
                </a:schemeClr>
              </a:buClr>
            </a:pPr>
            <a:endParaRPr lang="fr-FR" sz="4000" dirty="0"/>
          </a:p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4000" dirty="0"/>
              <a:t>L’étudiant doit posséder une carte étudiante</a:t>
            </a:r>
          </a:p>
          <a:p>
            <a:pPr>
              <a:lnSpc>
                <a:spcPct val="90000"/>
              </a:lnSpc>
              <a:buClr>
                <a:schemeClr val="bg2">
                  <a:lumMod val="50000"/>
                </a:schemeClr>
              </a:buClr>
            </a:pPr>
            <a:endParaRPr lang="fr-FR" sz="4000" dirty="0"/>
          </a:p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4000" dirty="0"/>
              <a:t>Les cours doivent être enregistré en base de données</a:t>
            </a:r>
          </a:p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4000" dirty="0"/>
          </a:p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4000" dirty="0"/>
              <a:t>Les feuilles de présence générées</a:t>
            </a:r>
          </a:p>
        </p:txBody>
      </p:sp>
    </p:spTree>
    <p:extLst>
      <p:ext uri="{BB962C8B-B14F-4D97-AF65-F5344CB8AC3E}">
        <p14:creationId xmlns:p14="http://schemas.microsoft.com/office/powerpoint/2010/main" val="279907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971372" cy="1066800"/>
          </a:xfrm>
        </p:spPr>
        <p:txBody>
          <a:bodyPr>
            <a:normAutofit/>
          </a:bodyPr>
          <a:lstStyle/>
          <a:p>
            <a:pPr algn="ctr"/>
            <a:r>
              <a:rPr lang="fr-FR" sz="4800" dirty="0"/>
              <a:t>Diagramme de séquence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098" y="1256003"/>
            <a:ext cx="7056784" cy="554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5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971372" cy="1066800"/>
          </a:xfrm>
        </p:spPr>
        <p:txBody>
          <a:bodyPr>
            <a:normAutofit/>
          </a:bodyPr>
          <a:lstStyle/>
          <a:p>
            <a:pPr algn="ctr"/>
            <a:r>
              <a:rPr lang="fr-FR" sz="4800" dirty="0"/>
              <a:t>Exigences fonctionnelles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82854" y="1772816"/>
            <a:ext cx="11449272" cy="513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Connexion de l’étudiant</a:t>
            </a:r>
          </a:p>
          <a:p>
            <a:pPr>
              <a:lnSpc>
                <a:spcPct val="90000"/>
              </a:lnSpc>
              <a:buClr>
                <a:schemeClr val="bg2">
                  <a:lumMod val="50000"/>
                </a:schemeClr>
              </a:buClr>
            </a:pPr>
            <a:endParaRPr lang="fr-FR" sz="2800" dirty="0"/>
          </a:p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Badge de l’étudiant</a:t>
            </a:r>
          </a:p>
          <a:p>
            <a:pPr>
              <a:lnSpc>
                <a:spcPct val="90000"/>
              </a:lnSpc>
              <a:buClr>
                <a:schemeClr val="bg2">
                  <a:lumMod val="50000"/>
                </a:schemeClr>
              </a:buClr>
            </a:pPr>
            <a:endParaRPr lang="fr-FR" sz="2800" dirty="0"/>
          </a:p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Enregistrement du badge</a:t>
            </a:r>
          </a:p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2800" dirty="0"/>
          </a:p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Connexion de l’administrateur</a:t>
            </a:r>
          </a:p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2800" dirty="0"/>
          </a:p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Gérer les feuille de présence</a:t>
            </a:r>
          </a:p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2800" dirty="0"/>
          </a:p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Gérer les données des étudiants</a:t>
            </a:r>
          </a:p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r-FR" sz="2800" dirty="0"/>
          </a:p>
          <a:p>
            <a:pPr marL="571500" indent="-571500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Gérer les données des cours </a:t>
            </a:r>
          </a:p>
        </p:txBody>
      </p:sp>
    </p:spTree>
    <p:extLst>
      <p:ext uri="{BB962C8B-B14F-4D97-AF65-F5344CB8AC3E}">
        <p14:creationId xmlns:p14="http://schemas.microsoft.com/office/powerpoint/2010/main" val="206465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_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B6C051-8D0C-4E9C-8822-3E9221001B6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419</Words>
  <Application>Microsoft Office PowerPoint</Application>
  <PresentationFormat>Personnalisé</PresentationFormat>
  <Paragraphs>190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Corbel</vt:lpstr>
      <vt:lpstr>Wingdings</vt:lpstr>
      <vt:lpstr>Marketing_16x9</vt:lpstr>
      <vt:lpstr>Présentation PowerPoint</vt:lpstr>
      <vt:lpstr>Sommaire de la présentation du projet</vt:lpstr>
      <vt:lpstr>Présentation PowerPoint</vt:lpstr>
      <vt:lpstr>Objectifs </vt:lpstr>
      <vt:lpstr>Présentation PowerPoint</vt:lpstr>
      <vt:lpstr>Présentation des acteurs</vt:lpstr>
      <vt:lpstr>Condition requises</vt:lpstr>
      <vt:lpstr>Diagramme de séquence</vt:lpstr>
      <vt:lpstr>Exigences fonctionnelles</vt:lpstr>
      <vt:lpstr>Présentation PowerPoint</vt:lpstr>
      <vt:lpstr>Modèle relationnelle de données</vt:lpstr>
      <vt:lpstr>Explications de la base de données</vt:lpstr>
      <vt:lpstr>Présentation PowerPoint</vt:lpstr>
      <vt:lpstr>Scan de la carte étudiante</vt:lpstr>
      <vt:lpstr>Routes administratives</vt:lpstr>
      <vt:lpstr>Présentation PowerPoint</vt:lpstr>
      <vt:lpstr>Partie élève</vt:lpstr>
      <vt:lpstr>Partie administrateur</vt:lpstr>
      <vt:lpstr>Partie administrateur – Gestion étudiant</vt:lpstr>
      <vt:lpstr>Partie administrateur – Gestion cours</vt:lpstr>
      <vt:lpstr>Présentation PowerPoint</vt:lpstr>
      <vt:lpstr>Déploiement de la base de données</vt:lpstr>
      <vt:lpstr>Lancement du Serveur Jetty</vt:lpstr>
      <vt:lpstr>Configuration et lancement du Serveur NodeJS</vt:lpstr>
      <vt:lpstr>Point positifs et  à améliorer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2016-05-12T14:43:56Z</dcterms:created>
  <dcterms:modified xsi:type="dcterms:W3CDTF">2016-05-12T16:45:00Z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TC028010849991</vt:lpwstr>
  </property>
</Properties>
</file>