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62" r:id="rId3"/>
    <p:sldId id="276" r:id="rId4"/>
    <p:sldId id="274" r:id="rId5"/>
    <p:sldId id="272" r:id="rId6"/>
    <p:sldId id="263" r:id="rId7"/>
    <p:sldId id="271" r:id="rId8"/>
    <p:sldId id="259" r:id="rId9"/>
    <p:sldId id="261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C"/>
    <a:srgbClr val="FCFCFC"/>
    <a:srgbClr val="FCFCFD"/>
    <a:srgbClr val="FCFDFD"/>
    <a:srgbClr val="FDFDFD"/>
    <a:srgbClr val="FDFDFE"/>
    <a:srgbClr val="FDFEFE"/>
    <a:srgbClr val="FEFEFE"/>
    <a:srgbClr val="FE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144" d="100"/>
          <a:sy n="144" d="100"/>
        </p:scale>
        <p:origin x="654" y="120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9/19/2021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Image Placeholder 5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7" name="Notes Placeholder 6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977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88991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0952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6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5773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7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7263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9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493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4324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8533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76300" y="885825"/>
            <a:ext cx="5576888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91679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</p:spPr>
        <p:txBody>
          <a:bodyPr t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237412" cy="3563937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  <p:pic>
        <p:nvPicPr>
          <p:cNvPr id="32" name="Grafik 3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 bwMode="gray">
          <a:xfrm>
            <a:off x="7128284" y="203047"/>
            <a:ext cx="2015716" cy="11805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de-DE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</a:t>
            </a:r>
            <a:r>
              <a:rPr lang="de-DE" dirty="0" err="1"/>
              <a:t>picture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58775" y="1239838"/>
            <a:ext cx="6877050" cy="3563938"/>
          </a:xfr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/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5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3886201" y="1239837"/>
            <a:ext cx="33496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 vert="horz" lIns="0" tIns="72000" rIns="0" bIns="0" rtlCol="0" anchor="t" anchorCtr="0">
            <a:no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7416801" y="4155928"/>
            <a:ext cx="1547813" cy="467268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7416801" y="3562453"/>
            <a:ext cx="1547813" cy="521465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1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416801" y="4623195"/>
            <a:ext cx="1547813" cy="180580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05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7632340" y="203047"/>
            <a:ext cx="1368153" cy="781408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3" r:id="rId15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Textplatzhalt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 tIns="0">
            <a:noAutofit/>
          </a:bodyPr>
          <a:lstStyle/>
          <a:p>
            <a:r>
              <a:rPr lang="de-DE" dirty="0" err="1"/>
              <a:t>Presentation</a:t>
            </a:r>
            <a:r>
              <a:rPr lang="de-DE" dirty="0"/>
              <a:t> Title (</a:t>
            </a:r>
            <a:r>
              <a:rPr lang="de-DE" dirty="0" err="1"/>
              <a:t>Verdana</a:t>
            </a:r>
            <a:r>
              <a:rPr lang="de-DE" dirty="0"/>
              <a:t> 20pt)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210005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/>
              <a:t>Explanations</a:t>
            </a:r>
            <a:br>
              <a:rPr lang="en-US"/>
            </a:br>
            <a:r>
              <a:rPr lang="en-US"/>
              <a:t>- Text layers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dirty="0"/>
              <a:t>First text layer for running text. </a:t>
            </a:r>
          </a:p>
          <a:p>
            <a:pPr lvl="1"/>
            <a:r>
              <a:rPr lang="en-US" dirty="0"/>
              <a:t>Second level for bullet points</a:t>
            </a:r>
          </a:p>
          <a:p>
            <a:pPr lvl="2"/>
            <a:r>
              <a:rPr lang="en-US" dirty="0"/>
              <a:t>Third level for bullet points</a:t>
            </a:r>
          </a:p>
          <a:p>
            <a:pPr lvl="3"/>
            <a:r>
              <a:rPr lang="en-US" dirty="0"/>
              <a:t>Fourth level for bullet points</a:t>
            </a:r>
          </a:p>
          <a:p>
            <a:pPr lvl="4"/>
            <a:r>
              <a:rPr lang="en-US" dirty="0"/>
              <a:t>Fifth level for numberings</a:t>
            </a:r>
          </a:p>
          <a:p>
            <a:pPr lvl="5"/>
            <a:r>
              <a:rPr lang="en-US" dirty="0"/>
              <a:t>Sixth level for listings</a:t>
            </a:r>
          </a:p>
          <a:p>
            <a:pPr lvl="6"/>
            <a:r>
              <a:rPr lang="en-US" dirty="0"/>
              <a:t>Seventh text layer </a:t>
            </a:r>
            <a:br>
              <a:rPr lang="en-US" dirty="0"/>
            </a:br>
            <a:r>
              <a:rPr lang="en-US" dirty="0"/>
              <a:t>for Core Messages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 bwMode="gray"/>
        <p:txBody>
          <a:bodyPr/>
          <a:lstStyle/>
          <a:p>
            <a:r>
              <a:rPr lang="en-US" dirty="0"/>
              <a:t>In this template, we pre-formatted different text layers </a:t>
            </a:r>
            <a:br>
              <a:rPr lang="en-US" dirty="0"/>
            </a:br>
            <a:r>
              <a:rPr lang="en-US" dirty="0"/>
              <a:t>(as you can see on the right side).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have to generate </a:t>
            </a:r>
            <a:br>
              <a:rPr lang="en-US" dirty="0"/>
            </a:br>
            <a:r>
              <a:rPr lang="en-US" dirty="0"/>
              <a:t>bullet points manually. </a:t>
            </a:r>
            <a:br>
              <a:rPr lang="en-US" dirty="0"/>
            </a:br>
            <a:r>
              <a:rPr lang="en-US" b="1" dirty="0"/>
              <a:t>By the way: Please avoid this!</a:t>
            </a:r>
          </a:p>
          <a:p>
            <a:r>
              <a:rPr lang="en-US" dirty="0"/>
              <a:t>To change from one text layer</a:t>
            </a:r>
            <a:br>
              <a:rPr lang="en-US" dirty="0"/>
            </a:br>
            <a:r>
              <a:rPr lang="en-US" dirty="0"/>
              <a:t>to the next, use the </a:t>
            </a:r>
            <a:br>
              <a:rPr lang="en-US" dirty="0"/>
            </a:br>
            <a:r>
              <a:rPr lang="en-US" dirty="0"/>
              <a:t>Increase / Decrease List Level buttons:</a:t>
            </a:r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3886201" y="3721986"/>
            <a:ext cx="3349624" cy="6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/>
          <p:cNvGrpSpPr/>
          <p:nvPr/>
        </p:nvGrpSpPr>
        <p:grpSpPr bwMode="gray">
          <a:xfrm>
            <a:off x="6633315" y="3993610"/>
            <a:ext cx="566291" cy="808783"/>
            <a:chOff x="3060700" y="3737426"/>
            <a:chExt cx="635034" cy="906963"/>
          </a:xfrm>
        </p:grpSpPr>
        <p:sp>
          <p:nvSpPr>
            <p:cNvPr id="9" name="Rectangle 8"/>
            <p:cNvSpPr/>
            <p:nvPr/>
          </p:nvSpPr>
          <p:spPr bwMode="gray">
            <a:xfrm>
              <a:off x="3232097" y="3737426"/>
              <a:ext cx="292241" cy="150005"/>
            </a:xfrm>
            <a:prstGeom prst="rect">
              <a:avLst/>
            </a:prstGeom>
            <a:noFill/>
            <a:ln w="952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/>
            </a:p>
          </p:txBody>
        </p:sp>
        <p:pic>
          <p:nvPicPr>
            <p:cNvPr id="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060700" y="4313641"/>
              <a:ext cx="635034" cy="33074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 bwMode="gray">
            <a:xfrm flipH="1">
              <a:off x="3060700" y="3887431"/>
              <a:ext cx="171397" cy="43082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9" idx="3"/>
            </p:cNvCxnSpPr>
            <p:nvPr/>
          </p:nvCxnSpPr>
          <p:spPr bwMode="gray">
            <a:xfrm>
              <a:off x="3524338" y="3812429"/>
              <a:ext cx="171396" cy="505824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Slide Number Placeholder 2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 dirty="0"/>
              <a:t>Chart </a:t>
            </a:r>
            <a:fld id="{91D913BA-B0D8-4B51-9328-DFAA0B370309}" type="slidenum">
              <a:rPr lang="en-US" b="1" smtClean="0"/>
              <a:pPr/>
              <a:t>10</a:t>
            </a:fld>
            <a:endParaRPr lang="en-US" b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 dirty="0"/>
              <a:t>Speaker, Job Description, Date if needed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55788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Footer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GB" noProof="1"/>
              <a:t>You can insert or change </a:t>
            </a:r>
            <a:br>
              <a:rPr lang="en-GB" noProof="1"/>
            </a:br>
            <a:r>
              <a:rPr lang="en-GB" noProof="1"/>
              <a:t>your presentation‘s footer. </a:t>
            </a:r>
            <a:br>
              <a:rPr lang="en-GB" noProof="1"/>
            </a:br>
            <a:r>
              <a:rPr lang="en-GB" noProof="1"/>
              <a:t>Click on the Insert-tab | Header </a:t>
            </a:r>
            <a:br>
              <a:rPr lang="en-GB" noProof="1"/>
            </a:br>
            <a:r>
              <a:rPr lang="en-GB" noProof="1"/>
              <a:t>and Footer | After filling in your descriptions click on </a:t>
            </a:r>
            <a:r>
              <a:rPr lang="en-GB" b="1" noProof="1"/>
              <a:t>Apply to All.</a:t>
            </a:r>
            <a:endParaRPr lang="en-GB" noProof="1"/>
          </a:p>
          <a:p>
            <a:br>
              <a:rPr lang="en-GB" b="1" noProof="1"/>
            </a:br>
            <a:r>
              <a:rPr lang="en-GB" b="1" noProof="1"/>
              <a:t>Descriptions:</a:t>
            </a:r>
          </a:p>
          <a:p>
            <a:pPr lvl="1"/>
            <a:r>
              <a:rPr lang="en-GB" noProof="1"/>
              <a:t>Activate date and time and write in:</a:t>
            </a:r>
            <a:r>
              <a:rPr lang="en-US" i="1" dirty="0"/>
              <a:t>Speaker, Job Description</a:t>
            </a:r>
          </a:p>
          <a:p>
            <a:pPr lvl="1"/>
            <a:r>
              <a:rPr lang="en-GB" noProof="1"/>
              <a:t>Activate the slide number.</a:t>
            </a:r>
          </a:p>
          <a:p>
            <a:pPr lvl="1"/>
            <a:r>
              <a:rPr lang="en-GB" noProof="1"/>
              <a:t>Activate the footer and write in:</a:t>
            </a:r>
            <a:br>
              <a:rPr lang="en-GB" noProof="1"/>
            </a:br>
            <a:r>
              <a:rPr lang="en-US" i="1" dirty="0"/>
              <a:t>Presentation Title</a:t>
            </a:r>
            <a:br>
              <a:rPr lang="en-US" i="1" dirty="0"/>
            </a:br>
            <a:endParaRPr lang="en-US" i="1" dirty="0"/>
          </a:p>
          <a:p>
            <a:r>
              <a:rPr lang="de-DE" b="1" dirty="0" err="1">
                <a:solidFill>
                  <a:schemeClr val="accent1"/>
                </a:solidFill>
              </a:rPr>
              <a:t>Don‘t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use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template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br>
              <a:rPr lang="de-DE" b="1" dirty="0">
                <a:solidFill>
                  <a:schemeClr val="accent1"/>
                </a:solidFill>
              </a:rPr>
            </a:br>
            <a:r>
              <a:rPr lang="de-DE" b="1" dirty="0" err="1">
                <a:solidFill>
                  <a:schemeClr val="accent1"/>
                </a:solidFill>
              </a:rPr>
              <a:t>without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the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complete</a:t>
            </a:r>
            <a:r>
              <a:rPr lang="de-DE" b="1" dirty="0">
                <a:solidFill>
                  <a:schemeClr val="accent1"/>
                </a:solidFill>
              </a:rPr>
              <a:t> </a:t>
            </a:r>
            <a:r>
              <a:rPr lang="de-DE" b="1" dirty="0" err="1">
                <a:solidFill>
                  <a:schemeClr val="accent1"/>
                </a:solidFill>
              </a:rPr>
              <a:t>footer</a:t>
            </a:r>
            <a:r>
              <a:rPr lang="de-DE" b="1" dirty="0">
                <a:solidFill>
                  <a:schemeClr val="accent1"/>
                </a:solidFill>
              </a:rPr>
              <a:t>.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89" y="2088752"/>
            <a:ext cx="3529012" cy="2715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79390" y="1239838"/>
            <a:ext cx="3529012" cy="850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ectangle 15"/>
          <p:cNvSpPr/>
          <p:nvPr/>
        </p:nvSpPr>
        <p:spPr bwMode="gray">
          <a:xfrm>
            <a:off x="381490" y="2715766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658842" y="3637423"/>
            <a:ext cx="207695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gray">
          <a:xfrm>
            <a:off x="532295" y="4112665"/>
            <a:ext cx="2203500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381490" y="3811595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 bwMode="gray">
          <a:xfrm>
            <a:off x="381490" y="395673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11</a:t>
            </a:fld>
            <a:endParaRPr lang="en-US" b="1" dirty="0"/>
          </a:p>
        </p:txBody>
      </p:sp>
      <p:sp>
        <p:nvSpPr>
          <p:cNvPr id="13" name="Rectangle 12"/>
          <p:cNvSpPr/>
          <p:nvPr/>
        </p:nvSpPr>
        <p:spPr bwMode="gray">
          <a:xfrm>
            <a:off x="2944843" y="2592394"/>
            <a:ext cx="54703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7616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Drawing guides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enable your guide-lines to align objects on the slide </a:t>
            </a:r>
            <a:r>
              <a:rPr lang="en-US" b="1" noProof="1"/>
              <a:t>(View | Show | Select the option „Guides“)</a:t>
            </a:r>
          </a:p>
          <a:p>
            <a:r>
              <a:rPr lang="en-US" noProof="1"/>
              <a:t>Or hit the right mouse button outside </a:t>
            </a:r>
            <a:br>
              <a:rPr lang="en-US" noProof="1"/>
            </a:br>
            <a:r>
              <a:rPr lang="en-US" noProof="1"/>
              <a:t>the slide and go at </a:t>
            </a:r>
            <a:br>
              <a:rPr lang="en-US" noProof="1"/>
            </a:br>
            <a:r>
              <a:rPr lang="en-US" noProof="1"/>
              <a:t>„Grid and Guides…“</a:t>
            </a:r>
          </a:p>
          <a:p>
            <a:endParaRPr lang="en-US" noProof="1"/>
          </a:p>
          <a:p>
            <a:endParaRPr lang="en-US" noProof="1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82102" y="1239837"/>
            <a:ext cx="1165293" cy="1802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347395" y="1239837"/>
            <a:ext cx="2362415" cy="2326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 bwMode="gray">
          <a:xfrm>
            <a:off x="182102" y="2338394"/>
            <a:ext cx="1165293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gray">
          <a:xfrm>
            <a:off x="1909303" y="2287594"/>
            <a:ext cx="862498" cy="1492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gray">
          <a:xfrm>
            <a:off x="1518917" y="1729144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518917" y="1896058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gray">
          <a:xfrm>
            <a:off x="1518917" y="2875772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gray">
          <a:xfrm>
            <a:off x="1518917" y="3042687"/>
            <a:ext cx="129033" cy="129033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12</a:t>
            </a:fld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06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</p:spPr>
        <p:txBody>
          <a:bodyPr/>
          <a:lstStyle/>
          <a:p>
            <a:r>
              <a:rPr lang="en-US" dirty="0"/>
              <a:t>Explanations</a:t>
            </a:r>
            <a:br>
              <a:rPr lang="en-US" dirty="0"/>
            </a:br>
            <a:r>
              <a:rPr lang="en-US" dirty="0"/>
              <a:t>- Slide layouts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 bwMode="gray"/>
        <p:txBody>
          <a:bodyPr/>
          <a:lstStyle/>
          <a:p>
            <a:r>
              <a:rPr lang="en-US" noProof="1"/>
              <a:t>You can choose between different </a:t>
            </a:r>
            <a:br>
              <a:rPr lang="en-US" noProof="1"/>
            </a:br>
            <a:r>
              <a:rPr lang="en-US" noProof="1"/>
              <a:t>slide layouts. </a:t>
            </a:r>
            <a:br>
              <a:rPr lang="en-US" noProof="1"/>
            </a:br>
            <a:r>
              <a:rPr lang="en-US" noProof="1"/>
              <a:t>These pre-defined layouts gives you the oportunity to use text and visualisations just the right way.</a:t>
            </a:r>
          </a:p>
          <a:p>
            <a:endParaRPr lang="en-US" noProof="1"/>
          </a:p>
          <a:p>
            <a:r>
              <a:rPr lang="en-US" b="1" noProof="1"/>
              <a:t>To use these layouts:</a:t>
            </a:r>
          </a:p>
          <a:p>
            <a:r>
              <a:rPr lang="en-US" noProof="1"/>
              <a:t>Click on the Home-tab | New Slide or Layout | and choose one out of the layouts</a:t>
            </a:r>
          </a:p>
          <a:p>
            <a:br>
              <a:rPr lang="de-DE" noProof="1"/>
            </a:br>
            <a:r>
              <a:rPr lang="de-DE" noProof="1"/>
              <a:t>Click „Reset“ to reset to the predefined slide layout.</a:t>
            </a:r>
            <a:endParaRPr lang="en-US" noProof="1"/>
          </a:p>
          <a:p>
            <a:endParaRPr lang="en-US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>
            <a:off x="190027" y="4047061"/>
            <a:ext cx="1426620" cy="75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7"/>
          </p:nvPr>
        </p:nvSpPr>
        <p:spPr bwMode="gray">
          <a:xfrm>
            <a:off x="7416801" y="4623195"/>
            <a:ext cx="1547813" cy="180580"/>
          </a:xfrm>
        </p:spPr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13</a:t>
            </a:fld>
            <a:endParaRPr lang="en-US" b="1" dirty="0"/>
          </a:p>
        </p:txBody>
      </p:sp>
      <p:sp>
        <p:nvSpPr>
          <p:cNvPr id="7" name="Rectangle 6"/>
          <p:cNvSpPr/>
          <p:nvPr/>
        </p:nvSpPr>
        <p:spPr bwMode="gray">
          <a:xfrm>
            <a:off x="1211943" y="4457480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 bwMode="gray">
          <a:xfrm>
            <a:off x="1211943" y="4334109"/>
            <a:ext cx="353166" cy="12177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5"/>
          </p:nvPr>
        </p:nvSpPr>
        <p:spPr>
          <a:xfrm>
            <a:off x="7416801" y="4155928"/>
            <a:ext cx="1547813" cy="467268"/>
          </a:xfrm>
        </p:spPr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7416801" y="3562453"/>
            <a:ext cx="1547813" cy="5214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4367" y="1239837"/>
            <a:ext cx="2564279" cy="278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445119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/>
              <a:t>Agenda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/>
              <a:t>Write your first topic here</a:t>
            </a:r>
          </a:p>
          <a:p>
            <a:r>
              <a:rPr lang="de-DE"/>
              <a:t>Write your second topic here</a:t>
            </a:r>
          </a:p>
          <a:p>
            <a:r>
              <a:rPr lang="de-DE" b="1"/>
              <a:t>Highlight your topics by using bold font (change manually)</a:t>
            </a:r>
          </a:p>
          <a:p>
            <a:r>
              <a:rPr lang="de-DE"/>
              <a:t>Write your fourth topic here</a:t>
            </a:r>
          </a:p>
          <a:p>
            <a:pPr lvl="1"/>
            <a:r>
              <a:rPr lang="de-DE"/>
              <a:t>If you need further details</a:t>
            </a:r>
          </a:p>
          <a:p>
            <a:pPr lvl="1"/>
            <a:r>
              <a:rPr lang="de-DE"/>
              <a:t>Choose the second text layer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560359"/>
      </p:ext>
    </p:extLst>
  </p:cSld>
  <p:clrMapOvr>
    <a:masterClrMapping/>
  </p:clrMapOvr>
  <p:transition spd="slow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E0C93CEB-837A-44F7-AF0B-45724FBB6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Architecture Differences</a:t>
            </a:r>
            <a:endParaRPr lang="en-GB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334F237-D819-48AC-BA0A-9355D63BF92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A0F16B9-79B5-4C49-B8F0-E88DB41E88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BA3CEBC-BD6B-4491-9BB0-F168964EE02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3</a:t>
            </a:fld>
            <a:endParaRPr lang="en-US" b="1" dirty="0"/>
          </a:p>
        </p:txBody>
      </p:sp>
      <p:graphicFrame>
        <p:nvGraphicFramePr>
          <p:cNvPr id="21" name="Table 21">
            <a:extLst>
              <a:ext uri="{FF2B5EF4-FFF2-40B4-BE49-F238E27FC236}">
                <a16:creationId xmlns:a16="http://schemas.microsoft.com/office/drawing/2014/main" id="{63003D74-5DD2-4E47-9403-EC119D2FA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91577"/>
              </p:ext>
            </p:extLst>
          </p:nvPr>
        </p:nvGraphicFramePr>
        <p:xfrm>
          <a:off x="271054" y="977880"/>
          <a:ext cx="6964773" cy="24808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0198">
                  <a:extLst>
                    <a:ext uri="{9D8B030D-6E8A-4147-A177-3AD203B41FA5}">
                      <a16:colId xmlns:a16="http://schemas.microsoft.com/office/drawing/2014/main" val="138414386"/>
                    </a:ext>
                  </a:extLst>
                </a:gridCol>
                <a:gridCol w="2862984">
                  <a:extLst>
                    <a:ext uri="{9D8B030D-6E8A-4147-A177-3AD203B41FA5}">
                      <a16:colId xmlns:a16="http://schemas.microsoft.com/office/drawing/2014/main" val="2490561798"/>
                    </a:ext>
                  </a:extLst>
                </a:gridCol>
                <a:gridCol w="2321591">
                  <a:extLst>
                    <a:ext uri="{9D8B030D-6E8A-4147-A177-3AD203B41FA5}">
                      <a16:colId xmlns:a16="http://schemas.microsoft.com/office/drawing/2014/main" val="4211831688"/>
                    </a:ext>
                  </a:extLst>
                </a:gridCol>
              </a:tblGrid>
              <a:tr h="589681">
                <a:tc>
                  <a:txBody>
                    <a:bodyPr/>
                    <a:lstStyle/>
                    <a:p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RL 4 Self Repair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de-DE" dirty="0">
                        <a:latin typeface="Perpetua" panose="02020502060401020303" pitchFamily="18" charset="0"/>
                      </a:endParaRPr>
                    </a:p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ML Control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826731"/>
                  </a:ext>
                </a:extLst>
              </a:tr>
              <a:tr h="377726">
                <a:tc>
                  <a:txBody>
                    <a:bodyPr/>
                    <a:lstStyle/>
                    <a:p>
                      <a:r>
                        <a:rPr lang="de-DE">
                          <a:latin typeface="Perpetua" panose="02020502060401020303" pitchFamily="18" charset="0"/>
                        </a:rPr>
                        <a:t>Prediction Goal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Fix order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Fix order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3667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Fix failure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Possible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Never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998344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Fix order based on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i="0" dirty="0">
                          <a:latin typeface="Perpetua" panose="02020502060401020303" pitchFamily="18" charset="0"/>
                        </a:rPr>
                        <a:t>max(E[P</a:t>
                      </a:r>
                      <a:r>
                        <a:rPr lang="de-DE" i="0" baseline="-25000" dirty="0">
                          <a:latin typeface="Perpetua" panose="02020502060401020303" pitchFamily="18" charset="0"/>
                        </a:rPr>
                        <a:t>success</a:t>
                      </a:r>
                      <a:r>
                        <a:rPr lang="de-DE" i="0" baseline="0" dirty="0">
                          <a:latin typeface="Perpetua" panose="02020502060401020303" pitchFamily="18" charset="0"/>
                        </a:rPr>
                        <a:t>] </a:t>
                      </a:r>
                      <a:r>
                        <a:rPr lang="de-DE" i="0" dirty="0">
                          <a:latin typeface="Perpetua" panose="02020502060401020303" pitchFamily="18" charset="0"/>
                        </a:rPr>
                        <a:t>* E</a:t>
                      </a:r>
                      <a:r>
                        <a:rPr lang="el-GR" i="0" baseline="-25000" dirty="0">
                          <a:latin typeface="Perpetua" panose="02020502060401020303" pitchFamily="18" charset="0"/>
                        </a:rPr>
                        <a:t>π</a:t>
                      </a:r>
                      <a:r>
                        <a:rPr lang="de-DE" i="0" dirty="0">
                          <a:latin typeface="Perpetua" panose="02020502060401020303" pitchFamily="18" charset="0"/>
                        </a:rPr>
                        <a:t>[R])</a:t>
                      </a:r>
                      <a:endParaRPr lang="en-GB" i="0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>
                          <a:latin typeface="Perpetua" panose="02020502060401020303" pitchFamily="18" charset="0"/>
                        </a:rPr>
                        <a:t>max(E</a:t>
                      </a:r>
                      <a:r>
                        <a:rPr lang="el-GR" baseline="-25000" dirty="0">
                          <a:latin typeface="Perpetua" panose="02020502060401020303" pitchFamily="18" charset="0"/>
                        </a:rPr>
                        <a:t>π</a:t>
                      </a:r>
                      <a:r>
                        <a:rPr lang="de-DE" dirty="0">
                          <a:latin typeface="Perpetua" panose="02020502060401020303" pitchFamily="18" charset="0"/>
                        </a:rPr>
                        <a:t>[R])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999463"/>
                  </a:ext>
                </a:extLst>
              </a:tr>
              <a:tr h="162177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Perpetua" panose="02020502060401020303" pitchFamily="18" charset="0"/>
                        </a:rPr>
                        <a:t>Issue loading</a:t>
                      </a:r>
                      <a:endParaRPr lang="en-GB" sz="1800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Batch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„Stream“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101145"/>
                  </a:ext>
                </a:extLst>
              </a:tr>
              <a:tr h="276592">
                <a:tc>
                  <a:txBody>
                    <a:bodyPr/>
                    <a:lstStyle/>
                    <a:p>
                      <a:r>
                        <a:rPr lang="de-DE" dirty="0">
                          <a:latin typeface="Perpetua" panose="02020502060401020303" pitchFamily="18" charset="0"/>
                        </a:rPr>
                        <a:t>Actual Reward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Zero or inferred from table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dirty="0">
                          <a:latin typeface="Perpetua" panose="02020502060401020303" pitchFamily="18" charset="0"/>
                        </a:rPr>
                        <a:t>mRubis</a:t>
                      </a:r>
                      <a:endParaRPr lang="en-GB" dirty="0">
                        <a:latin typeface="Perpetua" panose="02020502060401020303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823092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CDA8C7-6D19-442C-B400-E2E6FA009832}"/>
              </a:ext>
            </a:extLst>
          </p:cNvPr>
          <p:cNvCxnSpPr>
            <a:cxnSpLocks/>
          </p:cNvCxnSpPr>
          <p:nvPr/>
        </p:nvCxnSpPr>
        <p:spPr bwMode="gray">
          <a:xfrm>
            <a:off x="2123260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31DB83-C131-4EAE-BE27-096EC8495B64}"/>
              </a:ext>
            </a:extLst>
          </p:cNvPr>
          <p:cNvCxnSpPr/>
          <p:nvPr/>
        </p:nvCxnSpPr>
        <p:spPr bwMode="gray">
          <a:xfrm>
            <a:off x="271054" y="1635646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1F7645-1CBC-45F7-B0AE-55D27AFB67E5}"/>
              </a:ext>
            </a:extLst>
          </p:cNvPr>
          <p:cNvCxnSpPr>
            <a:cxnSpLocks/>
          </p:cNvCxnSpPr>
          <p:nvPr/>
        </p:nvCxnSpPr>
        <p:spPr bwMode="gray">
          <a:xfrm>
            <a:off x="2098102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AC22A0-23C6-43FC-AA7E-6D41C2AE7A43}"/>
              </a:ext>
            </a:extLst>
          </p:cNvPr>
          <p:cNvCxnSpPr/>
          <p:nvPr/>
        </p:nvCxnSpPr>
        <p:spPr bwMode="gray">
          <a:xfrm>
            <a:off x="271054" y="1655524"/>
            <a:ext cx="6964773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D350F4-59FA-47D7-AB91-6468E8DC21ED}"/>
              </a:ext>
            </a:extLst>
          </p:cNvPr>
          <p:cNvCxnSpPr>
            <a:cxnSpLocks/>
          </p:cNvCxnSpPr>
          <p:nvPr/>
        </p:nvCxnSpPr>
        <p:spPr bwMode="gray">
          <a:xfrm>
            <a:off x="5004048" y="1275606"/>
            <a:ext cx="0" cy="2183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16603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3248BF-AF07-408C-AB2A-E3BB907B25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20898-5805-4CB5-AF73-F3AC58E2F2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4E08F-A181-461F-93F6-CBCF4815E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6DEC6-072E-4C4D-8BFC-37FD3E017A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4</a:t>
            </a:fld>
            <a:endParaRPr lang="en-US" b="1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5F8674D-AF02-4D21-A1B6-BB3D2C5F5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Past-Learned Action Failing Probabilities –</a:t>
            </a:r>
            <a:br>
              <a:rPr lang="de-DE" dirty="0"/>
            </a:br>
            <a:r>
              <a:rPr lang="de-DE" dirty="0"/>
              <a:t>Transition Matrix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8311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RQ1</a:t>
            </a:r>
          </a:p>
          <a:p>
            <a:pPr lvl="1"/>
            <a:r>
              <a:rPr lang="de-DE" dirty="0"/>
              <a:t>Are the two approaches compatible?</a:t>
            </a:r>
          </a:p>
          <a:p>
            <a:r>
              <a:rPr lang="de-DE" dirty="0"/>
              <a:t>RQ2</a:t>
            </a:r>
          </a:p>
          <a:p>
            <a:pPr lvl="1"/>
            <a:r>
              <a:rPr lang="de-DE" dirty="0"/>
              <a:t>Is the decision-making </a:t>
            </a:r>
            <a:r>
              <a:rPr lang="de-DE" i="1" dirty="0"/>
              <a:t>significantly</a:t>
            </a:r>
            <a:r>
              <a:rPr lang="de-DE" dirty="0"/>
              <a:t> worse when using incorrect reward penalties?</a:t>
            </a:r>
          </a:p>
          <a:p>
            <a:r>
              <a:rPr lang="de-DE" dirty="0"/>
              <a:t>RQ3</a:t>
            </a:r>
          </a:p>
          <a:p>
            <a:pPr lvl="1"/>
            <a:r>
              <a:rPr lang="de-DE" dirty="0"/>
              <a:t>Assuming that the failing probabilities were correct: What is the theoretical lost utility?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58776" y="108001"/>
            <a:ext cx="6877051" cy="927588"/>
          </a:xfrm>
        </p:spPr>
        <p:txBody>
          <a:bodyPr/>
          <a:lstStyle/>
          <a:p>
            <a:r>
              <a:rPr lang="de-DE" dirty="0"/>
              <a:t>Research Questions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Speaker, Job Description, Date if needed</a:t>
            </a:r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Chart </a:t>
            </a:r>
            <a:fld id="{91D913BA-B0D8-4B51-9328-DFAA0B370309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66754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5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Title 20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attention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Speaker</a:t>
            </a:r>
          </a:p>
          <a:p>
            <a:r>
              <a:rPr lang="en-US"/>
              <a:t>Job Description</a:t>
            </a:r>
          </a:p>
          <a:p>
            <a:r>
              <a:rPr lang="en-US"/>
              <a:t>Institute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5734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P:\Projekte\Hasso Plattner Institut\TEMPLATE_HPI_01_EXP\ppt\media\image2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" b="80"/>
          <a:stretch>
            <a:fillRect/>
          </a:stretch>
        </p:blipFill>
        <p:spPr/>
      </p:pic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P:\Projekte\Hasso Plattner Institut\TEMPLATE_HPI_01_EXP\ppt\media\image3.jp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r="47"/>
          <a:stretch>
            <a:fillRect/>
          </a:stretch>
        </p:blipFill>
        <p:spPr/>
      </p:pic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Untertitel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6261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2" t="13348" r="212" b="23920"/>
          <a:stretch/>
        </p:blipFill>
        <p:spPr>
          <a:xfrm>
            <a:off x="358775" y="1058864"/>
            <a:ext cx="8605838" cy="3744914"/>
          </a:xfrm>
          <a:prstGeom prst="rect">
            <a:avLst/>
          </a:prstGeom>
        </p:spPr>
      </p:pic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813950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_Fakultät_11_EXP v20170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HPI_05_EXP" id="{EEEEA749-3836-4DC6-BA52-AE8D0ADE122A}" vid="{1AF48529-3759-4302-91D0-708D448B88CB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Template_HPI_201707__Verdana_20pt_</Template>
  <TotalTime>672</TotalTime>
  <Words>561</Words>
  <Application>Microsoft Office PowerPoint</Application>
  <PresentationFormat>On-screen Show (16:9)</PresentationFormat>
  <Paragraphs>101</Paragraphs>
  <Slides>13</Slides>
  <Notes>10</Notes>
  <HiddenSlides>7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Perpetua</vt:lpstr>
      <vt:lpstr>Verdana</vt:lpstr>
      <vt:lpstr>TEMPLATE_Fakultät_11_EXP v201702</vt:lpstr>
      <vt:lpstr>Presentation Title (Verdana 20pt) - maximum 2 lines</vt:lpstr>
      <vt:lpstr>Agenda</vt:lpstr>
      <vt:lpstr>Architecture Differences</vt:lpstr>
      <vt:lpstr>Past-Learned Action Failing Probabilities – Transition Matrix</vt:lpstr>
      <vt:lpstr>Research Questions</vt:lpstr>
      <vt:lpstr>Thank you  for your attention!</vt:lpstr>
      <vt:lpstr>PowerPoint Presentation</vt:lpstr>
      <vt:lpstr>PowerPoint Presentation</vt:lpstr>
      <vt:lpstr>PowerPoint Presentation</vt:lpstr>
      <vt:lpstr>Explanations - Text layers</vt:lpstr>
      <vt:lpstr>Explanations - Footer</vt:lpstr>
      <vt:lpstr>Explanations - Drawing guides</vt:lpstr>
      <vt:lpstr>Explanations - Slide layouts</vt:lpstr>
    </vt:vector>
  </TitlesOfParts>
  <Company>Hasso-Plattner-Institut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(Verdana 20pt) - maximum 2 lines</dc:title>
  <dc:creator>Tentacula Geht-dich-nix-an</dc:creator>
  <cp:lastModifiedBy>Tentacula Geht-dich-nix-an</cp:lastModifiedBy>
  <cp:revision>7</cp:revision>
  <cp:lastPrinted>2014-05-07T12:19:03Z</cp:lastPrinted>
  <dcterms:created xsi:type="dcterms:W3CDTF">2021-09-15T17:00:32Z</dcterms:created>
  <dcterms:modified xsi:type="dcterms:W3CDTF">2021-09-19T19:22:17Z</dcterms:modified>
</cp:coreProperties>
</file>