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2" r:id="rId3"/>
    <p:sldId id="276" r:id="rId4"/>
    <p:sldId id="281" r:id="rId5"/>
    <p:sldId id="285" r:id="rId6"/>
    <p:sldId id="286" r:id="rId7"/>
    <p:sldId id="274" r:id="rId8"/>
    <p:sldId id="272" r:id="rId9"/>
    <p:sldId id="277" r:id="rId10"/>
    <p:sldId id="287" r:id="rId11"/>
    <p:sldId id="263" r:id="rId12"/>
    <p:sldId id="271" r:id="rId13"/>
    <p:sldId id="259" r:id="rId14"/>
    <p:sldId id="261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44" d="100"/>
          <a:sy n="144" d="100"/>
        </p:scale>
        <p:origin x="654" y="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9F10A70-CA6D-46C9-BDA6-BFCDB51A2EC2}"/>
              </a:ext>
            </a:extLst>
          </p:cNvPr>
          <p:cNvSpPr/>
          <p:nvPr/>
        </p:nvSpPr>
        <p:spPr bwMode="gray">
          <a:xfrm>
            <a:off x="179386" y="4356272"/>
            <a:ext cx="3074057" cy="36915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bg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1AE9223-2895-41F1-AC6D-834A24037FE8}"/>
              </a:ext>
            </a:extLst>
          </p:cNvPr>
          <p:cNvSpPr/>
          <p:nvPr/>
        </p:nvSpPr>
        <p:spPr bwMode="gray">
          <a:xfrm>
            <a:off x="179385" y="3668370"/>
            <a:ext cx="3074057" cy="613488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bg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AD9C92F-966D-4EB0-8DC5-9A23F217769D}"/>
              </a:ext>
            </a:extLst>
          </p:cNvPr>
          <p:cNvSpPr/>
          <p:nvPr/>
        </p:nvSpPr>
        <p:spPr bwMode="gray">
          <a:xfrm>
            <a:off x="179386" y="2418151"/>
            <a:ext cx="3074058" cy="582344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0AC34-D74B-4F48-BF0D-1E85285075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EFF6D-7D91-42FC-8287-2A4F052885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2ED8-F54B-4080-A9E5-666127D92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24EBA2-FCFB-4327-AF4F-0304FDBD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Disscussion -</a:t>
            </a:r>
            <a:br>
              <a:rPr lang="de-DE" dirty="0"/>
            </a:br>
            <a:r>
              <a:rPr lang="de-DE" dirty="0"/>
              <a:t>mRubis and Python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D4E32-5716-4891-9C8C-97105923B3F8}"/>
              </a:ext>
            </a:extLst>
          </p:cNvPr>
          <p:cNvSpPr txBox="1"/>
          <p:nvPr/>
        </p:nvSpPr>
        <p:spPr bwMode="gray">
          <a:xfrm>
            <a:off x="377012" y="1611423"/>
            <a:ext cx="1368152" cy="2135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python controller</a:t>
            </a:r>
            <a:endParaRPr lang="en-GB" sz="12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BE13C-7120-4D74-A7C5-DFCF8A258EF4}"/>
              </a:ext>
            </a:extLst>
          </p:cNvPr>
          <p:cNvSpPr txBox="1"/>
          <p:nvPr/>
        </p:nvSpPr>
        <p:spPr bwMode="gray">
          <a:xfrm>
            <a:off x="2321228" y="1646168"/>
            <a:ext cx="1368152" cy="2135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mRubis</a:t>
            </a:r>
            <a:endParaRPr lang="en-GB" sz="1200" dirty="0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3710BB-0C14-44B4-8B4C-F3E73DBA1CB3}"/>
              </a:ext>
            </a:extLst>
          </p:cNvPr>
          <p:cNvGrpSpPr/>
          <p:nvPr/>
        </p:nvGrpSpPr>
        <p:grpSpPr>
          <a:xfrm>
            <a:off x="1277112" y="1823701"/>
            <a:ext cx="1512168" cy="145244"/>
            <a:chOff x="1187624" y="1562410"/>
            <a:chExt cx="1512168" cy="14524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AC3CD5-8DA6-4718-8C43-D34845D48ED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A9A8DF-D12C-43AA-93E2-3CDB3E3DBE87}"/>
                </a:ext>
              </a:extLst>
            </p:cNvPr>
            <p:cNvSpPr txBox="1"/>
            <p:nvPr/>
          </p:nvSpPr>
          <p:spPr bwMode="gray">
            <a:xfrm>
              <a:off x="1544216" y="156241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get #shops</a:t>
              </a:r>
              <a:endParaRPr lang="en-GB" sz="900" dirty="0" err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78D26E-CD30-4D0A-9FA1-0926939AE20B}"/>
              </a:ext>
            </a:extLst>
          </p:cNvPr>
          <p:cNvGrpSpPr/>
          <p:nvPr/>
        </p:nvGrpSpPr>
        <p:grpSpPr>
          <a:xfrm>
            <a:off x="1277112" y="2112961"/>
            <a:ext cx="1512169" cy="145244"/>
            <a:chOff x="1187624" y="1851670"/>
            <a:chExt cx="1512169" cy="1452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27AC3D-6DB4-4B7B-BCE1-A4CD82C3DD6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187624" y="1985548"/>
              <a:ext cx="151216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CFF756-88DC-430C-83C2-70903C2B11B2}"/>
                </a:ext>
              </a:extLst>
            </p:cNvPr>
            <p:cNvSpPr txBox="1"/>
            <p:nvPr/>
          </p:nvSpPr>
          <p:spPr bwMode="gray">
            <a:xfrm>
              <a:off x="1481505" y="185167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#shops</a:t>
              </a:r>
              <a:endParaRPr lang="en-GB" sz="900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A71D6C-E844-461A-932F-DDB0C3D0F6EA}"/>
              </a:ext>
            </a:extLst>
          </p:cNvPr>
          <p:cNvGrpSpPr/>
          <p:nvPr/>
        </p:nvGrpSpPr>
        <p:grpSpPr>
          <a:xfrm>
            <a:off x="1272109" y="2462242"/>
            <a:ext cx="1512168" cy="145244"/>
            <a:chOff x="1187624" y="1564306"/>
            <a:chExt cx="1512168" cy="14524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5A3096-F269-4AB3-A1FA-F1959363607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B34276-30F4-42E4-86F5-3B8BF4079AF3}"/>
                </a:ext>
              </a:extLst>
            </p:cNvPr>
            <p:cNvSpPr txBox="1"/>
            <p:nvPr/>
          </p:nvSpPr>
          <p:spPr bwMode="gray">
            <a:xfrm>
              <a:off x="1426670" y="1564306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get info of shop</a:t>
              </a:r>
              <a:endParaRPr lang="en-GB" sz="900" dirty="0" err="1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401B4B-078A-4B99-B7DB-6579CDA6F6F3}"/>
              </a:ext>
            </a:extLst>
          </p:cNvPr>
          <p:cNvGrpSpPr/>
          <p:nvPr/>
        </p:nvGrpSpPr>
        <p:grpSpPr>
          <a:xfrm>
            <a:off x="1268458" y="2792202"/>
            <a:ext cx="1512169" cy="145244"/>
            <a:chOff x="1187624" y="1851670"/>
            <a:chExt cx="1512169" cy="14524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EA9ED3-64BA-43B9-8CA8-7AA639A05C08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187624" y="1985548"/>
              <a:ext cx="151216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E0683B-E582-4B0F-A8C9-1DAF411AF3E8}"/>
                </a:ext>
              </a:extLst>
            </p:cNvPr>
            <p:cNvSpPr txBox="1"/>
            <p:nvPr/>
          </p:nvSpPr>
          <p:spPr bwMode="gray">
            <a:xfrm>
              <a:off x="1481505" y="185167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info of shop</a:t>
              </a:r>
              <a:endParaRPr lang="en-GB" sz="900" dirty="0" err="1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74E9DC-CD09-43D2-AC97-170340275560}"/>
              </a:ext>
            </a:extLst>
          </p:cNvPr>
          <p:cNvGrpSpPr/>
          <p:nvPr/>
        </p:nvGrpSpPr>
        <p:grpSpPr>
          <a:xfrm>
            <a:off x="1286577" y="3099013"/>
            <a:ext cx="1512168" cy="145244"/>
            <a:chOff x="1187624" y="1564432"/>
            <a:chExt cx="1512168" cy="14524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7669D6-79BC-46E8-9D5B-87C61024ACF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794480-41A2-4E2A-9490-4B062C8D7C20}"/>
                </a:ext>
              </a:extLst>
            </p:cNvPr>
            <p:cNvSpPr txBox="1"/>
            <p:nvPr/>
          </p:nvSpPr>
          <p:spPr bwMode="gray">
            <a:xfrm>
              <a:off x="1543760" y="1564432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get #issues</a:t>
              </a:r>
              <a:endParaRPr lang="en-GB" sz="900" dirty="0" err="1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268BD6-2684-4D89-8FB3-423AE9987B0B}"/>
              </a:ext>
            </a:extLst>
          </p:cNvPr>
          <p:cNvGrpSpPr/>
          <p:nvPr/>
        </p:nvGrpSpPr>
        <p:grpSpPr>
          <a:xfrm>
            <a:off x="1282926" y="3428847"/>
            <a:ext cx="1512169" cy="145244"/>
            <a:chOff x="1187624" y="1851670"/>
            <a:chExt cx="1512169" cy="14524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B8E1008-5E4D-40A5-89AB-C98A95A64D3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187624" y="1985548"/>
              <a:ext cx="151216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EFF64D-0AA4-442B-9F83-77D58A99C8AE}"/>
                </a:ext>
              </a:extLst>
            </p:cNvPr>
            <p:cNvSpPr txBox="1"/>
            <p:nvPr/>
          </p:nvSpPr>
          <p:spPr bwMode="gray">
            <a:xfrm>
              <a:off x="1481505" y="185167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#issues</a:t>
              </a:r>
              <a:endParaRPr lang="en-GB" sz="900" dirty="0" err="1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C805DB-3827-4C6D-ABC1-BB16784F6B39}"/>
              </a:ext>
            </a:extLst>
          </p:cNvPr>
          <p:cNvGrpSpPr/>
          <p:nvPr/>
        </p:nvGrpSpPr>
        <p:grpSpPr>
          <a:xfrm>
            <a:off x="1277924" y="3736360"/>
            <a:ext cx="1512168" cy="156199"/>
            <a:chOff x="1187624" y="1551455"/>
            <a:chExt cx="1512168" cy="15619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C9863A-F445-4BDB-87DD-8CB9D0EF140A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5BA8B1-A446-4713-95B3-2DE259FD11D7}"/>
                </a:ext>
              </a:extLst>
            </p:cNvPr>
            <p:cNvSpPr txBox="1"/>
            <p:nvPr/>
          </p:nvSpPr>
          <p:spPr bwMode="gray">
            <a:xfrm>
              <a:off x="1224168" y="1551455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request each issue seperately</a:t>
              </a:r>
              <a:endParaRPr lang="en-GB" sz="900" dirty="0" err="1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AD0421-36E3-48B9-BC9E-9FFFD29A6F16}"/>
              </a:ext>
            </a:extLst>
          </p:cNvPr>
          <p:cNvGrpSpPr/>
          <p:nvPr/>
        </p:nvGrpSpPr>
        <p:grpSpPr>
          <a:xfrm>
            <a:off x="1274273" y="4079171"/>
            <a:ext cx="1512169" cy="145244"/>
            <a:chOff x="1187624" y="1851670"/>
            <a:chExt cx="1512169" cy="145244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86AE5D-D84F-413A-93E4-C54EC32A6E4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187624" y="1985548"/>
              <a:ext cx="151216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089945-220F-4BE4-B6BC-9F326ECCAC54}"/>
                </a:ext>
              </a:extLst>
            </p:cNvPr>
            <p:cNvSpPr txBox="1"/>
            <p:nvPr/>
          </p:nvSpPr>
          <p:spPr bwMode="gray">
            <a:xfrm>
              <a:off x="1481505" y="185167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issue</a:t>
              </a:r>
              <a:endParaRPr lang="en-GB" sz="900" dirty="0" err="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CA90EB-9887-45DC-B1B7-C399A05E2C9C}"/>
              </a:ext>
            </a:extLst>
          </p:cNvPr>
          <p:cNvGrpSpPr/>
          <p:nvPr/>
        </p:nvGrpSpPr>
        <p:grpSpPr>
          <a:xfrm>
            <a:off x="1274273" y="4431869"/>
            <a:ext cx="1512168" cy="156199"/>
            <a:chOff x="1187624" y="1551455"/>
            <a:chExt cx="1512168" cy="15619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454B56-109E-42F7-A4E6-55487C2B6DF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444FED-ED8F-4B55-AC4A-FBC6350D1245}"/>
                </a:ext>
              </a:extLst>
            </p:cNvPr>
            <p:cNvSpPr txBox="1"/>
            <p:nvPr/>
          </p:nvSpPr>
          <p:spPr bwMode="gray">
            <a:xfrm>
              <a:off x="1224168" y="1551455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send fix for each issue seperately</a:t>
              </a:r>
              <a:endParaRPr lang="en-GB" sz="900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F09A5A-5F95-42A7-96B7-C9E4D62AB7FC}"/>
              </a:ext>
            </a:extLst>
          </p:cNvPr>
          <p:cNvGrpSpPr/>
          <p:nvPr/>
        </p:nvGrpSpPr>
        <p:grpSpPr>
          <a:xfrm>
            <a:off x="1285191" y="4757729"/>
            <a:ext cx="1512168" cy="145244"/>
            <a:chOff x="1187624" y="1564432"/>
            <a:chExt cx="1512168" cy="14524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44375D0-6169-42B3-BF3E-43E1C9C275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BC1DE7-4CE4-40E8-B2C3-7ABB03B9FAF9}"/>
                </a:ext>
              </a:extLst>
            </p:cNvPr>
            <p:cNvSpPr txBox="1"/>
            <p:nvPr/>
          </p:nvSpPr>
          <p:spPr bwMode="gray">
            <a:xfrm>
              <a:off x="1388724" y="1564432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send actual fix order</a:t>
              </a:r>
              <a:endParaRPr lang="en-GB" sz="900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25B54F3-DDB0-4FDE-BA9A-52E2459D484A}"/>
              </a:ext>
            </a:extLst>
          </p:cNvPr>
          <p:cNvSpPr txBox="1"/>
          <p:nvPr/>
        </p:nvSpPr>
        <p:spPr bwMode="gray">
          <a:xfrm>
            <a:off x="4213280" y="1608431"/>
            <a:ext cx="1368152" cy="2135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python controller</a:t>
            </a:r>
            <a:endParaRPr lang="en-GB" sz="1200" dirty="0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0FDC2F-5D31-422F-B912-5EEF60904DFB}"/>
              </a:ext>
            </a:extLst>
          </p:cNvPr>
          <p:cNvSpPr txBox="1"/>
          <p:nvPr/>
        </p:nvSpPr>
        <p:spPr bwMode="gray">
          <a:xfrm>
            <a:off x="6157496" y="1643176"/>
            <a:ext cx="1368152" cy="2135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mRubis</a:t>
            </a:r>
            <a:endParaRPr lang="en-GB" sz="1200" dirty="0" err="1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A863181-0C36-4438-83AB-A9D1D21B5613}"/>
              </a:ext>
            </a:extLst>
          </p:cNvPr>
          <p:cNvGrpSpPr/>
          <p:nvPr/>
        </p:nvGrpSpPr>
        <p:grpSpPr>
          <a:xfrm>
            <a:off x="5113380" y="1820709"/>
            <a:ext cx="1512168" cy="145244"/>
            <a:chOff x="1187624" y="1562410"/>
            <a:chExt cx="1512168" cy="14524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B13B658-4C67-4B8A-974C-DBD244D1F11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A1D3DA-EF5A-4B79-9540-4E5120EFE64E}"/>
                </a:ext>
              </a:extLst>
            </p:cNvPr>
            <p:cNvSpPr txBox="1"/>
            <p:nvPr/>
          </p:nvSpPr>
          <p:spPr bwMode="gray">
            <a:xfrm>
              <a:off x="1544216" y="156241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get all issues</a:t>
              </a:r>
              <a:endParaRPr lang="en-GB" sz="900" dirty="0" err="1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F448E4F-DF3A-4831-86C3-AE901DF390D4}"/>
              </a:ext>
            </a:extLst>
          </p:cNvPr>
          <p:cNvGrpSpPr/>
          <p:nvPr/>
        </p:nvGrpSpPr>
        <p:grpSpPr>
          <a:xfrm>
            <a:off x="5113380" y="2109969"/>
            <a:ext cx="1512169" cy="145244"/>
            <a:chOff x="1187624" y="1851670"/>
            <a:chExt cx="1512169" cy="14524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6BE677-FBCA-475C-85FA-6D5B1DD0CA8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187624" y="1985548"/>
              <a:ext cx="151216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9510AE-91C3-494F-8C8B-FC7E75B86C69}"/>
                </a:ext>
              </a:extLst>
            </p:cNvPr>
            <p:cNvSpPr txBox="1"/>
            <p:nvPr/>
          </p:nvSpPr>
          <p:spPr bwMode="gray">
            <a:xfrm>
              <a:off x="1481505" y="185167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all issues</a:t>
              </a:r>
              <a:endParaRPr lang="en-GB" sz="900" dirty="0" err="1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1211777-BF76-43CE-84B6-3E2474E1DD6D}"/>
              </a:ext>
            </a:extLst>
          </p:cNvPr>
          <p:cNvGrpSpPr/>
          <p:nvPr/>
        </p:nvGrpSpPr>
        <p:grpSpPr>
          <a:xfrm>
            <a:off x="5108377" y="2445989"/>
            <a:ext cx="1512168" cy="156609"/>
            <a:chOff x="1187624" y="1551045"/>
            <a:chExt cx="1512168" cy="156609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CDEE5B9-AEB0-42A3-BCFE-03461A581C2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87624" y="1707654"/>
              <a:ext cx="151216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188E80-0E6B-4026-81E2-8AA279EC2CD1}"/>
                </a:ext>
              </a:extLst>
            </p:cNvPr>
            <p:cNvSpPr txBox="1"/>
            <p:nvPr/>
          </p:nvSpPr>
          <p:spPr bwMode="gray">
            <a:xfrm>
              <a:off x="1217982" y="1551045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Send sorted list of fixes</a:t>
              </a:r>
              <a:endParaRPr lang="en-GB" sz="900" dirty="0" err="1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E5B4DD9-5D09-4C93-BDCA-CF13807B1484}"/>
              </a:ext>
            </a:extLst>
          </p:cNvPr>
          <p:cNvSpPr txBox="1"/>
          <p:nvPr/>
        </p:nvSpPr>
        <p:spPr bwMode="gray">
          <a:xfrm>
            <a:off x="1583671" y="12370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u="sng" dirty="0"/>
              <a:t>Current</a:t>
            </a:r>
            <a:endParaRPr lang="en-GB" sz="1600" u="sng" dirty="0" err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2B0641-77BF-4002-9293-2EED08703575}"/>
              </a:ext>
            </a:extLst>
          </p:cNvPr>
          <p:cNvSpPr txBox="1"/>
          <p:nvPr/>
        </p:nvSpPr>
        <p:spPr bwMode="gray">
          <a:xfrm>
            <a:off x="5428119" y="12370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u="sng" dirty="0"/>
              <a:t>Proposal</a:t>
            </a:r>
            <a:endParaRPr lang="en-GB" sz="1600" u="sng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6EA4E-2C9E-449C-BF8E-50BFE13257F6}"/>
              </a:ext>
            </a:extLst>
          </p:cNvPr>
          <p:cNvSpPr/>
          <p:nvPr/>
        </p:nvSpPr>
        <p:spPr bwMode="gray">
          <a:xfrm>
            <a:off x="973224" y="1824929"/>
            <a:ext cx="303887" cy="32105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AFD6E-0E64-40C1-B897-DBCE8E54F5DF}"/>
              </a:ext>
            </a:extLst>
          </p:cNvPr>
          <p:cNvSpPr/>
          <p:nvPr/>
        </p:nvSpPr>
        <p:spPr bwMode="gray">
          <a:xfrm>
            <a:off x="2789280" y="1933524"/>
            <a:ext cx="293881" cy="3246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FF6B8B-8A67-446F-A020-2C277B460196}"/>
              </a:ext>
            </a:extLst>
          </p:cNvPr>
          <p:cNvSpPr/>
          <p:nvPr/>
        </p:nvSpPr>
        <p:spPr bwMode="gray">
          <a:xfrm>
            <a:off x="2789280" y="2605590"/>
            <a:ext cx="293881" cy="3246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3FFA68-A282-48E9-9144-44983B9D0C61}"/>
              </a:ext>
            </a:extLst>
          </p:cNvPr>
          <p:cNvSpPr/>
          <p:nvPr/>
        </p:nvSpPr>
        <p:spPr bwMode="gray">
          <a:xfrm>
            <a:off x="2803748" y="3242235"/>
            <a:ext cx="293881" cy="3246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B513A4-EFBF-4710-AE18-99F7C26986A3}"/>
              </a:ext>
            </a:extLst>
          </p:cNvPr>
          <p:cNvSpPr/>
          <p:nvPr/>
        </p:nvSpPr>
        <p:spPr bwMode="gray">
          <a:xfrm>
            <a:off x="2795095" y="3892559"/>
            <a:ext cx="293881" cy="3246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B87384-596C-445E-BDE7-E51217671F96}"/>
              </a:ext>
            </a:extLst>
          </p:cNvPr>
          <p:cNvSpPr/>
          <p:nvPr/>
        </p:nvSpPr>
        <p:spPr bwMode="gray">
          <a:xfrm>
            <a:off x="2791443" y="4588069"/>
            <a:ext cx="293881" cy="108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0B9286-C306-4C49-9872-5397D7691D99}"/>
              </a:ext>
            </a:extLst>
          </p:cNvPr>
          <p:cNvSpPr/>
          <p:nvPr/>
        </p:nvSpPr>
        <p:spPr bwMode="gray">
          <a:xfrm>
            <a:off x="2802362" y="4900952"/>
            <a:ext cx="293881" cy="1432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FCCB6E-5FC7-417A-8435-B2793ED6A9DA}"/>
              </a:ext>
            </a:extLst>
          </p:cNvPr>
          <p:cNvSpPr/>
          <p:nvPr/>
        </p:nvSpPr>
        <p:spPr bwMode="gray">
          <a:xfrm>
            <a:off x="4809492" y="1821938"/>
            <a:ext cx="303887" cy="1018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6801C1-3FD0-40A2-82AE-4250AD30C693}"/>
              </a:ext>
            </a:extLst>
          </p:cNvPr>
          <p:cNvSpPr/>
          <p:nvPr/>
        </p:nvSpPr>
        <p:spPr bwMode="gray">
          <a:xfrm>
            <a:off x="6625548" y="1930532"/>
            <a:ext cx="293881" cy="3246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4EE227-86CE-4E75-8843-963C1820E584}"/>
              </a:ext>
            </a:extLst>
          </p:cNvPr>
          <p:cNvSpPr/>
          <p:nvPr/>
        </p:nvSpPr>
        <p:spPr bwMode="gray">
          <a:xfrm>
            <a:off x="6625548" y="2602599"/>
            <a:ext cx="293881" cy="238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AF1D8A-D3F0-4A83-BD66-637C5628D5EF}"/>
              </a:ext>
            </a:extLst>
          </p:cNvPr>
          <p:cNvSpPr txBox="1"/>
          <p:nvPr/>
        </p:nvSpPr>
        <p:spPr bwMode="gray">
          <a:xfrm>
            <a:off x="224981" y="2436130"/>
            <a:ext cx="914400" cy="1551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/>
              <a:t>for each shop</a:t>
            </a:r>
            <a:endParaRPr lang="en-GB" sz="800" dirty="0" err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E130AE-EACF-42B6-94D1-EE4DA2E82BA9}"/>
              </a:ext>
            </a:extLst>
          </p:cNvPr>
          <p:cNvSpPr txBox="1"/>
          <p:nvPr/>
        </p:nvSpPr>
        <p:spPr bwMode="gray">
          <a:xfrm>
            <a:off x="209464" y="3722550"/>
            <a:ext cx="914400" cy="1551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/>
              <a:t>for each issue</a:t>
            </a:r>
            <a:endParaRPr lang="en-GB" sz="800" dirty="0" err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CDD30B-301D-4CBD-860D-09CCA20344E2}"/>
              </a:ext>
            </a:extLst>
          </p:cNvPr>
          <p:cNvSpPr txBox="1"/>
          <p:nvPr/>
        </p:nvSpPr>
        <p:spPr bwMode="gray">
          <a:xfrm>
            <a:off x="224981" y="4357691"/>
            <a:ext cx="914400" cy="1551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/>
              <a:t>for each issue</a:t>
            </a:r>
            <a:endParaRPr lang="en-GB" sz="800" dirty="0" err="1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6276089-3DEF-4FE9-8E77-F7482D9FDCDD}"/>
              </a:ext>
            </a:extLst>
          </p:cNvPr>
          <p:cNvCxnSpPr>
            <a:cxnSpLocks/>
          </p:cNvCxnSpPr>
          <p:nvPr/>
        </p:nvCxnSpPr>
        <p:spPr bwMode="gray">
          <a:xfrm>
            <a:off x="3419872" y="4757729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20E9497-2E5F-44D7-AED6-E5B8B5016FA5}"/>
              </a:ext>
            </a:extLst>
          </p:cNvPr>
          <p:cNvSpPr txBox="1"/>
          <p:nvPr/>
        </p:nvSpPr>
        <p:spPr bwMode="gray">
          <a:xfrm>
            <a:off x="3904825" y="4650976"/>
            <a:ext cx="1368152" cy="2135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20-40 messages</a:t>
            </a:r>
            <a:endParaRPr lang="en-GB" sz="1200" dirty="0" err="1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BA019FA-1724-4FCB-AA61-09FA85B25E85}"/>
              </a:ext>
            </a:extLst>
          </p:cNvPr>
          <p:cNvCxnSpPr>
            <a:cxnSpLocks/>
          </p:cNvCxnSpPr>
          <p:nvPr/>
        </p:nvCxnSpPr>
        <p:spPr bwMode="gray">
          <a:xfrm>
            <a:off x="5868144" y="3020185"/>
            <a:ext cx="0" cy="22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450678B-1210-4D1D-854C-AB49A59B4C8D}"/>
              </a:ext>
            </a:extLst>
          </p:cNvPr>
          <p:cNvSpPr txBox="1"/>
          <p:nvPr/>
        </p:nvSpPr>
        <p:spPr bwMode="gray">
          <a:xfrm>
            <a:off x="5279832" y="3282602"/>
            <a:ext cx="1176624" cy="2135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 = 2 messages</a:t>
            </a:r>
            <a:endParaRPr lang="en-GB" sz="1200" dirty="0" err="1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2D600C6-DF9C-4C84-8D79-BEABCA691763}"/>
              </a:ext>
            </a:extLst>
          </p:cNvPr>
          <p:cNvGrpSpPr/>
          <p:nvPr/>
        </p:nvGrpSpPr>
        <p:grpSpPr>
          <a:xfrm>
            <a:off x="5108376" y="2672799"/>
            <a:ext cx="1512169" cy="145244"/>
            <a:chOff x="1187624" y="1851670"/>
            <a:chExt cx="1512169" cy="145244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9427021-A038-44B2-AE89-944B5E89821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187624" y="1985548"/>
              <a:ext cx="151216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0DA5919-255F-4E0D-BC7F-18617FA49AAD}"/>
                </a:ext>
              </a:extLst>
            </p:cNvPr>
            <p:cNvSpPr txBox="1"/>
            <p:nvPr/>
          </p:nvSpPr>
          <p:spPr bwMode="gray">
            <a:xfrm>
              <a:off x="1481505" y="1851670"/>
              <a:ext cx="914400" cy="1452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900" dirty="0"/>
                <a:t>system utility </a:t>
              </a:r>
              <a:endParaRPr lang="en-GB" sz="9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02233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103" grpId="0"/>
      <p:bldP spid="63" grpId="0" animBg="1"/>
      <p:bldP spid="65" grpId="0" animBg="1"/>
      <p:bldP spid="76" grpId="0" animBg="1"/>
      <p:bldP spid="118" grpId="0"/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Write your first topic here</a:t>
            </a:r>
          </a:p>
          <a:p>
            <a:r>
              <a:rPr lang="de-DE"/>
              <a:t>Write your second topic here</a:t>
            </a:r>
          </a:p>
          <a:p>
            <a:r>
              <a:rPr lang="de-DE" b="1"/>
              <a:t>Highlight your topics by using bold font (change manually)</a:t>
            </a:r>
          </a:p>
          <a:p>
            <a:r>
              <a:rPr lang="de-DE"/>
              <a:t>Write your fourth topic here</a:t>
            </a:r>
          </a:p>
          <a:p>
            <a:pPr lvl="1"/>
            <a:r>
              <a:rPr lang="de-DE"/>
              <a:t>If you need further details</a:t>
            </a:r>
          </a:p>
          <a:p>
            <a:pPr lvl="1"/>
            <a:r>
              <a:rPr lang="de-DE"/>
              <a:t>Choose the second text layer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C93CEB-837A-44F7-AF0B-45724FB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Differences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334F237-D819-48AC-BA0A-9355D63BF9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0F16B9-79B5-4C49-B8F0-E88DB41E88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3CEBC-BD6B-4491-9BB0-F168964EE0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3003D74-5DD2-4E47-9403-EC119D2FA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1577"/>
              </p:ext>
            </p:extLst>
          </p:nvPr>
        </p:nvGraphicFramePr>
        <p:xfrm>
          <a:off x="271054" y="977880"/>
          <a:ext cx="6964773" cy="2480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198">
                  <a:extLst>
                    <a:ext uri="{9D8B030D-6E8A-4147-A177-3AD203B41FA5}">
                      <a16:colId xmlns:a16="http://schemas.microsoft.com/office/drawing/2014/main" val="138414386"/>
                    </a:ext>
                  </a:extLst>
                </a:gridCol>
                <a:gridCol w="2862984">
                  <a:extLst>
                    <a:ext uri="{9D8B030D-6E8A-4147-A177-3AD203B41FA5}">
                      <a16:colId xmlns:a16="http://schemas.microsoft.com/office/drawing/2014/main" val="2490561798"/>
                    </a:ext>
                  </a:extLst>
                </a:gridCol>
                <a:gridCol w="2321591">
                  <a:extLst>
                    <a:ext uri="{9D8B030D-6E8A-4147-A177-3AD203B41FA5}">
                      <a16:colId xmlns:a16="http://schemas.microsoft.com/office/drawing/2014/main" val="4211831688"/>
                    </a:ext>
                  </a:extLst>
                </a:gridCol>
              </a:tblGrid>
              <a:tr h="589681">
                <a:tc>
                  <a:txBody>
                    <a:bodyPr/>
                    <a:lstStyle/>
                    <a:p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RL 4 Self Repair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ML Control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26731"/>
                  </a:ext>
                </a:extLst>
              </a:tr>
              <a:tr h="377726">
                <a:tc>
                  <a:txBody>
                    <a:bodyPr/>
                    <a:lstStyle/>
                    <a:p>
                      <a:r>
                        <a:rPr lang="de-DE">
                          <a:latin typeface="Perpetua" panose="02020502060401020303" pitchFamily="18" charset="0"/>
                        </a:rPr>
                        <a:t>Prediction Goal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366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failure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Possible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Never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83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order based on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0" dirty="0">
                          <a:latin typeface="Perpetua" panose="02020502060401020303" pitchFamily="18" charset="0"/>
                        </a:rPr>
                        <a:t>max(E[P</a:t>
                      </a:r>
                      <a:r>
                        <a:rPr lang="de-DE" i="0" baseline="-25000" dirty="0">
                          <a:latin typeface="Perpetua" panose="02020502060401020303" pitchFamily="18" charset="0"/>
                        </a:rPr>
                        <a:t>success</a:t>
                      </a:r>
                      <a:r>
                        <a:rPr lang="de-DE" i="0" baseline="0" dirty="0">
                          <a:latin typeface="Perpetua" panose="02020502060401020303" pitchFamily="18" charset="0"/>
                        </a:rPr>
                        <a:t>] 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* E</a:t>
                      </a:r>
                      <a:r>
                        <a:rPr lang="el-GR" i="0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i="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Perpetua" panose="02020502060401020303" pitchFamily="18" charset="0"/>
                        </a:rPr>
                        <a:t>max(E</a:t>
                      </a:r>
                      <a:r>
                        <a:rPr lang="el-GR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99463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Perpetua" panose="02020502060401020303" pitchFamily="18" charset="0"/>
                        </a:rPr>
                        <a:t>Issue loading</a:t>
                      </a:r>
                      <a:endParaRPr lang="en-GB" sz="180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Batch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„Stream“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01145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Actual Reward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Zero or inferred from table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mRubis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23092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DA8C7-6D19-442C-B400-E2E6FA009832}"/>
              </a:ext>
            </a:extLst>
          </p:cNvPr>
          <p:cNvCxnSpPr>
            <a:cxnSpLocks/>
          </p:cNvCxnSpPr>
          <p:nvPr/>
        </p:nvCxnSpPr>
        <p:spPr bwMode="gray">
          <a:xfrm>
            <a:off x="2123260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31DB83-C131-4EAE-BE27-096EC8495B64}"/>
              </a:ext>
            </a:extLst>
          </p:cNvPr>
          <p:cNvCxnSpPr/>
          <p:nvPr/>
        </p:nvCxnSpPr>
        <p:spPr bwMode="gray">
          <a:xfrm>
            <a:off x="271054" y="1635646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F7645-1CBC-45F7-B0AE-55D27AFB67E5}"/>
              </a:ext>
            </a:extLst>
          </p:cNvPr>
          <p:cNvCxnSpPr>
            <a:cxnSpLocks/>
          </p:cNvCxnSpPr>
          <p:nvPr/>
        </p:nvCxnSpPr>
        <p:spPr bwMode="gray">
          <a:xfrm>
            <a:off x="2098102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C22A0-23C6-43FC-AA7E-6D41C2AE7A43}"/>
              </a:ext>
            </a:extLst>
          </p:cNvPr>
          <p:cNvCxnSpPr/>
          <p:nvPr/>
        </p:nvCxnSpPr>
        <p:spPr bwMode="gray">
          <a:xfrm>
            <a:off x="271054" y="1655524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350F4-59FA-47D7-AB91-6468E8DC21ED}"/>
              </a:ext>
            </a:extLst>
          </p:cNvPr>
          <p:cNvCxnSpPr>
            <a:cxnSpLocks/>
          </p:cNvCxnSpPr>
          <p:nvPr/>
        </p:nvCxnSpPr>
        <p:spPr bwMode="gray">
          <a:xfrm>
            <a:off x="5004048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6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FC576D4-E4B5-EE48-98F2-3FEB49D34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71EA96-0399-AC47-A86E-4466F008F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98" y="64611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Action </a:t>
            </a:r>
            <a:r>
              <a:rPr lang="de-DE" sz="2800" err="1"/>
              <a:t>picking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6EFCE8-B3CD-8046-8C9A-D3079817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1206424"/>
            <a:ext cx="7519478" cy="38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248BF-AF07-408C-AB2A-E3BB907B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20898-5805-4CB5-AF73-F3AC58E2F2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E08F-A181-461F-93F6-CBCF4815E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DEC6-072E-4C4D-8BFC-37FD3E017A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F8674D-AF02-4D21-A1B6-BB3D2C5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Past-Learned Action Failing Probabilities –</a:t>
            </a:r>
            <a:br>
              <a:rPr lang="de-DE" dirty="0"/>
            </a:br>
            <a:r>
              <a:rPr lang="de-DE" dirty="0"/>
              <a:t>Transition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8311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RQ1</a:t>
            </a:r>
          </a:p>
          <a:p>
            <a:pPr lvl="1"/>
            <a:r>
              <a:rPr lang="de-DE" dirty="0"/>
              <a:t>Are the two approaches compatible?</a:t>
            </a:r>
          </a:p>
          <a:p>
            <a:r>
              <a:rPr lang="de-DE" dirty="0"/>
              <a:t>RQ2</a:t>
            </a:r>
          </a:p>
          <a:p>
            <a:pPr lvl="1"/>
            <a:r>
              <a:rPr lang="de-DE" dirty="0"/>
              <a:t>Is the decision-making </a:t>
            </a:r>
            <a:r>
              <a:rPr lang="de-DE" i="1" dirty="0"/>
              <a:t>significantly</a:t>
            </a:r>
            <a:r>
              <a:rPr lang="de-DE" dirty="0"/>
              <a:t> worse when using incorrect reward penalties?</a:t>
            </a:r>
          </a:p>
          <a:p>
            <a:r>
              <a:rPr lang="de-DE" dirty="0"/>
              <a:t>RQ3</a:t>
            </a:r>
          </a:p>
          <a:p>
            <a:pPr lvl="1"/>
            <a:r>
              <a:rPr lang="de-DE" dirty="0"/>
              <a:t>Assuming that the failing probabilities were correct: What is the theoretical lost utility?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Research Questions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4A51FC-80C9-426E-93AA-30B19D78A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Currently a lot of functions with side effects</a:t>
            </a:r>
          </a:p>
          <a:p>
            <a:pPr lvl="1"/>
            <a:r>
              <a:rPr lang="de-DE" dirty="0"/>
              <a:t>=&gt; Hard</a:t>
            </a:r>
            <a:r>
              <a:rPr lang="de-DE" i="1" dirty="0"/>
              <a:t>er</a:t>
            </a:r>
            <a:r>
              <a:rPr lang="de-DE" dirty="0"/>
              <a:t> to understand data-transformations</a:t>
            </a:r>
          </a:p>
          <a:p>
            <a:r>
              <a:rPr lang="de-DE" dirty="0"/>
              <a:t>mRubis wants „execution plan“ but ignores it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522-4793-4FF1-BE46-7272277962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6B48-0AB9-4D5C-9351-9074B901A5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C6E3F-F538-462B-AE7D-CDD2BFC9B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25E73-A598-4BDB-B88D-ADBECCB5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526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2010</TotalTime>
  <Words>703</Words>
  <Application>Microsoft Office PowerPoint</Application>
  <PresentationFormat>On-screen Show (16:9)</PresentationFormat>
  <Paragraphs>143</Paragraphs>
  <Slides>18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Perpetua</vt:lpstr>
      <vt:lpstr>Verdana</vt:lpstr>
      <vt:lpstr>TEMPLATE_Fakultät_11_EXP v201702</vt:lpstr>
      <vt:lpstr>Presentation Title (Verdana 20pt) - maximum 2 lines</vt:lpstr>
      <vt:lpstr>Agenda</vt:lpstr>
      <vt:lpstr>Architecture Differences</vt:lpstr>
      <vt:lpstr>Issue ranking – multiple runs</vt:lpstr>
      <vt:lpstr>Issue ranking – multiple runs</vt:lpstr>
      <vt:lpstr>Action picking – multiple runs</vt:lpstr>
      <vt:lpstr>Past-Learned Action Failing Probabilities – Transition Matrix</vt:lpstr>
      <vt:lpstr>Research Questions</vt:lpstr>
      <vt:lpstr>Discussion</vt:lpstr>
      <vt:lpstr>Disscussion - mRubis and Python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Tentacula Geht-dich-nix-an</dc:creator>
  <cp:lastModifiedBy>Tentacula Geht-dich-nix-an</cp:lastModifiedBy>
  <cp:revision>11</cp:revision>
  <cp:lastPrinted>2014-05-07T12:19:03Z</cp:lastPrinted>
  <dcterms:created xsi:type="dcterms:W3CDTF">2021-09-15T17:00:32Z</dcterms:created>
  <dcterms:modified xsi:type="dcterms:W3CDTF">2021-09-23T14:27:56Z</dcterms:modified>
</cp:coreProperties>
</file>