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62" r:id="rId3"/>
    <p:sldId id="276" r:id="rId4"/>
    <p:sldId id="281" r:id="rId5"/>
    <p:sldId id="285" r:id="rId6"/>
    <p:sldId id="286" r:id="rId7"/>
    <p:sldId id="274" r:id="rId8"/>
    <p:sldId id="272" r:id="rId9"/>
    <p:sldId id="277" r:id="rId10"/>
    <p:sldId id="263" r:id="rId11"/>
    <p:sldId id="271" r:id="rId12"/>
    <p:sldId id="259" r:id="rId13"/>
    <p:sldId id="261" r:id="rId14"/>
    <p:sldId id="266" r:id="rId15"/>
    <p:sldId id="267" r:id="rId16"/>
    <p:sldId id="268" r:id="rId17"/>
    <p:sldId id="269" r:id="rId18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44" d="100"/>
          <a:sy n="144" d="100"/>
        </p:scale>
        <p:origin x="654" y="210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899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7263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4936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4324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533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167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err="1"/>
              <a:t>Presentation</a:t>
            </a:r>
            <a:r>
              <a:rPr lang="de-DE" dirty="0"/>
              <a:t> Title (</a:t>
            </a:r>
            <a:r>
              <a:rPr lang="de-DE" dirty="0" err="1"/>
              <a:t>Verdana</a:t>
            </a:r>
            <a:r>
              <a:rPr lang="de-DE" dirty="0"/>
              <a:t> 20pt)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Speaker</a:t>
            </a:r>
          </a:p>
          <a:p>
            <a:r>
              <a:rPr lang="en-US"/>
              <a:t>Job Description</a:t>
            </a:r>
          </a:p>
          <a:p>
            <a:r>
              <a:rPr lang="en-US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:\Projekte\Hasso Plattner Institut\TEMPLATE_HPI_01_EXP\ppt\media\image2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" b="80"/>
          <a:stretch>
            <a:fillRect/>
          </a:stretch>
        </p:blipFill>
        <p:spPr/>
      </p:pic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/>
      </p:pic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62610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" t="13348" r="212" b="23920"/>
          <a:stretch/>
        </p:blipFill>
        <p:spPr>
          <a:xfrm>
            <a:off x="358775" y="1058864"/>
            <a:ext cx="8605838" cy="3744914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813950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/>
              <a:t>Explanations</a:t>
            </a:r>
            <a:br>
              <a:rPr lang="en-US"/>
            </a:br>
            <a:r>
              <a:rPr lang="en-US"/>
              <a:t>- Text layers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dirty="0"/>
              <a:t>First text layer for running text. </a:t>
            </a:r>
          </a:p>
          <a:p>
            <a:pPr lvl="1"/>
            <a:r>
              <a:rPr lang="en-US" dirty="0"/>
              <a:t>Second level for bullet points</a:t>
            </a:r>
          </a:p>
          <a:p>
            <a:pPr lvl="2"/>
            <a:r>
              <a:rPr lang="en-US" dirty="0"/>
              <a:t>Third level for bullet points</a:t>
            </a:r>
          </a:p>
          <a:p>
            <a:pPr lvl="3"/>
            <a:r>
              <a:rPr lang="en-US" dirty="0"/>
              <a:t>Fourth level for bullet points</a:t>
            </a:r>
          </a:p>
          <a:p>
            <a:pPr lvl="4"/>
            <a:r>
              <a:rPr lang="en-US" dirty="0"/>
              <a:t>Fifth level for numberings</a:t>
            </a:r>
          </a:p>
          <a:p>
            <a:pPr lvl="5"/>
            <a:r>
              <a:rPr lang="en-US" dirty="0"/>
              <a:t>Sixth level for listings</a:t>
            </a:r>
          </a:p>
          <a:p>
            <a:pPr lvl="6"/>
            <a:r>
              <a:rPr lang="en-US" dirty="0"/>
              <a:t>Seventh text layer </a:t>
            </a:r>
            <a:br>
              <a:rPr lang="en-US" dirty="0"/>
            </a:br>
            <a:r>
              <a:rPr lang="en-US" dirty="0"/>
              <a:t>for Core Messages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en-US" dirty="0"/>
              <a:t>In this template, we pre-formatted different text layers </a:t>
            </a:r>
            <a:br>
              <a:rPr lang="en-US" dirty="0"/>
            </a:br>
            <a:r>
              <a:rPr lang="en-US" dirty="0"/>
              <a:t>(as you can see on the right side).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don’t have to generate </a:t>
            </a:r>
            <a:br>
              <a:rPr lang="en-US" dirty="0"/>
            </a:br>
            <a:r>
              <a:rPr lang="en-US" dirty="0"/>
              <a:t>bullet points manually. </a:t>
            </a:r>
            <a:br>
              <a:rPr lang="en-US" dirty="0"/>
            </a:br>
            <a:r>
              <a:rPr lang="en-US" b="1" dirty="0"/>
              <a:t>By the way: Please avoid this!</a:t>
            </a:r>
          </a:p>
          <a:p>
            <a:r>
              <a:rPr lang="en-US" dirty="0"/>
              <a:t>To change from one text layer</a:t>
            </a:r>
            <a:br>
              <a:rPr lang="en-US" dirty="0"/>
            </a:br>
            <a:r>
              <a:rPr lang="en-US" dirty="0"/>
              <a:t>to the next, use the </a:t>
            </a:r>
            <a:br>
              <a:rPr lang="en-US" dirty="0"/>
            </a:br>
            <a:r>
              <a:rPr lang="en-US" dirty="0"/>
              <a:t>Increase / Decrease List Level buttons:</a:t>
            </a:r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3886201" y="3721986"/>
            <a:ext cx="3349624" cy="66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 bwMode="gray">
          <a:xfrm>
            <a:off x="6633315" y="3993610"/>
            <a:ext cx="566291" cy="808783"/>
            <a:chOff x="3060700" y="3737426"/>
            <a:chExt cx="635034" cy="906963"/>
          </a:xfrm>
        </p:grpSpPr>
        <p:sp>
          <p:nvSpPr>
            <p:cNvPr id="9" name="Rectangle 8"/>
            <p:cNvSpPr/>
            <p:nvPr/>
          </p:nvSpPr>
          <p:spPr bwMode="gray">
            <a:xfrm>
              <a:off x="3232097" y="3737426"/>
              <a:ext cx="292241" cy="150005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060700" y="4313641"/>
              <a:ext cx="635034" cy="33074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 bwMode="gray">
            <a:xfrm flipH="1">
              <a:off x="3060700" y="3887431"/>
              <a:ext cx="171397" cy="43082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3"/>
            </p:cNvCxnSpPr>
            <p:nvPr/>
          </p:nvCxnSpPr>
          <p:spPr bwMode="gray">
            <a:xfrm>
              <a:off x="3524338" y="3812429"/>
              <a:ext cx="171396" cy="505824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lide Number Placeholder 27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14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5788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Footer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noProof="1"/>
              <a:t>You can insert or change </a:t>
            </a:r>
            <a:br>
              <a:rPr lang="en-GB" noProof="1"/>
            </a:br>
            <a:r>
              <a:rPr lang="en-GB" noProof="1"/>
              <a:t>your presentation‘s footer. </a:t>
            </a:r>
            <a:br>
              <a:rPr lang="en-GB" noProof="1"/>
            </a:br>
            <a:r>
              <a:rPr lang="en-GB" noProof="1"/>
              <a:t>Click on the Insert-tab | Header </a:t>
            </a:r>
            <a:br>
              <a:rPr lang="en-GB" noProof="1"/>
            </a:br>
            <a:r>
              <a:rPr lang="en-GB" noProof="1"/>
              <a:t>and Footer | After filling in your descriptions click on </a:t>
            </a:r>
            <a:r>
              <a:rPr lang="en-GB" b="1" noProof="1"/>
              <a:t>Apply to All.</a:t>
            </a:r>
            <a:endParaRPr lang="en-GB" noProof="1"/>
          </a:p>
          <a:p>
            <a:br>
              <a:rPr lang="en-GB" b="1" noProof="1"/>
            </a:br>
            <a:r>
              <a:rPr lang="en-GB" b="1" noProof="1"/>
              <a:t>Descriptions:</a:t>
            </a:r>
          </a:p>
          <a:p>
            <a:pPr lvl="1"/>
            <a:r>
              <a:rPr lang="en-GB" noProof="1"/>
              <a:t>Activate date and time and write in:</a:t>
            </a:r>
            <a:r>
              <a:rPr lang="en-US" i="1" dirty="0"/>
              <a:t>Speaker, Job Description</a:t>
            </a:r>
          </a:p>
          <a:p>
            <a:pPr lvl="1"/>
            <a:r>
              <a:rPr lang="en-GB" noProof="1"/>
              <a:t>Activate the slide number.</a:t>
            </a:r>
          </a:p>
          <a:p>
            <a:pPr lvl="1"/>
            <a:r>
              <a:rPr lang="en-GB" noProof="1"/>
              <a:t>Activate the footer and write in:</a:t>
            </a:r>
            <a:br>
              <a:rPr lang="en-GB" noProof="1"/>
            </a:br>
            <a:r>
              <a:rPr lang="en-US" i="1" dirty="0"/>
              <a:t>Presentation Title</a:t>
            </a:r>
            <a:br>
              <a:rPr lang="en-US" i="1" dirty="0"/>
            </a:br>
            <a:endParaRPr lang="en-US" i="1" dirty="0"/>
          </a:p>
          <a:p>
            <a:r>
              <a:rPr lang="de-DE" b="1" dirty="0" err="1">
                <a:solidFill>
                  <a:schemeClr val="accent1"/>
                </a:solidFill>
              </a:rPr>
              <a:t>Don‘t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use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the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template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br>
              <a:rPr lang="de-DE" b="1" dirty="0">
                <a:solidFill>
                  <a:schemeClr val="accent1"/>
                </a:solidFill>
              </a:rPr>
            </a:br>
            <a:r>
              <a:rPr lang="de-DE" b="1" dirty="0" err="1">
                <a:solidFill>
                  <a:schemeClr val="accent1"/>
                </a:solidFill>
              </a:rPr>
              <a:t>without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the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complete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footer</a:t>
            </a:r>
            <a:r>
              <a:rPr lang="de-DE" b="1" dirty="0">
                <a:solidFill>
                  <a:schemeClr val="accent1"/>
                </a:solidFill>
              </a:rPr>
              <a:t>.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79389" y="2088752"/>
            <a:ext cx="3529012" cy="271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79390" y="1239838"/>
            <a:ext cx="3529012" cy="85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 bwMode="gray">
          <a:xfrm>
            <a:off x="381490" y="2715766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658842" y="3637423"/>
            <a:ext cx="2076953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532295" y="4112665"/>
            <a:ext cx="2203500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381490" y="3811595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381490" y="3956738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15</a:t>
            </a:fld>
            <a:endParaRPr lang="en-US" b="1" dirty="0"/>
          </a:p>
        </p:txBody>
      </p:sp>
      <p:sp>
        <p:nvSpPr>
          <p:cNvPr id="13" name="Rectangle 12"/>
          <p:cNvSpPr/>
          <p:nvPr/>
        </p:nvSpPr>
        <p:spPr bwMode="gray">
          <a:xfrm>
            <a:off x="2944843" y="2592394"/>
            <a:ext cx="547038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7616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Drawing guides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1"/>
              <a:t>You can enable your guide-lines to align objects on the slide </a:t>
            </a:r>
            <a:r>
              <a:rPr lang="en-US" b="1" noProof="1"/>
              <a:t>(View | Show | Select the option „Guides“)</a:t>
            </a:r>
          </a:p>
          <a:p>
            <a:r>
              <a:rPr lang="en-US" noProof="1"/>
              <a:t>Or hit the right mouse button outside </a:t>
            </a:r>
            <a:br>
              <a:rPr lang="en-US" noProof="1"/>
            </a:br>
            <a:r>
              <a:rPr lang="en-US" noProof="1"/>
              <a:t>the slide and go at </a:t>
            </a:r>
            <a:br>
              <a:rPr lang="en-US" noProof="1"/>
            </a:br>
            <a:r>
              <a:rPr lang="en-US" noProof="1"/>
              <a:t>„Grid and Guides…“</a:t>
            </a:r>
          </a:p>
          <a:p>
            <a:endParaRPr lang="en-US" noProof="1"/>
          </a:p>
          <a:p>
            <a:endParaRPr lang="en-US" noProof="1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82102" y="1239837"/>
            <a:ext cx="1165293" cy="180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347395" y="1239837"/>
            <a:ext cx="2362415" cy="232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 bwMode="gray">
          <a:xfrm>
            <a:off x="182102" y="2338394"/>
            <a:ext cx="1165293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909303" y="2287594"/>
            <a:ext cx="862498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1518917" y="1729144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518917" y="1896058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518917" y="2875772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1518917" y="3042687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16</a:t>
            </a:fld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065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Slide layouts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1"/>
              <a:t>You can choose between different </a:t>
            </a:r>
            <a:br>
              <a:rPr lang="en-US" noProof="1"/>
            </a:br>
            <a:r>
              <a:rPr lang="en-US" noProof="1"/>
              <a:t>slide layouts. </a:t>
            </a:r>
            <a:br>
              <a:rPr lang="en-US" noProof="1"/>
            </a:br>
            <a:r>
              <a:rPr lang="en-US" noProof="1"/>
              <a:t>These pre-defined layouts gives you the oportunity to use text and visualisations just the right way.</a:t>
            </a:r>
          </a:p>
          <a:p>
            <a:endParaRPr lang="en-US" noProof="1"/>
          </a:p>
          <a:p>
            <a:r>
              <a:rPr lang="en-US" b="1" noProof="1"/>
              <a:t>To use these layouts:</a:t>
            </a:r>
          </a:p>
          <a:p>
            <a:r>
              <a:rPr lang="en-US" noProof="1"/>
              <a:t>Click on the Home-tab | New Slide or Layout | and choose one out of the layouts</a:t>
            </a:r>
          </a:p>
          <a:p>
            <a:br>
              <a:rPr lang="de-DE" noProof="1"/>
            </a:br>
            <a:r>
              <a:rPr lang="de-DE" noProof="1"/>
              <a:t>Click „Reset“ to reset to the predefined slide layout.</a:t>
            </a:r>
            <a:endParaRPr lang="en-US" noProof="1"/>
          </a:p>
          <a:p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90027" y="4047061"/>
            <a:ext cx="1426620" cy="75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17</a:t>
            </a:fld>
            <a:endParaRPr lang="en-US" b="1" dirty="0"/>
          </a:p>
        </p:txBody>
      </p:sp>
      <p:sp>
        <p:nvSpPr>
          <p:cNvPr id="7" name="Rectangle 6"/>
          <p:cNvSpPr/>
          <p:nvPr/>
        </p:nvSpPr>
        <p:spPr bwMode="gray">
          <a:xfrm>
            <a:off x="1211943" y="4457480"/>
            <a:ext cx="353166" cy="121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211943" y="4334109"/>
            <a:ext cx="353166" cy="121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367" y="1239837"/>
            <a:ext cx="2564279" cy="27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4511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Write your first topic here</a:t>
            </a:r>
          </a:p>
          <a:p>
            <a:r>
              <a:rPr lang="de-DE"/>
              <a:t>Write your second topic here</a:t>
            </a:r>
          </a:p>
          <a:p>
            <a:r>
              <a:rPr lang="de-DE" b="1"/>
              <a:t>Highlight your topics by using bold font (change manually)</a:t>
            </a:r>
          </a:p>
          <a:p>
            <a:r>
              <a:rPr lang="de-DE"/>
              <a:t>Write your fourth topic here</a:t>
            </a:r>
          </a:p>
          <a:p>
            <a:pPr lvl="1"/>
            <a:r>
              <a:rPr lang="de-DE"/>
              <a:t>If you need further details</a:t>
            </a:r>
          </a:p>
          <a:p>
            <a:pPr lvl="1"/>
            <a:r>
              <a:rPr lang="de-DE"/>
              <a:t>Choose the second text layer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0C93CEB-837A-44F7-AF0B-45724FBB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Differences</a:t>
            </a:r>
            <a:endParaRPr lang="en-GB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334F237-D819-48AC-BA0A-9355D63BF9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A0F16B9-79B5-4C49-B8F0-E88DB41E88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A3CEBC-BD6B-4491-9BB0-F168964EE02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63003D74-5DD2-4E47-9403-EC119D2FA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491577"/>
              </p:ext>
            </p:extLst>
          </p:nvPr>
        </p:nvGraphicFramePr>
        <p:xfrm>
          <a:off x="271054" y="977880"/>
          <a:ext cx="6964773" cy="2480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0198">
                  <a:extLst>
                    <a:ext uri="{9D8B030D-6E8A-4147-A177-3AD203B41FA5}">
                      <a16:colId xmlns:a16="http://schemas.microsoft.com/office/drawing/2014/main" val="138414386"/>
                    </a:ext>
                  </a:extLst>
                </a:gridCol>
                <a:gridCol w="2862984">
                  <a:extLst>
                    <a:ext uri="{9D8B030D-6E8A-4147-A177-3AD203B41FA5}">
                      <a16:colId xmlns:a16="http://schemas.microsoft.com/office/drawing/2014/main" val="2490561798"/>
                    </a:ext>
                  </a:extLst>
                </a:gridCol>
                <a:gridCol w="2321591">
                  <a:extLst>
                    <a:ext uri="{9D8B030D-6E8A-4147-A177-3AD203B41FA5}">
                      <a16:colId xmlns:a16="http://schemas.microsoft.com/office/drawing/2014/main" val="4211831688"/>
                    </a:ext>
                  </a:extLst>
                </a:gridCol>
              </a:tblGrid>
              <a:tr h="589681">
                <a:tc>
                  <a:txBody>
                    <a:bodyPr/>
                    <a:lstStyle/>
                    <a:p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latin typeface="Perpetua" panose="02020502060401020303" pitchFamily="18" charset="0"/>
                      </a:endParaRPr>
                    </a:p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RL 4 Self Repair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latin typeface="Perpetua" panose="02020502060401020303" pitchFamily="18" charset="0"/>
                      </a:endParaRPr>
                    </a:p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ML Control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826731"/>
                  </a:ext>
                </a:extLst>
              </a:tr>
              <a:tr h="377726">
                <a:tc>
                  <a:txBody>
                    <a:bodyPr/>
                    <a:lstStyle/>
                    <a:p>
                      <a:r>
                        <a:rPr lang="de-DE">
                          <a:latin typeface="Perpetua" panose="02020502060401020303" pitchFamily="18" charset="0"/>
                        </a:rPr>
                        <a:t>Prediction Goal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Fix order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Fix order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3667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de-DE" dirty="0">
                          <a:latin typeface="Perpetua" panose="02020502060401020303" pitchFamily="18" charset="0"/>
                        </a:rPr>
                        <a:t>Fix failure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Possible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Never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9834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de-DE" dirty="0">
                          <a:latin typeface="Perpetua" panose="02020502060401020303" pitchFamily="18" charset="0"/>
                        </a:rPr>
                        <a:t>Fix order based on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i="0" dirty="0">
                          <a:latin typeface="Perpetua" panose="02020502060401020303" pitchFamily="18" charset="0"/>
                        </a:rPr>
                        <a:t>max(E[P</a:t>
                      </a:r>
                      <a:r>
                        <a:rPr lang="de-DE" i="0" baseline="-25000" dirty="0">
                          <a:latin typeface="Perpetua" panose="02020502060401020303" pitchFamily="18" charset="0"/>
                        </a:rPr>
                        <a:t>success</a:t>
                      </a:r>
                      <a:r>
                        <a:rPr lang="de-DE" i="0" baseline="0" dirty="0">
                          <a:latin typeface="Perpetua" panose="02020502060401020303" pitchFamily="18" charset="0"/>
                        </a:rPr>
                        <a:t>] </a:t>
                      </a:r>
                      <a:r>
                        <a:rPr lang="de-DE" i="0" dirty="0">
                          <a:latin typeface="Perpetua" panose="02020502060401020303" pitchFamily="18" charset="0"/>
                        </a:rPr>
                        <a:t>* E</a:t>
                      </a:r>
                      <a:r>
                        <a:rPr lang="el-GR" i="0" baseline="-25000" dirty="0">
                          <a:latin typeface="Perpetua" panose="02020502060401020303" pitchFamily="18" charset="0"/>
                        </a:rPr>
                        <a:t>π</a:t>
                      </a:r>
                      <a:r>
                        <a:rPr lang="de-DE" i="0" dirty="0">
                          <a:latin typeface="Perpetua" panose="02020502060401020303" pitchFamily="18" charset="0"/>
                        </a:rPr>
                        <a:t>[R])</a:t>
                      </a:r>
                      <a:endParaRPr lang="en-GB" i="0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Perpetua" panose="02020502060401020303" pitchFamily="18" charset="0"/>
                        </a:rPr>
                        <a:t>max(E</a:t>
                      </a:r>
                      <a:r>
                        <a:rPr lang="el-GR" baseline="-25000" dirty="0">
                          <a:latin typeface="Perpetua" panose="02020502060401020303" pitchFamily="18" charset="0"/>
                        </a:rPr>
                        <a:t>π</a:t>
                      </a:r>
                      <a:r>
                        <a:rPr lang="de-DE" dirty="0">
                          <a:latin typeface="Perpetua" panose="02020502060401020303" pitchFamily="18" charset="0"/>
                        </a:rPr>
                        <a:t>[R])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999463"/>
                  </a:ext>
                </a:extLst>
              </a:tr>
              <a:tr h="162177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Perpetua" panose="02020502060401020303" pitchFamily="18" charset="0"/>
                        </a:rPr>
                        <a:t>Issue loading</a:t>
                      </a:r>
                      <a:endParaRPr lang="en-GB" sz="1800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Batch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„Stream“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101145"/>
                  </a:ext>
                </a:extLst>
              </a:tr>
              <a:tr h="276592">
                <a:tc>
                  <a:txBody>
                    <a:bodyPr/>
                    <a:lstStyle/>
                    <a:p>
                      <a:r>
                        <a:rPr lang="de-DE" dirty="0">
                          <a:latin typeface="Perpetua" panose="02020502060401020303" pitchFamily="18" charset="0"/>
                        </a:rPr>
                        <a:t>Actual Reward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Zero or inferred from table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mRubis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823092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CDA8C7-6D19-442C-B400-E2E6FA009832}"/>
              </a:ext>
            </a:extLst>
          </p:cNvPr>
          <p:cNvCxnSpPr>
            <a:cxnSpLocks/>
          </p:cNvCxnSpPr>
          <p:nvPr/>
        </p:nvCxnSpPr>
        <p:spPr bwMode="gray">
          <a:xfrm>
            <a:off x="2123260" y="1275606"/>
            <a:ext cx="0" cy="2183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31DB83-C131-4EAE-BE27-096EC8495B64}"/>
              </a:ext>
            </a:extLst>
          </p:cNvPr>
          <p:cNvCxnSpPr/>
          <p:nvPr/>
        </p:nvCxnSpPr>
        <p:spPr bwMode="gray">
          <a:xfrm>
            <a:off x="271054" y="1635646"/>
            <a:ext cx="696477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1F7645-1CBC-45F7-B0AE-55D27AFB67E5}"/>
              </a:ext>
            </a:extLst>
          </p:cNvPr>
          <p:cNvCxnSpPr>
            <a:cxnSpLocks/>
          </p:cNvCxnSpPr>
          <p:nvPr/>
        </p:nvCxnSpPr>
        <p:spPr bwMode="gray">
          <a:xfrm>
            <a:off x="2098102" y="1275606"/>
            <a:ext cx="0" cy="2183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C22A0-23C6-43FC-AA7E-6D41C2AE7A43}"/>
              </a:ext>
            </a:extLst>
          </p:cNvPr>
          <p:cNvCxnSpPr/>
          <p:nvPr/>
        </p:nvCxnSpPr>
        <p:spPr bwMode="gray">
          <a:xfrm>
            <a:off x="271054" y="1655524"/>
            <a:ext cx="696477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D350F4-59FA-47D7-AB91-6468E8DC21ED}"/>
              </a:ext>
            </a:extLst>
          </p:cNvPr>
          <p:cNvCxnSpPr>
            <a:cxnSpLocks/>
          </p:cNvCxnSpPr>
          <p:nvPr/>
        </p:nvCxnSpPr>
        <p:spPr bwMode="gray">
          <a:xfrm>
            <a:off x="5004048" y="1275606"/>
            <a:ext cx="0" cy="2183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1660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A734DE-5C57-674D-8966-F938F53E10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189118" y="480377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DDF9007-15F4-2345-990B-3BF3482E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err="1"/>
              <a:t>Issue</a:t>
            </a:r>
            <a:r>
              <a:rPr lang="de-DE" sz="2800"/>
              <a:t> </a:t>
            </a:r>
            <a:r>
              <a:rPr lang="de-DE" sz="2800" err="1"/>
              <a:t>ranking</a:t>
            </a:r>
            <a:r>
              <a:rPr lang="de-DE" sz="2800"/>
              <a:t> – multiple </a:t>
            </a:r>
            <a:r>
              <a:rPr lang="de-DE" sz="2800" err="1"/>
              <a:t>runs</a:t>
            </a:r>
            <a:endParaRPr lang="de-DE" sz="280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FC576D4-E4B5-EE48-98F2-3FEB49D34F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42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2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A734DE-5C57-674D-8966-F938F53E10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189118" y="480377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DDF9007-15F4-2345-990B-3BF3482E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err="1"/>
              <a:t>Issue</a:t>
            </a:r>
            <a:r>
              <a:rPr lang="de-DE" sz="2800"/>
              <a:t> </a:t>
            </a:r>
            <a:r>
              <a:rPr lang="de-DE" sz="2800" err="1"/>
              <a:t>ranking</a:t>
            </a:r>
            <a:r>
              <a:rPr lang="de-DE" sz="2800"/>
              <a:t> – multiple </a:t>
            </a:r>
            <a:r>
              <a:rPr lang="de-DE" sz="2800" err="1"/>
              <a:t>runs</a:t>
            </a:r>
            <a:endParaRPr lang="de-DE" sz="28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71EA96-0399-AC47-A86E-4466F008F7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798" y="646113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4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A734DE-5C57-674D-8966-F938F53E10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189118" y="480377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DDF9007-15F4-2345-990B-3BF3482E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/>
              <a:t>Action </a:t>
            </a:r>
            <a:r>
              <a:rPr lang="de-DE" sz="2800" err="1"/>
              <a:t>picking</a:t>
            </a:r>
            <a:r>
              <a:rPr lang="de-DE" sz="2800"/>
              <a:t> – multiple </a:t>
            </a:r>
            <a:r>
              <a:rPr lang="de-DE" sz="2800" err="1"/>
              <a:t>runs</a:t>
            </a:r>
            <a:endParaRPr lang="de-DE" sz="2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F6EFCE8-B3CD-8046-8C9A-D3079817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61" y="1206424"/>
            <a:ext cx="7519478" cy="385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2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3248BF-AF07-408C-AB2A-E3BB907B2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20898-5805-4CB5-AF73-F3AC58E2F2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4E08F-A181-461F-93F6-CBCF4815E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6DEC6-072E-4C4D-8BFC-37FD3E017A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5F8674D-AF02-4D21-A1B6-BB3D2C5F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Past-Learned Action Failing Probabilities –</a:t>
            </a:r>
            <a:br>
              <a:rPr lang="de-DE" dirty="0"/>
            </a:br>
            <a:r>
              <a:rPr lang="de-DE" dirty="0"/>
              <a:t>Transition Matrix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8311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RQ1</a:t>
            </a:r>
          </a:p>
          <a:p>
            <a:pPr lvl="1"/>
            <a:r>
              <a:rPr lang="de-DE" dirty="0"/>
              <a:t>Are the two approaches compatible?</a:t>
            </a:r>
          </a:p>
          <a:p>
            <a:r>
              <a:rPr lang="de-DE" dirty="0"/>
              <a:t>RQ2</a:t>
            </a:r>
          </a:p>
          <a:p>
            <a:pPr lvl="1"/>
            <a:r>
              <a:rPr lang="de-DE" dirty="0"/>
              <a:t>Is the decision-making </a:t>
            </a:r>
            <a:r>
              <a:rPr lang="de-DE" i="1" dirty="0"/>
              <a:t>significantly</a:t>
            </a:r>
            <a:r>
              <a:rPr lang="de-DE" dirty="0"/>
              <a:t> worse when using incorrect reward penalties?</a:t>
            </a:r>
          </a:p>
          <a:p>
            <a:r>
              <a:rPr lang="de-DE" dirty="0"/>
              <a:t>RQ3</a:t>
            </a:r>
          </a:p>
          <a:p>
            <a:pPr lvl="1"/>
            <a:r>
              <a:rPr lang="de-DE" dirty="0"/>
              <a:t>Assuming that the failing probabilities were correct: What is the theoretical lost utility?</a:t>
            </a:r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Research Questions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06675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4A51FC-80C9-426E-93AA-30B19D78AF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Currently a lot of functions with side effects</a:t>
            </a:r>
          </a:p>
          <a:p>
            <a:pPr lvl="1"/>
            <a:r>
              <a:rPr lang="de-DE" dirty="0"/>
              <a:t>=&gt; Hard</a:t>
            </a:r>
            <a:r>
              <a:rPr lang="de-DE" i="1" dirty="0"/>
              <a:t>er</a:t>
            </a:r>
            <a:r>
              <a:rPr lang="de-DE" dirty="0"/>
              <a:t> to understand data-transformations</a:t>
            </a:r>
          </a:p>
          <a:p>
            <a:r>
              <a:rPr lang="de-DE"/>
              <a:t>mRubis wants „execution plan“ but ignores it </a:t>
            </a:r>
            <a:r>
              <a:rPr lang="de-DE">
                <a:sym typeface="Wingdings" panose="05000000000000000000" pitchFamily="2" charset="2"/>
              </a:rPr>
              <a:t></a:t>
            </a:r>
          </a:p>
          <a:p>
            <a:endParaRPr lang="de-DE" dirty="0"/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FB522-4793-4FF1-BE46-72722779628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16B48-0AB9-4D5C-9351-9074B901A5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C6E3F-F538-462B-AE7D-CDD2BFC9B4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125E73-A598-4BDB-B88D-ADBECCB5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Discussion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45265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Template_HPI_201707__Verdana_20pt_</Template>
  <TotalTime>890</TotalTime>
  <Words>618</Words>
  <Application>Microsoft Office PowerPoint</Application>
  <PresentationFormat>On-screen Show (16:9)</PresentationFormat>
  <Paragraphs>114</Paragraphs>
  <Slides>17</Slides>
  <Notes>10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Perpetua</vt:lpstr>
      <vt:lpstr>Verdana</vt:lpstr>
      <vt:lpstr>TEMPLATE_Fakultät_11_EXP v201702</vt:lpstr>
      <vt:lpstr>Presentation Title (Verdana 20pt) - maximum 2 lines</vt:lpstr>
      <vt:lpstr>Agenda</vt:lpstr>
      <vt:lpstr>Architecture Differences</vt:lpstr>
      <vt:lpstr>Issue ranking – multiple runs</vt:lpstr>
      <vt:lpstr>Issue ranking – multiple runs</vt:lpstr>
      <vt:lpstr>Action picking – multiple runs</vt:lpstr>
      <vt:lpstr>Past-Learned Action Failing Probabilities – Transition Matrix</vt:lpstr>
      <vt:lpstr>Research Questions</vt:lpstr>
      <vt:lpstr>Discussion</vt:lpstr>
      <vt:lpstr>Thank you  for your attention!</vt:lpstr>
      <vt:lpstr>PowerPoint Presentation</vt:lpstr>
      <vt:lpstr>PowerPoint Presentation</vt:lpstr>
      <vt:lpstr>PowerPoint Presentation</vt:lpstr>
      <vt:lpstr>Explanations - Text layers</vt:lpstr>
      <vt:lpstr>Explanations - Footer</vt:lpstr>
      <vt:lpstr>Explanations - Drawing guides</vt:lpstr>
      <vt:lpstr>Explanations - Slide layouts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Tentacula Geht-dich-nix-an</dc:creator>
  <cp:lastModifiedBy>Tentacula Geht-dich-nix-an</cp:lastModifiedBy>
  <cp:revision>10</cp:revision>
  <cp:lastPrinted>2014-05-07T12:19:03Z</cp:lastPrinted>
  <dcterms:created xsi:type="dcterms:W3CDTF">2021-09-15T17:00:32Z</dcterms:created>
  <dcterms:modified xsi:type="dcterms:W3CDTF">2021-09-22T19:47:57Z</dcterms:modified>
</cp:coreProperties>
</file>