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2"/>
  </p:notesMasterIdLst>
  <p:sldIdLst>
    <p:sldId id="25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6D45"/>
    <a:srgbClr val="DDA147"/>
    <a:srgbClr val="B54C2D"/>
    <a:srgbClr val="B66952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545" autoAdjust="0"/>
  </p:normalViewPr>
  <p:slideViewPr>
    <p:cSldViewPr snapToGrid="0">
      <p:cViewPr varScale="1">
        <p:scale>
          <a:sx n="55" d="100"/>
          <a:sy n="55" d="100"/>
        </p:scale>
        <p:origin x="4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tty\Downloads\coffeeshop_2025-10-27-0004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tty\Downloads\coffeeshop_2025-10-27-0004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tty\Downloads\coffeeshop_2025-10-27-0004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tty\Downloads\coffeeshop_2025-10-27-0004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etty\Downloads\coffeeshop_2025-10-27-0004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etty\Downloads\coffeeshop_2025-10-27-000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 BY</a:t>
            </a:r>
            <a:r>
              <a:rPr lang="en-US" baseline="0"/>
              <a:t> PRODUCT TYPE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'coffeeshop_2025-10-27-0004'!$C$141</c:f>
              <c:strCache>
                <c:ptCount val="1"/>
                <c:pt idx="0">
                  <c:v>Sum of 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'coffeeshop_2025-10-27-0004'!$B$142:$B$170</c:f>
              <c:strCache>
                <c:ptCount val="29"/>
                <c:pt idx="0">
                  <c:v>Barista Espresso</c:v>
                </c:pt>
                <c:pt idx="1">
                  <c:v>Biscotti</c:v>
                </c:pt>
                <c:pt idx="2">
                  <c:v>Black tea</c:v>
                </c:pt>
                <c:pt idx="3">
                  <c:v>Brewed Black tea</c:v>
                </c:pt>
                <c:pt idx="4">
                  <c:v>Brewed Chai tea</c:v>
                </c:pt>
                <c:pt idx="5">
                  <c:v>Brewed Green tea</c:v>
                </c:pt>
                <c:pt idx="6">
                  <c:v>Brewed herbal tea</c:v>
                </c:pt>
                <c:pt idx="7">
                  <c:v>Chai tea</c:v>
                </c:pt>
                <c:pt idx="8">
                  <c:v>Clothing</c:v>
                </c:pt>
                <c:pt idx="9">
                  <c:v>Drinking Chocolate</c:v>
                </c:pt>
                <c:pt idx="10">
                  <c:v>Drip coffee</c:v>
                </c:pt>
                <c:pt idx="11">
                  <c:v>Espresso Beans</c:v>
                </c:pt>
                <c:pt idx="12">
                  <c:v>Gourmet Beans</c:v>
                </c:pt>
                <c:pt idx="13">
                  <c:v>Gourmet brewed coffee</c:v>
                </c:pt>
                <c:pt idx="14">
                  <c:v>Green beans</c:v>
                </c:pt>
                <c:pt idx="15">
                  <c:v>Green tea</c:v>
                </c:pt>
                <c:pt idx="16">
                  <c:v>Herbal tea</c:v>
                </c:pt>
                <c:pt idx="17">
                  <c:v>Hot chocolate</c:v>
                </c:pt>
                <c:pt idx="18">
                  <c:v>House blend Beans</c:v>
                </c:pt>
                <c:pt idx="19">
                  <c:v>Housewares</c:v>
                </c:pt>
                <c:pt idx="20">
                  <c:v>Organic Beans</c:v>
                </c:pt>
                <c:pt idx="21">
                  <c:v>Organic brewed coffee</c:v>
                </c:pt>
                <c:pt idx="22">
                  <c:v>Organic Chocolate</c:v>
                </c:pt>
                <c:pt idx="23">
                  <c:v>Pastry</c:v>
                </c:pt>
                <c:pt idx="24">
                  <c:v>Premium Beans</c:v>
                </c:pt>
                <c:pt idx="25">
                  <c:v>Premium brewed coffee</c:v>
                </c:pt>
                <c:pt idx="26">
                  <c:v>Regular syrup</c:v>
                </c:pt>
                <c:pt idx="27">
                  <c:v>Scone</c:v>
                </c:pt>
                <c:pt idx="28">
                  <c:v>Sugar free syrup</c:v>
                </c:pt>
              </c:strCache>
            </c:strRef>
          </c:cat>
          <c:val>
            <c:numRef>
              <c:f>'coffeeshop_2025-10-27-0004'!$C$142:$C$170</c:f>
              <c:numCache>
                <c:formatCode>"R"#,##0.00_);[Red]\("R"#,##0.00\)</c:formatCode>
                <c:ptCount val="29"/>
                <c:pt idx="0">
                  <c:v>91101.9</c:v>
                </c:pt>
                <c:pt idx="1">
                  <c:v>19793.53</c:v>
                </c:pt>
                <c:pt idx="2">
                  <c:v>2711.85</c:v>
                </c:pt>
                <c:pt idx="3">
                  <c:v>47904</c:v>
                </c:pt>
                <c:pt idx="4">
                  <c:v>77040.95</c:v>
                </c:pt>
                <c:pt idx="5">
                  <c:v>23828.5</c:v>
                </c:pt>
                <c:pt idx="6">
                  <c:v>47532</c:v>
                </c:pt>
                <c:pt idx="7">
                  <c:v>4301.25</c:v>
                </c:pt>
                <c:pt idx="8">
                  <c:v>6163</c:v>
                </c:pt>
                <c:pt idx="9">
                  <c:v>2728.04</c:v>
                </c:pt>
                <c:pt idx="10">
                  <c:v>31948</c:v>
                </c:pt>
                <c:pt idx="11">
                  <c:v>5560.25</c:v>
                </c:pt>
                <c:pt idx="12">
                  <c:v>6798</c:v>
                </c:pt>
                <c:pt idx="13">
                  <c:v>70023.600000000006</c:v>
                </c:pt>
                <c:pt idx="14">
                  <c:v>1340</c:v>
                </c:pt>
                <c:pt idx="15">
                  <c:v>1470.75</c:v>
                </c:pt>
                <c:pt idx="16">
                  <c:v>2729.75</c:v>
                </c:pt>
                <c:pt idx="17">
                  <c:v>72390.5</c:v>
                </c:pt>
                <c:pt idx="18">
                  <c:v>3294</c:v>
                </c:pt>
                <c:pt idx="19">
                  <c:v>7444</c:v>
                </c:pt>
                <c:pt idx="20">
                  <c:v>8509.5</c:v>
                </c:pt>
                <c:pt idx="21">
                  <c:v>37743.5</c:v>
                </c:pt>
                <c:pt idx="22">
                  <c:v>1679.6</c:v>
                </c:pt>
                <c:pt idx="23">
                  <c:v>24738.49</c:v>
                </c:pt>
                <c:pt idx="24">
                  <c:v>14583.5</c:v>
                </c:pt>
                <c:pt idx="25">
                  <c:v>38773.800000000003</c:v>
                </c:pt>
                <c:pt idx="26">
                  <c:v>6084.8</c:v>
                </c:pt>
                <c:pt idx="27">
                  <c:v>36833.120000000003</c:v>
                </c:pt>
                <c:pt idx="28">
                  <c:v>2324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A02-46EB-BE82-6C4917442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8444127"/>
        <c:axId val="868444607"/>
      </c:lineChart>
      <c:catAx>
        <c:axId val="868444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Product</a:t>
                </a:r>
                <a:r>
                  <a:rPr lang="en-ZA" baseline="0"/>
                  <a:t>  Type</a:t>
                </a:r>
                <a:endParaRPr lang="en-Z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Z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44607"/>
        <c:crosses val="autoZero"/>
        <c:auto val="1"/>
        <c:lblAlgn val="ctr"/>
        <c:lblOffset val="100"/>
        <c:noMultiLvlLbl val="0"/>
      </c:catAx>
      <c:valAx>
        <c:axId val="86844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Revenue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R&quot;#,##0.00_);[Red]\(&quot;R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44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Revenue</a:t>
            </a:r>
            <a:r>
              <a:rPr lang="en-ZA" baseline="0"/>
              <a:t> trend by hour of day and store location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'coffeeshop_2025-10-27-0004'!$B$45</c:f>
              <c:strCache>
                <c:ptCount val="1"/>
                <c:pt idx="0">
                  <c:v>Astoria</c:v>
                </c:pt>
              </c:strCache>
            </c:strRef>
          </c:tx>
          <c:spPr>
            <a:ln w="28575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'coffeeshop_2025-10-27-0004'!$A$46:$A$60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cat>
          <c:val>
            <c:numRef>
              <c:f>'coffeeshop_2025-10-27-0004'!$B$46:$B$60</c:f>
              <c:numCache>
                <c:formatCode>"R"#,##0.00_);[Red]\("R"#,##0.00\)</c:formatCode>
                <c:ptCount val="15"/>
                <c:pt idx="1">
                  <c:v>18979.8</c:v>
                </c:pt>
                <c:pt idx="2">
                  <c:v>22712.15</c:v>
                </c:pt>
                <c:pt idx="3">
                  <c:v>23080.32</c:v>
                </c:pt>
                <c:pt idx="4">
                  <c:v>24252.37</c:v>
                </c:pt>
                <c:pt idx="5">
                  <c:v>15498.13</c:v>
                </c:pt>
                <c:pt idx="6">
                  <c:v>15665.7</c:v>
                </c:pt>
                <c:pt idx="7">
                  <c:v>15947.87</c:v>
                </c:pt>
                <c:pt idx="8">
                  <c:v>15164.92</c:v>
                </c:pt>
                <c:pt idx="9">
                  <c:v>15624.45</c:v>
                </c:pt>
                <c:pt idx="10">
                  <c:v>16110.85</c:v>
                </c:pt>
                <c:pt idx="11">
                  <c:v>15839.3</c:v>
                </c:pt>
                <c:pt idx="12">
                  <c:v>15910.8</c:v>
                </c:pt>
                <c:pt idx="13">
                  <c:v>16925.650000000001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EE-4F49-8CC0-F69F670FAE54}"/>
            </c:ext>
          </c:extLst>
        </c:ser>
        <c:ser>
          <c:idx val="1"/>
          <c:order val="1"/>
          <c:tx>
            <c:strRef>
              <c:f>'coffeeshop_2025-10-27-0004'!$C$45</c:f>
              <c:strCache>
                <c:ptCount val="1"/>
                <c:pt idx="0">
                  <c:v>Hell's Kitchen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'coffeeshop_2025-10-27-0004'!$A$46:$A$60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cat>
          <c:val>
            <c:numRef>
              <c:f>'coffeeshop_2025-10-27-0004'!$C$46:$C$60</c:f>
              <c:numCache>
                <c:formatCode>"R"#,##0.00_);[Red]\("R"#,##0.00\)</c:formatCode>
                <c:ptCount val="15"/>
                <c:pt idx="0">
                  <c:v>7516.17</c:v>
                </c:pt>
                <c:pt idx="1">
                  <c:v>15902.7</c:v>
                </c:pt>
                <c:pt idx="2">
                  <c:v>31427.14</c:v>
                </c:pt>
                <c:pt idx="3">
                  <c:v>32727.439999999999</c:v>
                </c:pt>
                <c:pt idx="4">
                  <c:v>33528.559999999998</c:v>
                </c:pt>
                <c:pt idx="5">
                  <c:v>17876.04</c:v>
                </c:pt>
                <c:pt idx="6">
                  <c:v>11328.4</c:v>
                </c:pt>
                <c:pt idx="7">
                  <c:v>12070.1</c:v>
                </c:pt>
                <c:pt idx="8">
                  <c:v>12297.5</c:v>
                </c:pt>
                <c:pt idx="9">
                  <c:v>11311.25</c:v>
                </c:pt>
                <c:pt idx="10">
                  <c:v>11990.48</c:v>
                </c:pt>
                <c:pt idx="11">
                  <c:v>12789.5</c:v>
                </c:pt>
                <c:pt idx="12">
                  <c:v>11863.21</c:v>
                </c:pt>
                <c:pt idx="13">
                  <c:v>10764.26</c:v>
                </c:pt>
                <c:pt idx="14">
                  <c:v>2636.37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EE-4F49-8CC0-F69F670FAE54}"/>
            </c:ext>
          </c:extLst>
        </c:ser>
        <c:ser>
          <c:idx val="2"/>
          <c:order val="2"/>
          <c:tx>
            <c:strRef>
              <c:f>'coffeeshop_2025-10-27-0004'!$D$45</c:f>
              <c:strCache>
                <c:ptCount val="1"/>
                <c:pt idx="0">
                  <c:v>Lower Manhattan</c:v>
                </c:pt>
              </c:strCache>
            </c:strRef>
          </c:tx>
          <c:spPr>
            <a:ln w="28575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'coffeeshop_2025-10-27-0004'!$A$46:$A$60</c:f>
              <c:numCache>
                <c:formatCode>General</c:formatCode>
                <c:ptCount val="1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</c:numCache>
            </c:numRef>
          </c:cat>
          <c:val>
            <c:numRef>
              <c:f>'coffeeshop_2025-10-27-0004'!$D$46:$D$60</c:f>
              <c:numCache>
                <c:formatCode>"R"#,##0.00_);[Red]\("R"#,##0.00\)</c:formatCode>
                <c:ptCount val="15"/>
                <c:pt idx="0">
                  <c:v>14335.35</c:v>
                </c:pt>
                <c:pt idx="1">
                  <c:v>28466.62</c:v>
                </c:pt>
                <c:pt idx="2">
                  <c:v>28244.53</c:v>
                </c:pt>
                <c:pt idx="3">
                  <c:v>29031.67</c:v>
                </c:pt>
                <c:pt idx="4">
                  <c:v>30521.46</c:v>
                </c:pt>
                <c:pt idx="5">
                  <c:v>12891.47</c:v>
                </c:pt>
                <c:pt idx="6">
                  <c:v>13155.74</c:v>
                </c:pt>
                <c:pt idx="7">
                  <c:v>12349.48</c:v>
                </c:pt>
                <c:pt idx="8">
                  <c:v>13831.97</c:v>
                </c:pt>
                <c:pt idx="9">
                  <c:v>14769.9</c:v>
                </c:pt>
                <c:pt idx="10">
                  <c:v>13021.42</c:v>
                </c:pt>
                <c:pt idx="11">
                  <c:v>11505.51</c:v>
                </c:pt>
                <c:pt idx="12">
                  <c:v>6471.69</c:v>
                </c:pt>
                <c:pt idx="13">
                  <c:v>736.67</c:v>
                </c:pt>
                <c:pt idx="14">
                  <c:v>299.27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EE-4F49-8CC0-F69F670FAE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8433087"/>
        <c:axId val="868422527"/>
      </c:lineChart>
      <c:catAx>
        <c:axId val="8684330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22527"/>
        <c:crosses val="autoZero"/>
        <c:auto val="1"/>
        <c:lblAlgn val="ctr"/>
        <c:lblOffset val="100"/>
        <c:noMultiLvlLbl val="0"/>
      </c:catAx>
      <c:valAx>
        <c:axId val="86842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33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Revenue</a:t>
            </a:r>
            <a:r>
              <a:rPr lang="en-ZA" baseline="0"/>
              <a:t> by time bucket and store location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'coffeeshop_2025-10-27-0004'!$B$65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'coffeeshop_2025-10-27-0004'!$A$66:$A$68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'coffeeshop_2025-10-27-0004'!$B$66:$B$68</c:f>
              <c:numCache>
                <c:formatCode>"R"#,##0.00_);[Red]\("R"#,##0.00\)</c:formatCode>
                <c:ptCount val="3"/>
                <c:pt idx="0">
                  <c:v>78269.539999999994</c:v>
                </c:pt>
                <c:pt idx="1">
                  <c:v>48675.75</c:v>
                </c:pt>
                <c:pt idx="2">
                  <c:v>104342.87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6E-46F1-AECE-D3B803C2372A}"/>
            </c:ext>
          </c:extLst>
        </c:ser>
        <c:ser>
          <c:idx val="1"/>
          <c:order val="1"/>
          <c:tx>
            <c:strRef>
              <c:f>'coffeeshop_2025-10-27-0004'!$C$65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'coffeeshop_2025-10-27-0004'!$A$66:$A$68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'coffeeshop_2025-10-27-0004'!$C$66:$C$68</c:f>
              <c:numCache>
                <c:formatCode>"R"#,##0.00_);[Red]\("R"#,##0.00\)</c:formatCode>
                <c:ptCount val="3"/>
                <c:pt idx="0">
                  <c:v>58747.08</c:v>
                </c:pt>
                <c:pt idx="1">
                  <c:v>38053.339999999997</c:v>
                </c:pt>
                <c:pt idx="2">
                  <c:v>138852.20000000001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6E-46F1-AECE-D3B803C2372A}"/>
            </c:ext>
          </c:extLst>
        </c:ser>
        <c:ser>
          <c:idx val="2"/>
          <c:order val="2"/>
          <c:tx>
            <c:strRef>
              <c:f>'coffeeshop_2025-10-27-0004'!$D$65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'coffeeshop_2025-10-27-0004'!$A$66:$A$68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'coffeeshop_2025-10-27-0004'!$D$66:$D$68</c:f>
              <c:numCache>
                <c:formatCode>"R"#,##0.00_);[Red]\("R"#,##0.00\)</c:formatCode>
                <c:ptCount val="3"/>
                <c:pt idx="0">
                  <c:v>66879.66</c:v>
                </c:pt>
                <c:pt idx="1">
                  <c:v>19013.14</c:v>
                </c:pt>
                <c:pt idx="2">
                  <c:v>143276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86E-46F1-AECE-D3B803C237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8429727"/>
        <c:axId val="868441247"/>
      </c:barChart>
      <c:catAx>
        <c:axId val="868429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41247"/>
        <c:crosses val="autoZero"/>
        <c:auto val="1"/>
        <c:lblAlgn val="ctr"/>
        <c:lblOffset val="100"/>
        <c:noMultiLvlLbl val="0"/>
      </c:catAx>
      <c:valAx>
        <c:axId val="868441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&quot;#,##0.00_);[Red]\(&quot;R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29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Revenue</a:t>
            </a:r>
            <a:r>
              <a:rPr lang="en-ZA" baseline="0"/>
              <a:t> by Product category and Time bucket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'coffeeshop_2025-10-27-0004'!$B$127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'coffeeshop_2025-10-27-0004'!$A$128:$A$136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'coffeeshop_2025-10-27-0004'!$B$128:$B$136</c:f>
              <c:numCache>
                <c:formatCode>"R"#,##0.00_);[Red]\("R"#,##0.00\)</c:formatCode>
                <c:ptCount val="9"/>
                <c:pt idx="0">
                  <c:v>22645.15</c:v>
                </c:pt>
                <c:pt idx="1">
                  <c:v>3369</c:v>
                </c:pt>
                <c:pt idx="2">
                  <c:v>82679.8</c:v>
                </c:pt>
                <c:pt idx="3">
                  <c:v>7880.7</c:v>
                </c:pt>
                <c:pt idx="4">
                  <c:v>22244</c:v>
                </c:pt>
                <c:pt idx="5">
                  <c:v>1731.2</c:v>
                </c:pt>
                <c:pt idx="6">
                  <c:v>2424.9499999999998</c:v>
                </c:pt>
                <c:pt idx="7">
                  <c:v>928.18</c:v>
                </c:pt>
                <c:pt idx="8">
                  <c:v>59993.3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E8-4F2E-9452-7B0E80873E5B}"/>
            </c:ext>
          </c:extLst>
        </c:ser>
        <c:ser>
          <c:idx val="1"/>
          <c:order val="1"/>
          <c:tx>
            <c:strRef>
              <c:f>'coffeeshop_2025-10-27-0004'!$C$127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'coffeeshop_2025-10-27-0004'!$A$128:$A$136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'coffeeshop_2025-10-27-0004'!$C$128:$C$136</c:f>
              <c:numCache>
                <c:formatCode>"R"#,##0.00_);[Red]\("R"#,##0.00\)</c:formatCode>
                <c:ptCount val="9"/>
                <c:pt idx="0">
                  <c:v>11409.84</c:v>
                </c:pt>
                <c:pt idx="1">
                  <c:v>1668</c:v>
                </c:pt>
                <c:pt idx="2">
                  <c:v>42312.25</c:v>
                </c:pt>
                <c:pt idx="3">
                  <c:v>4026</c:v>
                </c:pt>
                <c:pt idx="4">
                  <c:v>11940.5</c:v>
                </c:pt>
                <c:pt idx="5">
                  <c:v>896</c:v>
                </c:pt>
                <c:pt idx="6">
                  <c:v>1402.75</c:v>
                </c:pt>
                <c:pt idx="7">
                  <c:v>502.49</c:v>
                </c:pt>
                <c:pt idx="8">
                  <c:v>31584.400000000001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E8-4F2E-9452-7B0E80873E5B}"/>
            </c:ext>
          </c:extLst>
        </c:ser>
        <c:ser>
          <c:idx val="2"/>
          <c:order val="2"/>
          <c:tx>
            <c:strRef>
              <c:f>'coffeeshop_2025-10-27-0004'!$D$127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'coffeeshop_2025-10-27-0004'!$A$128:$A$136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'coffeeshop_2025-10-27-0004'!$D$128:$D$136</c:f>
              <c:numCache>
                <c:formatCode>"R"#,##0.00_);[Red]\("R"#,##0.00\)</c:formatCode>
                <c:ptCount val="9"/>
                <c:pt idx="0">
                  <c:v>47189.95</c:v>
                </c:pt>
                <c:pt idx="1">
                  <c:v>8570</c:v>
                </c:pt>
                <c:pt idx="2">
                  <c:v>143933.25</c:v>
                </c:pt>
                <c:pt idx="3">
                  <c:v>28178.55</c:v>
                </c:pt>
                <c:pt idx="4">
                  <c:v>38120.5</c:v>
                </c:pt>
                <c:pt idx="5">
                  <c:v>5767.2</c:v>
                </c:pt>
                <c:pt idx="6">
                  <c:v>7385.9</c:v>
                </c:pt>
                <c:pt idx="7">
                  <c:v>2976.97</c:v>
                </c:pt>
                <c:pt idx="8">
                  <c:v>104348.75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E8-4F2E-9452-7B0E80873E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6441040"/>
        <c:axId val="596426640"/>
      </c:barChart>
      <c:catAx>
        <c:axId val="596441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426640"/>
        <c:crosses val="autoZero"/>
        <c:auto val="1"/>
        <c:lblAlgn val="ctr"/>
        <c:lblOffset val="100"/>
        <c:noMultiLvlLbl val="0"/>
      </c:catAx>
      <c:valAx>
        <c:axId val="596426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&quot;#,##0.00_);[Red]\(&quot;R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644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/>
              <a:t>Revenue</a:t>
            </a:r>
            <a:r>
              <a:rPr lang="en-ZA" baseline="0"/>
              <a:t> by time classification</a:t>
            </a:r>
            <a:endParaRPr lang="en-Z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ZA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'coffeeshop_2025-10-27-0004'!$B$111</c:f>
              <c:strCache>
                <c:ptCount val="1"/>
                <c:pt idx="0">
                  <c:v>Weekday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'coffeeshop_2025-10-27-0004'!$A$112:$A$120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'coffeeshop_2025-10-27-0004'!$B$112:$B$120</c:f>
              <c:numCache>
                <c:formatCode>"R"#,##0.00_);[Red]\("R"#,##0.00\)</c:formatCode>
                <c:ptCount val="9"/>
                <c:pt idx="0">
                  <c:v>58783.839999999997</c:v>
                </c:pt>
                <c:pt idx="1">
                  <c:v>9566</c:v>
                </c:pt>
                <c:pt idx="2">
                  <c:v>194349.35</c:v>
                </c:pt>
                <c:pt idx="3">
                  <c:v>28540.15</c:v>
                </c:pt>
                <c:pt idx="4">
                  <c:v>52188.5</c:v>
                </c:pt>
                <c:pt idx="5">
                  <c:v>6006.4</c:v>
                </c:pt>
                <c:pt idx="6">
                  <c:v>8093.15</c:v>
                </c:pt>
                <c:pt idx="7">
                  <c:v>3120.45</c:v>
                </c:pt>
                <c:pt idx="8">
                  <c:v>141872.25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82-44C2-8EA4-07F0A2AD9205}"/>
            </c:ext>
          </c:extLst>
        </c:ser>
        <c:ser>
          <c:idx val="1"/>
          <c:order val="1"/>
          <c:tx>
            <c:strRef>
              <c:f>'coffeeshop_2025-10-27-0004'!$C$111</c:f>
              <c:strCache>
                <c:ptCount val="1"/>
                <c:pt idx="0">
                  <c:v>Weekend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'coffeeshop_2025-10-27-0004'!$A$112:$A$120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'coffeeshop_2025-10-27-0004'!$C$112:$C$120</c:f>
              <c:numCache>
                <c:formatCode>"R"#,##0.00_);[Red]\("R"#,##0.00\)</c:formatCode>
                <c:ptCount val="9"/>
                <c:pt idx="0">
                  <c:v>22581.3</c:v>
                </c:pt>
                <c:pt idx="1">
                  <c:v>4041</c:v>
                </c:pt>
                <c:pt idx="2">
                  <c:v>75241.45</c:v>
                </c:pt>
                <c:pt idx="3">
                  <c:v>11545.1</c:v>
                </c:pt>
                <c:pt idx="4">
                  <c:v>20202</c:v>
                </c:pt>
                <c:pt idx="5">
                  <c:v>2402.4</c:v>
                </c:pt>
                <c:pt idx="6">
                  <c:v>3120.45</c:v>
                </c:pt>
                <c:pt idx="7">
                  <c:v>1287.19</c:v>
                </c:pt>
                <c:pt idx="8">
                  <c:v>54433.2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82-44C2-8EA4-07F0A2AD92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68424447"/>
        <c:axId val="868441727"/>
      </c:barChart>
      <c:catAx>
        <c:axId val="8684244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41727"/>
        <c:crosses val="autoZero"/>
        <c:auto val="1"/>
        <c:lblAlgn val="ctr"/>
        <c:lblOffset val="100"/>
        <c:noMultiLvlLbl val="0"/>
      </c:catAx>
      <c:valAx>
        <c:axId val="86844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R&quot;#,##0.00_);[Red]\(&quot;R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8424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'coffeeshop_2025-10-27-0004'!$A$81:$A$89</cx:f>
        <cx:lvl ptCount="9">
          <cx:pt idx="0">Bakery</cx:pt>
          <cx:pt idx="1">Branded</cx:pt>
          <cx:pt idx="2">Coffee</cx:pt>
          <cx:pt idx="3">Coffee beans</cx:pt>
          <cx:pt idx="4">Drinking Chocolate</cx:pt>
          <cx:pt idx="5">Flavours</cx:pt>
          <cx:pt idx="6">Loose Tea</cx:pt>
          <cx:pt idx="7">Packaged Chocolate</cx:pt>
          <cx:pt idx="8">Tea</cx:pt>
        </cx:lvl>
      </cx:strDim>
      <cx:numDim type="val">
        <cx:f>'coffeeshop_2025-10-27-0004'!$B$81:$B$89</cx:f>
        <cx:lvl ptCount="9" formatCode="&quot;R&quot;# ##0,00;[Red]\-&quot;R&quot;# ##0,00">
          <cx:pt idx="0">81365.139999999999</cx:pt>
          <cx:pt idx="1">13607</cx:pt>
          <cx:pt idx="2">269590.79999999999</cx:pt>
          <cx:pt idx="3">40085.25</cx:pt>
          <cx:pt idx="4">72390.5</cx:pt>
          <cx:pt idx="5">8408.7999999999993</cx:pt>
          <cx:pt idx="6">11213.6</cx:pt>
          <cx:pt idx="7">4407.6400000000003</cx:pt>
          <cx:pt idx="8">196305.45000000001</cx:pt>
        </cx:lvl>
      </cx:numDim>
    </cx:data>
  </cx:chartData>
  <cx:chart>
    <cx:title pos="t" align="ctr" overlay="0">
      <cx:tx>
        <cx:txData>
          <cx:v>Revenue by product category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GB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rPr>
            <a:t>Revenue by product category</a:t>
          </a:r>
        </a:p>
      </cx:txPr>
    </cx:title>
    <cx:plotArea>
      <cx:plotAreaRegion>
        <cx:series layoutId="clusteredColumn" uniqueId="{5369451C-90BC-457E-85B7-9622E06B0B24}">
          <cx:tx>
            <cx:txData>
              <cx:f>'coffeeshop_2025-10-27-0004'!$B$80</cx:f>
              <cx:v>Sum of REVENUE</cx:v>
            </cx:txData>
          </cx:tx>
          <cx:dataId val="0"/>
          <cx:layoutPr>
            <cx:aggregation/>
          </cx:layoutPr>
          <cx:axisId val="1"/>
        </cx:series>
        <cx:series layoutId="paretoLine" ownerIdx="0" uniqueId="{C48C7989-8D16-475F-80D0-4157D4F54A4A}">
          <cx:axisId val="2"/>
        </cx:series>
      </cx:plotAreaRegion>
      <cx:axis id="0">
        <cx:catScaling gapWidth="0"/>
        <cx:tickLabels/>
      </cx:axis>
      <cx:axis id="1">
        <cx:valScaling/>
        <cx:majorGridlines/>
        <cx:tickLabels/>
      </cx:axis>
      <cx:axis id="2">
        <cx:valScaling max="1" min="0"/>
        <cx:units unit="percentage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6EE35-9BDF-4887-881F-5A40DB37961F}" type="datetimeFigureOut">
              <a:rPr lang="en-ZA" smtClean="0"/>
              <a:t>2025/10/30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994F-E972-4282-AFE0-1ED5A9C46C4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737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9994F-E972-4282-AFE0-1ED5A9C46C4C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071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9994F-E972-4282-AFE0-1ED5A9C46C4C}" type="slidenum">
              <a:rPr lang="en-ZA" smtClean="0"/>
              <a:t>10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37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BCDC-EDC9-0654-0CF8-751D4E970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62490-0C4D-3672-9228-F5E00082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027F-8E88-34D2-0B36-9B8698C9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78C73-538B-C76D-BEBC-BED36F43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99F05-91AB-7EE8-C639-9BE075513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019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D3C4A-2125-AAF0-AE84-EF1CD698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43FC9-01AC-8FC4-030F-001550A53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7A692-5C5A-4F88-2971-07A74E64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4022-1F03-964E-B588-1E95F78B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D4FF-FDDA-B098-0D62-F1875EAB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98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15ECD7-1730-C3E5-942A-C92361E96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279A6-F67B-9366-4070-05AD2CEF5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7D7A-8C40-99D0-6080-9049545F9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02BB-45D4-B3C4-996A-FE0EFF72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472A8-F662-1AA0-A08B-FA533250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1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D47-C748-3701-2CDA-95D042D56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FB0D-FE43-A2BF-60B7-223A71F1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C275E-67B4-3141-BC89-234DA915E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53D3-4B2E-34D9-D65A-9864E514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77543-D622-10C2-C7A7-568B6E7D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021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B49C-4D93-03C0-CB77-E4E48D13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78BFE-6BDF-E36A-15BE-CF8215B0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B1DC-5FB9-5027-960F-6AB2B196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E1C5-AA9C-1D5C-6CC7-B8F699EA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9D2A-7D91-3661-16B3-7EF7AAE7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22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6B01-EBE0-4767-C9C4-2FEB5578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40D6-2268-B7CE-1E3D-330B9B188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B0EEA-7AB3-CC5B-0C39-FF4AD2D5E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2AE28-AB26-BC5E-4601-F2B5309D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79C78-ACCF-7919-0725-E32C2D15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302C0-2035-0B82-471E-E0A888D6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314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F98E-6685-A97A-C03B-62AB665A9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FF8FD-BE0A-BB65-5110-40BB50FE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47AA-EDFB-72B1-FAFB-B991DB28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70EE6-4FE5-9AE7-AED7-3A829EF24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9F0E-52CD-3D3C-8390-1CD804F49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097F7-9624-0200-43A5-6AA40610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DE03F-6ADD-F66B-B1EA-079069CD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CF014-9417-AC79-B564-20572419F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47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2F80F-2E3E-937A-E36F-EF53F630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B4A96B-8AB7-56E5-5F47-6DA84FA9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25E34-D8E7-9DFB-3B35-ECEA2D80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6B451-33FF-1C02-3868-E12B3102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1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B93188-887C-1C5D-F7A2-BBDCA641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B0CA3-97D7-F165-AE73-C5751389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CA28C-166B-F53A-EFB7-487A130D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2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E63C-7922-F5E5-FCB1-B3AE06C84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C42A-48E7-3265-467B-7D6A2CD33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629B9-F663-EA36-643B-697732A58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1B78-01BA-8553-7762-E0ED64A3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5DF86-0858-B305-36FA-3D0EA0A40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6646-3A33-215D-5A9C-740DCC77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10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C41F-9783-EA1A-3601-DCD56B3E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6FD8B9-D3A6-E772-3C33-4A7B7816D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904B7-9FC3-B934-4E25-81DA48972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17FEE-5068-4D7B-90C6-090EC639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6622-7DE7-DAA8-9A01-CD1CBF7B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B6498-1594-E557-2F23-0BF0108E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4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882CB-D7F1-93D8-EF48-6CEA3359E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816E-F01A-85C1-F8A9-FFD60815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9F3C-103F-C63A-8FEC-9436B9A24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92ACA-9BA8-BF5D-A1D2-81E716AD4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BE057-BAD4-BA25-DD33-200CEC7B28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039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ixabay.com/en/coffee-coffee-break-breakfast-cup-72227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Bright Coffee Shop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- October, 2025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up of coffee and a sandwich&#10;&#10;AI-generated content may be incorrect.">
            <a:extLst>
              <a:ext uri="{FF2B5EF4-FFF2-40B4-BE49-F238E27FC236}">
                <a16:creationId xmlns:a16="http://schemas.microsoft.com/office/drawing/2014/main" id="{94CB9D82-A564-26B3-2705-E80F3456FDD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7707" b="770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688A-875E-F232-37A6-718191A1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THANK YOU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6AFC6D-BD32-2A04-E274-8398AF3AD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/>
              <a:t>Phindile Mnisi</a:t>
            </a:r>
          </a:p>
        </p:txBody>
      </p:sp>
    </p:spTree>
    <p:extLst>
      <p:ext uri="{BB962C8B-B14F-4D97-AF65-F5344CB8AC3E}">
        <p14:creationId xmlns:p14="http://schemas.microsoft.com/office/powerpoint/2010/main" val="2474929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667A4-7139-8DF8-C9AB-A11B7B7F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/>
              <a:t>Bright Coffee Shop Objective</a:t>
            </a:r>
            <a:endParaRPr lang="en-ZA" sz="4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68386-CC6D-FE16-E200-ED61273C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GB" sz="2000" b="1"/>
              <a:t>Which products generate the most revenue</a:t>
            </a:r>
          </a:p>
          <a:p>
            <a:r>
              <a:rPr lang="en-GB" sz="2000" b="1"/>
              <a:t>What time of day the store performs best</a:t>
            </a:r>
          </a:p>
          <a:p>
            <a:r>
              <a:rPr lang="en-GB" sz="2000" b="1"/>
              <a:t>Sales trends across products and time intervals</a:t>
            </a:r>
          </a:p>
          <a:p>
            <a:r>
              <a:rPr lang="en-GB" sz="2000" b="1"/>
              <a:t>Recommendations for improving sales performance</a:t>
            </a:r>
            <a:endParaRPr lang="en-ZA" sz="2000" b="1"/>
          </a:p>
          <a:p>
            <a:endParaRPr lang="en-ZA" sz="2000"/>
          </a:p>
          <a:p>
            <a:endParaRPr lang="en-ZA" sz="2000"/>
          </a:p>
          <a:p>
            <a:endParaRPr lang="en-US" sz="2000"/>
          </a:p>
          <a:p>
            <a:endParaRPr lang="en-ZA" sz="2000"/>
          </a:p>
        </p:txBody>
      </p:sp>
      <p:pic>
        <p:nvPicPr>
          <p:cNvPr id="5" name="Picture 4" descr="Coffee on white background">
            <a:extLst>
              <a:ext uri="{FF2B5EF4-FFF2-40B4-BE49-F238E27FC236}">
                <a16:creationId xmlns:a16="http://schemas.microsoft.com/office/drawing/2014/main" id="{73D1B7CB-ACA8-FAA8-C069-C886C6DC1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0599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8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CA6B-18F3-3418-DA94-3562A722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Which products generate the most revenue(1/2)</a:t>
            </a:r>
            <a:br>
              <a:rPr lang="en-GB" b="1" dirty="0"/>
            </a:br>
            <a:endParaRPr lang="en-ZA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63D3E9C-160F-8150-A211-1E0B7CCA9C9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990491425"/>
                  </p:ext>
                </p:extLst>
              </p:nvPr>
            </p:nvGraphicFramePr>
            <p:xfrm>
              <a:off x="839788" y="1681163"/>
              <a:ext cx="6141304" cy="45085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A63D3E9C-160F-8150-A211-1E0B7CCA9C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9788" y="1681163"/>
                <a:ext cx="6141304" cy="45085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B4A88B-5AF3-FBE2-B9CF-2F30F3734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81092" y="1690688"/>
            <a:ext cx="4374296" cy="4498975"/>
          </a:xfrm>
        </p:spPr>
        <p:txBody>
          <a:bodyPr>
            <a:normAutofit/>
          </a:bodyPr>
          <a:lstStyle/>
          <a:p>
            <a:r>
              <a:rPr lang="en-GB" sz="2000" dirty="0"/>
              <a:t>The bar graph shows that </a:t>
            </a:r>
            <a:r>
              <a:rPr lang="en-GB" sz="2000" b="1" dirty="0"/>
              <a:t>Coffee</a:t>
            </a:r>
            <a:r>
              <a:rPr lang="en-GB" sz="2000" dirty="0"/>
              <a:t> generates the highest revenue at </a:t>
            </a:r>
            <a:r>
              <a:rPr lang="en-GB" sz="2000" b="1" dirty="0"/>
              <a:t>R269,590.80</a:t>
            </a:r>
            <a:r>
              <a:rPr lang="en-GB" sz="2000" dirty="0"/>
              <a:t>, which makes up about </a:t>
            </a:r>
            <a:r>
              <a:rPr lang="en-GB" sz="2000" b="1" dirty="0"/>
              <a:t>39%</a:t>
            </a:r>
            <a:r>
              <a:rPr lang="en-GB" sz="2000" dirty="0"/>
              <a:t> of total sales. It’s followed by </a:t>
            </a:r>
            <a:r>
              <a:rPr lang="en-GB" sz="2000" b="1" dirty="0"/>
              <a:t>Tea</a:t>
            </a:r>
            <a:r>
              <a:rPr lang="en-GB" sz="2000" dirty="0"/>
              <a:t> with </a:t>
            </a:r>
            <a:r>
              <a:rPr lang="en-GB" sz="2000" b="1" dirty="0"/>
              <a:t>R196,305.45 (28%)</a:t>
            </a:r>
            <a:r>
              <a:rPr lang="en-GB" sz="2000" dirty="0"/>
              <a:t> and </a:t>
            </a:r>
            <a:r>
              <a:rPr lang="en-GB" sz="2000" b="1" dirty="0"/>
              <a:t>Bakery</a:t>
            </a:r>
            <a:r>
              <a:rPr lang="en-GB" sz="2000" dirty="0"/>
              <a:t> with </a:t>
            </a:r>
            <a:r>
              <a:rPr lang="en-GB" sz="2000" b="1" dirty="0"/>
              <a:t>R81,365.14 (12%)</a:t>
            </a:r>
            <a:r>
              <a:rPr lang="en-GB" sz="2000" dirty="0"/>
              <a:t>. </a:t>
            </a:r>
          </a:p>
          <a:p>
            <a:r>
              <a:rPr lang="en-GB" sz="2000" dirty="0"/>
              <a:t>Together, these top three categories contribute almost </a:t>
            </a:r>
            <a:r>
              <a:rPr lang="en-GB" sz="2000" b="1" dirty="0"/>
              <a:t>80%</a:t>
            </a:r>
            <a:r>
              <a:rPr lang="en-GB" sz="2000" dirty="0"/>
              <a:t> of the total revenue. This suggests that beverages, especially coffee and tea, are the main drivers of sales for the business.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46748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D9AA-DFD0-1C78-7ADB-64DD52F50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552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Which products generate the most revenue(2/2)</a:t>
            </a:r>
            <a:br>
              <a:rPr lang="en-GB" b="1" dirty="0"/>
            </a:b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19BAB-A721-CC32-4D9D-B242F0DDA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011615"/>
            <a:ext cx="10515600" cy="1481260"/>
          </a:xfrm>
        </p:spPr>
        <p:txBody>
          <a:bodyPr>
            <a:noAutofit/>
          </a:bodyPr>
          <a:lstStyle/>
          <a:p>
            <a:r>
              <a:rPr lang="en-GB" sz="1400" dirty="0"/>
              <a:t>The line graph shows that </a:t>
            </a:r>
            <a:r>
              <a:rPr lang="en-GB" sz="1400" b="1" dirty="0"/>
              <a:t>Barista Espresso</a:t>
            </a:r>
            <a:r>
              <a:rPr lang="en-GB" sz="1400" dirty="0"/>
              <a:t> generates the highest revenue at </a:t>
            </a:r>
            <a:r>
              <a:rPr lang="en-GB" sz="1400" b="1" dirty="0"/>
              <a:t>R91,101.90</a:t>
            </a:r>
            <a:r>
              <a:rPr lang="en-GB" sz="1400" dirty="0"/>
              <a:t>, making up about </a:t>
            </a:r>
            <a:r>
              <a:rPr lang="en-GB" sz="1400" b="1" dirty="0"/>
              <a:t>13%</a:t>
            </a:r>
            <a:r>
              <a:rPr lang="en-GB" sz="1400" dirty="0"/>
              <a:t> of total sales. It’s followed by </a:t>
            </a:r>
            <a:r>
              <a:rPr lang="en-GB" sz="1400" b="1" dirty="0"/>
              <a:t>Brewed Chai Tea (R77,040.95 – 11%)</a:t>
            </a:r>
            <a:r>
              <a:rPr lang="en-GB" sz="1400" dirty="0"/>
              <a:t>, </a:t>
            </a:r>
            <a:r>
              <a:rPr lang="en-GB" sz="1400" b="1" dirty="0"/>
              <a:t>Hot Chocolate (R72,390.50 – 10%)</a:t>
            </a:r>
            <a:r>
              <a:rPr lang="en-GB" sz="1400" dirty="0"/>
              <a:t>, and </a:t>
            </a:r>
            <a:r>
              <a:rPr lang="en-GB" sz="1400" b="1" dirty="0"/>
              <a:t>Gourmet Brewed Coffee (R70,023.60 – 10%)</a:t>
            </a:r>
            <a:r>
              <a:rPr lang="en-GB" sz="1400" dirty="0"/>
              <a:t>.</a:t>
            </a:r>
          </a:p>
          <a:p>
            <a:r>
              <a:rPr lang="en-GB" sz="1400" dirty="0"/>
              <a:t>These top four products together contribute </a:t>
            </a:r>
            <a:r>
              <a:rPr lang="en-GB" sz="1400" b="1" dirty="0"/>
              <a:t>over 40%</a:t>
            </a:r>
            <a:r>
              <a:rPr lang="en-GB" sz="1400" dirty="0"/>
              <a:t> of total revenue, showing that </a:t>
            </a:r>
            <a:r>
              <a:rPr lang="en-GB" sz="1400" b="1" dirty="0"/>
              <a:t>coffee-based drinks and specialty teas</a:t>
            </a:r>
            <a:r>
              <a:rPr lang="en-GB" sz="1400" dirty="0"/>
              <a:t> are the main revenue drivers for the business.</a:t>
            </a:r>
          </a:p>
          <a:p>
            <a:endParaRPr lang="en-ZA" sz="1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6132B4-AC7F-EEDE-A8C2-3A4D7B0CA81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74854455"/>
              </p:ext>
            </p:extLst>
          </p:nvPr>
        </p:nvGraphicFramePr>
        <p:xfrm>
          <a:off x="838199" y="1283678"/>
          <a:ext cx="10222523" cy="3727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7263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2C5D-9D4B-576E-2AD1-D5A8D712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546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time of day the store performs best(1/2)</a:t>
            </a:r>
            <a:br>
              <a:rPr lang="en-GB" b="1" dirty="0"/>
            </a:b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0AFA8-0077-E29B-89DD-76F24D686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4923692"/>
            <a:ext cx="10515600" cy="1253271"/>
          </a:xfrm>
        </p:spPr>
        <p:txBody>
          <a:bodyPr>
            <a:normAutofit fontScale="92500" lnSpcReduction="20000"/>
          </a:bodyPr>
          <a:lstStyle/>
          <a:p>
            <a:r>
              <a:rPr lang="en-GB" sz="1600" dirty="0"/>
              <a:t>The line graph shows that sales peak between </a:t>
            </a:r>
            <a:r>
              <a:rPr lang="en-GB" sz="1600" b="1" dirty="0"/>
              <a:t>8 AM and 10 AM</a:t>
            </a:r>
            <a:r>
              <a:rPr lang="en-GB" sz="1600" dirty="0"/>
              <a:t>, with the highest revenue recorded around </a:t>
            </a:r>
            <a:r>
              <a:rPr lang="en-GB" sz="1600" b="1" dirty="0"/>
              <a:t>10 AM (R88,302.39)</a:t>
            </a:r>
            <a:r>
              <a:rPr lang="en-GB" sz="1600" dirty="0"/>
              <a:t>.</a:t>
            </a:r>
          </a:p>
          <a:p>
            <a:r>
              <a:rPr lang="en-GB" sz="1600" dirty="0"/>
              <a:t> This indicates that the stores perform best during the </a:t>
            </a:r>
            <a:r>
              <a:rPr lang="en-GB" sz="1600" b="1" dirty="0"/>
              <a:t>morning hours</a:t>
            </a:r>
            <a:r>
              <a:rPr lang="en-GB" sz="1600" dirty="0"/>
              <a:t>, likely due to customers buying coffee and breakfast items on their way to work. </a:t>
            </a:r>
          </a:p>
          <a:p>
            <a:r>
              <a:rPr lang="en-GB" sz="1600" dirty="0"/>
              <a:t>Sales gradually decline after </a:t>
            </a:r>
            <a:r>
              <a:rPr lang="en-GB" sz="1600" b="1" dirty="0"/>
              <a:t>11 AM</a:t>
            </a:r>
            <a:r>
              <a:rPr lang="en-GB" sz="1600" dirty="0"/>
              <a:t>, suggesting that mornings are the most profitable time of day for the business.</a:t>
            </a:r>
            <a:endParaRPr lang="en-ZA" sz="16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1B8F46-8595-BB4A-1439-F7127D1ED6A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29969487"/>
              </p:ext>
            </p:extLst>
          </p:nvPr>
        </p:nvGraphicFramePr>
        <p:xfrm>
          <a:off x="838200" y="1160587"/>
          <a:ext cx="10662138" cy="3587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9425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DD539-4F0B-77EE-BB73-FE244B2C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236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time of day the store performs best(2/2)</a:t>
            </a:r>
            <a:br>
              <a:rPr lang="en-GB" b="1" dirty="0"/>
            </a:b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B5FD4-5BC1-3440-2FC4-80226582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9984" y="1825625"/>
            <a:ext cx="3563815" cy="4351338"/>
          </a:xfrm>
        </p:spPr>
        <p:txBody>
          <a:bodyPr>
            <a:normAutofit/>
          </a:bodyPr>
          <a:lstStyle/>
          <a:p>
            <a:r>
              <a:rPr lang="en-GB" sz="1800" dirty="0"/>
              <a:t>The bar graph shows that the stores perform best in the </a:t>
            </a:r>
            <a:r>
              <a:rPr lang="en-GB" sz="1800" b="1" dirty="0"/>
              <a:t>morning</a:t>
            </a:r>
            <a:r>
              <a:rPr lang="en-GB" sz="1800" dirty="0"/>
              <a:t>, generating the highest total revenue of </a:t>
            </a:r>
            <a:r>
              <a:rPr lang="en-GB" sz="1800" b="1" dirty="0"/>
              <a:t>R386,471.07</a:t>
            </a:r>
            <a:r>
              <a:rPr lang="en-GB" sz="1800" dirty="0"/>
              <a:t>, which accounts for about </a:t>
            </a:r>
            <a:r>
              <a:rPr lang="en-GB" sz="1800" b="1" dirty="0"/>
              <a:t>56%</a:t>
            </a:r>
            <a:r>
              <a:rPr lang="en-GB" sz="1800" dirty="0"/>
              <a:t> of overall sales. </a:t>
            </a:r>
          </a:p>
          <a:p>
            <a:r>
              <a:rPr lang="en-GB" sz="1800" dirty="0"/>
              <a:t>This is followed by the </a:t>
            </a:r>
            <a:r>
              <a:rPr lang="en-GB" sz="1800" b="1" dirty="0"/>
              <a:t>afternoon (R203,896.28 – 29%)</a:t>
            </a:r>
            <a:r>
              <a:rPr lang="en-GB" sz="1800" dirty="0"/>
              <a:t> and the </a:t>
            </a:r>
            <a:r>
              <a:rPr lang="en-GB" sz="1800" b="1" dirty="0"/>
              <a:t>evening (R105,742.23 – 15%)</a:t>
            </a:r>
            <a:r>
              <a:rPr lang="en-GB" sz="1800" dirty="0"/>
              <a:t>. </a:t>
            </a:r>
          </a:p>
          <a:p>
            <a:r>
              <a:rPr lang="en-GB" sz="1800" dirty="0"/>
              <a:t>This indicates that most sales happen during the </a:t>
            </a:r>
            <a:r>
              <a:rPr lang="en-GB" sz="1800" b="1" dirty="0"/>
              <a:t>morning hours</a:t>
            </a:r>
            <a:r>
              <a:rPr lang="en-GB" sz="1800" dirty="0"/>
              <a:t>, likely driven by customers purchasing coffee and breakfast items to start their day.</a:t>
            </a:r>
            <a:endParaRPr lang="en-ZA" sz="18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2F4B6F5-67C4-B67B-8E36-7D08AA9C1E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34136179"/>
              </p:ext>
            </p:extLst>
          </p:nvPr>
        </p:nvGraphicFramePr>
        <p:xfrm>
          <a:off x="838199" y="1825625"/>
          <a:ext cx="6775939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922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8B7E-E3A6-899A-75B1-346DC71F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724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Sales trends across products and time intervals(1/2)</a:t>
            </a:r>
            <a:br>
              <a:rPr lang="en-GB" b="1" dirty="0"/>
            </a:b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7D92A-DB8D-CF10-F1E1-C0658354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5081953"/>
            <a:ext cx="10896600" cy="1230924"/>
          </a:xfrm>
        </p:spPr>
        <p:txBody>
          <a:bodyPr>
            <a:normAutofit fontScale="92500" lnSpcReduction="20000"/>
          </a:bodyPr>
          <a:lstStyle/>
          <a:p>
            <a:r>
              <a:rPr lang="en-GB" sz="1800" dirty="0"/>
              <a:t>The bar graph shows that the </a:t>
            </a:r>
            <a:r>
              <a:rPr lang="en-GB" sz="1800" b="1" dirty="0"/>
              <a:t>morning</a:t>
            </a:r>
            <a:r>
              <a:rPr lang="en-GB" sz="1800" dirty="0"/>
              <a:t> is the busiest time, generating </a:t>
            </a:r>
            <a:r>
              <a:rPr lang="en-GB" sz="1800" b="1" dirty="0"/>
              <a:t>R386,471.07 (56%)</a:t>
            </a:r>
            <a:r>
              <a:rPr lang="en-GB" sz="1800" dirty="0"/>
              <a:t> of total sales. The </a:t>
            </a:r>
            <a:r>
              <a:rPr lang="en-GB" sz="1800" b="1" dirty="0"/>
              <a:t>afternoon</a:t>
            </a:r>
            <a:r>
              <a:rPr lang="en-GB" sz="1800" dirty="0"/>
              <a:t> follows with </a:t>
            </a:r>
            <a:r>
              <a:rPr lang="en-GB" sz="1800" b="1" dirty="0"/>
              <a:t>R203,896.28 (29%)</a:t>
            </a:r>
            <a:r>
              <a:rPr lang="en-GB" sz="1800" dirty="0"/>
              <a:t>, and the </a:t>
            </a:r>
            <a:r>
              <a:rPr lang="en-GB" sz="1800" b="1" dirty="0"/>
              <a:t>evening</a:t>
            </a:r>
            <a:r>
              <a:rPr lang="en-GB" sz="1800" dirty="0"/>
              <a:t> contributes </a:t>
            </a:r>
            <a:r>
              <a:rPr lang="en-GB" sz="1800" b="1" dirty="0"/>
              <a:t>R105,742.23 (15%)</a:t>
            </a:r>
            <a:r>
              <a:rPr lang="en-GB" sz="1800" dirty="0"/>
              <a:t>.</a:t>
            </a:r>
          </a:p>
          <a:p>
            <a:r>
              <a:rPr lang="en-GB" sz="1800" dirty="0"/>
              <a:t>Across all time periods, </a:t>
            </a:r>
            <a:r>
              <a:rPr lang="en-GB" sz="1800" b="1" dirty="0"/>
              <a:t>coffee (39%)</a:t>
            </a:r>
            <a:r>
              <a:rPr lang="en-GB" sz="1800" dirty="0"/>
              <a:t> and </a:t>
            </a:r>
            <a:r>
              <a:rPr lang="en-GB" sz="1800" b="1" dirty="0"/>
              <a:t>tea (28%)</a:t>
            </a:r>
            <a:r>
              <a:rPr lang="en-GB" sz="1800" dirty="0"/>
              <a:t> remain the top-selling products, especially in the morning. This trend highlights that </a:t>
            </a:r>
            <a:r>
              <a:rPr lang="en-GB" sz="1800" b="1" dirty="0"/>
              <a:t>most sales happen in the morning</a:t>
            </a:r>
            <a:r>
              <a:rPr lang="en-GB" sz="1800" dirty="0"/>
              <a:t>, driven by demand for </a:t>
            </a:r>
            <a:r>
              <a:rPr lang="en-GB" sz="1800" b="1" dirty="0"/>
              <a:t>hot drinks and bakery items</a:t>
            </a:r>
            <a:r>
              <a:rPr lang="en-GB" sz="1800" dirty="0"/>
              <a:t>.</a:t>
            </a:r>
          </a:p>
          <a:p>
            <a:pPr marL="0" indent="0">
              <a:buNone/>
            </a:pPr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1054F4-0BB2-BFEB-D73C-6711BF46DFD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4051129"/>
              </p:ext>
            </p:extLst>
          </p:nvPr>
        </p:nvGraphicFramePr>
        <p:xfrm>
          <a:off x="838199" y="1459523"/>
          <a:ext cx="10515599" cy="33938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5327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F876-07AE-73EF-60CC-5FC4BB15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Sales trends across products and time intervals(2/2)</a:t>
            </a:r>
            <a:br>
              <a:rPr lang="en-GB" b="1" dirty="0"/>
            </a:b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39AF4-94EB-AADD-45F3-FC61A0DD9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5152292"/>
            <a:ext cx="10515601" cy="1340582"/>
          </a:xfrm>
        </p:spPr>
        <p:txBody>
          <a:bodyPr>
            <a:normAutofit fontScale="85000" lnSpcReduction="10000"/>
          </a:bodyPr>
          <a:lstStyle/>
          <a:p>
            <a:r>
              <a:rPr lang="en-GB" sz="1800" dirty="0"/>
              <a:t>The bar graph shows that </a:t>
            </a:r>
            <a:r>
              <a:rPr lang="en-GB" sz="1800" b="1" dirty="0"/>
              <a:t>weekday sales dominate</a:t>
            </a:r>
            <a:r>
              <a:rPr lang="en-GB" sz="1800" dirty="0"/>
              <a:t>, generating </a:t>
            </a:r>
            <a:r>
              <a:rPr lang="en-GB" sz="1800" b="1" dirty="0"/>
              <a:t>R502,520.09 (72%)</a:t>
            </a:r>
            <a:r>
              <a:rPr lang="en-GB" sz="1800" dirty="0"/>
              <a:t> of total revenue, while </a:t>
            </a:r>
            <a:r>
              <a:rPr lang="en-GB" sz="1800" b="1" dirty="0"/>
              <a:t>weekend sales</a:t>
            </a:r>
            <a:r>
              <a:rPr lang="en-GB" sz="1800" dirty="0"/>
              <a:t> contribute </a:t>
            </a:r>
            <a:r>
              <a:rPr lang="en-GB" sz="1800" b="1" dirty="0"/>
              <a:t>R194,854.09 (28%)</a:t>
            </a:r>
            <a:r>
              <a:rPr lang="en-GB" sz="1800" dirty="0"/>
              <a:t>.</a:t>
            </a:r>
          </a:p>
          <a:p>
            <a:r>
              <a:rPr lang="en-GB" sz="1800" b="1" dirty="0"/>
              <a:t>Coffee (39%)</a:t>
            </a:r>
            <a:r>
              <a:rPr lang="en-GB" sz="1800" dirty="0"/>
              <a:t> and </a:t>
            </a:r>
            <a:r>
              <a:rPr lang="en-GB" sz="1800" b="1" dirty="0"/>
              <a:t>Tea (28%)</a:t>
            </a:r>
            <a:r>
              <a:rPr lang="en-GB" sz="1800" dirty="0"/>
              <a:t> are the top-selling products, with the majority of their sales occurring on weekdays. Bakery items and drinking chocolate also sell well during the week but see smaller contributions on weekends.</a:t>
            </a:r>
          </a:p>
          <a:p>
            <a:r>
              <a:rPr lang="en-GB" sz="1800" dirty="0"/>
              <a:t>Overall, the trend indicates that </a:t>
            </a:r>
            <a:r>
              <a:rPr lang="en-GB" sz="1800" b="1" dirty="0"/>
              <a:t>most sales happen during weekdays</a:t>
            </a:r>
            <a:r>
              <a:rPr lang="en-GB" sz="1800" dirty="0"/>
              <a:t>, driven mainly by </a:t>
            </a:r>
            <a:r>
              <a:rPr lang="en-GB" sz="1800" b="1" dirty="0"/>
              <a:t>hot beverages and bakery items</a:t>
            </a:r>
            <a:r>
              <a:rPr lang="en-GB" sz="1800" dirty="0"/>
              <a:t>.</a:t>
            </a:r>
          </a:p>
          <a:p>
            <a:endParaRPr lang="en-Z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BEDF47-41F8-FB55-09A5-4AA56BFC37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853589"/>
              </p:ext>
            </p:extLst>
          </p:nvPr>
        </p:nvGraphicFramePr>
        <p:xfrm>
          <a:off x="838199" y="1002324"/>
          <a:ext cx="10732477" cy="3956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226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D511-AA96-3B4C-919B-95982AE9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860"/>
          </a:xfrm>
        </p:spPr>
        <p:txBody>
          <a:bodyPr>
            <a:normAutofit fontScale="90000"/>
          </a:bodyPr>
          <a:lstStyle/>
          <a:p>
            <a:r>
              <a:rPr lang="en-GB" sz="3600" b="1"/>
              <a:t>Recommendations for improving sales performance</a:t>
            </a:r>
            <a:br>
              <a:rPr lang="en-ZA" b="1"/>
            </a:br>
            <a:endParaRPr lang="en-ZA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E6D239A-DD80-BDB6-FFFB-CF414BF86B7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124426"/>
            <a:ext cx="5181600" cy="508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Focus on Peak Hours: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Morning sales (especially 8–10 AM) generate 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highest revenue. Consider offering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special</a:t>
            </a:r>
            <a:r>
              <a:rPr lang="en-US" altLang="en-US" sz="2000"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promotions or combos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this time to increase average spend.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Boost Weekend Sales: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Weekends account for only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28%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total sales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weekend-only specials, loyalty rewards, or brunch bundles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attract more customers.</a:t>
            </a:r>
          </a:p>
          <a:p>
            <a:pPr marL="0" indent="0" algn="ctr">
              <a:buNone/>
            </a:pP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3 .Customer Engagement &amp; Marketing: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Use social media and in-store promotions to highlight popular products, especially during off-peak hours, to drive foot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1C5F25-2BCD-2C97-7FC5-1D2D8F59F17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2201" y="970540"/>
            <a:ext cx="5788152" cy="539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>
                <a:latin typeface="Arial" panose="020B0604020202020204" pitchFamily="34" charset="0"/>
              </a:rPr>
              <a:t>4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Promote High-Margin Products: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Coffee and tea are the top sellers. Consider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upselling premium coffee drinks, specialty teas, or add-ons like pastries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increase revenue per customer.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>
                <a:latin typeface="Arial" panose="020B0604020202020204" pitchFamily="34" charset="0"/>
              </a:rPr>
              <a:t>5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Cross-Sell &amp; Bundle: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Pair </a:t>
            </a:r>
            <a:r>
              <a:rPr kumimoji="0" lang="en-US" altLang="en-US" sz="20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Bakery items or drinks with complementary products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For example, offer a “coffee + scone” bundle at a small discount to increase basket size.</a:t>
            </a:r>
          </a:p>
          <a:p>
            <a:pPr marL="0" indent="0" algn="ctr">
              <a:buNone/>
            </a:pPr>
            <a:r>
              <a:rPr lang="en-GB" sz="2000" b="1">
                <a:latin typeface="Arial" panose="020B0604020202020204" pitchFamily="34" charset="0"/>
                <a:cs typeface="Arial" panose="020B0604020202020204" pitchFamily="34" charset="0"/>
              </a:rPr>
              <a:t>6. Optimize Evening Offerings:</a:t>
            </a:r>
            <a:endParaRPr lang="en-GB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2000">
                <a:latin typeface="Arial" panose="020B0604020202020204" pitchFamily="34" charset="0"/>
                <a:cs typeface="Arial" panose="020B0604020202020204" pitchFamily="34" charset="0"/>
              </a:rPr>
              <a:t>Evening sales are the lowest (15% of daily revenue). Introduce light snacks, desserts, or evening coffee specials to attract customers after work.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376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826</Words>
  <Application>Microsoft Office PowerPoint</Application>
  <PresentationFormat>Widescreen</PresentationFormat>
  <Paragraphs>55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Office Theme</vt:lpstr>
      <vt:lpstr>Bright Coffee Shop Sales Analysis</vt:lpstr>
      <vt:lpstr>Bright Coffee Shop Objective</vt:lpstr>
      <vt:lpstr>Which products generate the most revenue(1/2) </vt:lpstr>
      <vt:lpstr>Which products generate the most revenue(2/2) </vt:lpstr>
      <vt:lpstr>What time of day the store performs best(1/2) </vt:lpstr>
      <vt:lpstr>What time of day the store performs best(2/2) </vt:lpstr>
      <vt:lpstr>Sales trends across products and time intervals(1/2) </vt:lpstr>
      <vt:lpstr>Sales trends across products and time intervals(2/2) </vt:lpstr>
      <vt:lpstr>Recommendations for improving sales performance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PHINDILE PRETTY MNISI</dc:creator>
  <cp:lastModifiedBy>PHINDILE PRETTY MNISI</cp:lastModifiedBy>
  <cp:revision>5</cp:revision>
  <dcterms:created xsi:type="dcterms:W3CDTF">2025-10-27T15:18:12Z</dcterms:created>
  <dcterms:modified xsi:type="dcterms:W3CDTF">2025-10-30T22:23:49Z</dcterms:modified>
</cp:coreProperties>
</file>