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15"/>
  </p:notesMasterIdLst>
  <p:sldIdLst>
    <p:sldId id="259" r:id="rId2"/>
    <p:sldId id="258" r:id="rId3"/>
    <p:sldId id="268" r:id="rId4"/>
    <p:sldId id="269" r:id="rId5"/>
    <p:sldId id="270" r:id="rId6"/>
    <p:sldId id="271" r:id="rId7"/>
    <p:sldId id="272" r:id="rId8"/>
    <p:sldId id="266" r:id="rId9"/>
    <p:sldId id="273" r:id="rId10"/>
    <p:sldId id="274" r:id="rId11"/>
    <p:sldId id="275"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6D45"/>
    <a:srgbClr val="DDA147"/>
    <a:srgbClr val="B54C2D"/>
    <a:srgbClr val="B66952"/>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545" autoAdjust="0"/>
  </p:normalViewPr>
  <p:slideViewPr>
    <p:cSldViewPr snapToGrid="0">
      <p:cViewPr varScale="1">
        <p:scale>
          <a:sx n="55" d="100"/>
          <a:sy n="55" d="100"/>
        </p:scale>
        <p:origin x="13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etty\Downloads\coffeeshop_2025-10-27-0004(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etty\Downloads\coffeeshop_2025-10-27-0004(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etty\Downloads\coffeeshop_2025-10-27-0004(1).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etty\Downloads\coffeeshop_2025-10-27-0004(1).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retty\Downloads\coffeeshop_2025-10-27-0004(1).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retty\Downloads\coffeeshop_2025-10-27-0004(1).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retty\Downloads\coffeeshop_2025-10-27-0004(1).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retty\Downloads\New%20folder%20(18)\coffeeshop_2025-10-27-2259.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retty\Downloads\New%20folder%20(18)\coffeeshop_2025-10-27-2259.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4"/>
    </mc:Choice>
    <mc:Fallback>
      <c:style val="4"/>
    </mc:Fallback>
  </mc:AlternateContent>
  <c:pivotSource>
    <c:name>[coffeeshop_2025-10-27-0004(1).csv]Sheet2!PivotTable14</c:name>
    <c:fmtId val="13"/>
  </c:pivotSource>
  <c:chart>
    <c:title>
      <c:tx>
        <c:rich>
          <a:bodyPr rot="0" spcFirstLastPara="1" vertOverflow="ellipsis" vert="horz" wrap="square" anchor="ctr" anchorCtr="1"/>
          <a:lstStyle/>
          <a:p>
            <a:pPr>
              <a:defRPr sz="1600" b="1" i="0" u="none" strike="noStrike" kern="1200" spc="100" baseline="0">
                <a:ln>
                  <a:noFill/>
                </a:ln>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Revenue by Product Category</a:t>
            </a:r>
          </a:p>
        </c:rich>
      </c:tx>
      <c:overlay val="0"/>
      <c:spPr>
        <a:noFill/>
        <a:ln>
          <a:noFill/>
        </a:ln>
        <a:effectLst/>
      </c:spPr>
      <c:txPr>
        <a:bodyPr rot="0" spcFirstLastPara="1" vertOverflow="ellipsis" vert="horz" wrap="square" anchor="ctr" anchorCtr="1"/>
        <a:lstStyle/>
        <a:p>
          <a:pPr>
            <a:defRPr sz="1600" b="1" i="0" u="none" strike="noStrike" kern="1200" spc="100" baseline="0">
              <a:ln>
                <a:noFill/>
              </a:ln>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Sheet2!$B$43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Sheet2!$A$44:$A$53</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Sheet2!$B$44:$B$53</c:f>
              <c:numCache>
                <c:formatCode>General</c:formatCode>
                <c:ptCount val="9"/>
                <c:pt idx="0">
                  <c:v>81365.13999999997</c:v>
                </c:pt>
                <c:pt idx="1">
                  <c:v>13607</c:v>
                </c:pt>
                <c:pt idx="2">
                  <c:v>269590.80000002141</c:v>
                </c:pt>
                <c:pt idx="3">
                  <c:v>40085.249999999942</c:v>
                </c:pt>
                <c:pt idx="4">
                  <c:v>72390.5</c:v>
                </c:pt>
                <c:pt idx="5">
                  <c:v>8408.8000000008706</c:v>
                </c:pt>
                <c:pt idx="6">
                  <c:v>11213.600000000088</c:v>
                </c:pt>
                <c:pt idx="7">
                  <c:v>4407.6399999999903</c:v>
                </c:pt>
                <c:pt idx="8">
                  <c:v>196305.45000001014</c:v>
                </c:pt>
              </c:numCache>
            </c:numRef>
          </c:val>
          <c:extLst>
            <c:ext xmlns:c16="http://schemas.microsoft.com/office/drawing/2014/chart" uri="{C3380CC4-5D6E-409C-BE32-E72D297353CC}">
              <c16:uniqueId val="{00000000-BF96-4474-B02C-DA7738A6FE1F}"/>
            </c:ext>
          </c:extLst>
        </c:ser>
        <c:dLbls>
          <c:dLblPos val="ctr"/>
          <c:showLegendKey val="0"/>
          <c:showVal val="1"/>
          <c:showCatName val="0"/>
          <c:showSerName val="0"/>
          <c:showPercent val="0"/>
          <c:showBubbleSize val="0"/>
        </c:dLbls>
        <c:gapWidth val="150"/>
        <c:overlap val="100"/>
        <c:axId val="632486959"/>
        <c:axId val="632484559"/>
      </c:barChart>
      <c:catAx>
        <c:axId val="6324869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ln>
                  <a:noFill/>
                </a:ln>
                <a:solidFill>
                  <a:schemeClr val="lt1">
                    <a:lumMod val="85000"/>
                  </a:schemeClr>
                </a:solidFill>
                <a:latin typeface="+mn-lt"/>
                <a:ea typeface="+mn-ea"/>
                <a:cs typeface="+mn-cs"/>
              </a:defRPr>
            </a:pPr>
            <a:endParaRPr lang="en-US"/>
          </a:p>
        </c:txPr>
        <c:crossAx val="632484559"/>
        <c:crosses val="autoZero"/>
        <c:auto val="1"/>
        <c:lblAlgn val="ctr"/>
        <c:lblOffset val="100"/>
        <c:noMultiLvlLbl val="0"/>
      </c:catAx>
      <c:valAx>
        <c:axId val="63248455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lt1">
                    <a:lumMod val="85000"/>
                  </a:schemeClr>
                </a:solidFill>
                <a:latin typeface="+mn-lt"/>
                <a:ea typeface="+mn-ea"/>
                <a:cs typeface="+mn-cs"/>
              </a:defRPr>
            </a:pPr>
            <a:endParaRPr lang="en-US"/>
          </a:p>
        </c:txPr>
        <c:crossAx val="63248695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ln>
            <a:noFill/>
          </a:ln>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[coffeeshop_2025-10-27-0004(1).csv]Sheet2!PivotTable15</c:name>
    <c:fmtId val="7"/>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ZA" sz="1400" b="1" i="0" u="none" strike="noStrike" cap="none" baseline="0"/>
              <a:t>Revenue trend per product by hour</a:t>
            </a:r>
            <a:endParaRPr lang="en-ZA"/>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ZA"/>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Sheet2!$N$43:$N$44</c:f>
              <c:strCache>
                <c:ptCount val="1"/>
                <c:pt idx="0">
                  <c:v>Morning</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Sheet2!$M$45:$M$74</c:f>
              <c:strCache>
                <c:ptCount val="29"/>
                <c:pt idx="0">
                  <c:v>Barista Espresso</c:v>
                </c:pt>
                <c:pt idx="1">
                  <c:v>Biscotti</c:v>
                </c:pt>
                <c:pt idx="2">
                  <c:v>Black tea</c:v>
                </c:pt>
                <c:pt idx="3">
                  <c:v>Brewed Black tea</c:v>
                </c:pt>
                <c:pt idx="4">
                  <c:v>Brewed Chai tea</c:v>
                </c:pt>
                <c:pt idx="5">
                  <c:v>Brewed Green tea</c:v>
                </c:pt>
                <c:pt idx="6">
                  <c:v>Brewed herbal tea</c:v>
                </c:pt>
                <c:pt idx="7">
                  <c:v>Chai tea</c:v>
                </c:pt>
                <c:pt idx="8">
                  <c:v>Clothing</c:v>
                </c:pt>
                <c:pt idx="9">
                  <c:v>Drinking Chocolate</c:v>
                </c:pt>
                <c:pt idx="10">
                  <c:v>Drip coffee</c:v>
                </c:pt>
                <c:pt idx="11">
                  <c:v>Espresso Beans</c:v>
                </c:pt>
                <c:pt idx="12">
                  <c:v>Gourmet Beans</c:v>
                </c:pt>
                <c:pt idx="13">
                  <c:v>Gourmet brewed coffee</c:v>
                </c:pt>
                <c:pt idx="14">
                  <c:v>Green beans</c:v>
                </c:pt>
                <c:pt idx="15">
                  <c:v>Green tea</c:v>
                </c:pt>
                <c:pt idx="16">
                  <c:v>Herbal tea</c:v>
                </c:pt>
                <c:pt idx="17">
                  <c:v>Hot chocolate</c:v>
                </c:pt>
                <c:pt idx="18">
                  <c:v>House blend Beans</c:v>
                </c:pt>
                <c:pt idx="19">
                  <c:v>Housewares</c:v>
                </c:pt>
                <c:pt idx="20">
                  <c:v>Organic Beans</c:v>
                </c:pt>
                <c:pt idx="21">
                  <c:v>Organic brewed coffee</c:v>
                </c:pt>
                <c:pt idx="22">
                  <c:v>Organic Chocolate</c:v>
                </c:pt>
                <c:pt idx="23">
                  <c:v>Pastry</c:v>
                </c:pt>
                <c:pt idx="24">
                  <c:v>Premium Beans</c:v>
                </c:pt>
                <c:pt idx="25">
                  <c:v>Premium brewed coffee</c:v>
                </c:pt>
                <c:pt idx="26">
                  <c:v>Regular syrup</c:v>
                </c:pt>
                <c:pt idx="27">
                  <c:v>Scone</c:v>
                </c:pt>
                <c:pt idx="28">
                  <c:v>Sugar free syrup</c:v>
                </c:pt>
              </c:strCache>
            </c:strRef>
          </c:cat>
          <c:val>
            <c:numRef>
              <c:f>Sheet2!$N$45:$N$74</c:f>
              <c:numCache>
                <c:formatCode>General</c:formatCode>
                <c:ptCount val="29"/>
                <c:pt idx="0">
                  <c:v>49380.699999999619</c:v>
                </c:pt>
                <c:pt idx="1">
                  <c:v>11060.819999999992</c:v>
                </c:pt>
                <c:pt idx="2">
                  <c:v>1682.6000000000054</c:v>
                </c:pt>
                <c:pt idx="3">
                  <c:v>25545.5</c:v>
                </c:pt>
                <c:pt idx="4">
                  <c:v>40553.249999998952</c:v>
                </c:pt>
                <c:pt idx="5">
                  <c:v>12775.5</c:v>
                </c:pt>
                <c:pt idx="6">
                  <c:v>25474.5</c:v>
                </c:pt>
                <c:pt idx="7">
                  <c:v>2806.8999999999937</c:v>
                </c:pt>
                <c:pt idx="8">
                  <c:v>3867</c:v>
                </c:pt>
                <c:pt idx="9">
                  <c:v>1958.5699999999995</c:v>
                </c:pt>
                <c:pt idx="10">
                  <c:v>16782.5</c:v>
                </c:pt>
                <c:pt idx="11">
                  <c:v>3969.549999999992</c:v>
                </c:pt>
                <c:pt idx="12">
                  <c:v>4320</c:v>
                </c:pt>
                <c:pt idx="13">
                  <c:v>36963.100000000544</c:v>
                </c:pt>
                <c:pt idx="14">
                  <c:v>940</c:v>
                </c:pt>
                <c:pt idx="15">
                  <c:v>999</c:v>
                </c:pt>
                <c:pt idx="16">
                  <c:v>1897.4000000000065</c:v>
                </c:pt>
                <c:pt idx="17">
                  <c:v>38120.5</c:v>
                </c:pt>
                <c:pt idx="18">
                  <c:v>2340</c:v>
                </c:pt>
                <c:pt idx="19">
                  <c:v>4703</c:v>
                </c:pt>
                <c:pt idx="20">
                  <c:v>5499</c:v>
                </c:pt>
                <c:pt idx="21">
                  <c:v>20180.000000000306</c:v>
                </c:pt>
                <c:pt idx="22">
                  <c:v>1018.4000000000021</c:v>
                </c:pt>
                <c:pt idx="23">
                  <c:v>15365.009999999997</c:v>
                </c:pt>
                <c:pt idx="24">
                  <c:v>11110</c:v>
                </c:pt>
                <c:pt idx="25">
                  <c:v>20626.95000000047</c:v>
                </c:pt>
                <c:pt idx="26">
                  <c:v>4248.8000000000484</c:v>
                </c:pt>
                <c:pt idx="27">
                  <c:v>20764.119999999995</c:v>
                </c:pt>
                <c:pt idx="28">
                  <c:v>1518.399999999973</c:v>
                </c:pt>
              </c:numCache>
            </c:numRef>
          </c:val>
          <c:smooth val="0"/>
          <c:extLst>
            <c:ext xmlns:c16="http://schemas.microsoft.com/office/drawing/2014/chart" uri="{C3380CC4-5D6E-409C-BE32-E72D297353CC}">
              <c16:uniqueId val="{00000000-A3C4-49EF-A89C-C5F94230236A}"/>
            </c:ext>
          </c:extLst>
        </c:ser>
        <c:ser>
          <c:idx val="1"/>
          <c:order val="1"/>
          <c:tx>
            <c:strRef>
              <c:f>Sheet2!$O$43:$O$44</c:f>
              <c:strCache>
                <c:ptCount val="1"/>
                <c:pt idx="0">
                  <c:v>Evening</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Sheet2!$M$45:$M$74</c:f>
              <c:strCache>
                <c:ptCount val="29"/>
                <c:pt idx="0">
                  <c:v>Barista Espresso</c:v>
                </c:pt>
                <c:pt idx="1">
                  <c:v>Biscotti</c:v>
                </c:pt>
                <c:pt idx="2">
                  <c:v>Black tea</c:v>
                </c:pt>
                <c:pt idx="3">
                  <c:v>Brewed Black tea</c:v>
                </c:pt>
                <c:pt idx="4">
                  <c:v>Brewed Chai tea</c:v>
                </c:pt>
                <c:pt idx="5">
                  <c:v>Brewed Green tea</c:v>
                </c:pt>
                <c:pt idx="6">
                  <c:v>Brewed herbal tea</c:v>
                </c:pt>
                <c:pt idx="7">
                  <c:v>Chai tea</c:v>
                </c:pt>
                <c:pt idx="8">
                  <c:v>Clothing</c:v>
                </c:pt>
                <c:pt idx="9">
                  <c:v>Drinking Chocolate</c:v>
                </c:pt>
                <c:pt idx="10">
                  <c:v>Drip coffee</c:v>
                </c:pt>
                <c:pt idx="11">
                  <c:v>Espresso Beans</c:v>
                </c:pt>
                <c:pt idx="12">
                  <c:v>Gourmet Beans</c:v>
                </c:pt>
                <c:pt idx="13">
                  <c:v>Gourmet brewed coffee</c:v>
                </c:pt>
                <c:pt idx="14">
                  <c:v>Green beans</c:v>
                </c:pt>
                <c:pt idx="15">
                  <c:v>Green tea</c:v>
                </c:pt>
                <c:pt idx="16">
                  <c:v>Herbal tea</c:v>
                </c:pt>
                <c:pt idx="17">
                  <c:v>Hot chocolate</c:v>
                </c:pt>
                <c:pt idx="18">
                  <c:v>House blend Beans</c:v>
                </c:pt>
                <c:pt idx="19">
                  <c:v>Housewares</c:v>
                </c:pt>
                <c:pt idx="20">
                  <c:v>Organic Beans</c:v>
                </c:pt>
                <c:pt idx="21">
                  <c:v>Organic brewed coffee</c:v>
                </c:pt>
                <c:pt idx="22">
                  <c:v>Organic Chocolate</c:v>
                </c:pt>
                <c:pt idx="23">
                  <c:v>Pastry</c:v>
                </c:pt>
                <c:pt idx="24">
                  <c:v>Premium Beans</c:v>
                </c:pt>
                <c:pt idx="25">
                  <c:v>Premium brewed coffee</c:v>
                </c:pt>
                <c:pt idx="26">
                  <c:v>Regular syrup</c:v>
                </c:pt>
                <c:pt idx="27">
                  <c:v>Scone</c:v>
                </c:pt>
                <c:pt idx="28">
                  <c:v>Sugar free syrup</c:v>
                </c:pt>
              </c:strCache>
            </c:strRef>
          </c:cat>
          <c:val>
            <c:numRef>
              <c:f>Sheet2!$O$45:$O$74</c:f>
              <c:numCache>
                <c:formatCode>General</c:formatCode>
                <c:ptCount val="29"/>
                <c:pt idx="0">
                  <c:v>14177.550000000012</c:v>
                </c:pt>
                <c:pt idx="1">
                  <c:v>3002.1699999999996</c:v>
                </c:pt>
                <c:pt idx="2">
                  <c:v>474.34999999999962</c:v>
                </c:pt>
                <c:pt idx="3">
                  <c:v>7817</c:v>
                </c:pt>
                <c:pt idx="4">
                  <c:v>12608.900000000111</c:v>
                </c:pt>
                <c:pt idx="5">
                  <c:v>3837</c:v>
                </c:pt>
                <c:pt idx="6">
                  <c:v>7321.5</c:v>
                </c:pt>
                <c:pt idx="7">
                  <c:v>483.54999999999978</c:v>
                </c:pt>
                <c:pt idx="8">
                  <c:v>728</c:v>
                </c:pt>
                <c:pt idx="9">
                  <c:v>282.09000000000009</c:v>
                </c:pt>
                <c:pt idx="10">
                  <c:v>5281.5</c:v>
                </c:pt>
                <c:pt idx="11">
                  <c:v>659.75000000000023</c:v>
                </c:pt>
                <c:pt idx="12">
                  <c:v>840</c:v>
                </c:pt>
                <c:pt idx="13">
                  <c:v>10784.899999999963</c:v>
                </c:pt>
                <c:pt idx="14">
                  <c:v>220</c:v>
                </c:pt>
                <c:pt idx="15">
                  <c:v>194.25</c:v>
                </c:pt>
                <c:pt idx="16">
                  <c:v>250.59999999999988</c:v>
                </c:pt>
                <c:pt idx="17">
                  <c:v>11940.5</c:v>
                </c:pt>
                <c:pt idx="18">
                  <c:v>342</c:v>
                </c:pt>
                <c:pt idx="19">
                  <c:v>940</c:v>
                </c:pt>
                <c:pt idx="20">
                  <c:v>976.5</c:v>
                </c:pt>
                <c:pt idx="21">
                  <c:v>5898.1999999999571</c:v>
                </c:pt>
                <c:pt idx="22">
                  <c:v>220.39999999999989</c:v>
                </c:pt>
                <c:pt idx="23">
                  <c:v>3198.51</c:v>
                </c:pt>
                <c:pt idx="24">
                  <c:v>987.75</c:v>
                </c:pt>
                <c:pt idx="25">
                  <c:v>6170.0999999999494</c:v>
                </c:pt>
                <c:pt idx="26">
                  <c:v>631.200000000003</c:v>
                </c:pt>
                <c:pt idx="27">
                  <c:v>5209.16</c:v>
                </c:pt>
                <c:pt idx="28">
                  <c:v>264.79999999999984</c:v>
                </c:pt>
              </c:numCache>
            </c:numRef>
          </c:val>
          <c:smooth val="0"/>
          <c:extLst>
            <c:ext xmlns:c16="http://schemas.microsoft.com/office/drawing/2014/chart" uri="{C3380CC4-5D6E-409C-BE32-E72D297353CC}">
              <c16:uniqueId val="{00000001-A3C4-49EF-A89C-C5F94230236A}"/>
            </c:ext>
          </c:extLst>
        </c:ser>
        <c:ser>
          <c:idx val="2"/>
          <c:order val="2"/>
          <c:tx>
            <c:strRef>
              <c:f>Sheet2!$P$43:$P$44</c:f>
              <c:strCache>
                <c:ptCount val="1"/>
                <c:pt idx="0">
                  <c:v>Afternoon</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strRef>
              <c:f>Sheet2!$M$45:$M$74</c:f>
              <c:strCache>
                <c:ptCount val="29"/>
                <c:pt idx="0">
                  <c:v>Barista Espresso</c:v>
                </c:pt>
                <c:pt idx="1">
                  <c:v>Biscotti</c:v>
                </c:pt>
                <c:pt idx="2">
                  <c:v>Black tea</c:v>
                </c:pt>
                <c:pt idx="3">
                  <c:v>Brewed Black tea</c:v>
                </c:pt>
                <c:pt idx="4">
                  <c:v>Brewed Chai tea</c:v>
                </c:pt>
                <c:pt idx="5">
                  <c:v>Brewed Green tea</c:v>
                </c:pt>
                <c:pt idx="6">
                  <c:v>Brewed herbal tea</c:v>
                </c:pt>
                <c:pt idx="7">
                  <c:v>Chai tea</c:v>
                </c:pt>
                <c:pt idx="8">
                  <c:v>Clothing</c:v>
                </c:pt>
                <c:pt idx="9">
                  <c:v>Drinking Chocolate</c:v>
                </c:pt>
                <c:pt idx="10">
                  <c:v>Drip coffee</c:v>
                </c:pt>
                <c:pt idx="11">
                  <c:v>Espresso Beans</c:v>
                </c:pt>
                <c:pt idx="12">
                  <c:v>Gourmet Beans</c:v>
                </c:pt>
                <c:pt idx="13">
                  <c:v>Gourmet brewed coffee</c:v>
                </c:pt>
                <c:pt idx="14">
                  <c:v>Green beans</c:v>
                </c:pt>
                <c:pt idx="15">
                  <c:v>Green tea</c:v>
                </c:pt>
                <c:pt idx="16">
                  <c:v>Herbal tea</c:v>
                </c:pt>
                <c:pt idx="17">
                  <c:v>Hot chocolate</c:v>
                </c:pt>
                <c:pt idx="18">
                  <c:v>House blend Beans</c:v>
                </c:pt>
                <c:pt idx="19">
                  <c:v>Housewares</c:v>
                </c:pt>
                <c:pt idx="20">
                  <c:v>Organic Beans</c:v>
                </c:pt>
                <c:pt idx="21">
                  <c:v>Organic brewed coffee</c:v>
                </c:pt>
                <c:pt idx="22">
                  <c:v>Organic Chocolate</c:v>
                </c:pt>
                <c:pt idx="23">
                  <c:v>Pastry</c:v>
                </c:pt>
                <c:pt idx="24">
                  <c:v>Premium Beans</c:v>
                </c:pt>
                <c:pt idx="25">
                  <c:v>Premium brewed coffee</c:v>
                </c:pt>
                <c:pt idx="26">
                  <c:v>Regular syrup</c:v>
                </c:pt>
                <c:pt idx="27">
                  <c:v>Scone</c:v>
                </c:pt>
                <c:pt idx="28">
                  <c:v>Sugar free syrup</c:v>
                </c:pt>
              </c:strCache>
            </c:strRef>
          </c:cat>
          <c:val>
            <c:numRef>
              <c:f>Sheet2!$P$45:$P$74</c:f>
              <c:numCache>
                <c:formatCode>General</c:formatCode>
                <c:ptCount val="29"/>
                <c:pt idx="0">
                  <c:v>27292.299999999967</c:v>
                </c:pt>
                <c:pt idx="1">
                  <c:v>5702.5400000000009</c:v>
                </c:pt>
                <c:pt idx="2">
                  <c:v>554.89999999999975</c:v>
                </c:pt>
                <c:pt idx="3">
                  <c:v>14416.5</c:v>
                </c:pt>
                <c:pt idx="4">
                  <c:v>23711.799999999763</c:v>
                </c:pt>
                <c:pt idx="5">
                  <c:v>7216</c:v>
                </c:pt>
                <c:pt idx="6">
                  <c:v>14649</c:v>
                </c:pt>
                <c:pt idx="7">
                  <c:v>1010.8000000000013</c:v>
                </c:pt>
                <c:pt idx="8">
                  <c:v>1568</c:v>
                </c:pt>
                <c:pt idx="9">
                  <c:v>487.37999999999965</c:v>
                </c:pt>
                <c:pt idx="10">
                  <c:v>9815.5</c:v>
                </c:pt>
                <c:pt idx="11">
                  <c:v>930.95000000000027</c:v>
                </c:pt>
                <c:pt idx="12">
                  <c:v>1638</c:v>
                </c:pt>
                <c:pt idx="13">
                  <c:v>22028.40000000022</c:v>
                </c:pt>
                <c:pt idx="14">
                  <c:v>180</c:v>
                </c:pt>
                <c:pt idx="15">
                  <c:v>277.5</c:v>
                </c:pt>
                <c:pt idx="16">
                  <c:v>581.74999999999989</c:v>
                </c:pt>
                <c:pt idx="17">
                  <c:v>22244</c:v>
                </c:pt>
                <c:pt idx="18">
                  <c:v>612</c:v>
                </c:pt>
                <c:pt idx="19">
                  <c:v>1801</c:v>
                </c:pt>
                <c:pt idx="20">
                  <c:v>2034</c:v>
                </c:pt>
                <c:pt idx="21">
                  <c:v>11638.299999999972</c:v>
                </c:pt>
                <c:pt idx="22">
                  <c:v>440.80000000000041</c:v>
                </c:pt>
                <c:pt idx="23">
                  <c:v>6160.97</c:v>
                </c:pt>
                <c:pt idx="24">
                  <c:v>2485.75</c:v>
                </c:pt>
                <c:pt idx="25">
                  <c:v>11905.300000000114</c:v>
                </c:pt>
                <c:pt idx="26">
                  <c:v>1195.1999999999889</c:v>
                </c:pt>
                <c:pt idx="27">
                  <c:v>10781.63999999999</c:v>
                </c:pt>
                <c:pt idx="28">
                  <c:v>536.00000000000296</c:v>
                </c:pt>
              </c:numCache>
            </c:numRef>
          </c:val>
          <c:smooth val="0"/>
          <c:extLst>
            <c:ext xmlns:c16="http://schemas.microsoft.com/office/drawing/2014/chart" uri="{C3380CC4-5D6E-409C-BE32-E72D297353CC}">
              <c16:uniqueId val="{00000002-A3C4-49EF-A89C-C5F94230236A}"/>
            </c:ext>
          </c:extLst>
        </c:ser>
        <c:dLbls>
          <c:showLegendKey val="0"/>
          <c:showVal val="0"/>
          <c:showCatName val="0"/>
          <c:showSerName val="0"/>
          <c:showPercent val="0"/>
          <c:showBubbleSize val="0"/>
        </c:dLbls>
        <c:marker val="1"/>
        <c:smooth val="0"/>
        <c:axId val="1138991328"/>
        <c:axId val="1139001408"/>
      </c:lineChart>
      <c:catAx>
        <c:axId val="113899132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39001408"/>
        <c:crosses val="autoZero"/>
        <c:auto val="1"/>
        <c:lblAlgn val="ctr"/>
        <c:lblOffset val="100"/>
        <c:noMultiLvlLbl val="0"/>
      </c:catAx>
      <c:valAx>
        <c:axId val="113900140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38991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4"/>
    </mc:Choice>
    <mc:Fallback>
      <c:style val="4"/>
    </mc:Fallback>
  </mc:AlternateContent>
  <c:pivotSource>
    <c:name>[coffeeshop_2025-10-27-0004(1).csv]Sheet2!PivotTable13</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Revenue</a:t>
            </a:r>
            <a:r>
              <a:rPr lang="en-US" baseline="0"/>
              <a:t> Distribution </a:t>
            </a:r>
            <a:r>
              <a:rPr lang="en-ZA" sz="1600" b="1" i="0" u="none" strike="noStrike" baseline="0">
                <a:effectLst>
                  <a:outerShdw blurRad="50800" dist="38100" dir="5400000" algn="t" rotWithShape="0">
                    <a:prstClr val="black">
                      <a:alpha val="40000"/>
                    </a:prstClr>
                  </a:outerShdw>
                </a:effectLst>
              </a:rPr>
              <a:t>by Time of Day</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Sheet2!$O$23</c:f>
              <c:strCache>
                <c:ptCount val="1"/>
                <c:pt idx="0">
                  <c:v>Total</c:v>
                </c:pt>
              </c:strCache>
            </c:strRef>
          </c:tx>
          <c:dPt>
            <c:idx val="0"/>
            <c:bubble3D val="0"/>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EE8-4353-93E5-D0997396852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EE8-4353-93E5-D09973968524}"/>
              </c:ext>
            </c:extLst>
          </c:dPt>
          <c:dPt>
            <c:idx val="2"/>
            <c:bubble3D val="0"/>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EE8-4353-93E5-D09973968524}"/>
              </c:ext>
            </c:extLst>
          </c:dPt>
          <c:dLbls>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Sheet2!$N$24:$N$27</c:f>
              <c:strCache>
                <c:ptCount val="3"/>
                <c:pt idx="0">
                  <c:v>Afternoon</c:v>
                </c:pt>
                <c:pt idx="1">
                  <c:v>Evening</c:v>
                </c:pt>
                <c:pt idx="2">
                  <c:v>Morning</c:v>
                </c:pt>
              </c:strCache>
            </c:strRef>
          </c:cat>
          <c:val>
            <c:numRef>
              <c:f>Sheet2!$O$24:$O$27</c:f>
              <c:numCache>
                <c:formatCode>General</c:formatCode>
                <c:ptCount val="3"/>
                <c:pt idx="0">
                  <c:v>203896.28000000701</c:v>
                </c:pt>
                <c:pt idx="1">
                  <c:v>105742.22999999921</c:v>
                </c:pt>
                <c:pt idx="2">
                  <c:v>386471.06999999547</c:v>
                </c:pt>
              </c:numCache>
            </c:numRef>
          </c:val>
          <c:extLst>
            <c:ext xmlns:c16="http://schemas.microsoft.com/office/drawing/2014/chart" uri="{C3380CC4-5D6E-409C-BE32-E72D297353CC}">
              <c16:uniqueId val="{00000006-8EE8-4353-93E5-D09973968524}"/>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4"/>
    </mc:Choice>
    <mc:Fallback>
      <c:style val="4"/>
    </mc:Fallback>
  </mc:AlternateContent>
  <c:pivotSource>
    <c:name>[coffeeshop_2025-10-27-0004(1).csv]Sheet2!PivotTable19</c:name>
    <c:fmtId val="9"/>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baseline="0"/>
              <a:t>Transaction quantity per month </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Sheet2!$K$76</c:f>
              <c:strCache>
                <c:ptCount val="1"/>
                <c:pt idx="0">
                  <c:v>Total</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Sheet2!$J$77:$J$83</c:f>
              <c:strCache>
                <c:ptCount val="6"/>
                <c:pt idx="0">
                  <c:v>Jan</c:v>
                </c:pt>
                <c:pt idx="1">
                  <c:v>Feb</c:v>
                </c:pt>
                <c:pt idx="2">
                  <c:v>Mar</c:v>
                </c:pt>
                <c:pt idx="3">
                  <c:v>Apr</c:v>
                </c:pt>
                <c:pt idx="4">
                  <c:v>May</c:v>
                </c:pt>
                <c:pt idx="5">
                  <c:v>Jun</c:v>
                </c:pt>
              </c:strCache>
            </c:strRef>
          </c:cat>
          <c:val>
            <c:numRef>
              <c:f>Sheet2!$K$77:$K$83</c:f>
              <c:numCache>
                <c:formatCode>General</c:formatCode>
                <c:ptCount val="6"/>
                <c:pt idx="0">
                  <c:v>2660</c:v>
                </c:pt>
                <c:pt idx="1">
                  <c:v>2529</c:v>
                </c:pt>
                <c:pt idx="2">
                  <c:v>3327</c:v>
                </c:pt>
                <c:pt idx="3">
                  <c:v>3912</c:v>
                </c:pt>
                <c:pt idx="4">
                  <c:v>5167</c:v>
                </c:pt>
                <c:pt idx="5">
                  <c:v>5365</c:v>
                </c:pt>
              </c:numCache>
            </c:numRef>
          </c:val>
          <c:smooth val="0"/>
          <c:extLst>
            <c:ext xmlns:c16="http://schemas.microsoft.com/office/drawing/2014/chart" uri="{C3380CC4-5D6E-409C-BE32-E72D297353CC}">
              <c16:uniqueId val="{00000000-61B3-4237-8BEF-05FAC6B4A694}"/>
            </c:ext>
          </c:extLst>
        </c:ser>
        <c:dLbls>
          <c:showLegendKey val="0"/>
          <c:showVal val="0"/>
          <c:showCatName val="0"/>
          <c:showSerName val="0"/>
          <c:showPercent val="0"/>
          <c:showBubbleSize val="0"/>
        </c:dLbls>
        <c:marker val="1"/>
        <c:smooth val="0"/>
        <c:axId val="609339791"/>
        <c:axId val="609340271"/>
      </c:lineChart>
      <c:catAx>
        <c:axId val="609339791"/>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09340271"/>
        <c:crosses val="autoZero"/>
        <c:auto val="1"/>
        <c:lblAlgn val="ctr"/>
        <c:lblOffset val="100"/>
        <c:noMultiLvlLbl val="0"/>
      </c:catAx>
      <c:valAx>
        <c:axId val="60934027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0933979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4"/>
    </mc:Choice>
    <mc:Fallback>
      <c:style val="4"/>
    </mc:Fallback>
  </mc:AlternateContent>
  <c:pivotSource>
    <c:name>[coffeeshop_2025-10-27-0004(1).csv]Sheet2!PivotTable20</c:name>
    <c:fmtId val="9"/>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ZA"/>
              <a:t>Transation</a:t>
            </a:r>
            <a:r>
              <a:rPr lang="en-ZA" baseline="0"/>
              <a:t> Quantity by Product Category</a:t>
            </a:r>
            <a:endParaRPr lang="en-ZA"/>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ZA"/>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Sheet2!$K$92:$K$93</c:f>
              <c:strCache>
                <c:ptCount val="1"/>
                <c:pt idx="0">
                  <c:v>Afternoon</c:v>
                </c:pt>
              </c:strCache>
            </c:strRef>
          </c:tx>
          <c:spPr>
            <a:ln w="22225" cap="rnd">
              <a:solidFill>
                <a:schemeClr val="accent2">
                  <a:shade val="65000"/>
                </a:schemeClr>
              </a:solidFill>
            </a:ln>
            <a:effectLst>
              <a:glow rad="139700">
                <a:schemeClr val="accent2">
                  <a:shade val="65000"/>
                  <a:satMod val="175000"/>
                  <a:alpha val="14000"/>
                </a:schemeClr>
              </a:glow>
            </a:effectLst>
          </c:spPr>
          <c:marker>
            <c:symbol val="circle"/>
            <c:size val="4"/>
            <c:spPr>
              <a:solidFill>
                <a:schemeClr val="accent2">
                  <a:shade val="65000"/>
                  <a:lumMod val="60000"/>
                  <a:lumOff val="40000"/>
                </a:schemeClr>
              </a:solidFill>
              <a:ln>
                <a:noFill/>
              </a:ln>
              <a:effectLst>
                <a:glow rad="63500">
                  <a:schemeClr val="accent2">
                    <a:shade val="65000"/>
                    <a:satMod val="175000"/>
                    <a:alpha val="25000"/>
                  </a:schemeClr>
                </a:glow>
              </a:effectLst>
            </c:spPr>
          </c:marker>
          <c:cat>
            <c:strRef>
              <c:f>Sheet2!$J$94:$J$103</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Sheet2!$K$94:$K$103</c:f>
              <c:numCache>
                <c:formatCode>General</c:formatCode>
                <c:ptCount val="9"/>
                <c:pt idx="0">
                  <c:v>6408</c:v>
                </c:pt>
                <c:pt idx="1">
                  <c:v>190</c:v>
                </c:pt>
                <c:pt idx="2">
                  <c:v>27396</c:v>
                </c:pt>
                <c:pt idx="3">
                  <c:v>373</c:v>
                </c:pt>
                <c:pt idx="4">
                  <c:v>5358</c:v>
                </c:pt>
                <c:pt idx="5">
                  <c:v>2164</c:v>
                </c:pt>
                <c:pt idx="6">
                  <c:v>262</c:v>
                </c:pt>
                <c:pt idx="7">
                  <c:v>106</c:v>
                </c:pt>
                <c:pt idx="8">
                  <c:v>21306</c:v>
                </c:pt>
              </c:numCache>
            </c:numRef>
          </c:val>
          <c:smooth val="0"/>
          <c:extLst>
            <c:ext xmlns:c16="http://schemas.microsoft.com/office/drawing/2014/chart" uri="{C3380CC4-5D6E-409C-BE32-E72D297353CC}">
              <c16:uniqueId val="{00000000-512A-4913-AF29-817C274E0609}"/>
            </c:ext>
          </c:extLst>
        </c:ser>
        <c:ser>
          <c:idx val="1"/>
          <c:order val="1"/>
          <c:tx>
            <c:strRef>
              <c:f>Sheet2!$L$92:$L$93</c:f>
              <c:strCache>
                <c:ptCount val="1"/>
                <c:pt idx="0">
                  <c:v>Evening</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Sheet2!$J$94:$J$103</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Sheet2!$L$94:$L$103</c:f>
              <c:numCache>
                <c:formatCode>General</c:formatCode>
                <c:ptCount val="9"/>
                <c:pt idx="0">
                  <c:v>3217</c:v>
                </c:pt>
                <c:pt idx="1">
                  <c:v>96</c:v>
                </c:pt>
                <c:pt idx="2">
                  <c:v>14040</c:v>
                </c:pt>
                <c:pt idx="3">
                  <c:v>197</c:v>
                </c:pt>
                <c:pt idx="4">
                  <c:v>2898</c:v>
                </c:pt>
                <c:pt idx="5">
                  <c:v>1120</c:v>
                </c:pt>
                <c:pt idx="6">
                  <c:v>151</c:v>
                </c:pt>
                <c:pt idx="7">
                  <c:v>59</c:v>
                </c:pt>
                <c:pt idx="8">
                  <c:v>11205</c:v>
                </c:pt>
              </c:numCache>
            </c:numRef>
          </c:val>
          <c:smooth val="0"/>
          <c:extLst>
            <c:ext xmlns:c16="http://schemas.microsoft.com/office/drawing/2014/chart" uri="{C3380CC4-5D6E-409C-BE32-E72D297353CC}">
              <c16:uniqueId val="{00000001-512A-4913-AF29-817C274E0609}"/>
            </c:ext>
          </c:extLst>
        </c:ser>
        <c:ser>
          <c:idx val="2"/>
          <c:order val="2"/>
          <c:tx>
            <c:strRef>
              <c:f>Sheet2!$M$92:$M$93</c:f>
              <c:strCache>
                <c:ptCount val="1"/>
                <c:pt idx="0">
                  <c:v>Morning</c:v>
                </c:pt>
              </c:strCache>
            </c:strRef>
          </c:tx>
          <c:spPr>
            <a:ln w="22225" cap="rnd">
              <a:solidFill>
                <a:schemeClr val="accent2">
                  <a:tint val="65000"/>
                </a:schemeClr>
              </a:solidFill>
            </a:ln>
            <a:effectLst>
              <a:glow rad="139700">
                <a:schemeClr val="accent2">
                  <a:tint val="65000"/>
                  <a:satMod val="175000"/>
                  <a:alpha val="14000"/>
                </a:schemeClr>
              </a:glow>
            </a:effectLst>
          </c:spPr>
          <c:marker>
            <c:symbol val="circle"/>
            <c:size val="4"/>
            <c:spPr>
              <a:solidFill>
                <a:schemeClr val="accent2">
                  <a:tint val="65000"/>
                  <a:lumMod val="60000"/>
                  <a:lumOff val="40000"/>
                </a:schemeClr>
              </a:solidFill>
              <a:ln>
                <a:noFill/>
              </a:ln>
              <a:effectLst>
                <a:glow rad="63500">
                  <a:schemeClr val="accent2">
                    <a:tint val="65000"/>
                    <a:satMod val="175000"/>
                    <a:alpha val="25000"/>
                  </a:schemeClr>
                </a:glow>
              </a:effectLst>
            </c:spPr>
          </c:marker>
          <c:cat>
            <c:strRef>
              <c:f>Sheet2!$J$94:$J$103</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Sheet2!$M$94:$M$103</c:f>
              <c:numCache>
                <c:formatCode>General</c:formatCode>
                <c:ptCount val="9"/>
                <c:pt idx="0">
                  <c:v>13300</c:v>
                </c:pt>
                <c:pt idx="1">
                  <c:v>490</c:v>
                </c:pt>
                <c:pt idx="2">
                  <c:v>47477</c:v>
                </c:pt>
                <c:pt idx="3">
                  <c:v>1258</c:v>
                </c:pt>
                <c:pt idx="4">
                  <c:v>9176</c:v>
                </c:pt>
                <c:pt idx="5">
                  <c:v>7209</c:v>
                </c:pt>
                <c:pt idx="6">
                  <c:v>797</c:v>
                </c:pt>
                <c:pt idx="7">
                  <c:v>322</c:v>
                </c:pt>
                <c:pt idx="8">
                  <c:v>37060</c:v>
                </c:pt>
              </c:numCache>
            </c:numRef>
          </c:val>
          <c:smooth val="0"/>
          <c:extLst>
            <c:ext xmlns:c16="http://schemas.microsoft.com/office/drawing/2014/chart" uri="{C3380CC4-5D6E-409C-BE32-E72D297353CC}">
              <c16:uniqueId val="{00000002-512A-4913-AF29-817C274E0609}"/>
            </c:ext>
          </c:extLst>
        </c:ser>
        <c:dLbls>
          <c:showLegendKey val="0"/>
          <c:showVal val="0"/>
          <c:showCatName val="0"/>
          <c:showSerName val="0"/>
          <c:showPercent val="0"/>
          <c:showBubbleSize val="0"/>
        </c:dLbls>
        <c:marker val="1"/>
        <c:smooth val="0"/>
        <c:axId val="1132391328"/>
        <c:axId val="1132388448"/>
      </c:lineChart>
      <c:catAx>
        <c:axId val="113239132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32388448"/>
        <c:crosses val="autoZero"/>
        <c:auto val="1"/>
        <c:lblAlgn val="ctr"/>
        <c:lblOffset val="100"/>
        <c:noMultiLvlLbl val="0"/>
      </c:catAx>
      <c:valAx>
        <c:axId val="113238844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32391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[coffeeshop_2025-10-27-0004(1).csv]Sheet2!PivotTable17</c:name>
    <c:fmtId val="5"/>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ZA"/>
              <a:t>Total</a:t>
            </a:r>
            <a:r>
              <a:rPr lang="en-ZA" baseline="0"/>
              <a:t> Revenue per store location by day classification</a:t>
            </a:r>
            <a:endParaRPr lang="en-ZA"/>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ZA"/>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Sheet2!$B$75:$B$76</c:f>
              <c:strCache>
                <c:ptCount val="1"/>
                <c:pt idx="0">
                  <c:v>Astoria</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Sheet2!$A$77:$A$79</c:f>
              <c:strCache>
                <c:ptCount val="2"/>
                <c:pt idx="0">
                  <c:v>Weekday</c:v>
                </c:pt>
                <c:pt idx="1">
                  <c:v>Weekend</c:v>
                </c:pt>
              </c:strCache>
            </c:strRef>
          </c:cat>
          <c:val>
            <c:numRef>
              <c:f>Sheet2!$B$77:$B$79</c:f>
              <c:numCache>
                <c:formatCode>General</c:formatCode>
                <c:ptCount val="2"/>
                <c:pt idx="0">
                  <c:v>167179.90000000337</c:v>
                </c:pt>
                <c:pt idx="1">
                  <c:v>64532.409999999065</c:v>
                </c:pt>
              </c:numCache>
            </c:numRef>
          </c:val>
          <c:extLst>
            <c:ext xmlns:c16="http://schemas.microsoft.com/office/drawing/2014/chart" uri="{C3380CC4-5D6E-409C-BE32-E72D297353CC}">
              <c16:uniqueId val="{00000000-274C-44A8-91F2-70854B21451E}"/>
            </c:ext>
          </c:extLst>
        </c:ser>
        <c:ser>
          <c:idx val="1"/>
          <c:order val="1"/>
          <c:tx>
            <c:strRef>
              <c:f>Sheet2!$C$75:$C$76</c:f>
              <c:strCache>
                <c:ptCount val="1"/>
                <c:pt idx="0">
                  <c:v>Hell's Kitchen</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Sheet2!$A$77:$A$79</c:f>
              <c:strCache>
                <c:ptCount val="2"/>
                <c:pt idx="0">
                  <c:v>Weekday</c:v>
                </c:pt>
                <c:pt idx="1">
                  <c:v>Weekend</c:v>
                </c:pt>
              </c:strCache>
            </c:strRef>
          </c:cat>
          <c:val>
            <c:numRef>
              <c:f>Sheet2!$C$77:$C$79</c:f>
              <c:numCache>
                <c:formatCode>General</c:formatCode>
                <c:ptCount val="2"/>
                <c:pt idx="0">
                  <c:v>169878.01000000516</c:v>
                </c:pt>
                <c:pt idx="1">
                  <c:v>66151.109999999258</c:v>
                </c:pt>
              </c:numCache>
            </c:numRef>
          </c:val>
          <c:extLst>
            <c:ext xmlns:c16="http://schemas.microsoft.com/office/drawing/2014/chart" uri="{C3380CC4-5D6E-409C-BE32-E72D297353CC}">
              <c16:uniqueId val="{00000001-274C-44A8-91F2-70854B21451E}"/>
            </c:ext>
          </c:extLst>
        </c:ser>
        <c:ser>
          <c:idx val="2"/>
          <c:order val="2"/>
          <c:tx>
            <c:strRef>
              <c:f>Sheet2!$D$75:$D$76</c:f>
              <c:strCache>
                <c:ptCount val="1"/>
                <c:pt idx="0">
                  <c:v>Lower Manhattan</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Sheet2!$A$77:$A$79</c:f>
              <c:strCache>
                <c:ptCount val="2"/>
                <c:pt idx="0">
                  <c:v>Weekday</c:v>
                </c:pt>
                <c:pt idx="1">
                  <c:v>Weekend</c:v>
                </c:pt>
              </c:strCache>
            </c:strRef>
          </c:cat>
          <c:val>
            <c:numRef>
              <c:f>Sheet2!$D$77:$D$79</c:f>
              <c:numCache>
                <c:formatCode>General</c:formatCode>
                <c:ptCount val="2"/>
                <c:pt idx="0">
                  <c:v>165462.18000000439</c:v>
                </c:pt>
                <c:pt idx="1">
                  <c:v>64170.569999999461</c:v>
                </c:pt>
              </c:numCache>
            </c:numRef>
          </c:val>
          <c:extLst>
            <c:ext xmlns:c16="http://schemas.microsoft.com/office/drawing/2014/chart" uri="{C3380CC4-5D6E-409C-BE32-E72D297353CC}">
              <c16:uniqueId val="{00000002-274C-44A8-91F2-70854B21451E}"/>
            </c:ext>
          </c:extLst>
        </c:ser>
        <c:dLbls>
          <c:showLegendKey val="0"/>
          <c:showVal val="0"/>
          <c:showCatName val="0"/>
          <c:showSerName val="0"/>
          <c:showPercent val="0"/>
          <c:showBubbleSize val="0"/>
        </c:dLbls>
        <c:gapWidth val="315"/>
        <c:overlap val="-40"/>
        <c:axId val="1144951488"/>
        <c:axId val="1144951968"/>
      </c:barChart>
      <c:catAx>
        <c:axId val="11449514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44951968"/>
        <c:crosses val="autoZero"/>
        <c:auto val="1"/>
        <c:lblAlgn val="ctr"/>
        <c:lblOffset val="100"/>
        <c:noMultiLvlLbl val="0"/>
      </c:catAx>
      <c:valAx>
        <c:axId val="114495196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44951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[coffeeshop_2025-10-27-0004(1).csv]Sheet2!PivotTable14</c:name>
    <c:fmtId val="10"/>
  </c:pivotSource>
  <c:chart>
    <c:title>
      <c:tx>
        <c:rich>
          <a:bodyPr rot="0" spcFirstLastPara="1" vertOverflow="ellipsis" vert="horz" wrap="square" anchor="ctr" anchorCtr="1"/>
          <a:lstStyle/>
          <a:p>
            <a:pPr>
              <a:defRPr sz="1600" b="1" i="0" u="none" strike="noStrike" kern="1200" spc="100" baseline="0">
                <a:ln>
                  <a:noFill/>
                </a:ln>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Revenue by Product Category</a:t>
            </a:r>
          </a:p>
        </c:rich>
      </c:tx>
      <c:overlay val="0"/>
      <c:spPr>
        <a:noFill/>
        <a:ln>
          <a:noFill/>
        </a:ln>
        <a:effectLst/>
      </c:spPr>
      <c:txPr>
        <a:bodyPr rot="0" spcFirstLastPara="1" vertOverflow="ellipsis" vert="horz" wrap="square" anchor="ctr" anchorCtr="1"/>
        <a:lstStyle/>
        <a:p>
          <a:pPr>
            <a:defRPr sz="1600" b="1" i="0" u="none" strike="noStrike" kern="1200" spc="100" baseline="0">
              <a:ln>
                <a:noFill/>
              </a:ln>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Sheet2!$B$43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Sheet2!$A$44:$A$53</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Sheet2!$B$44:$B$53</c:f>
              <c:numCache>
                <c:formatCode>General</c:formatCode>
                <c:ptCount val="9"/>
                <c:pt idx="0">
                  <c:v>81365.13999999997</c:v>
                </c:pt>
                <c:pt idx="1">
                  <c:v>13607</c:v>
                </c:pt>
                <c:pt idx="2">
                  <c:v>269590.80000002141</c:v>
                </c:pt>
                <c:pt idx="3">
                  <c:v>40085.249999999942</c:v>
                </c:pt>
                <c:pt idx="4">
                  <c:v>72390.5</c:v>
                </c:pt>
                <c:pt idx="5">
                  <c:v>8408.8000000008706</c:v>
                </c:pt>
                <c:pt idx="6">
                  <c:v>11213.600000000088</c:v>
                </c:pt>
                <c:pt idx="7">
                  <c:v>4407.6399999999903</c:v>
                </c:pt>
                <c:pt idx="8">
                  <c:v>196305.45000001014</c:v>
                </c:pt>
              </c:numCache>
            </c:numRef>
          </c:val>
          <c:extLst>
            <c:ext xmlns:c16="http://schemas.microsoft.com/office/drawing/2014/chart" uri="{C3380CC4-5D6E-409C-BE32-E72D297353CC}">
              <c16:uniqueId val="{00000000-5A98-4F2E-A315-CEDE1B4BD72E}"/>
            </c:ext>
          </c:extLst>
        </c:ser>
        <c:dLbls>
          <c:dLblPos val="ctr"/>
          <c:showLegendKey val="0"/>
          <c:showVal val="1"/>
          <c:showCatName val="0"/>
          <c:showSerName val="0"/>
          <c:showPercent val="0"/>
          <c:showBubbleSize val="0"/>
        </c:dLbls>
        <c:gapWidth val="150"/>
        <c:overlap val="100"/>
        <c:axId val="632486959"/>
        <c:axId val="632484559"/>
      </c:barChart>
      <c:catAx>
        <c:axId val="6324869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ln>
                  <a:noFill/>
                </a:ln>
                <a:solidFill>
                  <a:schemeClr val="lt1">
                    <a:lumMod val="85000"/>
                  </a:schemeClr>
                </a:solidFill>
                <a:latin typeface="+mn-lt"/>
                <a:ea typeface="+mn-ea"/>
                <a:cs typeface="+mn-cs"/>
              </a:defRPr>
            </a:pPr>
            <a:endParaRPr lang="en-US"/>
          </a:p>
        </c:txPr>
        <c:crossAx val="632484559"/>
        <c:crosses val="autoZero"/>
        <c:auto val="1"/>
        <c:lblAlgn val="ctr"/>
        <c:lblOffset val="100"/>
        <c:noMultiLvlLbl val="0"/>
      </c:catAx>
      <c:valAx>
        <c:axId val="63248455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lt1">
                    <a:lumMod val="85000"/>
                  </a:schemeClr>
                </a:solidFill>
                <a:latin typeface="+mn-lt"/>
                <a:ea typeface="+mn-ea"/>
                <a:cs typeface="+mn-cs"/>
              </a:defRPr>
            </a:pPr>
            <a:endParaRPr lang="en-US"/>
          </a:p>
        </c:txPr>
        <c:crossAx val="63248695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ln>
            <a:noFill/>
          </a:ln>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[coffeeshop_2025-10-27-2259.csv]coffeshop analysis!PivotTable27</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Revenue</a:t>
            </a:r>
            <a:r>
              <a:rPr lang="en-US" baseline="0"/>
              <a:t> Per Store Location</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'coffeshop analysis'!$B$49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'coffeshop analysis'!$A$50:$A$53</c:f>
              <c:strCache>
                <c:ptCount val="3"/>
                <c:pt idx="0">
                  <c:v>Astoria</c:v>
                </c:pt>
                <c:pt idx="1">
                  <c:v>Hell's Kitchen</c:v>
                </c:pt>
                <c:pt idx="2">
                  <c:v>Lower Manhattan</c:v>
                </c:pt>
              </c:strCache>
            </c:strRef>
          </c:cat>
          <c:val>
            <c:numRef>
              <c:f>'coffeshop analysis'!$B$50:$B$53</c:f>
              <c:numCache>
                <c:formatCode>General</c:formatCode>
                <c:ptCount val="3"/>
                <c:pt idx="0">
                  <c:v>232243.91000000093</c:v>
                </c:pt>
                <c:pt idx="1">
                  <c:v>236511.17000000182</c:v>
                </c:pt>
                <c:pt idx="2">
                  <c:v>230057.25000000239</c:v>
                </c:pt>
              </c:numCache>
            </c:numRef>
          </c:val>
          <c:extLst>
            <c:ext xmlns:c16="http://schemas.microsoft.com/office/drawing/2014/chart" uri="{C3380CC4-5D6E-409C-BE32-E72D297353CC}">
              <c16:uniqueId val="{00000000-3B10-4D2C-AE43-5FB4E1DA17CA}"/>
            </c:ext>
          </c:extLst>
        </c:ser>
        <c:dLbls>
          <c:dLblPos val="outEnd"/>
          <c:showLegendKey val="0"/>
          <c:showVal val="1"/>
          <c:showCatName val="0"/>
          <c:showSerName val="0"/>
          <c:showPercent val="0"/>
          <c:showBubbleSize val="0"/>
        </c:dLbls>
        <c:gapWidth val="100"/>
        <c:overlap val="-24"/>
        <c:axId val="1463287904"/>
        <c:axId val="1463288384"/>
      </c:barChart>
      <c:catAx>
        <c:axId val="14632879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63288384"/>
        <c:crosses val="autoZero"/>
        <c:auto val="1"/>
        <c:lblAlgn val="ctr"/>
        <c:lblOffset val="100"/>
        <c:noMultiLvlLbl val="0"/>
      </c:catAx>
      <c:valAx>
        <c:axId val="146328838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632879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[coffeeshop_2025-10-27-2259.csv]coffeshop analysis!PivotTable26</c:name>
    <c:fmtId val="7"/>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ZA"/>
              <a:t>Total revenue by month and location</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'coffeshop analysis'!$B$35:$B$36</c:f>
              <c:strCache>
                <c:ptCount val="1"/>
                <c:pt idx="0">
                  <c:v>Astoria</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'coffeshop analysis'!$A$37:$A$43</c:f>
              <c:strCache>
                <c:ptCount val="6"/>
                <c:pt idx="0">
                  <c:v>Jan</c:v>
                </c:pt>
                <c:pt idx="1">
                  <c:v>Feb</c:v>
                </c:pt>
                <c:pt idx="2">
                  <c:v>Mar</c:v>
                </c:pt>
                <c:pt idx="3">
                  <c:v>Apr</c:v>
                </c:pt>
                <c:pt idx="4">
                  <c:v>May</c:v>
                </c:pt>
                <c:pt idx="5">
                  <c:v>Jun</c:v>
                </c:pt>
              </c:strCache>
            </c:strRef>
          </c:cat>
          <c:val>
            <c:numRef>
              <c:f>'coffeshop analysis'!$B$37:$B$43</c:f>
              <c:numCache>
                <c:formatCode>General</c:formatCode>
                <c:ptCount val="6"/>
                <c:pt idx="0">
                  <c:v>27313.660000000069</c:v>
                </c:pt>
                <c:pt idx="1">
                  <c:v>25105.340000000058</c:v>
                </c:pt>
                <c:pt idx="2">
                  <c:v>32835.430000000022</c:v>
                </c:pt>
                <c:pt idx="3">
                  <c:v>39477.610000000008</c:v>
                </c:pt>
                <c:pt idx="4">
                  <c:v>52428.759999999995</c:v>
                </c:pt>
                <c:pt idx="5">
                  <c:v>55083.109999999979</c:v>
                </c:pt>
              </c:numCache>
            </c:numRef>
          </c:val>
          <c:extLst>
            <c:ext xmlns:c16="http://schemas.microsoft.com/office/drawing/2014/chart" uri="{C3380CC4-5D6E-409C-BE32-E72D297353CC}">
              <c16:uniqueId val="{00000000-809D-44D4-B5CE-C52FD8231954}"/>
            </c:ext>
          </c:extLst>
        </c:ser>
        <c:ser>
          <c:idx val="1"/>
          <c:order val="1"/>
          <c:tx>
            <c:strRef>
              <c:f>'coffeshop analysis'!$C$35:$C$36</c:f>
              <c:strCache>
                <c:ptCount val="1"/>
                <c:pt idx="0">
                  <c:v>Hell's Kitchen</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'coffeshop analysis'!$A$37:$A$43</c:f>
              <c:strCache>
                <c:ptCount val="6"/>
                <c:pt idx="0">
                  <c:v>Jan</c:v>
                </c:pt>
                <c:pt idx="1">
                  <c:v>Feb</c:v>
                </c:pt>
                <c:pt idx="2">
                  <c:v>Mar</c:v>
                </c:pt>
                <c:pt idx="3">
                  <c:v>Apr</c:v>
                </c:pt>
                <c:pt idx="4">
                  <c:v>May</c:v>
                </c:pt>
                <c:pt idx="5">
                  <c:v>Jun</c:v>
                </c:pt>
              </c:strCache>
            </c:strRef>
          </c:cat>
          <c:val>
            <c:numRef>
              <c:f>'coffeshop analysis'!$C$37:$C$43</c:f>
              <c:numCache>
                <c:formatCode>General</c:formatCode>
                <c:ptCount val="6"/>
                <c:pt idx="0">
                  <c:v>27820.650000000027</c:v>
                </c:pt>
                <c:pt idx="1">
                  <c:v>25719.800000000014</c:v>
                </c:pt>
                <c:pt idx="2">
                  <c:v>33110.569999999992</c:v>
                </c:pt>
                <c:pt idx="3">
                  <c:v>40304.139999999978</c:v>
                </c:pt>
                <c:pt idx="4">
                  <c:v>52598.929999999891</c:v>
                </c:pt>
                <c:pt idx="5">
                  <c:v>56957.0799999999</c:v>
                </c:pt>
              </c:numCache>
            </c:numRef>
          </c:val>
          <c:extLst>
            <c:ext xmlns:c16="http://schemas.microsoft.com/office/drawing/2014/chart" uri="{C3380CC4-5D6E-409C-BE32-E72D297353CC}">
              <c16:uniqueId val="{00000001-809D-44D4-B5CE-C52FD8231954}"/>
            </c:ext>
          </c:extLst>
        </c:ser>
        <c:ser>
          <c:idx val="2"/>
          <c:order val="2"/>
          <c:tx>
            <c:strRef>
              <c:f>'coffeshop analysis'!$D$35:$D$36</c:f>
              <c:strCache>
                <c:ptCount val="1"/>
                <c:pt idx="0">
                  <c:v>Lower Manhattan</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'coffeshop analysis'!$A$37:$A$43</c:f>
              <c:strCache>
                <c:ptCount val="6"/>
                <c:pt idx="0">
                  <c:v>Jan</c:v>
                </c:pt>
                <c:pt idx="1">
                  <c:v>Feb</c:v>
                </c:pt>
                <c:pt idx="2">
                  <c:v>Mar</c:v>
                </c:pt>
                <c:pt idx="3">
                  <c:v>Apr</c:v>
                </c:pt>
                <c:pt idx="4">
                  <c:v>May</c:v>
                </c:pt>
                <c:pt idx="5">
                  <c:v>Jun</c:v>
                </c:pt>
              </c:strCache>
            </c:strRef>
          </c:cat>
          <c:val>
            <c:numRef>
              <c:f>'coffeshop analysis'!$D$37:$D$43</c:f>
              <c:numCache>
                <c:formatCode>General</c:formatCode>
                <c:ptCount val="6"/>
                <c:pt idx="0">
                  <c:v>26543.429999999997</c:v>
                </c:pt>
                <c:pt idx="1">
                  <c:v>25320.05000000001</c:v>
                </c:pt>
                <c:pt idx="2">
                  <c:v>32888.679999999986</c:v>
                </c:pt>
                <c:pt idx="3">
                  <c:v>39159.329999999965</c:v>
                </c:pt>
                <c:pt idx="4">
                  <c:v>51700.069999999942</c:v>
                </c:pt>
                <c:pt idx="5">
                  <c:v>54445.689999999908</c:v>
                </c:pt>
              </c:numCache>
            </c:numRef>
          </c:val>
          <c:extLst>
            <c:ext xmlns:c16="http://schemas.microsoft.com/office/drawing/2014/chart" uri="{C3380CC4-5D6E-409C-BE32-E72D297353CC}">
              <c16:uniqueId val="{00000002-809D-44D4-B5CE-C52FD8231954}"/>
            </c:ext>
          </c:extLst>
        </c:ser>
        <c:dLbls>
          <c:showLegendKey val="0"/>
          <c:showVal val="0"/>
          <c:showCatName val="0"/>
          <c:showSerName val="0"/>
          <c:showPercent val="0"/>
          <c:showBubbleSize val="0"/>
        </c:dLbls>
        <c:gapWidth val="315"/>
        <c:overlap val="-40"/>
        <c:axId val="1144950528"/>
        <c:axId val="1144941408"/>
      </c:barChart>
      <c:catAx>
        <c:axId val="114495052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44941408"/>
        <c:crosses val="autoZero"/>
        <c:auto val="1"/>
        <c:lblAlgn val="ctr"/>
        <c:lblOffset val="100"/>
        <c:noMultiLvlLbl val="0"/>
      </c:catAx>
      <c:valAx>
        <c:axId val="114494140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44950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4.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5.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13AB6D-DEA2-4CBB-AC69-1EF1A6AD1512}">
      <dgm:prSet/>
      <dgm:spPr/>
      <dgm:t>
        <a:bodyPr/>
        <a:lstStyle/>
        <a:p>
          <a:pPr>
            <a:lnSpc>
              <a:spcPct val="100000"/>
            </a:lnSpc>
          </a:pPr>
          <a:r>
            <a:rPr lang="en-GB">
              <a:latin typeface="+mj-lt"/>
            </a:rPr>
            <a:t>WHICH PRODUCTS GENERATE THE MOST REVENUE</a:t>
          </a:r>
          <a:endParaRPr lang="en-US">
            <a:latin typeface="+mj-lt"/>
          </a:endParaRP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endParaRPr lang="en-US" dirty="0"/>
        </a:p>
      </dgm:t>
    </dgm:pt>
    <dgm:pt modelId="{8FDCCED7-B4A6-4136-821E-C2C7DE1670E6}">
      <dgm:prSet/>
      <dgm:spPr/>
      <dgm:t>
        <a:bodyPr/>
        <a:lstStyle/>
        <a:p>
          <a:pPr>
            <a:lnSpc>
              <a:spcPct val="100000"/>
            </a:lnSpc>
          </a:pPr>
          <a:r>
            <a:rPr lang="en-GB">
              <a:latin typeface="+mj-lt"/>
            </a:rPr>
            <a:t>What time of day the store performs best</a:t>
          </a:r>
          <a:endParaRPr lang="en-ZA">
            <a:latin typeface="+mj-lt"/>
          </a:endParaRPr>
        </a:p>
      </dgm:t>
    </dgm:pt>
    <dgm:pt modelId="{3A030AC7-602D-44F9-8B34-53069C6C51B7}" type="parTrans" cxnId="{118B6681-A061-472A-AA12-027A373EE333}">
      <dgm:prSet/>
      <dgm:spPr/>
      <dgm:t>
        <a:bodyPr/>
        <a:lstStyle/>
        <a:p>
          <a:endParaRPr lang="en-ZA"/>
        </a:p>
      </dgm:t>
    </dgm:pt>
    <dgm:pt modelId="{5CC626D1-1A82-46AA-9848-62F289A300D8}" type="sibTrans" cxnId="{118B6681-A061-472A-AA12-027A373EE333}">
      <dgm:prSet phldrT="02" phldr="0"/>
      <dgm:spPr/>
      <dgm:t>
        <a:bodyPr/>
        <a:lstStyle/>
        <a:p>
          <a:endParaRPr lang="en-ZA"/>
        </a:p>
      </dgm:t>
    </dgm:pt>
    <dgm:pt modelId="{50785F6B-B19D-4AF8-855A-C9B609ADCF2B}">
      <dgm:prSet/>
      <dgm:spPr/>
      <dgm:t>
        <a:bodyPr/>
        <a:lstStyle/>
        <a:p>
          <a:pPr>
            <a:lnSpc>
              <a:spcPct val="100000"/>
            </a:lnSpc>
          </a:pPr>
          <a:r>
            <a:rPr lang="en-GB">
              <a:latin typeface="+mj-lt"/>
            </a:rPr>
            <a:t>Sales trends across products and time intervals</a:t>
          </a:r>
          <a:endParaRPr lang="en-ZA">
            <a:latin typeface="+mj-lt"/>
          </a:endParaRPr>
        </a:p>
      </dgm:t>
    </dgm:pt>
    <dgm:pt modelId="{495F4DF9-FAED-46AE-B9F7-BCE2EC4CF9A2}" type="parTrans" cxnId="{5CF3E706-F55D-4641-85E9-7511FE42FC74}">
      <dgm:prSet/>
      <dgm:spPr/>
      <dgm:t>
        <a:bodyPr/>
        <a:lstStyle/>
        <a:p>
          <a:endParaRPr lang="en-ZA"/>
        </a:p>
      </dgm:t>
    </dgm:pt>
    <dgm:pt modelId="{977BD7CB-72DB-414E-B3A4-F5860CAED10A}" type="sibTrans" cxnId="{5CF3E706-F55D-4641-85E9-7511FE42FC74}">
      <dgm:prSet phldrT="03" phldr="0"/>
      <dgm:spPr/>
      <dgm:t>
        <a:bodyPr/>
        <a:lstStyle/>
        <a:p>
          <a:endParaRPr lang="en-ZA"/>
        </a:p>
      </dgm:t>
    </dgm:pt>
    <dgm:pt modelId="{ACBF21F6-A861-4608-97ED-B4AE7EDF00B0}">
      <dgm:prSet/>
      <dgm:spPr/>
      <dgm:t>
        <a:bodyPr/>
        <a:lstStyle/>
        <a:p>
          <a:pPr>
            <a:lnSpc>
              <a:spcPct val="100000"/>
            </a:lnSpc>
          </a:pPr>
          <a:r>
            <a:rPr lang="en-GB">
              <a:latin typeface="+mj-lt"/>
            </a:rPr>
            <a:t> Recommendations for improving sales performance</a:t>
          </a:r>
          <a:endParaRPr lang="en-ZA">
            <a:latin typeface="+mj-lt"/>
          </a:endParaRPr>
        </a:p>
      </dgm:t>
    </dgm:pt>
    <dgm:pt modelId="{9F8F1D89-EBBB-407C-9FD1-E82CBC0C07F1}" type="parTrans" cxnId="{9378C55F-FCF3-46C2-B775-4154A15D511A}">
      <dgm:prSet/>
      <dgm:spPr/>
      <dgm:t>
        <a:bodyPr/>
        <a:lstStyle/>
        <a:p>
          <a:endParaRPr lang="en-ZA"/>
        </a:p>
      </dgm:t>
    </dgm:pt>
    <dgm:pt modelId="{898A75F4-5ABC-4CEA-AF2A-93EA13A19243}" type="sibTrans" cxnId="{9378C55F-FCF3-46C2-B775-4154A15D511A}">
      <dgm:prSet phldrT="04" phldr="0"/>
      <dgm:spPr/>
      <dgm:t>
        <a:bodyPr/>
        <a:lstStyle/>
        <a:p>
          <a:endParaRPr lang="en-ZA"/>
        </a:p>
      </dgm:t>
    </dgm:pt>
    <dgm:pt modelId="{48E32839-30E7-4403-ACC2-955B008E31EA}" type="pres">
      <dgm:prSet presAssocID="{8AA20905-3954-474B-A606-562BCA026DC1}" presName="root" presStyleCnt="0">
        <dgm:presLayoutVars>
          <dgm:dir/>
          <dgm:resizeHandles val="exact"/>
        </dgm:presLayoutVars>
      </dgm:prSet>
      <dgm:spPr/>
    </dgm:pt>
    <dgm:pt modelId="{EDD47992-64C0-4BA0-A04C-225F2282D006}" type="pres">
      <dgm:prSet presAssocID="{DC13AB6D-DEA2-4CBB-AC69-1EF1A6AD1512}" presName="compNode" presStyleCnt="0"/>
      <dgm:spPr/>
    </dgm:pt>
    <dgm:pt modelId="{319ABAC6-3EEA-47F1-B7DF-C5B5F9DB0547}" type="pres">
      <dgm:prSet presAssocID="{DC13AB6D-DEA2-4CBB-AC69-1EF1A6AD1512}" presName="bgRect" presStyleLbl="bgShp" presStyleIdx="0" presStyleCnt="4"/>
      <dgm:spPr/>
    </dgm:pt>
    <dgm:pt modelId="{651FA01A-C364-4F35-82DA-90DDC9BF025F}" type="pres">
      <dgm:prSet presAssocID="{DC13AB6D-DEA2-4CBB-AC69-1EF1A6AD151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B3DC3ED0-CD97-4EE5-87AD-2D57F0B2949F}" type="pres">
      <dgm:prSet presAssocID="{DC13AB6D-DEA2-4CBB-AC69-1EF1A6AD1512}" presName="spaceRect" presStyleCnt="0"/>
      <dgm:spPr/>
    </dgm:pt>
    <dgm:pt modelId="{1B22798F-0387-4CEA-B5E5-5BE8B15F2F6C}" type="pres">
      <dgm:prSet presAssocID="{DC13AB6D-DEA2-4CBB-AC69-1EF1A6AD1512}" presName="parTx" presStyleLbl="revTx" presStyleIdx="0" presStyleCnt="4">
        <dgm:presLayoutVars>
          <dgm:chMax val="0"/>
          <dgm:chPref val="0"/>
        </dgm:presLayoutVars>
      </dgm:prSet>
      <dgm:spPr/>
    </dgm:pt>
    <dgm:pt modelId="{6ADA4B46-F851-4493-9AF8-6ED0310A6F63}" type="pres">
      <dgm:prSet presAssocID="{9C64CC83-643C-4E12-8F97-BC19DC031190}" presName="sibTrans" presStyleCnt="0"/>
      <dgm:spPr/>
    </dgm:pt>
    <dgm:pt modelId="{8E487440-F012-4AD7-AB10-1B1BA5F917C1}" type="pres">
      <dgm:prSet presAssocID="{8FDCCED7-B4A6-4136-821E-C2C7DE1670E6}" presName="compNode" presStyleCnt="0"/>
      <dgm:spPr/>
    </dgm:pt>
    <dgm:pt modelId="{88E5CC73-9991-4D9B-BDAD-11D3604B6A08}" type="pres">
      <dgm:prSet presAssocID="{8FDCCED7-B4A6-4136-821E-C2C7DE1670E6}" presName="bgRect" presStyleLbl="bgShp" presStyleIdx="1" presStyleCnt="4"/>
      <dgm:spPr/>
    </dgm:pt>
    <dgm:pt modelId="{2805763B-8143-41B8-9830-D6CD9B9B4049}" type="pres">
      <dgm:prSet presAssocID="{8FDCCED7-B4A6-4136-821E-C2C7DE1670E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56E27FB4-949F-41C9-868B-4F1457739E00}" type="pres">
      <dgm:prSet presAssocID="{8FDCCED7-B4A6-4136-821E-C2C7DE1670E6}" presName="spaceRect" presStyleCnt="0"/>
      <dgm:spPr/>
    </dgm:pt>
    <dgm:pt modelId="{F8C352EA-AB05-4013-907C-C04FD0FF7DB1}" type="pres">
      <dgm:prSet presAssocID="{8FDCCED7-B4A6-4136-821E-C2C7DE1670E6}" presName="parTx" presStyleLbl="revTx" presStyleIdx="1" presStyleCnt="4">
        <dgm:presLayoutVars>
          <dgm:chMax val="0"/>
          <dgm:chPref val="0"/>
        </dgm:presLayoutVars>
      </dgm:prSet>
      <dgm:spPr/>
    </dgm:pt>
    <dgm:pt modelId="{805952AF-4DFC-485D-8F85-D5649B3B09BD}" type="pres">
      <dgm:prSet presAssocID="{5CC626D1-1A82-46AA-9848-62F289A300D8}" presName="sibTrans" presStyleCnt="0"/>
      <dgm:spPr/>
    </dgm:pt>
    <dgm:pt modelId="{5D348A2D-55F5-446B-BE1B-08695679E675}" type="pres">
      <dgm:prSet presAssocID="{50785F6B-B19D-4AF8-855A-C9B609ADCF2B}" presName="compNode" presStyleCnt="0"/>
      <dgm:spPr/>
    </dgm:pt>
    <dgm:pt modelId="{A2BBCBE1-E2D6-4E0F-9465-4000275D74F6}" type="pres">
      <dgm:prSet presAssocID="{50785F6B-B19D-4AF8-855A-C9B609ADCF2B}" presName="bgRect" presStyleLbl="bgShp" presStyleIdx="2" presStyleCnt="4"/>
      <dgm:spPr/>
    </dgm:pt>
    <dgm:pt modelId="{0817F6DB-5771-490C-A963-82D5B405D0B0}" type="pres">
      <dgm:prSet presAssocID="{50785F6B-B19D-4AF8-855A-C9B609ADCF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F99E5573-7E6D-4790-AB8E-6CCEECCA67EC}" type="pres">
      <dgm:prSet presAssocID="{50785F6B-B19D-4AF8-855A-C9B609ADCF2B}" presName="spaceRect" presStyleCnt="0"/>
      <dgm:spPr/>
    </dgm:pt>
    <dgm:pt modelId="{8080DAA3-1FB1-4D20-A92D-04AADFFE1550}" type="pres">
      <dgm:prSet presAssocID="{50785F6B-B19D-4AF8-855A-C9B609ADCF2B}" presName="parTx" presStyleLbl="revTx" presStyleIdx="2" presStyleCnt="4">
        <dgm:presLayoutVars>
          <dgm:chMax val="0"/>
          <dgm:chPref val="0"/>
        </dgm:presLayoutVars>
      </dgm:prSet>
      <dgm:spPr/>
    </dgm:pt>
    <dgm:pt modelId="{DB68184E-4AAB-414B-BAB9-BF9C5225F076}" type="pres">
      <dgm:prSet presAssocID="{977BD7CB-72DB-414E-B3A4-F5860CAED10A}" presName="sibTrans" presStyleCnt="0"/>
      <dgm:spPr/>
    </dgm:pt>
    <dgm:pt modelId="{C929A523-EE36-4406-A94D-2DDE920502B0}" type="pres">
      <dgm:prSet presAssocID="{ACBF21F6-A861-4608-97ED-B4AE7EDF00B0}" presName="compNode" presStyleCnt="0"/>
      <dgm:spPr/>
    </dgm:pt>
    <dgm:pt modelId="{C567CEDD-2805-46DD-914C-76A47990A739}" type="pres">
      <dgm:prSet presAssocID="{ACBF21F6-A861-4608-97ED-B4AE7EDF00B0}" presName="bgRect" presStyleLbl="bgShp" presStyleIdx="3" presStyleCnt="4"/>
      <dgm:spPr/>
    </dgm:pt>
    <dgm:pt modelId="{C731E98C-4224-4A1F-A454-2738481DFFB1}" type="pres">
      <dgm:prSet presAssocID="{ACBF21F6-A861-4608-97ED-B4AE7EDF00B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B29A7934-2759-4C85-89FC-CE393452DBB7}" type="pres">
      <dgm:prSet presAssocID="{ACBF21F6-A861-4608-97ED-B4AE7EDF00B0}" presName="spaceRect" presStyleCnt="0"/>
      <dgm:spPr/>
    </dgm:pt>
    <dgm:pt modelId="{177FFD7C-4E8F-4AE1-A5C9-72F9A6ABCCBA}" type="pres">
      <dgm:prSet presAssocID="{ACBF21F6-A861-4608-97ED-B4AE7EDF00B0}" presName="parTx" presStyleLbl="revTx" presStyleIdx="3" presStyleCnt="4">
        <dgm:presLayoutVars>
          <dgm:chMax val="0"/>
          <dgm:chPref val="0"/>
        </dgm:presLayoutVars>
      </dgm:prSet>
      <dgm:spPr/>
    </dgm:pt>
  </dgm:ptLst>
  <dgm:cxnLst>
    <dgm:cxn modelId="{5CF3E706-F55D-4641-85E9-7511FE42FC74}" srcId="{8AA20905-3954-474B-A606-562BCA026DC1}" destId="{50785F6B-B19D-4AF8-855A-C9B609ADCF2B}" srcOrd="2" destOrd="0" parTransId="{495F4DF9-FAED-46AE-B9F7-BCE2EC4CF9A2}" sibTransId="{977BD7CB-72DB-414E-B3A4-F5860CAED10A}"/>
    <dgm:cxn modelId="{D094CD28-EB64-4AD5-8F2A-36F951650BAE}" type="presOf" srcId="{8FDCCED7-B4A6-4136-821E-C2C7DE1670E6}" destId="{F8C352EA-AB05-4013-907C-C04FD0FF7DB1}" srcOrd="0" destOrd="0" presId="urn:microsoft.com/office/officeart/2018/2/layout/IconVerticalSolidList"/>
    <dgm:cxn modelId="{63E4C63F-30B5-43E6-8F4D-8643E5269F84}" type="presOf" srcId="{8AA20905-3954-474B-A606-562BCA026DC1}" destId="{48E32839-30E7-4403-ACC2-955B008E31EA}" srcOrd="0" destOrd="0" presId="urn:microsoft.com/office/officeart/2018/2/layout/IconVerticalSolidList"/>
    <dgm:cxn modelId="{9378C55F-FCF3-46C2-B775-4154A15D511A}" srcId="{8AA20905-3954-474B-A606-562BCA026DC1}" destId="{ACBF21F6-A861-4608-97ED-B4AE7EDF00B0}" srcOrd="3" destOrd="0" parTransId="{9F8F1D89-EBBB-407C-9FD1-E82CBC0C07F1}" sibTransId="{898A75F4-5ABC-4CEA-AF2A-93EA13A19243}"/>
    <dgm:cxn modelId="{118B6681-A061-472A-AA12-027A373EE333}" srcId="{8AA20905-3954-474B-A606-562BCA026DC1}" destId="{8FDCCED7-B4A6-4136-821E-C2C7DE1670E6}" srcOrd="1" destOrd="0" parTransId="{3A030AC7-602D-44F9-8B34-53069C6C51B7}" sibTransId="{5CC626D1-1A82-46AA-9848-62F289A300D8}"/>
    <dgm:cxn modelId="{4B888393-351D-4489-90C9-5A68061AB236}" srcId="{8AA20905-3954-474B-A606-562BCA026DC1}" destId="{DC13AB6D-DEA2-4CBB-AC69-1EF1A6AD1512}" srcOrd="0" destOrd="0" parTransId="{2C752582-D9FF-4E04-A92F-827DB4BB5C48}" sibTransId="{9C64CC83-643C-4E12-8F97-BC19DC031190}"/>
    <dgm:cxn modelId="{351E2DA2-79A5-4333-966D-8D0FE3CA9003}" type="presOf" srcId="{DC13AB6D-DEA2-4CBB-AC69-1EF1A6AD1512}" destId="{1B22798F-0387-4CEA-B5E5-5BE8B15F2F6C}" srcOrd="0" destOrd="0" presId="urn:microsoft.com/office/officeart/2018/2/layout/IconVerticalSolidList"/>
    <dgm:cxn modelId="{F9A160E4-9CD7-44E2-9DCA-83B91BDB4172}" type="presOf" srcId="{ACBF21F6-A861-4608-97ED-B4AE7EDF00B0}" destId="{177FFD7C-4E8F-4AE1-A5C9-72F9A6ABCCBA}" srcOrd="0" destOrd="0" presId="urn:microsoft.com/office/officeart/2018/2/layout/IconVerticalSolidList"/>
    <dgm:cxn modelId="{55D87BEB-DF89-41DB-B067-C362EE7E6CEB}" type="presOf" srcId="{50785F6B-B19D-4AF8-855A-C9B609ADCF2B}" destId="{8080DAA3-1FB1-4D20-A92D-04AADFFE1550}" srcOrd="0" destOrd="0" presId="urn:microsoft.com/office/officeart/2018/2/layout/IconVerticalSolidList"/>
    <dgm:cxn modelId="{B57F12D6-EA98-423E-ACFB-48E041A64E21}" type="presParOf" srcId="{48E32839-30E7-4403-ACC2-955B008E31EA}" destId="{EDD47992-64C0-4BA0-A04C-225F2282D006}" srcOrd="0" destOrd="0" presId="urn:microsoft.com/office/officeart/2018/2/layout/IconVerticalSolidList"/>
    <dgm:cxn modelId="{33169C81-60B7-4C14-8838-0BB4B7250577}" type="presParOf" srcId="{EDD47992-64C0-4BA0-A04C-225F2282D006}" destId="{319ABAC6-3EEA-47F1-B7DF-C5B5F9DB0547}" srcOrd="0" destOrd="0" presId="urn:microsoft.com/office/officeart/2018/2/layout/IconVerticalSolidList"/>
    <dgm:cxn modelId="{A2A29E1B-4AB9-402E-B75C-43CEEAA39C02}" type="presParOf" srcId="{EDD47992-64C0-4BA0-A04C-225F2282D006}" destId="{651FA01A-C364-4F35-82DA-90DDC9BF025F}" srcOrd="1" destOrd="0" presId="urn:microsoft.com/office/officeart/2018/2/layout/IconVerticalSolidList"/>
    <dgm:cxn modelId="{E51CDF14-7964-4943-8189-2E842EA5C83A}" type="presParOf" srcId="{EDD47992-64C0-4BA0-A04C-225F2282D006}" destId="{B3DC3ED0-CD97-4EE5-87AD-2D57F0B2949F}" srcOrd="2" destOrd="0" presId="urn:microsoft.com/office/officeart/2018/2/layout/IconVerticalSolidList"/>
    <dgm:cxn modelId="{FE663315-6C3B-49B4-90FB-A304F5451E49}" type="presParOf" srcId="{EDD47992-64C0-4BA0-A04C-225F2282D006}" destId="{1B22798F-0387-4CEA-B5E5-5BE8B15F2F6C}" srcOrd="3" destOrd="0" presId="urn:microsoft.com/office/officeart/2018/2/layout/IconVerticalSolidList"/>
    <dgm:cxn modelId="{D848E904-B782-4AD1-B33F-7D152B7A8083}" type="presParOf" srcId="{48E32839-30E7-4403-ACC2-955B008E31EA}" destId="{6ADA4B46-F851-4493-9AF8-6ED0310A6F63}" srcOrd="1" destOrd="0" presId="urn:microsoft.com/office/officeart/2018/2/layout/IconVerticalSolidList"/>
    <dgm:cxn modelId="{E19A3A76-FAC9-4288-80A8-1E93C8D9389F}" type="presParOf" srcId="{48E32839-30E7-4403-ACC2-955B008E31EA}" destId="{8E487440-F012-4AD7-AB10-1B1BA5F917C1}" srcOrd="2" destOrd="0" presId="urn:microsoft.com/office/officeart/2018/2/layout/IconVerticalSolidList"/>
    <dgm:cxn modelId="{6190EB5A-B847-431B-875B-C15A628E2BBF}" type="presParOf" srcId="{8E487440-F012-4AD7-AB10-1B1BA5F917C1}" destId="{88E5CC73-9991-4D9B-BDAD-11D3604B6A08}" srcOrd="0" destOrd="0" presId="urn:microsoft.com/office/officeart/2018/2/layout/IconVerticalSolidList"/>
    <dgm:cxn modelId="{FE027B34-611C-484D-BC03-2A506EF82CCC}" type="presParOf" srcId="{8E487440-F012-4AD7-AB10-1B1BA5F917C1}" destId="{2805763B-8143-41B8-9830-D6CD9B9B4049}" srcOrd="1" destOrd="0" presId="urn:microsoft.com/office/officeart/2018/2/layout/IconVerticalSolidList"/>
    <dgm:cxn modelId="{62DA6953-B5EE-4982-BB68-E4A0C3644539}" type="presParOf" srcId="{8E487440-F012-4AD7-AB10-1B1BA5F917C1}" destId="{56E27FB4-949F-41C9-868B-4F1457739E00}" srcOrd="2" destOrd="0" presId="urn:microsoft.com/office/officeart/2018/2/layout/IconVerticalSolidList"/>
    <dgm:cxn modelId="{F57E62A4-3FB7-4842-975E-1A37CA270FE7}" type="presParOf" srcId="{8E487440-F012-4AD7-AB10-1B1BA5F917C1}" destId="{F8C352EA-AB05-4013-907C-C04FD0FF7DB1}" srcOrd="3" destOrd="0" presId="urn:microsoft.com/office/officeart/2018/2/layout/IconVerticalSolidList"/>
    <dgm:cxn modelId="{32E217B4-9526-4817-97B0-F869B0F28644}" type="presParOf" srcId="{48E32839-30E7-4403-ACC2-955B008E31EA}" destId="{805952AF-4DFC-485D-8F85-D5649B3B09BD}" srcOrd="3" destOrd="0" presId="urn:microsoft.com/office/officeart/2018/2/layout/IconVerticalSolidList"/>
    <dgm:cxn modelId="{FDE0FB15-6FCB-4462-B7CB-957566F07A62}" type="presParOf" srcId="{48E32839-30E7-4403-ACC2-955B008E31EA}" destId="{5D348A2D-55F5-446B-BE1B-08695679E675}" srcOrd="4" destOrd="0" presId="urn:microsoft.com/office/officeart/2018/2/layout/IconVerticalSolidList"/>
    <dgm:cxn modelId="{EB490939-24B5-474D-AF67-345673A67948}" type="presParOf" srcId="{5D348A2D-55F5-446B-BE1B-08695679E675}" destId="{A2BBCBE1-E2D6-4E0F-9465-4000275D74F6}" srcOrd="0" destOrd="0" presId="urn:microsoft.com/office/officeart/2018/2/layout/IconVerticalSolidList"/>
    <dgm:cxn modelId="{93923690-F734-448D-AF81-74C03609262D}" type="presParOf" srcId="{5D348A2D-55F5-446B-BE1B-08695679E675}" destId="{0817F6DB-5771-490C-A963-82D5B405D0B0}" srcOrd="1" destOrd="0" presId="urn:microsoft.com/office/officeart/2018/2/layout/IconVerticalSolidList"/>
    <dgm:cxn modelId="{4F5BBA6D-DFD9-4CEA-9A8D-E7824088B01B}" type="presParOf" srcId="{5D348A2D-55F5-446B-BE1B-08695679E675}" destId="{F99E5573-7E6D-4790-AB8E-6CCEECCA67EC}" srcOrd="2" destOrd="0" presId="urn:microsoft.com/office/officeart/2018/2/layout/IconVerticalSolidList"/>
    <dgm:cxn modelId="{8835DEC3-BDC7-4BC4-AD4E-E01D636CE8F5}" type="presParOf" srcId="{5D348A2D-55F5-446B-BE1B-08695679E675}" destId="{8080DAA3-1FB1-4D20-A92D-04AADFFE1550}" srcOrd="3" destOrd="0" presId="urn:microsoft.com/office/officeart/2018/2/layout/IconVerticalSolidList"/>
    <dgm:cxn modelId="{9D784146-5903-44E2-ACB8-7F8D49420EAC}" type="presParOf" srcId="{48E32839-30E7-4403-ACC2-955B008E31EA}" destId="{DB68184E-4AAB-414B-BAB9-BF9C5225F076}" srcOrd="5" destOrd="0" presId="urn:microsoft.com/office/officeart/2018/2/layout/IconVerticalSolidList"/>
    <dgm:cxn modelId="{D905DD1D-1A1B-44D6-8B34-E68A1C2DABB1}" type="presParOf" srcId="{48E32839-30E7-4403-ACC2-955B008E31EA}" destId="{C929A523-EE36-4406-A94D-2DDE920502B0}" srcOrd="6" destOrd="0" presId="urn:microsoft.com/office/officeart/2018/2/layout/IconVerticalSolidList"/>
    <dgm:cxn modelId="{B6D510EA-96AE-4439-9A7B-C8A2308157F4}" type="presParOf" srcId="{C929A523-EE36-4406-A94D-2DDE920502B0}" destId="{C567CEDD-2805-46DD-914C-76A47990A739}" srcOrd="0" destOrd="0" presId="urn:microsoft.com/office/officeart/2018/2/layout/IconVerticalSolidList"/>
    <dgm:cxn modelId="{1B040792-5145-4E20-BA77-5B11A87264CE}" type="presParOf" srcId="{C929A523-EE36-4406-A94D-2DDE920502B0}" destId="{C731E98C-4224-4A1F-A454-2738481DFFB1}" srcOrd="1" destOrd="0" presId="urn:microsoft.com/office/officeart/2018/2/layout/IconVerticalSolidList"/>
    <dgm:cxn modelId="{5A1EC4A1-5D7E-45A2-9085-EC27E9ABAEAF}" type="presParOf" srcId="{C929A523-EE36-4406-A94D-2DDE920502B0}" destId="{B29A7934-2759-4C85-89FC-CE393452DBB7}" srcOrd="2" destOrd="0" presId="urn:microsoft.com/office/officeart/2018/2/layout/IconVerticalSolidList"/>
    <dgm:cxn modelId="{580B7378-1F4D-4B92-85AC-2E0DFAB048DA}" type="presParOf" srcId="{C929A523-EE36-4406-A94D-2DDE920502B0}" destId="{177FFD7C-4E8F-4AE1-A5C9-72F9A6ABCCB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ABAC6-3EEA-47F1-B7DF-C5B5F9DB0547}">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FA01A-C364-4F35-82DA-90DDC9BF025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22798F-0387-4CEA-B5E5-5BE8B15F2F6C}">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kern="1200">
              <a:latin typeface="+mj-lt"/>
            </a:rPr>
            <a:t>WHICH PRODUCTS GENERATE THE MOST REVENUE</a:t>
          </a:r>
          <a:endParaRPr lang="en-US" sz="2200" kern="1200">
            <a:latin typeface="+mj-lt"/>
          </a:endParaRPr>
        </a:p>
      </dsp:txBody>
      <dsp:txXfrm>
        <a:off x="1057183" y="1805"/>
        <a:ext cx="9458416" cy="915310"/>
      </dsp:txXfrm>
    </dsp:sp>
    <dsp:sp modelId="{88E5CC73-9991-4D9B-BDAD-11D3604B6A08}">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5763B-8143-41B8-9830-D6CD9B9B4049}">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C352EA-AB05-4013-907C-C04FD0FF7DB1}">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kern="1200">
              <a:latin typeface="+mj-lt"/>
            </a:rPr>
            <a:t>What time of day the store performs best</a:t>
          </a:r>
          <a:endParaRPr lang="en-ZA" sz="2200" kern="1200">
            <a:latin typeface="+mj-lt"/>
          </a:endParaRPr>
        </a:p>
      </dsp:txBody>
      <dsp:txXfrm>
        <a:off x="1057183" y="1145944"/>
        <a:ext cx="9458416" cy="915310"/>
      </dsp:txXfrm>
    </dsp:sp>
    <dsp:sp modelId="{A2BBCBE1-E2D6-4E0F-9465-4000275D74F6}">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17F6DB-5771-490C-A963-82D5B405D0B0}">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80DAA3-1FB1-4D20-A92D-04AADFFE1550}">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kern="1200">
              <a:latin typeface="+mj-lt"/>
            </a:rPr>
            <a:t>Sales trends across products and time intervals</a:t>
          </a:r>
          <a:endParaRPr lang="en-ZA" sz="2200" kern="1200">
            <a:latin typeface="+mj-lt"/>
          </a:endParaRPr>
        </a:p>
      </dsp:txBody>
      <dsp:txXfrm>
        <a:off x="1057183" y="2290082"/>
        <a:ext cx="9458416" cy="915310"/>
      </dsp:txXfrm>
    </dsp:sp>
    <dsp:sp modelId="{C567CEDD-2805-46DD-914C-76A47990A739}">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1E98C-4224-4A1F-A454-2738481DFFB1}">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7FFD7C-4E8F-4AE1-A5C9-72F9A6ABCCBA}">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kern="1200">
              <a:latin typeface="+mj-lt"/>
            </a:rPr>
            <a:t> Recommendations for improving sales performance</a:t>
          </a:r>
          <a:endParaRPr lang="en-ZA" sz="2200" kern="1200">
            <a:latin typeface="+mj-lt"/>
          </a:endParaRP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6EE35-9BDF-4887-881F-5A40DB37961F}" type="datetimeFigureOut">
              <a:rPr lang="en-ZA" smtClean="0"/>
              <a:t>2025/10/27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9994F-E972-4282-AFE0-1ED5A9C46C4C}" type="slidenum">
              <a:rPr lang="en-ZA" smtClean="0"/>
              <a:t>‹#›</a:t>
            </a:fld>
            <a:endParaRPr lang="en-ZA"/>
          </a:p>
        </p:txBody>
      </p:sp>
    </p:spTree>
    <p:extLst>
      <p:ext uri="{BB962C8B-B14F-4D97-AF65-F5344CB8AC3E}">
        <p14:creationId xmlns:p14="http://schemas.microsoft.com/office/powerpoint/2010/main" val="272737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C2A9994F-E972-4282-AFE0-1ED5A9C46C4C}" type="slidenum">
              <a:rPr lang="en-ZA" smtClean="0"/>
              <a:t>2</a:t>
            </a:fld>
            <a:endParaRPr lang="en-ZA"/>
          </a:p>
        </p:txBody>
      </p:sp>
    </p:spTree>
    <p:extLst>
      <p:ext uri="{BB962C8B-B14F-4D97-AF65-F5344CB8AC3E}">
        <p14:creationId xmlns:p14="http://schemas.microsoft.com/office/powerpoint/2010/main" val="374704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Revenue data from all stores shows that </a:t>
            </a:r>
            <a:r>
              <a:rPr lang="en-GB" b="0" dirty="0"/>
              <a:t>weekdays are the busiest and bring in the most money</a:t>
            </a:r>
            <a:r>
              <a:rPr lang="en-GB" dirty="0"/>
              <a:t>, likely because of regular customers like commuters and office workers. </a:t>
            </a:r>
          </a:p>
          <a:p>
            <a:r>
              <a:rPr lang="en-GB" dirty="0"/>
              <a:t>The five product types that bring in the most sales are:</a:t>
            </a:r>
          </a:p>
          <a:p>
            <a:r>
              <a:rPr lang="en-GB" dirty="0"/>
              <a:t>1.Coffee 2.Tea 3.Bakery items 4.Drinking chocolate 5.Coffee beans</a:t>
            </a:r>
          </a:p>
          <a:p>
            <a:r>
              <a:rPr lang="en-GB" dirty="0"/>
              <a:t>Since these items account for most sales, it's important to keep them high-quality and available, and to run special promotions for them.</a:t>
            </a:r>
          </a:p>
          <a:p>
            <a:endParaRPr lang="en-ZA" dirty="0"/>
          </a:p>
        </p:txBody>
      </p:sp>
      <p:sp>
        <p:nvSpPr>
          <p:cNvPr id="4" name="Slide Number Placeholder 3"/>
          <p:cNvSpPr>
            <a:spLocks noGrp="1"/>
          </p:cNvSpPr>
          <p:nvPr>
            <p:ph type="sldNum" sz="quarter" idx="5"/>
          </p:nvPr>
        </p:nvSpPr>
        <p:spPr/>
        <p:txBody>
          <a:bodyPr/>
          <a:lstStyle/>
          <a:p>
            <a:fld id="{C2A9994F-E972-4282-AFE0-1ED5A9C46C4C}" type="slidenum">
              <a:rPr lang="en-ZA" smtClean="0"/>
              <a:t>8</a:t>
            </a:fld>
            <a:endParaRPr lang="en-ZA"/>
          </a:p>
        </p:txBody>
      </p:sp>
    </p:spTree>
    <p:extLst>
      <p:ext uri="{BB962C8B-B14F-4D97-AF65-F5344CB8AC3E}">
        <p14:creationId xmlns:p14="http://schemas.microsoft.com/office/powerpoint/2010/main" val="96011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C2A9994F-E972-4282-AFE0-1ED5A9C46C4C}" type="slidenum">
              <a:rPr lang="en-ZA" smtClean="0"/>
              <a:t>9</a:t>
            </a:fld>
            <a:endParaRPr lang="en-ZA"/>
          </a:p>
        </p:txBody>
      </p:sp>
    </p:spTree>
    <p:extLst>
      <p:ext uri="{BB962C8B-B14F-4D97-AF65-F5344CB8AC3E}">
        <p14:creationId xmlns:p14="http://schemas.microsoft.com/office/powerpoint/2010/main" val="2323243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C2A9994F-E972-4282-AFE0-1ED5A9C46C4C}" type="slidenum">
              <a:rPr lang="en-ZA" smtClean="0"/>
              <a:t>12</a:t>
            </a:fld>
            <a:endParaRPr lang="en-ZA"/>
          </a:p>
        </p:txBody>
      </p:sp>
    </p:spTree>
    <p:extLst>
      <p:ext uri="{BB962C8B-B14F-4D97-AF65-F5344CB8AC3E}">
        <p14:creationId xmlns:p14="http://schemas.microsoft.com/office/powerpoint/2010/main" val="75342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C2A9994F-E972-4282-AFE0-1ED5A9C46C4C}" type="slidenum">
              <a:rPr lang="en-ZA" smtClean="0"/>
              <a:t>13</a:t>
            </a:fld>
            <a:endParaRPr lang="en-ZA"/>
          </a:p>
        </p:txBody>
      </p:sp>
    </p:spTree>
    <p:extLst>
      <p:ext uri="{BB962C8B-B14F-4D97-AF65-F5344CB8AC3E}">
        <p14:creationId xmlns:p14="http://schemas.microsoft.com/office/powerpoint/2010/main" val="337737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BCDC-EDC9-0654-0CF8-751D4E970A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ZA"/>
          </a:p>
        </p:txBody>
      </p:sp>
      <p:sp>
        <p:nvSpPr>
          <p:cNvPr id="3" name="Subtitle 2">
            <a:extLst>
              <a:ext uri="{FF2B5EF4-FFF2-40B4-BE49-F238E27FC236}">
                <a16:creationId xmlns:a16="http://schemas.microsoft.com/office/drawing/2014/main" id="{80762490-0C4D-3672-9228-F5E00082B1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ZA"/>
          </a:p>
        </p:txBody>
      </p:sp>
      <p:sp>
        <p:nvSpPr>
          <p:cNvPr id="4" name="Date Placeholder 3">
            <a:extLst>
              <a:ext uri="{FF2B5EF4-FFF2-40B4-BE49-F238E27FC236}">
                <a16:creationId xmlns:a16="http://schemas.microsoft.com/office/drawing/2014/main" id="{A2B1027F-8E88-34D2-0B36-9B8698C94E47}"/>
              </a:ext>
            </a:extLst>
          </p:cNvPr>
          <p:cNvSpPr>
            <a:spLocks noGrp="1"/>
          </p:cNvSpPr>
          <p:nvPr>
            <p:ph type="dt" sz="half" idx="10"/>
          </p:nvPr>
        </p:nvSpPr>
        <p:spPr/>
        <p:txBody>
          <a:bodyPr/>
          <a:lstStyle/>
          <a:p>
            <a:fld id="{88D38747-4367-4BD2-8D51-C97E202738E2}" type="datetime1">
              <a:rPr lang="en-US" smtClean="0"/>
              <a:t>10/27/2025</a:t>
            </a:fld>
            <a:endParaRPr lang="en-US" dirty="0"/>
          </a:p>
        </p:txBody>
      </p:sp>
      <p:sp>
        <p:nvSpPr>
          <p:cNvPr id="5" name="Footer Placeholder 4">
            <a:extLst>
              <a:ext uri="{FF2B5EF4-FFF2-40B4-BE49-F238E27FC236}">
                <a16:creationId xmlns:a16="http://schemas.microsoft.com/office/drawing/2014/main" id="{E4B78C73-538B-C76D-BEBC-BED36F436F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499F05-91AB-7EE8-C639-9BE07551354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401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3C4A-2125-AAF0-AE84-EF1CD69851D8}"/>
              </a:ext>
            </a:extLst>
          </p:cNvPr>
          <p:cNvSpPr>
            <a:spLocks noGrp="1"/>
          </p:cNvSpPr>
          <p:nvPr>
            <p:ph type="title"/>
          </p:nvPr>
        </p:nvSpPr>
        <p:spPr/>
        <p:txBody>
          <a:bodyPr/>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EDE43FC9-01AC-8FC4-030F-001550A535A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CEC7A692-5C5A-4F88-2971-07A74E64B4CA}"/>
              </a:ext>
            </a:extLst>
          </p:cNvPr>
          <p:cNvSpPr>
            <a:spLocks noGrp="1"/>
          </p:cNvSpPr>
          <p:nvPr>
            <p:ph type="dt" sz="half" idx="10"/>
          </p:nvPr>
        </p:nvSpPr>
        <p:spPr/>
        <p:txBody>
          <a:bodyPr/>
          <a:lstStyle/>
          <a:p>
            <a:fld id="{217E833E-1B6D-415F-AD29-75AE8C43BD0D}" type="datetime1">
              <a:rPr lang="en-US" smtClean="0"/>
              <a:t>10/27/2025</a:t>
            </a:fld>
            <a:endParaRPr lang="en-US" dirty="0"/>
          </a:p>
        </p:txBody>
      </p:sp>
      <p:sp>
        <p:nvSpPr>
          <p:cNvPr id="5" name="Footer Placeholder 4">
            <a:extLst>
              <a:ext uri="{FF2B5EF4-FFF2-40B4-BE49-F238E27FC236}">
                <a16:creationId xmlns:a16="http://schemas.microsoft.com/office/drawing/2014/main" id="{C8C94022-1F03-964E-B588-1E95F78B77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22D4FF-FDDA-B098-0D62-F1875EABB3C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598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15ECD7-1730-C3E5-942A-C92361E9632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897279A6-F67B-9366-4070-05AD2CEF5ED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BDFC7D7A-8C40-99D0-6080-9049545F9BFE}"/>
              </a:ext>
            </a:extLst>
          </p:cNvPr>
          <p:cNvSpPr>
            <a:spLocks noGrp="1"/>
          </p:cNvSpPr>
          <p:nvPr>
            <p:ph type="dt" sz="half" idx="10"/>
          </p:nvPr>
        </p:nvSpPr>
        <p:spPr/>
        <p:txBody>
          <a:bodyPr/>
          <a:lstStyle/>
          <a:p>
            <a:fld id="{8452596F-08A7-4B70-989A-F2B1CF31E66B}" type="datetime1">
              <a:rPr lang="en-US" smtClean="0"/>
              <a:t>10/27/2025</a:t>
            </a:fld>
            <a:endParaRPr lang="en-US" dirty="0"/>
          </a:p>
        </p:txBody>
      </p:sp>
      <p:sp>
        <p:nvSpPr>
          <p:cNvPr id="5" name="Footer Placeholder 4">
            <a:extLst>
              <a:ext uri="{FF2B5EF4-FFF2-40B4-BE49-F238E27FC236}">
                <a16:creationId xmlns:a16="http://schemas.microsoft.com/office/drawing/2014/main" id="{C83A02BB-45D4-B3C4-996A-FE0EFF7214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3472A8-F662-1AA0-A08B-FA533250725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18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881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D47-C748-3701-2CDA-95D042D56466}"/>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E525FB0D-FE43-A2BF-60B7-223A71F1D63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130C275E-67B4-3141-BC89-234DA915E8C5}"/>
              </a:ext>
            </a:extLst>
          </p:cNvPr>
          <p:cNvSpPr>
            <a:spLocks noGrp="1"/>
          </p:cNvSpPr>
          <p:nvPr>
            <p:ph type="dt" sz="half" idx="10"/>
          </p:nvPr>
        </p:nvSpPr>
        <p:spPr/>
        <p:txBody>
          <a:bodyPr/>
          <a:lstStyle/>
          <a:p>
            <a:fld id="{73C55A3C-5767-4844-A0A3-83778C2E5409}" type="datetime1">
              <a:rPr lang="en-US" smtClean="0"/>
              <a:t>10/27/2025</a:t>
            </a:fld>
            <a:endParaRPr lang="en-US" dirty="0"/>
          </a:p>
        </p:txBody>
      </p:sp>
      <p:sp>
        <p:nvSpPr>
          <p:cNvPr id="5" name="Footer Placeholder 4">
            <a:extLst>
              <a:ext uri="{FF2B5EF4-FFF2-40B4-BE49-F238E27FC236}">
                <a16:creationId xmlns:a16="http://schemas.microsoft.com/office/drawing/2014/main" id="{BD0253D3-4B2E-34D9-D65A-9864E514C0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877543-D622-10C2-C7A7-568B6E7D207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702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B49C-4D93-03C0-CB77-E4E48D1323E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ZA"/>
          </a:p>
        </p:txBody>
      </p:sp>
      <p:sp>
        <p:nvSpPr>
          <p:cNvPr id="3" name="Text Placeholder 2">
            <a:extLst>
              <a:ext uri="{FF2B5EF4-FFF2-40B4-BE49-F238E27FC236}">
                <a16:creationId xmlns:a16="http://schemas.microsoft.com/office/drawing/2014/main" id="{48478BFE-6BDF-E36A-15BE-CF8215B092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53BB1DC-5FB9-5027-960F-6AB2B19690EA}"/>
              </a:ext>
            </a:extLst>
          </p:cNvPr>
          <p:cNvSpPr>
            <a:spLocks noGrp="1"/>
          </p:cNvSpPr>
          <p:nvPr>
            <p:ph type="dt" sz="half" idx="10"/>
          </p:nvPr>
        </p:nvSpPr>
        <p:spPr/>
        <p:txBody>
          <a:bodyPr/>
          <a:lstStyle/>
          <a:p>
            <a:fld id="{CAE507A8-A5CF-4D38-AB86-7EDDA87A85D4}" type="datetime1">
              <a:rPr lang="en-US" smtClean="0"/>
              <a:t>10/27/2025</a:t>
            </a:fld>
            <a:endParaRPr lang="en-US" dirty="0"/>
          </a:p>
        </p:txBody>
      </p:sp>
      <p:sp>
        <p:nvSpPr>
          <p:cNvPr id="5" name="Footer Placeholder 4">
            <a:extLst>
              <a:ext uri="{FF2B5EF4-FFF2-40B4-BE49-F238E27FC236}">
                <a16:creationId xmlns:a16="http://schemas.microsoft.com/office/drawing/2014/main" id="{18D6E1C5-AA9C-1D5C-6CC7-B8F699EA80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119D2A-7D91-3661-16B3-7EF7AAE7E24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682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6B01-EBE0-4767-C9C4-2FEB55787809}"/>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26F840D6-2268-B7CE-1E3D-330B9B188AB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Content Placeholder 3">
            <a:extLst>
              <a:ext uri="{FF2B5EF4-FFF2-40B4-BE49-F238E27FC236}">
                <a16:creationId xmlns:a16="http://schemas.microsoft.com/office/drawing/2014/main" id="{21EB0EEA-7AB3-CC5B-0C39-FF4AD2D5E12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Date Placeholder 4">
            <a:extLst>
              <a:ext uri="{FF2B5EF4-FFF2-40B4-BE49-F238E27FC236}">
                <a16:creationId xmlns:a16="http://schemas.microsoft.com/office/drawing/2014/main" id="{BBC2AE28-AB26-BC5E-4601-F2B5309D7405}"/>
              </a:ext>
            </a:extLst>
          </p:cNvPr>
          <p:cNvSpPr>
            <a:spLocks noGrp="1"/>
          </p:cNvSpPr>
          <p:nvPr>
            <p:ph type="dt" sz="half" idx="10"/>
          </p:nvPr>
        </p:nvSpPr>
        <p:spPr/>
        <p:txBody>
          <a:bodyPr/>
          <a:lstStyle/>
          <a:p>
            <a:fld id="{BDFCD27C-8599-43EF-BA1D-14DDC1946E06}" type="datetime1">
              <a:rPr lang="en-US" smtClean="0"/>
              <a:t>10/27/2025</a:t>
            </a:fld>
            <a:endParaRPr lang="en-US" dirty="0"/>
          </a:p>
        </p:txBody>
      </p:sp>
      <p:sp>
        <p:nvSpPr>
          <p:cNvPr id="6" name="Footer Placeholder 5">
            <a:extLst>
              <a:ext uri="{FF2B5EF4-FFF2-40B4-BE49-F238E27FC236}">
                <a16:creationId xmlns:a16="http://schemas.microsoft.com/office/drawing/2014/main" id="{E1479C78-ACCF-7919-0725-E32C2D15BA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B302C0-2035-0B82-471E-E0A888D653B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31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F98E-6685-A97A-C03B-62AB665A9189}"/>
              </a:ext>
            </a:extLst>
          </p:cNvPr>
          <p:cNvSpPr>
            <a:spLocks noGrp="1"/>
          </p:cNvSpPr>
          <p:nvPr>
            <p:ph type="title"/>
          </p:nvPr>
        </p:nvSpPr>
        <p:spPr>
          <a:xfrm>
            <a:off x="839788" y="365125"/>
            <a:ext cx="10515600" cy="1325563"/>
          </a:xfrm>
        </p:spPr>
        <p:txBody>
          <a:bodyPr/>
          <a:lstStyle/>
          <a:p>
            <a:r>
              <a:rPr lang="en-GB"/>
              <a:t>Click to edit Master title style</a:t>
            </a:r>
            <a:endParaRPr lang="en-ZA"/>
          </a:p>
        </p:txBody>
      </p:sp>
      <p:sp>
        <p:nvSpPr>
          <p:cNvPr id="3" name="Text Placeholder 2">
            <a:extLst>
              <a:ext uri="{FF2B5EF4-FFF2-40B4-BE49-F238E27FC236}">
                <a16:creationId xmlns:a16="http://schemas.microsoft.com/office/drawing/2014/main" id="{576FF8FD-BE0A-BB65-5110-40BB50FEB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F3847AA-EDFB-72B1-FAFB-B991DB28724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Text Placeholder 4">
            <a:extLst>
              <a:ext uri="{FF2B5EF4-FFF2-40B4-BE49-F238E27FC236}">
                <a16:creationId xmlns:a16="http://schemas.microsoft.com/office/drawing/2014/main" id="{5DA70EE6-4FE5-9AE7-AED7-3A829EF249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B7F9F0E-52CD-3D3C-8390-1CD804F49E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7" name="Date Placeholder 6">
            <a:extLst>
              <a:ext uri="{FF2B5EF4-FFF2-40B4-BE49-F238E27FC236}">
                <a16:creationId xmlns:a16="http://schemas.microsoft.com/office/drawing/2014/main" id="{341097F7-9624-0200-43A5-6AA40610EC5B}"/>
              </a:ext>
            </a:extLst>
          </p:cNvPr>
          <p:cNvSpPr>
            <a:spLocks noGrp="1"/>
          </p:cNvSpPr>
          <p:nvPr>
            <p:ph type="dt" sz="half" idx="10"/>
          </p:nvPr>
        </p:nvSpPr>
        <p:spPr/>
        <p:txBody>
          <a:bodyPr/>
          <a:lstStyle/>
          <a:p>
            <a:fld id="{49343D99-809A-49C0-96E5-4250D0B498EE}" type="datetime1">
              <a:rPr lang="en-US" smtClean="0"/>
              <a:t>10/27/2025</a:t>
            </a:fld>
            <a:endParaRPr lang="en-US" dirty="0"/>
          </a:p>
        </p:txBody>
      </p:sp>
      <p:sp>
        <p:nvSpPr>
          <p:cNvPr id="8" name="Footer Placeholder 7">
            <a:extLst>
              <a:ext uri="{FF2B5EF4-FFF2-40B4-BE49-F238E27FC236}">
                <a16:creationId xmlns:a16="http://schemas.microsoft.com/office/drawing/2014/main" id="{A12DE03F-6ADD-F66B-B1EA-079069CDA13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E9CF014-9417-AC79-B564-20572419F0F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294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F80F-2E3E-937A-E36F-EF53F6308457}"/>
              </a:ext>
            </a:extLst>
          </p:cNvPr>
          <p:cNvSpPr>
            <a:spLocks noGrp="1"/>
          </p:cNvSpPr>
          <p:nvPr>
            <p:ph type="title"/>
          </p:nvPr>
        </p:nvSpPr>
        <p:spPr/>
        <p:txBody>
          <a:bodyPr/>
          <a:lstStyle/>
          <a:p>
            <a:r>
              <a:rPr lang="en-GB"/>
              <a:t>Click to edit Master title style</a:t>
            </a:r>
            <a:endParaRPr lang="en-ZA"/>
          </a:p>
        </p:txBody>
      </p:sp>
      <p:sp>
        <p:nvSpPr>
          <p:cNvPr id="3" name="Date Placeholder 2">
            <a:extLst>
              <a:ext uri="{FF2B5EF4-FFF2-40B4-BE49-F238E27FC236}">
                <a16:creationId xmlns:a16="http://schemas.microsoft.com/office/drawing/2014/main" id="{FEB4A96B-8AB7-56E5-5F47-6DA84FA990E3}"/>
              </a:ext>
            </a:extLst>
          </p:cNvPr>
          <p:cNvSpPr>
            <a:spLocks noGrp="1"/>
          </p:cNvSpPr>
          <p:nvPr>
            <p:ph type="dt" sz="half" idx="10"/>
          </p:nvPr>
        </p:nvSpPr>
        <p:spPr/>
        <p:txBody>
          <a:bodyPr/>
          <a:lstStyle/>
          <a:p>
            <a:fld id="{A143DE9B-B678-4EFB-BB7D-A4370204A0B0}" type="datetime1">
              <a:rPr lang="en-US" smtClean="0"/>
              <a:t>10/27/2025</a:t>
            </a:fld>
            <a:endParaRPr lang="en-US" dirty="0"/>
          </a:p>
        </p:txBody>
      </p:sp>
      <p:sp>
        <p:nvSpPr>
          <p:cNvPr id="4" name="Footer Placeholder 3">
            <a:extLst>
              <a:ext uri="{FF2B5EF4-FFF2-40B4-BE49-F238E27FC236}">
                <a16:creationId xmlns:a16="http://schemas.microsoft.com/office/drawing/2014/main" id="{14B25E34-D8E7-9DFB-3B35-ECEA2D80232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436B451-33FF-1C02-3868-E12B31026C2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81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B93188-887C-1C5D-F7A2-BBDCA641B82C}"/>
              </a:ext>
            </a:extLst>
          </p:cNvPr>
          <p:cNvSpPr>
            <a:spLocks noGrp="1"/>
          </p:cNvSpPr>
          <p:nvPr>
            <p:ph type="dt" sz="half" idx="10"/>
          </p:nvPr>
        </p:nvSpPr>
        <p:spPr/>
        <p:txBody>
          <a:bodyPr/>
          <a:lstStyle/>
          <a:p>
            <a:fld id="{E68812DA-F765-4142-A6A3-A8ED7235E082}" type="datetime1">
              <a:rPr lang="en-US" smtClean="0"/>
              <a:t>10/27/2025</a:t>
            </a:fld>
            <a:endParaRPr lang="en-US" dirty="0"/>
          </a:p>
        </p:txBody>
      </p:sp>
      <p:sp>
        <p:nvSpPr>
          <p:cNvPr id="3" name="Footer Placeholder 2">
            <a:extLst>
              <a:ext uri="{FF2B5EF4-FFF2-40B4-BE49-F238E27FC236}">
                <a16:creationId xmlns:a16="http://schemas.microsoft.com/office/drawing/2014/main" id="{BBBB0CA3-97D7-F165-AE73-C5751389372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96CA28C-166B-F53A-EFB7-487A130D76B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629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E63C-7922-F5E5-FCB1-B3AE06C84A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Content Placeholder 2">
            <a:extLst>
              <a:ext uri="{FF2B5EF4-FFF2-40B4-BE49-F238E27FC236}">
                <a16:creationId xmlns:a16="http://schemas.microsoft.com/office/drawing/2014/main" id="{27B2C42A-48E7-3265-467B-7D6A2CD33C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Text Placeholder 3">
            <a:extLst>
              <a:ext uri="{FF2B5EF4-FFF2-40B4-BE49-F238E27FC236}">
                <a16:creationId xmlns:a16="http://schemas.microsoft.com/office/drawing/2014/main" id="{9B6629B9-F663-EA36-643B-697732A58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E11B78-01BA-8553-7762-E0ED64A398CD}"/>
              </a:ext>
            </a:extLst>
          </p:cNvPr>
          <p:cNvSpPr>
            <a:spLocks noGrp="1"/>
          </p:cNvSpPr>
          <p:nvPr>
            <p:ph type="dt" sz="half" idx="10"/>
          </p:nvPr>
        </p:nvSpPr>
        <p:spPr/>
        <p:txBody>
          <a:bodyPr/>
          <a:lstStyle/>
          <a:p>
            <a:fld id="{3E0277FD-7DE6-41D4-930D-AC99F5AFE54E}" type="datetime1">
              <a:rPr lang="en-US" smtClean="0"/>
              <a:t>10/27/2025</a:t>
            </a:fld>
            <a:endParaRPr lang="en-US" dirty="0"/>
          </a:p>
        </p:txBody>
      </p:sp>
      <p:sp>
        <p:nvSpPr>
          <p:cNvPr id="6" name="Footer Placeholder 5">
            <a:extLst>
              <a:ext uri="{FF2B5EF4-FFF2-40B4-BE49-F238E27FC236}">
                <a16:creationId xmlns:a16="http://schemas.microsoft.com/office/drawing/2014/main" id="{B925DF86-0858-B305-36FA-3D0EA0A400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D76646-3A33-215D-5A9C-740DCC7789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1821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C41F-9783-EA1A-3601-DCD56B3E852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Picture Placeholder 2">
            <a:extLst>
              <a:ext uri="{FF2B5EF4-FFF2-40B4-BE49-F238E27FC236}">
                <a16:creationId xmlns:a16="http://schemas.microsoft.com/office/drawing/2014/main" id="{476FD8B9-D3A6-E772-3C33-4A7B7816D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907904B7-9FC3-B934-4E25-81DA48972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717FEE-5068-4D7B-90C6-090EC6391759}"/>
              </a:ext>
            </a:extLst>
          </p:cNvPr>
          <p:cNvSpPr>
            <a:spLocks noGrp="1"/>
          </p:cNvSpPr>
          <p:nvPr>
            <p:ph type="dt" sz="half" idx="10"/>
          </p:nvPr>
        </p:nvSpPr>
        <p:spPr/>
        <p:txBody>
          <a:bodyPr/>
          <a:lstStyle/>
          <a:p>
            <a:fld id="{9EA15526-7079-4B7B-987C-1B5FAE11A0FF}" type="datetime1">
              <a:rPr lang="en-US" smtClean="0"/>
              <a:t>10/27/2025</a:t>
            </a:fld>
            <a:endParaRPr lang="en-US" dirty="0"/>
          </a:p>
        </p:txBody>
      </p:sp>
      <p:sp>
        <p:nvSpPr>
          <p:cNvPr id="6" name="Footer Placeholder 5">
            <a:extLst>
              <a:ext uri="{FF2B5EF4-FFF2-40B4-BE49-F238E27FC236}">
                <a16:creationId xmlns:a16="http://schemas.microsoft.com/office/drawing/2014/main" id="{F5616622-7DE7-DAA8-9A01-CD1CBF7B31A8}"/>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F18B6498-1594-E557-2F23-0BF0108E691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443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E882CB-D7F1-93D8-EF48-6CEA3359E3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ZA"/>
          </a:p>
        </p:txBody>
      </p:sp>
      <p:sp>
        <p:nvSpPr>
          <p:cNvPr id="3" name="Text Placeholder 2">
            <a:extLst>
              <a:ext uri="{FF2B5EF4-FFF2-40B4-BE49-F238E27FC236}">
                <a16:creationId xmlns:a16="http://schemas.microsoft.com/office/drawing/2014/main" id="{1154816E-F01A-85C1-F8A9-FFD6081538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013C9F3C-103F-C63A-8FEC-9436B9A24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3ED0CC-082F-4160-86E5-0D6041F12778}" type="datetime1">
              <a:rPr lang="en-US" smtClean="0"/>
              <a:t>10/27/2025</a:t>
            </a:fld>
            <a:endParaRPr lang="en-US" dirty="0"/>
          </a:p>
        </p:txBody>
      </p:sp>
      <p:sp>
        <p:nvSpPr>
          <p:cNvPr id="5" name="Footer Placeholder 4">
            <a:extLst>
              <a:ext uri="{FF2B5EF4-FFF2-40B4-BE49-F238E27FC236}">
                <a16:creationId xmlns:a16="http://schemas.microsoft.com/office/drawing/2014/main" id="{79792ACA-9BA8-BF5D-A1D2-81E716AD4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018BE057-BAD4-BA25-DD33-200CEC7B2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0603933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pixabay.com/en/coffee-coffee-break-breakfast-cup-722270/"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Bright Coffee Shop Sales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 October, 2025</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2AD2-64A0-559A-810C-1B2A1A664359}"/>
              </a:ext>
            </a:extLst>
          </p:cNvPr>
          <p:cNvSpPr>
            <a:spLocks noGrp="1"/>
          </p:cNvSpPr>
          <p:nvPr>
            <p:ph type="title"/>
          </p:nvPr>
        </p:nvSpPr>
        <p:spPr/>
        <p:txBody>
          <a:bodyPr/>
          <a:lstStyle/>
          <a:p>
            <a:r>
              <a:rPr lang="en-ZA" dirty="0"/>
              <a:t>Location Distribution(1/2)</a:t>
            </a:r>
          </a:p>
        </p:txBody>
      </p:sp>
      <p:sp>
        <p:nvSpPr>
          <p:cNvPr id="4" name="Content Placeholder 3">
            <a:extLst>
              <a:ext uri="{FF2B5EF4-FFF2-40B4-BE49-F238E27FC236}">
                <a16:creationId xmlns:a16="http://schemas.microsoft.com/office/drawing/2014/main" id="{9744C97D-8394-8047-F60C-271226B39F89}"/>
              </a:ext>
            </a:extLst>
          </p:cNvPr>
          <p:cNvSpPr>
            <a:spLocks noGrp="1"/>
          </p:cNvSpPr>
          <p:nvPr>
            <p:ph sz="half" idx="2"/>
          </p:nvPr>
        </p:nvSpPr>
        <p:spPr/>
        <p:txBody>
          <a:bodyPr/>
          <a:lstStyle/>
          <a:p>
            <a:r>
              <a:rPr lang="en-ZA" dirty="0"/>
              <a:t>Hell’s kitchen is generating most of the revenue.</a:t>
            </a:r>
          </a:p>
        </p:txBody>
      </p:sp>
      <p:graphicFrame>
        <p:nvGraphicFramePr>
          <p:cNvPr id="5" name="Content Placeholder 4">
            <a:extLst>
              <a:ext uri="{FF2B5EF4-FFF2-40B4-BE49-F238E27FC236}">
                <a16:creationId xmlns:a16="http://schemas.microsoft.com/office/drawing/2014/main" id="{46A4C3DD-4DDE-7D82-B767-A41F054A9610}"/>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002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6EC5-FD16-39DB-F124-1E1B36089671}"/>
              </a:ext>
            </a:extLst>
          </p:cNvPr>
          <p:cNvSpPr>
            <a:spLocks noGrp="1"/>
          </p:cNvSpPr>
          <p:nvPr>
            <p:ph type="title"/>
          </p:nvPr>
        </p:nvSpPr>
        <p:spPr/>
        <p:txBody>
          <a:bodyPr/>
          <a:lstStyle/>
          <a:p>
            <a:r>
              <a:rPr lang="en-ZA" dirty="0"/>
              <a:t>Location Distribution(2/2)</a:t>
            </a:r>
          </a:p>
        </p:txBody>
      </p:sp>
      <p:sp>
        <p:nvSpPr>
          <p:cNvPr id="4" name="Text Placeholder 3">
            <a:extLst>
              <a:ext uri="{FF2B5EF4-FFF2-40B4-BE49-F238E27FC236}">
                <a16:creationId xmlns:a16="http://schemas.microsoft.com/office/drawing/2014/main" id="{CDBBAA9C-A441-5E34-E6AC-163F99DD8877}"/>
              </a:ext>
            </a:extLst>
          </p:cNvPr>
          <p:cNvSpPr>
            <a:spLocks noGrp="1"/>
          </p:cNvSpPr>
          <p:nvPr>
            <p:ph type="body" sz="half" idx="2"/>
          </p:nvPr>
        </p:nvSpPr>
        <p:spPr/>
        <p:txBody>
          <a:bodyPr/>
          <a:lstStyle/>
          <a:p>
            <a:pPr algn="just">
              <a:lnSpc>
                <a:spcPct val="100000"/>
              </a:lnSpc>
            </a:pPr>
            <a:r>
              <a:rPr lang="en-GB" dirty="0"/>
              <a:t>In the past six months, the business has seen a strong increase in overall revenue, with all three stores contributing to consistent growth.</a:t>
            </a:r>
            <a:endParaRPr lang="en-ZA" dirty="0"/>
          </a:p>
        </p:txBody>
      </p:sp>
      <p:graphicFrame>
        <p:nvGraphicFramePr>
          <p:cNvPr id="5" name="Content Placeholder 4">
            <a:extLst>
              <a:ext uri="{FF2B5EF4-FFF2-40B4-BE49-F238E27FC236}">
                <a16:creationId xmlns:a16="http://schemas.microsoft.com/office/drawing/2014/main" id="{92A3E3FF-1050-E363-67A1-E8B533C6D474}"/>
              </a:ext>
            </a:extLst>
          </p:cNvPr>
          <p:cNvGraphicFramePr>
            <a:graphicFrameLocks noGrp="1"/>
          </p:cNvGraphicFramePr>
          <p:nvPr>
            <p:ph idx="1"/>
            <p:extLst>
              <p:ext uri="{D42A27DB-BD31-4B8C-83A1-F6EECF244321}">
                <p14:modId xmlns:p14="http://schemas.microsoft.com/office/powerpoint/2010/main" val="3628525733"/>
              </p:ext>
            </p:extLst>
          </p:nvPr>
        </p:nvGraphicFramePr>
        <p:xfrm>
          <a:off x="5183187" y="987425"/>
          <a:ext cx="6457827"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6805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46E40-123A-43A3-53C1-6EB85FB49BE8}"/>
              </a:ext>
            </a:extLst>
          </p:cNvPr>
          <p:cNvSpPr>
            <a:spLocks noGrp="1"/>
          </p:cNvSpPr>
          <p:nvPr>
            <p:ph type="title"/>
          </p:nvPr>
        </p:nvSpPr>
        <p:spPr>
          <a:xfrm>
            <a:off x="838200" y="1748452"/>
            <a:ext cx="4974771" cy="3587786"/>
          </a:xfrm>
        </p:spPr>
        <p:txBody>
          <a:bodyPr>
            <a:normAutofit/>
          </a:bodyPr>
          <a:lstStyle/>
          <a:p>
            <a:pPr algn="ctr"/>
            <a:r>
              <a:rPr lang="en-GB">
                <a:solidFill>
                  <a:schemeClr val="bg1"/>
                </a:solidFill>
              </a:rPr>
              <a:t>Recommendations for improving sales performance</a:t>
            </a:r>
            <a:endParaRPr lang="en-ZA">
              <a:solidFill>
                <a:schemeClr val="bg1"/>
              </a:solidFill>
            </a:endParaRPr>
          </a:p>
        </p:txBody>
      </p:sp>
      <p:grpSp>
        <p:nvGrpSpPr>
          <p:cNvPr id="13"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7"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2" name="Freeform: Shape 21">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2"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3" name="Freeform: Shape 192">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4" name="Rectangle 1">
            <a:extLst>
              <a:ext uri="{FF2B5EF4-FFF2-40B4-BE49-F238E27FC236}">
                <a16:creationId xmlns:a16="http://schemas.microsoft.com/office/drawing/2014/main" id="{C3586622-7F3E-9790-961C-40FF9C15917A}"/>
              </a:ext>
            </a:extLst>
          </p:cNvPr>
          <p:cNvSpPr>
            <a:spLocks noGrp="1" noChangeArrowheads="1"/>
          </p:cNvSpPr>
          <p:nvPr>
            <p:ph idx="1"/>
          </p:nvPr>
        </p:nvSpPr>
        <p:spPr bwMode="auto">
          <a:xfrm>
            <a:off x="6477270" y="1130846"/>
            <a:ext cx="4974771"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100" b="1" i="0" u="none" strike="noStrike" cap="none" normalizeH="0" baseline="0" dirty="0">
                <a:ln>
                  <a:noFill/>
                </a:ln>
                <a:solidFill>
                  <a:schemeClr val="bg1"/>
                </a:solidFill>
                <a:effectLst/>
                <a:latin typeface="Arial" panose="020B0604020202020204" pitchFamily="34" charset="0"/>
              </a:rPr>
              <a:t>Make the most of the morning rush:</a:t>
            </a:r>
          </a:p>
          <a:p>
            <a:pPr marL="285750" marR="0" lvl="0" indent="-285750" defTabSz="914400" rtl="0" eaLnBrk="0" fontAlgn="base" latinLnBrk="0" hangingPunct="0">
              <a:lnSpc>
                <a:spcPct val="100000"/>
              </a:lnSpc>
              <a:spcBef>
                <a:spcPct val="0"/>
              </a:spcBef>
              <a:spcAft>
                <a:spcPts val="600"/>
              </a:spcAft>
              <a:buClrTx/>
              <a:buSzTx/>
              <a:buFont typeface="Wingdings" panose="05000000000000000000" pitchFamily="2" charset="2"/>
              <a:buChar char="Ø"/>
              <a:tabLst/>
            </a:pPr>
            <a:r>
              <a:rPr kumimoji="0" lang="en-US" altLang="en-US" sz="1100" b="0" i="0" u="none" strike="noStrike" cap="none" normalizeH="0" baseline="0" dirty="0">
                <a:ln>
                  <a:noFill/>
                </a:ln>
                <a:solidFill>
                  <a:schemeClr val="bg1"/>
                </a:solidFill>
                <a:effectLst/>
                <a:latin typeface="Arial" panose="020B0604020202020204" pitchFamily="34" charset="0"/>
              </a:rPr>
              <a:t> Since the mornings are your busiest time, make sure you have enough staff and product to meet the high demand.</a:t>
            </a:r>
          </a:p>
          <a:p>
            <a:pPr marL="285750" indent="-285750" defTabSz="914400" eaLnBrk="0" fontAlgn="base" hangingPunct="0">
              <a:lnSpc>
                <a:spcPct val="100000"/>
              </a:lnSpc>
              <a:spcBef>
                <a:spcPct val="0"/>
              </a:spcBef>
              <a:spcAft>
                <a:spcPts val="600"/>
              </a:spcAft>
              <a:buClrTx/>
              <a:buSzTx/>
              <a:buFont typeface="Wingdings" panose="05000000000000000000" pitchFamily="2" charset="2"/>
              <a:buChar char="Ø"/>
            </a:pPr>
            <a:r>
              <a:rPr kumimoji="0" lang="en-US" altLang="en-US" sz="1100" b="0" i="0" u="none" strike="noStrike" cap="none" normalizeH="0" baseline="0" dirty="0">
                <a:ln>
                  <a:noFill/>
                </a:ln>
                <a:solidFill>
                  <a:schemeClr val="bg1"/>
                </a:solidFill>
                <a:effectLst/>
                <a:latin typeface="Arial" panose="020B0604020202020204" pitchFamily="34" charset="0"/>
              </a:rPr>
              <a:t> Offer special breakfast promotions or rewards for your early customers.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100" b="1" i="0" u="none" strike="noStrike" cap="none" normalizeH="0" baseline="0" dirty="0">
                <a:ln>
                  <a:noFill/>
                </a:ln>
                <a:solidFill>
                  <a:schemeClr val="bg1"/>
                </a:solidFill>
                <a:effectLst/>
                <a:latin typeface="Arial" panose="020B0604020202020204" pitchFamily="34" charset="0"/>
              </a:rPr>
              <a:t>Get more evening customers:</a:t>
            </a:r>
            <a:r>
              <a:rPr kumimoji="0" lang="en-US" altLang="en-US" sz="1100" b="0" i="0" u="none" strike="noStrike" cap="none" normalizeH="0" baseline="0" dirty="0">
                <a:ln>
                  <a:noFill/>
                </a:ln>
                <a:solidFill>
                  <a:schemeClr val="bg1"/>
                </a:solidFill>
                <a:effectLst/>
                <a:latin typeface="Arial" panose="020B0604020202020204" pitchFamily="34" charset="0"/>
              </a:rPr>
              <a:t> </a:t>
            </a:r>
          </a:p>
          <a:p>
            <a:pPr marL="285750" marR="0" lvl="0" indent="-285750" defTabSz="914400" rtl="0" eaLnBrk="0" fontAlgn="base" latinLnBrk="0" hangingPunct="0">
              <a:lnSpc>
                <a:spcPct val="100000"/>
              </a:lnSpc>
              <a:spcBef>
                <a:spcPct val="0"/>
              </a:spcBef>
              <a:spcAft>
                <a:spcPts val="600"/>
              </a:spcAft>
              <a:buClrTx/>
              <a:buSzTx/>
              <a:buFont typeface="Wingdings" panose="05000000000000000000" pitchFamily="2" charset="2"/>
              <a:buChar char="Ø"/>
              <a:tabLst/>
            </a:pPr>
            <a:r>
              <a:rPr kumimoji="0" lang="en-US" altLang="en-US" sz="1100" b="0" i="0" u="none" strike="noStrike" cap="none" normalizeH="0" baseline="0" dirty="0">
                <a:ln>
                  <a:noFill/>
                </a:ln>
                <a:solidFill>
                  <a:schemeClr val="bg1"/>
                </a:solidFill>
                <a:effectLst/>
                <a:latin typeface="Arial" panose="020B0604020202020204" pitchFamily="34" charset="0"/>
              </a:rPr>
              <a:t>Try attracting more people in the evening by offering "Happy Hour" specials.</a:t>
            </a:r>
          </a:p>
          <a:p>
            <a:pPr marL="285750" indent="-285750" defTabSz="914400" eaLnBrk="0" fontAlgn="base" hangingPunct="0">
              <a:lnSpc>
                <a:spcPct val="100000"/>
              </a:lnSpc>
              <a:spcBef>
                <a:spcPct val="0"/>
              </a:spcBef>
              <a:spcAft>
                <a:spcPts val="600"/>
              </a:spcAft>
              <a:buClrTx/>
              <a:buSzTx/>
              <a:buFont typeface="Wingdings" panose="05000000000000000000" pitchFamily="2" charset="2"/>
              <a:buChar char="Ø"/>
            </a:pPr>
            <a:r>
              <a:rPr kumimoji="0" lang="en-US" altLang="en-US" sz="1100" b="0" i="0" u="none" strike="noStrike" cap="none" normalizeH="0" baseline="0" dirty="0">
                <a:ln>
                  <a:noFill/>
                </a:ln>
                <a:solidFill>
                  <a:schemeClr val="bg1"/>
                </a:solidFill>
                <a:effectLst/>
                <a:latin typeface="Arial" panose="020B0604020202020204" pitchFamily="34" charset="0"/>
              </a:rPr>
              <a:t>You could also add new products like cold beverages or desserts to the menu.</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100" b="1" i="0" u="none" strike="noStrike" cap="none" normalizeH="0" baseline="0" dirty="0">
                <a:ln>
                  <a:noFill/>
                </a:ln>
                <a:solidFill>
                  <a:schemeClr val="bg1"/>
                </a:solidFill>
                <a:effectLst/>
                <a:latin typeface="Arial" panose="020B0604020202020204" pitchFamily="34" charset="0"/>
              </a:rPr>
              <a:t>Highlight the best products:</a:t>
            </a:r>
            <a:r>
              <a:rPr kumimoji="0" lang="en-US" altLang="en-US" sz="1100" b="0" i="0" u="none" strike="noStrike" cap="none" normalizeH="0" baseline="0" dirty="0">
                <a:ln>
                  <a:noFill/>
                </a:ln>
                <a:solidFill>
                  <a:schemeClr val="bg1"/>
                </a:solidFill>
                <a:effectLst/>
                <a:latin typeface="Arial" panose="020B0604020202020204" pitchFamily="34" charset="0"/>
              </a:rPr>
              <a:t> </a:t>
            </a:r>
          </a:p>
          <a:p>
            <a:pPr marL="285750" marR="0" lvl="0" indent="-285750" defTabSz="914400" rtl="0" eaLnBrk="0" fontAlgn="base" latinLnBrk="0" hangingPunct="0">
              <a:lnSpc>
                <a:spcPct val="100000"/>
              </a:lnSpc>
              <a:spcBef>
                <a:spcPct val="0"/>
              </a:spcBef>
              <a:spcAft>
                <a:spcPts val="600"/>
              </a:spcAft>
              <a:buClrTx/>
              <a:buSzTx/>
              <a:buFont typeface="Wingdings" panose="05000000000000000000" pitchFamily="2" charset="2"/>
              <a:buChar char="Ø"/>
              <a:tabLst/>
            </a:pPr>
            <a:r>
              <a:rPr kumimoji="0" lang="en-US" altLang="en-US" sz="1100" b="0" i="0" u="none" strike="noStrike" cap="none" normalizeH="0" baseline="0" dirty="0">
                <a:ln>
                  <a:noFill/>
                </a:ln>
                <a:solidFill>
                  <a:schemeClr val="bg1"/>
                </a:solidFill>
                <a:effectLst/>
                <a:latin typeface="Arial" panose="020B0604020202020204" pitchFamily="34" charset="0"/>
              </a:rPr>
              <a:t>Put more focus on promoting your top-selling items, such as Espresso,</a:t>
            </a:r>
          </a:p>
          <a:p>
            <a:pPr marL="0" marR="0" lvl="0" indent="0" defTabSz="914400" rtl="0" eaLnBrk="0" fontAlgn="base" latinLnBrk="0" hangingPunct="0">
              <a:lnSpc>
                <a:spcPct val="100000"/>
              </a:lnSpc>
              <a:spcBef>
                <a:spcPct val="0"/>
              </a:spcBef>
              <a:spcAft>
                <a:spcPts val="600"/>
              </a:spcAft>
              <a:buClrTx/>
              <a:buSzTx/>
              <a:buNone/>
              <a:tabLst/>
            </a:pPr>
            <a:r>
              <a:rPr lang="en-US" altLang="en-US" sz="110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Brewed Chai Tea, and Gourmet Brewed Coffee, both in the store and in      your marketing.</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100" b="1" i="0" u="none" strike="noStrike" cap="none" normalizeH="0" baseline="0" dirty="0">
                <a:ln>
                  <a:noFill/>
                </a:ln>
                <a:solidFill>
                  <a:schemeClr val="bg1"/>
                </a:solidFill>
                <a:effectLst/>
                <a:latin typeface="Arial" panose="020B0604020202020204" pitchFamily="34" charset="0"/>
              </a:rPr>
              <a:t>Look into the February dip:</a:t>
            </a:r>
          </a:p>
          <a:p>
            <a:pPr marL="285750" marR="0" lvl="0" indent="-285750" defTabSz="914400" rtl="0" eaLnBrk="0" fontAlgn="base" latinLnBrk="0" hangingPunct="0">
              <a:lnSpc>
                <a:spcPct val="100000"/>
              </a:lnSpc>
              <a:spcBef>
                <a:spcPct val="0"/>
              </a:spcBef>
              <a:spcAft>
                <a:spcPts val="600"/>
              </a:spcAft>
              <a:buClrTx/>
              <a:buSzTx/>
              <a:buFont typeface="Wingdings" panose="05000000000000000000" pitchFamily="2" charset="2"/>
              <a:buChar char="Ø"/>
              <a:tabLst/>
            </a:pPr>
            <a:r>
              <a:rPr kumimoji="0" lang="en-US" altLang="en-US" sz="1100" i="0" u="none" strike="noStrike" cap="none" normalizeH="0" baseline="0" dirty="0">
                <a:ln>
                  <a:noFill/>
                </a:ln>
                <a:solidFill>
                  <a:schemeClr val="bg1"/>
                </a:solidFill>
                <a:effectLst/>
                <a:latin typeface="Arial" panose="020B0604020202020204" pitchFamily="34" charset="0"/>
              </a:rPr>
              <a:t>Investigate why sales dropped in February and create targeted campaigns or special seasonal offers to</a:t>
            </a:r>
          </a:p>
          <a:p>
            <a:pPr marL="0" marR="0" lvl="0" indent="0" defTabSz="914400" rtl="0" eaLnBrk="0" fontAlgn="base" latinLnBrk="0" hangingPunct="0">
              <a:lnSpc>
                <a:spcPct val="100000"/>
              </a:lnSpc>
              <a:spcBef>
                <a:spcPct val="0"/>
              </a:spcBef>
              <a:spcAft>
                <a:spcPts val="600"/>
              </a:spcAft>
              <a:buClrTx/>
              <a:buSzTx/>
              <a:buNone/>
              <a:tabLst/>
            </a:pPr>
            <a:r>
              <a:rPr lang="en-US" altLang="en-US" sz="1100" dirty="0">
                <a:ln>
                  <a:noFill/>
                </a:ln>
                <a:solidFill>
                  <a:schemeClr val="bg1"/>
                </a:solidFill>
                <a:effectLst/>
                <a:latin typeface="Arial" panose="020B0604020202020204" pitchFamily="34" charset="0"/>
              </a:rPr>
              <a:t>    </a:t>
            </a:r>
            <a:r>
              <a:rPr kumimoji="0" lang="en-US" altLang="en-US" sz="1100" i="0" u="none" strike="noStrike" cap="none" normalizeH="0" baseline="0" dirty="0">
                <a:ln>
                  <a:noFill/>
                </a:ln>
                <a:solidFill>
                  <a:schemeClr val="bg1"/>
                </a:solidFill>
                <a:effectLst/>
                <a:latin typeface="Arial" panose="020B0604020202020204" pitchFamily="34" charset="0"/>
              </a:rPr>
              <a:t>prevent it from happening again. </a:t>
            </a:r>
          </a:p>
        </p:txBody>
      </p:sp>
    </p:spTree>
    <p:extLst>
      <p:ext uri="{BB962C8B-B14F-4D97-AF65-F5344CB8AC3E}">
        <p14:creationId xmlns:p14="http://schemas.microsoft.com/office/powerpoint/2010/main" val="1567452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up of coffee and a sandwich&#10;&#10;AI-generated content may be incorrect.">
            <a:extLst>
              <a:ext uri="{FF2B5EF4-FFF2-40B4-BE49-F238E27FC236}">
                <a16:creationId xmlns:a16="http://schemas.microsoft.com/office/drawing/2014/main" id="{94CB9D82-A564-26B3-2705-E80F3456FDD6}"/>
              </a:ext>
            </a:extLst>
          </p:cNvPr>
          <p:cNvPicPr>
            <a:picLocks noGrp="1" noChangeAspect="1"/>
          </p:cNvPicPr>
          <p:nvPr>
            <p:ph type="pic" idx="1"/>
          </p:nvPr>
        </p:nvPicPr>
        <p:blipFill>
          <a:blip r:embed="rId3">
            <a:alphaModFix amt="4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7707" b="7707"/>
          <a:stretch>
            <a:fillRect/>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9EB5688A-875E-F232-37A6-718191A14168}"/>
              </a:ext>
            </a:extLst>
          </p:cNvPr>
          <p:cNvSpPr>
            <a:spLocks noGrp="1"/>
          </p:cNvSpPr>
          <p:nvPr>
            <p:ph type="title"/>
          </p:nvPr>
        </p:nvSpPr>
        <p:spPr>
          <a:xfrm>
            <a:off x="965200" y="965200"/>
            <a:ext cx="10261600" cy="3564869"/>
          </a:xfrm>
        </p:spPr>
        <p:txBody>
          <a:bodyPr vert="horz" lIns="91440" tIns="45720" rIns="91440" bIns="45720" rtlCol="0" anchor="b">
            <a:normAutofit/>
          </a:bodyPr>
          <a:lstStyle/>
          <a:p>
            <a:pPr algn="l"/>
            <a:r>
              <a:rPr lang="en-US" sz="11500">
                <a:ln w="22225">
                  <a:solidFill>
                    <a:schemeClr val="tx1"/>
                  </a:solidFill>
                  <a:miter lim="800000"/>
                </a:ln>
                <a:noFill/>
              </a:rPr>
              <a:t>THANK YOU</a:t>
            </a:r>
          </a:p>
        </p:txBody>
      </p:sp>
      <p:sp>
        <p:nvSpPr>
          <p:cNvPr id="10" name="Text Placeholder 3">
            <a:extLst>
              <a:ext uri="{FF2B5EF4-FFF2-40B4-BE49-F238E27FC236}">
                <a16:creationId xmlns:a16="http://schemas.microsoft.com/office/drawing/2014/main" id="{A56AFC6D-BD32-2A04-E274-8398AF3ADD76}"/>
              </a:ext>
            </a:extLst>
          </p:cNvPr>
          <p:cNvSpPr>
            <a:spLocks noGrp="1"/>
          </p:cNvSpPr>
          <p:nvPr>
            <p:ph type="body" sz="half" idx="2"/>
          </p:nvPr>
        </p:nvSpPr>
        <p:spPr>
          <a:xfrm>
            <a:off x="965200" y="4572002"/>
            <a:ext cx="10261600" cy="1202995"/>
          </a:xfrm>
        </p:spPr>
        <p:txBody>
          <a:bodyPr vert="horz" lIns="91440" tIns="45720" rIns="91440" bIns="45720" rtlCol="0">
            <a:normAutofit/>
          </a:bodyPr>
          <a:lstStyle/>
          <a:p>
            <a:pPr algn="l"/>
            <a:r>
              <a:rPr lang="en-US" sz="3200"/>
              <a:t>Phindile Mnisi</a:t>
            </a:r>
          </a:p>
        </p:txBody>
      </p:sp>
    </p:spTree>
    <p:extLst>
      <p:ext uri="{BB962C8B-B14F-4D97-AF65-F5344CB8AC3E}">
        <p14:creationId xmlns:p14="http://schemas.microsoft.com/office/powerpoint/2010/main" val="24749298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2220A-14F0-AA69-D3CA-702C85BD7AC7}"/>
              </a:ext>
            </a:extLst>
          </p:cNvPr>
          <p:cNvPicPr>
            <a:picLocks noChangeAspect="1"/>
          </p:cNvPicPr>
          <p:nvPr/>
        </p:nvPicPr>
        <p:blipFill>
          <a:blip r:embed="rId3">
            <a:alphaModFix amt="35000"/>
          </a:blip>
          <a:srcRect t="8537"/>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838200" y="365125"/>
            <a:ext cx="10515600" cy="1325563"/>
          </a:xfrm>
        </p:spPr>
        <p:txBody>
          <a:bodyPr>
            <a:normAutofit/>
          </a:bodyPr>
          <a:lstStyle/>
          <a:p>
            <a:r>
              <a:rPr lang="en-US">
                <a:solidFill>
                  <a:srgbClr val="FFFFFF"/>
                </a:solidFill>
              </a:rPr>
              <a:t>Bright Coffee Shop Objective</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13578297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8908979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50FB-E6EB-D103-CFAA-39043F66B1B3}"/>
              </a:ext>
            </a:extLst>
          </p:cNvPr>
          <p:cNvSpPr>
            <a:spLocks noGrp="1"/>
          </p:cNvSpPr>
          <p:nvPr>
            <p:ph type="title"/>
          </p:nvPr>
        </p:nvSpPr>
        <p:spPr/>
        <p:txBody>
          <a:bodyPr>
            <a:normAutofit/>
          </a:bodyPr>
          <a:lstStyle/>
          <a:p>
            <a:endParaRPr lang="en-ZA" dirty="0"/>
          </a:p>
        </p:txBody>
      </p:sp>
      <p:sp>
        <p:nvSpPr>
          <p:cNvPr id="4" name="Text Placeholder 3">
            <a:extLst>
              <a:ext uri="{FF2B5EF4-FFF2-40B4-BE49-F238E27FC236}">
                <a16:creationId xmlns:a16="http://schemas.microsoft.com/office/drawing/2014/main" id="{B4859204-2DDD-CFF3-F3BE-1417D6A1E014}"/>
              </a:ext>
            </a:extLst>
          </p:cNvPr>
          <p:cNvSpPr>
            <a:spLocks noGrp="1"/>
          </p:cNvSpPr>
          <p:nvPr>
            <p:ph type="body" sz="half" idx="2"/>
          </p:nvPr>
        </p:nvSpPr>
        <p:spPr/>
        <p:txBody>
          <a:bodyPr/>
          <a:lstStyle/>
          <a:p>
            <a:r>
              <a:rPr lang="en-GB" sz="2400" b="1" dirty="0"/>
              <a:t>WHICH PRODUCTS REVENUE GENERATE THE MOST REVENUE </a:t>
            </a:r>
          </a:p>
          <a:p>
            <a:endParaRPr lang="en-GB" b="1" dirty="0"/>
          </a:p>
          <a:p>
            <a:r>
              <a:rPr lang="en-GB" b="1" dirty="0"/>
              <a:t>Coffee and tea</a:t>
            </a:r>
            <a:r>
              <a:rPr lang="en-GB" dirty="0"/>
              <a:t> contribute the highest revenue</a:t>
            </a:r>
            <a:endParaRPr lang="en-ZA" dirty="0"/>
          </a:p>
          <a:p>
            <a:endParaRPr lang="en-ZA" dirty="0"/>
          </a:p>
        </p:txBody>
      </p:sp>
      <p:graphicFrame>
        <p:nvGraphicFramePr>
          <p:cNvPr id="8" name="Content Placeholder 7">
            <a:extLst>
              <a:ext uri="{FF2B5EF4-FFF2-40B4-BE49-F238E27FC236}">
                <a16:creationId xmlns:a16="http://schemas.microsoft.com/office/drawing/2014/main" id="{C417B725-98FE-6A73-9604-168046F75313}"/>
              </a:ext>
            </a:extLst>
          </p:cNvPr>
          <p:cNvGraphicFramePr>
            <a:graphicFrameLocks noGrp="1"/>
          </p:cNvGraphicFramePr>
          <p:nvPr>
            <p:ph idx="1"/>
            <p:extLst>
              <p:ext uri="{D42A27DB-BD31-4B8C-83A1-F6EECF244321}">
                <p14:modId xmlns:p14="http://schemas.microsoft.com/office/powerpoint/2010/main" val="3247264846"/>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3325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D942-E9D6-D01B-E8CF-F255A57C7CAE}"/>
              </a:ext>
            </a:extLst>
          </p:cNvPr>
          <p:cNvSpPr>
            <a:spLocks noGrp="1"/>
          </p:cNvSpPr>
          <p:nvPr>
            <p:ph type="title"/>
          </p:nvPr>
        </p:nvSpPr>
        <p:spPr/>
        <p:txBody>
          <a:bodyPr>
            <a:normAutofit fontScale="90000"/>
          </a:bodyPr>
          <a:lstStyle/>
          <a:p>
            <a:r>
              <a:rPr lang="en-GB" dirty="0"/>
              <a:t>What time of day the store performs best(1/2)</a:t>
            </a:r>
            <a:br>
              <a:rPr lang="en-ZA" dirty="0"/>
            </a:br>
            <a:endParaRPr lang="en-ZA" dirty="0"/>
          </a:p>
        </p:txBody>
      </p:sp>
      <p:sp>
        <p:nvSpPr>
          <p:cNvPr id="4" name="Text Placeholder 3">
            <a:extLst>
              <a:ext uri="{FF2B5EF4-FFF2-40B4-BE49-F238E27FC236}">
                <a16:creationId xmlns:a16="http://schemas.microsoft.com/office/drawing/2014/main" id="{0565C7B8-F03C-4EC9-1058-6B7F68B60B81}"/>
              </a:ext>
            </a:extLst>
          </p:cNvPr>
          <p:cNvSpPr>
            <a:spLocks noGrp="1"/>
          </p:cNvSpPr>
          <p:nvPr>
            <p:ph type="body" sz="half" idx="2"/>
          </p:nvPr>
        </p:nvSpPr>
        <p:spPr/>
        <p:txBody>
          <a:bodyPr/>
          <a:lstStyle/>
          <a:p>
            <a:pPr algn="just">
              <a:lnSpc>
                <a:spcPct val="100000"/>
              </a:lnSpc>
            </a:pPr>
            <a:r>
              <a:rPr lang="en-GB" dirty="0">
                <a:effectLst/>
              </a:rPr>
              <a:t>Our sales show that people buy the most </a:t>
            </a:r>
            <a:r>
              <a:rPr lang="en-GB" dirty="0">
                <a:highlight>
                  <a:srgbClr val="B56D45"/>
                </a:highlight>
              </a:rPr>
              <a:t>Barista Espresso, Brewed Chai Tea, Gourmet Brewed Coffee, and Hot Chocolate</a:t>
            </a:r>
            <a:r>
              <a:rPr lang="en-GB" u="none" dirty="0"/>
              <a:t> across all the time of the day especially in the </a:t>
            </a:r>
            <a:r>
              <a:rPr lang="en-GB" dirty="0"/>
              <a:t>morning, which means we should focus on morning operations. This includes making sure we have enough staff, keeping popular products stocked, and running morning specials to boost sales during that key time.</a:t>
            </a:r>
            <a:endParaRPr lang="en-ZA" dirty="0"/>
          </a:p>
          <a:p>
            <a:endParaRPr lang="en-ZA" dirty="0"/>
          </a:p>
        </p:txBody>
      </p:sp>
      <p:graphicFrame>
        <p:nvGraphicFramePr>
          <p:cNvPr id="7" name="Content Placeholder 6">
            <a:extLst>
              <a:ext uri="{FF2B5EF4-FFF2-40B4-BE49-F238E27FC236}">
                <a16:creationId xmlns:a16="http://schemas.microsoft.com/office/drawing/2014/main" id="{E3ECDA67-FB3F-C9D3-F30C-D9530B857F51}"/>
              </a:ext>
            </a:extLst>
          </p:cNvPr>
          <p:cNvGraphicFramePr>
            <a:graphicFrameLocks noGrp="1"/>
          </p:cNvGraphicFramePr>
          <p:nvPr>
            <p:ph idx="1"/>
            <p:extLst>
              <p:ext uri="{D42A27DB-BD31-4B8C-83A1-F6EECF244321}">
                <p14:modId xmlns:p14="http://schemas.microsoft.com/office/powerpoint/2010/main" val="43127458"/>
              </p:ext>
            </p:extLst>
          </p:nvPr>
        </p:nvGraphicFramePr>
        <p:xfrm>
          <a:off x="4958862" y="987425"/>
          <a:ext cx="705143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812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FC86-141B-2DEE-7A60-EF0A8C31FEDE}"/>
              </a:ext>
            </a:extLst>
          </p:cNvPr>
          <p:cNvSpPr>
            <a:spLocks noGrp="1"/>
          </p:cNvSpPr>
          <p:nvPr>
            <p:ph type="title"/>
          </p:nvPr>
        </p:nvSpPr>
        <p:spPr/>
        <p:txBody>
          <a:bodyPr>
            <a:normAutofit fontScale="90000"/>
          </a:bodyPr>
          <a:lstStyle/>
          <a:p>
            <a:r>
              <a:rPr lang="en-GB" dirty="0">
                <a:solidFill>
                  <a:schemeClr val="bg1"/>
                </a:solidFill>
                <a:highlight>
                  <a:srgbClr val="000000"/>
                </a:highlight>
              </a:rPr>
              <a:t>What time of day the store performs best(2/2)</a:t>
            </a:r>
            <a:br>
              <a:rPr lang="en-ZA" dirty="0">
                <a:solidFill>
                  <a:schemeClr val="bg1"/>
                </a:solidFill>
                <a:highlight>
                  <a:srgbClr val="000000"/>
                </a:highlight>
              </a:rPr>
            </a:br>
            <a:endParaRPr lang="en-ZA" dirty="0"/>
          </a:p>
        </p:txBody>
      </p:sp>
      <p:sp>
        <p:nvSpPr>
          <p:cNvPr id="4" name="Text Placeholder 3">
            <a:extLst>
              <a:ext uri="{FF2B5EF4-FFF2-40B4-BE49-F238E27FC236}">
                <a16:creationId xmlns:a16="http://schemas.microsoft.com/office/drawing/2014/main" id="{5DF8D69D-9A3D-6C08-3E73-A9B486F20FBF}"/>
              </a:ext>
            </a:extLst>
          </p:cNvPr>
          <p:cNvSpPr>
            <a:spLocks noGrp="1"/>
          </p:cNvSpPr>
          <p:nvPr>
            <p:ph type="body" sz="half" idx="2"/>
          </p:nvPr>
        </p:nvSpPr>
        <p:spPr/>
        <p:txBody>
          <a:bodyPr/>
          <a:lstStyle/>
          <a:p>
            <a:r>
              <a:rPr lang="en-GB" dirty="0">
                <a:effectLst/>
              </a:rPr>
              <a:t>During the evening, sales drop significantly compared to the busy morning rush</a:t>
            </a:r>
            <a:r>
              <a:rPr lang="en-GB" dirty="0"/>
              <a:t>. This provides an opportunity to increase business during these slower periods. </a:t>
            </a:r>
          </a:p>
          <a:p>
            <a:r>
              <a:rPr lang="en-GB" dirty="0"/>
              <a:t>In other words: Evening sales are much lower than morning sales. This slow period is a chance to try new ideas to bring in more customers and make more money.</a:t>
            </a:r>
          </a:p>
          <a:p>
            <a:pPr algn="just">
              <a:lnSpc>
                <a:spcPct val="100000"/>
              </a:lnSpc>
            </a:pPr>
            <a:endParaRPr lang="en-ZA" dirty="0"/>
          </a:p>
        </p:txBody>
      </p:sp>
      <p:graphicFrame>
        <p:nvGraphicFramePr>
          <p:cNvPr id="5" name="Content Placeholder 3">
            <a:extLst>
              <a:ext uri="{FF2B5EF4-FFF2-40B4-BE49-F238E27FC236}">
                <a16:creationId xmlns:a16="http://schemas.microsoft.com/office/drawing/2014/main" id="{3584BC2D-CE0F-774F-F89D-F22B0B6B3E23}"/>
              </a:ext>
            </a:extLst>
          </p:cNvPr>
          <p:cNvGraphicFramePr>
            <a:graphicFrameLocks noGrp="1"/>
          </p:cNvGraphicFramePr>
          <p:nvPr>
            <p:ph idx="1"/>
            <p:extLst>
              <p:ext uri="{D42A27DB-BD31-4B8C-83A1-F6EECF244321}">
                <p14:modId xmlns:p14="http://schemas.microsoft.com/office/powerpoint/2010/main" val="3041856301"/>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3941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0F4D-5779-3A74-D615-E5ABD14BC78C}"/>
              </a:ext>
            </a:extLst>
          </p:cNvPr>
          <p:cNvSpPr>
            <a:spLocks noGrp="1"/>
          </p:cNvSpPr>
          <p:nvPr>
            <p:ph type="title"/>
          </p:nvPr>
        </p:nvSpPr>
        <p:spPr/>
        <p:txBody>
          <a:bodyPr>
            <a:normAutofit fontScale="90000"/>
          </a:bodyPr>
          <a:lstStyle/>
          <a:p>
            <a:r>
              <a:rPr lang="en-GB" dirty="0">
                <a:solidFill>
                  <a:schemeClr val="bg1"/>
                </a:solidFill>
                <a:highlight>
                  <a:srgbClr val="000000"/>
                </a:highlight>
              </a:rPr>
              <a:t>Sales trends across products and time intervals(1/2)</a:t>
            </a:r>
            <a:br>
              <a:rPr lang="en-ZA" dirty="0">
                <a:solidFill>
                  <a:schemeClr val="bg1"/>
                </a:solidFill>
                <a:highlight>
                  <a:srgbClr val="000000"/>
                </a:highlight>
              </a:rPr>
            </a:br>
            <a:endParaRPr lang="en-ZA" dirty="0"/>
          </a:p>
        </p:txBody>
      </p:sp>
      <p:sp>
        <p:nvSpPr>
          <p:cNvPr id="4" name="Text Placeholder 3">
            <a:extLst>
              <a:ext uri="{FF2B5EF4-FFF2-40B4-BE49-F238E27FC236}">
                <a16:creationId xmlns:a16="http://schemas.microsoft.com/office/drawing/2014/main" id="{4D4992D0-48AF-56DE-CCA7-661823195FDA}"/>
              </a:ext>
            </a:extLst>
          </p:cNvPr>
          <p:cNvSpPr>
            <a:spLocks noGrp="1"/>
          </p:cNvSpPr>
          <p:nvPr>
            <p:ph type="body" sz="half" idx="2"/>
          </p:nvPr>
        </p:nvSpPr>
        <p:spPr/>
        <p:txBody>
          <a:bodyPr/>
          <a:lstStyle/>
          <a:p>
            <a:pPr algn="just">
              <a:lnSpc>
                <a:spcPct val="100000"/>
              </a:lnSpc>
            </a:pPr>
            <a:r>
              <a:rPr lang="en-GB" dirty="0">
                <a:effectLst/>
              </a:rPr>
              <a:t>Over the last six months, transactions have been consistently growing</a:t>
            </a:r>
            <a:r>
              <a:rPr lang="en-GB" dirty="0"/>
              <a:t>. Total sales have more than doubled, increasing by about 102% from the first month to the sixth. Even with a minor setback in February, the overall performance shows the business is improving its earnings and attracting more customers over time.</a:t>
            </a:r>
            <a:endParaRPr lang="en-ZA" dirty="0"/>
          </a:p>
          <a:p>
            <a:pPr algn="just"/>
            <a:endParaRPr lang="en-ZA" dirty="0"/>
          </a:p>
        </p:txBody>
      </p:sp>
      <p:graphicFrame>
        <p:nvGraphicFramePr>
          <p:cNvPr id="5" name="Content Placeholder 3">
            <a:extLst>
              <a:ext uri="{FF2B5EF4-FFF2-40B4-BE49-F238E27FC236}">
                <a16:creationId xmlns:a16="http://schemas.microsoft.com/office/drawing/2014/main" id="{796036C3-5696-4D78-54FA-B5980A0671E8}"/>
              </a:ext>
            </a:extLst>
          </p:cNvPr>
          <p:cNvGraphicFramePr>
            <a:graphicFrameLocks noGrp="1"/>
          </p:cNvGraphicFramePr>
          <p:nvPr>
            <p:ph idx="1"/>
            <p:extLst>
              <p:ext uri="{D42A27DB-BD31-4B8C-83A1-F6EECF244321}">
                <p14:modId xmlns:p14="http://schemas.microsoft.com/office/powerpoint/2010/main" val="1664109724"/>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3975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DE38F-D0F1-4881-7F08-3FEF78331F1C}"/>
              </a:ext>
            </a:extLst>
          </p:cNvPr>
          <p:cNvSpPr>
            <a:spLocks noGrp="1"/>
          </p:cNvSpPr>
          <p:nvPr>
            <p:ph type="title"/>
          </p:nvPr>
        </p:nvSpPr>
        <p:spPr/>
        <p:txBody>
          <a:bodyPr/>
          <a:lstStyle/>
          <a:p>
            <a:r>
              <a:rPr lang="en-GB" dirty="0">
                <a:solidFill>
                  <a:schemeClr val="bg1"/>
                </a:solidFill>
                <a:highlight>
                  <a:srgbClr val="000000"/>
                </a:highlight>
              </a:rPr>
              <a:t>Sales trends across products and time intervals(2/2)</a:t>
            </a:r>
            <a:endParaRPr lang="en-ZA" dirty="0"/>
          </a:p>
        </p:txBody>
      </p:sp>
      <p:sp>
        <p:nvSpPr>
          <p:cNvPr id="4" name="Text Placeholder 3">
            <a:extLst>
              <a:ext uri="{FF2B5EF4-FFF2-40B4-BE49-F238E27FC236}">
                <a16:creationId xmlns:a16="http://schemas.microsoft.com/office/drawing/2014/main" id="{F287E617-86B3-5C2F-E5BB-B6CC1BBA1050}"/>
              </a:ext>
            </a:extLst>
          </p:cNvPr>
          <p:cNvSpPr>
            <a:spLocks noGrp="1"/>
          </p:cNvSpPr>
          <p:nvPr>
            <p:ph type="body" sz="half" idx="2"/>
          </p:nvPr>
        </p:nvSpPr>
        <p:spPr/>
        <p:txBody>
          <a:bodyPr/>
          <a:lstStyle/>
          <a:p>
            <a:pPr algn="just">
              <a:lnSpc>
                <a:spcPct val="100000"/>
              </a:lnSpc>
            </a:pPr>
            <a:r>
              <a:rPr lang="en-GB" dirty="0">
                <a:effectLst/>
              </a:rPr>
              <a:t>According to the sales chart, </a:t>
            </a:r>
            <a:r>
              <a:rPr lang="en-GB" dirty="0"/>
              <a:t>coffee and tea are the most popular items sold throughout the entire day. However, sales of these drinks are at their highest in the morning, especially for coffee.</a:t>
            </a:r>
            <a:endParaRPr lang="en-ZA" dirty="0"/>
          </a:p>
        </p:txBody>
      </p:sp>
      <p:graphicFrame>
        <p:nvGraphicFramePr>
          <p:cNvPr id="5" name="Content Placeholder 3">
            <a:extLst>
              <a:ext uri="{FF2B5EF4-FFF2-40B4-BE49-F238E27FC236}">
                <a16:creationId xmlns:a16="http://schemas.microsoft.com/office/drawing/2014/main" id="{C388643A-DD7C-9D6C-E393-0179710CC535}"/>
              </a:ext>
            </a:extLst>
          </p:cNvPr>
          <p:cNvGraphicFramePr>
            <a:graphicFrameLocks noGrp="1"/>
          </p:cNvGraphicFramePr>
          <p:nvPr>
            <p:ph idx="1"/>
            <p:extLst>
              <p:ext uri="{D42A27DB-BD31-4B8C-83A1-F6EECF244321}">
                <p14:modId xmlns:p14="http://schemas.microsoft.com/office/powerpoint/2010/main" val="1937018386"/>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436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1CD8-119D-6F33-F18F-EECFBBC0908A}"/>
              </a:ext>
            </a:extLst>
          </p:cNvPr>
          <p:cNvSpPr>
            <a:spLocks noGrp="1"/>
          </p:cNvSpPr>
          <p:nvPr>
            <p:ph type="title"/>
          </p:nvPr>
        </p:nvSpPr>
        <p:spPr/>
        <p:txBody>
          <a:bodyPr/>
          <a:lstStyle/>
          <a:p>
            <a:r>
              <a:rPr lang="en-ZA" dirty="0"/>
              <a:t>Product Performance(1/2)</a:t>
            </a:r>
          </a:p>
        </p:txBody>
      </p:sp>
      <p:sp>
        <p:nvSpPr>
          <p:cNvPr id="3" name="Text Placeholder 2">
            <a:extLst>
              <a:ext uri="{FF2B5EF4-FFF2-40B4-BE49-F238E27FC236}">
                <a16:creationId xmlns:a16="http://schemas.microsoft.com/office/drawing/2014/main" id="{1A8D69FF-7FFE-CFF6-D857-C92F22FC4B5E}"/>
              </a:ext>
            </a:extLst>
          </p:cNvPr>
          <p:cNvSpPr>
            <a:spLocks noGrp="1"/>
          </p:cNvSpPr>
          <p:nvPr>
            <p:ph type="body" idx="1"/>
          </p:nvPr>
        </p:nvSpPr>
        <p:spPr/>
        <p:txBody>
          <a:bodyPr/>
          <a:lstStyle/>
          <a:p>
            <a:r>
              <a:rPr lang="en-ZA" dirty="0"/>
              <a:t>Weekdays generate the most Revenue </a:t>
            </a:r>
          </a:p>
        </p:txBody>
      </p:sp>
      <p:graphicFrame>
        <p:nvGraphicFramePr>
          <p:cNvPr id="7" name="Content Placeholder 6">
            <a:extLst>
              <a:ext uri="{FF2B5EF4-FFF2-40B4-BE49-F238E27FC236}">
                <a16:creationId xmlns:a16="http://schemas.microsoft.com/office/drawing/2014/main" id="{E32B1279-A3CC-AD2B-2F68-708FD4DF1996}"/>
              </a:ext>
            </a:extLst>
          </p:cNvPr>
          <p:cNvGraphicFramePr>
            <a:graphicFrameLocks noGrp="1"/>
          </p:cNvGraphicFramePr>
          <p:nvPr>
            <p:ph sz="half" idx="2"/>
          </p:nvPr>
        </p:nvGraphicFramePr>
        <p:xfrm>
          <a:off x="839788" y="2505075"/>
          <a:ext cx="5157787" cy="368458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1778ED03-FD98-660C-BC56-D266250ADE12}"/>
              </a:ext>
            </a:extLst>
          </p:cNvPr>
          <p:cNvSpPr>
            <a:spLocks noGrp="1"/>
          </p:cNvSpPr>
          <p:nvPr>
            <p:ph type="body" sz="quarter" idx="3"/>
          </p:nvPr>
        </p:nvSpPr>
        <p:spPr/>
        <p:txBody>
          <a:bodyPr/>
          <a:lstStyle/>
          <a:p>
            <a:r>
              <a:rPr lang="en-ZA" dirty="0"/>
              <a:t>Top Selling Product</a:t>
            </a:r>
          </a:p>
        </p:txBody>
      </p:sp>
      <p:graphicFrame>
        <p:nvGraphicFramePr>
          <p:cNvPr id="8" name="Content Placeholder 7">
            <a:extLst>
              <a:ext uri="{FF2B5EF4-FFF2-40B4-BE49-F238E27FC236}">
                <a16:creationId xmlns:a16="http://schemas.microsoft.com/office/drawing/2014/main" id="{C417B725-98FE-6A73-9604-168046F75313}"/>
              </a:ext>
            </a:extLst>
          </p:cNvPr>
          <p:cNvGraphicFramePr>
            <a:graphicFrameLocks noGrp="1"/>
          </p:cNvGraphicFramePr>
          <p:nvPr>
            <p:ph sz="quarter" idx="4"/>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7051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ps of coffee">
            <a:extLst>
              <a:ext uri="{FF2B5EF4-FFF2-40B4-BE49-F238E27FC236}">
                <a16:creationId xmlns:a16="http://schemas.microsoft.com/office/drawing/2014/main" id="{F7312FEF-C670-9BF1-CF63-18FE74AE2CBD}"/>
              </a:ext>
            </a:extLst>
          </p:cNvPr>
          <p:cNvPicPr>
            <a:picLocks noChangeAspect="1"/>
          </p:cNvPicPr>
          <p:nvPr/>
        </p:nvPicPr>
        <p:blipFill>
          <a:blip r:embed="rId3">
            <a:alphaModFix amt="35000"/>
          </a:blip>
          <a:srcRect t="13407" b="2323"/>
          <a:stretch>
            <a:fill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FAB02400-522B-ED7D-19E6-5D93BD0AF326}"/>
              </a:ext>
            </a:extLst>
          </p:cNvPr>
          <p:cNvSpPr>
            <a:spLocks noGrp="1"/>
          </p:cNvSpPr>
          <p:nvPr>
            <p:ph type="title"/>
          </p:nvPr>
        </p:nvSpPr>
        <p:spPr>
          <a:xfrm>
            <a:off x="838199" y="1065862"/>
            <a:ext cx="6052955" cy="4726276"/>
          </a:xfrm>
        </p:spPr>
        <p:txBody>
          <a:bodyPr>
            <a:normAutofit/>
          </a:bodyPr>
          <a:lstStyle/>
          <a:p>
            <a:pPr algn="r"/>
            <a:r>
              <a:rPr lang="en-ZA" sz="6200">
                <a:ln w="22225">
                  <a:solidFill>
                    <a:srgbClr val="FFFFFF"/>
                  </a:solidFill>
                </a:ln>
                <a:noFill/>
              </a:rPr>
              <a:t>Product Performance(2/2)</a:t>
            </a:r>
          </a:p>
        </p:txBody>
      </p:sp>
      <p:cxnSp>
        <p:nvCxnSpPr>
          <p:cNvPr id="18" name="Straight Connector 17">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7E3084-66EB-ECDC-9DE0-8F8D01118D73}"/>
              </a:ext>
            </a:extLst>
          </p:cNvPr>
          <p:cNvSpPr>
            <a:spLocks noGrp="1"/>
          </p:cNvSpPr>
          <p:nvPr>
            <p:ph idx="1"/>
          </p:nvPr>
        </p:nvSpPr>
        <p:spPr>
          <a:xfrm>
            <a:off x="7534641" y="1065862"/>
            <a:ext cx="3860002" cy="4726276"/>
          </a:xfrm>
        </p:spPr>
        <p:txBody>
          <a:bodyPr anchor="ctr">
            <a:normAutofit/>
          </a:bodyPr>
          <a:lstStyle/>
          <a:p>
            <a:pPr algn="ctr"/>
            <a:r>
              <a:rPr lang="en-GB" sz="1700" dirty="0">
                <a:solidFill>
                  <a:srgbClr val="FFFFFF"/>
                </a:solidFill>
                <a:effectLst/>
                <a:highlight>
                  <a:srgbClr val="B56D45"/>
                </a:highlight>
              </a:rPr>
              <a:t>Revenue data from all stores shows that </a:t>
            </a:r>
            <a:r>
              <a:rPr lang="en-GB" sz="1700" b="0" dirty="0">
                <a:solidFill>
                  <a:srgbClr val="FFFFFF"/>
                </a:solidFill>
                <a:highlight>
                  <a:srgbClr val="B56D45"/>
                </a:highlight>
              </a:rPr>
              <a:t>weekdays are the busiest and bring in the most money</a:t>
            </a:r>
            <a:r>
              <a:rPr lang="en-GB" sz="1700" dirty="0">
                <a:solidFill>
                  <a:srgbClr val="FFFFFF"/>
                </a:solidFill>
                <a:highlight>
                  <a:srgbClr val="B56D45"/>
                </a:highlight>
              </a:rPr>
              <a:t>, likely because of regular customers like commuters and office workers. </a:t>
            </a:r>
          </a:p>
          <a:p>
            <a:pPr algn="ctr"/>
            <a:r>
              <a:rPr lang="en-GB" sz="1700" dirty="0">
                <a:solidFill>
                  <a:srgbClr val="FFFFFF"/>
                </a:solidFill>
                <a:highlight>
                  <a:srgbClr val="B56D45"/>
                </a:highlight>
              </a:rPr>
              <a:t>The five product types that bring in the most sales are:</a:t>
            </a:r>
          </a:p>
          <a:p>
            <a:pPr marL="0" indent="0" algn="ctr">
              <a:buNone/>
            </a:pPr>
            <a:r>
              <a:rPr lang="en-GB" sz="1700" dirty="0">
                <a:solidFill>
                  <a:srgbClr val="FFFFFF"/>
                </a:solidFill>
                <a:highlight>
                  <a:srgbClr val="B56D45"/>
                </a:highlight>
              </a:rPr>
              <a:t>1.Coffee </a:t>
            </a:r>
          </a:p>
          <a:p>
            <a:pPr marL="0" indent="0" algn="ctr">
              <a:buNone/>
            </a:pPr>
            <a:r>
              <a:rPr lang="en-GB" sz="1700" dirty="0">
                <a:solidFill>
                  <a:srgbClr val="FFFFFF"/>
                </a:solidFill>
                <a:highlight>
                  <a:srgbClr val="B56D45"/>
                </a:highlight>
              </a:rPr>
              <a:t>2.Tea </a:t>
            </a:r>
          </a:p>
          <a:p>
            <a:pPr marL="0" indent="0" algn="ctr">
              <a:buNone/>
            </a:pPr>
            <a:r>
              <a:rPr lang="en-GB" sz="1700" dirty="0">
                <a:solidFill>
                  <a:srgbClr val="FFFFFF"/>
                </a:solidFill>
                <a:highlight>
                  <a:srgbClr val="B56D45"/>
                </a:highlight>
              </a:rPr>
              <a:t>3.Bakery items </a:t>
            </a:r>
          </a:p>
          <a:p>
            <a:pPr marL="0" indent="0" algn="ctr">
              <a:buNone/>
            </a:pPr>
            <a:r>
              <a:rPr lang="en-GB" sz="1700" dirty="0">
                <a:solidFill>
                  <a:srgbClr val="FFFFFF"/>
                </a:solidFill>
                <a:highlight>
                  <a:srgbClr val="B56D45"/>
                </a:highlight>
              </a:rPr>
              <a:t>4.Drinking chocolate </a:t>
            </a:r>
          </a:p>
          <a:p>
            <a:pPr marL="0" indent="0" algn="ctr">
              <a:buNone/>
            </a:pPr>
            <a:r>
              <a:rPr lang="en-GB" sz="1700" dirty="0">
                <a:solidFill>
                  <a:srgbClr val="FFFFFF"/>
                </a:solidFill>
                <a:highlight>
                  <a:srgbClr val="B56D45"/>
                </a:highlight>
              </a:rPr>
              <a:t>5.Coffee beans</a:t>
            </a:r>
          </a:p>
          <a:p>
            <a:pPr algn="ctr"/>
            <a:r>
              <a:rPr lang="en-GB" sz="1700" dirty="0">
                <a:solidFill>
                  <a:srgbClr val="FFFFFF"/>
                </a:solidFill>
                <a:highlight>
                  <a:srgbClr val="B56D45"/>
                </a:highlight>
              </a:rPr>
              <a:t>Since these items account for most sales, it's important to keep them high-quality and available, and to run special promotions for them.</a:t>
            </a:r>
          </a:p>
          <a:p>
            <a:endParaRPr lang="en-ZA" sz="1700" dirty="0">
              <a:solidFill>
                <a:srgbClr val="FFFFFF"/>
              </a:solidFill>
            </a:endParaRPr>
          </a:p>
        </p:txBody>
      </p:sp>
    </p:spTree>
    <p:extLst>
      <p:ext uri="{BB962C8B-B14F-4D97-AF65-F5344CB8AC3E}">
        <p14:creationId xmlns:p14="http://schemas.microsoft.com/office/powerpoint/2010/main" val="5876791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494</TotalTime>
  <Words>759</Words>
  <Application>Microsoft Office PowerPoint</Application>
  <PresentationFormat>Widescreen</PresentationFormat>
  <Paragraphs>68</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Wingdings</vt:lpstr>
      <vt:lpstr>Office Theme</vt:lpstr>
      <vt:lpstr>Bright Coffee Shop Sales Analysis</vt:lpstr>
      <vt:lpstr>Bright Coffee Shop Objective</vt:lpstr>
      <vt:lpstr>PowerPoint Presentation</vt:lpstr>
      <vt:lpstr>What time of day the store performs best(1/2) </vt:lpstr>
      <vt:lpstr>What time of day the store performs best(2/2) </vt:lpstr>
      <vt:lpstr>Sales trends across products and time intervals(1/2) </vt:lpstr>
      <vt:lpstr>Sales trends across products and time intervals(2/2)</vt:lpstr>
      <vt:lpstr>Product Performance(1/2)</vt:lpstr>
      <vt:lpstr>Product Performance(2/2)</vt:lpstr>
      <vt:lpstr>Location Distribution(1/2)</vt:lpstr>
      <vt:lpstr>Location Distribution(2/2)</vt:lpstr>
      <vt:lpstr>Recommendations for improving sales performance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PHINDILE PRETTY MNISI</dc:creator>
  <cp:lastModifiedBy>PHINDILE PRETTY MNISI</cp:lastModifiedBy>
  <cp:revision>4</cp:revision>
  <dcterms:created xsi:type="dcterms:W3CDTF">2025-10-27T15:18:12Z</dcterms:created>
  <dcterms:modified xsi:type="dcterms:W3CDTF">2025-10-27T23:32:19Z</dcterms:modified>
</cp:coreProperties>
</file>