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68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9A45D7-B0F8-4882-931D-9C09809C47B7}" type="datetimeFigureOut">
              <a:rPr lang="en-US" smtClean="0"/>
              <a:t>9/13/2022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DF99F6-57CE-4081-A945-94328CB58159}" type="slidenum">
              <a:rPr lang="en-US" smtClean="0"/>
              <a:t>‹#›</a:t>
            </a:fld>
            <a:endParaRPr lang="en-US"/>
          </a:p>
        </p:txBody>
      </p:sp>
    </p:spTree>
    <p:extLst>
      <p:ext uri="{BB962C8B-B14F-4D97-AF65-F5344CB8AC3E}">
        <p14:creationId xmlns:p14="http://schemas.microsoft.com/office/powerpoint/2010/main" val="4162331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88DF99F6-57CE-4081-A945-94328CB58159}" type="slidenum">
              <a:rPr lang="en-US" smtClean="0"/>
              <a:t>1</a:t>
            </a:fld>
            <a:endParaRPr lang="en-US"/>
          </a:p>
        </p:txBody>
      </p:sp>
    </p:spTree>
    <p:extLst>
      <p:ext uri="{BB962C8B-B14F-4D97-AF65-F5344CB8AC3E}">
        <p14:creationId xmlns:p14="http://schemas.microsoft.com/office/powerpoint/2010/main" val="1348496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2CD589-810D-4B7A-BE2B-5A70803874F3}"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6FDE4-BF7C-481D-81AB-167A3A960DC6}" type="slidenum">
              <a:rPr lang="en-US" smtClean="0"/>
              <a:t>‹#›</a:t>
            </a:fld>
            <a:endParaRPr lang="en-US"/>
          </a:p>
        </p:txBody>
      </p:sp>
    </p:spTree>
    <p:extLst>
      <p:ext uri="{BB962C8B-B14F-4D97-AF65-F5344CB8AC3E}">
        <p14:creationId xmlns:p14="http://schemas.microsoft.com/office/powerpoint/2010/main" val="367736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2CD589-810D-4B7A-BE2B-5A70803874F3}"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6FDE4-BF7C-481D-81AB-167A3A960DC6}" type="slidenum">
              <a:rPr lang="en-US" smtClean="0"/>
              <a:t>‹#›</a:t>
            </a:fld>
            <a:endParaRPr lang="en-US"/>
          </a:p>
        </p:txBody>
      </p:sp>
    </p:spTree>
    <p:extLst>
      <p:ext uri="{BB962C8B-B14F-4D97-AF65-F5344CB8AC3E}">
        <p14:creationId xmlns:p14="http://schemas.microsoft.com/office/powerpoint/2010/main" val="3341647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2CD589-810D-4B7A-BE2B-5A70803874F3}"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6FDE4-BF7C-481D-81AB-167A3A960DC6}" type="slidenum">
              <a:rPr lang="en-US" smtClean="0"/>
              <a:t>‹#›</a:t>
            </a:fld>
            <a:endParaRPr lang="en-US"/>
          </a:p>
        </p:txBody>
      </p:sp>
    </p:spTree>
    <p:extLst>
      <p:ext uri="{BB962C8B-B14F-4D97-AF65-F5344CB8AC3E}">
        <p14:creationId xmlns:p14="http://schemas.microsoft.com/office/powerpoint/2010/main" val="715633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2CD589-810D-4B7A-BE2B-5A70803874F3}"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6FDE4-BF7C-481D-81AB-167A3A960DC6}" type="slidenum">
              <a:rPr lang="en-US" smtClean="0"/>
              <a:t>‹#›</a:t>
            </a:fld>
            <a:endParaRPr lang="en-US"/>
          </a:p>
        </p:txBody>
      </p:sp>
    </p:spTree>
    <p:extLst>
      <p:ext uri="{BB962C8B-B14F-4D97-AF65-F5344CB8AC3E}">
        <p14:creationId xmlns:p14="http://schemas.microsoft.com/office/powerpoint/2010/main" val="2296273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2CD589-810D-4B7A-BE2B-5A70803874F3}"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6FDE4-BF7C-481D-81AB-167A3A960DC6}" type="slidenum">
              <a:rPr lang="en-US" smtClean="0"/>
              <a:t>‹#›</a:t>
            </a:fld>
            <a:endParaRPr lang="en-US"/>
          </a:p>
        </p:txBody>
      </p:sp>
    </p:spTree>
    <p:extLst>
      <p:ext uri="{BB962C8B-B14F-4D97-AF65-F5344CB8AC3E}">
        <p14:creationId xmlns:p14="http://schemas.microsoft.com/office/powerpoint/2010/main" val="329859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2CD589-810D-4B7A-BE2B-5A70803874F3}"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6FDE4-BF7C-481D-81AB-167A3A960DC6}" type="slidenum">
              <a:rPr lang="en-US" smtClean="0"/>
              <a:t>‹#›</a:t>
            </a:fld>
            <a:endParaRPr lang="en-US"/>
          </a:p>
        </p:txBody>
      </p:sp>
    </p:spTree>
    <p:extLst>
      <p:ext uri="{BB962C8B-B14F-4D97-AF65-F5344CB8AC3E}">
        <p14:creationId xmlns:p14="http://schemas.microsoft.com/office/powerpoint/2010/main" val="3899393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2CD589-810D-4B7A-BE2B-5A70803874F3}" type="datetimeFigureOut">
              <a:rPr lang="en-US" smtClean="0"/>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56FDE4-BF7C-481D-81AB-167A3A960DC6}" type="slidenum">
              <a:rPr lang="en-US" smtClean="0"/>
              <a:t>‹#›</a:t>
            </a:fld>
            <a:endParaRPr lang="en-US"/>
          </a:p>
        </p:txBody>
      </p:sp>
    </p:spTree>
    <p:extLst>
      <p:ext uri="{BB962C8B-B14F-4D97-AF65-F5344CB8AC3E}">
        <p14:creationId xmlns:p14="http://schemas.microsoft.com/office/powerpoint/2010/main" val="966013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2CD589-810D-4B7A-BE2B-5A70803874F3}" type="datetimeFigureOut">
              <a:rPr lang="en-US" smtClean="0"/>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56FDE4-BF7C-481D-81AB-167A3A960DC6}" type="slidenum">
              <a:rPr lang="en-US" smtClean="0"/>
              <a:t>‹#›</a:t>
            </a:fld>
            <a:endParaRPr lang="en-US"/>
          </a:p>
        </p:txBody>
      </p:sp>
    </p:spTree>
    <p:extLst>
      <p:ext uri="{BB962C8B-B14F-4D97-AF65-F5344CB8AC3E}">
        <p14:creationId xmlns:p14="http://schemas.microsoft.com/office/powerpoint/2010/main" val="1664903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2CD589-810D-4B7A-BE2B-5A70803874F3}" type="datetimeFigureOut">
              <a:rPr lang="en-US" smtClean="0"/>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56FDE4-BF7C-481D-81AB-167A3A960DC6}" type="slidenum">
              <a:rPr lang="en-US" smtClean="0"/>
              <a:t>‹#›</a:t>
            </a:fld>
            <a:endParaRPr lang="en-US"/>
          </a:p>
        </p:txBody>
      </p:sp>
    </p:spTree>
    <p:extLst>
      <p:ext uri="{BB962C8B-B14F-4D97-AF65-F5344CB8AC3E}">
        <p14:creationId xmlns:p14="http://schemas.microsoft.com/office/powerpoint/2010/main" val="3356309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2CD589-810D-4B7A-BE2B-5A70803874F3}"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6FDE4-BF7C-481D-81AB-167A3A960DC6}" type="slidenum">
              <a:rPr lang="en-US" smtClean="0"/>
              <a:t>‹#›</a:t>
            </a:fld>
            <a:endParaRPr lang="en-US"/>
          </a:p>
        </p:txBody>
      </p:sp>
    </p:spTree>
    <p:extLst>
      <p:ext uri="{BB962C8B-B14F-4D97-AF65-F5344CB8AC3E}">
        <p14:creationId xmlns:p14="http://schemas.microsoft.com/office/powerpoint/2010/main" val="651983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2CD589-810D-4B7A-BE2B-5A70803874F3}"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6FDE4-BF7C-481D-81AB-167A3A960DC6}" type="slidenum">
              <a:rPr lang="en-US" smtClean="0"/>
              <a:t>‹#›</a:t>
            </a:fld>
            <a:endParaRPr lang="en-US"/>
          </a:p>
        </p:txBody>
      </p:sp>
    </p:spTree>
    <p:extLst>
      <p:ext uri="{BB962C8B-B14F-4D97-AF65-F5344CB8AC3E}">
        <p14:creationId xmlns:p14="http://schemas.microsoft.com/office/powerpoint/2010/main" val="477631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CD589-810D-4B7A-BE2B-5A70803874F3}" type="datetimeFigureOut">
              <a:rPr lang="en-US" smtClean="0"/>
              <a:t>9/13/2022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56FDE4-BF7C-481D-81AB-167A3A960DC6}" type="slidenum">
              <a:rPr lang="en-US" smtClean="0"/>
              <a:t>‹#›</a:t>
            </a:fld>
            <a:endParaRPr lang="en-US"/>
          </a:p>
        </p:txBody>
      </p:sp>
    </p:spTree>
    <p:extLst>
      <p:ext uri="{BB962C8B-B14F-4D97-AF65-F5344CB8AC3E}">
        <p14:creationId xmlns:p14="http://schemas.microsoft.com/office/powerpoint/2010/main" val="759520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457201"/>
            <a:ext cx="7772400" cy="1676399"/>
          </a:xfrm>
        </p:spPr>
        <p:txBody>
          <a:bodyPr/>
          <a:lstStyle/>
          <a:p>
            <a:r>
              <a:rPr lang="en-US" dirty="0" smtClean="0"/>
              <a:t>INTEREST OF THINGS</a:t>
            </a:r>
            <a:endParaRPr lang="en-US" dirty="0"/>
          </a:p>
        </p:txBody>
      </p:sp>
      <p:sp>
        <p:nvSpPr>
          <p:cNvPr id="6" name="Subtitle 5"/>
          <p:cNvSpPr>
            <a:spLocks noGrp="1"/>
          </p:cNvSpPr>
          <p:nvPr>
            <p:ph type="subTitle" idx="1"/>
          </p:nvPr>
        </p:nvSpPr>
        <p:spPr>
          <a:xfrm>
            <a:off x="304800" y="1600200"/>
            <a:ext cx="8610600" cy="5029200"/>
          </a:xfrm>
        </p:spPr>
        <p:txBody>
          <a:bodyPr>
            <a:normAutofit fontScale="92500"/>
          </a:bodyPr>
          <a:lstStyle/>
          <a:p>
            <a:pPr marL="514350" indent="-514350">
              <a:buAutoNum type="arabicPeriod"/>
            </a:pPr>
            <a:r>
              <a:rPr lang="en-US" dirty="0" smtClean="0"/>
              <a:t>Industries now operate, interact and use data differently due to the adoption and use of the internet of things (IOT) these improvement have accelerated the digitization of manufacturing on industry that was previously hesitant to modernize.</a:t>
            </a:r>
          </a:p>
          <a:p>
            <a:pPr marL="514350" indent="-514350">
              <a:buAutoNum type="arabicPeriod"/>
            </a:pPr>
            <a:endParaRPr lang="en-US" dirty="0"/>
          </a:p>
          <a:p>
            <a:r>
              <a:rPr lang="en-US" dirty="0" smtClean="0"/>
              <a:t>Speaking about lightning speed, modern manufacturing operation management needs to be quick in all areas of the business to </a:t>
            </a:r>
            <a:r>
              <a:rPr lang="en-US" smtClean="0"/>
              <a:t>be competitive</a:t>
            </a:r>
            <a:endParaRPr lang="en-US" dirty="0" smtClean="0"/>
          </a:p>
        </p:txBody>
      </p:sp>
      <p:sp>
        <p:nvSpPr>
          <p:cNvPr id="7" name="Rectangle 6"/>
          <p:cNvSpPr/>
          <p:nvPr/>
        </p:nvSpPr>
        <p:spPr>
          <a:xfrm>
            <a:off x="10442575" y="-7890987"/>
            <a:ext cx="2286000" cy="22843176"/>
          </a:xfrm>
          <a:prstGeom prst="rect">
            <a:avLst/>
          </a:prstGeom>
        </p:spPr>
        <p:txBody>
          <a:bodyPr>
            <a:spAutoFit/>
          </a:bodyPr>
          <a:lstStyle/>
          <a:p>
            <a:pPr marL="514350" lvl="0" indent="-514350" algn="ctr">
              <a:spcBef>
                <a:spcPct val="20000"/>
              </a:spcBef>
              <a:buFont typeface="Arial" pitchFamily="34" charset="0"/>
              <a:buAutoNum type="arabicPeriod"/>
            </a:pPr>
            <a:r>
              <a:rPr lang="en-US" sz="3200" dirty="0">
                <a:solidFill>
                  <a:prstClr val="black">
                    <a:tint val="75000"/>
                  </a:prstClr>
                </a:solidFill>
              </a:rPr>
              <a:t>Industries now operate, interact and use data differently due to the adoption and use of the internet of things (IOT) these improvements have accelerated the </a:t>
            </a:r>
            <a:r>
              <a:rPr lang="en-US" sz="3200" dirty="0" err="1" smtClean="0">
                <a:solidFill>
                  <a:prstClr val="black">
                    <a:tint val="75000"/>
                  </a:prstClr>
                </a:solidFill>
              </a:rPr>
              <a:t>digitizatiolln</a:t>
            </a:r>
            <a:r>
              <a:rPr lang="en-US" sz="3200" dirty="0" smtClean="0">
                <a:solidFill>
                  <a:prstClr val="black">
                    <a:tint val="75000"/>
                  </a:prstClr>
                </a:solidFill>
              </a:rPr>
              <a:t> </a:t>
            </a:r>
            <a:r>
              <a:rPr lang="en-US" sz="3200" dirty="0">
                <a:solidFill>
                  <a:prstClr val="black">
                    <a:tint val="75000"/>
                  </a:prstClr>
                </a:solidFill>
              </a:rPr>
              <a:t>of manufacturing on industry that was previously hesitant to modernize.</a:t>
            </a:r>
          </a:p>
          <a:p>
            <a:pPr lvl="0" algn="ctr">
              <a:spcBef>
                <a:spcPct val="20000"/>
              </a:spcBef>
            </a:pPr>
            <a:r>
              <a:rPr lang="en-US" sz="3200" dirty="0">
                <a:solidFill>
                  <a:prstClr val="black">
                    <a:tint val="75000"/>
                  </a:prstClr>
                </a:solidFill>
              </a:rPr>
              <a:t>Speaking about lightning speed, modern manufacturing operation management needs to be quick in all areas of the </a:t>
            </a:r>
            <a:endParaRPr lang="en-US" dirty="0"/>
          </a:p>
        </p:txBody>
      </p:sp>
    </p:spTree>
    <p:extLst>
      <p:ext uri="{BB962C8B-B14F-4D97-AF65-F5344CB8AC3E}">
        <p14:creationId xmlns:p14="http://schemas.microsoft.com/office/powerpoint/2010/main" val="2337567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458200" cy="5105400"/>
          </a:xfrm>
        </p:spPr>
        <p:txBody>
          <a:bodyPr>
            <a:noAutofit/>
          </a:bodyPr>
          <a:lstStyle/>
          <a:p>
            <a:pPr algn="just">
              <a:lnSpc>
                <a:spcPct val="150000"/>
              </a:lnSpc>
            </a:pPr>
            <a:r>
              <a:rPr lang="en-US" sz="1200" dirty="0" smtClean="0">
                <a:latin typeface="Arial" pitchFamily="34" charset="0"/>
                <a:cs typeface="Arial" pitchFamily="34" charset="0"/>
              </a:rPr>
              <a:t/>
            </a:r>
            <a:br>
              <a:rPr lang="en-US" sz="1200" dirty="0" smtClean="0">
                <a:latin typeface="Arial" pitchFamily="34" charset="0"/>
                <a:cs typeface="Arial" pitchFamily="34" charset="0"/>
              </a:rPr>
            </a:br>
            <a:r>
              <a:rPr lang="en-US" sz="2000" dirty="0" smtClean="0">
                <a:latin typeface="Arial" pitchFamily="34" charset="0"/>
                <a:cs typeface="Arial" pitchFamily="34" charset="0"/>
              </a:rPr>
              <a:t>2.The </a:t>
            </a:r>
            <a:r>
              <a:rPr lang="en-US" sz="2000" dirty="0" smtClean="0">
                <a:latin typeface="Arial" pitchFamily="34" charset="0"/>
                <a:cs typeface="Arial" pitchFamily="34" charset="0"/>
              </a:rPr>
              <a:t>internet of things (IOT) has not been around that long. It was only in 1999that the term internet of things was coined by Kevin Ashton. Ashton used the phrase as the title of his presentation for new sensor project he was working on and it stuck from there.</a:t>
            </a:r>
            <a:br>
              <a:rPr lang="en-US" sz="2000" dirty="0" smtClean="0">
                <a:latin typeface="Arial" pitchFamily="34" charset="0"/>
                <a:cs typeface="Arial" pitchFamily="34" charset="0"/>
              </a:rPr>
            </a:br>
            <a:r>
              <a:rPr lang="en-US" sz="2000" dirty="0">
                <a:latin typeface="Arial" pitchFamily="34" charset="0"/>
                <a:cs typeface="Arial" pitchFamily="34" charset="0"/>
              </a:rPr>
              <a:t/>
            </a:r>
            <a:br>
              <a:rPr lang="en-US" sz="2000" dirty="0">
                <a:latin typeface="Arial" pitchFamily="34" charset="0"/>
                <a:cs typeface="Arial" pitchFamily="34" charset="0"/>
              </a:rPr>
            </a:br>
            <a:r>
              <a:rPr lang="en-US" sz="2000" dirty="0" smtClean="0">
                <a:latin typeface="Arial" pitchFamily="34" charset="0"/>
                <a:cs typeface="Arial" pitchFamily="34" charset="0"/>
              </a:rPr>
              <a:t>While the phrase came about in 1999, the concept of connection devices dates back to 1832, when the first electromagnetic telegraph wads designed, allowing direct communication between two machines through the transfer of electrical signal. However the true internet of things history began with the invention of the internet in the late 1960s  </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1578722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382000" cy="5592763"/>
          </a:xfrm>
        </p:spPr>
        <p:txBody>
          <a:bodyPr>
            <a:normAutofit fontScale="92500"/>
          </a:bodyPr>
          <a:lstStyle/>
          <a:p>
            <a:pPr marL="0" indent="0" algn="just">
              <a:lnSpc>
                <a:spcPct val="160000"/>
              </a:lnSpc>
              <a:buNone/>
            </a:pPr>
            <a:r>
              <a:rPr lang="en-US" sz="2000" dirty="0" smtClean="0">
                <a:latin typeface="Arial" pitchFamily="34" charset="0"/>
                <a:cs typeface="Arial" pitchFamily="34" charset="0"/>
              </a:rPr>
              <a:t>. </a:t>
            </a:r>
            <a:r>
              <a:rPr lang="en-US" sz="2000" dirty="0" smtClean="0">
                <a:latin typeface="Arial" pitchFamily="34" charset="0"/>
                <a:cs typeface="Arial" pitchFamily="34" charset="0"/>
              </a:rPr>
              <a:t>We have talked widely about the internet of things (IOT) with a particular focus on what it is how biometric technology impacts IOT technology and the potential security threads associated with IOT connected device.</a:t>
            </a:r>
          </a:p>
          <a:p>
            <a:pPr marL="0" indent="0" algn="just">
              <a:lnSpc>
                <a:spcPct val="160000"/>
              </a:lnSpc>
              <a:buNone/>
            </a:pPr>
            <a:endParaRPr lang="en-US" sz="2000" dirty="0" smtClean="0">
              <a:latin typeface="Arial" pitchFamily="34" charset="0"/>
              <a:cs typeface="Arial" pitchFamily="34" charset="0"/>
            </a:endParaRPr>
          </a:p>
          <a:p>
            <a:pPr marL="0" indent="0" algn="just">
              <a:lnSpc>
                <a:spcPct val="160000"/>
              </a:lnSpc>
              <a:buNone/>
            </a:pPr>
            <a:r>
              <a:rPr lang="en-US" sz="2000" dirty="0" smtClean="0">
                <a:latin typeface="Arial" pitchFamily="34" charset="0"/>
                <a:cs typeface="Arial" pitchFamily="34" charset="0"/>
              </a:rPr>
              <a:t>But what are the technologies that enable the internet of things IOT primarily exploits standard protocols and networking technologies. However, the major enabling technologies and protocols of IOT or RFID, NFC, low-energy wireless, low-energy radio protocols, and LTE-A </a:t>
            </a:r>
          </a:p>
          <a:p>
            <a:pPr marL="0" indent="0" algn="just">
              <a:lnSpc>
                <a:spcPct val="160000"/>
              </a:lnSpc>
              <a:buNone/>
            </a:pPr>
            <a:r>
              <a:rPr lang="en-US" sz="2000" dirty="0" smtClean="0">
                <a:latin typeface="Arial" pitchFamily="34" charset="0"/>
                <a:cs typeface="Arial" pitchFamily="34" charset="0"/>
              </a:rPr>
              <a:t>These technologies support the specific networking functionally needed in an IOT system in contrast to a standard uniform network of common system.</a:t>
            </a:r>
          </a:p>
          <a:p>
            <a:pPr marL="0" indent="0" algn="just">
              <a:lnSpc>
                <a:spcPct val="160000"/>
              </a:lnSpc>
              <a:buNone/>
            </a:pPr>
            <a:endParaRPr lang="en-US" sz="2000" dirty="0">
              <a:latin typeface="Arial" pitchFamily="34" charset="0"/>
              <a:cs typeface="Arial" pitchFamily="34" charset="0"/>
            </a:endParaRPr>
          </a:p>
          <a:p>
            <a:pPr marL="0" indent="0">
              <a:buNone/>
            </a:pPr>
            <a:endParaRPr lang="en-US" dirty="0"/>
          </a:p>
        </p:txBody>
      </p:sp>
    </p:spTree>
    <p:extLst>
      <p:ext uri="{BB962C8B-B14F-4D97-AF65-F5344CB8AC3E}">
        <p14:creationId xmlns:p14="http://schemas.microsoft.com/office/powerpoint/2010/main" val="1553194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305800" cy="5364163"/>
          </a:xfrm>
        </p:spPr>
        <p:txBody>
          <a:bodyPr>
            <a:normAutofit/>
          </a:bodyPr>
          <a:lstStyle/>
          <a:p>
            <a:pPr marL="0" indent="0">
              <a:buNone/>
            </a:pPr>
            <a:r>
              <a:rPr lang="en-US" sz="2000" dirty="0" smtClean="0">
                <a:latin typeface="Arial" pitchFamily="34" charset="0"/>
                <a:cs typeface="Arial" pitchFamily="34" charset="0"/>
              </a:rPr>
              <a:t>-As well as the enabling technologies, the IOT also relies on other technologies to maximize the opportunities that are created by the IOT.</a:t>
            </a:r>
          </a:p>
          <a:p>
            <a:pPr marL="0" indent="0">
              <a:buNone/>
            </a:pPr>
            <a:r>
              <a:rPr lang="en-US" sz="2000" dirty="0" smtClean="0">
                <a:latin typeface="Arial" pitchFamily="34" charset="0"/>
                <a:cs typeface="Arial" pitchFamily="34" charset="0"/>
              </a:rPr>
              <a:t>These include</a:t>
            </a:r>
          </a:p>
          <a:p>
            <a:pPr marL="0" indent="0">
              <a:buNone/>
            </a:pPr>
            <a:r>
              <a:rPr lang="en-US" sz="2000" dirty="0">
                <a:latin typeface="Arial" pitchFamily="34" charset="0"/>
                <a:cs typeface="Arial" pitchFamily="34" charset="0"/>
              </a:rPr>
              <a:t>*</a:t>
            </a:r>
            <a:r>
              <a:rPr lang="en-US" sz="2000" dirty="0" smtClean="0">
                <a:latin typeface="Arial" pitchFamily="34" charset="0"/>
                <a:cs typeface="Arial" pitchFamily="34" charset="0"/>
              </a:rPr>
              <a:t>Big data</a:t>
            </a:r>
          </a:p>
          <a:p>
            <a:pPr marL="0" indent="0">
              <a:buNone/>
            </a:pPr>
            <a:r>
              <a:rPr lang="en-US" sz="2000" dirty="0">
                <a:latin typeface="Arial" pitchFamily="34" charset="0"/>
                <a:cs typeface="Arial" pitchFamily="34" charset="0"/>
              </a:rPr>
              <a:t>*</a:t>
            </a:r>
            <a:r>
              <a:rPr lang="en-US" sz="2000" dirty="0" smtClean="0">
                <a:latin typeface="Arial" pitchFamily="34" charset="0"/>
                <a:cs typeface="Arial" pitchFamily="34" charset="0"/>
              </a:rPr>
              <a:t>Cloud computing</a:t>
            </a:r>
          </a:p>
          <a:p>
            <a:pPr marL="0" indent="0">
              <a:buNone/>
            </a:pPr>
            <a:r>
              <a:rPr lang="en-US" sz="2000" dirty="0">
                <a:latin typeface="Arial" pitchFamily="34" charset="0"/>
                <a:cs typeface="Arial" pitchFamily="34" charset="0"/>
              </a:rPr>
              <a:t>*</a:t>
            </a:r>
            <a:r>
              <a:rPr lang="en-US" sz="2000" dirty="0" smtClean="0">
                <a:latin typeface="Arial" pitchFamily="34" charset="0"/>
                <a:cs typeface="Arial" pitchFamily="34" charset="0"/>
              </a:rPr>
              <a:t>sensors</a:t>
            </a:r>
          </a:p>
          <a:p>
            <a:pPr marL="0" indent="0">
              <a:buNone/>
            </a:pPr>
            <a:r>
              <a:rPr lang="en-US" sz="2000" dirty="0">
                <a:latin typeface="Arial" pitchFamily="34" charset="0"/>
                <a:cs typeface="Arial" pitchFamily="34" charset="0"/>
              </a:rPr>
              <a:t>*</a:t>
            </a:r>
            <a:r>
              <a:rPr lang="en-US" sz="2000" dirty="0" smtClean="0">
                <a:latin typeface="Arial" pitchFamily="34" charset="0"/>
                <a:cs typeface="Arial" pitchFamily="34" charset="0"/>
              </a:rPr>
              <a:t>Analytics software</a:t>
            </a:r>
          </a:p>
          <a:p>
            <a:pPr marL="0" indent="0">
              <a:buNone/>
            </a:pPr>
            <a:r>
              <a:rPr lang="en-US" sz="2000" dirty="0" smtClean="0">
                <a:latin typeface="Arial" pitchFamily="34" charset="0"/>
                <a:cs typeface="Arial" pitchFamily="34" charset="0"/>
              </a:rPr>
              <a:t>-Those supporting technologies are there to ensure the </a:t>
            </a:r>
            <a:r>
              <a:rPr lang="en-US" sz="2000" dirty="0" smtClean="0">
                <a:latin typeface="Arial" pitchFamily="34" charset="0"/>
                <a:cs typeface="Arial" pitchFamily="34" charset="0"/>
              </a:rPr>
              <a:t>data from IOT devices can be collected, stored and analyzed. </a:t>
            </a:r>
            <a:r>
              <a:rPr lang="en-US" sz="2000" dirty="0">
                <a:latin typeface="Arial" pitchFamily="34" charset="0"/>
                <a:cs typeface="Arial" pitchFamily="34" charset="0"/>
              </a:rPr>
              <a:t>H</a:t>
            </a:r>
            <a:r>
              <a:rPr lang="en-US" sz="2000" dirty="0" smtClean="0">
                <a:latin typeface="Arial" pitchFamily="34" charset="0"/>
                <a:cs typeface="Arial" pitchFamily="34" charset="0"/>
              </a:rPr>
              <a:t>owever , lets take a closer look at the enabling technologies for the internet of things.</a:t>
            </a:r>
            <a:r>
              <a:rPr lang="en-US" sz="2000" dirty="0" smtClean="0">
                <a:latin typeface="Arial" pitchFamily="34" charset="0"/>
                <a:cs typeface="Arial" pitchFamily="34" charset="0"/>
              </a:rPr>
              <a:t> </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3861573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rmAutofit/>
          </a:bodyPr>
          <a:lstStyle/>
          <a:p>
            <a:pPr marL="0" indent="0" algn="just">
              <a:lnSpc>
                <a:spcPct val="150000"/>
              </a:lnSpc>
              <a:buNone/>
            </a:pPr>
            <a:r>
              <a:rPr lang="en-US" sz="1200" dirty="0" smtClean="0">
                <a:latin typeface="Arial" pitchFamily="34" charset="0"/>
                <a:cs typeface="Arial" pitchFamily="34" charset="0"/>
              </a:rPr>
              <a:t>4</a:t>
            </a:r>
            <a:r>
              <a:rPr lang="en-US" sz="2000" dirty="0" smtClean="0">
                <a:latin typeface="Arial" pitchFamily="34" charset="0"/>
                <a:cs typeface="Arial" pitchFamily="34" charset="0"/>
              </a:rPr>
              <a:t>. Internet of things (IOT) simply means a wireless network that interconnects devices, machines, or vehicle with the help of sensors, software and etc. these objects are able to collect and transfer data over a wireless network without any human intervention. Technology is getting so advanced day by day as the new software and technology have helped humans to complete complex tasks which could easily take days to get solved by humans but technologies are able to complete the same task in seconds saving time and energy. </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3584917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8200"/>
            <a:ext cx="8305800" cy="6019800"/>
          </a:xfrm>
        </p:spPr>
        <p:txBody>
          <a:bodyPr>
            <a:normAutofit fontScale="55000" lnSpcReduction="20000"/>
          </a:bodyPr>
          <a:lstStyle/>
          <a:p>
            <a:pPr marL="0" indent="0" algn="just">
              <a:lnSpc>
                <a:spcPct val="170000"/>
              </a:lnSpc>
              <a:buNone/>
            </a:pPr>
            <a:r>
              <a:rPr lang="en-US" dirty="0" smtClean="0">
                <a:latin typeface="Arial" pitchFamily="34" charset="0"/>
                <a:cs typeface="Arial" pitchFamily="34" charset="0"/>
              </a:rPr>
              <a:t>5. For more than 10 years, IOT has been considered as one of the emerging technologies I IT for market adoption, as noted in Gartner's IT hype circle. This represent the emergence, adoption, maturity and impact on applications of specific technologies. The vision of IOT has always been the creation of complex interacting systems that allow seamless information exchange between physical and digital objects without human intervention.</a:t>
            </a:r>
          </a:p>
          <a:p>
            <a:pPr marL="0" indent="0" algn="just">
              <a:lnSpc>
                <a:spcPct val="170000"/>
              </a:lnSpc>
              <a:buNone/>
            </a:pPr>
            <a:endParaRPr lang="en-US" dirty="0">
              <a:latin typeface="Arial" pitchFamily="34" charset="0"/>
              <a:cs typeface="Arial" pitchFamily="34" charset="0"/>
            </a:endParaRPr>
          </a:p>
          <a:p>
            <a:pPr marL="0" indent="0" algn="just">
              <a:lnSpc>
                <a:spcPct val="170000"/>
              </a:lnSpc>
              <a:buNone/>
            </a:pPr>
            <a:r>
              <a:rPr lang="en-US" b="1" dirty="0" smtClean="0">
                <a:latin typeface="Arial" pitchFamily="34" charset="0"/>
                <a:cs typeface="Arial" pitchFamily="34" charset="0"/>
              </a:rPr>
              <a:t>References </a:t>
            </a:r>
          </a:p>
          <a:p>
            <a:pPr marL="0" indent="0" algn="just">
              <a:lnSpc>
                <a:spcPct val="170000"/>
              </a:lnSpc>
              <a:buNone/>
            </a:pPr>
            <a:r>
              <a:rPr lang="en-US" dirty="0" smtClean="0">
                <a:latin typeface="Arial" pitchFamily="34" charset="0"/>
                <a:cs typeface="Arial" pitchFamily="34" charset="0"/>
              </a:rPr>
              <a:t>1.Google internet </a:t>
            </a:r>
          </a:p>
          <a:p>
            <a:pPr marL="0" indent="0" algn="just">
              <a:lnSpc>
                <a:spcPct val="170000"/>
              </a:lnSpc>
              <a:buNone/>
            </a:pPr>
            <a:r>
              <a:rPr lang="en-US" dirty="0" smtClean="0">
                <a:latin typeface="Arial" pitchFamily="34" charset="0"/>
                <a:cs typeface="Arial" pitchFamily="34" charset="0"/>
              </a:rPr>
              <a:t>2.Kevin Ashton 1999</a:t>
            </a:r>
          </a:p>
          <a:p>
            <a:pPr marL="0" indent="0" algn="just">
              <a:lnSpc>
                <a:spcPct val="170000"/>
              </a:lnSpc>
              <a:buNone/>
            </a:pPr>
            <a:r>
              <a:rPr lang="en-US" dirty="0" smtClean="0">
                <a:latin typeface="Arial" pitchFamily="34" charset="0"/>
                <a:cs typeface="Arial" pitchFamily="34" charset="0"/>
              </a:rPr>
              <a:t>3.IOT device connected internet 2012</a:t>
            </a:r>
          </a:p>
          <a:p>
            <a:pPr marL="0" indent="0" algn="just">
              <a:lnSpc>
                <a:spcPct val="170000"/>
              </a:lnSpc>
              <a:buNone/>
            </a:pPr>
            <a:r>
              <a:rPr lang="en-US" dirty="0" smtClean="0">
                <a:latin typeface="Arial" pitchFamily="34" charset="0"/>
                <a:cs typeface="Arial" pitchFamily="34" charset="0"/>
              </a:rPr>
              <a:t>4.Internet 2015</a:t>
            </a:r>
          </a:p>
          <a:p>
            <a:pPr marL="0" indent="0" algn="just">
              <a:lnSpc>
                <a:spcPct val="170000"/>
              </a:lnSpc>
              <a:buNone/>
            </a:pPr>
            <a:r>
              <a:rPr lang="en-US" dirty="0" smtClean="0">
                <a:latin typeface="Arial" pitchFamily="34" charset="0"/>
                <a:cs typeface="Arial" pitchFamily="34" charset="0"/>
              </a:rPr>
              <a:t>5.Atzori et. Al. (2010, p 2787)</a:t>
            </a:r>
            <a:endParaRPr lang="en-US" dirty="0">
              <a:latin typeface="Arial" pitchFamily="34" charset="0"/>
              <a:cs typeface="Arial" pitchFamily="34" charset="0"/>
            </a:endParaRPr>
          </a:p>
        </p:txBody>
      </p:sp>
    </p:spTree>
    <p:extLst>
      <p:ext uri="{BB962C8B-B14F-4D97-AF65-F5344CB8AC3E}">
        <p14:creationId xmlns:p14="http://schemas.microsoft.com/office/powerpoint/2010/main" val="33822144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501</Words>
  <Application>Microsoft Office PowerPoint</Application>
  <PresentationFormat>On-screen Show (4:3)</PresentationFormat>
  <Paragraphs>28</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INTEREST OF THINGS</vt:lpstr>
      <vt:lpstr> 2.The internet of things (IOT) has not been around that long. It was only in 1999that the term internet of things was coined by Kevin Ashton. Ashton used the phrase as the title of his presentation for new sensor project he was working on and it stuck from there.  While the phrase came about in 1999, the concept of connection devices dates back to 1832, when the first electromagnetic telegraph wads designed, allowing direct communication between two machines through the transfer of electrical signal. However the true internet of things history began with the invention of the internet in the late 1960s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1. Industries now operate, interact, and use data differently due to the adoption and useof the interest of things(IOT). The improvements have accelerated the digitization of manufacturing, on industry that was previously hesitant to modernize  Speaking about lighting speed, modern manufacturing operations mana</dc:title>
  <dc:creator>Netshinombeloni Simo</dc:creator>
  <cp:lastModifiedBy>Netshinombeloni Simo</cp:lastModifiedBy>
  <cp:revision>18</cp:revision>
  <dcterms:created xsi:type="dcterms:W3CDTF">2022-09-12T16:48:16Z</dcterms:created>
  <dcterms:modified xsi:type="dcterms:W3CDTF">2022-09-13T10:07:22Z</dcterms:modified>
</cp:coreProperties>
</file>