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4B78-0256-41A5-A854-A83778D1AC6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9889-40EF-4280-B29C-79EE866C23B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65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99889-40EF-4280-B29C-79EE866C23B5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55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EEB8-99DE-4344-B350-BDC05763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54AED-8400-401A-84D7-AB679C88F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2C82-CA44-420A-AF79-36E1831C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0426-2892-47A0-8EAC-2016BCC2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7FB7-30B1-4595-B6BA-6B09E2B2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82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5C45-A7FD-4143-B90D-4766E3B5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66D18-20DA-4F40-93F1-8C13C49A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9158-F6B0-4E71-AE42-E65239A9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40F3-B3B5-4181-B59F-8F7E34F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EFBC-D65B-4F22-9827-BD626934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03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88893-BC16-4C01-8117-1A57680B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FEB4-2CE4-4890-B644-351EF7FB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D6FB-D4A1-4C4B-91DF-49655010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04EA-3141-422C-B324-1E5544D8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7E86-5A34-4858-877F-CBE2C88C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30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7FC1-A344-4BAA-A53A-74CF97A7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032E-85C9-42A6-A425-1C24A29B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B2D1-8AAB-4B6A-B72D-F3EA0329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3F5F-AEA1-4088-BA52-4823B38F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3557-4C72-4036-B4DE-BB5FF55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90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40BC-D930-4E29-84A9-5965686A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1569-EAC3-4064-B2F2-72101722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ED70-BC2B-45F8-AACA-287A3DEA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93A1-689F-425D-B981-D7BC55AD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6731-3650-4F08-AFD8-919728EA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39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A0D-3379-4C39-8BAF-81DCD6D9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8365-6F78-437F-9354-6762364FD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8E3F-8CCA-4F03-AC80-3ECF5E06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68E3-3611-4AD8-84ED-22C89CBB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6B539-5060-4106-9345-3ABD4DA0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C8FF-A01A-4F0B-9212-2D44B578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698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3A8-C0DC-4D8B-8E8E-D09384D8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3CE7-D3C2-4437-8151-039E4A0C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1AAA-4E3B-4AD6-A23B-02D684C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600C9-636E-4FC1-AEFA-88AD2014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B2A2F-FE45-43C2-BB5E-942A45619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6A6CA-5648-477E-9D2F-662120B8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4BAD6-10E4-4893-A400-587CF2F8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8E5A-9010-4F6C-BBBA-73BCFB1E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567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06C7-79C7-4DC7-823C-1B0CC124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887AB-14A8-4CB2-AF8A-CE368E3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616A8-766E-4759-9003-425499C3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CE66-0451-4F6E-BE4F-67AE29F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11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1BD7C-44CD-4F18-972E-0BDAAA1E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8DAA6-51B6-42CA-B5EA-4D038A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52645-E00E-428B-8B43-A3A042DB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1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D188-61F8-464F-98B5-4BF0683E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415A-5A3A-4ECA-9B45-A02050317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85505-48B1-44CF-91FB-3B56C784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41925-2A7A-4565-8B63-842C8222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4E7C-D267-4600-AFF8-B1EE3679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22C9-025F-4C8C-9F81-BF057BC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79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27AA-098F-429D-ACE8-E90EB1A1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FCFD9-7DE8-420E-B98E-467E96476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59E-54EF-46EB-A547-798F4CB4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738B-5142-44B1-8CB3-67257342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40C2-1D05-4D0C-96AC-EB43CFF5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B9E0-6473-42E7-A6FD-486EA6A5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598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4ECDD-2F41-4C5A-897E-B3CB9A69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D0B2-E3BE-4BBF-B604-FA854D36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B047-BA6A-4FAA-B466-3AB7F7726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25F1-8DF2-4D45-A22F-1BC5B84EAEBD}" type="datetimeFigureOut">
              <a:rPr lang="ro-RO" smtClean="0"/>
              <a:t>30.01.2023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C698-3902-4F7D-8705-C9B9B301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F8EC-BB31-4066-9B43-BB3D9CB5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6E79-2ABF-4A4D-9E99-954CDDEE2A9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592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Vitis-Tutorials" TargetMode="External"/><Relationship Id="rId2" Type="http://schemas.openxmlformats.org/officeDocument/2006/relationships/hyperlink" Target="https://tsapps.nist.gov/publication/get_pdf.cfm?pub_id=90142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ineas09/FPGA_AES" TargetMode="External"/><Relationship Id="rId4" Type="http://schemas.openxmlformats.org/officeDocument/2006/relationships/hyperlink" Target="https://docs.xilinx.com/r/en-US/ug1399-vitis-h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558C-6AC5-4CBE-AC96-664D088A2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Encryption Standard </a:t>
            </a:r>
            <a:br>
              <a:rPr lang="en-US" dirty="0"/>
            </a:br>
            <a:r>
              <a:rPr lang="en-US" dirty="0"/>
              <a:t>(AES)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8EE44-35D8-45B2-BBD9-D87350DF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Ghenea Claudiu-Florentin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240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227E-1316-47F0-A684-5D7564B2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ShiftRows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3168-4CFD-474B-8921-32AB4D01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ShiftRows</a:t>
            </a:r>
            <a:r>
              <a:rPr lang="en-US" dirty="0"/>
              <a:t> transformation, the bytes in the last three rows of the State are cyclically shifted over different numbers of bytes (positions).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E726B-A920-4F0E-93A1-E09AF49F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37" y="3096192"/>
            <a:ext cx="642074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97B-BA72-47E4-A415-17B07DE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MixColumns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899B-8085-44ED-92F5-6EEFA323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transformation each column of the State matrix is considered a polynomial over GF(2^8) and multiplied modulo            . The fixed polynomial that will be multiplied is fixed – a(x). The whole operation can be written as: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A3333-8D71-4CB3-96BA-1D207C5D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84" y="2239356"/>
            <a:ext cx="910390" cy="39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C2422-C643-4A9B-86B4-BC76AB78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981233" cy="2368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5925C-C69E-428D-BB00-EB3FA52B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76169"/>
            <a:ext cx="577295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E0B-51F6-4B15-95BB-9C102DCD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AddRoundKey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A00A-C5C5-41F1-82DF-401997C3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AddRoundKey</a:t>
            </a:r>
            <a:r>
              <a:rPr lang="en-US" dirty="0"/>
              <a:t> transformation step, a Round Key is added to the State by a simple bitwise XOR operation. </a:t>
            </a:r>
          </a:p>
          <a:p>
            <a:r>
              <a:rPr lang="en-US" dirty="0"/>
              <a:t>This step provides confusion by combining the key schedule with the State.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D1A84-0063-4755-8D46-7C893332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30" y="3857206"/>
            <a:ext cx="790685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0F49-32C9-451A-821A-ECD3AD99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Key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37C0-4900-4872-865A-7BA59F67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provided Cipher Key K is used to perform a Key Expansion Routine that generated a key schedule (that is used in </a:t>
            </a:r>
            <a:r>
              <a:rPr lang="en-US" dirty="0" err="1"/>
              <a:t>AddRoundKey</a:t>
            </a:r>
            <a:r>
              <a:rPr lang="en-US" dirty="0"/>
              <a:t>). </a:t>
            </a:r>
          </a:p>
          <a:p>
            <a:r>
              <a:rPr lang="en-US" dirty="0"/>
              <a:t>The pseudocode for this step is presented in the next slide.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75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37C4CC-50B1-4438-84E7-DD6D10FB8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161" y="541421"/>
            <a:ext cx="7617677" cy="55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4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38B9-F8A5-48F6-92BC-577A13C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Cipher Algorithm</a:t>
            </a:r>
            <a:endParaRPr lang="ro-RO" b="1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8B97EAA-928D-432A-8DFF-FB5D3F78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98" y="1367556"/>
            <a:ext cx="6917204" cy="51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5AC2-6FBE-4921-8AA1-2CED41BB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Vitis</a:t>
            </a:r>
            <a:r>
              <a:rPr lang="en-US" b="1" dirty="0"/>
              <a:t> HSL Implementation and Results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7B6C-CB4B-4C7F-BBBB-8E52B03C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4"/>
            <a:ext cx="2867526" cy="4105942"/>
          </a:xfrm>
        </p:spPr>
        <p:txBody>
          <a:bodyPr/>
          <a:lstStyle/>
          <a:p>
            <a:r>
              <a:rPr lang="en-US" dirty="0"/>
              <a:t>GoldenValues.txt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873D6-47CA-4B41-A70C-6BE7F73C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94" y="2334182"/>
            <a:ext cx="2476846" cy="27912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7EA843-C20B-4C09-85AB-BE31CD6F9322}"/>
              </a:ext>
            </a:extLst>
          </p:cNvPr>
          <p:cNvSpPr txBox="1">
            <a:spLocks/>
          </p:cNvSpPr>
          <p:nvPr/>
        </p:nvSpPr>
        <p:spPr>
          <a:xfrm>
            <a:off x="4063108" y="1690688"/>
            <a:ext cx="2867526" cy="410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debugFile.txt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9A6BD-9909-4ADA-900C-7A9DFB59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0" y="2196028"/>
            <a:ext cx="3397357" cy="40724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5A16A6-E66C-41E2-998E-DC8A3703BB10}"/>
              </a:ext>
            </a:extLst>
          </p:cNvPr>
          <p:cNvSpPr txBox="1">
            <a:spLocks/>
          </p:cNvSpPr>
          <p:nvPr/>
        </p:nvSpPr>
        <p:spPr>
          <a:xfrm>
            <a:off x="7610071" y="1801564"/>
            <a:ext cx="2867526" cy="410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Cosimulation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4EC9A-8E91-43C0-87E2-434212938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50" y="2442777"/>
            <a:ext cx="4314332" cy="16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1A68-5FAD-4124-A857-D0B17F2C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ro-RO" b="1" dirty="0"/>
              <a:t>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BFD2-D6CF-4EF9-857D-657F38BB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https://tsapps.nist.gov/publication/get_pdf.cfm?pub_id=901427</a:t>
            </a:r>
            <a:endParaRPr lang="en-US" dirty="0"/>
          </a:p>
          <a:p>
            <a:r>
              <a:rPr lang="en-US" dirty="0">
                <a:hlinkClick r:id="rId3"/>
              </a:rPr>
              <a:t>https://github.com/Xilinx/Vitis-Tutorials</a:t>
            </a:r>
            <a:endParaRPr lang="en-US" dirty="0"/>
          </a:p>
          <a:p>
            <a:r>
              <a:rPr lang="en-US" dirty="0">
                <a:hlinkClick r:id="rId4"/>
              </a:rPr>
              <a:t>https://docs.xilinx.com/r/en-US/ug1399-vitis-hls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can be found here - </a:t>
            </a:r>
            <a:r>
              <a:rPr lang="en-US" dirty="0">
                <a:hlinkClick r:id="rId5"/>
              </a:rPr>
              <a:t>https://github.com/Phineas09/FPGA_AES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88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7571-7A92-492D-AE7E-CE535841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63E8-B7EC-4059-B978-1752AF7E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err="1"/>
              <a:t>Rijndael</a:t>
            </a:r>
            <a:r>
              <a:rPr lang="en-US" dirty="0"/>
              <a:t> algorithm, AES is a symmetric block cipher that can process data blocks of 128 bits (16 bytes), using keys of various lengths (128, 192 and 256 bits).</a:t>
            </a:r>
          </a:p>
          <a:p>
            <a:r>
              <a:rPr lang="en-US" dirty="0"/>
              <a:t>AES uses a private key, that must be known by both parties (shared secret key) as it is a symmetric encryption algorithm.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30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43A-00A6-46DF-9E02-DD818CB4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Algorithm Specification</a:t>
            </a:r>
            <a:r>
              <a:rPr lang="en-US" b="1" dirty="0"/>
              <a:t>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42E5-4665-474D-8263-F8B6A4FA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 err="1"/>
              <a:t>Nk</a:t>
            </a:r>
            <a:r>
              <a:rPr lang="en-US" dirty="0"/>
              <a:t> – Number of 32-bit words comprising the Cipher Key.</a:t>
            </a:r>
          </a:p>
          <a:p>
            <a:r>
              <a:rPr lang="en-US" dirty="0" err="1"/>
              <a:t>Nb</a:t>
            </a:r>
            <a:r>
              <a:rPr lang="en-US" dirty="0"/>
              <a:t> – Number of columns (32-bit words) comprising the State.</a:t>
            </a:r>
          </a:p>
          <a:p>
            <a:r>
              <a:rPr lang="en-US" dirty="0"/>
              <a:t>Nr –  Number of rounds, which is a function of </a:t>
            </a:r>
            <a:r>
              <a:rPr lang="en-US" dirty="0" err="1"/>
              <a:t>Nk</a:t>
            </a:r>
            <a:r>
              <a:rPr lang="en-US" dirty="0"/>
              <a:t> and Nb.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48DC3-049F-4389-BBC1-DC25CE89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3568317"/>
            <a:ext cx="723048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6B95-5753-42D3-909F-0C1B1B23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definitions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34DF-564A-4D37-A0B7-3F987397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Key Expansion </a:t>
            </a:r>
            <a:r>
              <a:rPr lang="en-US" dirty="0"/>
              <a:t>- Routine used to generate a series of Round Keys from the Cipher Key.</a:t>
            </a:r>
          </a:p>
          <a:p>
            <a:r>
              <a:rPr lang="en-US" i="1" dirty="0"/>
              <a:t>Plaintext</a:t>
            </a:r>
            <a:r>
              <a:rPr lang="en-US" dirty="0"/>
              <a:t>  - Data input to the Cipher or output from the Inverse Cipher.</a:t>
            </a:r>
          </a:p>
          <a:p>
            <a:r>
              <a:rPr lang="en-US" i="1" dirty="0"/>
              <a:t>Round Key </a:t>
            </a:r>
            <a:r>
              <a:rPr lang="en-US" dirty="0"/>
              <a:t>- Round keys are values derived from the Cipher Key using the Key Expansion routine; </a:t>
            </a:r>
          </a:p>
          <a:p>
            <a:r>
              <a:rPr lang="en-US" i="1" dirty="0"/>
              <a:t>S-box</a:t>
            </a:r>
            <a:r>
              <a:rPr lang="en-US" dirty="0"/>
              <a:t> - Non-linear substitution table used in several byte substitution</a:t>
            </a:r>
            <a:br>
              <a:rPr lang="en-US" dirty="0"/>
            </a:br>
            <a:r>
              <a:rPr lang="en-US" dirty="0"/>
              <a:t>transformations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0209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3F3F-00D2-4703-AA3D-5081FCC1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state matrix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4B84-C4BD-4D49-A678-20F72672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AES operations are performed on a two dimensional array that it’s called </a:t>
            </a:r>
            <a:r>
              <a:rPr lang="en-US" i="1" dirty="0"/>
              <a:t>State. </a:t>
            </a:r>
            <a:r>
              <a:rPr lang="en-US" dirty="0"/>
              <a:t>It is formed of the input bytes (128 bits – 16 bytes) and it will contain the output of the encryption function.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A27D7-6B19-4383-918F-8DE5CA3A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233335"/>
            <a:ext cx="863085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573-8BE8-42AF-8B76-896D0C3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Mathematical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5334-2E3B-4F90-B82E-5F1C492E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operations, such as multiplication and addition are interpreted and performed in a finite field, thus addition is represented by the </a:t>
            </a:r>
            <a:r>
              <a:rPr lang="en-US" b="1" dirty="0" err="1"/>
              <a:t>xor</a:t>
            </a:r>
            <a:r>
              <a:rPr lang="en-US" dirty="0"/>
              <a:t> operation in modulo 2. 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EBEBF-3E0D-46FD-83EB-B7D39B84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3806893"/>
            <a:ext cx="866896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573-8BE8-42AF-8B76-896D0C39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Mathematical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5334-2E3B-4F90-B82E-5F1C492E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Multiplication, in the polynomial representation is denoted by </a:t>
            </a:r>
            <a:r>
              <a:rPr lang="ro-RO" dirty="0"/>
              <a:t>•</a:t>
            </a:r>
            <a:r>
              <a:rPr lang="en-US" dirty="0"/>
              <a:t> and corresponds with the multiplication of polynomials modulo an irreducible polynomial of degree 8, in our case in GF(2^8) – (Galois Field) and the selected irreducible polynomial is – 			  .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50679-B866-41B6-A1E1-F98EE62C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92" y="4001294"/>
            <a:ext cx="2691645" cy="4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2971-D6C2-42F8-A7CA-586E15B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SubBytes</a:t>
            </a:r>
            <a:r>
              <a:rPr lang="en-US" b="1" dirty="0"/>
              <a:t> Transformation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2136-3317-4412-B0BD-5AA72339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grants diffusion as it uses look-up tables to scatter each plaintext bit to multiple ciphertext bits. The look-up table used it’s S-Box. For this implementation the S-Box is precomputed and used as a lookup table.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36514-E4E8-4396-861A-7284828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84" y="3111224"/>
            <a:ext cx="697327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1FAA-8EB8-4A01-AB51-DD2386F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SubBytes</a:t>
            </a:r>
            <a:r>
              <a:rPr lang="en-US" b="1" dirty="0"/>
              <a:t> Example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7F57-131A-4115-8CB9-1E40FA95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S1,1 = {53} then S’1,1 = {ed}. Given </a:t>
            </a:r>
            <a:r>
              <a:rPr lang="en-US" dirty="0" err="1"/>
              <a:t>Sx,y</a:t>
            </a:r>
            <a:r>
              <a:rPr lang="en-US" dirty="0"/>
              <a:t> of form {</a:t>
            </a:r>
            <a:r>
              <a:rPr lang="en-US" dirty="0" err="1"/>
              <a:t>x,y</a:t>
            </a:r>
            <a:r>
              <a:rPr lang="en-US" dirty="0"/>
              <a:t>}.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644B1-D052-404A-836C-6D331125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88" y="2882987"/>
            <a:ext cx="8524823" cy="39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587</Words>
  <Application>Microsoft Office PowerPoint</Application>
  <PresentationFormat>Widescreen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Advanced Encryption Standard  (AES)</vt:lpstr>
      <vt:lpstr>Introduction</vt:lpstr>
      <vt:lpstr>Algorithm Specifications</vt:lpstr>
      <vt:lpstr>Some definitions</vt:lpstr>
      <vt:lpstr>The state matrix</vt:lpstr>
      <vt:lpstr>Mathematical Preliminaries</vt:lpstr>
      <vt:lpstr>Mathematical Preliminaries</vt:lpstr>
      <vt:lpstr>SubBytes Transformation</vt:lpstr>
      <vt:lpstr>SubBytes Example</vt:lpstr>
      <vt:lpstr>ShiftRows Transformation</vt:lpstr>
      <vt:lpstr>MixColumns Transformation</vt:lpstr>
      <vt:lpstr>AddRoundKey Transformation</vt:lpstr>
      <vt:lpstr>Key Expansion</vt:lpstr>
      <vt:lpstr>PowerPoint Presentation</vt:lpstr>
      <vt:lpstr>Cipher Algorithm</vt:lpstr>
      <vt:lpstr>Vitis HSL Implementation and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 (AES)</dc:title>
  <dc:creator>Claudiu-Florentin Ghenea</dc:creator>
  <cp:lastModifiedBy>Claudiu-Florentin Ghenea</cp:lastModifiedBy>
  <cp:revision>22</cp:revision>
  <dcterms:created xsi:type="dcterms:W3CDTF">2023-01-30T10:28:32Z</dcterms:created>
  <dcterms:modified xsi:type="dcterms:W3CDTF">2023-01-30T11:29:59Z</dcterms:modified>
</cp:coreProperties>
</file>