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79" r:id="rId10"/>
    <p:sldId id="281" r:id="rId11"/>
    <p:sldId id="286" r:id="rId12"/>
    <p:sldId id="285" r:id="rId13"/>
    <p:sldId id="290" r:id="rId14"/>
    <p:sldId id="291" r:id="rId15"/>
    <p:sldId id="283" r:id="rId16"/>
    <p:sldId id="293" r:id="rId17"/>
    <p:sldId id="284" r:id="rId18"/>
    <p:sldId id="292" r:id="rId19"/>
    <p:sldId id="282" r:id="rId20"/>
    <p:sldId id="287" r:id="rId21"/>
    <p:sldId id="288" r:id="rId22"/>
    <p:sldId id="289" r:id="rId23"/>
    <p:sldId id="271" r:id="rId24"/>
    <p:sldId id="280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GHTEOUS" initials="R" lastIdx="0" clrIdx="0">
    <p:extLst>
      <p:ext uri="{19B8F6BF-5375-455C-9EA6-DF929625EA0E}">
        <p15:presenceInfo xmlns:p15="http://schemas.microsoft.com/office/powerpoint/2012/main" userId="RIGHTEO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434" autoAdjust="0"/>
  </p:normalViewPr>
  <p:slideViewPr>
    <p:cSldViewPr snapToGrid="0">
      <p:cViewPr varScale="1">
        <p:scale>
          <a:sx n="62" d="100"/>
          <a:sy n="62" d="100"/>
        </p:scale>
        <p:origin x="1056" y="28"/>
      </p:cViewPr>
      <p:guideLst/>
    </p:cSldViewPr>
  </p:slideViewPr>
  <p:outlineViewPr>
    <p:cViewPr>
      <p:scale>
        <a:sx n="33" d="100"/>
        <a:sy n="33" d="100"/>
      </p:scale>
      <p:origin x="0" y="-16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59dacd5c95f7227" providerId="LiveId" clId="{641BCDE5-7F4D-4844-8F11-A8DF56D018CC}"/>
    <pc:docChg chg="custSel addSld modSld sldOrd">
      <pc:chgData name="" userId="159dacd5c95f7227" providerId="LiveId" clId="{641BCDE5-7F4D-4844-8F11-A8DF56D018CC}" dt="2025-05-31T11:42:10.179" v="137"/>
      <pc:docMkLst>
        <pc:docMk/>
      </pc:docMkLst>
      <pc:sldChg chg="modSp">
        <pc:chgData name="" userId="159dacd5c95f7227" providerId="LiveId" clId="{641BCDE5-7F4D-4844-8F11-A8DF56D018CC}" dt="2025-05-30T15:01:48.297" v="0" actId="5793"/>
        <pc:sldMkLst>
          <pc:docMk/>
          <pc:sldMk cId="2911003815" sldId="282"/>
        </pc:sldMkLst>
        <pc:spChg chg="mod">
          <ac:chgData name="" userId="159dacd5c95f7227" providerId="LiveId" clId="{641BCDE5-7F4D-4844-8F11-A8DF56D018CC}" dt="2025-05-30T15:01:48.297" v="0" actId="5793"/>
          <ac:spMkLst>
            <pc:docMk/>
            <pc:sldMk cId="2911003815" sldId="282"/>
            <ac:spMk id="9" creationId="{AE9CB8E5-8225-C929-5701-76EE8E918F25}"/>
          </ac:spMkLst>
        </pc:spChg>
      </pc:sldChg>
      <pc:sldChg chg="modSp ord">
        <pc:chgData name="" userId="159dacd5c95f7227" providerId="LiveId" clId="{641BCDE5-7F4D-4844-8F11-A8DF56D018CC}" dt="2025-05-31T11:42:10.179" v="137"/>
        <pc:sldMkLst>
          <pc:docMk/>
          <pc:sldMk cId="3297721780" sldId="283"/>
        </pc:sldMkLst>
        <pc:spChg chg="mod">
          <ac:chgData name="" userId="159dacd5c95f7227" providerId="LiveId" clId="{641BCDE5-7F4D-4844-8F11-A8DF56D018CC}" dt="2025-05-31T11:42:10.179" v="137"/>
          <ac:spMkLst>
            <pc:docMk/>
            <pc:sldMk cId="3297721780" sldId="283"/>
            <ac:spMk id="9" creationId="{9942380B-26C9-2F4F-1223-DC60C7058E00}"/>
          </ac:spMkLst>
        </pc:spChg>
      </pc:sldChg>
      <pc:sldChg chg="delSp modSp">
        <pc:chgData name="" userId="159dacd5c95f7227" providerId="LiveId" clId="{641BCDE5-7F4D-4844-8F11-A8DF56D018CC}" dt="2025-05-30T15:49:42.668" v="2" actId="478"/>
        <pc:sldMkLst>
          <pc:docMk/>
          <pc:sldMk cId="3382235375" sldId="287"/>
        </pc:sldMkLst>
        <pc:spChg chg="del mod">
          <ac:chgData name="" userId="159dacd5c95f7227" providerId="LiveId" clId="{641BCDE5-7F4D-4844-8F11-A8DF56D018CC}" dt="2025-05-30T15:49:42.668" v="2" actId="478"/>
          <ac:spMkLst>
            <pc:docMk/>
            <pc:sldMk cId="3382235375" sldId="287"/>
            <ac:spMk id="9" creationId="{160D34A4-E896-983D-A25A-048E4343FC39}"/>
          </ac:spMkLst>
        </pc:spChg>
      </pc:sldChg>
      <pc:sldChg chg="addSp delSp modSp add ord">
        <pc:chgData name="" userId="159dacd5c95f7227" providerId="LiveId" clId="{641BCDE5-7F4D-4844-8F11-A8DF56D018CC}" dt="2025-05-31T11:03:04.174" v="17" actId="14100"/>
        <pc:sldMkLst>
          <pc:docMk/>
          <pc:sldMk cId="2854949571" sldId="290"/>
        </pc:sldMkLst>
        <pc:graphicFrameChg chg="del modGraphic">
          <ac:chgData name="" userId="159dacd5c95f7227" providerId="LiveId" clId="{641BCDE5-7F4D-4844-8F11-A8DF56D018CC}" dt="2025-05-31T11:00:06.657" v="6" actId="478"/>
          <ac:graphicFrameMkLst>
            <pc:docMk/>
            <pc:sldMk cId="2854949571" sldId="290"/>
            <ac:graphicFrameMk id="2" creationId="{FBA54DC7-7462-D766-1E11-86A94EE4E312}"/>
          </ac:graphicFrameMkLst>
        </pc:graphicFrameChg>
        <pc:graphicFrameChg chg="del modGraphic">
          <ac:chgData name="" userId="159dacd5c95f7227" providerId="LiveId" clId="{641BCDE5-7F4D-4844-8F11-A8DF56D018CC}" dt="2025-05-31T11:00:15.192" v="7" actId="478"/>
          <ac:graphicFrameMkLst>
            <pc:docMk/>
            <pc:sldMk cId="2854949571" sldId="290"/>
            <ac:graphicFrameMk id="9" creationId="{D032CC58-3320-AD46-7CFF-0D81D4724CA3}"/>
          </ac:graphicFrameMkLst>
        </pc:graphicFrameChg>
        <pc:picChg chg="add mod">
          <ac:chgData name="" userId="159dacd5c95f7227" providerId="LiveId" clId="{641BCDE5-7F4D-4844-8F11-A8DF56D018CC}" dt="2025-05-31T11:03:04.174" v="17" actId="14100"/>
          <ac:picMkLst>
            <pc:docMk/>
            <pc:sldMk cId="2854949571" sldId="290"/>
            <ac:picMk id="11" creationId="{C7153FB7-4D50-4B37-9D3C-D2766BB65D48}"/>
          </ac:picMkLst>
        </pc:picChg>
      </pc:sldChg>
      <pc:sldChg chg="addSp delSp modSp add">
        <pc:chgData name="" userId="159dacd5c95f7227" providerId="LiveId" clId="{641BCDE5-7F4D-4844-8F11-A8DF56D018CC}" dt="2025-05-31T11:09:04.564" v="26" actId="5793"/>
        <pc:sldMkLst>
          <pc:docMk/>
          <pc:sldMk cId="1176773676" sldId="291"/>
        </pc:sldMkLst>
        <pc:spChg chg="add mod">
          <ac:chgData name="" userId="159dacd5c95f7227" providerId="LiveId" clId="{641BCDE5-7F4D-4844-8F11-A8DF56D018CC}" dt="2025-05-31T11:09:04.564" v="26" actId="5793"/>
          <ac:spMkLst>
            <pc:docMk/>
            <pc:sldMk cId="1176773676" sldId="291"/>
            <ac:spMk id="9" creationId="{58530124-028E-43F6-A02F-AB7E5BE321FF}"/>
          </ac:spMkLst>
        </pc:spChg>
        <pc:picChg chg="del">
          <ac:chgData name="" userId="159dacd5c95f7227" providerId="LiveId" clId="{641BCDE5-7F4D-4844-8F11-A8DF56D018CC}" dt="2025-05-31T11:05:19.387" v="19" actId="478"/>
          <ac:picMkLst>
            <pc:docMk/>
            <pc:sldMk cId="1176773676" sldId="291"/>
            <ac:picMk id="11" creationId="{C7153FB7-4D50-4B37-9D3C-D2766BB65D48}"/>
          </ac:picMkLst>
        </pc:picChg>
      </pc:sldChg>
      <pc:sldChg chg="add">
        <pc:chgData name="" userId="159dacd5c95f7227" providerId="LiveId" clId="{641BCDE5-7F4D-4844-8F11-A8DF56D018CC}" dt="2025-05-31T11:06:52.281" v="23"/>
        <pc:sldMkLst>
          <pc:docMk/>
          <pc:sldMk cId="1744365425" sldId="292"/>
        </pc:sldMkLst>
      </pc:sldChg>
      <pc:sldChg chg="addSp delSp modSp add ord">
        <pc:chgData name="" userId="159dacd5c95f7227" providerId="LiveId" clId="{641BCDE5-7F4D-4844-8F11-A8DF56D018CC}" dt="2025-05-31T11:17:27.326" v="95"/>
        <pc:sldMkLst>
          <pc:docMk/>
          <pc:sldMk cId="4133426459" sldId="293"/>
        </pc:sldMkLst>
        <pc:spChg chg="add del">
          <ac:chgData name="" userId="159dacd5c95f7227" providerId="LiveId" clId="{641BCDE5-7F4D-4844-8F11-A8DF56D018CC}" dt="2025-05-31T11:12:42.340" v="30"/>
          <ac:spMkLst>
            <pc:docMk/>
            <pc:sldMk cId="4133426459" sldId="293"/>
            <ac:spMk id="2" creationId="{4462A0AC-6CE1-4220-9544-7D47F2F81B53}"/>
          </ac:spMkLst>
        </pc:spChg>
        <pc:spChg chg="mod">
          <ac:chgData name="" userId="159dacd5c95f7227" providerId="LiveId" clId="{641BCDE5-7F4D-4844-8F11-A8DF56D018CC}" dt="2025-05-31T11:17:27.326" v="95"/>
          <ac:spMkLst>
            <pc:docMk/>
            <pc:sldMk cId="4133426459" sldId="293"/>
            <ac:spMk id="9" creationId="{AE9CB8E5-8225-C929-5701-76EE8E918F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81382-AB39-4A4B-A7BF-903F94CEA6DA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BC97-0989-4461-9F71-60AA3B36D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6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BC97-0989-4461-9F71-60AA3B36D4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36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BC97-0989-4461-9F71-60AA3B36D4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2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E9A7-517B-4931-A59A-141534FDC21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CC54-8AA7-4A39-9410-D02BFDF56BD3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AB3F-0E92-4FBB-8070-6ED4303E25B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8BB8-16D7-4155-BA6E-C5D05A4A13B4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D8FE-9DC2-4B9F-B2C5-6253CF3319E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33CD-91DC-4314-A33E-75CA9FFCCDC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018-CA1C-4A6C-8732-243A2BC5AEF1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C84B-8C80-422F-9465-86CCF37EFBB5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878C-62D0-42B1-A7FF-182064787CB0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DDB-11F8-4721-900D-4A651C0A2982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88E3-5822-453C-9A8A-EC6181576E8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3F66-AE2E-4E1F-ABB4-4A440680A7B9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6D29-8953-4377-90E2-30064E2E42A7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842C-211A-4F7E-824D-D414540064E3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6F83-1C7A-413E-9473-7766531AD30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21F0-8195-4302-8774-A25C2123CA10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823B-ABD8-461D-B9DC-A8432B912F95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3B1351B-292D-4433-9066-8FF3FFF66D4F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1813" y="235331"/>
            <a:ext cx="620047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00" b="1" dirty="0">
                <a:ln/>
                <a:solidFill>
                  <a:schemeClr val="accent3"/>
                </a:solidFill>
              </a:rPr>
              <a:t>UNIVERSITY OF MINES AND TECHNOLOGY (UMaT)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5059" y="627747"/>
            <a:ext cx="6544235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b="1" spc="38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FACULTY OF GEOSCIENCES &amp; ENVIRONMENTAL STUDIES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6250" y="966827"/>
            <a:ext cx="5418792" cy="27699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3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DEPARTMENT OF ENVIRONMENTAL AND SAFETY ENGINEERING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7326" y="1438654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2" y="387271"/>
            <a:ext cx="654322" cy="827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34" y="493972"/>
            <a:ext cx="654322" cy="8271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523" y="1679127"/>
            <a:ext cx="177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TOPIC: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39" y="2091317"/>
            <a:ext cx="8925224" cy="257474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Human Factor Contributions To Heavy Mining Equipment Damages and Its Impact on Production: A Case Study of a Ghanaian Mining Contractor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269" y="4915764"/>
            <a:ext cx="211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BY: SAGOE ISAAC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8554" y="5269707"/>
            <a:ext cx="3786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DR. ERIC STEMN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45511" y="6116872"/>
            <a:ext cx="376707" cy="273844"/>
          </a:xfrm>
        </p:spPr>
        <p:txBody>
          <a:bodyPr/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743" y="5966831"/>
            <a:ext cx="245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June, 2025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3FDBEC-9ABC-95EC-D423-4D47DB7FB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48C9-B7B9-FBEB-B944-F69D26F1D8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95734-3FA5-6A99-0E61-6651C856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10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03563-E577-896C-E169-739F332E8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761DD-FA08-D8ED-4144-07F06B3C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65EA5B-06A4-FCBD-7AD1-F486A2A9C6D8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CBD60E-F17F-E9F2-11EA-8452204057A9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5267B9-EA80-8CE1-B530-33B8F2F09598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39065" y="1049655"/>
          <a:ext cx="8789035" cy="1903730"/>
        </p:xfrm>
        <a:graphic>
          <a:graphicData uri="http://schemas.openxmlformats.org/drawingml/2006/table">
            <a:tbl>
              <a:tblPr/>
              <a:tblGrid>
                <a:gridCol w="253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410">
                <a:tc gridSpan="6">
                  <a:txBody>
                    <a:bodyPr/>
                    <a:lstStyle/>
                    <a:p>
                      <a:pPr algn="ctr" fontAlgn="b"/>
                      <a:r>
                        <a:rPr sz="14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CATEGORIZATION BASED ON CAUSE</a:t>
                      </a:r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842" marR="9842" marT="9842" marB="0" anchor="b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Number of Incidents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Percentage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TDT (HOUR)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TMTR (HOUR)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TRL ($)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Human Factor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40.82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2068.40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318.20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2145740.00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Non-human Factors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59.18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1058.50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181.00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906185.65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  <a:endParaRPr lang="en-US" sz="1200" b="1" i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3126.90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499.20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3051925.65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ED93E9-1740-6ADB-A7A0-40BAB9071E3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2716847"/>
              </p:ext>
            </p:extLst>
          </p:nvPr>
        </p:nvGraphicFramePr>
        <p:xfrm>
          <a:off x="138813" y="3068575"/>
          <a:ext cx="8866505" cy="2990850"/>
        </p:xfrm>
        <a:graphic>
          <a:graphicData uri="http://schemas.openxmlformats.org/drawingml/2006/table">
            <a:tbl>
              <a:tblPr/>
              <a:tblGrid>
                <a:gridCol w="2299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505">
                <a:tc gridSpan="6">
                  <a:txBody>
                    <a:bodyPr/>
                    <a:lstStyle/>
                    <a:p>
                      <a:pPr algn="ctr" fontAlgn="b"/>
                      <a:r>
                        <a:rPr sz="14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CATEGORIZATION BASED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ON</a:t>
                      </a:r>
                      <a:r>
                        <a:rPr sz="14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OPERATOR EXPERIENCE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Number of Incidents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Human Factor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TDT (HOUR)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TMTR (HOUR)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TRL ($)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0 - 2 YEARS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41.90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24.30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88957.08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3 - 5 YEARS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1082.70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127.90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707264.33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6 - 10 YEARS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1182.70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270.00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448450.72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11 - 15 YEARS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819.60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77.00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1807243.52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 + YEARS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3126.90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499.20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3051915.65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8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0EF174-D3CD-8181-CABB-3E015C98B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D9D5-1F12-164C-89C8-59ECCC465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440B-B17A-61E4-92E8-5A0D5C61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11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D0139-C51C-86DA-EDD9-58AFFEE2C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A23A4-59C3-BEBD-6E04-B1EFEA3D7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FEA1D-EA2E-9564-77E0-BEF08FA4985C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25C56-0B10-9A11-2ED0-1398DD75D7CA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4073AB-32AD-9CFC-2CC5-1CD8CD9A9CE3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38430" y="1049655"/>
          <a:ext cx="8729345" cy="2286000"/>
        </p:xfrm>
        <a:graphic>
          <a:graphicData uri="http://schemas.openxmlformats.org/drawingml/2006/table">
            <a:tbl>
              <a:tblPr/>
              <a:tblGrid>
                <a:gridCol w="270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 algn="ctr" fontAlgn="b"/>
                      <a:r>
                        <a:rPr sz="14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CATEGORIZATION BASED ON EQUIPMENT TYPE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Number of Incidents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Human Factor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TDT (HOUR)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TMTR (HOUR)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TRL ($)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DUMP TRUCK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1908.30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308.20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266841.28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EXCAVATOR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1066.70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127.00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2552029.15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ARTICULATED DUMP TRUCK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1455.00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LOADER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23.00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5298.58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DRILL RIG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40.40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135879.74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DOZER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56.50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11.00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84557.60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MULTI EQUIPMENT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22.00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5864.30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3126.90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499.20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3051925.65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883FE9-6317-DE7A-F0D8-C2E8F73E993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0373094"/>
              </p:ext>
            </p:extLst>
          </p:nvPr>
        </p:nvGraphicFramePr>
        <p:xfrm>
          <a:off x="138213" y="3475202"/>
          <a:ext cx="8729345" cy="2656840"/>
        </p:xfrm>
        <a:graphic>
          <a:graphicData uri="http://schemas.openxmlformats.org/drawingml/2006/table">
            <a:tbl>
              <a:tblPr/>
              <a:tblGrid>
                <a:gridCol w="267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105">
                <a:tc gridSpan="6">
                  <a:txBody>
                    <a:bodyPr/>
                    <a:lstStyle/>
                    <a:p>
                      <a:pPr algn="ctr" fontAlgn="b"/>
                      <a:r>
                        <a:rPr sz="14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CATEGORIZATION BASED ON SEVERITY</a:t>
                      </a:r>
                    </a:p>
                  </a:txBody>
                  <a:tcPr marL="9842" marR="9842" marT="9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Number of Incidents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Human Factor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TDT (HOUR)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TMTR (HOUR)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TRL ($)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Insignificant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(RL &lt;$1k))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27.00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11.00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7009.28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Minor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( $1k &lt; RL &lt;$10k)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21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525.00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172.20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80382.13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Moderate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( $10 &lt; RL &lt;$100k)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14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1622.90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235.00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612760.53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( $100k &lt; $1M)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278.80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57.00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788855.76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Catastrophic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( RL &gt; $1M)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</a:t>
                      </a:r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673.20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24.00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1562917.95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49.00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3126.90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499.20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3051925.65 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50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5B2DB9-BF2C-9F34-43D7-C297851D2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43F5-626A-063C-E4E9-19B03B9BC9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F8565-7E4F-CF08-E9B2-D16C7759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12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77A8E-2069-8095-1BB0-697264898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D1D3DD-7FF1-2D6F-F380-DD63A9DFB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D3D7A1-795E-6C2A-9AA4-E02B62305FDF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255B17-681E-8D72-B8D1-C7578E62FAB1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A54DC7-7462-D766-1E11-86A94EE4E31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6468625"/>
              </p:ext>
            </p:extLst>
          </p:nvPr>
        </p:nvGraphicFramePr>
        <p:xfrm>
          <a:off x="215648" y="1004771"/>
          <a:ext cx="8789670" cy="3257550"/>
        </p:xfrm>
        <a:graphic>
          <a:graphicData uri="http://schemas.openxmlformats.org/drawingml/2006/table">
            <a:tbl>
              <a:tblPr/>
              <a:tblGrid>
                <a:gridCol w="195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755">
                <a:tc gridSpan="6">
                  <a:txBody>
                    <a:bodyPr/>
                    <a:lstStyle/>
                    <a:p>
                      <a:pPr algn="ctr" fontAlgn="b"/>
                      <a:r>
                        <a:rPr sz="14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CATEGORIZATION BASED ON AFFECTED SYSTEM</a:t>
                      </a:r>
                    </a:p>
                  </a:txBody>
                  <a:tcPr marL="9842" marR="9842" marT="9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Number of Incidents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Human Factor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TDT (HOUR)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TMTR (HOUR)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TRL ($)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Mechanical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232.70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53.20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198545.86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Hydraulic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684.60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1564362.95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Electrical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224.60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52.00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249408.14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Structural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456.10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104.40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812494.81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Undercarriage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12.40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4441.61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Cabin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/Interface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1054.80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165.00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153829.93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multiple-damages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443.10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82.20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68842.35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3126.90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499.20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3051925.65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32CC58-3320-AD46-7CFF-0D81D4724CA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367408"/>
              </p:ext>
            </p:extLst>
          </p:nvPr>
        </p:nvGraphicFramePr>
        <p:xfrm>
          <a:off x="215649" y="4262321"/>
          <a:ext cx="8789669" cy="1997662"/>
        </p:xfrm>
        <a:graphic>
          <a:graphicData uri="http://schemas.openxmlformats.org/drawingml/2006/table">
            <a:tbl>
              <a:tblPr/>
              <a:tblGrid>
                <a:gridCol w="118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6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9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839">
                <a:tc gridSpan="6">
                  <a:txBody>
                    <a:bodyPr/>
                    <a:lstStyle/>
                    <a:p>
                      <a:pPr algn="ctr" fontAlgn="b"/>
                      <a:r>
                        <a:rPr sz="14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CATEGORIZATION BASED ON SHIFT</a:t>
                      </a:r>
                    </a:p>
                  </a:txBody>
                  <a:tcPr marL="9842" marR="9842" marT="9842" marB="0" anchor="b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30"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Number of Incidents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Human Factor 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TDT (HOUR)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TMTR (HOUR)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TRL ($)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58"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NIGHT SHIFT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2372.30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264.00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2673393.49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63"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DAY SHIFT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754.60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235.20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378532.16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172"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3126.90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499.20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3051925.65</a:t>
                      </a:r>
                    </a:p>
                  </a:txBody>
                  <a:tcPr marL="9842" marR="9842" marT="9842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71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5B2DB9-BF2C-9F34-43D7-C297851D2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43F5-626A-063C-E4E9-19B03B9BC9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F8565-7E4F-CF08-E9B2-D16C7759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13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77A8E-2069-8095-1BB0-69726489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D1D3DD-7FF1-2D6F-F380-DD63A9DF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D3D7A1-795E-6C2A-9AA4-E02B62305FDF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255B17-681E-8D72-B8D1-C7578E62FAB1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153FB7-4D50-4B37-9D3C-D2766BB6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91" y="983504"/>
            <a:ext cx="7358852" cy="53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4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5B2DB9-BF2C-9F34-43D7-C297851D2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43F5-626A-063C-E4E9-19B03B9BC9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F8565-7E4F-CF08-E9B2-D16C7759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14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77A8E-2069-8095-1BB0-69726489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D1D3DD-7FF1-2D6F-F380-DD63A9DF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D3D7A1-795E-6C2A-9AA4-E02B62305FDF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255B17-681E-8D72-B8D1-C7578E62FAB1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30124-028E-43F6-A02F-AB7E5BE321FF}"/>
              </a:ext>
            </a:extLst>
          </p:cNvPr>
          <p:cNvSpPr txBox="1"/>
          <p:nvPr/>
        </p:nvSpPr>
        <p:spPr>
          <a:xfrm>
            <a:off x="789307" y="1678157"/>
            <a:ext cx="756538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determine whether the observed difference is statistically significant, a hypothesis test was conducted;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non-parametric test (Wilcoxon rank-sum test) was employed due to the skewed distribution and presence of outliers in the data. </a:t>
            </a:r>
            <a:endParaRPr lang="en-US" altLang="en-US" sz="3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7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BABCC1-C9FA-AA44-FF5E-7A07E843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E77F-E8D8-FC86-1DCF-02C2092E73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213" y="1834458"/>
            <a:ext cx="8673500" cy="47884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F95C-0111-3F6A-18FD-A3D67109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15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224D6-D69E-70DD-5E53-8A6BD5A4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D76E6-4761-A874-D460-224F320E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321417-4954-BDA8-4DDD-D3E4F41D1D40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A3EEC-D0F9-A00B-E38D-18A0127BB28E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42380B-26C9-2F4F-1223-DC60C7058E00}"/>
              </a:ext>
            </a:extLst>
          </p:cNvPr>
          <p:cNvSpPr txBox="1"/>
          <p:nvPr/>
        </p:nvSpPr>
        <p:spPr>
          <a:xfrm>
            <a:off x="138446" y="1828729"/>
            <a:ext cx="8867105" cy="446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be the null hypothesis and 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be the alternative hypothesis.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There is no difference in the distribution of cost of damage components between incidents with and without human factor involvement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There is a difference in the distribution of cost of damage components between incidents with and without human factor involvement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EB0E9-2703-8C68-42C4-BE872CF36E9C}"/>
              </a:ext>
            </a:extLst>
          </p:cNvPr>
          <p:cNvSpPr txBox="1"/>
          <p:nvPr/>
        </p:nvSpPr>
        <p:spPr>
          <a:xfrm>
            <a:off x="3123460" y="110628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329772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A3B526-9047-255A-24F4-24AD80D3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B6DEE-7867-32D0-686D-1E048167F2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9DD4-0287-4FE2-6182-D48EDA83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16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830E0-8547-0D92-BA31-AFB4CC49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88468-623B-DAEB-795E-D41C6DA3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A4435E-26AD-0BB1-BEBC-F72B8EDF6E5E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C21AA-E746-E80A-9F38-B5E8615D791F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9CB8E5-8225-C929-5701-76EE8E918F25}"/>
              </a:ext>
            </a:extLst>
          </p:cNvPr>
          <p:cNvSpPr txBox="1"/>
          <p:nvPr/>
        </p:nvSpPr>
        <p:spPr>
          <a:xfrm>
            <a:off x="138213" y="980959"/>
            <a:ext cx="874255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Based on the Wilcoxon rank sum test, a p-value of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0.007449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was obtained at a 95% confidence level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the p-value is less than the significance level of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we reject the null hypothesis at the 5% level of significance. 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conclude that there is a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statistically significant difference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cost of damaged components between incidents that involved a human factor and those that did not.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result provides statistical evidence suggesting that human factors may be associated with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damaged components and hence increasing financial loss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42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59A3E7-0546-4B16-8C01-CF0E7B1E0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6B64-1728-0E52-3BC2-C12A9A82D2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7364-751B-3DE1-18CF-DD39E701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17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1F5D6-902D-8633-A76E-61B425F0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C0B4B8-0718-FAFC-5AC1-18B68025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D5DED8-5ADE-96A1-8A25-F73E9BA70CFE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5681D-5076-9DBD-EBF6-A9A6B7F85C93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4C7872-59D1-481F-BE98-25EEE2E6B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07768"/>
              </p:ext>
            </p:extLst>
          </p:nvPr>
        </p:nvGraphicFramePr>
        <p:xfrm>
          <a:off x="332522" y="1244013"/>
          <a:ext cx="75653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70">
                  <a:extLst>
                    <a:ext uri="{9D8B030D-6E8A-4147-A177-3AD203B41FA5}">
                      <a16:colId xmlns:a16="http://schemas.microsoft.com/office/drawing/2014/main" val="667721180"/>
                    </a:ext>
                  </a:extLst>
                </a:gridCol>
                <a:gridCol w="2555619">
                  <a:extLst>
                    <a:ext uri="{9D8B030D-6E8A-4147-A177-3AD203B41FA5}">
                      <a16:colId xmlns:a16="http://schemas.microsoft.com/office/drawing/2014/main" val="29283269"/>
                    </a:ext>
                  </a:extLst>
                </a:gridCol>
                <a:gridCol w="2521795">
                  <a:extLst>
                    <a:ext uri="{9D8B030D-6E8A-4147-A177-3AD203B41FA5}">
                      <a16:colId xmlns:a16="http://schemas.microsoft.com/office/drawing/2014/main" val="32084421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50" b="1" kern="1200" dirty="0">
                          <a:effectLst/>
                        </a:rPr>
                        <a:t>AVERAGE REVENUE LOSS BY HUMAN FACTOR</a:t>
                      </a:r>
                      <a:endParaRPr lang="en-US" sz="13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6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Human Factor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Number of Incidents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Average Revenue Loss</a:t>
                      </a:r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12729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</a:t>
                      </a:r>
                      <a:endParaRPr sz="1200" b="0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31,247.80</a:t>
                      </a:r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289609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</a:t>
                      </a:r>
                      <a:endParaRPr sz="1200" b="0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107,287.00</a:t>
                      </a:r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11743950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BA5DC0-61D0-4A77-A0F0-62BE35B2204A}"/>
              </a:ext>
            </a:extLst>
          </p:cNvPr>
          <p:cNvSpPr txBox="1"/>
          <p:nvPr/>
        </p:nvSpPr>
        <p:spPr>
          <a:xfrm>
            <a:off x="332522" y="2989993"/>
            <a:ext cx="756538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determine whether the observed difference is statistically significant, a hypothesis test was conducted;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non-parametric test (Wilcoxon rank-sum test) was employed due to the skewed distribution and presence of outliers in the data. </a:t>
            </a:r>
            <a:endParaRPr lang="en-US" altLang="en-US" sz="3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6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BABCC1-C9FA-AA44-FF5E-7A07E843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E77F-E8D8-FC86-1DCF-02C2092E73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213" y="1834458"/>
            <a:ext cx="8673500" cy="47884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F95C-0111-3F6A-18FD-A3D67109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18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224D6-D69E-70DD-5E53-8A6BD5A4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D76E6-4761-A874-D460-224F320E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321417-4954-BDA8-4DDD-D3E4F41D1D40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A3EEC-D0F9-A00B-E38D-18A0127BB28E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42380B-26C9-2F4F-1223-DC60C7058E00}"/>
              </a:ext>
            </a:extLst>
          </p:cNvPr>
          <p:cNvSpPr txBox="1"/>
          <p:nvPr/>
        </p:nvSpPr>
        <p:spPr>
          <a:xfrm>
            <a:off x="138446" y="1828729"/>
            <a:ext cx="8867105" cy="446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be the null hypothesis and 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be the alternative hypothesis.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There is no difference in the distribution of revenue loss between incidents with and without human factor involvement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There is a difference in the distribution of revenue loss between incidents with and without human factor involvement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EB0E9-2703-8C68-42C4-BE872CF36E9C}"/>
              </a:ext>
            </a:extLst>
          </p:cNvPr>
          <p:cNvSpPr txBox="1"/>
          <p:nvPr/>
        </p:nvSpPr>
        <p:spPr>
          <a:xfrm>
            <a:off x="3123460" y="110628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174436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A3B526-9047-255A-24F4-24AD80D3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B6DEE-7867-32D0-686D-1E048167F2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9DD4-0287-4FE2-6182-D48EDA83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19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830E0-8547-0D92-BA31-AFB4CC49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88468-623B-DAEB-795E-D41C6DA3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A4435E-26AD-0BB1-BEBC-F72B8EDF6E5E}"/>
              </a:ext>
            </a:extLst>
          </p:cNvPr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C21AA-E746-E80A-9F38-B5E8615D791F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9CB8E5-8225-C929-5701-76EE8E918F25}"/>
              </a:ext>
            </a:extLst>
          </p:cNvPr>
          <p:cNvSpPr txBox="1"/>
          <p:nvPr/>
        </p:nvSpPr>
        <p:spPr>
          <a:xfrm>
            <a:off x="138213" y="980959"/>
            <a:ext cx="874255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Based on the Wilcoxon rank sum test, a p-value of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0.0124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was obtained at a 95% confidence level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the p-value is less than the significance level of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we reject the null hypothesis at the 5% level of significance. 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conclude that there is a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statistically significant difference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revenue loss between incidents that involved a human factor and those that did not.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result provides statistical evidence suggesting that human factors may be associated with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production and financial loss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00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03" y="1213297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063" y="439837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7" y="439837"/>
            <a:ext cx="463765" cy="54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4998" y="604067"/>
            <a:ext cx="4757345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85" y="1492138"/>
            <a:ext cx="8613150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Objectives of the Study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 Used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Facilities and Resources Used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References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21647" y="6253995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3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5763C4-5FE2-3CE5-6C23-7AA21D94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B4FC-284A-B7BB-0557-B75B297659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B37A0-5FC7-3B7C-2D3E-2AA5B215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20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2417F-B571-1F33-165F-FDF2B21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55460-1BB2-A666-C01F-A79A49D5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F9F157-37BC-C33C-A6D9-B3A6178DAEB6}"/>
              </a:ext>
            </a:extLst>
          </p:cNvPr>
          <p:cNvSpPr/>
          <p:nvPr/>
        </p:nvSpPr>
        <p:spPr>
          <a:xfrm>
            <a:off x="1848605" y="238976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09C2AD-5D73-8FE9-0E66-47225C78037C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1">
            <a:extLst>
              <a:ext uri="{FF2B5EF4-FFF2-40B4-BE49-F238E27FC236}">
                <a16:creationId xmlns:a16="http://schemas.microsoft.com/office/drawing/2014/main" id="{F84890E5-CDEB-63A1-BBAF-9F89EDF3A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1649577"/>
            <a:ext cx="7683062" cy="49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A38872C-FD32-B0D7-31ED-98A560F0F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9C21-5BCB-6982-4888-34409D2180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F089-4AF5-4F37-F339-86B2AFB6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21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B684B-2B35-40B9-2B0C-199F5161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3FD1F-ED27-67A5-918A-69936188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8AAEE3-79D4-A86A-9FD4-D18D68F59DB1}"/>
              </a:ext>
            </a:extLst>
          </p:cNvPr>
          <p:cNvSpPr/>
          <p:nvPr/>
        </p:nvSpPr>
        <p:spPr>
          <a:xfrm>
            <a:off x="1848605" y="238976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CONCLUSIONS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6DDE57-5559-6A87-1B3D-846668DBFAA4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00E84-CD3E-1369-31E2-50F3F3FA98BB}"/>
              </a:ext>
            </a:extLst>
          </p:cNvPr>
          <p:cNvSpPr txBox="1"/>
          <p:nvPr/>
        </p:nvSpPr>
        <p:spPr>
          <a:xfrm>
            <a:off x="138213" y="1201384"/>
            <a:ext cx="886710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study revealed that human factors significantly contribute to equipment damages in the operations of the Ghanaian mining contractor.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damages have a direct negative impact on equipment availability, productivity, and overall production performance.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Statistical analysis confirmed a significant relationship between human-induced errors and equipment downtimes, reinforcing the need for targeted human factor interventions.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3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BE46FA2-60A7-8132-8463-15D6EA46F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6056-E98D-F35B-37F1-7951722C3D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40C4-9E48-7FF6-06B5-69817E3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22</a:t>
            </a:fld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AFCD2-50EB-3C54-90D5-3C755C33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118F8-A6AA-61E5-AE10-00394631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CD8CF0-DBD6-47CD-EE94-00F7618D6827}"/>
              </a:ext>
            </a:extLst>
          </p:cNvPr>
          <p:cNvSpPr/>
          <p:nvPr/>
        </p:nvSpPr>
        <p:spPr>
          <a:xfrm>
            <a:off x="1848605" y="238976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CONCLUSIONS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14F1C3-FDD3-4837-4AFD-0417F49D4B94}"/>
              </a:ext>
            </a:extLst>
          </p:cNvPr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9B620-79D3-3760-FC7F-450E6565D4FE}"/>
              </a:ext>
            </a:extLst>
          </p:cNvPr>
          <p:cNvSpPr txBox="1"/>
          <p:nvPr/>
        </p:nvSpPr>
        <p:spPr>
          <a:xfrm>
            <a:off x="194249" y="1359108"/>
            <a:ext cx="87005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Enhancing operator training, supervision, safety culture, and human-machine interface designs can help reduce these errors.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Managing human error is essential not just for improving equipment reliability, but also for boosting operational efficiency and ensuring workplace safety.</a:t>
            </a:r>
          </a:p>
        </p:txBody>
      </p:sp>
    </p:spTree>
    <p:extLst>
      <p:ext uri="{BB962C8B-B14F-4D97-AF65-F5344CB8AC3E}">
        <p14:creationId xmlns:p14="http://schemas.microsoft.com/office/powerpoint/2010/main" val="171287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5076" y="6346677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8213" y="757461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53" y="156592"/>
            <a:ext cx="391384" cy="48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12831"/>
            <a:ext cx="366579" cy="4286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8090" y="212831"/>
            <a:ext cx="7033901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60294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Bevilacqua, M.,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Ciarapica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F. E., (2018), “Human factor risk management in the process industry: A case study”, Reliability Engineering and System Safety, Vol. 16, No. 9, pp. 149–159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Dhillon, B. (2014). “Human Error in Maintenance: An Investigative Study for the Factories of the Future”, IOP Conf. Ser. Mater. Sci. Eng, Vol. 65, No.1, pp. 20-31.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Dekker, S.W., (2006), “The Field Guide to Understanding Human Error”, pp. 62-67.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Gyekye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 (2003) Causal attributions of Ghanaian industrial workers for accident occurrence: Miners and non-miners perspective. J Safety Res 34:533–538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4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7CDAF7-EAFE-3951-6949-F0DDF6D5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2E90B-4163-0ABB-E567-6EFA56B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5076" y="6346677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6C351-9B47-1BF3-80BB-3C2A436BE984}"/>
              </a:ext>
            </a:extLst>
          </p:cNvPr>
          <p:cNvCxnSpPr/>
          <p:nvPr/>
        </p:nvCxnSpPr>
        <p:spPr>
          <a:xfrm>
            <a:off x="138213" y="757461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C504DC2-38AA-E059-97C6-B4DB58DF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53" y="156592"/>
            <a:ext cx="391384" cy="48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889BB-9B11-3FDC-4E8F-43081F43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12831"/>
            <a:ext cx="366579" cy="4286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88969D-4316-2AFD-A86D-21C3053ACDA7}"/>
              </a:ext>
            </a:extLst>
          </p:cNvPr>
          <p:cNvSpPr/>
          <p:nvPr/>
        </p:nvSpPr>
        <p:spPr>
          <a:xfrm>
            <a:off x="758090" y="212831"/>
            <a:ext cx="7033901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REFERENCES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A0DE9-71B7-950C-EAAE-CA6A7431B5ED}"/>
              </a:ext>
            </a:extLst>
          </p:cNvPr>
          <p:cNvSpPr txBox="1"/>
          <p:nvPr/>
        </p:nvSpPr>
        <p:spPr>
          <a:xfrm>
            <a:off x="165763" y="1185869"/>
            <a:ext cx="884778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Reason, J. (1990), “Human Error” Cambridge University Press, New York Cambridge, pp. 56-60.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Reason, J. (2000), “Human Errors, models and management, education and Debate”, pp.768770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Simpson, G. and Horberry, T., (2018), “Understanding human error in mine safety”, CRC Press, pp. 175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Stemn, E., Benyarku, C. A., &amp; Buabeng, A. (2022). Human factor issues associated with mobile mining equipment-related injuries in the Ghanaian Surface Gold Mines. Journal of Mining Safety, 32(4), 320-330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2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853" y="5636754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213" y="1379145"/>
            <a:ext cx="87095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350" dirty="0">
              <a:solidFill>
                <a:schemeClr val="accent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8219" y="2271383"/>
            <a:ext cx="7188251" cy="166199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350" b="1" dirty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4050" b="1" dirty="0">
              <a:ln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601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8212" y="1131002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63" y="440792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2" y="439837"/>
            <a:ext cx="463765" cy="542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01" y="1468789"/>
            <a:ext cx="89188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mining industry has witnessed an increasing reliance on heavy mobile equipment to meet the rising demands of production, particularly within the Ghanaian gold mining sector (Stemn et al., 2022).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industry regardless of its contribution to socioeconomic development is undoubtedly considered as a safety–critical industry due to the hazardous nature of its activities, the working environment and the equipment used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Gyekye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SA., 2003).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331" y="489417"/>
            <a:ext cx="7375457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32156" y="6362436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0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8447" y="1009228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572" y="385998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7" y="385998"/>
            <a:ext cx="463765" cy="54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87675" y="331097"/>
            <a:ext cx="4967183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INTRODUCTION CONT’D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928316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exists a prevalent belief that accidents and equipment failures are primarily caused by the unpredictable behavior of individuals referred to as the “Bad Apple Theory” (Dekker, 2006) 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Industrialization, Human Error has significantly impacted mining operations by causing equipment failures, reduced productivity and increase in costs (Reason, 1990)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There’s the need for application of system approach in incident investigation, shifting  from active failures (human errors) to latent systemic factors/failure (Dekker, 2002).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32156" y="5972449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3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5221" y="890092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572" y="158892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178732"/>
            <a:ext cx="463765" cy="54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1028" y="290470"/>
            <a:ext cx="5795493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INTRODUTION CONT’D</a:t>
            </a:r>
          </a:p>
          <a:p>
            <a:pPr algn="ctr"/>
            <a:endParaRPr lang="en-US" sz="27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227" y="890092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Human factors encompass the interactions between operators, the equipment, and the work environment, and are increasingly recognized as a key element influencing industrial accidents (Reason, 1990).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Human-Induced errors as major contributor to operational and maintenance failures in machinery, are often overlooked despite their significant impact (Dhillon,2014)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understanding and mitigating the influence of human factors is essential for improving safety, reducing errors, enhancing productivity, and increasing the overall efficiency of mining operations (Simpson &amp; Horberry, 2018).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dirty="0">
              <a:cs typeface="Times New Roman" panose="02020603050405020304" pitchFamily="18" charset="0"/>
            </a:endParaRPr>
          </a:p>
          <a:p>
            <a:endParaRPr lang="en-GB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61064" y="6118396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6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8091" y="909679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451" y="219385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178731"/>
            <a:ext cx="463765" cy="54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2822" y="219385"/>
            <a:ext cx="6104586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</a:p>
          <a:p>
            <a:pPr algn="ctr"/>
            <a:endParaRPr lang="en-US" sz="27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46008"/>
            <a:ext cx="9144000" cy="565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objectives for this study are to ;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Identify Human Factor contributions to equipment damages.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Investigate the Relationship between Equipment Damages and Production.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2700" dirty="0"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Lucida Fax" panose="0206060205050502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22035" y="6250454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0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7518" y="6290756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328" y="839216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49" y="203172"/>
            <a:ext cx="391384" cy="48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6" y="203172"/>
            <a:ext cx="366579" cy="4629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83780" y="204785"/>
            <a:ext cx="26019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7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METHODS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338" y="1061214"/>
            <a:ext cx="89653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study involved a;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Thematic and quantitative analysis on secondary data from the Ghanaian mining contractor using Microsoft excel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Correlation analysis using R-studio programming software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Wilcoxon rank sum exact test was used to test the hypothesis formed using R-studio programming software.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cs typeface="Times New Roman" panose="02020603050405020304" pitchFamily="18" charset="0"/>
            </a:endParaRPr>
          </a:p>
          <a:p>
            <a:endParaRPr lang="en-GB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1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0532" y="630177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588" y="767022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847" y="224547"/>
            <a:ext cx="391384" cy="48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5" y="223221"/>
            <a:ext cx="366579" cy="4286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0612" y="222945"/>
            <a:ext cx="7509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FACILITIES AND RESOURCES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8C6E3-29D0-8C6E-51EA-DBE163A77346}"/>
              </a:ext>
            </a:extLst>
          </p:cNvPr>
          <p:cNvSpPr txBox="1"/>
          <p:nvPr/>
        </p:nvSpPr>
        <p:spPr>
          <a:xfrm>
            <a:off x="76587" y="1304917"/>
            <a:ext cx="8867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Incident Data on Equipment Damages, Equipment Downtimes and Production Figures from a Ghanaian Mining Contractor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Library and internet facilities from the University of Mines and Technology (UMaT)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personal laptop with Microsoft Office Suite (Word, Excel and Power Point)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R-Studio programming Software </a:t>
            </a:r>
          </a:p>
        </p:txBody>
      </p:sp>
    </p:spTree>
    <p:extLst>
      <p:ext uri="{BB962C8B-B14F-4D97-AF65-F5344CB8AC3E}">
        <p14:creationId xmlns:p14="http://schemas.microsoft.com/office/powerpoint/2010/main" val="109978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9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1551" y="295011"/>
            <a:ext cx="3925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10">
            <a:extLst>
              <a:ext uri="{FF2B5EF4-FFF2-40B4-BE49-F238E27FC236}">
                <a16:creationId xmlns:a16="http://schemas.microsoft.com/office/drawing/2014/main" id="{1DF62286-B00A-9FC8-BD3B-F43761C6981F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5880437"/>
              </p:ext>
            </p:extLst>
          </p:nvPr>
        </p:nvGraphicFramePr>
        <p:xfrm>
          <a:off x="137795" y="1127760"/>
          <a:ext cx="8867140" cy="5189855"/>
        </p:xfrm>
        <a:graphic>
          <a:graphicData uri="http://schemas.openxmlformats.org/drawingml/2006/table">
            <a:tbl>
              <a:tblPr/>
              <a:tblGrid>
                <a:gridCol w="621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9560">
                <a:tc gridSpan="10">
                  <a:txBody>
                    <a:bodyPr/>
                    <a:lstStyle/>
                    <a:p>
                      <a:pPr algn="ctr" fontAlgn="b"/>
                      <a:r>
                        <a:rPr sz="14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OVERALL SUMMARY</a:t>
                      </a:r>
                    </a:p>
                  </a:txBody>
                  <a:tcPr marL="9842" marR="9842" marT="9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cost of damaged component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mean time to repair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equipment downtime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production revenue lost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incident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equipment downtime per incident 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revenue lost per hour of downtime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average revenue lost per incident 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mean time to repair per incident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178000.00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816.00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1570552.04</a:t>
                      </a:r>
                      <a:r>
                        <a:rPr sz="1200" b="1" i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408.00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1924.70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785276.02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172100.00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221.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</a:t>
                      </a:r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1222.50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258541.94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101.88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211.49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21545.16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18.43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133000.00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104.00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647.40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324090.66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46.24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500.60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23149.33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7.43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96860.00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314.40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764644.83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20.96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2432.08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50976.32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5.33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32750.71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25.00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96.60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130815.14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24.15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1354.19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32703.79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6.25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2460.00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3281.04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109.37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1640.52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4.50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1370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2019 -2024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615170.71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499.20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3126.90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3051925.65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63.81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976.02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47825.12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10.19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423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8*408"/>
  <p:tag name="TABLE_ENDDRAG_RECT" val="10*87*698*4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2*131"/>
  <p:tag name="TABLE_ENDDRAG_RECT" val="16*354*692*1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8*235"/>
  <p:tag name="TABLE_ENDDRAG_RECT" val="10*269*698*2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87*191"/>
  <p:tag name="TABLE_ENDDRAG_RECT" val="10*82*687*1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87*141"/>
  <p:tag name="TABLE_ENDDRAG_RECT" val="10*297*687*1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2*256"/>
  <p:tag name="TABLE_ENDDRAG_RECT" val="16*82*692*2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8*154"/>
  <p:tag name="TABLE_ENDDRAG_RECT" val="16*360*698*154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7227</TotalTime>
  <Words>1844</Words>
  <Application>Microsoft Office PowerPoint</Application>
  <PresentationFormat>On-screen Show (4:3)</PresentationFormat>
  <Paragraphs>639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Rounded MT Bold</vt:lpstr>
      <vt:lpstr>Calibri</vt:lpstr>
      <vt:lpstr>David</vt:lpstr>
      <vt:lpstr>Lucida Fax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358</cp:revision>
  <dcterms:created xsi:type="dcterms:W3CDTF">2014-03-02T08:50:16Z</dcterms:created>
  <dcterms:modified xsi:type="dcterms:W3CDTF">2025-05-31T11:42:50Z</dcterms:modified>
</cp:coreProperties>
</file>