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8" r:id="rId9"/>
    <p:sldId id="279" r:id="rId10"/>
    <p:sldId id="281" r:id="rId11"/>
    <p:sldId id="285" r:id="rId12"/>
    <p:sldId id="297" r:id="rId13"/>
    <p:sldId id="298" r:id="rId14"/>
    <p:sldId id="299" r:id="rId15"/>
    <p:sldId id="300" r:id="rId16"/>
    <p:sldId id="302" r:id="rId17"/>
    <p:sldId id="301" r:id="rId18"/>
    <p:sldId id="296" r:id="rId19"/>
    <p:sldId id="304" r:id="rId20"/>
    <p:sldId id="284" r:id="rId21"/>
    <p:sldId id="309" r:id="rId22"/>
    <p:sldId id="308" r:id="rId23"/>
    <p:sldId id="305" r:id="rId24"/>
    <p:sldId id="283" r:id="rId25"/>
    <p:sldId id="282" r:id="rId26"/>
    <p:sldId id="306" r:id="rId27"/>
    <p:sldId id="307" r:id="rId28"/>
    <p:sldId id="287" r:id="rId29"/>
    <p:sldId id="288" r:id="rId30"/>
    <p:sldId id="289" r:id="rId31"/>
    <p:sldId id="290" r:id="rId32"/>
    <p:sldId id="271" r:id="rId33"/>
    <p:sldId id="280" r:id="rId34"/>
    <p:sldId id="272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GHTEOUS" initials="R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0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276" y="40"/>
      </p:cViewPr>
      <p:guideLst/>
    </p:cSldViewPr>
  </p:slideViewPr>
  <p:outlineViewPr>
    <p:cViewPr>
      <p:scale>
        <a:sx n="33" d="100"/>
        <a:sy n="33" d="100"/>
      </p:scale>
      <p:origin x="0" y="-16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59dacd5c95f7227" providerId="LiveId" clId="{2667066C-BC6A-444F-8D01-0BFC14A8F215}"/>
    <pc:docChg chg="modSld">
      <pc:chgData name="" userId="159dacd5c95f7227" providerId="LiveId" clId="{2667066C-BC6A-444F-8D01-0BFC14A8F215}" dt="2025-06-09T13:02:47.465" v="25" actId="207"/>
      <pc:docMkLst>
        <pc:docMk/>
      </pc:docMkLst>
      <pc:sldChg chg="modSp">
        <pc:chgData name="" userId="159dacd5c95f7227" providerId="LiveId" clId="{2667066C-BC6A-444F-8D01-0BFC14A8F215}" dt="2025-06-09T11:44:32.333" v="15"/>
        <pc:sldMkLst>
          <pc:docMk/>
          <pc:sldMk cId="0" sldId="281"/>
        </pc:sldMkLst>
        <pc:graphicFrameChg chg="mod">
          <ac:chgData name="" userId="159dacd5c95f7227" providerId="LiveId" clId="{2667066C-BC6A-444F-8D01-0BFC14A8F215}" dt="2025-06-09T11:44:32.333" v="15"/>
          <ac:graphicFrameMkLst>
            <pc:docMk/>
            <pc:sldMk cId="0" sldId="281"/>
            <ac:graphicFrameMk id="11" creationId="{00000000-0000-0000-0000-000000000000}"/>
          </ac:graphicFrameMkLst>
        </pc:graphicFrameChg>
      </pc:sldChg>
      <pc:sldChg chg="addSp delSp modSp">
        <pc:chgData name="" userId="159dacd5c95f7227" providerId="LiveId" clId="{2667066C-BC6A-444F-8D01-0BFC14A8F215}" dt="2025-06-09T13:02:47.465" v="25" actId="207"/>
        <pc:sldMkLst>
          <pc:docMk/>
          <pc:sldMk cId="0" sldId="282"/>
        </pc:sldMkLst>
        <pc:spChg chg="add del">
          <ac:chgData name="" userId="159dacd5c95f7227" providerId="LiveId" clId="{2667066C-BC6A-444F-8D01-0BFC14A8F215}" dt="2025-06-09T12:52:26.284" v="24"/>
          <ac:spMkLst>
            <pc:docMk/>
            <pc:sldMk cId="0" sldId="282"/>
            <ac:spMk id="2" creationId="{BE59D903-C249-40D1-9E5D-608D6FC034E4}"/>
          </ac:spMkLst>
        </pc:spChg>
        <pc:spChg chg="mod">
          <ac:chgData name="" userId="159dacd5c95f7227" providerId="LiveId" clId="{2667066C-BC6A-444F-8D01-0BFC14A8F215}" dt="2025-06-09T13:02:47.465" v="25" actId="207"/>
          <ac:spMkLst>
            <pc:docMk/>
            <pc:sldMk cId="0" sldId="282"/>
            <ac:spMk id="9" creationId="{00000000-0000-0000-0000-000000000000}"/>
          </ac:spMkLst>
        </pc:spChg>
      </pc:sldChg>
      <pc:sldChg chg="modSp">
        <pc:chgData name="" userId="159dacd5c95f7227" providerId="LiveId" clId="{2667066C-BC6A-444F-8D01-0BFC14A8F215}" dt="2025-06-09T11:58:43.202" v="22"/>
        <pc:sldMkLst>
          <pc:docMk/>
          <pc:sldMk cId="0" sldId="284"/>
        </pc:sldMkLst>
        <pc:graphicFrameChg chg="mod">
          <ac:chgData name="" userId="159dacd5c95f7227" providerId="LiveId" clId="{2667066C-BC6A-444F-8D01-0BFC14A8F215}" dt="2025-06-09T11:58:43.202" v="22"/>
          <ac:graphicFrameMkLst>
            <pc:docMk/>
            <pc:sldMk cId="0" sldId="284"/>
            <ac:graphicFrameMk id="2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amuel%20kwamena\Downloads\Damang%20Incident-Equipment%20Damage-Produc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60"/>
              <a:t>Classification Based on Shift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Damage-Production.xlsx]Sheet1'!$O$3:$O$5</c:f>
              <c:strCache>
                <c:ptCount val="1"/>
                <c:pt idx="0">
                  <c:v>NIGHT SHIFT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'[Damang Incident-Equipment Damage-Production.xlsx]Sheet1'!$N$6:$N$10</c:f>
              <c:strCache>
                <c:ptCount val="5"/>
                <c:pt idx="0">
                  <c:v>Number of Incidents</c:v>
                </c:pt>
                <c:pt idx="4">
                  <c:v>Human Error</c:v>
                </c:pt>
              </c:strCache>
            </c:strRef>
          </c:cat>
          <c:val>
            <c:numRef>
              <c:f>'[Damang Incident-Equipment Damage-Production.xlsx]Sheet1'!$O$6:$O$10</c:f>
              <c:numCache>
                <c:formatCode>General</c:formatCode>
                <c:ptCount val="5"/>
                <c:pt idx="0">
                  <c:v>29</c:v>
                </c:pt>
                <c:pt idx="4" formatCode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B7-4CDD-B477-CB4BCCA4B2E2}"/>
            </c:ext>
          </c:extLst>
        </c:ser>
        <c:ser>
          <c:idx val="1"/>
          <c:order val="1"/>
          <c:tx>
            <c:strRef>
              <c:f>'[Damang Incident-Equipment Damage-Production.xlsx]Sheet1'!$P$3:$P$5</c:f>
              <c:strCache>
                <c:ptCount val="1"/>
                <c:pt idx="0">
                  <c:v>DAY SHIFT</c:v>
                </c:pt>
              </c:strCache>
            </c:strRef>
          </c:tx>
          <c:spPr>
            <a:solidFill>
              <a:srgbClr val="F4B084"/>
            </a:soli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'[Damang Incident-Equipment Damage-Production.xlsx]Sheet1'!$N$6:$N$10</c:f>
              <c:strCache>
                <c:ptCount val="5"/>
                <c:pt idx="0">
                  <c:v>Number of Incidents</c:v>
                </c:pt>
                <c:pt idx="4">
                  <c:v>Human Error</c:v>
                </c:pt>
              </c:strCache>
            </c:strRef>
          </c:cat>
          <c:val>
            <c:numRef>
              <c:f>'[Damang Incident-Equipment Damage-Production.xlsx]Sheet1'!$P$6:$P$10</c:f>
              <c:numCache>
                <c:formatCode>General</c:formatCode>
                <c:ptCount val="5"/>
                <c:pt idx="0">
                  <c:v>20</c:v>
                </c:pt>
                <c:pt idx="4" formatCode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B7-4CDD-B477-CB4BCCA4B2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426104744"/>
        <c:axId val="426105136"/>
      </c:barChart>
      <c:catAx>
        <c:axId val="426104744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05136"/>
        <c:crosses val="autoZero"/>
        <c:auto val="1"/>
        <c:lblAlgn val="ctr"/>
        <c:lblOffset val="100"/>
        <c:noMultiLvlLbl val="0"/>
      </c:catAx>
      <c:valAx>
        <c:axId val="426105136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6104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59138bb-83b8-491b-89e5-f4c4bdbdd4b0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Classification Based on Operator Experience</a:t>
            </a:r>
          </a:p>
          <a:p>
            <a:pPr defTabSz="914400">
              <a:defRPr/>
            </a:pP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Damage-Production.xlsx]Sheet1'!$L$15</c:f>
              <c:strCache>
                <c:ptCount val="1"/>
                <c:pt idx="0">
                  <c:v>Number of Incidents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Damage-Production.xlsx]Sheet1'!$M$12:$Q$14</c:f>
              <c:multiLvlStrCache>
                <c:ptCount val="5"/>
                <c:lvl/>
                <c:lvl/>
                <c:lvl>
                  <c:pt idx="0">
                    <c:v>0 - 2 YEARS</c:v>
                  </c:pt>
                  <c:pt idx="1">
                    <c:v>3 - 5 YEARS</c:v>
                  </c:pt>
                  <c:pt idx="2">
                    <c:v>6 - 10 YEARS</c:v>
                  </c:pt>
                  <c:pt idx="3">
                    <c:v>11 - 15 YEARS</c:v>
                  </c:pt>
                  <c:pt idx="4">
                    <c:v>15 + YEARS</c:v>
                  </c:pt>
                </c:lvl>
              </c:multiLvlStrCache>
            </c:multiLvlStrRef>
          </c:cat>
          <c:val>
            <c:numRef>
              <c:f>'[Damang Incident-Equipment Damage-Production.xlsx]Sheet1'!$M$15:$Q$15</c:f>
              <c:numCache>
                <c:formatCode>General</c:formatCode>
                <c:ptCount val="5"/>
                <c:pt idx="0">
                  <c:v>6</c:v>
                </c:pt>
                <c:pt idx="1">
                  <c:v>14</c:v>
                </c:pt>
                <c:pt idx="2">
                  <c:v>24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FC-4168-9654-18E78519AB22}"/>
            </c:ext>
          </c:extLst>
        </c:ser>
        <c:ser>
          <c:idx val="1"/>
          <c:order val="1"/>
          <c:tx>
            <c:strRef>
              <c:f>'[Damang Incident-Equipment Damage-Production.xlsx]Sheet1'!$L$16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Damage-Production.xlsx]Sheet1'!$M$12:$Q$14</c:f>
              <c:multiLvlStrCache>
                <c:ptCount val="5"/>
                <c:lvl/>
                <c:lvl/>
                <c:lvl>
                  <c:pt idx="0">
                    <c:v>0 - 2 YEARS</c:v>
                  </c:pt>
                  <c:pt idx="1">
                    <c:v>3 - 5 YEARS</c:v>
                  </c:pt>
                  <c:pt idx="2">
                    <c:v>6 - 10 YEARS</c:v>
                  </c:pt>
                  <c:pt idx="3">
                    <c:v>11 - 15 YEARS</c:v>
                  </c:pt>
                  <c:pt idx="4">
                    <c:v>15 + YEARS</c:v>
                  </c:pt>
                </c:lvl>
              </c:multiLvlStrCache>
            </c:multiLvlStrRef>
          </c:cat>
          <c:val>
            <c:numRef>
              <c:f>'[Damang Incident-Equipment Damage-Production.xlsx]Sheet1'!$M$16:$Q$16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2AFC-4168-9654-18E78519AB22}"/>
            </c:ext>
          </c:extLst>
        </c:ser>
        <c:ser>
          <c:idx val="2"/>
          <c:order val="2"/>
          <c:tx>
            <c:strRef>
              <c:f>'[Damang Incident-Equipment Damage-Production.xlsx]Sheet1'!$L$17</c:f>
              <c:strCache>
                <c:ptCount val="1"/>
                <c:pt idx="0">
                  <c:v>Human Error</c:v>
                </c:pt>
              </c:strCache>
            </c:strRef>
          </c:tx>
          <c:spPr>
            <a:solidFill>
              <a:srgbClr val="F4B084"/>
            </a:soli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Damage-Production.xlsx]Sheet1'!$M$12:$Q$14</c:f>
              <c:multiLvlStrCache>
                <c:ptCount val="5"/>
                <c:lvl/>
                <c:lvl/>
                <c:lvl>
                  <c:pt idx="0">
                    <c:v>0 - 2 YEARS</c:v>
                  </c:pt>
                  <c:pt idx="1">
                    <c:v>3 - 5 YEARS</c:v>
                  </c:pt>
                  <c:pt idx="2">
                    <c:v>6 - 10 YEARS</c:v>
                  </c:pt>
                  <c:pt idx="3">
                    <c:v>11 - 15 YEARS</c:v>
                  </c:pt>
                  <c:pt idx="4">
                    <c:v>15 + YEARS</c:v>
                  </c:pt>
                </c:lvl>
              </c:multiLvlStrCache>
            </c:multiLvlStrRef>
          </c:cat>
          <c:val>
            <c:numRef>
              <c:f>'[Damang Incident-Equipment Damage-Production.xlsx]Sheet1'!$M$17:$Q$17</c:f>
              <c:numCache>
                <c:formatCode>0</c:formatCode>
                <c:ptCount val="5"/>
                <c:pt idx="0">
                  <c:v>3</c:v>
                </c:pt>
                <c:pt idx="1">
                  <c:v>5</c:v>
                </c:pt>
                <c:pt idx="2">
                  <c:v>12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FC-4168-9654-18E78519AB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426100040"/>
        <c:axId val="426103176"/>
      </c:barChart>
      <c:catAx>
        <c:axId val="42610004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Years of Experi</a:t>
                </a:r>
                <a:r>
                  <a:rPr lang="en-US" altLang="en-US" sz="2000"/>
                  <a:t>e</a:t>
                </a:r>
                <a:r>
                  <a:rPr lang="en-US" sz="2000"/>
                  <a:t>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03176"/>
        <c:crosses val="autoZero"/>
        <c:auto val="1"/>
        <c:lblAlgn val="ctr"/>
        <c:lblOffset val="100"/>
        <c:noMultiLvlLbl val="0"/>
      </c:catAx>
      <c:valAx>
        <c:axId val="426103176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6100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944b84b-6bcb-4fcb-95f2-593f2afd0df6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60"/>
              <a:t>Classification Based on Equipment Type</a:t>
            </a:r>
          </a:p>
          <a:p>
            <a:pPr defTabSz="914400">
              <a:defRPr/>
            </a:pPr>
            <a:endParaRPr lang="en-US" sz="216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2796954689925303E-2"/>
          <c:y val="0.15807228915662599"/>
          <c:w val="0.86282553519594396"/>
          <c:h val="0.575469879518072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Damage-Production.xlsx]Sheet1'!$L$26</c:f>
              <c:strCache>
                <c:ptCount val="1"/>
                <c:pt idx="0">
                  <c:v>Number of Incidents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Damage-Production.xlsx]Sheet1'!$M$23:$S$25</c:f>
              <c:multiLvlStrCache>
                <c:ptCount val="7"/>
                <c:lvl/>
                <c:lvl/>
                <c:lvl>
                  <c:pt idx="0">
                    <c:v>DUMP TRUCK</c:v>
                  </c:pt>
                  <c:pt idx="1">
                    <c:v>EXCAVATOR</c:v>
                  </c:pt>
                  <c:pt idx="2">
                    <c:v>ARTICULATED DUMP TRUCK</c:v>
                  </c:pt>
                  <c:pt idx="3">
                    <c:v>LOADER</c:v>
                  </c:pt>
                  <c:pt idx="4">
                    <c:v>DRILL RIG</c:v>
                  </c:pt>
                  <c:pt idx="5">
                    <c:v>DOZER</c:v>
                  </c:pt>
                  <c:pt idx="6">
                    <c:v>MULTI EQUIPMENT</c:v>
                  </c:pt>
                </c:lvl>
              </c:multiLvlStrCache>
            </c:multiLvlStrRef>
          </c:cat>
          <c:val>
            <c:numRef>
              <c:f>'[Damang Incident-Equipment Damage-Production.xlsx]Sheet1'!$M$26:$S$26</c:f>
              <c:numCache>
                <c:formatCode>General</c:formatCode>
                <c:ptCount val="7"/>
                <c:pt idx="0">
                  <c:v>24</c:v>
                </c:pt>
                <c:pt idx="1">
                  <c:v>14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B6-48CD-A96D-04CF77F37CF8}"/>
            </c:ext>
          </c:extLst>
        </c:ser>
        <c:ser>
          <c:idx val="1"/>
          <c:order val="1"/>
          <c:tx>
            <c:strRef>
              <c:f>'[Damang Incident-Equipment Damage-Production.xlsx]Sheet1'!$L$27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Damage-Production.xlsx]Sheet1'!$M$23:$S$25</c:f>
              <c:multiLvlStrCache>
                <c:ptCount val="7"/>
                <c:lvl/>
                <c:lvl/>
                <c:lvl>
                  <c:pt idx="0">
                    <c:v>DUMP TRUCK</c:v>
                  </c:pt>
                  <c:pt idx="1">
                    <c:v>EXCAVATOR</c:v>
                  </c:pt>
                  <c:pt idx="2">
                    <c:v>ARTICULATED DUMP TRUCK</c:v>
                  </c:pt>
                  <c:pt idx="3">
                    <c:v>LOADER</c:v>
                  </c:pt>
                  <c:pt idx="4">
                    <c:v>DRILL RIG</c:v>
                  </c:pt>
                  <c:pt idx="5">
                    <c:v>DOZER</c:v>
                  </c:pt>
                  <c:pt idx="6">
                    <c:v>MULTI EQUIPMENT</c:v>
                  </c:pt>
                </c:lvl>
              </c:multiLvlStrCache>
            </c:multiLvlStrRef>
          </c:cat>
          <c:val>
            <c:numRef>
              <c:f>'[Damang Incident-Equipment Damage-Production.xlsx]Sheet1'!$M$27:$S$27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89B6-48CD-A96D-04CF77F37CF8}"/>
            </c:ext>
          </c:extLst>
        </c:ser>
        <c:ser>
          <c:idx val="2"/>
          <c:order val="2"/>
          <c:tx>
            <c:strRef>
              <c:f>'[Damang Incident-Equipment Damage-Production.xlsx]Sheet1'!$L$28</c:f>
              <c:strCache>
                <c:ptCount val="1"/>
                <c:pt idx="0">
                  <c:v>Human Error</c:v>
                </c:pt>
              </c:strCache>
            </c:strRef>
          </c:tx>
          <c:spPr>
            <a:solidFill>
              <a:srgbClr val="F4B084"/>
            </a:soli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Damage-Production.xlsx]Sheet1'!$M$23:$S$25</c:f>
              <c:multiLvlStrCache>
                <c:ptCount val="7"/>
                <c:lvl/>
                <c:lvl/>
                <c:lvl>
                  <c:pt idx="0">
                    <c:v>DUMP TRUCK</c:v>
                  </c:pt>
                  <c:pt idx="1">
                    <c:v>EXCAVATOR</c:v>
                  </c:pt>
                  <c:pt idx="2">
                    <c:v>ARTICULATED DUMP TRUCK</c:v>
                  </c:pt>
                  <c:pt idx="3">
                    <c:v>LOADER</c:v>
                  </c:pt>
                  <c:pt idx="4">
                    <c:v>DRILL RIG</c:v>
                  </c:pt>
                  <c:pt idx="5">
                    <c:v>DOZER</c:v>
                  </c:pt>
                  <c:pt idx="6">
                    <c:v>MULTI EQUIPMENT</c:v>
                  </c:pt>
                </c:lvl>
              </c:multiLvlStrCache>
            </c:multiLvlStrRef>
          </c:cat>
          <c:val>
            <c:numRef>
              <c:f>'[Damang Incident-Equipment Damage-Production.xlsx]Sheet1'!$M$28:$S$28</c:f>
              <c:numCache>
                <c:formatCode>0</c:formatCode>
                <c:ptCount val="7"/>
                <c:pt idx="0">
                  <c:v>14</c:v>
                </c:pt>
                <c:pt idx="1">
                  <c:v>7</c:v>
                </c:pt>
                <c:pt idx="2">
                  <c:v>0</c:v>
                </c:pt>
                <c:pt idx="3">
                  <c:v>0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B6-48CD-A96D-04CF77F37C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426103960"/>
        <c:axId val="426100432"/>
      </c:barChart>
      <c:catAx>
        <c:axId val="426103960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Equipment Type</a:t>
                </a:r>
              </a:p>
            </c:rich>
          </c:tx>
          <c:layout>
            <c:manualLayout>
              <c:xMode val="edge"/>
              <c:yMode val="edge"/>
              <c:x val="0.30550920656188602"/>
              <c:y val="0.949303219605958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1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1500000" spcFirstLastPara="0" vertOverflow="ellipsis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00432"/>
        <c:crosses val="autoZero"/>
        <c:auto val="1"/>
        <c:lblAlgn val="ctr"/>
        <c:lblOffset val="100"/>
        <c:noMultiLvlLbl val="0"/>
      </c:catAx>
      <c:valAx>
        <c:axId val="426100432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8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18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6103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6767170378858401"/>
          <c:y val="0.11359886872495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947a26c-59d9-49c3-bbcf-0b8c0e7b7d79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Classification Based on Affected Sub-system</a:t>
            </a:r>
          </a:p>
          <a:p>
            <a:pPr defTabSz="914400">
              <a:defRPr/>
            </a:pP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Damage-Production.xlsx]Sheet1'!$L$45</c:f>
              <c:strCache>
                <c:ptCount val="1"/>
                <c:pt idx="0">
                  <c:v>Number of Incidents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Damage-Production.xlsx]Sheet1'!$M$42:$S$44</c:f>
              <c:multiLvlStrCache>
                <c:ptCount val="7"/>
                <c:lvl/>
                <c:lvl/>
                <c:lvl>
                  <c:pt idx="0">
                    <c:v>Mechanical</c:v>
                  </c:pt>
                  <c:pt idx="1">
                    <c:v>Hydraulic</c:v>
                  </c:pt>
                  <c:pt idx="2">
                    <c:v>Electrical</c:v>
                  </c:pt>
                  <c:pt idx="3">
                    <c:v>Structural</c:v>
                  </c:pt>
                  <c:pt idx="4">
                    <c:v>Undercarriage</c:v>
                  </c:pt>
                  <c:pt idx="5">
                    <c:v>Cabin</c:v>
                  </c:pt>
                  <c:pt idx="6">
                    <c:v>multiple-damages</c:v>
                  </c:pt>
                </c:lvl>
              </c:multiLvlStrCache>
            </c:multiLvlStrRef>
          </c:cat>
          <c:val>
            <c:numRef>
              <c:f>'[Damang Incident-Equipment Damage-Production.xlsx]Sheet1'!$M$45:$S$45</c:f>
              <c:numCache>
                <c:formatCode>General</c:formatCode>
                <c:ptCount val="7"/>
                <c:pt idx="0">
                  <c:v>8</c:v>
                </c:pt>
                <c:pt idx="1">
                  <c:v>2</c:v>
                </c:pt>
                <c:pt idx="2">
                  <c:v>4</c:v>
                </c:pt>
                <c:pt idx="3">
                  <c:v>19</c:v>
                </c:pt>
                <c:pt idx="4">
                  <c:v>2</c:v>
                </c:pt>
                <c:pt idx="5">
                  <c:v>8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85-4268-BB8D-8E574C03B197}"/>
            </c:ext>
          </c:extLst>
        </c:ser>
        <c:ser>
          <c:idx val="1"/>
          <c:order val="1"/>
          <c:tx>
            <c:strRef>
              <c:f>'[Damang Incident-Equipment Damage-Production.xlsx]Sheet1'!$L$46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Damage-Production.xlsx]Sheet1'!$M$42:$S$44</c:f>
              <c:multiLvlStrCache>
                <c:ptCount val="7"/>
                <c:lvl/>
                <c:lvl/>
                <c:lvl>
                  <c:pt idx="0">
                    <c:v>Mechanical</c:v>
                  </c:pt>
                  <c:pt idx="1">
                    <c:v>Hydraulic</c:v>
                  </c:pt>
                  <c:pt idx="2">
                    <c:v>Electrical</c:v>
                  </c:pt>
                  <c:pt idx="3">
                    <c:v>Structural</c:v>
                  </c:pt>
                  <c:pt idx="4">
                    <c:v>Undercarriage</c:v>
                  </c:pt>
                  <c:pt idx="5">
                    <c:v>Cabin</c:v>
                  </c:pt>
                  <c:pt idx="6">
                    <c:v>multiple-damages</c:v>
                  </c:pt>
                </c:lvl>
              </c:multiLvlStrCache>
            </c:multiLvlStrRef>
          </c:cat>
          <c:val>
            <c:numRef>
              <c:f>'[Damang Incident-Equipment Damage-Production.xlsx]Sheet1'!$M$46:$S$46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D985-4268-BB8D-8E574C03B197}"/>
            </c:ext>
          </c:extLst>
        </c:ser>
        <c:ser>
          <c:idx val="2"/>
          <c:order val="2"/>
          <c:tx>
            <c:strRef>
              <c:f>'[Damang Incident-Equipment Damage-Production.xlsx]Sheet1'!$L$47</c:f>
              <c:strCache>
                <c:ptCount val="1"/>
                <c:pt idx="0">
                  <c:v>Human Error</c:v>
                </c:pt>
              </c:strCache>
            </c:strRef>
          </c:tx>
          <c:spPr>
            <a:solidFill>
              <a:srgbClr val="F4B084"/>
            </a:soli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Damage-Production.xlsx]Sheet1'!$M$42:$S$44</c:f>
              <c:multiLvlStrCache>
                <c:ptCount val="7"/>
                <c:lvl/>
                <c:lvl/>
                <c:lvl>
                  <c:pt idx="0">
                    <c:v>Mechanical</c:v>
                  </c:pt>
                  <c:pt idx="1">
                    <c:v>Hydraulic</c:v>
                  </c:pt>
                  <c:pt idx="2">
                    <c:v>Electrical</c:v>
                  </c:pt>
                  <c:pt idx="3">
                    <c:v>Structural</c:v>
                  </c:pt>
                  <c:pt idx="4">
                    <c:v>Undercarriage</c:v>
                  </c:pt>
                  <c:pt idx="5">
                    <c:v>Cabin</c:v>
                  </c:pt>
                  <c:pt idx="6">
                    <c:v>multiple-damages</c:v>
                  </c:pt>
                </c:lvl>
              </c:multiLvlStrCache>
            </c:multiLvlStrRef>
          </c:cat>
          <c:val>
            <c:numRef>
              <c:f>'[Damang Incident-Equipment Damage-Production.xlsx]Sheet1'!$M$47:$S$47</c:f>
              <c:numCache>
                <c:formatCode>0</c:formatCode>
                <c:ptCount val="7"/>
                <c:pt idx="0">
                  <c:v>1</c:v>
                </c:pt>
                <c:pt idx="1">
                  <c:v>1</c:v>
                </c:pt>
                <c:pt idx="2">
                  <c:v>0</c:v>
                </c:pt>
                <c:pt idx="3">
                  <c:v>12</c:v>
                </c:pt>
                <c:pt idx="4">
                  <c:v>1</c:v>
                </c:pt>
                <c:pt idx="5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85-4268-BB8D-8E574C03B1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426104352"/>
        <c:axId val="426105920"/>
      </c:barChart>
      <c:catAx>
        <c:axId val="42610435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Sub-system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1500000" spcFirstLastPara="0" vertOverflow="ellipsis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105920"/>
        <c:crosses val="autoZero"/>
        <c:auto val="1"/>
        <c:lblAlgn val="ctr"/>
        <c:lblOffset val="100"/>
        <c:noMultiLvlLbl val="0"/>
      </c:catAx>
      <c:valAx>
        <c:axId val="426105920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426104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133b31d-6826-4c0c-a992-db984e15edd0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20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/>
              <a:t>Classification Based on Severity</a:t>
            </a:r>
          </a:p>
          <a:p>
            <a:pPr defTabSz="914400">
              <a:defRPr/>
            </a:pP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Damage-Production.xlsx]Sheet1'!$L$56</c:f>
              <c:strCache>
                <c:ptCount val="1"/>
                <c:pt idx="0">
                  <c:v>Number of Incidents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Damage-Production.xlsx]Sheet1'!$M$53:$Q$55</c:f>
              <c:multiLvlStrCache>
                <c:ptCount val="5"/>
                <c:lvl/>
                <c:lvl/>
                <c:lvl>
                  <c:pt idx="0">
                    <c:v>Insignificant</c:v>
                  </c:pt>
                  <c:pt idx="1">
                    <c:v>Minor</c:v>
                  </c:pt>
                  <c:pt idx="2">
                    <c:v>Moderate</c:v>
                  </c:pt>
                  <c:pt idx="3">
                    <c:v>Major</c:v>
                  </c:pt>
                  <c:pt idx="4">
                    <c:v>Catastrophic</c:v>
                  </c:pt>
                </c:lvl>
              </c:multiLvlStrCache>
            </c:multiLvlStrRef>
          </c:cat>
          <c:val>
            <c:numRef>
              <c:f>'[Damang Incident-Equipment Damage-Production.xlsx]Sheet1'!$M$56:$Q$56</c:f>
              <c:numCache>
                <c:formatCode>0_ </c:formatCode>
                <c:ptCount val="5"/>
                <c:pt idx="0">
                  <c:v>10</c:v>
                </c:pt>
                <c:pt idx="1">
                  <c:v>21</c:v>
                </c:pt>
                <c:pt idx="2">
                  <c:v>14</c:v>
                </c:pt>
                <c:pt idx="3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E0-40AB-801E-1BEE35C636BF}"/>
            </c:ext>
          </c:extLst>
        </c:ser>
        <c:ser>
          <c:idx val="1"/>
          <c:order val="1"/>
          <c:tx>
            <c:strRef>
              <c:f>'[Damang Incident-Equipment Damage-Production.xlsx]Sheet1'!$L$57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Damage-Production.xlsx]Sheet1'!$M$53:$Q$55</c:f>
              <c:multiLvlStrCache>
                <c:ptCount val="5"/>
                <c:lvl/>
                <c:lvl/>
                <c:lvl>
                  <c:pt idx="0">
                    <c:v>Insignificant</c:v>
                  </c:pt>
                  <c:pt idx="1">
                    <c:v>Minor</c:v>
                  </c:pt>
                  <c:pt idx="2">
                    <c:v>Moderate</c:v>
                  </c:pt>
                  <c:pt idx="3">
                    <c:v>Major</c:v>
                  </c:pt>
                  <c:pt idx="4">
                    <c:v>Catastrophic</c:v>
                  </c:pt>
                </c:lvl>
              </c:multiLvlStrCache>
            </c:multiLvlStrRef>
          </c:cat>
          <c:val>
            <c:numRef>
              <c:f>'[Damang Incident-Equipment Damage-Production.xlsx]Sheet1'!$M$57:$Q$57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2EE0-40AB-801E-1BEE35C636BF}"/>
            </c:ext>
          </c:extLst>
        </c:ser>
        <c:ser>
          <c:idx val="2"/>
          <c:order val="2"/>
          <c:tx>
            <c:strRef>
              <c:f>'[Damang Incident-Equipment Damage-Production.xlsx]Sheet1'!$L$58</c:f>
              <c:strCache>
                <c:ptCount val="1"/>
                <c:pt idx="0">
                  <c:v>Human Error</c:v>
                </c:pt>
              </c:strCache>
            </c:strRef>
          </c:tx>
          <c:spPr>
            <a:solidFill>
              <a:srgbClr val="F4B084"/>
            </a:soli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'[Damang Incident-Equipment Damage-Production.xlsx]Sheet1'!$M$53:$Q$55</c:f>
              <c:multiLvlStrCache>
                <c:ptCount val="5"/>
                <c:lvl/>
                <c:lvl/>
                <c:lvl>
                  <c:pt idx="0">
                    <c:v>Insignificant</c:v>
                  </c:pt>
                  <c:pt idx="1">
                    <c:v>Minor</c:v>
                  </c:pt>
                  <c:pt idx="2">
                    <c:v>Moderate</c:v>
                  </c:pt>
                  <c:pt idx="3">
                    <c:v>Major</c:v>
                  </c:pt>
                  <c:pt idx="4">
                    <c:v>Catastrophic</c:v>
                  </c:pt>
                </c:lvl>
              </c:multiLvlStrCache>
            </c:multiLvlStrRef>
          </c:cat>
          <c:val>
            <c:numRef>
              <c:f>'[Damang Incident-Equipment Damage-Production.xlsx]Sheet1'!$M$58:$Q$58</c:f>
              <c:numCache>
                <c:formatCode>0_ </c:formatCode>
                <c:ptCount val="5"/>
                <c:pt idx="0">
                  <c:v>4</c:v>
                </c:pt>
                <c:pt idx="1">
                  <c:v>7</c:v>
                </c:pt>
                <c:pt idx="2">
                  <c:v>10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E0-40AB-801E-1BEE35C636B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426101608"/>
        <c:axId val="426098864"/>
      </c:barChart>
      <c:catAx>
        <c:axId val="42610160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Severity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098864"/>
        <c:crosses val="autoZero"/>
        <c:auto val="1"/>
        <c:lblAlgn val="ctr"/>
        <c:lblOffset val="100"/>
        <c:noMultiLvlLbl val="0"/>
      </c:catAx>
      <c:valAx>
        <c:axId val="426098864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_ " sourceLinked="1"/>
        <c:majorTickMark val="none"/>
        <c:minorTickMark val="none"/>
        <c:tickLblPos val="nextTo"/>
        <c:crossAx val="426101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delete val="1"/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237916219119227"/>
          <c:y val="0.10018903591682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a4dad44-889b-4eb0-883f-60c571030416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2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 sz="2400"/>
              <a:t>Classification Based on Operator Age</a:t>
            </a:r>
            <a:r>
              <a:rPr lang="en-US" sz="24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'[Damang Incident-Equipment Damage-Production.xlsx]Sheet1'!$C$108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'[Damang Incident-Equipment Damage-Production.xlsx]Sheet1'!$B$109:$B$113</c:f>
              <c:strCache>
                <c:ptCount val="5"/>
                <c:pt idx="0">
                  <c:v>Youth</c:v>
                </c:pt>
                <c:pt idx="1">
                  <c:v>Young adult</c:v>
                </c:pt>
                <c:pt idx="2">
                  <c:v>Adult</c:v>
                </c:pt>
                <c:pt idx="3">
                  <c:v>Old adult</c:v>
                </c:pt>
                <c:pt idx="4">
                  <c:v>Unknown</c:v>
                </c:pt>
              </c:strCache>
            </c:strRef>
          </c:cat>
          <c:val>
            <c:numRef>
              <c:f>'[Damang Incident-Equipment Damage-Production.xlsx]Sheet1'!$C$109:$C$113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0-8FB5-483C-8F6B-4BA94D3FDB11}"/>
            </c:ext>
          </c:extLst>
        </c:ser>
        <c:ser>
          <c:idx val="1"/>
          <c:order val="1"/>
          <c:tx>
            <c:strRef>
              <c:f>'[Damang Incident-Equipment Damage-Production.xlsx]Sheet1'!$D$108</c:f>
              <c:strCache>
                <c:ptCount val="1"/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'[Damang Incident-Equipment Damage-Production.xlsx]Sheet1'!$B$109:$B$113</c:f>
              <c:strCache>
                <c:ptCount val="5"/>
                <c:pt idx="0">
                  <c:v>Youth</c:v>
                </c:pt>
                <c:pt idx="1">
                  <c:v>Young adult</c:v>
                </c:pt>
                <c:pt idx="2">
                  <c:v>Adult</c:v>
                </c:pt>
                <c:pt idx="3">
                  <c:v>Old adult</c:v>
                </c:pt>
                <c:pt idx="4">
                  <c:v>Unknown</c:v>
                </c:pt>
              </c:strCache>
            </c:strRef>
          </c:cat>
          <c:val>
            <c:numRef>
              <c:f>'[Damang Incident-Equipment Damage-Production.xlsx]Sheet1'!$D$109:$D$113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8FB5-483C-8F6B-4BA94D3FDB11}"/>
            </c:ext>
          </c:extLst>
        </c:ser>
        <c:ser>
          <c:idx val="2"/>
          <c:order val="2"/>
          <c:tx>
            <c:strRef>
              <c:f>'[Damang Incident-Equipment Damage-Production.xlsx]Sheet1'!$F$108</c:f>
              <c:strCache>
                <c:ptCount val="1"/>
                <c:pt idx="0">
                  <c:v>number of incident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2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'[Damang Incident-Equipment Damage-Production.xlsx]Sheet1'!$B$109:$B$113</c:f>
              <c:strCache>
                <c:ptCount val="5"/>
                <c:pt idx="0">
                  <c:v>Youth</c:v>
                </c:pt>
                <c:pt idx="1">
                  <c:v>Young adult</c:v>
                </c:pt>
                <c:pt idx="2">
                  <c:v>Adult</c:v>
                </c:pt>
                <c:pt idx="3">
                  <c:v>Old adult</c:v>
                </c:pt>
                <c:pt idx="4">
                  <c:v>Unknown</c:v>
                </c:pt>
              </c:strCache>
            </c:strRef>
          </c:cat>
          <c:val>
            <c:numRef>
              <c:f>'[Damang Incident-Equipment Damage-Production.xlsx]Sheet1'!$F$109:$F$113</c:f>
              <c:numCache>
                <c:formatCode>General</c:formatCode>
                <c:ptCount val="5"/>
                <c:pt idx="0">
                  <c:v>0</c:v>
                </c:pt>
                <c:pt idx="1">
                  <c:v>19</c:v>
                </c:pt>
                <c:pt idx="2">
                  <c:v>29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B5-483C-8F6B-4BA94D3FDB1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336228977"/>
        <c:axId val="501056458"/>
      </c:barChart>
      <c:catAx>
        <c:axId val="33622897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" altLang="en-US" sz="2000"/>
                  <a:t>Age 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1056458"/>
        <c:crosses val="autoZero"/>
        <c:auto val="1"/>
        <c:lblAlgn val="ctr"/>
        <c:lblOffset val="100"/>
        <c:noMultiLvlLbl val="0"/>
      </c:catAx>
      <c:valAx>
        <c:axId val="501056458"/>
        <c:scaling>
          <c:orientation val="minMax"/>
        </c:scaling>
        <c:delete val="1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20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" altLang="en-US" sz="2000"/>
                  <a:t>Number of Incident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 defTabSz="914400">
                <a:defRPr lang="en-US" sz="2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3622897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d8dab42-ada2-4333-88f8-ee670ddf5c0b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 sz="20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81382-AB39-4A4B-A7BF-903F94CEA6DA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8BC97-0989-4461-9F71-60AA3B36D4A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BC97-0989-4461-9F71-60AA3B36D4AF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8BC97-0989-4461-9F71-60AA3B36D4AF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E9A7-517B-4931-A59A-141534FDC21A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CC54-8AA7-4A39-9410-D02BFDF56BD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AB3F-0E92-4FBB-8070-6ED4303E25BD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08BB8-16D7-4155-BA6E-C5D05A4A13B4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51116" y="75416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18169" y="2993578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D8FE-9DC2-4B9F-B2C5-6253CF3319EE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33CD-91DC-4314-A33E-75CA9FFCCDCA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16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3018-CA1C-4A6C-8732-243A2BC5AEF1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C84B-8C80-422F-9465-86CCF37EFBB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1878C-62D0-42B1-A7FF-182064787CB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0BDDB-11F8-4721-900D-4A651C0A2982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E88E3-5822-453C-9A8A-EC6181576E8D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3F66-AE2E-4E1F-ABB4-4A440680A7B9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195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6D29-8953-4377-90E2-30064E2E42A7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B842C-211A-4F7E-824D-D414540064E3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A6F83-1C7A-413E-9473-7766531AD30A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921F0-8195-4302-8774-A25C2123CA10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4451227" cy="2023254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2" y="609601"/>
            <a:ext cx="2441519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451212" cy="3158347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4823B-ABD8-461D-B9DC-A8432B912F95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3B1351B-292D-4433-9066-8FF3FFF66D4F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15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3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05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1813" y="235331"/>
            <a:ext cx="6200476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100" b="1" dirty="0">
                <a:solidFill>
                  <a:schemeClr val="accent3"/>
                </a:solidFill>
              </a:rPr>
              <a:t>UNIVERSITY OF MINES AND TECHNOLOGY (UMaT)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5059" y="627747"/>
            <a:ext cx="6544235" cy="34624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b="1" spc="38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</a:rPr>
              <a:t>FACULTY OF GEOSCIENCES &amp; ENVIRONMENTAL STUDIES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6250" y="966827"/>
            <a:ext cx="5418792" cy="27699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350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David" panose="020E0502060401010101" pitchFamily="34" charset="-79"/>
                <a:cs typeface="David" panose="020E0502060401010101" pitchFamily="34" charset="-79"/>
              </a:rPr>
              <a:t>DEPARTMENT OF ENVIRONMENTAL AND SAFETY ENGINEERING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47326" y="1438654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62" y="387271"/>
            <a:ext cx="654322" cy="8271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634" y="493972"/>
            <a:ext cx="654322" cy="8271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523" y="1679127"/>
            <a:ext cx="1771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TOPIC: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39" y="2091317"/>
            <a:ext cx="8925224" cy="2574744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Human Factor Contributions To Heavy Mining Equipment Damages and Its Impact on Production: A Case Study of a Ghanaian Mining Contractor</a:t>
            </a:r>
          </a:p>
          <a:p>
            <a:pPr algn="ctr">
              <a:lnSpc>
                <a:spcPct val="150000"/>
              </a:lnSpc>
            </a:pPr>
            <a:r>
              <a:rPr lang="en-US" sz="2800" b="1" dirty="0"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7269" y="4915764"/>
            <a:ext cx="2117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 Rounded MT Bold" panose="020F070403050403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BY: SAGOE ISAAC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58554" y="5269707"/>
            <a:ext cx="3786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DR. ERIC STEMN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45511" y="6116872"/>
            <a:ext cx="376707" cy="273844"/>
          </a:xfrm>
        </p:spPr>
        <p:txBody>
          <a:bodyPr/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743" y="5966831"/>
            <a:ext cx="2455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June, 2025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62419" y="64928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10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6061830"/>
              </p:ext>
            </p:extLst>
          </p:nvPr>
        </p:nvGraphicFramePr>
        <p:xfrm>
          <a:off x="139065" y="1049655"/>
          <a:ext cx="8671560" cy="4937125"/>
        </p:xfrm>
        <a:graphic>
          <a:graphicData uri="http://schemas.openxmlformats.org/drawingml/2006/table">
            <a:tbl>
              <a:tblPr/>
              <a:tblGrid>
                <a:gridCol w="1682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6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3745">
                <a:tc gridSpan="6">
                  <a:txBody>
                    <a:bodyPr/>
                    <a:lstStyle/>
                    <a:p>
                      <a:pPr algn="ctr" fontAlgn="b"/>
                      <a:r>
                        <a:rPr sz="20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CATEGORIZATION BASED ON CAUSE</a:t>
                      </a:r>
                      <a:r>
                        <a:rPr sz="12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842" marR="9842" marT="9842" marB="0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4575"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Number of Incidents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Percentage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TDT (HOUR)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TMTR (HOUR)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TRL ($)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210"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Human </a:t>
                      </a:r>
                      <a:r>
                        <a:rPr lang="en-US" sz="18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Error (Active failures)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46.94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2,050.20</a:t>
                      </a:r>
                      <a:endParaRPr sz="1800" b="1" i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230.20</a:t>
                      </a:r>
                      <a:endParaRPr sz="1800" b="1" i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2,070,318.21</a:t>
                      </a:r>
                      <a:endParaRPr sz="1800" b="1" i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7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Latent Failures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53.06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1,076.70</a:t>
                      </a:r>
                      <a:endParaRPr sz="1800" b="0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269.00</a:t>
                      </a:r>
                      <a:endParaRPr sz="1800" b="0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981,607.44</a:t>
                      </a:r>
                      <a:endParaRPr sz="1800" b="0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845"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100</a:t>
                      </a:r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 </a:t>
                      </a:r>
                      <a:endParaRPr lang="en-US" sz="1800" b="1" i="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Calibri" panose="020F0502020204030204"/>
                        <a:cs typeface="Arial" panose="020B0604020202020204" pitchFamily="34" charset="0"/>
                      </a:endParaRPr>
                    </a:p>
                  </a:txBody>
                  <a:tcPr marL="9842" marR="9842" marT="9842" marB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,</a:t>
                      </a:r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126.90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,</a:t>
                      </a:r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051</a:t>
                      </a:r>
                      <a:r>
                        <a:rPr lang="en-US"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,</a:t>
                      </a:r>
                      <a:r>
                        <a:rPr sz="18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925.65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3404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11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4"/>
          </p:nvPr>
        </p:nvGraphicFramePr>
        <p:xfrm>
          <a:off x="137795" y="1109345"/>
          <a:ext cx="8867775" cy="525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469381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12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</p:nvPr>
        </p:nvGraphicFramePr>
        <p:xfrm>
          <a:off x="138430" y="1062990"/>
          <a:ext cx="8867775" cy="5363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51446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13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</p:nvPr>
        </p:nvGraphicFramePr>
        <p:xfrm>
          <a:off x="138430" y="1048385"/>
          <a:ext cx="8866505" cy="538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-1143000" y="18084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440171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14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</p:nvPr>
        </p:nvGraphicFramePr>
        <p:xfrm>
          <a:off x="138430" y="1062990"/>
          <a:ext cx="8867140" cy="5386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4928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15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ontent Placeholder 1"/>
          <p:cNvGraphicFramePr>
            <a:graphicFrameLocks noGrp="1"/>
          </p:cNvGraphicFramePr>
          <p:nvPr>
            <p:ph sz="quarter" idx="14"/>
          </p:nvPr>
        </p:nvGraphicFramePr>
        <p:xfrm>
          <a:off x="138430" y="1078230"/>
          <a:ext cx="9005570" cy="543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s 11"/>
          <p:cNvSpPr/>
          <p:nvPr/>
        </p:nvSpPr>
        <p:spPr>
          <a:xfrm rot="10800000" flipH="1" flipV="1">
            <a:off x="5640070" y="2055495"/>
            <a:ext cx="3365500" cy="15316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>
                <a:solidFill>
                  <a:schemeClr val="tx1"/>
                </a:solidFill>
              </a:rPr>
              <a:t>Insignificant:</a:t>
            </a:r>
            <a:r>
              <a:rPr lang="en-US" altLang="en-US">
                <a:solidFill>
                  <a:schemeClr val="tx1"/>
                </a:solidFill>
              </a:rPr>
              <a:t> RL &lt; $1K</a:t>
            </a:r>
          </a:p>
          <a:p>
            <a:pPr algn="ctr"/>
            <a:r>
              <a:rPr lang="en-US" altLang="en-US" b="1">
                <a:solidFill>
                  <a:schemeClr val="tx1"/>
                </a:solidFill>
              </a:rPr>
              <a:t>Minor:</a:t>
            </a:r>
            <a:r>
              <a:rPr lang="en-US" altLang="en-US">
                <a:solidFill>
                  <a:schemeClr val="tx1"/>
                </a:solidFill>
              </a:rPr>
              <a:t> $1K &lt; RL &lt; $10K </a:t>
            </a:r>
            <a:r>
              <a:rPr lang="en-US" altLang="en-US" b="1">
                <a:solidFill>
                  <a:schemeClr val="tx1"/>
                </a:solidFill>
                <a:sym typeface="+mn-ea"/>
              </a:rPr>
              <a:t>Moderate: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$10K &lt; RL &lt; $100K </a:t>
            </a:r>
          </a:p>
          <a:p>
            <a:pPr algn="ctr"/>
            <a:r>
              <a:rPr lang="en-US" altLang="en-US" b="1">
                <a:solidFill>
                  <a:schemeClr val="tx1"/>
                </a:solidFill>
                <a:sym typeface="+mn-ea"/>
              </a:rPr>
              <a:t>Major: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$100K &lt; RL &lt; $1M</a:t>
            </a:r>
            <a:endParaRPr lang="en-US" altLang="en-US">
              <a:solidFill>
                <a:schemeClr val="tx1"/>
              </a:solidFill>
            </a:endParaRPr>
          </a:p>
          <a:p>
            <a:pPr algn="ctr"/>
            <a:r>
              <a:rPr lang="en-US" altLang="en-US" b="1">
                <a:solidFill>
                  <a:schemeClr val="tx1"/>
                </a:solidFill>
                <a:sym typeface="+mn-ea"/>
              </a:rPr>
              <a:t>Catastrophic: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  RL &gt; $1M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914" y="650684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16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17BE211-D53B-4756-ADD1-4CFBF83C5DB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546912" y="1064657"/>
            <a:ext cx="7833592" cy="561626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3404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17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8"/>
          <p:cNvGraphicFramePr>
            <a:graphicFrameLocks noGrp="1"/>
          </p:cNvGraphicFramePr>
          <p:nvPr>
            <p:ph sz="quarter" idx="14"/>
          </p:nvPr>
        </p:nvGraphicFramePr>
        <p:xfrm>
          <a:off x="137795" y="1063625"/>
          <a:ext cx="8867140" cy="5252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s 12"/>
          <p:cNvSpPr/>
          <p:nvPr/>
        </p:nvSpPr>
        <p:spPr>
          <a:xfrm rot="10800000" flipH="1" flipV="1">
            <a:off x="6042025" y="1576705"/>
            <a:ext cx="2763520" cy="1591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Youth:18 to 29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Young adult: 30 to 39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Adult: 40 to 49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Old adult	: &gt;50</a:t>
            </a:r>
          </a:p>
          <a:p>
            <a:pPr algn="ctr"/>
            <a:r>
              <a:rPr lang="en-US" altLang="en-US">
                <a:solidFill>
                  <a:schemeClr val="tx1"/>
                </a:solidFill>
              </a:rPr>
              <a:t>Unkown: not in data</a:t>
            </a:r>
          </a:p>
          <a:p>
            <a:pPr algn="ctr"/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4928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18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2BD325C-973F-43E1-8345-53B0507F33A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141621" y="1048789"/>
            <a:ext cx="6860756" cy="5837916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244" y="6492876"/>
            <a:ext cx="573161" cy="365125"/>
          </a:xfrm>
        </p:spPr>
        <p:txBody>
          <a:bodyPr/>
          <a:lstStyle/>
          <a:p>
            <a:fld id="{6D22F896-40B5-4ADD-8801-0D06FADFA095}" type="slidenum">
              <a:rPr lang="en-US" sz="2100"/>
              <a:t>19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1F38CF0-8F69-48DE-9DA3-9424CF32E24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1114714" y="902732"/>
            <a:ext cx="6914569" cy="5883705"/>
          </a:xfrm>
        </p:spPr>
      </p:pic>
    </p:spTree>
    <p:extLst>
      <p:ext uri="{BB962C8B-B14F-4D97-AF65-F5344CB8AC3E}">
        <p14:creationId xmlns:p14="http://schemas.microsoft.com/office/powerpoint/2010/main" val="34709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7703" y="1213297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063" y="439837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67" y="439837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4998" y="604067"/>
            <a:ext cx="4757345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703" y="1021835"/>
            <a:ext cx="8888594" cy="588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Objectives of the Study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 Used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Facilities and Resources Used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Results and Discussion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marL="428625" indent="-428625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References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21647" y="6253995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20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B8096E4-0380-4FE7-8EF7-C364452B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2" y="1019296"/>
            <a:ext cx="8274372" cy="54001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9E29085-3325-4957-9211-2473DFC360A4}"/>
              </a:ext>
            </a:extLst>
          </p:cNvPr>
          <p:cNvSpPr txBox="1"/>
          <p:nvPr/>
        </p:nvSpPr>
        <p:spPr>
          <a:xfrm>
            <a:off x="89337" y="1063314"/>
            <a:ext cx="896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Hierarchy of Human Errors</a:t>
            </a:r>
            <a:endParaRPr lang="en-GB" sz="2400" b="1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21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F8B869E-CF28-47F4-B183-B2A64A1D6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82" y="1203727"/>
            <a:ext cx="8143875" cy="5314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619690-5A3F-4270-82D6-C0C739A5065C}"/>
              </a:ext>
            </a:extLst>
          </p:cNvPr>
          <p:cNvSpPr txBox="1"/>
          <p:nvPr/>
        </p:nvSpPr>
        <p:spPr>
          <a:xfrm>
            <a:off x="89337" y="1063314"/>
            <a:ext cx="89653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Hierarchy of Organization Factors</a:t>
            </a:r>
            <a:endParaRPr lang="en-GB" sz="2400" b="1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80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22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371845-4452-42AB-B030-083C0C5B0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843930"/>
              </p:ext>
            </p:extLst>
          </p:nvPr>
        </p:nvGraphicFramePr>
        <p:xfrm>
          <a:off x="339048" y="1144999"/>
          <a:ext cx="8486453" cy="5146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97759">
                  <a:extLst>
                    <a:ext uri="{9D8B030D-6E8A-4147-A177-3AD203B41FA5}">
                      <a16:colId xmlns:a16="http://schemas.microsoft.com/office/drawing/2014/main" val="1896882022"/>
                    </a:ext>
                  </a:extLst>
                </a:gridCol>
                <a:gridCol w="4388694">
                  <a:extLst>
                    <a:ext uri="{9D8B030D-6E8A-4147-A177-3AD203B41FA5}">
                      <a16:colId xmlns:a16="http://schemas.microsoft.com/office/drawing/2014/main" val="3026221129"/>
                    </a:ext>
                  </a:extLst>
                </a:gridCol>
              </a:tblGrid>
              <a:tr h="72871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Classification of Human Errors and Organizational Factors</a:t>
                      </a:r>
                    </a:p>
                  </a:txBody>
                  <a:tcPr marL="105943" marR="105943" marT="52972" marB="52972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95633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ACTIVE FAILURES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LATENT CONDITIONS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2543710310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Slips=7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Leadership flaw=4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19966180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Lapse=3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Physical Environment=11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2609095171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Mistake=7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Technological Environment (</a:t>
                      </a:r>
                      <a:r>
                        <a:rPr lang="en-US" sz="2000" b="0" kern="100" dirty="0">
                          <a:solidFill>
                            <a:srgbClr val="EE0000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Fire</a:t>
                      </a: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)=11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4121751376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Contravention=6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(Electrical short circuit=2)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2458966249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Total=23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(Mechanical hose burst=9)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2399623217"/>
                  </a:ext>
                </a:extLst>
              </a:tr>
              <a:tr h="63113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79458" marR="79458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Total=26</a:t>
                      </a:r>
                    </a:p>
                  </a:txBody>
                  <a:tcPr marL="79458" marR="79458" marT="0" marB="0"/>
                </a:tc>
                <a:extLst>
                  <a:ext uri="{0D108BD9-81ED-4DB2-BD59-A6C34878D82A}">
                    <a16:rowId xmlns:a16="http://schemas.microsoft.com/office/drawing/2014/main" val="422269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639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23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9947" y="1212963"/>
            <a:ext cx="809879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determine whether the observed difference is statistically significant, a hypothesis test was conducted;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non-parametric test (Chi-square goodness-of-fit test) was used to determine whether the frequency distribution of failure types differed significantly from expected values, thereby identifying which failure type had a potentially greater impact.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47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8213" y="1834458"/>
            <a:ext cx="8673500" cy="47884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24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213" y="1303436"/>
            <a:ext cx="8867105" cy="557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null hypothesis and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alternative hypothesis.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no difference in the distribution of Active Failures; all types (Slips, Lapse, Mistake, and Contravention) occur in equal proportions.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a difference in the distribution of Active Failures; at least one type occurs at a different proportion than the others.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1977" y="953534"/>
            <a:ext cx="6619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 for Active Failures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25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27" y="1784999"/>
            <a:ext cx="8742559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the chi-square test, a p-value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0.5999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 obtained at a 95% confidence level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the p-value is greater than the significance level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fail to reject the null hypothesis at the 5% level of significance. 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conclude that there is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between the types of active failures based on the data under study and hence the variations and frequencies could be due to random chance.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8213" y="1834458"/>
            <a:ext cx="8673500" cy="478849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26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213" y="1303436"/>
            <a:ext cx="8867105" cy="5570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Let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null hypothesis and 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be the alternative hypothesis.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no difference in the distribution of latent conditions; all types (Leadership flaws, Physical and Technological Environment) occur in equal proportions.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There is a difference in the distribution of latent conditions; at least one type occurs at a different proportion than the others.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561977" y="953534"/>
            <a:ext cx="6619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 for Latent Conditions</a:t>
            </a:r>
          </a:p>
        </p:txBody>
      </p:sp>
    </p:spTree>
    <p:extLst>
      <p:ext uri="{BB962C8B-B14F-4D97-AF65-F5344CB8AC3E}">
        <p14:creationId xmlns:p14="http://schemas.microsoft.com/office/powerpoint/2010/main" val="3381552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27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5642" y="295011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427" y="1784999"/>
            <a:ext cx="8742559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Based on the chi-square test, a p-value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0.1519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 obtained at a 95% confidence level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0" algn="just">
              <a:lnSpc>
                <a:spcPct val="15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the p-value is greater than the significance level of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fail to reject the null hypothesis at the 5% level of significance. 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conclude that there is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statistically significant difference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between the types of latent conditions based on the data under study and hence the variations and frequencies could be due to random chance.</a:t>
            </a:r>
          </a:p>
          <a:p>
            <a:pPr algn="just">
              <a:lnSpc>
                <a:spcPct val="150000"/>
              </a:lnSpc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2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28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 CONT’D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3" y="1359108"/>
            <a:ext cx="7683062" cy="500367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29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8213" y="1201384"/>
            <a:ext cx="8867105" cy="5169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study revealed that human factors significantly contribute to equipment damages in the operations of the Ghanaian mining contractor with </a:t>
            </a:r>
            <a:r>
              <a:rPr lang="en-US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being the predorminant incident type.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damages have a direct negative impact on equipment availability, productivity, and overall production performance.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Statistical analysis confirmed a significant relationship between human-induced errors and equipment downtimes, reinforcing the need for targeted human factor interventions.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8212" y="113100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863" y="440792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2" y="439837"/>
            <a:ext cx="463765" cy="5423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501" y="1468789"/>
            <a:ext cx="89188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mining industry has witnessed an increasing reliance on heavy mobile equipment to meet the rising demands of production, particularly within the Ghanaian gold mining sector (Stemn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., 2022).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industry regardless of its contribution to socioeconomic development is undoubtedly considered as a safety–critical industry due to the hazardous nature of its activities, the working environment and the equipment used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Gyekye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SA., 2003).</a:t>
            </a:r>
          </a:p>
          <a:p>
            <a:pPr algn="just"/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331" y="489417"/>
            <a:ext cx="7375457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2156" y="636243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30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CONCLUSIONS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249" y="1359108"/>
            <a:ext cx="87005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Enhancing operator training, supervision, safety culture, and human-machine interface designs can help reduce these errors.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Managing human error is essential not just for improving equipment reliability, but also for boosting operational efficiency and ensuring workplace safety.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31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8605" y="238976"/>
            <a:ext cx="5391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RECOMMENDATIONS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4310" y="1104900"/>
            <a:ext cx="8700770" cy="502158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algn="just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recommended;</a:t>
            </a:r>
          </a:p>
          <a:p>
            <a:pPr indent="0" algn="just">
              <a:lnSpc>
                <a:spcPct val="100000"/>
              </a:lnSpc>
              <a:buFont typeface="Wingdings" panose="05000000000000000000" charset="0"/>
              <a:buNone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Further study can be done with an increased number of dataset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Wingdings" panose="05000000000000000000" charset="0"/>
              <a:buChar char="v"/>
            </a:pP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076" y="6346677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8213" y="757461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53" y="156592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12831"/>
            <a:ext cx="366579" cy="428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090" y="212831"/>
            <a:ext cx="7033901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60294"/>
            <a:ext cx="9144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Bevilacqua, M.,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Ciarapica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F. E., (2018), “Human factor risk management in the process industry: A case study”, Reliability Engineering and System Safety, Vol. 16, No. 9, pp. 149–159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Dhillon, B. (2014). “Human Error in Maintenance: An Investigative Study for the Factories of the Future”, IOP Conf. Ser. Mater. Sci. Eng, Vol. 65, No.1, pp. 20-31.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Dekker, S.W., (2006), “The Field Guide to Understanding Human Error”, pp. 62-67.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Gyekye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SA (2003) Causal attributions of Ghanaian industrial workers for accident occurrence: Miners and non-miners perspective. J Safety Res 34:533–538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05076" y="6346677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8213" y="757461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853" y="156592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212831"/>
            <a:ext cx="366579" cy="42867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58090" y="212831"/>
            <a:ext cx="7033901" cy="43858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REFERENCES CONT’D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763" y="1185869"/>
            <a:ext cx="8847786" cy="7525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Reason, J. (1990), “Human Error” Cambridge University Press, New York Cambridge, pp. 56-60.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Reason, J. (2000), “Human Errors, models and management, education and Debate”, pp.768770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Simpson, G. and Horberry, T., (2018), “Understanding human error in mine safety”, CRC Press, pp. 175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Stemn, E., Benyarku, C. A., &amp; Buabeng, A. (2022). Human factor issues associated with mobile mining equipment-related injuries in the Ghanaian Surface Gold Mines. Journal of Mining Safety, 32(4), 320-330</a:t>
            </a: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8625" indent="-428625">
              <a:buFont typeface="Wingdings" panose="05000000000000000000" pitchFamily="2" charset="2"/>
              <a:buChar char="v"/>
            </a:pPr>
            <a:endParaRPr lang="en-GB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6853" y="5636754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8213" y="1379145"/>
            <a:ext cx="870957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350" dirty="0">
              <a:solidFill>
                <a:schemeClr val="accent5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68219" y="2271383"/>
            <a:ext cx="7188251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dirty="0"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  <a:endParaRPr lang="en-US" sz="4050" b="1" dirty="0">
              <a:solidFill>
                <a:schemeClr val="accent5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8447" y="1009228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572" y="385998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7" y="385998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7675" y="331097"/>
            <a:ext cx="4967183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INTRODUCTION CONT’D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928316"/>
            <a:ext cx="9144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exists a prevalent belief that accidents and equipment failures are primarily caused by the unpredictable behavior of individuals referred to as the “Bad Apple Theory” (Dekker, 2006) 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Industrialization, Human Error has significantly impacted mining operations by causing equipment failures, reduced productivity and increase in costs (Reason, 1990)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There’s the need for application of system approach in incident investigation, shifting  from active failures (human errors) to latent systemic factors/failure (Dekker, 2002).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Lucida Fax" panose="02060602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32156" y="5972449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35221" y="89009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572" y="158892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178732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71028" y="290470"/>
            <a:ext cx="5795493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INTRODUTION CONT’D</a:t>
            </a:r>
          </a:p>
          <a:p>
            <a:pPr algn="ctr"/>
            <a:endParaRPr lang="en-US" sz="27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3227" y="890092"/>
            <a:ext cx="914400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 factors encompass the interactions between operators, the equipment, and the work environment, and are increasingly recognized as a key element influencing industrial accidents (Reason, 1990).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Human-Induced errors as major contributor to operational and maintenance failures in machinery, are often overlooked despite their significant impact (Dhillon,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2014)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understanding and mitigating the influence of human factors is essential for improving safety, reducing errors, enhancing productivity, and increasing the overall efficiency of mining operations (Simpson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Horberry, 2018).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GB" sz="2400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361064" y="611839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28091" y="909679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451" y="219385"/>
            <a:ext cx="469745" cy="581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3" y="178731"/>
            <a:ext cx="463765" cy="5423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2822" y="219385"/>
            <a:ext cx="6104586" cy="90024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</a:p>
          <a:p>
            <a:pPr algn="ctr"/>
            <a:endParaRPr lang="en-US" sz="2700" b="1" dirty="0"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46008"/>
            <a:ext cx="9144000" cy="565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objectives for this study are to ;</a:t>
            </a: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Identify Human Factor contributions to equipment damages.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Investigate the Relationship between Equipment Damages and Production.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sz="2700" dirty="0">
              <a:cs typeface="Times New Roman" panose="02020603050405020304" pitchFamily="18" charset="0"/>
            </a:endParaRPr>
          </a:p>
          <a:p>
            <a:pPr algn="just"/>
            <a:endParaRPr lang="en-US" sz="2100" dirty="0">
              <a:latin typeface="Lucida Fax" panose="0206060205050502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422035" y="6250454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7518" y="6290756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328" y="839216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049" y="203172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06" y="203172"/>
            <a:ext cx="366579" cy="46291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883780" y="204785"/>
            <a:ext cx="260199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7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METHODS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338" y="1061214"/>
            <a:ext cx="896532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study involved a;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Thematic and quantitative analysis on secondary data from the Ghanaian mining contractor using Microsoft excel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Correlation analysis using R-studio programming software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Wilcoxon rank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 test was used to test the hypothesis formed using R-studio programming software.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  <a:p>
            <a:endParaRPr lang="en-GB" sz="24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70532" y="630177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6588" y="767022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847" y="224547"/>
            <a:ext cx="391384" cy="4849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5" y="223221"/>
            <a:ext cx="366579" cy="42867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60612" y="222945"/>
            <a:ext cx="7509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FACILITIES AND RESOURCES USED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587" y="1304917"/>
            <a:ext cx="8867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Incident Data on Equipment Damages, Equipment Downtimes and Production Figures from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Ghanaian Mining Contractor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Library and internet facilities from the University of Mines and Technology (UMaT)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 personal laptop with Microsoft Office Suite (Word, Excel and Power Point)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R-Studio programming Software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1189202"/>
            <a:ext cx="9144000" cy="54337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700" cap="none" dirty="0"/>
          </a:p>
          <a:p>
            <a:endParaRPr lang="en-US" sz="2700" cap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32157" y="6291682"/>
            <a:ext cx="573161" cy="273844"/>
          </a:xfrm>
        </p:spPr>
        <p:txBody>
          <a:bodyPr/>
          <a:lstStyle/>
          <a:p>
            <a:fld id="{6D22F896-40B5-4ADD-8801-0D06FADFA095}" type="slidenum">
              <a:rPr lang="en-US" sz="2100"/>
              <a:t>9</a:t>
            </a:fld>
            <a:endParaRPr lang="en-US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3" y="235051"/>
            <a:ext cx="388150" cy="50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2654" y="249576"/>
            <a:ext cx="442664" cy="5071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81551" y="295011"/>
            <a:ext cx="3925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3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RESULTS AND DISCUSSIONS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38447" y="878883"/>
            <a:ext cx="8867105" cy="47699"/>
          </a:xfrm>
          <a:prstGeom prst="line">
            <a:avLst/>
          </a:prstGeom>
          <a:ln w="120650" cmpd="tri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10"/>
          <p:cNvGraphicFramePr/>
          <p:nvPr>
            <p:custDataLst>
              <p:tags r:id="rId1"/>
            </p:custDataLst>
          </p:nvPr>
        </p:nvGraphicFramePr>
        <p:xfrm>
          <a:off x="210820" y="1245235"/>
          <a:ext cx="8867140" cy="4981575"/>
        </p:xfrm>
        <a:graphic>
          <a:graphicData uri="http://schemas.openxmlformats.org/drawingml/2006/table">
            <a:tbl>
              <a:tblPr/>
              <a:tblGrid>
                <a:gridCol w="621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5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78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3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8130">
                <a:tc gridSpan="10">
                  <a:txBody>
                    <a:bodyPr/>
                    <a:lstStyle/>
                    <a:p>
                      <a:pPr algn="ctr" fontAlgn="b"/>
                      <a:r>
                        <a:rPr sz="1400" b="1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OVERALL SUMMARY</a:t>
                      </a:r>
                    </a:p>
                  </a:txBody>
                  <a:tcPr marL="9842" marR="9842" marT="9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755"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year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cost of damaged component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mean time to repair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equipment downtime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production revenue lost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total incident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equipment downtime per incident 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revenue lost per hour of downtime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average revenue lost per incident 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mean time to repair per incident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2019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178000.00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816.00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1570552.04</a:t>
                      </a:r>
                      <a:r>
                        <a:rPr sz="1200" b="1" i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408.00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1924.70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785276.02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2020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172100.00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221.</a:t>
                      </a:r>
                      <a:r>
                        <a:rPr lang="en-US"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</a:t>
                      </a:r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1222.50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258541.94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101.88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211.49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21545.16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18.43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2021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133000.00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104.00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647.40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324090.66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46.24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500.60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23149.33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7.43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2022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96860.00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80.00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314.40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764644.83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20.96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2432.08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50976.32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5.33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2023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32750.71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25.00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96.60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130815.14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24.15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1354.19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32703.79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6.25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25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2024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2460.00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3281.04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15.00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109.37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1640.52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4.50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68985">
                <a:tc>
                  <a:txBody>
                    <a:bodyPr/>
                    <a:lstStyle/>
                    <a:p>
                      <a:pPr algn="ctr" fontAlgn="t"/>
                      <a:r>
                        <a:rPr sz="1200" b="0" i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2019 -2024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615170.71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499.20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3126.90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3051925.65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63.81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976.02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47825.12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sz="1200" b="1" i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Calibri" panose="020F0502020204030204"/>
                          <a:cs typeface="Arial" panose="020B0604020202020204" pitchFamily="34" charset="0"/>
                        </a:rPr>
                        <a:t>10.19 </a:t>
                      </a:r>
                    </a:p>
                  </a:txBody>
                  <a:tcPr marL="9842" marR="9842" marT="9842" marB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8*392"/>
  <p:tag name="TABLE_ENDDRAG_RECT" val="10*88*698*3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82*406"/>
  <p:tag name="TABLE_ENDDRAG_RECT" val="10*82*682*406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TC104033925[[fn=Droplet]]</Template>
  <TotalTime>1523</TotalTime>
  <Words>1735</Words>
  <Application>Microsoft Office PowerPoint</Application>
  <PresentationFormat>On-screen Show (4:3)</PresentationFormat>
  <Paragraphs>544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Rounded MT Bold</vt:lpstr>
      <vt:lpstr>Calibri</vt:lpstr>
      <vt:lpstr>David</vt:lpstr>
      <vt:lpstr>Lucida Fax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421</cp:revision>
  <dcterms:created xsi:type="dcterms:W3CDTF">2014-03-02T08:50:00Z</dcterms:created>
  <dcterms:modified xsi:type="dcterms:W3CDTF">2025-06-11T16:23:49Z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07656AB7DF314C1996D03CB40FBF21E9_12</vt:lpwstr>
  </property>
  <property fmtid="{D5CDD505-2E9C-101B-9397-08002B2CF9AE}" pid="3" name="KSOProductBuildVer">
    <vt:lpwstr>1033-12.2.0.21179</vt:lpwstr>
  </property>
</Properties>
</file>