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41"/>
    <p:restoredTop sz="94653"/>
  </p:normalViewPr>
  <p:slideViewPr>
    <p:cSldViewPr snapToGrid="0" snapToObjects="1">
      <p:cViewPr varScale="1">
        <p:scale>
          <a:sx n="112" d="100"/>
          <a:sy n="112" d="100"/>
        </p:scale>
        <p:origin x="224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03A418-765A-C84C-8744-247213C64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E8B557-1FE7-9741-8842-74DE5EA5F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2A79B3-BF8A-1340-A4D9-FF124C77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BC18-BC1D-5A4A-8DE4-DC46C1215D70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F4A320-7D32-374F-87AF-C2089B21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1595CF-73BD-B04F-AA45-56818201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C6B8-BD6E-B541-9226-E8A9DE904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25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06C5B-39F1-B346-8694-E4E5CBE2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57BFD5-32CF-934F-B41D-757E971DE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7AD4C9-707A-D441-B93C-A772C1C2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BC18-BC1D-5A4A-8DE4-DC46C1215D70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2DEFEA-BD0E-2043-9E71-F8CC9AF1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77FD6A-84DE-A746-9590-331E65D6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C6B8-BD6E-B541-9226-E8A9DE904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29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CD170CE-158D-BC43-9D1F-D40B75D83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C7898D-22F8-7E46-A7B1-7747A8513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01895C-47F3-FC41-B15F-AB7BA293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BC18-BC1D-5A4A-8DE4-DC46C1215D70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A91DB0-A82B-5845-8A12-E98E033B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58F994-5EC8-2546-B66A-A220786A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C6B8-BD6E-B541-9226-E8A9DE904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51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97A0F4-4FA9-7C4A-905A-C111FD40C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5AD6EE-008C-7349-B515-3F94AD8DA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61CFE8-51F2-9943-8895-1E1EDF07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BC18-BC1D-5A4A-8DE4-DC46C1215D70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9DA397-1437-D348-9A60-9E1FC1A1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567245-E4D7-554F-8CC0-BBF6045A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C6B8-BD6E-B541-9226-E8A9DE904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44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D88925-25F8-0846-BED1-FDFEFFE7C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4BEF22-3632-AE49-B76B-7B0700C3C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3DD9BE-1DCE-8745-B073-A2753874D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BC18-BC1D-5A4A-8DE4-DC46C1215D70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20A4A4-EDC4-6343-A0C5-70DA040C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9CAB69-F7B4-0D49-A9EB-1D4F9F47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C6B8-BD6E-B541-9226-E8A9DE904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29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F44F0-151A-7D4F-B973-A3E24886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67309B-C646-DD4C-AF86-4C56647FB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92E136-CB18-D54A-8A50-A2E730225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A91166-DC73-9C46-9AF1-E10E455A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BC18-BC1D-5A4A-8DE4-DC46C1215D70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FF4147-FE5F-744E-8C4B-89DB57F5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8D4306-DB93-5145-8CCC-FA6B5EF9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C6B8-BD6E-B541-9226-E8A9DE904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64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B76FE-DC82-064B-8D4F-8485B9629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F30BF1-F062-B74C-9068-95F2B088A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6EF281-5C37-F14E-9818-8514F06DB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D7F696F-FA9B-1A49-AB4E-3ACA27BF6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8E0F1DC-E7BE-CD41-9FCE-D9E89DB07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C83F667-8CF3-F344-84C2-249E19B99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BC18-BC1D-5A4A-8DE4-DC46C1215D70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D0DF1A1-7F43-7D41-AC7D-A6292B93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74AC25C-8F56-3449-AFE3-B0AE647F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C6B8-BD6E-B541-9226-E8A9DE904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3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30E2A4-A9CC-5C43-9B5E-46091461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ACCB12-57A3-BB4E-B938-995E35276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BC18-BC1D-5A4A-8DE4-DC46C1215D70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C2D0B0-D670-7F40-8A90-54F0E36D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9D8328-784C-DE4B-9E19-631FDC89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C6B8-BD6E-B541-9226-E8A9DE904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13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3250250-17D9-3846-AC71-D3D6013DC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BC18-BC1D-5A4A-8DE4-DC46C1215D70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73B5B08-2812-2F49-BF60-17915A54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251AC1-008D-CF4E-BA3F-C1A49E57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C6B8-BD6E-B541-9226-E8A9DE904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96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8948D8-DB3A-DF4E-99AC-20201575F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23599E-274D-F74C-B92A-FDF73B477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CE473A-3FF5-7043-95A9-0F3FFF598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23ECA8-6F76-754D-B2FD-B2EF8489A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BC18-BC1D-5A4A-8DE4-DC46C1215D70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952382-BE17-F644-9394-5E5E8462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4C3DB2-4642-C648-BE30-FA519EFF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C6B8-BD6E-B541-9226-E8A9DE904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16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0666A8-ABDB-5043-B6B9-F14C160EC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1E8CDE-6AB9-AF4A-9AF8-00A598630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633324-4ECC-B841-AF71-06CC6DA15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6CDC26-E9DB-8447-89C0-7FE3C59A1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BC18-BC1D-5A4A-8DE4-DC46C1215D70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67518B-3F4F-3148-9582-6A18F9A3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795573-6C86-134A-B7EE-EA23B302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C6B8-BD6E-B541-9226-E8A9DE904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44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C5BE13-9761-584C-A607-CDB7DB8AD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E08DAB-AD7C-6447-9557-8D0E62BCA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B5E7B0-1562-6D41-B846-F6F2F74A7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DBC18-BC1D-5A4A-8DE4-DC46C1215D70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B8CD00-6961-7743-9C16-F20D92AD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16E028-FD2C-9844-9A24-E7E010700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7C6B8-BD6E-B541-9226-E8A9DE904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54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D614A1-D342-FB44-AE1B-B0ABF6070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ru-RU" sz="5400" dirty="0"/>
              <a:t>Анализ поведения системы с использованием контекстных диаграмм (</a:t>
            </a:r>
            <a:r>
              <a:rPr lang="en-US" sz="5400" dirty="0"/>
              <a:t>DFD</a:t>
            </a:r>
            <a:r>
              <a:rPr lang="ru-RU" sz="5400" dirty="0"/>
              <a:t>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F2E194-585C-324E-B704-5CF6589B2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8088"/>
            <a:ext cx="9144000" cy="1393711"/>
          </a:xfrm>
        </p:spPr>
        <p:txBody>
          <a:bodyPr>
            <a:normAutofit/>
          </a:bodyPr>
          <a:lstStyle/>
          <a:p>
            <a:r>
              <a:rPr lang="ru-RU" dirty="0"/>
              <a:t>Вариант 3</a:t>
            </a:r>
          </a:p>
          <a:p>
            <a:r>
              <a:rPr lang="ru-RU" dirty="0"/>
              <a:t>Бюро проката яхт Сан-Хуана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6BD5A-C325-9F44-8C13-6206346ED3F8}"/>
              </a:ext>
            </a:extLst>
          </p:cNvPr>
          <p:cNvSpPr txBox="1"/>
          <p:nvPr/>
        </p:nvSpPr>
        <p:spPr>
          <a:xfrm>
            <a:off x="4431429" y="5515406"/>
            <a:ext cx="3351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/>
              <a:t>Выполнила Грицай Арина К3243</a:t>
            </a:r>
          </a:p>
        </p:txBody>
      </p:sp>
    </p:spTree>
    <p:extLst>
      <p:ext uri="{BB962C8B-B14F-4D97-AF65-F5344CB8AC3E}">
        <p14:creationId xmlns:p14="http://schemas.microsoft.com/office/powerpoint/2010/main" val="254861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F0A23C-F5DE-AC4E-872D-0CF45E00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33306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Задание</a:t>
            </a:r>
            <a:endParaRPr lang="ru-R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C0742B-6FAB-4F71-A9CB-E140A40C8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62454" y="2620980"/>
            <a:ext cx="95097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C99777-5E6B-3C41-9A93-C31F7E3C9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/>
              <a:t>	Фирма «</a:t>
            </a:r>
            <a:r>
              <a:rPr lang="en-US" sz="2000"/>
              <a:t>BD</a:t>
            </a:r>
            <a:r>
              <a:rPr lang="ru-RU" sz="2000"/>
              <a:t>» получила заказ на разработку АИС (по</a:t>
            </a:r>
            <a:r>
              <a:rPr lang="en-US" sz="2000"/>
              <a:t> </a:t>
            </a:r>
            <a:r>
              <a:rPr lang="ru-RU" sz="2000"/>
              <a:t>заданной предметной области). Необходимо выполнить 1 этап проектирования: провести</a:t>
            </a:r>
            <a:r>
              <a:rPr lang="en-US" sz="2000"/>
              <a:t> </a:t>
            </a:r>
            <a:r>
              <a:rPr lang="ru-RU" sz="2000"/>
              <a:t>анализ функционального поведения системы (фаза анализа). При построении модели</a:t>
            </a:r>
            <a:r>
              <a:rPr lang="en-US" sz="2000"/>
              <a:t> </a:t>
            </a:r>
            <a:r>
              <a:rPr lang="ru-RU" sz="2000"/>
              <a:t>системы необходимо использовать методологию контекстных диаграмм (</a:t>
            </a:r>
            <a:r>
              <a:rPr lang="en" sz="2000"/>
              <a:t>DFD).</a:t>
            </a: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3297845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0164A46-8631-2041-BAF2-6CAE00578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048" y="199696"/>
            <a:ext cx="11215852" cy="644240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4000" b="1" dirty="0"/>
              <a:t>	Бюро проката яхт Сан-Хуа</a:t>
            </a:r>
            <a:r>
              <a:rPr lang="ru-RU" sz="4000" dirty="0"/>
              <a:t>на — посредническая фирма, занимающаяся прокатом парусных яхт. </a:t>
            </a:r>
            <a:r>
              <a:rPr lang="ru-RU" sz="4000" b="1" dirty="0"/>
              <a:t>Яхты</a:t>
            </a:r>
            <a:r>
              <a:rPr lang="ru-RU" sz="4000" dirty="0"/>
              <a:t> не являются собственностью фирмы —она сдает их от имени </a:t>
            </a:r>
            <a:r>
              <a:rPr lang="ru-RU" sz="4000" b="1" dirty="0"/>
              <a:t>владельцев</a:t>
            </a:r>
            <a:r>
              <a:rPr lang="ru-RU" sz="4000" dirty="0"/>
              <a:t>, которые хотят получать доход от своих яхт, когда не пользуются ими. За свои услуги фирма Сан-Хуана берет плату. Фирма специализируется на яхтах, которые могут использоваться для многодневных или недельных походов: самая маленькая из яхт имеет длину 28 футов, а самая большая — 51 фут. Каждая яхта на момент сдачи в аренду полностью экипирована. Большая часть инвентаря предоставляется владельцами, но некоторый инвентарь добавляется фирмой. </a:t>
            </a:r>
            <a:r>
              <a:rPr lang="ru-RU" sz="4000" b="1" dirty="0"/>
              <a:t>Инвентарь</a:t>
            </a:r>
            <a:r>
              <a:rPr lang="ru-RU" sz="4000" dirty="0"/>
              <a:t>, предоставляемый владельцами, включает в себя предметы, закрепленные на яхте, то есть радиостанции, компасы, глубиномеры и прочий инструмент, плиты и холодильники. Есть и другой инвентарь, предоставляемый владельцами, но не являющийся частью яхты. Это могут быть паруса, лини, якоря, спасательные шлюпки, спасательные жилеты, а также то, что находится в каютах: блюда, столовое серебро, кухонные принадлежности, постельные принадлежности и т. д. Фирма Сан-Хуана предоставляет также расходуемый инвентарь и припасы — карты, навигационные книги, таблицы приливов и течений, мыло, полотенца для посуды, туалетную бумагу и тому подобные предметы. Важной составляющей обязанностей фирмы Сан-Хуана является учет инвентаря, имеющегося на яхтах. Часть инвентаря является дорогой, а некоторая его часть, в частности та, что не закреплена на яхте, может легко потеряться или быть украдена. В течение срока проката яхты ответственными за инвентарь являются клиенты. Фирма Сан-Хуана ведет подробный учет клиентов и истории проката яхт. Это требуется не только для маркетинговых целей, но и для того, чтобы иметь записи о путешествиях клиентов. Некоторые маршруты и погодные условия более опасны, чем другие, поэтому фирма желает знать об опыте своих клиентов. По большей части фирма занимается только прокатом яхт, то есть </a:t>
            </a:r>
            <a:r>
              <a:rPr lang="ru-RU" sz="4000" b="1" dirty="0"/>
              <a:t>капитан</a:t>
            </a:r>
            <a:r>
              <a:rPr lang="ru-RU" sz="4000" dirty="0"/>
              <a:t> или </a:t>
            </a:r>
            <a:r>
              <a:rPr lang="ru-RU" sz="4000" b="1" dirty="0"/>
              <a:t>команда</a:t>
            </a:r>
            <a:r>
              <a:rPr lang="ru-RU" sz="4000" dirty="0"/>
              <a:t> не предоставляется. В некоторых случаях, однако, клиенты заказывают услуги капитана или каких-либо других членов команды, и тогда фирма нанимает соответствующий персонал на договорной основе. Яхты часто требуют обслуживания. Контракты, заключенные фирмой Сан-Хуана с владельцами лодок, требуют от фирмы ведения тщательной записи всех операций по обслуживанию и связанных с этим расходов, включая обычные операции, такие как мойка или замена масла, а также внеплановые ремонты. Иногда ремонт может потребоваться во время рейса. Например, у яхты может отказать двигатель, когда она будет находиться далеко от доков Сан-Хуана. В этом случае клиенты вызывают по радио </a:t>
            </a:r>
            <a:r>
              <a:rPr lang="ru-RU" sz="4000" b="1" dirty="0"/>
              <a:t>диспетчера</a:t>
            </a:r>
            <a:r>
              <a:rPr lang="ru-RU" sz="4000" dirty="0"/>
              <a:t> </a:t>
            </a:r>
            <a:r>
              <a:rPr lang="ru-RU" sz="4000" b="1" dirty="0"/>
              <a:t>фирмы</a:t>
            </a:r>
            <a:r>
              <a:rPr lang="ru-RU" sz="4000" dirty="0"/>
              <a:t>, который определяет наиболее подходящее место для проведения ремонта и направляет </a:t>
            </a:r>
            <a:r>
              <a:rPr lang="ru-RU" sz="4000" b="1" dirty="0"/>
              <a:t>персонал</a:t>
            </a:r>
            <a:r>
              <a:rPr lang="ru-RU" sz="4000" dirty="0"/>
              <a:t> оттуда на аварийную яхту. Чтобы принимать все эти решения, диспетчерам требуется информация об имеющихся </a:t>
            </a:r>
            <a:r>
              <a:rPr lang="ru-RU" sz="4000" b="1" dirty="0"/>
              <a:t>ремонтных</a:t>
            </a:r>
            <a:r>
              <a:rPr lang="ru-RU" sz="4000" dirty="0"/>
              <a:t> </a:t>
            </a:r>
            <a:r>
              <a:rPr lang="ru-RU" sz="4000" b="1" dirty="0"/>
              <a:t>доках</a:t>
            </a:r>
            <a:r>
              <a:rPr lang="ru-RU" sz="4000" dirty="0"/>
              <a:t>, а также сведения о качестве и стоимости предыдущих ремонтов.</a:t>
            </a:r>
          </a:p>
          <a:p>
            <a:pPr marL="0" indent="0">
              <a:buNone/>
            </a:pP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55807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3069A-C9FA-6643-8059-82E890D8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33306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Определение назначения ИС</a:t>
            </a:r>
            <a:endParaRPr lang="ru-R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C0742B-6FAB-4F71-A9CB-E140A40C8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62454" y="2620980"/>
            <a:ext cx="95097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581209-65D3-6041-A789-CAC908394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/>
              <a:t>	ИС оптимизирует и наглядно демонстрирует поведение системы – отображает сущности и реализуемые процессы. </a:t>
            </a:r>
          </a:p>
          <a:p>
            <a:pPr marL="0" indent="0">
              <a:buNone/>
            </a:pPr>
            <a:r>
              <a:rPr lang="ru-RU" sz="2000"/>
              <a:t>	ИС помогает выделить роли работников фирмы и обозначить выполняемые ими обязанности, а также отследить потоки данных между процессами.</a:t>
            </a:r>
          </a:p>
        </p:txBody>
      </p:sp>
    </p:spTree>
    <p:extLst>
      <p:ext uri="{BB962C8B-B14F-4D97-AF65-F5344CB8AC3E}">
        <p14:creationId xmlns:p14="http://schemas.microsoft.com/office/powerpoint/2010/main" val="283584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E0846B-973B-2744-A743-3BB1407E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33306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Основной процесс, внешние сущности</a:t>
            </a:r>
            <a:endParaRPr lang="ru-R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C0742B-6FAB-4F71-A9CB-E140A40C8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62454" y="2620980"/>
            <a:ext cx="95097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39174A-3C16-C346-BF30-3CA8B9D5E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/>
              <a:t>	Основной процесс системы – прокат яхт. Его можно подразделить на несколько этапов, которые будут рассмотрены далее.</a:t>
            </a:r>
          </a:p>
          <a:p>
            <a:pPr marL="0" indent="0">
              <a:buNone/>
            </a:pPr>
            <a:r>
              <a:rPr lang="ru-RU" sz="2000"/>
              <a:t>	Внешними сущностями являются: клиенты, владельцы яхт, менеджер фирмы, диспетчер фирмы, персонал для ремонта яхт и наемный на договорной основе персонал.</a:t>
            </a:r>
          </a:p>
        </p:txBody>
      </p:sp>
    </p:spTree>
    <p:extLst>
      <p:ext uri="{BB962C8B-B14F-4D97-AF65-F5344CB8AC3E}">
        <p14:creationId xmlns:p14="http://schemas.microsoft.com/office/powerpoint/2010/main" val="3345657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A9D4A2-EF0C-8545-BE78-A94EABAE2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0380" y="484632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Контекстная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диаграмма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нулевого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уровня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7E117D0-4203-AD49-BD39-7281252F0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24" r="13676" b="-2"/>
          <a:stretch/>
        </p:blipFill>
        <p:spPr>
          <a:xfrm>
            <a:off x="-1224684" y="-1042433"/>
            <a:ext cx="12192000" cy="81839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6245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C80C9-872E-704B-8E0C-A4BB907DA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8340" y="1714500"/>
            <a:ext cx="2510790" cy="342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300" dirty="0" err="1">
                <a:solidFill>
                  <a:srgbClr val="FFFFFF"/>
                </a:solidFill>
              </a:rPr>
              <a:t>Детализированная</a:t>
            </a:r>
            <a:r>
              <a:rPr lang="en-US" sz="2300" dirty="0">
                <a:solidFill>
                  <a:srgbClr val="FFFFFF"/>
                </a:solidFill>
              </a:rPr>
              <a:t> </a:t>
            </a:r>
            <a:r>
              <a:rPr lang="en-US" sz="2300" dirty="0" err="1">
                <a:solidFill>
                  <a:srgbClr val="FFFFFF"/>
                </a:solidFill>
              </a:rPr>
              <a:t>контекстная</a:t>
            </a:r>
            <a:r>
              <a:rPr lang="en-US" sz="2300" dirty="0">
                <a:solidFill>
                  <a:srgbClr val="FFFFFF"/>
                </a:solidFill>
              </a:rPr>
              <a:t> </a:t>
            </a:r>
            <a:r>
              <a:rPr lang="en-US" sz="2300" dirty="0" err="1">
                <a:solidFill>
                  <a:srgbClr val="FFFFFF"/>
                </a:solidFill>
              </a:rPr>
              <a:t>диаграмма</a:t>
            </a:r>
            <a:endParaRPr lang="en-US" sz="2300" dirty="0">
              <a:solidFill>
                <a:srgbClr val="FFFFFF"/>
              </a:solidFill>
            </a:endParaRP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284845C-62DC-9A46-87C2-82A46E77A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03" r="13997" b="-2"/>
          <a:stretch/>
        </p:blipFill>
        <p:spPr>
          <a:xfrm>
            <a:off x="-1298321" y="-1058662"/>
            <a:ext cx="12253615" cy="822527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05378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86D0C4-848B-F140-88A4-67FE28DCE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33306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Выводы</a:t>
            </a:r>
            <a:endParaRPr lang="ru-R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C0742B-6FAB-4F71-A9CB-E140A40C8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62454" y="2620980"/>
            <a:ext cx="95097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0AEA9-5268-114B-BC2D-7AA4A93AF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/>
              <a:t>	Использование контекстных диаграмм позволило построить модель системы для проката яхт, провести анализ функционального поведения системы, выделить сущности и процессы, определить связи между ними и построить контекстную диаграмму нулевого уровня и детализированную контекстную диаграмму.</a:t>
            </a:r>
          </a:p>
        </p:txBody>
      </p:sp>
    </p:spTree>
    <p:extLst>
      <p:ext uri="{BB962C8B-B14F-4D97-AF65-F5344CB8AC3E}">
        <p14:creationId xmlns:p14="http://schemas.microsoft.com/office/powerpoint/2010/main" val="3170496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439FF-AF29-A04B-8510-B010CE7C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37641"/>
            <a:ext cx="9144000" cy="23300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Спасибо за внимание!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806097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942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685</Words>
  <Application>Microsoft Macintosh PowerPoint</Application>
  <PresentationFormat>Широкоэкранный</PresentationFormat>
  <Paragraphs>18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Анализ поведения системы с использованием контекстных диаграмм (DFD)</vt:lpstr>
      <vt:lpstr>Задание</vt:lpstr>
      <vt:lpstr>Презентация PowerPoint</vt:lpstr>
      <vt:lpstr>Определение назначения ИС</vt:lpstr>
      <vt:lpstr>Основной процесс, внешние сущности</vt:lpstr>
      <vt:lpstr>Контекстная диаграмма нулевого уровня</vt:lpstr>
      <vt:lpstr>Детализированная контекстная диаграмма</vt:lpstr>
      <vt:lpstr>Выводы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поведения системы с использованием контекстных диаграмм (DFD)</dc:title>
  <dc:creator>Грицай Арина Игоревна</dc:creator>
  <cp:lastModifiedBy>Грицай Арина Игоревна</cp:lastModifiedBy>
  <cp:revision>1</cp:revision>
  <dcterms:created xsi:type="dcterms:W3CDTF">2020-05-07T18:39:24Z</dcterms:created>
  <dcterms:modified xsi:type="dcterms:W3CDTF">2020-05-07T18:39:31Z</dcterms:modified>
</cp:coreProperties>
</file>