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5ABBB60-96C2-490F-9814-A40E24BC1112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D434A1A-0456-4FC7-89A7-DBBC488CDF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946A9C-3B57-4AD2-B9F9-E96D8E04944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47896-27C1-4601-A0FC-D7DAE96E936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EA45E4-E1D5-4F87-BAB1-DCFFFA18B29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60A7090-29D5-430B-A960-7B85D1759754}" type="slidenum">
              <a:t>‹#›</a:t>
            </a:fld>
            <a:endParaRPr lang="ru-RU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82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64B420-3048-49D8-94D8-7463D9924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B59B9D0-B851-4CB0-B924-1055A4D30E0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598F8A9F-1D04-4E64-8F5F-279DEC07ECE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E8964-04DE-4ACD-A55C-3530858D971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BBB60-0DA9-44BF-8798-D62A76C803D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35313-3CAF-4880-B1D7-87B8971825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2E6BC5F-9945-4B06-AC21-C7ADD4CE9CF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5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71BA16-8D65-4500-B261-C942615F2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9ED541-AC21-453F-8183-9A9B2A394AC8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176B1F5-DB54-44D9-9B9C-7CC4066E0D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8C7F5C5-4E22-4CE5-9A3B-2393BB4544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89B87-476C-44D3-9B21-B9C88DB182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013C3D-0405-4D03-A717-2E6AFC6B83B1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147AB9-2DCD-405C-883D-A0AAAE114D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3C6E2ED-EF34-4608-9B1A-C0F089BD4B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98941A-0831-4DC2-8439-745C2AC368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9E2616-DCDF-4347-9C2F-7556059AF523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7468A1-9A0D-437B-A8BE-DE1DBF3245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41375E8-088C-41FA-ACF0-A4CD093937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FC4CE-478C-44FC-9ACE-A1760B1439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F27BA4-6F49-4A3E-9871-71A66CC8509B}" type="slidenum">
              <a:t>12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9D07F6F-0AE7-45FE-BC15-F55B1F0F71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CA82E1D-EA78-4BB6-B772-4164E2AEE4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513429-3F15-4456-BD5E-8D026D915F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F2C3F7-BA5D-42CC-96EE-AE68F81B0DB5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8854A75-9ED2-4CFD-AE00-A97BACAC43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D3B1847-FAE7-4072-BC24-F9CB8AD25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95A664-0454-423D-9E47-B95D397E0E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D97F78-81A9-4DA2-8609-B88229742654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F8B6CB-AC02-45A1-93B1-5556EE52C5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09C951C-465B-44A0-BDF1-3A4FE07436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849619-B467-4356-AA74-2B7A1A1A36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1D9805-33BC-42EE-A657-7C7BF6EAA3D9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586A91A-A435-48E4-B9CF-459C790B68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299A215-7FD1-4829-8DA7-22C8F5C6EE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DDFC5-9CBD-4540-BDB5-9B471BC7F5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967A34-1F67-44AF-9C05-5BE34FBECC6A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0FD868D-2277-41AB-9C2B-0E67CFF87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D8D295-8964-4E0C-AE82-5CA0880404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2B0EB-321D-4ADB-ABDB-DCE7105681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24BDEF-2F0F-4AB1-9B02-5B1DCCAD6C7B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6D998F-13FF-4E27-9EC2-58A0A313A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DCB655-8E1C-4B0D-B4A4-894D34F0D6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51E2A2-06F2-4456-9300-282F5B1515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D473B6-67DC-49C9-838D-452295ED0A2E}" type="slidenum">
              <a:t>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892533C-10F5-412B-91A0-99D897BA53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F535D3F-546B-4BDC-B973-0DD2AC35B9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60E8AB-0F33-4178-9462-A921D66E6B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A354D8-A473-446C-B03D-94B9326B8F0D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E6898E-7FD0-49E9-891A-8BF0029FC2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ECC922A-3D74-4CB0-9CD3-8A1BEA01A1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E99507-C72C-4ABD-B412-40675A315E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53B898-5B61-4F05-8117-DA4E2E984DB7}" type="slidenum">
              <a:t>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4918871-7523-413C-B411-41D8511180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7F29523-D26D-4FC0-9919-7B1732D908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D703A-3DC4-476B-ABAE-1737678B7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ADC417C-2481-49D5-A89F-9CC6AD93FB52}" type="slidenum">
              <a:t>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18687B1-66EE-4263-ACAC-C2C3DEE8D0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C8BBB44-45B0-4CBF-B165-F435E0A291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133B4-A9ED-47AD-BA2A-506914FD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3E424-C557-4A72-A02C-B4C61531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AA690-2A1F-473A-8A85-D619D6FA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33B6D-023B-4136-816B-B80A73B6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72D77-AA05-43DB-A421-C8847AA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8AD78C-8162-423A-9B05-9D499E7381F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9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46403-DC84-430C-B0F5-343268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72B0F9-5110-4CCC-8C3B-B2EB4B25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99ED3-C8BD-4446-AA09-3D482CE8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84BBA-A640-4F4E-8B2B-69FAF6A8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5C82C-80DD-4FD9-8E4B-378F3B8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19155-1017-4F52-854F-C443362E936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FBA78-A4AB-4D2C-9F99-0C356B8BD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4B7E4C-4F77-4B95-AE43-7E3B2ADF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2C64E-6DF2-4815-B712-91B1F1E6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E9CA6-8A14-4E1A-A617-B5176D1A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D0B2A-18E8-42E0-B69A-C8CC9507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239119-635B-4B79-A166-D1D4C737F2A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1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FD440-25B8-4966-AD94-F8B0C69AB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ADFCC-3EA1-480F-84F9-B359397A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8703A4-96BB-4F58-904D-69A6BA43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A89C5-CB31-4B18-88EF-2CF40925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A05F9-6262-495D-B619-58D557B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A4899-223A-46C9-822C-30A267682FF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0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0CEBA-E6AE-4BC7-B575-585FC9D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082E1-44B3-4438-A6C3-B6004D55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B5341-03C8-4F0E-A390-66CEB2CE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CDE85-9BAF-486A-A497-3187DE4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96BD3-AAE4-4E50-885B-BC7F2F1D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66A737-8D3C-4239-8CED-D18998BA85B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1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16883-0703-4899-9B27-3CC4DE93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BBC772-3ECA-493C-B267-9D9483EF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2A741-1368-43ED-88CB-5DE954BE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44A0A-0B30-41E9-A349-9AE4DC30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04347-BA4C-46BA-BB31-FA987672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E9908-6471-4CB7-BE80-7F26BB690F8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538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AC780-DFF7-43F9-B744-E14D8451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725F6-1A99-476C-BB15-4E00B1D2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FFE490-BA03-4334-8464-FE9E861C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25E313-2A0D-47A6-BB6F-62E5A943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EC2F7F-116B-433B-8FFB-B2DF667E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923B9-4D41-4623-92E3-1DDCDBC1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4D52C3-4272-4549-AB3D-BE77A17F3D8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41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DA7ED-4338-4F52-9BF2-EA7DA56C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74524-558C-4AA5-A540-5C1BD4C9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80B65B-E5AD-40D0-A2F3-8069F51A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345209-9EB3-4D05-B336-1F4FDEC8D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BB8C10-DD7E-45FD-A61F-045A3054B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0C1CF1-9839-401F-9E96-4E7087B4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921693-4115-40C0-B5AB-78ECDEDA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54CD73-243D-44CB-A196-E5E94AD0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82CCDC-5893-446A-9EF3-58528AE1DFC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8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EA79E-2ECC-417D-A4FF-E174F613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A61F81-9AD5-4474-BB2A-8B5D3C83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A85DA2-C269-4E56-94DC-EBD2C2F5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E1BDB7-91F2-4A6A-B50D-F6E994B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39D8DD-4CBA-46DD-A9B1-68D8920B7DF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00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E53E4E-C189-45E1-9104-A39980BF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F916D-E62A-4D44-BAE8-CF2FB7C5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7E548-E65A-4EC7-8863-612ADBF3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6A4F5F-D00E-4EBD-ABD5-077CE5C2D1C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477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32B22-2240-40DB-A65A-4039C500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F5226-2B45-40CC-B2DC-073977AD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73D47-817B-445A-8064-1ACD5456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E5FD3-5C1F-4FE6-8D4E-FC7E2E23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B622D-D763-4C6F-8A61-E84255B5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1D77D-FD4C-4A36-9BEA-8DEF0FD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4AE87-D2FA-43F8-955E-708D0B1CCA2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5A3D7-067C-4E52-A84A-8AF245E4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64BA1-384E-47A0-9994-F17C9753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D05D-A1F6-4DF6-9833-D9DA1074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C6C1F-1AC1-4817-9617-782262FD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2526D-7EDC-414D-B2C0-D3086897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DD4677-264B-4174-8B1C-131C2252917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021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1B5B7-6124-4A5B-A1DE-D2518A4A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E8CDA3-9CE8-4F9B-ADF8-55A764FD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43167F-94D7-4AC5-80F1-195207D5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DD167D-D75F-4488-A60A-1790AB0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34314-CFDC-42C3-99B0-8E8191B0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C272B-2872-4EB3-9587-1C71A276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C1BD80-5484-4AB1-8D3D-2CF4971306B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2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ACE3C-FCA7-4196-A240-E0AD1370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C6C4AE-7689-44E9-964C-B48F9C95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C6345-16F9-4578-BCCE-FC1F578F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04824-BD50-4C04-BE5A-5CBB03F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D5EC8-E14C-407D-ACA2-2A32D51E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6BFD8-2B00-4FB8-84C0-5B25FE60485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4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59D09D-021C-4B22-8024-084632103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8D5EA7-39BD-454D-8234-9F05873A9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851B7-2A6B-4705-8166-DAD63F38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509F9A1-2F32-486C-A26E-A7F8BB5F0CB2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FB2ED-FD9D-4E80-ADCC-A511C8B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325C6-5E00-4DAB-BBF4-656C445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2369B-B776-41FF-A850-D3D921A3F5A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455D7-C10D-4D57-9D6E-4232ACCA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ECF57-9FD8-4937-96B2-599D71AF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5C9BB-910B-411B-8306-68941F00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3C259-AC7D-41B9-9E22-CB20104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5916D-6896-4F1D-842D-0A54138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B493CC-96FC-42A8-A686-068F3832E58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8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43527-3568-47FC-9F57-C091A88C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09EA0-DF3D-42A6-A7AE-90CF0E6EB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A39063-C2D4-41C3-93AB-C16704F3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6FF40-A9D4-4A5B-907D-08F1795F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DA362C-4722-48A6-85EE-8108313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4275A-EFF3-4DB1-995B-4938F2EC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FC6B3-2C09-4479-A138-D49AF140024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30C7-4DC8-4BAF-B1A4-BF958D44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C07C0B-C2F9-4889-B586-C7B29AF7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C237F-083C-44AA-BD6F-03EBC9E1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004868-F470-4071-A75E-CB9AD0E11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3E18A8-7D2C-4E0E-A025-B8F8FDB2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578796-6C36-450B-90E2-C16E515B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6C0B25-F8DB-46ED-8D3B-F8456A7F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43B8E2-F429-453C-968C-CC52412D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795A14-A691-44D6-A605-89CC81F1BC5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8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99640-5280-4BB7-9974-AAA71E7E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AB7428-0516-49DF-9E71-27C8642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9ADAB0-892E-4921-B947-DA5D0479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9166F-B340-4381-A871-081CA445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49E14-1D8F-4CBB-B1FE-376AFBEA80E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CDDBD0-29B2-43DF-82A5-EEDE05AF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04C964-E99A-4EE2-B493-7CEFEFF0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98C106-1F4E-43BC-92E8-19C79D2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72466-3FE1-45DB-8D81-B580C60FC43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431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F4165-8D49-40F2-BF28-5125ABB5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8A571-EC5E-4AB4-BCFB-600C9267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B499C0-46E7-4F51-BF1F-D0E8CED9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54963-6E24-4111-A924-D4C8C219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5D0D7-1416-4BCA-93CF-3688E650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5BF80-539F-42B1-AE11-8D4A2E7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6C1206-99B5-4700-A8C5-9177EAC0503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6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D10C7-89FC-4D1E-8F43-5380026D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D6D5F3-3DCB-4116-8353-B12F3EB6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9F7B6-9F3A-4DD8-9B41-125F692AE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DB07B-6094-4B08-A248-1317F2BC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4BD1530-7E18-4E4C-B6A8-FEB8B3C86B06}" type="datetime1">
              <a:rPr lang="ru-RU" smtClean="0"/>
              <a:pPr lvl="0"/>
              <a:t>03.03.2020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20FAA-7ECF-4C14-92F1-0C4F556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FF8E2-1ACB-4139-9373-2B89ED9D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388D6-15F4-4555-A87B-700708F39C0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EE0BD-14BF-41C4-A98D-AA70CA2E2F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ru-RU"/>
              <a:t>Для правки текста заголовка щелкните мышьюОбразец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A70B1063-0AD7-444B-98B3-330D43D22A5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/>
                <a:ea typeface="Arial Unicode MS" pitchFamily="2"/>
                <a:cs typeface="Tahoma" pitchFamily="2"/>
              </a:defRPr>
            </a:lvl1pPr>
          </a:lstStyle>
          <a:p>
            <a:pPr lvl="0"/>
            <a:fld id="{C4BD1530-7E18-4E4C-B6A8-FEB8B3C86B06}" type="datetime1">
              <a:rPr lang="ru-RU"/>
              <a:pPr lvl="0"/>
              <a:t>03.03.2020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5858BB15-FD6E-452A-89E0-733B42655E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99915FF-5350-4699-9193-1086FA1326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/>
                <a:ea typeface="Arial Unicode MS" pitchFamily="2"/>
                <a:cs typeface="Tahoma" pitchFamily="2"/>
              </a:defRPr>
            </a:lvl1pPr>
          </a:lstStyle>
          <a:p>
            <a:pPr lvl="0"/>
            <a:fld id="{224AC7D5-B34A-48BA-B91A-EFED0FFE186F}" type="slidenum">
              <a:t>‹#›</a:t>
            </a:fld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B0EB6E5-9CBE-41B3-B0D5-1CEBA2557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ru-RU" sz="44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BE109-5A51-452E-9FB4-F49074430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ru-RU"/>
              <a:t>Для правки текста заголовка щелкните мышьюОбразец заголовка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9F2CF39-83AB-404A-BB75-DFC83C0E2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ru-RU"/>
              <a:t>Для правки структуры щелкните мышью</a:t>
            </a:r>
          </a:p>
          <a:p>
            <a:pPr lvl="1"/>
            <a:r>
              <a:rPr lang="ru-RU"/>
              <a:t>Второй уровень структуры</a:t>
            </a:r>
          </a:p>
          <a:p>
            <a:pPr lvl="2"/>
            <a:r>
              <a:rPr lang="ru-RU"/>
              <a:t>Третий уровень структуры</a:t>
            </a:r>
          </a:p>
          <a:p>
            <a:pPr lvl="3"/>
            <a:r>
              <a:rPr lang="ru-RU"/>
              <a:t>Четвёртый уровень структуры</a:t>
            </a:r>
          </a:p>
          <a:p>
            <a:pPr lvl="4"/>
            <a:r>
              <a:rPr lang="ru-RU"/>
              <a:t>Пятый уровень структуры</a:t>
            </a:r>
          </a:p>
          <a:p>
            <a:pPr lvl="5"/>
            <a:r>
              <a:rPr lang="ru-RU"/>
              <a:t>Шестой уровень структуры</a:t>
            </a:r>
          </a:p>
          <a:p>
            <a:pPr lvl="6"/>
            <a:r>
              <a:rPr lang="ru-RU"/>
              <a:t>Седьмой уровень структуры</a:t>
            </a:r>
          </a:p>
          <a:p>
            <a:pPr lvl="7"/>
            <a:r>
              <a:rPr lang="ru-RU"/>
              <a:t>Восьмой уровень структуры</a:t>
            </a:r>
          </a:p>
          <a:p>
            <a:pPr lvl="8"/>
            <a:r>
              <a:rPr lang="ru-RU"/>
              <a:t>Девятый уровень структурыОбразец текста</a:t>
            </a:r>
          </a:p>
          <a:p>
            <a:pPr lvl="8"/>
            <a:r>
              <a:rPr lang="ru-RU"/>
              <a:t>Второй уровень</a:t>
            </a:r>
          </a:p>
          <a:p>
            <a:pPr lvl="8"/>
            <a:r>
              <a:rPr lang="ru-RU"/>
              <a:t>Третий уровень</a:t>
            </a:r>
          </a:p>
          <a:p>
            <a:pPr lvl="8"/>
            <a:r>
              <a:rPr lang="ru-RU"/>
              <a:t>Четвертый уровень</a:t>
            </a:r>
          </a:p>
          <a:p>
            <a:pPr lvl="8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AA941-9509-4652-ADC5-78156E157B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/>
                <a:ea typeface="Arial Unicode MS" pitchFamily="2"/>
                <a:cs typeface="Tahoma" pitchFamily="2"/>
              </a:defRPr>
            </a:lvl1pPr>
          </a:lstStyle>
          <a:p>
            <a:pPr lvl="0"/>
            <a:fld id="{6509F9A1-2F32-486C-A26E-A7F8BB5F0CB2}" type="datetime1">
              <a:rPr lang="ru-RU"/>
              <a:pPr lvl="0"/>
              <a:t>03.03.2020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A3AF4-628E-4B0E-A1ED-7ED07489890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7B23-D80B-46EC-8968-737A1D9B4E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>
                <a:solidFill>
                  <a:srgbClr val="000000"/>
                </a:solidFill>
                <a:latin typeface="Calibri"/>
                <a:ea typeface="Arial Unicode MS" pitchFamily="2"/>
                <a:cs typeface="Tahoma" pitchFamily="2"/>
              </a:defRPr>
            </a:lvl1pPr>
          </a:lstStyle>
          <a:p>
            <a:pPr lvl="0"/>
            <a:fld id="{21B5A8F7-C731-478E-8FEB-119348325B0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ru-RU" sz="44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1pPr>
    </p:titleStyle>
    <p:bodyStyle>
      <a:lvl1pPr lvl="0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1pPr>
      <a:lvl2pPr lvl="1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2pPr>
      <a:lvl3pPr lvl="2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3pPr>
      <a:lvl4pPr lvl="3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4pPr>
      <a:lvl5pPr lvl="4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5pPr>
      <a:lvl6pPr lvl="5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6pPr>
      <a:lvl7pPr lvl="6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7pPr>
      <a:lvl8pPr lvl="7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8pPr>
      <a:lvl9pPr marL="0" marR="0" lvl="8" indent="0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ru-RU" sz="3200" b="0" i="0" u="none" strike="noStrike" kern="1200" spc="0">
          <a:ln>
            <a:noFill/>
          </a:ln>
          <a:solidFill>
            <a:srgbClr val="000000"/>
          </a:solidFill>
          <a:latin typeface="Calibri"/>
          <a:ea typeface="Microsoft YaHei" pitchFamily="2"/>
          <a:cs typeface="Mangal" pitchFamily="2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79EA0-7C71-4796-9F32-9D0C4B6CEF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9121" y="1020060"/>
            <a:ext cx="7772039" cy="2814119"/>
          </a:xfrm>
        </p:spPr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Лабораторная работа №1</a:t>
            </a:r>
            <a:br>
              <a:rPr lang="ru-RU" sz="3200" dirty="0">
                <a:latin typeface="Arial" pitchFamily="34"/>
              </a:rPr>
            </a:br>
            <a:br>
              <a:rPr lang="ru-RU" sz="3200" dirty="0">
                <a:latin typeface="Arial" pitchFamily="34"/>
              </a:rPr>
            </a:br>
            <a:r>
              <a:rPr lang="ru-RU" sz="3200" dirty="0">
                <a:latin typeface="Arial" pitchFamily="34"/>
              </a:rPr>
              <a:t>Анализ поведения системы с использованием контекстных диаграмм (DFD)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C3F900-8B29-4374-BDA3-5B4BA099DC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08000" y="4430880"/>
            <a:ext cx="5843160" cy="2193120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r">
              <a:spcAft>
                <a:spcPts val="0"/>
              </a:spcAft>
            </a:pPr>
            <a:r>
              <a:rPr lang="ru-RU" sz="2000">
                <a:latin typeface="Arial" pitchFamily="34"/>
              </a:rPr>
              <a:t>Вариант 6. Магазин «Дюймовочка»</a:t>
            </a:r>
          </a:p>
          <a:p>
            <a:pPr lvl="0" algn="r">
              <a:spcAft>
                <a:spcPts val="0"/>
              </a:spcAft>
            </a:pPr>
            <a:r>
              <a:rPr lang="ru-RU" sz="2000">
                <a:latin typeface="Arial" pitchFamily="34"/>
              </a:rPr>
              <a:t>Работу выполнили: Коровин Д.К.</a:t>
            </a:r>
          </a:p>
          <a:p>
            <a:pPr lvl="0" algn="r">
              <a:spcAft>
                <a:spcPts val="0"/>
              </a:spcAft>
            </a:pPr>
            <a:r>
              <a:rPr lang="ru-RU" sz="2000">
                <a:latin typeface="Arial" pitchFamily="34"/>
              </a:rPr>
              <a:t>Самощенков А.А.</a:t>
            </a:r>
          </a:p>
          <a:p>
            <a:pPr lvl="0" algn="r">
              <a:spcAft>
                <a:spcPts val="0"/>
              </a:spcAft>
            </a:pPr>
            <a:r>
              <a:rPr lang="ru-RU" sz="2000">
                <a:latin typeface="Arial" pitchFamily="34"/>
              </a:rPr>
              <a:t>Группа К3243</a:t>
            </a:r>
          </a:p>
          <a:p>
            <a:pPr lvl="0" algn="ctr">
              <a:spcAft>
                <a:spcPts val="0"/>
              </a:spcAft>
            </a:pPr>
            <a:endParaRPr lang="ru-RU" sz="2000"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56471-1101-4961-83BD-A12CE1C0A8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ru-RU" sz="2800" dirty="0">
                <a:latin typeface="Arial" pitchFamily="34"/>
              </a:rPr>
              <a:t>Анализ события, определение связей по потокам данных между накопителями данных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FD302DE-9482-40A4-AEAB-B64E6800C3AC}"/>
              </a:ext>
            </a:extLst>
          </p:cNvPr>
          <p:cNvGraphicFramePr>
            <a:graphicFrameLocks noGrp="1"/>
          </p:cNvGraphicFramePr>
          <p:nvPr/>
        </p:nvGraphicFramePr>
        <p:xfrm>
          <a:off x="2028600" y="2625120"/>
          <a:ext cx="5039280" cy="731520"/>
        </p:xfrm>
        <a:graphic>
          <a:graphicData uri="http://schemas.openxmlformats.org/drawingml/2006/table">
            <a:tbl>
              <a:tblPr firstRow="1" bandRow="1">
                <a:tableStyleId>{75ABBB60-96C2-490F-9814-A40E24BC1112}</a:tableStyleId>
              </a:tblPr>
              <a:tblGrid>
                <a:gridCol w="635760">
                  <a:extLst>
                    <a:ext uri="{9D8B030D-6E8A-4147-A177-3AD203B41FA5}">
                      <a16:colId xmlns:a16="http://schemas.microsoft.com/office/drawing/2014/main" val="4277784859"/>
                    </a:ext>
                  </a:extLst>
                </a:gridCol>
                <a:gridCol w="4403520">
                  <a:extLst>
                    <a:ext uri="{9D8B030D-6E8A-4147-A177-3AD203B41FA5}">
                      <a16:colId xmlns:a16="http://schemas.microsoft.com/office/drawing/2014/main" val="3427545778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ru-RU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Mangal" pitchFamily="2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ru-RU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Mangal" pitchFamily="2"/>
                        </a:rPr>
                        <a:t>Цены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0994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ru-RU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Mangal" pitchFamily="2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ru-RU" sz="1800" b="0" i="0" u="none" strike="noStrike" kern="120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  <a:cs typeface="Mangal" pitchFamily="2"/>
                        </a:rPr>
                        <a:t>Реестр товаров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47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. Детализированная контекст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D0459-151D-423D-8567-41A27D961C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Детализированная контекстная диаграмма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84F68C-4450-4732-BFFE-46E97F5B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512000"/>
            <a:ext cx="7774560" cy="472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. Выв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47EF5-EDD1-4D9F-BD91-28E33907A1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Вывод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8D8B85D-FFDC-4E24-9F02-9F3F89F9F6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893711"/>
            <a:ext cx="7862711" cy="4525560"/>
          </a:xfrm>
        </p:spPr>
        <p:txBody>
          <a:bodyPr/>
          <a:lstStyle/>
          <a:p>
            <a:pPr lvl="0" algn="ctr">
              <a:spcBef>
                <a:spcPts val="638"/>
              </a:spcBef>
              <a:buNone/>
            </a:pPr>
            <a:r>
              <a:rPr lang="ru-RU" dirty="0">
                <a:latin typeface="Arial" pitchFamily="34"/>
              </a:rPr>
              <a:t>В ходе работы был проведен анализ системы с использованием контекстных диаграмм. Была разработана АИС с помощью программы </a:t>
            </a:r>
            <a:r>
              <a:rPr lang="en-US" dirty="0">
                <a:latin typeface="Arial" pitchFamily="34"/>
              </a:rPr>
              <a:t>Erwin Process Modeler</a:t>
            </a:r>
            <a:endParaRPr lang="ru-RU" dirty="0">
              <a:latin typeface="Arial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F3CCF8-32DF-456A-9B8F-9BAF6373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776"/>
            <a:ext cx="9144000" cy="684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Цель: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DF204-060F-47DC-AE8F-801E5DB2D9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>
                <a:latin typeface="Arial" pitchFamily="34"/>
              </a:rPr>
              <a:t>Цель:	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6DBD5C4-9ECF-4EF1-AD91-9BF234F1D7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5840" y="2357280"/>
            <a:ext cx="8500680" cy="2257200"/>
          </a:xfrm>
        </p:spPr>
        <p:txBody>
          <a:bodyPr/>
          <a:lstStyle/>
          <a:p>
            <a:pPr lvl="0">
              <a:spcBef>
                <a:spcPts val="638"/>
              </a:spcBef>
              <a:buNone/>
            </a:pPr>
            <a:r>
              <a:rPr lang="ru-RU">
                <a:latin typeface="Arial" pitchFamily="34"/>
              </a:rPr>
              <a:t>   Овладеть практическими навыками и умениями исследования предметной области на уровне анализа поведения системы с использованием DFD-диаграмм (DFD).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Задачи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F4086-26FC-4D1C-84FD-85E16D5473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>
                <a:latin typeface="Arial" pitchFamily="34"/>
              </a:rPr>
              <a:t>Задачи: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174C91C-1527-4B4F-BBC1-677F5DDEEE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8760" y="1417320"/>
            <a:ext cx="8257680" cy="5040000"/>
          </a:xfrm>
        </p:spPr>
        <p:txBody>
          <a:bodyPr/>
          <a:lstStyle/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1. Определить основное назначение ИС;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2. Выделить основной процесс и внешние сущности по отношению к нему;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3. Выделить потоки для внешних сущностей по отношению к основному событию;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4. Составить контекстную диаграмму нулевого уровня;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5. Проанализировать события, определить связи по потокам данных между сущностями, событиями, накопителями данных;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6. Составить детализированную контекстную диаграмму;</a:t>
            </a:r>
          </a:p>
          <a:p>
            <a:pPr lvl="0">
              <a:spcBef>
                <a:spcPts val="638"/>
              </a:spcBef>
              <a:buNone/>
            </a:pPr>
            <a:r>
              <a:rPr lang="ru-RU" sz="2200">
                <a:latin typeface="Arial" pitchFamily="34"/>
              </a:rPr>
              <a:t>7. Сделать вывод о проделанной работе.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1. Основное назначение ИС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5DAD-A0CC-4E25-A251-A6FF5A4427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 Основное назначение ИС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867F60D-7504-458A-9FDC-EBE3F553A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1320" y="2571839"/>
            <a:ext cx="7829279" cy="2614320"/>
          </a:xfrm>
        </p:spPr>
        <p:txBody>
          <a:bodyPr/>
          <a:lstStyle/>
          <a:p>
            <a:pPr lvl="0">
              <a:spcBef>
                <a:spcPts val="638"/>
              </a:spcBef>
              <a:buNone/>
            </a:pPr>
            <a:r>
              <a:rPr lang="ru-RU" sz="2400">
                <a:latin typeface="Arial" pitchFamily="34"/>
              </a:rPr>
              <a:t>    Назначение ИС – это информационное обеспечение пользователя, т.е. предоставление ему необходимых сведений из определенной предметной области.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. Основной процесс и внешние сущности по отношению к нем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DBA1A-DE52-41F3-BFB1-5DA76C0EE7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Основной процесс и внешние сущности по отношению к нему</a:t>
            </a:r>
          </a:p>
        </p:txBody>
      </p:sp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0326534-7425-423D-92D6-B7B7F9757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99" y="843224"/>
            <a:ext cx="7270042" cy="57400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DB8D4-D8AB-4C76-B8D5-C6928CAE7C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Потоки для внешних сущностей по отношению к основному событию</a:t>
            </a:r>
          </a:p>
        </p:txBody>
      </p:sp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451EC09-3592-4337-B916-C269596F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07" y="1675266"/>
            <a:ext cx="705802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. Контекстную диаграмму нулевого уров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96599-78FB-4222-ACDA-92C3BD3953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3200" dirty="0">
                <a:latin typeface="Arial" pitchFamily="34"/>
              </a:rPr>
              <a:t>Контекстная диаграмма нулевого уровня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2D9C4D-98FA-4DB7-A988-94E581EC22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" y="2363760"/>
            <a:ext cx="9076320" cy="219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84930-893D-44C0-9AF9-83DF523D0A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ru-RU" sz="2800" dirty="0">
                <a:latin typeface="Arial" pitchFamily="34"/>
              </a:rPr>
              <a:t>Анализ события, определение связей по потокам данных между сущностями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834C74-749E-4700-AC09-04F04AC6C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90" y="1408964"/>
            <a:ext cx="4528460" cy="5174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C6465-D4C3-4AA5-B3DD-7CB9A2FE6C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 lvl="0"/>
            <a:r>
              <a:rPr lang="ru-RU" sz="2800" dirty="0">
                <a:latin typeface="Arial" pitchFamily="34"/>
              </a:rPr>
              <a:t>Анализ события, определение связей по потокам данных между событиями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6A7633-7B8B-4DA3-B41E-47A19EA85E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86599" y="2063160"/>
            <a:ext cx="5219640" cy="362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260</Words>
  <Application>Microsoft Office PowerPoint</Application>
  <PresentationFormat>Экран (4:3)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StarSymbol</vt:lpstr>
      <vt:lpstr>Times New Roman</vt:lpstr>
      <vt:lpstr>Обычный</vt:lpstr>
      <vt:lpstr>Обычный 1</vt:lpstr>
      <vt:lpstr>Лабораторная работа №1  Анализ поведения системы с использованием контекстных диаграмм (DFD)</vt:lpstr>
      <vt:lpstr>Цель: </vt:lpstr>
      <vt:lpstr>Задачи:</vt:lpstr>
      <vt:lpstr> Основное назначение ИС</vt:lpstr>
      <vt:lpstr>Основной процесс и внешние сущности по отношению к нему</vt:lpstr>
      <vt:lpstr>Потоки для внешних сущностей по отношению к основному событию</vt:lpstr>
      <vt:lpstr>Контекстная диаграмма нулевого уровня</vt:lpstr>
      <vt:lpstr>Анализ события, определение связей по потокам данных между сущностями</vt:lpstr>
      <vt:lpstr>Анализ события, определение связей по потокам данных между событиями</vt:lpstr>
      <vt:lpstr>Анализ события, определение связей по потокам данных между накопителями данных</vt:lpstr>
      <vt:lpstr>Детализированная контекстная диаграмма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Поведения системы с использованием контекстных диаграмм (DFD)</dc:title>
  <dc:creator>Daniil</dc:creator>
  <cp:lastModifiedBy>Коровин Даниил Константинович</cp:lastModifiedBy>
  <cp:revision>17</cp:revision>
  <dcterms:modified xsi:type="dcterms:W3CDTF">2020-03-03T11:11:52Z</dcterms:modified>
</cp:coreProperties>
</file>