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4493F-2CFF-473E-9547-902DBA566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3847C8-6FA3-4879-8BE1-9FCDAC8FA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CCECA4-1AED-441C-AA0C-3420E3AF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5373-4754-4A38-8827-5BBCF40EA4D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8A2254-1456-4E6E-B574-44778606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C98FF7-2DC5-4992-AA97-2031A574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940F-D421-4F05-9E43-B5A8771C4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50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AC2BC-E659-415F-B137-8591FAC9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5C3BF0-3E7A-4A5F-8A45-19943BDC2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DCBD36-0DD1-4FD2-BCAC-6CD3EFEC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5373-4754-4A38-8827-5BBCF40EA4D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0DA89F-072D-4D26-BC0F-9B71B588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EDD17C-9449-40A0-A5E2-1EC2F841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940F-D421-4F05-9E43-B5A8771C4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18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F7AD19-F632-41BF-BC97-F3E58225B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9E63BF-1574-4A7B-B501-FCFB9C40B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7F06D8-8A22-4396-9F94-ED5E4BB6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5373-4754-4A38-8827-5BBCF40EA4D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6E0467-302E-47F4-BEAB-8E110095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7F9503-C514-4D6D-9343-0F0A5B93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940F-D421-4F05-9E43-B5A8771C4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01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0796B-0D4A-402C-8AB3-B475BCC4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A5049-7726-4BFB-B105-9CFB7C56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EB364E-121A-4274-931D-5241476C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5373-4754-4A38-8827-5BBCF40EA4D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F4A34A-2D2A-4A5A-A263-E622CC78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0CBC21-8B7A-4850-9039-10ECEA5D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940F-D421-4F05-9E43-B5A8771C4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62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DFBA5-7EEB-4800-BDCD-B3A12A64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125DA0-E3F0-4749-8E3F-2EE60C5F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DAD532-8332-4C06-94EB-F4936B1F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5373-4754-4A38-8827-5BBCF40EA4D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1533CB-4AD7-4457-83F7-4B50C0B1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CAD438-E0DB-4608-B1AB-F2CAD2AE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940F-D421-4F05-9E43-B5A8771C4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0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0560D-B3A6-4AA8-836B-1A1E13A6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4B4978-B6A4-4580-8F36-9265446D7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3A80CD-EF4E-44EC-AD80-162BE320A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62208F-738F-456E-A341-D7789FF1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5373-4754-4A38-8827-5BBCF40EA4D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D811C9-244A-4697-9F8E-D4780349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5D78C3-9A37-4D76-B73C-05B79ECA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940F-D421-4F05-9E43-B5A8771C4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93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2BEE9-6F5D-4F9F-AEC7-86E1AEDC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776345-44EB-44CB-B873-ACC5C703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5D917A-98B9-4D1A-811C-3A9BC2490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961442-BDBC-440F-91E4-252C0CF42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E65B0E-BFA2-4582-9A9B-822F60BF3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9EF4E2-65F7-4E4D-865A-BDBADC54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5373-4754-4A38-8827-5BBCF40EA4D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FF9382-1256-47E4-8A1C-1BAB29F1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5EDCBC-D8A2-41DA-B38F-6350811C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940F-D421-4F05-9E43-B5A8771C4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48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A7CE7-67D9-4868-808C-142064CB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F96074-7B4D-4782-8082-54D75F43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5373-4754-4A38-8827-5BBCF40EA4D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BA1E20-A657-47D5-858B-F571743D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EF47D7-47CE-49F6-B800-4B2D325F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940F-D421-4F05-9E43-B5A8771C4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66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CE757A-F621-47C1-BB65-D46D617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5373-4754-4A38-8827-5BBCF40EA4D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D887B5-0C3E-4866-90FF-3CFB968D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FEF4C5-EC19-4E4E-89C1-4ACACE15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940F-D421-4F05-9E43-B5A8771C4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65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DCC47-83F8-4C25-80A7-EAF3936C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65FE2-5581-47A8-B3A3-A0FE04D8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C672E5-5101-4F80-9366-E15F9B83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3FDF5D-AE2A-480A-8A4C-B5F49F46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5373-4754-4A38-8827-5BBCF40EA4D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FD2E7-86FE-45DA-BCDE-0664A996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36A5B9-4E40-4461-96BB-55B7A5BA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940F-D421-4F05-9E43-B5A8771C4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5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4C433-3BF4-4CE0-943E-7D2A952B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7372F4-C4BC-420C-9F90-2B4E05479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477824-780F-4B3C-AE9F-57D84361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5F940-1D06-4C9F-9264-C1B27B5C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5373-4754-4A38-8827-5BBCF40EA4D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CC574F-D943-4B9E-A5DD-AC17E547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2D6345-DFA9-430F-8788-3C890764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940F-D421-4F05-9E43-B5A8771C4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65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3933A-DA78-4FF8-9A75-8A0487D8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CCDC07-2F63-426E-B55D-C9E27E58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A115BD-74F1-44BB-A998-92EFA08DA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5373-4754-4A38-8827-5BBCF40EA4D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FC0639-53EB-451C-B4BC-76703F341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0C71DF-02F6-47A1-88AB-04BF9BB6E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940F-D421-4F05-9E43-B5A8771C4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9A47E-BCA9-4BF5-B9EC-669A303B8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131" y="1457823"/>
            <a:ext cx="8673738" cy="2540224"/>
          </a:xfrm>
        </p:spPr>
        <p:txBody>
          <a:bodyPr>
            <a:normAutofit/>
          </a:bodyPr>
          <a:lstStyle/>
          <a:p>
            <a:pPr algn="l"/>
            <a:r>
              <a:rPr lang="ru-RU" sz="4100"/>
              <a:t>Лабораторная работа №1</a:t>
            </a:r>
            <a:br>
              <a:rPr lang="ru-RU" sz="4100"/>
            </a:br>
            <a:r>
              <a:rPr lang="ru-RU" sz="4100"/>
              <a:t>АНАЛИЗ ПОВЕДЕНИЯ СИСТЕМЫ С ИСПОЛЬЗОВАНИЕМ</a:t>
            </a:r>
            <a:br>
              <a:rPr lang="ru-RU" sz="4100"/>
            </a:br>
            <a:r>
              <a:rPr lang="ru-RU" sz="4100"/>
              <a:t>КОНТЕКСТНЫХ ДИАГРАММ (DFD)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D47C4D-4AA9-4E86-95A1-0AA02D370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131" y="4320569"/>
            <a:ext cx="8673738" cy="1279432"/>
          </a:xfrm>
        </p:spPr>
        <p:txBody>
          <a:bodyPr>
            <a:normAutofit/>
          </a:bodyPr>
          <a:lstStyle/>
          <a:p>
            <a:pPr algn="l"/>
            <a:r>
              <a:rPr lang="ru-RU" sz="2200"/>
              <a:t>Кузницына Мария</a:t>
            </a:r>
          </a:p>
          <a:p>
            <a:pPr algn="l"/>
            <a:r>
              <a:rPr lang="ru-RU" sz="2200"/>
              <a:t>Здоров Филипп</a:t>
            </a:r>
          </a:p>
          <a:p>
            <a:pPr algn="l"/>
            <a:r>
              <a:rPr lang="en-US" sz="2200"/>
              <a:t>K3242</a:t>
            </a:r>
            <a:endParaRPr lang="ru-RU" sz="22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2734" y="4136501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40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8C727-666A-4340-9EB1-342E13F0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Формулировка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предметной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области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99C9BB3-CD23-48A4-B28A-807309329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41" r="5704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7583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C42C2-2518-41CE-A8A7-4512F1BF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Формулировка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предметной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области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52E5410-5D39-404F-A742-CF81C5040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4" r="13626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9255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D2F90-A5E0-4FE0-9168-0FDA85AC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11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Назначение ИС для бюро проката яхт Сан-Хуана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6E7C88-EA8A-42A4-9C90-852D0AF0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849"/>
            <a:ext cx="10515600" cy="394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/>
              <a:t>Автоматизация процессов обработки заказов и устранения возникающих проблем внутри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60227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C5B75-28D5-4A91-A9D6-A5AFF799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DBBE60-93F9-4420-8B05-D063B9E8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524C4CB-9759-49F0-9C29-103B4079D156}"/>
              </a:ext>
            </a:extLst>
          </p:cNvPr>
          <p:cNvSpPr/>
          <p:nvPr/>
        </p:nvSpPr>
        <p:spPr>
          <a:xfrm>
            <a:off x="3657599" y="2124075"/>
            <a:ext cx="4810125" cy="3657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/>
              <a:t>Аренда яхты</a:t>
            </a:r>
          </a:p>
        </p:txBody>
      </p:sp>
    </p:spTree>
    <p:extLst>
      <p:ext uri="{BB962C8B-B14F-4D97-AF65-F5344CB8AC3E}">
        <p14:creationId xmlns:p14="http://schemas.microsoft.com/office/powerpoint/2010/main" val="411125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E1C3A-40D1-4EFD-8E54-3FDB9EC9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59559"/>
            <a:ext cx="10879138" cy="558800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1F0A9-D464-4BD3-A9F6-FC1D20DED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520703"/>
            <a:ext cx="5157787" cy="823912"/>
          </a:xfrm>
        </p:spPr>
        <p:txBody>
          <a:bodyPr/>
          <a:lstStyle/>
          <a:p>
            <a:r>
              <a:rPr lang="ru-RU" dirty="0"/>
              <a:t>Внешние сущности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51A618-870C-4BB8-9832-09E6031E1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48225" y="520703"/>
            <a:ext cx="5183188" cy="823912"/>
          </a:xfrm>
        </p:spPr>
        <p:txBody>
          <a:bodyPr/>
          <a:lstStyle/>
          <a:p>
            <a:r>
              <a:rPr lang="ru-RU" dirty="0"/>
              <a:t>Хранилища данных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C8CCBAE-9BF5-44F0-AEC3-70C2AD3BB0C8}"/>
              </a:ext>
            </a:extLst>
          </p:cNvPr>
          <p:cNvSpPr/>
          <p:nvPr/>
        </p:nvSpPr>
        <p:spPr>
          <a:xfrm>
            <a:off x="9276815" y="932659"/>
            <a:ext cx="150919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400" b="1" dirty="0">
                <a:solidFill>
                  <a:prstClr val="black"/>
                </a:solidFill>
              </a:rPr>
              <a:t>Процессы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D0F60E6-2535-4B04-AFEF-9AA38CE8B8FE}"/>
              </a:ext>
            </a:extLst>
          </p:cNvPr>
          <p:cNvSpPr/>
          <p:nvPr/>
        </p:nvSpPr>
        <p:spPr>
          <a:xfrm>
            <a:off x="1126331" y="1443636"/>
            <a:ext cx="2359819" cy="5566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1C6B9B-3941-4A4C-8552-C76E7727A674}"/>
              </a:ext>
            </a:extLst>
          </p:cNvPr>
          <p:cNvSpPr/>
          <p:nvPr/>
        </p:nvSpPr>
        <p:spPr>
          <a:xfrm>
            <a:off x="1126331" y="2099271"/>
            <a:ext cx="2359819" cy="5566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Владелец яхты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B286A25-A53B-4AF6-A2E5-8A61FF5431C5}"/>
              </a:ext>
            </a:extLst>
          </p:cNvPr>
          <p:cNvSpPr/>
          <p:nvPr/>
        </p:nvSpPr>
        <p:spPr>
          <a:xfrm>
            <a:off x="1126331" y="2754906"/>
            <a:ext cx="2359819" cy="5566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Менеджер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892912E-496D-4EF4-B749-91C5190755A5}"/>
              </a:ext>
            </a:extLst>
          </p:cNvPr>
          <p:cNvSpPr/>
          <p:nvPr/>
        </p:nvSpPr>
        <p:spPr>
          <a:xfrm>
            <a:off x="1126330" y="3413721"/>
            <a:ext cx="2359819" cy="5566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 фирмы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0DFA43D-9D78-427A-96BA-F3B7680C97B7}"/>
              </a:ext>
            </a:extLst>
          </p:cNvPr>
          <p:cNvSpPr/>
          <p:nvPr/>
        </p:nvSpPr>
        <p:spPr>
          <a:xfrm>
            <a:off x="1126330" y="4069356"/>
            <a:ext cx="2359819" cy="5566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Ремонтники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1BFD94C-92CB-4E70-928B-9474CEF89634}"/>
              </a:ext>
            </a:extLst>
          </p:cNvPr>
          <p:cNvSpPr/>
          <p:nvPr/>
        </p:nvSpPr>
        <p:spPr>
          <a:xfrm>
            <a:off x="1126330" y="4724991"/>
            <a:ext cx="2359819" cy="5566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Капитан и команда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C47E35B-DA85-4B95-8E41-9531A6B94432}"/>
              </a:ext>
            </a:extLst>
          </p:cNvPr>
          <p:cNvSpPr/>
          <p:nvPr/>
        </p:nvSpPr>
        <p:spPr>
          <a:xfrm>
            <a:off x="8851503" y="1462686"/>
            <a:ext cx="2359819" cy="55343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Найм команды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7047F59-665B-4346-AA9B-A8FE3FF4D42F}"/>
              </a:ext>
            </a:extLst>
          </p:cNvPr>
          <p:cNvSpPr/>
          <p:nvPr/>
        </p:nvSpPr>
        <p:spPr>
          <a:xfrm>
            <a:off x="8851502" y="2102451"/>
            <a:ext cx="2359819" cy="55343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Учёт инвентаря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BD00C60-CF1B-4273-AA15-BE936B2F03C6}"/>
              </a:ext>
            </a:extLst>
          </p:cNvPr>
          <p:cNvSpPr/>
          <p:nvPr/>
        </p:nvSpPr>
        <p:spPr>
          <a:xfrm>
            <a:off x="8851502" y="2758086"/>
            <a:ext cx="2359819" cy="55343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Выбор команды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955135B-A1D3-4AEB-BD6E-61D2CECC7D17}"/>
              </a:ext>
            </a:extLst>
          </p:cNvPr>
          <p:cNvSpPr/>
          <p:nvPr/>
        </p:nvSpPr>
        <p:spPr>
          <a:xfrm>
            <a:off x="8851502" y="3415311"/>
            <a:ext cx="2359819" cy="55343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Ремонт при поломке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13E64018-F949-4D63-BD27-5353CC0012DC}"/>
              </a:ext>
            </a:extLst>
          </p:cNvPr>
          <p:cNvSpPr/>
          <p:nvPr/>
        </p:nvSpPr>
        <p:spPr>
          <a:xfrm>
            <a:off x="8851502" y="4072536"/>
            <a:ext cx="2359819" cy="55343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Выбор яхты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C3697D3-EEE3-42A1-A67E-67A1BE088D22}"/>
              </a:ext>
            </a:extLst>
          </p:cNvPr>
          <p:cNvSpPr/>
          <p:nvPr/>
        </p:nvSpPr>
        <p:spPr>
          <a:xfrm>
            <a:off x="8851502" y="4729761"/>
            <a:ext cx="2359819" cy="55343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Обработка личной информации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2A982989-B7A8-49C8-BBB8-01CD7C0F5141}"/>
              </a:ext>
            </a:extLst>
          </p:cNvPr>
          <p:cNvSpPr/>
          <p:nvPr/>
        </p:nvSpPr>
        <p:spPr>
          <a:xfrm>
            <a:off x="8851502" y="5371907"/>
            <a:ext cx="2359819" cy="55343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Составление договора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9CF01B8-4B9D-40E9-8DBC-D7718D5EC67F}"/>
              </a:ext>
            </a:extLst>
          </p:cNvPr>
          <p:cNvSpPr/>
          <p:nvPr/>
        </p:nvSpPr>
        <p:spPr>
          <a:xfrm>
            <a:off x="8851501" y="6045007"/>
            <a:ext cx="2359819" cy="55343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Проверка опыта клиента</a:t>
            </a:r>
          </a:p>
        </p:txBody>
      </p:sp>
      <p:sp>
        <p:nvSpPr>
          <p:cNvPr id="23" name="Блок-схема: типовой процесс 22">
            <a:extLst>
              <a:ext uri="{FF2B5EF4-FFF2-40B4-BE49-F238E27FC236}">
                <a16:creationId xmlns:a16="http://schemas.microsoft.com/office/drawing/2014/main" id="{31F105D6-EFFE-4229-BEE0-5D6B80587646}"/>
              </a:ext>
            </a:extLst>
          </p:cNvPr>
          <p:cNvSpPr/>
          <p:nvPr/>
        </p:nvSpPr>
        <p:spPr>
          <a:xfrm>
            <a:off x="4988917" y="1443636"/>
            <a:ext cx="2359819" cy="553434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Инвентарь</a:t>
            </a:r>
          </a:p>
        </p:txBody>
      </p:sp>
      <p:sp>
        <p:nvSpPr>
          <p:cNvPr id="24" name="Блок-схема: типовой процесс 23">
            <a:extLst>
              <a:ext uri="{FF2B5EF4-FFF2-40B4-BE49-F238E27FC236}">
                <a16:creationId xmlns:a16="http://schemas.microsoft.com/office/drawing/2014/main" id="{0409A2AF-1B13-4297-99C3-77DFC8CEC40C}"/>
              </a:ext>
            </a:extLst>
          </p:cNvPr>
          <p:cNvSpPr/>
          <p:nvPr/>
        </p:nvSpPr>
        <p:spPr>
          <a:xfrm>
            <a:off x="4999236" y="2102451"/>
            <a:ext cx="2359819" cy="553434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Кадры</a:t>
            </a:r>
          </a:p>
        </p:txBody>
      </p:sp>
      <p:sp>
        <p:nvSpPr>
          <p:cNvPr id="25" name="Блок-схема: типовой процесс 24">
            <a:extLst>
              <a:ext uri="{FF2B5EF4-FFF2-40B4-BE49-F238E27FC236}">
                <a16:creationId xmlns:a16="http://schemas.microsoft.com/office/drawing/2014/main" id="{F7874DEB-DDE8-4458-A607-86BDC6E9B914}"/>
              </a:ext>
            </a:extLst>
          </p:cNvPr>
          <p:cNvSpPr/>
          <p:nvPr/>
        </p:nvSpPr>
        <p:spPr>
          <a:xfrm>
            <a:off x="4988916" y="2758086"/>
            <a:ext cx="2359819" cy="553434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Ремонтные доки</a:t>
            </a:r>
          </a:p>
        </p:txBody>
      </p:sp>
      <p:sp>
        <p:nvSpPr>
          <p:cNvPr id="26" name="Блок-схема: типовой процесс 25">
            <a:extLst>
              <a:ext uri="{FF2B5EF4-FFF2-40B4-BE49-F238E27FC236}">
                <a16:creationId xmlns:a16="http://schemas.microsoft.com/office/drawing/2014/main" id="{E34256F3-1498-42F6-BC59-9F37DA8FFAB0}"/>
              </a:ext>
            </a:extLst>
          </p:cNvPr>
          <p:cNvSpPr/>
          <p:nvPr/>
        </p:nvSpPr>
        <p:spPr>
          <a:xfrm>
            <a:off x="4988915" y="3415311"/>
            <a:ext cx="2359819" cy="553434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Яхты</a:t>
            </a:r>
          </a:p>
        </p:txBody>
      </p:sp>
      <p:sp>
        <p:nvSpPr>
          <p:cNvPr id="27" name="Блок-схема: типовой процесс 26">
            <a:extLst>
              <a:ext uri="{FF2B5EF4-FFF2-40B4-BE49-F238E27FC236}">
                <a16:creationId xmlns:a16="http://schemas.microsoft.com/office/drawing/2014/main" id="{D72B4134-113F-452A-A7DE-1C9E0D1CB505}"/>
              </a:ext>
            </a:extLst>
          </p:cNvPr>
          <p:cNvSpPr/>
          <p:nvPr/>
        </p:nvSpPr>
        <p:spPr>
          <a:xfrm>
            <a:off x="4988914" y="4074126"/>
            <a:ext cx="2359819" cy="553434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Клиенты</a:t>
            </a:r>
          </a:p>
        </p:txBody>
      </p:sp>
    </p:spTree>
    <p:extLst>
      <p:ext uri="{BB962C8B-B14F-4D97-AF65-F5344CB8AC3E}">
        <p14:creationId xmlns:p14="http://schemas.microsoft.com/office/powerpoint/2010/main" val="190728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695CB-9B3A-4E74-975E-B3CA161D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515601" cy="596900"/>
          </a:xfrm>
        </p:spPr>
        <p:txBody>
          <a:bodyPr>
            <a:normAutofit fontScale="90000"/>
          </a:bodyPr>
          <a:lstStyle/>
          <a:p>
            <a:r>
              <a:rPr lang="ru-RU"/>
              <a:t>Уровень 0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B6CB0C-26B4-48C3-BA84-35F0D1E8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81" y="1018319"/>
            <a:ext cx="8670434" cy="5474556"/>
          </a:xfrm>
        </p:spPr>
      </p:pic>
    </p:spTree>
    <p:extLst>
      <p:ext uri="{BB962C8B-B14F-4D97-AF65-F5344CB8AC3E}">
        <p14:creationId xmlns:p14="http://schemas.microsoft.com/office/powerpoint/2010/main" val="389838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695CB-9B3A-4E74-975E-B3CA161D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515601" cy="596900"/>
          </a:xfrm>
        </p:spPr>
        <p:txBody>
          <a:bodyPr>
            <a:normAutofit fontScale="90000"/>
          </a:bodyPr>
          <a:lstStyle/>
          <a:p>
            <a:r>
              <a:rPr lang="ru-RU"/>
              <a:t>Уровень 1</a:t>
            </a:r>
            <a:endParaRPr lang="ru-RU" dirty="0"/>
          </a:p>
        </p:txBody>
      </p:sp>
      <p:pic>
        <p:nvPicPr>
          <p:cNvPr id="9" name="Объект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BBB8CE-AC39-46C1-9769-6343917C8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32" y="962025"/>
            <a:ext cx="8622731" cy="5467901"/>
          </a:xfrm>
        </p:spPr>
      </p:pic>
    </p:spTree>
    <p:extLst>
      <p:ext uri="{BB962C8B-B14F-4D97-AF65-F5344CB8AC3E}">
        <p14:creationId xmlns:p14="http://schemas.microsoft.com/office/powerpoint/2010/main" val="3668568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93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Лабораторная работа №1 АНАЛИЗ ПОВЕДЕНИЯ СИСТЕМЫ С ИСПОЛЬЗОВАНИЕМ КОНТЕКСТНЫХ ДИАГРАММ (DFD)</vt:lpstr>
      <vt:lpstr>Формулировка предметной области</vt:lpstr>
      <vt:lpstr>Формулировка предметной области</vt:lpstr>
      <vt:lpstr>Назначение ИС для бюро проката яхт Сан-Хуана</vt:lpstr>
      <vt:lpstr>Основной процесс</vt:lpstr>
      <vt:lpstr>Объекты</vt:lpstr>
      <vt:lpstr>Уровень 0</vt:lpstr>
      <vt:lpstr>Уровень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АНАЛИЗ ПОВЕДЕНИЯ СИСТЕМЫ С ИСПОЛЬЗОВАНИЕМ КОНТЕКСТНЫХ ДИАГРАММ (DFD)</dc:title>
  <dc:creator>Кузницына Мария Алексеевна</dc:creator>
  <cp:lastModifiedBy>Кузницына Мария Алексеевна</cp:lastModifiedBy>
  <cp:revision>5</cp:revision>
  <dcterms:created xsi:type="dcterms:W3CDTF">2020-05-07T11:24:33Z</dcterms:created>
  <dcterms:modified xsi:type="dcterms:W3CDTF">2020-05-07T11:58:18Z</dcterms:modified>
</cp:coreProperties>
</file>