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82" r:id="rId3"/>
    <p:sldId id="280" r:id="rId4"/>
    <p:sldId id="281" r:id="rId5"/>
    <p:sldId id="270" r:id="rId6"/>
    <p:sldId id="271" r:id="rId7"/>
    <p:sldId id="272" r:id="rId8"/>
    <p:sldId id="273" r:id="rId9"/>
    <p:sldId id="274" r:id="rId10"/>
    <p:sldId id="275" r:id="rId11"/>
    <p:sldId id="277" r:id="rId12"/>
    <p:sldId id="264" r:id="rId13"/>
    <p:sldId id="258" r:id="rId14"/>
    <p:sldId id="260" r:id="rId15"/>
    <p:sldId id="261" r:id="rId16"/>
    <p:sldId id="268" r:id="rId17"/>
    <p:sldId id="269"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78803"/>
  </p:normalViewPr>
  <p:slideViewPr>
    <p:cSldViewPr snapToGrid="0">
      <p:cViewPr varScale="1">
        <p:scale>
          <a:sx n="96" d="100"/>
          <a:sy n="96" d="100"/>
        </p:scale>
        <p:origin x="12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DB631-A3E3-402A-8D25-59AD91E280F2}" type="datetimeFigureOut">
              <a:rPr lang="en-US" smtClean="0"/>
              <a:t>8/9/22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94568-9795-4A83-9A29-15B86107F27E}" type="slidenum">
              <a:rPr lang="en-US" smtClean="0"/>
              <a:t>‹#›</a:t>
            </a:fld>
            <a:endParaRPr lang="en-US"/>
          </a:p>
        </p:txBody>
      </p:sp>
    </p:spTree>
    <p:extLst>
      <p:ext uri="{BB962C8B-B14F-4D97-AF65-F5344CB8AC3E}">
        <p14:creationId xmlns:p14="http://schemas.microsoft.com/office/powerpoint/2010/main" val="3481536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We are trying to investigate the cause of the reduction in sales and the reason why profit margins are low.</a:t>
            </a:r>
          </a:p>
          <a:p>
            <a:r>
              <a:rPr lang="en-US" b="1" dirty="0"/>
              <a:t>Later slides demonstrate this problem more visually.</a:t>
            </a:r>
          </a:p>
        </p:txBody>
      </p:sp>
      <p:sp>
        <p:nvSpPr>
          <p:cNvPr id="4" name="Slide Number Placeholder 3"/>
          <p:cNvSpPr>
            <a:spLocks noGrp="1"/>
          </p:cNvSpPr>
          <p:nvPr>
            <p:ph type="sldNum" sz="quarter" idx="5"/>
          </p:nvPr>
        </p:nvSpPr>
        <p:spPr/>
        <p:txBody>
          <a:bodyPr/>
          <a:lstStyle/>
          <a:p>
            <a:fld id="{2EB94568-9795-4A83-9A29-15B86107F27E}" type="slidenum">
              <a:rPr lang="en-US" smtClean="0"/>
              <a:t>5</a:t>
            </a:fld>
            <a:endParaRPr lang="en-US"/>
          </a:p>
        </p:txBody>
      </p:sp>
    </p:spTree>
    <p:extLst>
      <p:ext uri="{BB962C8B-B14F-4D97-AF65-F5344CB8AC3E}">
        <p14:creationId xmlns:p14="http://schemas.microsoft.com/office/powerpoint/2010/main" val="1644551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We are using the financial and manufacturing data sets.</a:t>
            </a:r>
          </a:p>
        </p:txBody>
      </p:sp>
      <p:sp>
        <p:nvSpPr>
          <p:cNvPr id="4" name="Slide Number Placeholder 3"/>
          <p:cNvSpPr>
            <a:spLocks noGrp="1"/>
          </p:cNvSpPr>
          <p:nvPr>
            <p:ph type="sldNum" sz="quarter" idx="5"/>
          </p:nvPr>
        </p:nvSpPr>
        <p:spPr/>
        <p:txBody>
          <a:bodyPr/>
          <a:lstStyle/>
          <a:p>
            <a:fld id="{2EB94568-9795-4A83-9A29-15B86107F27E}" type="slidenum">
              <a:rPr lang="en-US" smtClean="0"/>
              <a:t>6</a:t>
            </a:fld>
            <a:endParaRPr lang="en-US"/>
          </a:p>
        </p:txBody>
      </p:sp>
    </p:spTree>
    <p:extLst>
      <p:ext uri="{BB962C8B-B14F-4D97-AF65-F5344CB8AC3E}">
        <p14:creationId xmlns:p14="http://schemas.microsoft.com/office/powerpoint/2010/main" val="3840296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b="1" dirty="0"/>
              <a:t>The bar chart represents total sales made in the 5 countries and the labels represent the total product units sold.</a:t>
            </a:r>
          </a:p>
          <a:p>
            <a:r>
              <a:rPr lang="en-US" b="1" dirty="0"/>
              <a:t>Germany has the highest total sales and units sold of the 5 countries, with Mexico depicting the lowest sales.</a:t>
            </a:r>
          </a:p>
          <a:p>
            <a:r>
              <a:rPr lang="en-US" b="1" dirty="0"/>
              <a:t>The slicer is used to filter this sales data based on years 2018 and 2019.</a:t>
            </a:r>
            <a:endParaRPr b="1"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b="1" dirty="0"/>
              <a:t>The pie chart represents gross sales and total profit made by the various segments. For all the segments, gross sales seem to surpass the total profit. And for one of the segments, there was no profit at all. </a:t>
            </a:r>
          </a:p>
          <a:p>
            <a:r>
              <a:rPr lang="en-US" b="1" dirty="0"/>
              <a:t>This analysis symbolizes that there’s a reason why the sales are much higher than the profit.</a:t>
            </a:r>
          </a:p>
          <a:p>
            <a:r>
              <a:rPr lang="en-US" b="1" dirty="0"/>
              <a:t>This data can also be filtered on an annual basis i.e., 2018 and 2019 using a slicer.</a:t>
            </a:r>
            <a:endParaRPr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b="1" dirty="0"/>
              <a:t>This stacked column chart represents the percentage of defective units from the total units manufactured. For all the products, the data shows that half the units manufactured are defective i.e., the total number of defective units is the same as the total units manufactured.</a:t>
            </a:r>
            <a:endParaRPr b="1"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b="1" dirty="0"/>
              <a:t>The scatter chart represents the relationship between 2 numerical variables, units manufactured and units sold. The number of units manufactured increases with the number of units manufactured.</a:t>
            </a:r>
          </a:p>
          <a:p>
            <a:r>
              <a:rPr lang="en-US" b="1" dirty="0"/>
              <a:t>Also, there’s an outlier (the product Paseo) which appears to have a significantly higher total of units sold and manufactured. There should be a reason behind this discovery.</a:t>
            </a:r>
            <a:endParaRPr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b="1" dirty="0"/>
              <a:t>The scatter chart represents the relationship between units sold and profit based on product and country. The data shows that most of the products are making almost the same profit margins in all the countries except for Product Paseo which appears to be generating a significantly higher profit than the rest as well as selling more.</a:t>
            </a:r>
            <a:endParaRPr b="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US" b="1" dirty="0"/>
              <a:t>The box whisker chart represents the average profit made per product unit in the various countries. On average, Germany is making a higher profit than the rest of the countries.</a:t>
            </a:r>
          </a:p>
          <a:p>
            <a:r>
              <a:rPr lang="en-US" b="1" dirty="0"/>
              <a:t>Canada is making the lowest profit margins per unit, yet in the first bar chart, her sales are second highest to Germany with Mexico having the lowest sales. In this chart, Mexico makes a relatively higher profit per unit than Canada.</a:t>
            </a: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73931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106674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951517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66996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95190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91335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885762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825468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1540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09321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4207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201002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9d3e312f-7014-4fec-97f5-84516f47097d?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9d3e312f-7014-4fec-97f5-84516f47097d/?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s://app.powerbi.com/groups/me/reports/9d3e312f-7014-4fec-97f5-84516f47097d/?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hyperlink" Target="https://app.powerbi.com/groups/me/reports/9d3e312f-7014-4fec-97f5-84516f47097d/?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hyperlink" Target="https://app.powerbi.com/groups/me/reports/9d3e312f-7014-4fec-97f5-84516f47097d/?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hyperlink" Target="https://app.powerbi.com/groups/me/reports/961d6a14-f6f0-42f8-a374-4059ab3910e9/?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hyperlink" Target="https://app.powerbi.com/groups/me/reports/961d6a14-f6f0-42f8-a374-4059ab3910e9/?pbi_source=PowerPoin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hyperlink" Target="https://www.sumologic.com/glossary/real-time-dashboar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oom.com/share/f4b44efd55a74ab7ad031c1ef77df7c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8201"/>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3C910"/>
                </a:solidFill>
                <a:effectLst/>
                <a:uLnTx/>
                <a:uFillTx/>
                <a:latin typeface="Times New Roman" panose="02020603050405020304" pitchFamily="18" charset="0"/>
                <a:cs typeface="Times New Roman" panose="02020603050405020304" pitchFamily="18" charset="0"/>
              </a:rPr>
              <a:t>Stakeholder Presentation</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1200" b="0" i="0" u="sng" strike="noStrike" kern="1200" cap="none" spc="0" normalizeH="0" baseline="0" noProof="0" dirty="0">
                <a:ln>
                  <a:noFill/>
                </a:ln>
                <a:solidFill>
                  <a:prstClr val="white"/>
                </a:solidFill>
                <a:effectLst/>
                <a:uLnTx/>
                <a:uFillTx/>
                <a:latin typeface="Segoe UI" charset="0"/>
                <a:cs typeface="Segoe UI" charset="0"/>
                <a:hlinkClick r:id="rId3"/>
              </a:rPr>
              <a:t>View in Power BI</a:t>
            </a:r>
            <a:endParaRPr kumimoji="0" lang="en-US" sz="1200" b="0" i="0" u="sng" strike="noStrike" kern="1200" cap="none" spc="0" normalizeH="0" baseline="0" noProof="0" dirty="0">
              <a:ln>
                <a:noFill/>
              </a:ln>
              <a:solidFill>
                <a:prstClr val="white"/>
              </a:solidFill>
              <a:effectLst/>
              <a:uLnTx/>
              <a:uFillTx/>
              <a:latin typeface="Segoe UI" charset="0"/>
              <a:cs typeface="Segoe UI" charset="0"/>
            </a:endParaRPr>
          </a:p>
        </p:txBody>
      </p:sp>
      <p:sp>
        <p:nvSpPr>
          <p:cNvPr id="17" name="TextBox 16"/>
          <p:cNvSpPr txBox="1"/>
          <p:nvPr/>
        </p:nvSpPr>
        <p:spPr>
          <a:xfrm>
            <a:off x="832315" y="5823544"/>
            <a:ext cx="21777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Segoe UI Semibold" charset="0"/>
                <a:ea typeface="Segoe UI Semibold" charset="0"/>
                <a:cs typeface="Segoe UI Semibold" charset="0"/>
              </a:rPr>
              <a:t>Downloaded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Segoe UI" charset="0"/>
                <a:ea typeface="Segoe UI" charset="0"/>
                <a:cs typeface="Segoe UI" charset="0"/>
              </a:rPr>
              <a:t>7/27/2022 8:31:18 PM UTC</a:t>
            </a:r>
          </a:p>
        </p:txBody>
      </p:sp>
      <p:sp>
        <p:nvSpPr>
          <p:cNvPr id="10" name="TextBox 9"/>
          <p:cNvSpPr txBox="1"/>
          <p:nvPr/>
        </p:nvSpPr>
        <p:spPr>
          <a:xfrm>
            <a:off x="828512" y="5407903"/>
            <a:ext cx="21777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prstClr val="white"/>
                </a:solidFill>
                <a:effectLst/>
                <a:uLnTx/>
                <a:uFillTx/>
                <a:latin typeface="Segoe UI Semibold" charset="0"/>
                <a:ea typeface="Segoe UI Semibold" charset="0"/>
                <a:cs typeface="Segoe UI Semibold" charset="0"/>
              </a:rPr>
              <a:t>Last data refresh: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Segoe UI" charset="0"/>
                <a:ea typeface="Segoe UI" charset="0"/>
                <a:cs typeface="Segoe UI" charset="0"/>
              </a:rPr>
              <a:t>7/27/2022 7:19:27 PM UTC</a:t>
            </a: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BEF8-DB89-7F4E-BA6A-AEDBCA65BACE}"/>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Recommendations to executive leadership based on the data analysis. </a:t>
            </a:r>
          </a:p>
        </p:txBody>
      </p:sp>
      <p:sp>
        <p:nvSpPr>
          <p:cNvPr id="3" name="Content Placeholder 2">
            <a:extLst>
              <a:ext uri="{FF2B5EF4-FFF2-40B4-BE49-F238E27FC236}">
                <a16:creationId xmlns:a16="http://schemas.microsoft.com/office/drawing/2014/main" id="{F3595C58-A063-624E-938C-5960B55A2E4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 would advise executive leadership to focus their attention and resources towards improving the quality of manufactured products to minimize the defect rate. This in turn should help the company gain a competitive advantage and maximize profit.</a:t>
            </a:r>
          </a:p>
          <a:p>
            <a:endParaRPr lang="en-US" dirty="0"/>
          </a:p>
        </p:txBody>
      </p:sp>
    </p:spTree>
    <p:extLst>
      <p:ext uri="{BB962C8B-B14F-4D97-AF65-F5344CB8AC3E}">
        <p14:creationId xmlns:p14="http://schemas.microsoft.com/office/powerpoint/2010/main" val="439361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7724-877C-DA4A-9736-F69BA0A08B6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monitoring of metrics</a:t>
            </a:r>
          </a:p>
        </p:txBody>
      </p:sp>
      <p:sp>
        <p:nvSpPr>
          <p:cNvPr id="3" name="Content Placeholder 2">
            <a:extLst>
              <a:ext uri="{FF2B5EF4-FFF2-40B4-BE49-F238E27FC236}">
                <a16:creationId xmlns:a16="http://schemas.microsoft.com/office/drawing/2014/main" id="{940296A4-9491-054F-920D-4D8061BC7AF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Real-time dashboards would be used to display the data in real-time, providing IT operators and other staff members with the most up-to-date information on a variety of operational, security, and business performance metrics.</a:t>
            </a:r>
          </a:p>
          <a:p>
            <a:r>
              <a:rPr lang="en-US" dirty="0">
                <a:latin typeface="Times New Roman" panose="02020603050405020304" pitchFamily="18" charset="0"/>
                <a:cs typeface="Times New Roman" panose="02020603050405020304" pitchFamily="18" charset="0"/>
              </a:rPr>
              <a:t>The real-time data enables executives to respond more quickly to business, security, and operational challenges.</a:t>
            </a:r>
          </a:p>
        </p:txBody>
      </p:sp>
    </p:spTree>
    <p:extLst>
      <p:ext uri="{BB962C8B-B14F-4D97-AF65-F5344CB8AC3E}">
        <p14:creationId xmlns:p14="http://schemas.microsoft.com/office/powerpoint/2010/main" val="398986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clusteredBar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By Country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slicer ,pie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Gross sales &amp; Profit by Segment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olumn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Units Manufactured &amp; Defective Units by Product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catter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Units manufactured &amp; Units sold Relationship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catter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9</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BoxWhiskerChart1455240051538.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56A42-5572-DA4E-985F-003B907EC94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748C0A2-A694-6D44-BD31-532D2423D3A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Sumo Logic. (2019, October 7). </a:t>
            </a:r>
            <a:r>
              <a:rPr lang="en-US" i="1" dirty="0">
                <a:latin typeface="Times New Roman" panose="02020603050405020304" pitchFamily="18" charset="0"/>
                <a:cs typeface="Times New Roman" panose="02020603050405020304" pitchFamily="18" charset="0"/>
              </a:rPr>
              <a:t>What is a real-time dashboard?</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https://www.sumologic.com/glossary/real-time-dashboard/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932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4712-C78A-B242-8AA1-9B139184D53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Loom</a:t>
            </a:r>
          </a:p>
        </p:txBody>
      </p:sp>
      <p:sp>
        <p:nvSpPr>
          <p:cNvPr id="3" name="Content Placeholder 2">
            <a:extLst>
              <a:ext uri="{FF2B5EF4-FFF2-40B4-BE49-F238E27FC236}">
                <a16:creationId xmlns:a16="http://schemas.microsoft.com/office/drawing/2014/main" id="{EC8212DE-60F1-BE45-A611-D686EF644552}"/>
              </a:ext>
            </a:extLst>
          </p:cNvPr>
          <p:cNvSpPr>
            <a:spLocks noGrp="1"/>
          </p:cNvSpPr>
          <p:nvPr>
            <p:ph idx="1"/>
          </p:nvPr>
        </p:nvSpPr>
        <p:spPr/>
        <p:txBody>
          <a:bodyPr/>
          <a:lstStyle/>
          <a:p>
            <a:pPr marL="0" indent="0">
              <a:buNone/>
            </a:pPr>
            <a:r>
              <a:rPr lang="en-US" dirty="0">
                <a:hlinkClick r:id="rId2"/>
              </a:rPr>
              <a:t>https://www.loom.com/share/f4b44efd55a74ab7ad031c1ef77df7c3</a:t>
            </a:r>
            <a:endParaRPr lang="en-US" dirty="0"/>
          </a:p>
          <a:p>
            <a:pPr marL="0" indent="0">
              <a:buNone/>
            </a:pPr>
            <a:endParaRPr lang="en-US" dirty="0"/>
          </a:p>
        </p:txBody>
      </p:sp>
    </p:spTree>
    <p:extLst>
      <p:ext uri="{BB962C8B-B14F-4D97-AF65-F5344CB8AC3E}">
        <p14:creationId xmlns:p14="http://schemas.microsoft.com/office/powerpoint/2010/main" val="493031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667E-5879-C347-95C2-FA0FA6B859D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Prepared By</a:t>
            </a:r>
          </a:p>
        </p:txBody>
      </p:sp>
      <p:sp>
        <p:nvSpPr>
          <p:cNvPr id="3" name="Content Placeholder 2">
            <a:extLst>
              <a:ext uri="{FF2B5EF4-FFF2-40B4-BE49-F238E27FC236}">
                <a16:creationId xmlns:a16="http://schemas.microsoft.com/office/drawing/2014/main" id="{9F6CC95B-BC80-B241-B9C0-8BECE88405A5}"/>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Phionah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Nakakeeto</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College</a:t>
            </a:r>
            <a:r>
              <a:rPr lang="en-US" dirty="0">
                <a:latin typeface="Times New Roman" panose="02020603050405020304" pitchFamily="18" charset="0"/>
                <a:cs typeface="Times New Roman" panose="02020603050405020304" pitchFamily="18" charset="0"/>
              </a:rPr>
              <a:t>: Grand Canyon University</a:t>
            </a:r>
          </a:p>
          <a:p>
            <a:pPr marL="0" indent="0">
              <a:buNone/>
            </a:pPr>
            <a:r>
              <a:rPr lang="en-US" b="1" dirty="0">
                <a:latin typeface="Times New Roman" panose="02020603050405020304" pitchFamily="18" charset="0"/>
                <a:cs typeface="Times New Roman" panose="02020603050405020304" pitchFamily="18" charset="0"/>
              </a:rPr>
              <a:t>Course</a:t>
            </a:r>
            <a:r>
              <a:rPr lang="en-US" dirty="0">
                <a:latin typeface="Times New Roman" panose="02020603050405020304" pitchFamily="18" charset="0"/>
                <a:cs typeface="Times New Roman" panose="02020603050405020304" pitchFamily="18" charset="0"/>
              </a:rPr>
              <a:t> : MIS-620: Descriptive and Diagnostic Analytics</a:t>
            </a:r>
          </a:p>
          <a:p>
            <a:pPr marL="0" indent="0">
              <a:buNone/>
            </a:pPr>
            <a:r>
              <a:rPr lang="en-US" b="1" dirty="0">
                <a:latin typeface="Times New Roman" panose="02020603050405020304" pitchFamily="18" charset="0"/>
                <a:cs typeface="Times New Roman" panose="02020603050405020304" pitchFamily="18" charset="0"/>
              </a:rPr>
              <a:t>Instructor</a:t>
            </a:r>
            <a:r>
              <a:rPr lang="en-US" dirty="0">
                <a:latin typeface="Times New Roman" panose="02020603050405020304" pitchFamily="18" charset="0"/>
                <a:cs typeface="Times New Roman" panose="02020603050405020304" pitchFamily="18" charset="0"/>
              </a:rPr>
              <a:t>: Dr. Omari Williams</a:t>
            </a:r>
          </a:p>
          <a:p>
            <a:pPr marL="0" indent="0" algn="ctr">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August 10, 2022</a:t>
            </a:r>
          </a:p>
          <a:p>
            <a:endParaRPr lang="en-US" dirty="0"/>
          </a:p>
        </p:txBody>
      </p:sp>
    </p:spTree>
    <p:extLst>
      <p:ext uri="{BB962C8B-B14F-4D97-AF65-F5344CB8AC3E}">
        <p14:creationId xmlns:p14="http://schemas.microsoft.com/office/powerpoint/2010/main" val="2309665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6BE71-A22C-9B48-9EBB-7414A86A92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Discussion Points</a:t>
            </a:r>
          </a:p>
        </p:txBody>
      </p:sp>
      <p:sp>
        <p:nvSpPr>
          <p:cNvPr id="3" name="Content Placeholder 2">
            <a:extLst>
              <a:ext uri="{FF2B5EF4-FFF2-40B4-BE49-F238E27FC236}">
                <a16:creationId xmlns:a16="http://schemas.microsoft.com/office/drawing/2014/main" id="{047E0CC9-287E-294B-8F45-E3690B71A173}"/>
              </a:ext>
            </a:extLst>
          </p:cNvPr>
          <p:cNvSpPr>
            <a:spLocks noGrp="1"/>
          </p:cNvSpPr>
          <p:nvPr>
            <p:ph idx="1"/>
          </p:nvPr>
        </p:nvSpPr>
        <p:spPr/>
        <p:txBody>
          <a:bodyPr/>
          <a:lstStyle/>
          <a:p>
            <a:pPr fontAlgn="base"/>
            <a:r>
              <a:rPr lang="en-US" dirty="0">
                <a:latin typeface="Times New Roman" panose="02020603050405020304" pitchFamily="18" charset="0"/>
                <a:cs typeface="Times New Roman" panose="02020603050405020304" pitchFamily="18" charset="0"/>
              </a:rPr>
              <a:t>Identify a business problem based on the data.</a:t>
            </a:r>
          </a:p>
          <a:p>
            <a:pPr fontAlgn="base"/>
            <a:r>
              <a:rPr lang="en-US" dirty="0">
                <a:latin typeface="Times New Roman" panose="02020603050405020304" pitchFamily="18" charset="0"/>
                <a:cs typeface="Times New Roman" panose="02020603050405020304" pitchFamily="18" charset="0"/>
              </a:rPr>
              <a:t>Summarize data considerations and assumptions.</a:t>
            </a:r>
          </a:p>
          <a:p>
            <a:pPr fontAlgn="base"/>
            <a:r>
              <a:rPr lang="en-US" dirty="0">
                <a:latin typeface="Times New Roman" panose="02020603050405020304" pitchFamily="18" charset="0"/>
                <a:cs typeface="Times New Roman" panose="02020603050405020304" pitchFamily="18" charset="0"/>
              </a:rPr>
              <a:t>Provide a slide for each of the dashboard visuals. Discuss an interpretation of the data and key summary points.</a:t>
            </a:r>
          </a:p>
          <a:p>
            <a:pPr fontAlgn="base"/>
            <a:r>
              <a:rPr lang="en-US" dirty="0">
                <a:latin typeface="Times New Roman" panose="02020603050405020304" pitchFamily="18" charset="0"/>
                <a:cs typeface="Times New Roman" panose="02020603050405020304" pitchFamily="18" charset="0"/>
              </a:rPr>
              <a:t>Identify business problems in the sales data. Discuss the root causes of these problems using the data analysis as support. Propose recommendations to executive leadership for solving the sales issues based on the data analysis.</a:t>
            </a:r>
          </a:p>
          <a:p>
            <a:pPr fontAlgn="base"/>
            <a:r>
              <a:rPr lang="en-US" dirty="0">
                <a:latin typeface="Times New Roman" panose="02020603050405020304" pitchFamily="18" charset="0"/>
                <a:cs typeface="Times New Roman" panose="02020603050405020304" pitchFamily="18" charset="0"/>
              </a:rPr>
              <a:t>Describe future monitoring of metrics.</a:t>
            </a:r>
          </a:p>
          <a:p>
            <a:endParaRPr lang="en-US" dirty="0"/>
          </a:p>
        </p:txBody>
      </p:sp>
    </p:spTree>
    <p:extLst>
      <p:ext uri="{BB962C8B-B14F-4D97-AF65-F5344CB8AC3E}">
        <p14:creationId xmlns:p14="http://schemas.microsoft.com/office/powerpoint/2010/main" val="3946510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E21B-EC08-044B-8C33-DFF1D0BDFD6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Business Problem</a:t>
            </a:r>
          </a:p>
        </p:txBody>
      </p:sp>
      <p:sp>
        <p:nvSpPr>
          <p:cNvPr id="3" name="Content Placeholder 2">
            <a:extLst>
              <a:ext uri="{FF2B5EF4-FFF2-40B4-BE49-F238E27FC236}">
                <a16:creationId xmlns:a16="http://schemas.microsoft.com/office/drawing/2014/main" id="{896095B5-D1CC-BB46-91D5-3175B9A134CE}"/>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company has come to a realization that sales have gone down and this has impacted the maximization of profit. However, there’s been a discovery that some products have higher sales than the rest, and management is seeking to understand and investigate this pattern. The sales team has also received a complaint from customers that some product units are defective.</a:t>
            </a:r>
          </a:p>
          <a:p>
            <a:endParaRPr lang="en-US" dirty="0"/>
          </a:p>
        </p:txBody>
      </p:sp>
    </p:spTree>
    <p:extLst>
      <p:ext uri="{BB962C8B-B14F-4D97-AF65-F5344CB8AC3E}">
        <p14:creationId xmlns:p14="http://schemas.microsoft.com/office/powerpoint/2010/main" val="782638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7DA3-17A4-7041-A1AD-E6A0E06ABEA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considerations and assumptions </a:t>
            </a:r>
          </a:p>
        </p:txBody>
      </p:sp>
      <p:sp>
        <p:nvSpPr>
          <p:cNvPr id="3" name="Content Placeholder 2">
            <a:extLst>
              <a:ext uri="{FF2B5EF4-FFF2-40B4-BE49-F238E27FC236}">
                <a16:creationId xmlns:a16="http://schemas.microsoft.com/office/drawing/2014/main" id="{9C6BBA57-2F46-B443-A306-74D01C12220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 would like to know the total sales in each segment/country on an annual/monthly basis. Determine how much profit was realized from the gross sales, as well as the Profit made by each product unit. This data helps us investigate the reason why sales have reduced, and further analyze why some products have significantly higher sales than the rest. </a:t>
            </a:r>
          </a:p>
        </p:txBody>
      </p:sp>
    </p:spTree>
    <p:extLst>
      <p:ext uri="{BB962C8B-B14F-4D97-AF65-F5344CB8AC3E}">
        <p14:creationId xmlns:p14="http://schemas.microsoft.com/office/powerpoint/2010/main" val="190372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6EAA-E2EE-E244-9FC9-47AE3836B9C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considerations and assumptions </a:t>
            </a:r>
          </a:p>
        </p:txBody>
      </p:sp>
      <p:sp>
        <p:nvSpPr>
          <p:cNvPr id="3" name="Content Placeholder 2">
            <a:extLst>
              <a:ext uri="{FF2B5EF4-FFF2-40B4-BE49-F238E27FC236}">
                <a16:creationId xmlns:a16="http://schemas.microsoft.com/office/drawing/2014/main" id="{AB4DF32E-15E6-524C-9938-A9EE4FC6736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manufacturing data helps us identify the percentage of defective product units from the total units manufactured. The assumption is that there’s a relationship between units sold and profit by both product and country.</a:t>
            </a:r>
          </a:p>
          <a:p>
            <a:endParaRPr lang="en-US" dirty="0"/>
          </a:p>
        </p:txBody>
      </p:sp>
    </p:spTree>
    <p:extLst>
      <p:ext uri="{BB962C8B-B14F-4D97-AF65-F5344CB8AC3E}">
        <p14:creationId xmlns:p14="http://schemas.microsoft.com/office/powerpoint/2010/main" val="59032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CBBA-438F-D440-9181-9EB08358212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Business problems in the sales data </a:t>
            </a:r>
          </a:p>
        </p:txBody>
      </p:sp>
      <p:sp>
        <p:nvSpPr>
          <p:cNvPr id="3" name="Content Placeholder 2">
            <a:extLst>
              <a:ext uri="{FF2B5EF4-FFF2-40B4-BE49-F238E27FC236}">
                <a16:creationId xmlns:a16="http://schemas.microsoft.com/office/drawing/2014/main" id="{EE368E99-EED6-574E-987F-CD30FDEAAB5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Some products, i.e., Paseo has significantly higher total sales than the rest (outliers). </a:t>
            </a:r>
          </a:p>
          <a:p>
            <a:r>
              <a:rPr lang="en-US" dirty="0">
                <a:latin typeface="Times New Roman" panose="02020603050405020304" pitchFamily="18" charset="0"/>
                <a:cs typeface="Times New Roman" panose="02020603050405020304" pitchFamily="18" charset="0"/>
              </a:rPr>
              <a:t>Gross sales are higher than profit which is odd.</a:t>
            </a:r>
          </a:p>
          <a:p>
            <a:r>
              <a:rPr lang="en-US" dirty="0">
                <a:latin typeface="Times New Roman" panose="02020603050405020304" pitchFamily="18" charset="0"/>
                <a:cs typeface="Times New Roman" panose="02020603050405020304" pitchFamily="18" charset="0"/>
              </a:rPr>
              <a:t>The analysis of defective units shows that most of the products have half or almost half of their total manufactured units as defective. </a:t>
            </a:r>
          </a:p>
        </p:txBody>
      </p:sp>
    </p:spTree>
    <p:extLst>
      <p:ext uri="{BB962C8B-B14F-4D97-AF65-F5344CB8AC3E}">
        <p14:creationId xmlns:p14="http://schemas.microsoft.com/office/powerpoint/2010/main" val="1075118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919C-C437-A744-A4B0-A3DEE108ECE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The root causes of these problems </a:t>
            </a:r>
          </a:p>
        </p:txBody>
      </p:sp>
      <p:sp>
        <p:nvSpPr>
          <p:cNvPr id="3" name="Content Placeholder 2">
            <a:extLst>
              <a:ext uri="{FF2B5EF4-FFF2-40B4-BE49-F238E27FC236}">
                <a16:creationId xmlns:a16="http://schemas.microsoft.com/office/drawing/2014/main" id="{2D76928A-EB95-4C4B-847A-E7495A36D76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analysis shows that total sales have been affected by this defect rate. This affects profit probably because the units sold are being purchased at a relatively lower price than the manufacturing price due of this same issue.</a:t>
            </a:r>
          </a:p>
          <a:p>
            <a:endParaRPr lang="en-US" dirty="0"/>
          </a:p>
        </p:txBody>
      </p:sp>
    </p:spTree>
    <p:extLst>
      <p:ext uri="{BB962C8B-B14F-4D97-AF65-F5344CB8AC3E}">
        <p14:creationId xmlns:p14="http://schemas.microsoft.com/office/powerpoint/2010/main" val="119593481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TotalTime>
  <Words>1020</Words>
  <Application>Microsoft Macintosh PowerPoint</Application>
  <PresentationFormat>Widescreen</PresentationFormat>
  <Paragraphs>63</Paragraphs>
  <Slides>18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Segoe UI</vt:lpstr>
      <vt:lpstr>Segoe UI Semibold</vt:lpstr>
      <vt:lpstr>Times New Roman</vt:lpstr>
      <vt:lpstr>Custom Design</vt:lpstr>
      <vt:lpstr>Stakeholder Presentation</vt:lpstr>
      <vt:lpstr>Loom</vt:lpstr>
      <vt:lpstr>Prepared By</vt:lpstr>
      <vt:lpstr>Discussion Points</vt:lpstr>
      <vt:lpstr>Business Problem</vt:lpstr>
      <vt:lpstr>Data considerations and assumptions </vt:lpstr>
      <vt:lpstr>Data considerations and assumptions </vt:lpstr>
      <vt:lpstr>Business problems in the sales data </vt:lpstr>
      <vt:lpstr>The root causes of these problems </vt:lpstr>
      <vt:lpstr>Recommendations to executive leadership based on the data analysis. </vt:lpstr>
      <vt:lpstr>Future monitoring of metrics</vt:lpstr>
      <vt:lpstr>Sales By Country</vt:lpstr>
      <vt:lpstr>Gross sales &amp; Profit by Segment</vt:lpstr>
      <vt:lpstr>Units Manufactured &amp; Defective Units by Product</vt:lpstr>
      <vt:lpstr>Units manufactured &amp; Units sold Relationship</vt:lpstr>
      <vt:lpstr>Page 9</vt:lpstr>
      <vt:lpstr>Page 11</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Dashboard</dc:title>
  <dc:creator>Phionah Nakakeeto</dc:creator>
  <cp:lastModifiedBy>Vincent Brooklyn Ggoli</cp:lastModifiedBy>
  <cp:revision>36</cp:revision>
  <dcterms:created xsi:type="dcterms:W3CDTF">2022-08-10T00:13:41Z</dcterms:created>
  <dcterms:modified xsi:type="dcterms:W3CDTF">2022-08-10T23:43:33Z</dcterms:modified>
</cp:coreProperties>
</file>