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68"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B3CF4-E88F-418F-B449-4702A15DBE38}" v="49" dt="2022-09-29T04:48:55.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48"/>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D5DFA-B236-4E6E-8A16-848615FB8C96}"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11D18F6B-1BDA-4452-9355-AE214DB40812}">
      <dgm:prSet/>
      <dgm:spPr/>
      <dgm:t>
        <a:bodyPr/>
        <a:lstStyle/>
        <a:p>
          <a:pPr>
            <a:lnSpc>
              <a:spcPct val="100000"/>
            </a:lnSpc>
          </a:pPr>
          <a:r>
            <a:rPr lang="en-US" dirty="0"/>
            <a:t>The purpose of this project is to analyze the Sales of </a:t>
          </a:r>
          <a:r>
            <a:rPr lang="en-US" dirty="0" err="1"/>
            <a:t>AdventureWorks</a:t>
          </a:r>
          <a:r>
            <a:rPr lang="en-US" dirty="0"/>
            <a:t> and to provide actionable insight based on the analysis.</a:t>
          </a:r>
        </a:p>
      </dgm:t>
    </dgm:pt>
    <dgm:pt modelId="{120269A2-92DE-4467-AAF0-47CD26B5280C}" type="parTrans" cxnId="{224591F3-BB67-4F55-BF2B-59DCAE954F5F}">
      <dgm:prSet/>
      <dgm:spPr/>
      <dgm:t>
        <a:bodyPr/>
        <a:lstStyle/>
        <a:p>
          <a:endParaRPr lang="en-US"/>
        </a:p>
      </dgm:t>
    </dgm:pt>
    <dgm:pt modelId="{CF664EA2-951A-48BA-8BD3-CC8A9764CDF4}" type="sibTrans" cxnId="{224591F3-BB67-4F55-BF2B-59DCAE954F5F}">
      <dgm:prSet/>
      <dgm:spPr/>
      <dgm:t>
        <a:bodyPr/>
        <a:lstStyle/>
        <a:p>
          <a:pPr>
            <a:lnSpc>
              <a:spcPct val="100000"/>
            </a:lnSpc>
          </a:pPr>
          <a:endParaRPr lang="en-US"/>
        </a:p>
      </dgm:t>
    </dgm:pt>
    <dgm:pt modelId="{09163F12-A88C-4C34-8DD9-FAFD0F9420E5}">
      <dgm:prSet/>
      <dgm:spPr/>
      <dgm:t>
        <a:bodyPr/>
        <a:lstStyle/>
        <a:p>
          <a:pPr>
            <a:lnSpc>
              <a:spcPct val="100000"/>
            </a:lnSpc>
          </a:pPr>
          <a:r>
            <a:rPr lang="en-US" dirty="0"/>
            <a:t>The data is retrieved from AdventureWorks2019 SQL Server database with a focus on Sales and Production data for the year 2013. The 3 tables being used are Product, </a:t>
          </a:r>
          <a:r>
            <a:rPr lang="en-US" dirty="0" err="1"/>
            <a:t>SalesOrderDetail</a:t>
          </a:r>
          <a:r>
            <a:rPr lang="en-US" dirty="0"/>
            <a:t>, and </a:t>
          </a:r>
          <a:r>
            <a:rPr lang="en-US" dirty="0" err="1"/>
            <a:t>SalesOrderHeader</a:t>
          </a:r>
          <a:r>
            <a:rPr lang="en-US" dirty="0"/>
            <a:t>.</a:t>
          </a:r>
        </a:p>
      </dgm:t>
    </dgm:pt>
    <dgm:pt modelId="{57272E7E-342F-46A1-964A-7FD4DF9E85E9}" type="parTrans" cxnId="{45943CB7-5A31-4ACF-8794-2976AA6C6DB9}">
      <dgm:prSet/>
      <dgm:spPr/>
      <dgm:t>
        <a:bodyPr/>
        <a:lstStyle/>
        <a:p>
          <a:endParaRPr lang="en-US"/>
        </a:p>
      </dgm:t>
    </dgm:pt>
    <dgm:pt modelId="{322EBBB7-9479-45B6-828C-E5E0237BBA40}" type="sibTrans" cxnId="{45943CB7-5A31-4ACF-8794-2976AA6C6DB9}">
      <dgm:prSet/>
      <dgm:spPr/>
      <dgm:t>
        <a:bodyPr/>
        <a:lstStyle/>
        <a:p>
          <a:endParaRPr lang="en-US"/>
        </a:p>
      </dgm:t>
    </dgm:pt>
    <dgm:pt modelId="{A1733457-0D7D-4097-BD24-9C503262AC0D}" type="pres">
      <dgm:prSet presAssocID="{71CD5DFA-B236-4E6E-8A16-848615FB8C96}" presName="outerComposite" presStyleCnt="0">
        <dgm:presLayoutVars>
          <dgm:chMax val="5"/>
          <dgm:dir/>
          <dgm:resizeHandles val="exact"/>
        </dgm:presLayoutVars>
      </dgm:prSet>
      <dgm:spPr/>
    </dgm:pt>
    <dgm:pt modelId="{7D711249-61B6-4DDB-9BF3-1835764E0259}" type="pres">
      <dgm:prSet presAssocID="{71CD5DFA-B236-4E6E-8A16-848615FB8C96}" presName="dummyMaxCanvas" presStyleCnt="0">
        <dgm:presLayoutVars/>
      </dgm:prSet>
      <dgm:spPr/>
    </dgm:pt>
    <dgm:pt modelId="{1E1F8A4A-72C0-4648-8CC4-4EE3F236D5A0}" type="pres">
      <dgm:prSet presAssocID="{71CD5DFA-B236-4E6E-8A16-848615FB8C96}" presName="TwoNodes_1" presStyleLbl="node1" presStyleIdx="0" presStyleCnt="2">
        <dgm:presLayoutVars>
          <dgm:bulletEnabled val="1"/>
        </dgm:presLayoutVars>
      </dgm:prSet>
      <dgm:spPr/>
    </dgm:pt>
    <dgm:pt modelId="{83E0FEED-7DAE-4D0D-B8EE-E7EB6CB9D362}" type="pres">
      <dgm:prSet presAssocID="{71CD5DFA-B236-4E6E-8A16-848615FB8C96}" presName="TwoNodes_2" presStyleLbl="node1" presStyleIdx="1" presStyleCnt="2">
        <dgm:presLayoutVars>
          <dgm:bulletEnabled val="1"/>
        </dgm:presLayoutVars>
      </dgm:prSet>
      <dgm:spPr/>
    </dgm:pt>
    <dgm:pt modelId="{DE6A4464-8C84-418A-87F3-4EA01C0F2E86}" type="pres">
      <dgm:prSet presAssocID="{71CD5DFA-B236-4E6E-8A16-848615FB8C96}" presName="TwoConn_1-2" presStyleLbl="fgAccFollowNode1" presStyleIdx="0" presStyleCnt="1">
        <dgm:presLayoutVars>
          <dgm:bulletEnabled val="1"/>
        </dgm:presLayoutVars>
      </dgm:prSet>
      <dgm:spPr/>
    </dgm:pt>
    <dgm:pt modelId="{5A680FE5-3F4D-44A9-BA25-84AE8E75524A}" type="pres">
      <dgm:prSet presAssocID="{71CD5DFA-B236-4E6E-8A16-848615FB8C96}" presName="TwoNodes_1_text" presStyleLbl="node1" presStyleIdx="1" presStyleCnt="2">
        <dgm:presLayoutVars>
          <dgm:bulletEnabled val="1"/>
        </dgm:presLayoutVars>
      </dgm:prSet>
      <dgm:spPr/>
    </dgm:pt>
    <dgm:pt modelId="{2F8F880E-E614-4E30-AF22-DFCD59377340}" type="pres">
      <dgm:prSet presAssocID="{71CD5DFA-B236-4E6E-8A16-848615FB8C96}" presName="TwoNodes_2_text" presStyleLbl="node1" presStyleIdx="1" presStyleCnt="2">
        <dgm:presLayoutVars>
          <dgm:bulletEnabled val="1"/>
        </dgm:presLayoutVars>
      </dgm:prSet>
      <dgm:spPr/>
    </dgm:pt>
  </dgm:ptLst>
  <dgm:cxnLst>
    <dgm:cxn modelId="{89AD590A-F300-46B7-BF49-E23F365B74F4}" type="presOf" srcId="{CF664EA2-951A-48BA-8BD3-CC8A9764CDF4}" destId="{DE6A4464-8C84-418A-87F3-4EA01C0F2E86}" srcOrd="0" destOrd="0" presId="urn:microsoft.com/office/officeart/2005/8/layout/vProcess5"/>
    <dgm:cxn modelId="{A4F0504F-B577-458F-BE32-D9205977F3FA}" type="presOf" srcId="{09163F12-A88C-4C34-8DD9-FAFD0F9420E5}" destId="{83E0FEED-7DAE-4D0D-B8EE-E7EB6CB9D362}" srcOrd="0" destOrd="0" presId="urn:microsoft.com/office/officeart/2005/8/layout/vProcess5"/>
    <dgm:cxn modelId="{202FFA97-F72D-4F1D-9EF9-3E99A6D9D4BC}" type="presOf" srcId="{11D18F6B-1BDA-4452-9355-AE214DB40812}" destId="{1E1F8A4A-72C0-4648-8CC4-4EE3F236D5A0}" srcOrd="0" destOrd="0" presId="urn:microsoft.com/office/officeart/2005/8/layout/vProcess5"/>
    <dgm:cxn modelId="{45943CB7-5A31-4ACF-8794-2976AA6C6DB9}" srcId="{71CD5DFA-B236-4E6E-8A16-848615FB8C96}" destId="{09163F12-A88C-4C34-8DD9-FAFD0F9420E5}" srcOrd="1" destOrd="0" parTransId="{57272E7E-342F-46A1-964A-7FD4DF9E85E9}" sibTransId="{322EBBB7-9479-45B6-828C-E5E0237BBA40}"/>
    <dgm:cxn modelId="{D975C4B8-F6AC-436F-AC17-AF0E868C1207}" type="presOf" srcId="{09163F12-A88C-4C34-8DD9-FAFD0F9420E5}" destId="{2F8F880E-E614-4E30-AF22-DFCD59377340}" srcOrd="1" destOrd="0" presId="urn:microsoft.com/office/officeart/2005/8/layout/vProcess5"/>
    <dgm:cxn modelId="{0508AEF1-FFAC-4E30-8823-DBB013E742A7}" type="presOf" srcId="{71CD5DFA-B236-4E6E-8A16-848615FB8C96}" destId="{A1733457-0D7D-4097-BD24-9C503262AC0D}" srcOrd="0" destOrd="0" presId="urn:microsoft.com/office/officeart/2005/8/layout/vProcess5"/>
    <dgm:cxn modelId="{224591F3-BB67-4F55-BF2B-59DCAE954F5F}" srcId="{71CD5DFA-B236-4E6E-8A16-848615FB8C96}" destId="{11D18F6B-1BDA-4452-9355-AE214DB40812}" srcOrd="0" destOrd="0" parTransId="{120269A2-92DE-4467-AAF0-47CD26B5280C}" sibTransId="{CF664EA2-951A-48BA-8BD3-CC8A9764CDF4}"/>
    <dgm:cxn modelId="{378AEDF8-B78A-4E31-9A48-92F85693FABF}" type="presOf" srcId="{11D18F6B-1BDA-4452-9355-AE214DB40812}" destId="{5A680FE5-3F4D-44A9-BA25-84AE8E75524A}" srcOrd="1" destOrd="0" presId="urn:microsoft.com/office/officeart/2005/8/layout/vProcess5"/>
    <dgm:cxn modelId="{C4A6A78B-A85A-4644-83CF-E2DDB76CD14A}" type="presParOf" srcId="{A1733457-0D7D-4097-BD24-9C503262AC0D}" destId="{7D711249-61B6-4DDB-9BF3-1835764E0259}" srcOrd="0" destOrd="0" presId="urn:microsoft.com/office/officeart/2005/8/layout/vProcess5"/>
    <dgm:cxn modelId="{66AD81B0-C70B-410C-BC10-BDE02C018E2C}" type="presParOf" srcId="{A1733457-0D7D-4097-BD24-9C503262AC0D}" destId="{1E1F8A4A-72C0-4648-8CC4-4EE3F236D5A0}" srcOrd="1" destOrd="0" presId="urn:microsoft.com/office/officeart/2005/8/layout/vProcess5"/>
    <dgm:cxn modelId="{02BE1D02-45D7-4B52-8D7D-2ED7F7C395EF}" type="presParOf" srcId="{A1733457-0D7D-4097-BD24-9C503262AC0D}" destId="{83E0FEED-7DAE-4D0D-B8EE-E7EB6CB9D362}" srcOrd="2" destOrd="0" presId="urn:microsoft.com/office/officeart/2005/8/layout/vProcess5"/>
    <dgm:cxn modelId="{2A467CD5-9BAE-4433-A9CA-2E63723E6366}" type="presParOf" srcId="{A1733457-0D7D-4097-BD24-9C503262AC0D}" destId="{DE6A4464-8C84-418A-87F3-4EA01C0F2E86}" srcOrd="3" destOrd="0" presId="urn:microsoft.com/office/officeart/2005/8/layout/vProcess5"/>
    <dgm:cxn modelId="{E4C0A530-3754-4BD1-9266-876914AAF6F2}" type="presParOf" srcId="{A1733457-0D7D-4097-BD24-9C503262AC0D}" destId="{5A680FE5-3F4D-44A9-BA25-84AE8E75524A}" srcOrd="4" destOrd="0" presId="urn:microsoft.com/office/officeart/2005/8/layout/vProcess5"/>
    <dgm:cxn modelId="{BB99234D-264D-4A0D-AF91-B1D54D910C50}" type="presParOf" srcId="{A1733457-0D7D-4097-BD24-9C503262AC0D}" destId="{2F8F880E-E614-4E30-AF22-DFCD59377340}"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4052C3-3CD3-40B9-98E6-1B46497E7D4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09E0E1-57E7-413B-8C23-F60F2C7E4F21}">
      <dgm:prSet/>
      <dgm:spPr/>
      <dgm:t>
        <a:bodyPr/>
        <a:lstStyle/>
        <a:p>
          <a:r>
            <a:rPr lang="en-US"/>
            <a:t>Mean                    3452.68</a:t>
          </a:r>
        </a:p>
      </dgm:t>
    </dgm:pt>
    <dgm:pt modelId="{ACE3AC77-7FC0-4CA6-A3F7-2569B994E302}" type="parTrans" cxnId="{F117BE99-BAB6-485C-848E-03B811C3A822}">
      <dgm:prSet/>
      <dgm:spPr/>
      <dgm:t>
        <a:bodyPr/>
        <a:lstStyle/>
        <a:p>
          <a:endParaRPr lang="en-US"/>
        </a:p>
      </dgm:t>
    </dgm:pt>
    <dgm:pt modelId="{D1566712-972D-4A07-8D40-F65D8071F58E}" type="sibTrans" cxnId="{F117BE99-BAB6-485C-848E-03B811C3A822}">
      <dgm:prSet/>
      <dgm:spPr/>
      <dgm:t>
        <a:bodyPr/>
        <a:lstStyle/>
        <a:p>
          <a:endParaRPr lang="en-US"/>
        </a:p>
      </dgm:t>
    </dgm:pt>
    <dgm:pt modelId="{02FE1CF2-C016-4673-98BA-F28DF5671B14}">
      <dgm:prSet/>
      <dgm:spPr/>
      <dgm:t>
        <a:bodyPr/>
        <a:lstStyle/>
        <a:p>
          <a:r>
            <a:rPr lang="en-US"/>
            <a:t>Median                 635.35</a:t>
          </a:r>
        </a:p>
      </dgm:t>
    </dgm:pt>
    <dgm:pt modelId="{15048BC0-C68C-475F-8B13-96AED0634E99}" type="parTrans" cxnId="{6CDB381D-B580-47F7-B1EF-10BDF3EA2301}">
      <dgm:prSet/>
      <dgm:spPr/>
      <dgm:t>
        <a:bodyPr/>
        <a:lstStyle/>
        <a:p>
          <a:endParaRPr lang="en-US"/>
        </a:p>
      </dgm:t>
    </dgm:pt>
    <dgm:pt modelId="{A6A08CBE-E994-4621-88CB-0B7EE596100F}" type="sibTrans" cxnId="{6CDB381D-B580-47F7-B1EF-10BDF3EA2301}">
      <dgm:prSet/>
      <dgm:spPr/>
      <dgm:t>
        <a:bodyPr/>
        <a:lstStyle/>
        <a:p>
          <a:endParaRPr lang="en-US"/>
        </a:p>
      </dgm:t>
    </dgm:pt>
    <dgm:pt modelId="{3277AB3F-C362-493A-97E4-15684C731898}">
      <dgm:prSet/>
      <dgm:spPr/>
      <dgm:t>
        <a:bodyPr/>
        <a:lstStyle/>
        <a:p>
          <a:r>
            <a:rPr lang="en-US"/>
            <a:t>Minimum              1.52</a:t>
          </a:r>
        </a:p>
      </dgm:t>
    </dgm:pt>
    <dgm:pt modelId="{D32C75A2-A134-4488-8625-5467C3107A9B}" type="parTrans" cxnId="{7651C5EC-FCD4-4198-986B-82EA5921C134}">
      <dgm:prSet/>
      <dgm:spPr/>
      <dgm:t>
        <a:bodyPr/>
        <a:lstStyle/>
        <a:p>
          <a:endParaRPr lang="en-US"/>
        </a:p>
      </dgm:t>
    </dgm:pt>
    <dgm:pt modelId="{5F9746C4-05E0-497B-A469-CCB3FC52C827}" type="sibTrans" cxnId="{7651C5EC-FCD4-4198-986B-82EA5921C134}">
      <dgm:prSet/>
      <dgm:spPr/>
      <dgm:t>
        <a:bodyPr/>
        <a:lstStyle/>
        <a:p>
          <a:endParaRPr lang="en-US"/>
        </a:p>
      </dgm:t>
    </dgm:pt>
    <dgm:pt modelId="{9B89C4E4-256B-49EA-B4E8-9A1592C7DD92}">
      <dgm:prSet/>
      <dgm:spPr/>
      <dgm:t>
        <a:bodyPr/>
        <a:lstStyle/>
        <a:p>
          <a:r>
            <a:rPr lang="en-US"/>
            <a:t>Maximum             187487.83</a:t>
          </a:r>
        </a:p>
      </dgm:t>
    </dgm:pt>
    <dgm:pt modelId="{80953A35-978E-41E5-9F6A-46645FAB85A0}" type="parTrans" cxnId="{16596717-25D6-456F-89DD-20F0F9C839D7}">
      <dgm:prSet/>
      <dgm:spPr/>
      <dgm:t>
        <a:bodyPr/>
        <a:lstStyle/>
        <a:p>
          <a:endParaRPr lang="en-US"/>
        </a:p>
      </dgm:t>
    </dgm:pt>
    <dgm:pt modelId="{0E0A3FE8-C118-4DE2-AA3B-F0D33D2DD045}" type="sibTrans" cxnId="{16596717-25D6-456F-89DD-20F0F9C839D7}">
      <dgm:prSet/>
      <dgm:spPr/>
      <dgm:t>
        <a:bodyPr/>
        <a:lstStyle/>
        <a:p>
          <a:endParaRPr lang="en-US"/>
        </a:p>
      </dgm:t>
    </dgm:pt>
    <dgm:pt modelId="{1C280061-DB5B-4F6D-9777-BF88AA15C841}">
      <dgm:prSet/>
      <dgm:spPr/>
      <dgm:t>
        <a:bodyPr/>
        <a:lstStyle/>
        <a:p>
          <a:r>
            <a:rPr lang="en-US"/>
            <a:t>25</a:t>
          </a:r>
          <a:r>
            <a:rPr lang="en-US" baseline="30000"/>
            <a:t>th</a:t>
          </a:r>
          <a:r>
            <a:rPr lang="en-US"/>
            <a:t>  Quartile        50.77</a:t>
          </a:r>
        </a:p>
      </dgm:t>
    </dgm:pt>
    <dgm:pt modelId="{229E0283-6690-40C3-B1BB-B0EC1123E96B}" type="parTrans" cxnId="{A27B3F42-DF16-4EF3-9E74-F31CEB49BD26}">
      <dgm:prSet/>
      <dgm:spPr/>
      <dgm:t>
        <a:bodyPr/>
        <a:lstStyle/>
        <a:p>
          <a:endParaRPr lang="en-US"/>
        </a:p>
      </dgm:t>
    </dgm:pt>
    <dgm:pt modelId="{6EF99F68-B8BA-4F4C-A2C4-A1C3F6FCA84E}" type="sibTrans" cxnId="{A27B3F42-DF16-4EF3-9E74-F31CEB49BD26}">
      <dgm:prSet/>
      <dgm:spPr/>
      <dgm:t>
        <a:bodyPr/>
        <a:lstStyle/>
        <a:p>
          <a:endParaRPr lang="en-US"/>
        </a:p>
      </dgm:t>
    </dgm:pt>
    <dgm:pt modelId="{1F8CF8AB-A62D-4589-B713-F438280671CE}">
      <dgm:prSet/>
      <dgm:spPr/>
      <dgm:t>
        <a:bodyPr/>
        <a:lstStyle/>
        <a:p>
          <a:r>
            <a:rPr lang="en-US"/>
            <a:t>75th  Quartile       2410.63</a:t>
          </a:r>
        </a:p>
      </dgm:t>
    </dgm:pt>
    <dgm:pt modelId="{95A2BD32-81CD-492C-BE25-0EC0E0E6BBD7}" type="parTrans" cxnId="{82459C7A-BEE0-44D2-86EB-B69DFF1E12DE}">
      <dgm:prSet/>
      <dgm:spPr/>
      <dgm:t>
        <a:bodyPr/>
        <a:lstStyle/>
        <a:p>
          <a:endParaRPr lang="en-US"/>
        </a:p>
      </dgm:t>
    </dgm:pt>
    <dgm:pt modelId="{9B84D61F-E387-4B26-AD07-03BCD578805B}" type="sibTrans" cxnId="{82459C7A-BEE0-44D2-86EB-B69DFF1E12DE}">
      <dgm:prSet/>
      <dgm:spPr/>
      <dgm:t>
        <a:bodyPr/>
        <a:lstStyle/>
        <a:p>
          <a:endParaRPr lang="en-US"/>
        </a:p>
      </dgm:t>
    </dgm:pt>
    <dgm:pt modelId="{1CC460EB-FE15-4F76-A117-75C9113861AF}" type="pres">
      <dgm:prSet presAssocID="{584052C3-3CD3-40B9-98E6-1B46497E7D4D}" presName="linear" presStyleCnt="0">
        <dgm:presLayoutVars>
          <dgm:animLvl val="lvl"/>
          <dgm:resizeHandles val="exact"/>
        </dgm:presLayoutVars>
      </dgm:prSet>
      <dgm:spPr/>
    </dgm:pt>
    <dgm:pt modelId="{16FDC01B-B903-46E0-BF75-33577F4C31A1}" type="pres">
      <dgm:prSet presAssocID="{B309E0E1-57E7-413B-8C23-F60F2C7E4F21}" presName="parentText" presStyleLbl="node1" presStyleIdx="0" presStyleCnt="6">
        <dgm:presLayoutVars>
          <dgm:chMax val="0"/>
          <dgm:bulletEnabled val="1"/>
        </dgm:presLayoutVars>
      </dgm:prSet>
      <dgm:spPr/>
    </dgm:pt>
    <dgm:pt modelId="{22172A90-F58C-423C-9C36-380C5EA9CD37}" type="pres">
      <dgm:prSet presAssocID="{D1566712-972D-4A07-8D40-F65D8071F58E}" presName="spacer" presStyleCnt="0"/>
      <dgm:spPr/>
    </dgm:pt>
    <dgm:pt modelId="{72E066D4-B73D-42C3-9EAD-EE297EBED30D}" type="pres">
      <dgm:prSet presAssocID="{02FE1CF2-C016-4673-98BA-F28DF5671B14}" presName="parentText" presStyleLbl="node1" presStyleIdx="1" presStyleCnt="6">
        <dgm:presLayoutVars>
          <dgm:chMax val="0"/>
          <dgm:bulletEnabled val="1"/>
        </dgm:presLayoutVars>
      </dgm:prSet>
      <dgm:spPr/>
    </dgm:pt>
    <dgm:pt modelId="{D3FAF1ED-9222-40F9-91F0-776494F78986}" type="pres">
      <dgm:prSet presAssocID="{A6A08CBE-E994-4621-88CB-0B7EE596100F}" presName="spacer" presStyleCnt="0"/>
      <dgm:spPr/>
    </dgm:pt>
    <dgm:pt modelId="{85B8293A-D355-4468-9130-1EBFAD4B0C9F}" type="pres">
      <dgm:prSet presAssocID="{3277AB3F-C362-493A-97E4-15684C731898}" presName="parentText" presStyleLbl="node1" presStyleIdx="2" presStyleCnt="6">
        <dgm:presLayoutVars>
          <dgm:chMax val="0"/>
          <dgm:bulletEnabled val="1"/>
        </dgm:presLayoutVars>
      </dgm:prSet>
      <dgm:spPr/>
    </dgm:pt>
    <dgm:pt modelId="{5A33AB6F-F948-4E51-86B7-19FB857CAC50}" type="pres">
      <dgm:prSet presAssocID="{5F9746C4-05E0-497B-A469-CCB3FC52C827}" presName="spacer" presStyleCnt="0"/>
      <dgm:spPr/>
    </dgm:pt>
    <dgm:pt modelId="{3BFA1800-13BA-43CA-8328-627B164FF0AF}" type="pres">
      <dgm:prSet presAssocID="{9B89C4E4-256B-49EA-B4E8-9A1592C7DD92}" presName="parentText" presStyleLbl="node1" presStyleIdx="3" presStyleCnt="6">
        <dgm:presLayoutVars>
          <dgm:chMax val="0"/>
          <dgm:bulletEnabled val="1"/>
        </dgm:presLayoutVars>
      </dgm:prSet>
      <dgm:spPr/>
    </dgm:pt>
    <dgm:pt modelId="{41FAAFE7-C332-41DF-9C9F-2248B7D321AE}" type="pres">
      <dgm:prSet presAssocID="{0E0A3FE8-C118-4DE2-AA3B-F0D33D2DD045}" presName="spacer" presStyleCnt="0"/>
      <dgm:spPr/>
    </dgm:pt>
    <dgm:pt modelId="{EEC0E3CF-4325-4F3A-B232-EC5B15AAA408}" type="pres">
      <dgm:prSet presAssocID="{1C280061-DB5B-4F6D-9777-BF88AA15C841}" presName="parentText" presStyleLbl="node1" presStyleIdx="4" presStyleCnt="6">
        <dgm:presLayoutVars>
          <dgm:chMax val="0"/>
          <dgm:bulletEnabled val="1"/>
        </dgm:presLayoutVars>
      </dgm:prSet>
      <dgm:spPr/>
    </dgm:pt>
    <dgm:pt modelId="{1856E5F8-65F1-46F5-89DC-78CBCED1E0BB}" type="pres">
      <dgm:prSet presAssocID="{6EF99F68-B8BA-4F4C-A2C4-A1C3F6FCA84E}" presName="spacer" presStyleCnt="0"/>
      <dgm:spPr/>
    </dgm:pt>
    <dgm:pt modelId="{F85FC925-17AD-4AD3-8258-B3971359771D}" type="pres">
      <dgm:prSet presAssocID="{1F8CF8AB-A62D-4589-B713-F438280671CE}" presName="parentText" presStyleLbl="node1" presStyleIdx="5" presStyleCnt="6">
        <dgm:presLayoutVars>
          <dgm:chMax val="0"/>
          <dgm:bulletEnabled val="1"/>
        </dgm:presLayoutVars>
      </dgm:prSet>
      <dgm:spPr/>
    </dgm:pt>
  </dgm:ptLst>
  <dgm:cxnLst>
    <dgm:cxn modelId="{28BAAB0D-DEDB-4D9D-88BC-709E5F0BBE60}" type="presOf" srcId="{1F8CF8AB-A62D-4589-B713-F438280671CE}" destId="{F85FC925-17AD-4AD3-8258-B3971359771D}" srcOrd="0" destOrd="0" presId="urn:microsoft.com/office/officeart/2005/8/layout/vList2"/>
    <dgm:cxn modelId="{16596717-25D6-456F-89DD-20F0F9C839D7}" srcId="{584052C3-3CD3-40B9-98E6-1B46497E7D4D}" destId="{9B89C4E4-256B-49EA-B4E8-9A1592C7DD92}" srcOrd="3" destOrd="0" parTransId="{80953A35-978E-41E5-9F6A-46645FAB85A0}" sibTransId="{0E0A3FE8-C118-4DE2-AA3B-F0D33D2DD045}"/>
    <dgm:cxn modelId="{6CDB381D-B580-47F7-B1EF-10BDF3EA2301}" srcId="{584052C3-3CD3-40B9-98E6-1B46497E7D4D}" destId="{02FE1CF2-C016-4673-98BA-F28DF5671B14}" srcOrd="1" destOrd="0" parTransId="{15048BC0-C68C-475F-8B13-96AED0634E99}" sibTransId="{A6A08CBE-E994-4621-88CB-0B7EE596100F}"/>
    <dgm:cxn modelId="{BDBE3640-CAF1-4053-AC6D-8BCFFDF6FE32}" type="presOf" srcId="{02FE1CF2-C016-4673-98BA-F28DF5671B14}" destId="{72E066D4-B73D-42C3-9EAD-EE297EBED30D}" srcOrd="0" destOrd="0" presId="urn:microsoft.com/office/officeart/2005/8/layout/vList2"/>
    <dgm:cxn modelId="{D2D4E440-EA21-431F-B588-BBF578A21266}" type="presOf" srcId="{584052C3-3CD3-40B9-98E6-1B46497E7D4D}" destId="{1CC460EB-FE15-4F76-A117-75C9113861AF}" srcOrd="0" destOrd="0" presId="urn:microsoft.com/office/officeart/2005/8/layout/vList2"/>
    <dgm:cxn modelId="{A27B3F42-DF16-4EF3-9E74-F31CEB49BD26}" srcId="{584052C3-3CD3-40B9-98E6-1B46497E7D4D}" destId="{1C280061-DB5B-4F6D-9777-BF88AA15C841}" srcOrd="4" destOrd="0" parTransId="{229E0283-6690-40C3-B1BB-B0EC1123E96B}" sibTransId="{6EF99F68-B8BA-4F4C-A2C4-A1C3F6FCA84E}"/>
    <dgm:cxn modelId="{E0319376-9497-4E8C-88AE-32BBE90CBB01}" type="presOf" srcId="{B309E0E1-57E7-413B-8C23-F60F2C7E4F21}" destId="{16FDC01B-B903-46E0-BF75-33577F4C31A1}" srcOrd="0" destOrd="0" presId="urn:microsoft.com/office/officeart/2005/8/layout/vList2"/>
    <dgm:cxn modelId="{82459C7A-BEE0-44D2-86EB-B69DFF1E12DE}" srcId="{584052C3-3CD3-40B9-98E6-1B46497E7D4D}" destId="{1F8CF8AB-A62D-4589-B713-F438280671CE}" srcOrd="5" destOrd="0" parTransId="{95A2BD32-81CD-492C-BE25-0EC0E0E6BBD7}" sibTransId="{9B84D61F-E387-4B26-AD07-03BCD578805B}"/>
    <dgm:cxn modelId="{F117BE99-BAB6-485C-848E-03B811C3A822}" srcId="{584052C3-3CD3-40B9-98E6-1B46497E7D4D}" destId="{B309E0E1-57E7-413B-8C23-F60F2C7E4F21}" srcOrd="0" destOrd="0" parTransId="{ACE3AC77-7FC0-4CA6-A3F7-2569B994E302}" sibTransId="{D1566712-972D-4A07-8D40-F65D8071F58E}"/>
    <dgm:cxn modelId="{BBB702BE-C67C-49E3-B29C-135EECB9E410}" type="presOf" srcId="{3277AB3F-C362-493A-97E4-15684C731898}" destId="{85B8293A-D355-4468-9130-1EBFAD4B0C9F}" srcOrd="0" destOrd="0" presId="urn:microsoft.com/office/officeart/2005/8/layout/vList2"/>
    <dgm:cxn modelId="{5B6404DA-E9DA-43B8-B7F0-B730BA971C4C}" type="presOf" srcId="{9B89C4E4-256B-49EA-B4E8-9A1592C7DD92}" destId="{3BFA1800-13BA-43CA-8328-627B164FF0AF}" srcOrd="0" destOrd="0" presId="urn:microsoft.com/office/officeart/2005/8/layout/vList2"/>
    <dgm:cxn modelId="{1F1608DC-B6FB-4D69-A14D-E1638FB4E112}" type="presOf" srcId="{1C280061-DB5B-4F6D-9777-BF88AA15C841}" destId="{EEC0E3CF-4325-4F3A-B232-EC5B15AAA408}" srcOrd="0" destOrd="0" presId="urn:microsoft.com/office/officeart/2005/8/layout/vList2"/>
    <dgm:cxn modelId="{7651C5EC-FCD4-4198-986B-82EA5921C134}" srcId="{584052C3-3CD3-40B9-98E6-1B46497E7D4D}" destId="{3277AB3F-C362-493A-97E4-15684C731898}" srcOrd="2" destOrd="0" parTransId="{D32C75A2-A134-4488-8625-5467C3107A9B}" sibTransId="{5F9746C4-05E0-497B-A469-CCB3FC52C827}"/>
    <dgm:cxn modelId="{E24FA89B-75AE-4899-915D-1EE4BFF2C4E3}" type="presParOf" srcId="{1CC460EB-FE15-4F76-A117-75C9113861AF}" destId="{16FDC01B-B903-46E0-BF75-33577F4C31A1}" srcOrd="0" destOrd="0" presId="urn:microsoft.com/office/officeart/2005/8/layout/vList2"/>
    <dgm:cxn modelId="{A87BA035-3865-451C-A1A3-4EB32FC86D2B}" type="presParOf" srcId="{1CC460EB-FE15-4F76-A117-75C9113861AF}" destId="{22172A90-F58C-423C-9C36-380C5EA9CD37}" srcOrd="1" destOrd="0" presId="urn:microsoft.com/office/officeart/2005/8/layout/vList2"/>
    <dgm:cxn modelId="{3E5B6641-364B-4609-94F7-418B7B5E916C}" type="presParOf" srcId="{1CC460EB-FE15-4F76-A117-75C9113861AF}" destId="{72E066D4-B73D-42C3-9EAD-EE297EBED30D}" srcOrd="2" destOrd="0" presId="urn:microsoft.com/office/officeart/2005/8/layout/vList2"/>
    <dgm:cxn modelId="{D04FED23-D1D7-4661-BA86-B63C645DCC30}" type="presParOf" srcId="{1CC460EB-FE15-4F76-A117-75C9113861AF}" destId="{D3FAF1ED-9222-40F9-91F0-776494F78986}" srcOrd="3" destOrd="0" presId="urn:microsoft.com/office/officeart/2005/8/layout/vList2"/>
    <dgm:cxn modelId="{F6CDFDD1-41C1-47FE-BFD2-93BE43334D9A}" type="presParOf" srcId="{1CC460EB-FE15-4F76-A117-75C9113861AF}" destId="{85B8293A-D355-4468-9130-1EBFAD4B0C9F}" srcOrd="4" destOrd="0" presId="urn:microsoft.com/office/officeart/2005/8/layout/vList2"/>
    <dgm:cxn modelId="{2BDCAF6E-CE62-4E26-96F3-C02A8DB20994}" type="presParOf" srcId="{1CC460EB-FE15-4F76-A117-75C9113861AF}" destId="{5A33AB6F-F948-4E51-86B7-19FB857CAC50}" srcOrd="5" destOrd="0" presId="urn:microsoft.com/office/officeart/2005/8/layout/vList2"/>
    <dgm:cxn modelId="{55F9B1B3-D324-42DF-B566-7DA4393C7E24}" type="presParOf" srcId="{1CC460EB-FE15-4F76-A117-75C9113861AF}" destId="{3BFA1800-13BA-43CA-8328-627B164FF0AF}" srcOrd="6" destOrd="0" presId="urn:microsoft.com/office/officeart/2005/8/layout/vList2"/>
    <dgm:cxn modelId="{07624CB8-FA71-47B7-809E-701EA88934F8}" type="presParOf" srcId="{1CC460EB-FE15-4F76-A117-75C9113861AF}" destId="{41FAAFE7-C332-41DF-9C9F-2248B7D321AE}" srcOrd="7" destOrd="0" presId="urn:microsoft.com/office/officeart/2005/8/layout/vList2"/>
    <dgm:cxn modelId="{91845B16-4411-4400-BE0F-693DA3BC7BEA}" type="presParOf" srcId="{1CC460EB-FE15-4F76-A117-75C9113861AF}" destId="{EEC0E3CF-4325-4F3A-B232-EC5B15AAA408}" srcOrd="8" destOrd="0" presId="urn:microsoft.com/office/officeart/2005/8/layout/vList2"/>
    <dgm:cxn modelId="{728D0DEB-95FB-45B8-A9EF-92637BE3F742}" type="presParOf" srcId="{1CC460EB-FE15-4F76-A117-75C9113861AF}" destId="{1856E5F8-65F1-46F5-89DC-78CBCED1E0BB}" srcOrd="9" destOrd="0" presId="urn:microsoft.com/office/officeart/2005/8/layout/vList2"/>
    <dgm:cxn modelId="{B75B2A7C-7B13-4EC3-A270-CD8CAB47F59C}" type="presParOf" srcId="{1CC460EB-FE15-4F76-A117-75C9113861AF}" destId="{F85FC925-17AD-4AD3-8258-B3971359771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F8A4A-72C0-4648-8CC4-4EE3F236D5A0}">
      <dsp:nvSpPr>
        <dsp:cNvPr id="0" name=""/>
        <dsp:cNvSpPr/>
      </dsp:nvSpPr>
      <dsp:spPr>
        <a:xfrm>
          <a:off x="0" y="0"/>
          <a:ext cx="8938260" cy="1958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US" sz="2100" kern="1200" dirty="0"/>
            <a:t>The purpose of this project is to analyze the Sales of </a:t>
          </a:r>
          <a:r>
            <a:rPr lang="en-US" sz="2100" kern="1200" dirty="0" err="1"/>
            <a:t>AdventureWorks</a:t>
          </a:r>
          <a:r>
            <a:rPr lang="en-US" sz="2100" kern="1200" dirty="0"/>
            <a:t> and to provide actionable insight based on the analysis.</a:t>
          </a:r>
        </a:p>
      </dsp:txBody>
      <dsp:txXfrm>
        <a:off x="57351" y="57351"/>
        <a:ext cx="6914408" cy="1843400"/>
      </dsp:txXfrm>
    </dsp:sp>
    <dsp:sp modelId="{83E0FEED-7DAE-4D0D-B8EE-E7EB6CB9D362}">
      <dsp:nvSpPr>
        <dsp:cNvPr id="0" name=""/>
        <dsp:cNvSpPr/>
      </dsp:nvSpPr>
      <dsp:spPr>
        <a:xfrm>
          <a:off x="1577339" y="2393235"/>
          <a:ext cx="8938260" cy="195810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US" sz="2100" kern="1200" dirty="0"/>
            <a:t>The data is retrieved from AdventureWorks2019 SQL Server database with a focus on Sales and Production data for the year 2013. The 3 tables being used are Product, </a:t>
          </a:r>
          <a:r>
            <a:rPr lang="en-US" sz="2100" kern="1200" dirty="0" err="1"/>
            <a:t>SalesOrderDetail</a:t>
          </a:r>
          <a:r>
            <a:rPr lang="en-US" sz="2100" kern="1200" dirty="0"/>
            <a:t>, and </a:t>
          </a:r>
          <a:r>
            <a:rPr lang="en-US" sz="2100" kern="1200" dirty="0" err="1"/>
            <a:t>SalesOrderHeader</a:t>
          </a:r>
          <a:r>
            <a:rPr lang="en-US" sz="2100" kern="1200" dirty="0"/>
            <a:t>.</a:t>
          </a:r>
        </a:p>
      </dsp:txBody>
      <dsp:txXfrm>
        <a:off x="1634690" y="2450586"/>
        <a:ext cx="5973451" cy="1843400"/>
      </dsp:txXfrm>
    </dsp:sp>
    <dsp:sp modelId="{DE6A4464-8C84-418A-87F3-4EA01C0F2E86}">
      <dsp:nvSpPr>
        <dsp:cNvPr id="0" name=""/>
        <dsp:cNvSpPr/>
      </dsp:nvSpPr>
      <dsp:spPr>
        <a:xfrm>
          <a:off x="7665493" y="1539285"/>
          <a:ext cx="1272766" cy="127276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10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DC01B-B903-46E0-BF75-33577F4C31A1}">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Mean                    3452.68</a:t>
          </a:r>
        </a:p>
      </dsp:txBody>
      <dsp:txXfrm>
        <a:off x="39809" y="100882"/>
        <a:ext cx="6184022" cy="735872"/>
      </dsp:txXfrm>
    </dsp:sp>
    <dsp:sp modelId="{72E066D4-B73D-42C3-9EAD-EE297EBED30D}">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Median                 635.35</a:t>
          </a:r>
        </a:p>
      </dsp:txBody>
      <dsp:txXfrm>
        <a:off x="39809" y="1014292"/>
        <a:ext cx="6184022" cy="735872"/>
      </dsp:txXfrm>
    </dsp:sp>
    <dsp:sp modelId="{85B8293A-D355-4468-9130-1EBFAD4B0C9F}">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Minimum              1.52</a:t>
          </a:r>
        </a:p>
      </dsp:txBody>
      <dsp:txXfrm>
        <a:off x="39809" y="1927702"/>
        <a:ext cx="6184022" cy="735872"/>
      </dsp:txXfrm>
    </dsp:sp>
    <dsp:sp modelId="{3BFA1800-13BA-43CA-8328-627B164FF0AF}">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Maximum             187487.83</a:t>
          </a:r>
        </a:p>
      </dsp:txBody>
      <dsp:txXfrm>
        <a:off x="39809" y="2841112"/>
        <a:ext cx="6184022" cy="735872"/>
      </dsp:txXfrm>
    </dsp:sp>
    <dsp:sp modelId="{EEC0E3CF-4325-4F3A-B232-EC5B15AAA408}">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25</a:t>
          </a:r>
          <a:r>
            <a:rPr lang="en-US" sz="3400" kern="1200" baseline="30000"/>
            <a:t>th</a:t>
          </a:r>
          <a:r>
            <a:rPr lang="en-US" sz="3400" kern="1200"/>
            <a:t>  Quartile        50.77</a:t>
          </a:r>
        </a:p>
      </dsp:txBody>
      <dsp:txXfrm>
        <a:off x="39809" y="3754523"/>
        <a:ext cx="6184022" cy="735872"/>
      </dsp:txXfrm>
    </dsp:sp>
    <dsp:sp modelId="{F85FC925-17AD-4AD3-8258-B3971359771D}">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75th  Quartile       2410.63</a:t>
          </a:r>
        </a:p>
      </dsp:txBody>
      <dsp:txXfrm>
        <a:off x="39809" y="4667933"/>
        <a:ext cx="6184022"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36FFB-A420-4CAD-B0EB-F36ADEFD2510}" type="datetimeFigureOut">
              <a:rPr lang="en-US" smtClean="0"/>
              <a:t>9/28/22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6663D-79E9-419B-AFA1-037D5C3CC6F2}" type="slidenum">
              <a:rPr lang="en-US" smtClean="0"/>
              <a:t>‹#›</a:t>
            </a:fld>
            <a:endParaRPr lang="en-US"/>
          </a:p>
        </p:txBody>
      </p:sp>
    </p:spTree>
    <p:extLst>
      <p:ext uri="{BB962C8B-B14F-4D97-AF65-F5344CB8AC3E}">
        <p14:creationId xmlns:p14="http://schemas.microsoft.com/office/powerpoint/2010/main" val="83081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work as a Senior data analyst for Affluent Analytica, an independent analytics firm that is contracted by </a:t>
            </a:r>
            <a:r>
              <a:rPr lang="en-US" dirty="0" err="1"/>
              <a:t>AdventureWorks</a:t>
            </a:r>
            <a:r>
              <a:rPr lang="en-US" dirty="0"/>
              <a:t> to provide actionable insights into their business operations.</a:t>
            </a:r>
          </a:p>
          <a:p>
            <a:r>
              <a:rPr lang="en-US" dirty="0"/>
              <a:t>This project is about performing diagnostic and descriptive analytics on the company sales.</a:t>
            </a:r>
          </a:p>
        </p:txBody>
      </p:sp>
      <p:sp>
        <p:nvSpPr>
          <p:cNvPr id="4" name="Slide Number Placeholder 3"/>
          <p:cNvSpPr>
            <a:spLocks noGrp="1"/>
          </p:cNvSpPr>
          <p:nvPr>
            <p:ph type="sldNum" sz="quarter" idx="5"/>
          </p:nvPr>
        </p:nvSpPr>
        <p:spPr/>
        <p:txBody>
          <a:bodyPr/>
          <a:lstStyle/>
          <a:p>
            <a:fld id="{FD56663D-79E9-419B-AFA1-037D5C3CC6F2}" type="slidenum">
              <a:rPr lang="en-US" smtClean="0"/>
              <a:t>1</a:t>
            </a:fld>
            <a:endParaRPr lang="en-US"/>
          </a:p>
        </p:txBody>
      </p:sp>
    </p:spTree>
    <p:extLst>
      <p:ext uri="{BB962C8B-B14F-4D97-AF65-F5344CB8AC3E}">
        <p14:creationId xmlns:p14="http://schemas.microsoft.com/office/powerpoint/2010/main" val="113329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established a connection to retrieve data from the AdventureWorks2019 SQL Server database into </a:t>
            </a:r>
            <a:r>
              <a:rPr lang="en-US" dirty="0" err="1"/>
              <a:t>Rstudio</a:t>
            </a:r>
            <a:r>
              <a:rPr lang="en-US" dirty="0"/>
              <a:t> to perform aggregations and statistical analysis.</a:t>
            </a:r>
          </a:p>
        </p:txBody>
      </p:sp>
      <p:sp>
        <p:nvSpPr>
          <p:cNvPr id="4" name="Slide Number Placeholder 3"/>
          <p:cNvSpPr>
            <a:spLocks noGrp="1"/>
          </p:cNvSpPr>
          <p:nvPr>
            <p:ph type="sldNum" sz="quarter" idx="5"/>
          </p:nvPr>
        </p:nvSpPr>
        <p:spPr/>
        <p:txBody>
          <a:bodyPr/>
          <a:lstStyle/>
          <a:p>
            <a:fld id="{FD56663D-79E9-419B-AFA1-037D5C3CC6F2}" type="slidenum">
              <a:rPr lang="en-US" smtClean="0"/>
              <a:t>2</a:t>
            </a:fld>
            <a:endParaRPr lang="en-US"/>
          </a:p>
        </p:txBody>
      </p:sp>
    </p:spTree>
    <p:extLst>
      <p:ext uri="{BB962C8B-B14F-4D97-AF65-F5344CB8AC3E}">
        <p14:creationId xmlns:p14="http://schemas.microsoft.com/office/powerpoint/2010/main" val="171807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joined 3 tables to retrieve this data. The product name is from product, unit volume (Order quantity) from </a:t>
            </a:r>
            <a:r>
              <a:rPr lang="en-US" dirty="0" err="1"/>
              <a:t>salesorderdetail</a:t>
            </a:r>
            <a:r>
              <a:rPr lang="en-US" dirty="0"/>
              <a:t> based on the Order date which is the year 2013.</a:t>
            </a:r>
          </a:p>
          <a:p>
            <a:r>
              <a:rPr lang="en-US" dirty="0"/>
              <a:t>The date information is from </a:t>
            </a:r>
            <a:r>
              <a:rPr lang="en-US" dirty="0" err="1"/>
              <a:t>salesorderheader</a:t>
            </a:r>
            <a:r>
              <a:rPr lang="en-US" dirty="0"/>
              <a:t>.</a:t>
            </a:r>
          </a:p>
        </p:txBody>
      </p:sp>
      <p:sp>
        <p:nvSpPr>
          <p:cNvPr id="4" name="Slide Number Placeholder 3"/>
          <p:cNvSpPr>
            <a:spLocks noGrp="1"/>
          </p:cNvSpPr>
          <p:nvPr>
            <p:ph type="sldNum" sz="quarter" idx="5"/>
          </p:nvPr>
        </p:nvSpPr>
        <p:spPr/>
        <p:txBody>
          <a:bodyPr/>
          <a:lstStyle/>
          <a:p>
            <a:fld id="{FD56663D-79E9-419B-AFA1-037D5C3CC6F2}" type="slidenum">
              <a:rPr lang="en-US" smtClean="0"/>
              <a:t>3</a:t>
            </a:fld>
            <a:endParaRPr lang="en-US"/>
          </a:p>
        </p:txBody>
      </p:sp>
    </p:spTree>
    <p:extLst>
      <p:ext uri="{BB962C8B-B14F-4D97-AF65-F5344CB8AC3E}">
        <p14:creationId xmlns:p14="http://schemas.microsoft.com/office/powerpoint/2010/main" val="44387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still joined 3 tables to retrieve revenue data (List price) i.e., product, </a:t>
            </a:r>
            <a:r>
              <a:rPr lang="en-US" dirty="0" err="1"/>
              <a:t>salesorderdetail</a:t>
            </a:r>
            <a:r>
              <a:rPr lang="en-US" dirty="0"/>
              <a:t>, and </a:t>
            </a:r>
            <a:r>
              <a:rPr lang="en-US" dirty="0" err="1"/>
              <a:t>salesorderheader</a:t>
            </a:r>
            <a:r>
              <a:rPr lang="en-US" dirty="0"/>
              <a:t>.</a:t>
            </a:r>
          </a:p>
        </p:txBody>
      </p:sp>
      <p:sp>
        <p:nvSpPr>
          <p:cNvPr id="4" name="Slide Number Placeholder 3"/>
          <p:cNvSpPr>
            <a:spLocks noGrp="1"/>
          </p:cNvSpPr>
          <p:nvPr>
            <p:ph type="sldNum" sz="quarter" idx="5"/>
          </p:nvPr>
        </p:nvSpPr>
        <p:spPr/>
        <p:txBody>
          <a:bodyPr/>
          <a:lstStyle/>
          <a:p>
            <a:fld id="{FD56663D-79E9-419B-AFA1-037D5C3CC6F2}" type="slidenum">
              <a:rPr lang="en-US" smtClean="0"/>
              <a:t>4</a:t>
            </a:fld>
            <a:endParaRPr lang="en-US"/>
          </a:p>
        </p:txBody>
      </p:sp>
    </p:spTree>
    <p:extLst>
      <p:ext uri="{BB962C8B-B14F-4D97-AF65-F5344CB8AC3E}">
        <p14:creationId xmlns:p14="http://schemas.microsoft.com/office/powerpoint/2010/main" val="154019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summary statistics for the order amount (Total due) for all </a:t>
            </a:r>
            <a:r>
              <a:rPr lang="en-US"/>
              <a:t>orders in 2013</a:t>
            </a:r>
          </a:p>
        </p:txBody>
      </p:sp>
      <p:sp>
        <p:nvSpPr>
          <p:cNvPr id="4" name="Slide Number Placeholder 3"/>
          <p:cNvSpPr>
            <a:spLocks noGrp="1"/>
          </p:cNvSpPr>
          <p:nvPr>
            <p:ph type="sldNum" sz="quarter" idx="5"/>
          </p:nvPr>
        </p:nvSpPr>
        <p:spPr/>
        <p:txBody>
          <a:bodyPr/>
          <a:lstStyle/>
          <a:p>
            <a:fld id="{FD56663D-79E9-419B-AFA1-037D5C3CC6F2}" type="slidenum">
              <a:rPr lang="en-US" smtClean="0"/>
              <a:t>5</a:t>
            </a:fld>
            <a:endParaRPr lang="en-US"/>
          </a:p>
        </p:txBody>
      </p:sp>
    </p:spTree>
    <p:extLst>
      <p:ext uri="{BB962C8B-B14F-4D97-AF65-F5344CB8AC3E}">
        <p14:creationId xmlns:p14="http://schemas.microsoft.com/office/powerpoint/2010/main" val="3746179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6663D-79E9-419B-AFA1-037D5C3CC6F2}" type="slidenum">
              <a:rPr lang="en-US" smtClean="0"/>
              <a:t>6</a:t>
            </a:fld>
            <a:endParaRPr lang="en-US"/>
          </a:p>
        </p:txBody>
      </p:sp>
    </p:spTree>
    <p:extLst>
      <p:ext uri="{BB962C8B-B14F-4D97-AF65-F5344CB8AC3E}">
        <p14:creationId xmlns:p14="http://schemas.microsoft.com/office/powerpoint/2010/main" val="199283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6663D-79E9-419B-AFA1-037D5C3CC6F2}" type="slidenum">
              <a:rPr lang="en-US" smtClean="0"/>
              <a:t>11</a:t>
            </a:fld>
            <a:endParaRPr lang="en-US"/>
          </a:p>
        </p:txBody>
      </p:sp>
    </p:spTree>
    <p:extLst>
      <p:ext uri="{BB962C8B-B14F-4D97-AF65-F5344CB8AC3E}">
        <p14:creationId xmlns:p14="http://schemas.microsoft.com/office/powerpoint/2010/main" val="168946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8DB9-EB90-A09C-D293-4CD319DBF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01AC67-C2A0-D0EC-7F34-DC5216B4E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748C0-494C-A4A7-6707-A89F17B73338}"/>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5" name="Footer Placeholder 4">
            <a:extLst>
              <a:ext uri="{FF2B5EF4-FFF2-40B4-BE49-F238E27FC236}">
                <a16:creationId xmlns:a16="http://schemas.microsoft.com/office/drawing/2014/main" id="{D63C3AE7-97BF-2EA8-C83C-733591951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0AA2-6048-4F1F-A444-FA9D29D14232}"/>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34218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F6B4-3824-E714-BF4A-9C06263379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BA61B3-172B-6757-9D6A-9DB35766E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8EE8B-1660-2918-BFF9-66F993A23344}"/>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5" name="Footer Placeholder 4">
            <a:extLst>
              <a:ext uri="{FF2B5EF4-FFF2-40B4-BE49-F238E27FC236}">
                <a16:creationId xmlns:a16="http://schemas.microsoft.com/office/drawing/2014/main" id="{FBD2B67E-8F90-2C5D-E0BD-FB463F66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A3744-DAA8-D20C-C4E6-2A9451F76EC3}"/>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378881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A1894-992B-00C4-2B90-2C6C367AD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816C8F-5A74-D5A7-3C2F-36490C0B85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D7F3A-3370-7215-93AF-32C8AA1680F2}"/>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5" name="Footer Placeholder 4">
            <a:extLst>
              <a:ext uri="{FF2B5EF4-FFF2-40B4-BE49-F238E27FC236}">
                <a16:creationId xmlns:a16="http://schemas.microsoft.com/office/drawing/2014/main" id="{316E160F-B3B4-E1AA-130D-EC3F8E657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38499-FFD5-212E-6F20-4264B9EC144C}"/>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405284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E75C-1D8C-E103-AEED-F2298D086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889DD-0330-4931-55DC-56327E78E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A496E-3834-E3FD-0CAC-27035502872F}"/>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5" name="Footer Placeholder 4">
            <a:extLst>
              <a:ext uri="{FF2B5EF4-FFF2-40B4-BE49-F238E27FC236}">
                <a16:creationId xmlns:a16="http://schemas.microsoft.com/office/drawing/2014/main" id="{A77C111D-0174-F71A-E867-16452227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6C6F0-7994-0550-A7B2-5C1E800DD18D}"/>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100984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528A-958C-15F5-0549-7003A32A7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D0E58-2E78-DB70-07A2-6AC67D9AB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4553D2-E9A3-FB4E-8F1B-D63AD9DEFA1A}"/>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5" name="Footer Placeholder 4">
            <a:extLst>
              <a:ext uri="{FF2B5EF4-FFF2-40B4-BE49-F238E27FC236}">
                <a16:creationId xmlns:a16="http://schemas.microsoft.com/office/drawing/2014/main" id="{5BD0C63D-E842-B2F2-505F-0F336078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BFB19-50C3-9C56-CC03-566D6F6C4E18}"/>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85628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E494-9677-493E-DB3A-E6D58EE5A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C23A9-FD8E-724B-53A8-98A5A9014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7E4064-24A1-C340-B850-5B20AD33E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3EF963-CDBF-58EF-50AE-F8D642D8C86B}"/>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6" name="Footer Placeholder 5">
            <a:extLst>
              <a:ext uri="{FF2B5EF4-FFF2-40B4-BE49-F238E27FC236}">
                <a16:creationId xmlns:a16="http://schemas.microsoft.com/office/drawing/2014/main" id="{FB0A05F6-92A6-FF15-5234-62E287A39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02C05-54CA-32D9-AF1A-777755F0FE8C}"/>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62637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6F8D-E920-E602-DD32-9138031C4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38818-2012-9DB8-67FE-C01F40237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12821-D99C-6E63-EF6A-339108645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0B020-5E7C-C6FF-AC3B-B327618EE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20F07-93CE-841B-DB94-2DB677A29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74CF9A-57FE-AEF2-F009-CAE4C1101158}"/>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8" name="Footer Placeholder 7">
            <a:extLst>
              <a:ext uri="{FF2B5EF4-FFF2-40B4-BE49-F238E27FC236}">
                <a16:creationId xmlns:a16="http://schemas.microsoft.com/office/drawing/2014/main" id="{BD8B4368-7505-B79B-3304-176B49D08F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4C52E-24CC-C51C-2C4B-C5150036D9FB}"/>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79058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B21-EFCE-1442-4145-AA6E379E4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78723-707C-959D-8615-82C85C090B45}"/>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4" name="Footer Placeholder 3">
            <a:extLst>
              <a:ext uri="{FF2B5EF4-FFF2-40B4-BE49-F238E27FC236}">
                <a16:creationId xmlns:a16="http://schemas.microsoft.com/office/drawing/2014/main" id="{8B2AE9AF-8AC1-8F10-E606-E454B5884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B9875-03ED-68AF-7BC4-B9F5409F4424}"/>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391727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81316-5641-31AC-9D4E-4CFC7B540568}"/>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3" name="Footer Placeholder 2">
            <a:extLst>
              <a:ext uri="{FF2B5EF4-FFF2-40B4-BE49-F238E27FC236}">
                <a16:creationId xmlns:a16="http://schemas.microsoft.com/office/drawing/2014/main" id="{ECBB7771-A7C7-D4FE-3DE7-E5EB25788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F1581B-7CEB-F938-7DB6-6F1DD617D9DF}"/>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386629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6505-1C0A-0604-751E-2CB6BD96A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16FCF3-715A-1FC8-19C0-F55E6F9B8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087D9-BF0D-9FFD-A413-B6965A5C5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9A54B-B2EE-1DF0-BCE5-1627F413937B}"/>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6" name="Footer Placeholder 5">
            <a:extLst>
              <a:ext uri="{FF2B5EF4-FFF2-40B4-BE49-F238E27FC236}">
                <a16:creationId xmlns:a16="http://schemas.microsoft.com/office/drawing/2014/main" id="{C260B6DE-8B4A-6FC0-558B-7FAA14C49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B9363-D252-72E4-20E2-426E07B21EBA}"/>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48538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40AA-89B2-B71B-3C26-3C646700C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EEEA8-CB3F-66FF-0B4C-41EDBF1A4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D9A32-F83C-59F3-559C-132C42B21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E9FB2-2A61-E024-5E00-3AF763BD43CA}"/>
              </a:ext>
            </a:extLst>
          </p:cNvPr>
          <p:cNvSpPr>
            <a:spLocks noGrp="1"/>
          </p:cNvSpPr>
          <p:nvPr>
            <p:ph type="dt" sz="half" idx="10"/>
          </p:nvPr>
        </p:nvSpPr>
        <p:spPr/>
        <p:txBody>
          <a:bodyPr/>
          <a:lstStyle/>
          <a:p>
            <a:fld id="{2D16A27C-AA94-4AFE-B516-F57DEC822FB5}" type="datetimeFigureOut">
              <a:rPr lang="en-US" smtClean="0"/>
              <a:t>9/28/22</a:t>
            </a:fld>
            <a:endParaRPr lang="en-US"/>
          </a:p>
        </p:txBody>
      </p:sp>
      <p:sp>
        <p:nvSpPr>
          <p:cNvPr id="6" name="Footer Placeholder 5">
            <a:extLst>
              <a:ext uri="{FF2B5EF4-FFF2-40B4-BE49-F238E27FC236}">
                <a16:creationId xmlns:a16="http://schemas.microsoft.com/office/drawing/2014/main" id="{B48584AA-4FDA-6C85-44C5-44966E5B8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57A9A-05B5-AF85-8326-DB7ED47EE97B}"/>
              </a:ext>
            </a:extLst>
          </p:cNvPr>
          <p:cNvSpPr>
            <a:spLocks noGrp="1"/>
          </p:cNvSpPr>
          <p:nvPr>
            <p:ph type="sldNum" sz="quarter" idx="12"/>
          </p:nvPr>
        </p:nvSpPr>
        <p:spPr/>
        <p:txBody>
          <a:bodyPr/>
          <a:lstStyle/>
          <a:p>
            <a:fld id="{BBA54D12-F3ED-49E5-BC11-8929E3518D91}" type="slidenum">
              <a:rPr lang="en-US" smtClean="0"/>
              <a:t>‹#›</a:t>
            </a:fld>
            <a:endParaRPr lang="en-US"/>
          </a:p>
        </p:txBody>
      </p:sp>
    </p:spTree>
    <p:extLst>
      <p:ext uri="{BB962C8B-B14F-4D97-AF65-F5344CB8AC3E}">
        <p14:creationId xmlns:p14="http://schemas.microsoft.com/office/powerpoint/2010/main" val="333285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80C24-495C-E787-13D6-35A0A905D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7CB78F-B51B-11F3-1821-042ACF61D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07610-4F3F-DE50-195C-658DBD48A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6A27C-AA94-4AFE-B516-F57DEC822FB5}" type="datetimeFigureOut">
              <a:rPr lang="en-US" smtClean="0"/>
              <a:t>9/28/22</a:t>
            </a:fld>
            <a:endParaRPr lang="en-US"/>
          </a:p>
        </p:txBody>
      </p:sp>
      <p:sp>
        <p:nvSpPr>
          <p:cNvPr id="5" name="Footer Placeholder 4">
            <a:extLst>
              <a:ext uri="{FF2B5EF4-FFF2-40B4-BE49-F238E27FC236}">
                <a16:creationId xmlns:a16="http://schemas.microsoft.com/office/drawing/2014/main" id="{2E166F7B-FD87-55DC-00A2-D4DC92770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EF5E8-EFD6-CB7E-C7B1-915C3124D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54D12-F3ED-49E5-BC11-8929E3518D91}" type="slidenum">
              <a:rPr lang="en-US" smtClean="0"/>
              <a:t>‹#›</a:t>
            </a:fld>
            <a:endParaRPr lang="en-US"/>
          </a:p>
        </p:txBody>
      </p:sp>
    </p:spTree>
    <p:extLst>
      <p:ext uri="{BB962C8B-B14F-4D97-AF65-F5344CB8AC3E}">
        <p14:creationId xmlns:p14="http://schemas.microsoft.com/office/powerpoint/2010/main" val="1011652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7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DDB5-61D0-DDCF-7B4D-345F373AF62D}"/>
              </a:ext>
            </a:extLst>
          </p:cNvPr>
          <p:cNvSpPr>
            <a:spLocks noGrp="1"/>
          </p:cNvSpPr>
          <p:nvPr>
            <p:ph type="ctrTitle"/>
          </p:nvPr>
        </p:nvSpPr>
        <p:spPr>
          <a:xfrm>
            <a:off x="1094095" y="851517"/>
            <a:ext cx="5238466" cy="2991416"/>
          </a:xfrm>
        </p:spPr>
        <p:txBody>
          <a:bodyPr anchor="b">
            <a:normAutofit/>
          </a:bodyPr>
          <a:lstStyle/>
          <a:p>
            <a:pPr algn="l"/>
            <a:r>
              <a:rPr lang="en-US" sz="5600" b="1" dirty="0"/>
              <a:t>Data Analysis of Sales for </a:t>
            </a:r>
            <a:r>
              <a:rPr lang="en-US" sz="5600" b="1" dirty="0" err="1"/>
              <a:t>AdventureWorks</a:t>
            </a:r>
            <a:endParaRPr lang="en-US" sz="5600" b="1" dirty="0"/>
          </a:p>
        </p:txBody>
      </p:sp>
      <p:sp>
        <p:nvSpPr>
          <p:cNvPr id="3" name="Subtitle 2">
            <a:extLst>
              <a:ext uri="{FF2B5EF4-FFF2-40B4-BE49-F238E27FC236}">
                <a16:creationId xmlns:a16="http://schemas.microsoft.com/office/drawing/2014/main" id="{DC9E6FC2-F68C-6CB5-BB14-0265629EFCA9}"/>
              </a:ext>
            </a:extLst>
          </p:cNvPr>
          <p:cNvSpPr>
            <a:spLocks noGrp="1"/>
          </p:cNvSpPr>
          <p:nvPr>
            <p:ph type="subTitle" idx="1"/>
          </p:nvPr>
        </p:nvSpPr>
        <p:spPr>
          <a:xfrm>
            <a:off x="1094096" y="3842932"/>
            <a:ext cx="4167115" cy="2163551"/>
          </a:xfrm>
        </p:spPr>
        <p:txBody>
          <a:bodyPr anchor="t">
            <a:normAutofit/>
          </a:bodyPr>
          <a:lstStyle/>
          <a:p>
            <a:pPr algn="l"/>
            <a:r>
              <a:rPr lang="en-US" sz="1700" b="1" dirty="0"/>
              <a:t>Prepared by </a:t>
            </a:r>
            <a:r>
              <a:rPr lang="en-US" sz="1700" dirty="0"/>
              <a:t>: Phionah Nakakeeto</a:t>
            </a:r>
          </a:p>
          <a:p>
            <a:pPr algn="l"/>
            <a:r>
              <a:rPr lang="en-US" sz="1700" b="1" dirty="0"/>
              <a:t>Role</a:t>
            </a:r>
            <a:r>
              <a:rPr lang="en-US" sz="1700" dirty="0"/>
              <a:t> : Data Analyst</a:t>
            </a:r>
          </a:p>
          <a:p>
            <a:pPr algn="l"/>
            <a:r>
              <a:rPr lang="en-US" sz="1700" b="1" dirty="0"/>
              <a:t>Company Name </a:t>
            </a:r>
            <a:r>
              <a:rPr lang="en-US" sz="1700" dirty="0"/>
              <a:t>: Affluent Analytica </a:t>
            </a:r>
          </a:p>
          <a:p>
            <a:pPr algn="l"/>
            <a:r>
              <a:rPr lang="en-US" sz="1700" b="1" dirty="0"/>
              <a:t>Client Name </a:t>
            </a:r>
            <a:r>
              <a:rPr lang="en-US" sz="1700" dirty="0"/>
              <a:t>: </a:t>
            </a:r>
            <a:r>
              <a:rPr lang="en-US" sz="1700" dirty="0" err="1"/>
              <a:t>AdventureWorks</a:t>
            </a:r>
            <a:endParaRPr lang="en-US" sz="1700" dirty="0"/>
          </a:p>
          <a:p>
            <a:pPr algn="l"/>
            <a:endParaRPr lang="en-US" sz="1700" dirty="0"/>
          </a:p>
          <a:p>
            <a:pPr algn="l"/>
            <a:r>
              <a:rPr lang="en-US" sz="1700" b="1" dirty="0"/>
              <a:t>August 31, 2022</a:t>
            </a:r>
          </a:p>
        </p:txBody>
      </p:sp>
      <p:pic>
        <p:nvPicPr>
          <p:cNvPr id="51" name="Picture 4" descr="Magnifying glass showing decling performance">
            <a:extLst>
              <a:ext uri="{FF2B5EF4-FFF2-40B4-BE49-F238E27FC236}">
                <a16:creationId xmlns:a16="http://schemas.microsoft.com/office/drawing/2014/main" id="{DD371DAF-8D08-F468-8331-DDBAA9C0E17F}"/>
              </a:ext>
            </a:extLst>
          </p:cNvPr>
          <p:cNvPicPr>
            <a:picLocks noChangeAspect="1"/>
          </p:cNvPicPr>
          <p:nvPr/>
        </p:nvPicPr>
        <p:blipFill rotWithShape="1">
          <a:blip r:embed="rId3"/>
          <a:srcRect r="19915"/>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Tree>
    <p:extLst>
      <p:ext uri="{BB962C8B-B14F-4D97-AF65-F5344CB8AC3E}">
        <p14:creationId xmlns:p14="http://schemas.microsoft.com/office/powerpoint/2010/main" val="70053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33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C0D19-A04C-7063-B50A-186881CD27C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Monthly sales for Product #3 – Line chart</a:t>
            </a:r>
          </a:p>
        </p:txBody>
      </p:sp>
      <p:pic>
        <p:nvPicPr>
          <p:cNvPr id="5" name="Content Placeholder 4" descr="Graphical user interface&#10;&#10;Description automatically generated">
            <a:extLst>
              <a:ext uri="{FF2B5EF4-FFF2-40B4-BE49-F238E27FC236}">
                <a16:creationId xmlns:a16="http://schemas.microsoft.com/office/drawing/2014/main" id="{36A91198-323E-E623-AA35-7B775FB95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07949"/>
            <a:ext cx="7188199" cy="4438712"/>
          </a:xfrm>
          <a:prstGeom prst="rect">
            <a:avLst/>
          </a:prstGeom>
        </p:spPr>
      </p:pic>
    </p:spTree>
    <p:extLst>
      <p:ext uri="{BB962C8B-B14F-4D97-AF65-F5344CB8AC3E}">
        <p14:creationId xmlns:p14="http://schemas.microsoft.com/office/powerpoint/2010/main" val="587623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FCCB-AF72-8648-9D7C-B09BAFFFE2A2}"/>
              </a:ext>
            </a:extLst>
          </p:cNvPr>
          <p:cNvSpPr>
            <a:spLocks noGrp="1"/>
          </p:cNvSpPr>
          <p:nvPr>
            <p:ph type="title"/>
          </p:nvPr>
        </p:nvSpPr>
        <p:spPr/>
        <p:txBody>
          <a:bodyPr>
            <a:normAutofit/>
          </a:bodyPr>
          <a:lstStyle/>
          <a:p>
            <a:r>
              <a:rPr lang="en-US" sz="4400" b="0" i="0" dirty="0">
                <a:solidFill>
                  <a:srgbClr val="000000"/>
                </a:solidFill>
                <a:effectLst/>
                <a:latin typeface="Calibri" panose="020F0502020204030204" pitchFamily="34" charset="0"/>
              </a:rPr>
              <a:t>Using 2013 data for Product #1 to generate predictions for Sales Revenue for 2014</a:t>
            </a:r>
            <a:endParaRPr lang="en-US" dirty="0"/>
          </a:p>
        </p:txBody>
      </p:sp>
      <p:sp>
        <p:nvSpPr>
          <p:cNvPr id="3" name="Text Placeholder 2">
            <a:extLst>
              <a:ext uri="{FF2B5EF4-FFF2-40B4-BE49-F238E27FC236}">
                <a16:creationId xmlns:a16="http://schemas.microsoft.com/office/drawing/2014/main" id="{197300D5-F8B1-9A4A-1912-5A28DAC3C150}"/>
              </a:ext>
            </a:extLst>
          </p:cNvPr>
          <p:cNvSpPr>
            <a:spLocks noGrp="1"/>
          </p:cNvSpPr>
          <p:nvPr>
            <p:ph type="body" idx="1"/>
          </p:nvPr>
        </p:nvSpPr>
        <p:spPr/>
        <p:txBody>
          <a:bodyPr/>
          <a:lstStyle/>
          <a:p>
            <a:r>
              <a:rPr lang="en-US" dirty="0"/>
              <a:t>Scatter plot for #1 Product by Revenue</a:t>
            </a:r>
          </a:p>
        </p:txBody>
      </p:sp>
      <p:pic>
        <p:nvPicPr>
          <p:cNvPr id="11" name="Content Placeholder 10">
            <a:extLst>
              <a:ext uri="{FF2B5EF4-FFF2-40B4-BE49-F238E27FC236}">
                <a16:creationId xmlns:a16="http://schemas.microsoft.com/office/drawing/2014/main" id="{4D59BD68-2D8B-E3DC-2358-1C8CBF874CB6}"/>
              </a:ext>
            </a:extLst>
          </p:cNvPr>
          <p:cNvPicPr>
            <a:picLocks noGrp="1" noChangeAspect="1"/>
          </p:cNvPicPr>
          <p:nvPr>
            <p:ph sz="half" idx="2"/>
          </p:nvPr>
        </p:nvPicPr>
        <p:blipFill>
          <a:blip r:embed="rId3"/>
          <a:stretch>
            <a:fillRect/>
          </a:stretch>
        </p:blipFill>
        <p:spPr>
          <a:xfrm>
            <a:off x="839788" y="2623277"/>
            <a:ext cx="5157787" cy="3448183"/>
          </a:xfrm>
          <a:prstGeom prst="rect">
            <a:avLst/>
          </a:prstGeom>
        </p:spPr>
      </p:pic>
      <p:sp>
        <p:nvSpPr>
          <p:cNvPr id="5" name="Text Placeholder 4">
            <a:extLst>
              <a:ext uri="{FF2B5EF4-FFF2-40B4-BE49-F238E27FC236}">
                <a16:creationId xmlns:a16="http://schemas.microsoft.com/office/drawing/2014/main" id="{A644EFAD-67E3-3079-DD57-1F69D74189C9}"/>
              </a:ext>
            </a:extLst>
          </p:cNvPr>
          <p:cNvSpPr>
            <a:spLocks noGrp="1"/>
          </p:cNvSpPr>
          <p:nvPr>
            <p:ph type="body" sz="quarter" idx="3"/>
          </p:nvPr>
        </p:nvSpPr>
        <p:spPr/>
        <p:txBody>
          <a:bodyPr/>
          <a:lstStyle/>
          <a:p>
            <a:r>
              <a:rPr lang="en-US" dirty="0"/>
              <a:t>Product#1 Prediction for Jan-June 2014</a:t>
            </a:r>
          </a:p>
        </p:txBody>
      </p:sp>
      <p:pic>
        <p:nvPicPr>
          <p:cNvPr id="8" name="Content Placeholder 7">
            <a:extLst>
              <a:ext uri="{FF2B5EF4-FFF2-40B4-BE49-F238E27FC236}">
                <a16:creationId xmlns:a16="http://schemas.microsoft.com/office/drawing/2014/main" id="{4EA94B9A-6476-702D-E452-FED85983D11C}"/>
              </a:ext>
            </a:extLst>
          </p:cNvPr>
          <p:cNvPicPr>
            <a:picLocks noGrp="1" noChangeAspect="1"/>
          </p:cNvPicPr>
          <p:nvPr>
            <p:ph sz="quarter" idx="4"/>
          </p:nvPr>
        </p:nvPicPr>
        <p:blipFill>
          <a:blip r:embed="rId4"/>
          <a:stretch>
            <a:fillRect/>
          </a:stretch>
        </p:blipFill>
        <p:spPr>
          <a:xfrm>
            <a:off x="6910449" y="2582424"/>
            <a:ext cx="3706689" cy="3529890"/>
          </a:xfrm>
          <a:prstGeom prst="rect">
            <a:avLst/>
          </a:prstGeom>
        </p:spPr>
      </p:pic>
    </p:spTree>
    <p:extLst>
      <p:ext uri="{BB962C8B-B14F-4D97-AF65-F5344CB8AC3E}">
        <p14:creationId xmlns:p14="http://schemas.microsoft.com/office/powerpoint/2010/main" val="367140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2348-6563-4B00-82F0-80337C3D4A9F}"/>
              </a:ext>
            </a:extLst>
          </p:cNvPr>
          <p:cNvSpPr>
            <a:spLocks noGrp="1"/>
          </p:cNvSpPr>
          <p:nvPr>
            <p:ph type="title"/>
          </p:nvPr>
        </p:nvSpPr>
        <p:spPr/>
        <p:txBody>
          <a:bodyPr/>
          <a:lstStyle/>
          <a:p>
            <a:r>
              <a:rPr kumimoji="0" lang="en-US" sz="4400" b="0" i="0" u="none" strike="noStrike" kern="1200" cap="none" spc="0" normalizeH="0" baseline="0" noProof="0" dirty="0">
                <a:ln>
                  <a:noFill/>
                </a:ln>
                <a:solidFill>
                  <a:srgbClr val="000000"/>
                </a:solidFill>
                <a:effectLst/>
                <a:uLnTx/>
                <a:uFillTx/>
                <a:latin typeface="Calibri" panose="020F0502020204030204" pitchFamily="34" charset="0"/>
                <a:ea typeface="+mj-ea"/>
                <a:cs typeface="+mj-cs"/>
              </a:rPr>
              <a:t>Using 2013 data for Product #2 to generate predictions for Sales Revenue for 2014</a:t>
            </a:r>
            <a:endParaRPr lang="en-US" dirty="0"/>
          </a:p>
        </p:txBody>
      </p:sp>
      <p:sp>
        <p:nvSpPr>
          <p:cNvPr id="3" name="Text Placeholder 2">
            <a:extLst>
              <a:ext uri="{FF2B5EF4-FFF2-40B4-BE49-F238E27FC236}">
                <a16:creationId xmlns:a16="http://schemas.microsoft.com/office/drawing/2014/main" id="{B89E0094-F860-F61B-99E5-7B1F9F3DE203}"/>
              </a:ext>
            </a:extLst>
          </p:cNvPr>
          <p:cNvSpPr>
            <a:spLocks noGrp="1"/>
          </p:cNvSpPr>
          <p:nvPr>
            <p:ph type="body" idx="1"/>
          </p:nvPr>
        </p:nvSpPr>
        <p:spPr/>
        <p:txBody>
          <a:bodyPr/>
          <a:lstStyle/>
          <a:p>
            <a:r>
              <a:rPr lang="en-US" dirty="0"/>
              <a:t>Scatter plot for #2 Product by Revenue</a:t>
            </a:r>
          </a:p>
        </p:txBody>
      </p:sp>
      <p:pic>
        <p:nvPicPr>
          <p:cNvPr id="8" name="Content Placeholder 7">
            <a:extLst>
              <a:ext uri="{FF2B5EF4-FFF2-40B4-BE49-F238E27FC236}">
                <a16:creationId xmlns:a16="http://schemas.microsoft.com/office/drawing/2014/main" id="{2B81A242-D3C5-CA98-E396-C328D33A6A3F}"/>
              </a:ext>
            </a:extLst>
          </p:cNvPr>
          <p:cNvPicPr>
            <a:picLocks noGrp="1" noChangeAspect="1"/>
          </p:cNvPicPr>
          <p:nvPr>
            <p:ph sz="half" idx="2"/>
          </p:nvPr>
        </p:nvPicPr>
        <p:blipFill>
          <a:blip r:embed="rId2"/>
          <a:stretch>
            <a:fillRect/>
          </a:stretch>
        </p:blipFill>
        <p:spPr>
          <a:xfrm>
            <a:off x="839788" y="2763630"/>
            <a:ext cx="5157787" cy="3167477"/>
          </a:xfrm>
          <a:prstGeom prst="rect">
            <a:avLst/>
          </a:prstGeom>
        </p:spPr>
      </p:pic>
      <p:sp>
        <p:nvSpPr>
          <p:cNvPr id="5" name="Text Placeholder 4">
            <a:extLst>
              <a:ext uri="{FF2B5EF4-FFF2-40B4-BE49-F238E27FC236}">
                <a16:creationId xmlns:a16="http://schemas.microsoft.com/office/drawing/2014/main" id="{72A0CAE0-40EF-8498-6B30-CDD64B7CC4E2}"/>
              </a:ext>
            </a:extLst>
          </p:cNvPr>
          <p:cNvSpPr>
            <a:spLocks noGrp="1"/>
          </p:cNvSpPr>
          <p:nvPr>
            <p:ph type="body" sz="quarter" idx="3"/>
          </p:nvPr>
        </p:nvSpPr>
        <p:spPr/>
        <p:txBody>
          <a:bodyPr/>
          <a:lstStyle/>
          <a:p>
            <a:r>
              <a:rPr lang="en-US" dirty="0"/>
              <a:t>Product#2 Prediction for Jan-June 2014</a:t>
            </a:r>
          </a:p>
        </p:txBody>
      </p:sp>
      <p:pic>
        <p:nvPicPr>
          <p:cNvPr id="7" name="Content Placeholder 6">
            <a:extLst>
              <a:ext uri="{FF2B5EF4-FFF2-40B4-BE49-F238E27FC236}">
                <a16:creationId xmlns:a16="http://schemas.microsoft.com/office/drawing/2014/main" id="{DFE08AC6-6021-6FA3-62E6-92FFBB22CB85}"/>
              </a:ext>
            </a:extLst>
          </p:cNvPr>
          <p:cNvPicPr>
            <a:picLocks noGrp="1" noChangeAspect="1"/>
          </p:cNvPicPr>
          <p:nvPr>
            <p:ph sz="quarter" idx="4"/>
          </p:nvPr>
        </p:nvPicPr>
        <p:blipFill>
          <a:blip r:embed="rId3"/>
          <a:stretch>
            <a:fillRect/>
          </a:stretch>
        </p:blipFill>
        <p:spPr>
          <a:xfrm>
            <a:off x="6806046" y="2509265"/>
            <a:ext cx="3338612" cy="3676207"/>
          </a:xfrm>
          <a:prstGeom prst="rect">
            <a:avLst/>
          </a:prstGeom>
        </p:spPr>
      </p:pic>
    </p:spTree>
    <p:extLst>
      <p:ext uri="{BB962C8B-B14F-4D97-AF65-F5344CB8AC3E}">
        <p14:creationId xmlns:p14="http://schemas.microsoft.com/office/powerpoint/2010/main" val="273830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3A03-48BF-2973-97A9-7521841E808B}"/>
              </a:ext>
            </a:extLst>
          </p:cNvPr>
          <p:cNvSpPr>
            <a:spLocks noGrp="1"/>
          </p:cNvSpPr>
          <p:nvPr>
            <p:ph type="title"/>
          </p:nvPr>
        </p:nvSpPr>
        <p:spPr/>
        <p:txBody>
          <a:bodyPr/>
          <a:lstStyle/>
          <a:p>
            <a:r>
              <a:rPr kumimoji="0" lang="en-US" sz="4400" b="0" i="0" u="none" strike="noStrike" kern="1200" cap="none" spc="0" normalizeH="0" baseline="0" noProof="0" dirty="0">
                <a:ln>
                  <a:noFill/>
                </a:ln>
                <a:solidFill>
                  <a:srgbClr val="000000"/>
                </a:solidFill>
                <a:effectLst/>
                <a:uLnTx/>
                <a:uFillTx/>
                <a:latin typeface="Calibri" panose="020F0502020204030204" pitchFamily="34" charset="0"/>
                <a:ea typeface="+mj-ea"/>
                <a:cs typeface="+mj-cs"/>
              </a:rPr>
              <a:t>Using 2013 data for Product #3 to generate predictions for Sales Revenue for 2014</a:t>
            </a:r>
            <a:endParaRPr lang="en-US" dirty="0"/>
          </a:p>
        </p:txBody>
      </p:sp>
      <p:sp>
        <p:nvSpPr>
          <p:cNvPr id="3" name="Text Placeholder 2">
            <a:extLst>
              <a:ext uri="{FF2B5EF4-FFF2-40B4-BE49-F238E27FC236}">
                <a16:creationId xmlns:a16="http://schemas.microsoft.com/office/drawing/2014/main" id="{983F2124-303C-9489-08E8-006480D021D5}"/>
              </a:ext>
            </a:extLst>
          </p:cNvPr>
          <p:cNvSpPr>
            <a:spLocks noGrp="1"/>
          </p:cNvSpPr>
          <p:nvPr>
            <p:ph type="body" idx="1"/>
          </p:nvPr>
        </p:nvSpPr>
        <p:spPr/>
        <p:txBody>
          <a:bodyPr/>
          <a:lstStyle/>
          <a:p>
            <a:r>
              <a:rPr lang="en-US" dirty="0"/>
              <a:t>Scatter plot for #3 Product by Revenue</a:t>
            </a:r>
          </a:p>
        </p:txBody>
      </p:sp>
      <p:pic>
        <p:nvPicPr>
          <p:cNvPr id="8" name="Content Placeholder 7">
            <a:extLst>
              <a:ext uri="{FF2B5EF4-FFF2-40B4-BE49-F238E27FC236}">
                <a16:creationId xmlns:a16="http://schemas.microsoft.com/office/drawing/2014/main" id="{61532DF2-71C9-88D9-009A-0BBAD79915BA}"/>
              </a:ext>
            </a:extLst>
          </p:cNvPr>
          <p:cNvPicPr>
            <a:picLocks noGrp="1" noChangeAspect="1"/>
          </p:cNvPicPr>
          <p:nvPr>
            <p:ph sz="half" idx="2"/>
          </p:nvPr>
        </p:nvPicPr>
        <p:blipFill>
          <a:blip r:embed="rId2"/>
          <a:stretch>
            <a:fillRect/>
          </a:stretch>
        </p:blipFill>
        <p:spPr>
          <a:xfrm>
            <a:off x="839788" y="2764169"/>
            <a:ext cx="5157787" cy="3166400"/>
          </a:xfrm>
          <a:prstGeom prst="rect">
            <a:avLst/>
          </a:prstGeom>
        </p:spPr>
      </p:pic>
      <p:sp>
        <p:nvSpPr>
          <p:cNvPr id="5" name="Text Placeholder 4">
            <a:extLst>
              <a:ext uri="{FF2B5EF4-FFF2-40B4-BE49-F238E27FC236}">
                <a16:creationId xmlns:a16="http://schemas.microsoft.com/office/drawing/2014/main" id="{5973BDC5-6371-6A82-BB54-D67B8CA30B7F}"/>
              </a:ext>
            </a:extLst>
          </p:cNvPr>
          <p:cNvSpPr>
            <a:spLocks noGrp="1"/>
          </p:cNvSpPr>
          <p:nvPr>
            <p:ph type="body" sz="quarter" idx="3"/>
          </p:nvPr>
        </p:nvSpPr>
        <p:spPr/>
        <p:txBody>
          <a:bodyPr/>
          <a:lstStyle/>
          <a:p>
            <a:r>
              <a:rPr lang="en-US" dirty="0"/>
              <a:t>Product#3 Prediction for Jan-June 2014</a:t>
            </a:r>
          </a:p>
        </p:txBody>
      </p:sp>
      <p:pic>
        <p:nvPicPr>
          <p:cNvPr id="7" name="Content Placeholder 6">
            <a:extLst>
              <a:ext uri="{FF2B5EF4-FFF2-40B4-BE49-F238E27FC236}">
                <a16:creationId xmlns:a16="http://schemas.microsoft.com/office/drawing/2014/main" id="{2C6854C9-F11D-26B3-959D-4D74FCE4AE9B}"/>
              </a:ext>
            </a:extLst>
          </p:cNvPr>
          <p:cNvPicPr>
            <a:picLocks noGrp="1" noChangeAspect="1"/>
          </p:cNvPicPr>
          <p:nvPr>
            <p:ph sz="quarter" idx="4"/>
          </p:nvPr>
        </p:nvPicPr>
        <p:blipFill>
          <a:blip r:embed="rId3"/>
          <a:stretch>
            <a:fillRect/>
          </a:stretch>
        </p:blipFill>
        <p:spPr>
          <a:xfrm>
            <a:off x="6691745" y="2505075"/>
            <a:ext cx="3397461" cy="3684588"/>
          </a:xfrm>
          <a:prstGeom prst="rect">
            <a:avLst/>
          </a:prstGeom>
        </p:spPr>
      </p:pic>
    </p:spTree>
    <p:extLst>
      <p:ext uri="{BB962C8B-B14F-4D97-AF65-F5344CB8AC3E}">
        <p14:creationId xmlns:p14="http://schemas.microsoft.com/office/powerpoint/2010/main" val="174589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ED4C-09E9-8F28-55F3-112AFA4ACEF3}"/>
              </a:ext>
            </a:extLst>
          </p:cNvPr>
          <p:cNvSpPr>
            <a:spLocks noGrp="1"/>
          </p:cNvSpPr>
          <p:nvPr>
            <p:ph type="title"/>
          </p:nvPr>
        </p:nvSpPr>
        <p:spPr/>
        <p:txBody>
          <a:bodyPr/>
          <a:lstStyle/>
          <a:p>
            <a:r>
              <a:rPr lang="en-US" b="1" dirty="0"/>
              <a:t>Future Recommendations for top 3 Products</a:t>
            </a:r>
          </a:p>
        </p:txBody>
      </p:sp>
      <p:sp>
        <p:nvSpPr>
          <p:cNvPr id="9" name="Content Placeholder 8">
            <a:extLst>
              <a:ext uri="{FF2B5EF4-FFF2-40B4-BE49-F238E27FC236}">
                <a16:creationId xmlns:a16="http://schemas.microsoft.com/office/drawing/2014/main" id="{AA2FA327-7DE9-7E92-ECEA-158F8498E3BD}"/>
              </a:ext>
            </a:extLst>
          </p:cNvPr>
          <p:cNvSpPr>
            <a:spLocks noGrp="1"/>
          </p:cNvSpPr>
          <p:nvPr>
            <p:ph idx="1"/>
          </p:nvPr>
        </p:nvSpPr>
        <p:spPr/>
        <p:txBody>
          <a:bodyPr/>
          <a:lstStyle/>
          <a:p>
            <a:r>
              <a:rPr lang="en-US" dirty="0"/>
              <a:t>The predictions made for the Product #1 show that it will potentially make losses in the future (2014) and therefore the company can plan to conduct market campaigns for this product in order to boost its sales and avoid future losses.</a:t>
            </a:r>
          </a:p>
          <a:p>
            <a:r>
              <a:rPr lang="en-US" dirty="0"/>
              <a:t>The predictions made for Product #2 and #3 show that they Sales revenue will slightly increase over the 6 months. This is good but it’s not the best outcome, therefore the sales team could devise innovative means to sell more of these products such as customer incentives.</a:t>
            </a:r>
          </a:p>
        </p:txBody>
      </p:sp>
    </p:spTree>
    <p:extLst>
      <p:ext uri="{BB962C8B-B14F-4D97-AF65-F5344CB8AC3E}">
        <p14:creationId xmlns:p14="http://schemas.microsoft.com/office/powerpoint/2010/main" val="342836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81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4C333-F5E8-67A3-9E18-574CC4AF3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b="1" kern="1200" dirty="0">
                <a:solidFill>
                  <a:srgbClr val="FFFFFF"/>
                </a:solidFill>
                <a:latin typeface="+mj-lt"/>
                <a:ea typeface="+mj-ea"/>
                <a:cs typeface="+mj-cs"/>
              </a:rPr>
              <a:t>THANK YOU</a:t>
            </a:r>
          </a:p>
        </p:txBody>
      </p:sp>
      <p:pic>
        <p:nvPicPr>
          <p:cNvPr id="6" name="Picture Placeholder 5" descr="Logo, company name&#10;&#10;Description automatically generated">
            <a:extLst>
              <a:ext uri="{FF2B5EF4-FFF2-40B4-BE49-F238E27FC236}">
                <a16:creationId xmlns:a16="http://schemas.microsoft.com/office/drawing/2014/main" id="{0EE74D08-9B5D-BFC7-3215-CBD9D7CA9C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650" r="5650"/>
          <a:stretch>
            <a:fillRect/>
          </a:stretch>
        </p:blipFill>
        <p:spPr>
          <a:xfrm>
            <a:off x="4347121" y="640080"/>
            <a:ext cx="7069160" cy="5578816"/>
          </a:xfrm>
          <a:prstGeom prst="rect">
            <a:avLst/>
          </a:prstGeom>
        </p:spPr>
      </p:pic>
    </p:spTree>
    <p:extLst>
      <p:ext uri="{BB962C8B-B14F-4D97-AF65-F5344CB8AC3E}">
        <p14:creationId xmlns:p14="http://schemas.microsoft.com/office/powerpoint/2010/main" val="302618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A9CC3-49DF-BAB0-C1D9-A48FDF2581C0}"/>
              </a:ext>
            </a:extLst>
          </p:cNvPr>
          <p:cNvSpPr>
            <a:spLocks noGrp="1"/>
          </p:cNvSpPr>
          <p:nvPr>
            <p:ph type="title"/>
          </p:nvPr>
        </p:nvSpPr>
        <p:spPr>
          <a:xfrm>
            <a:off x="838200" y="556995"/>
            <a:ext cx="10515600" cy="1133693"/>
          </a:xfrm>
        </p:spPr>
        <p:txBody>
          <a:bodyPr>
            <a:normAutofit/>
          </a:bodyPr>
          <a:lstStyle/>
          <a:p>
            <a:r>
              <a:rPr lang="en-US" sz="5200" b="1" dirty="0"/>
              <a:t>Project Overview</a:t>
            </a:r>
          </a:p>
        </p:txBody>
      </p:sp>
      <p:graphicFrame>
        <p:nvGraphicFramePr>
          <p:cNvPr id="39" name="Content Placeholder 2">
            <a:extLst>
              <a:ext uri="{FF2B5EF4-FFF2-40B4-BE49-F238E27FC236}">
                <a16:creationId xmlns:a16="http://schemas.microsoft.com/office/drawing/2014/main" id="{58F1BCD4-0D59-13BB-8E0C-F1C21CE3F276}"/>
              </a:ext>
            </a:extLst>
          </p:cNvPr>
          <p:cNvGraphicFramePr>
            <a:graphicFrameLocks noGrp="1"/>
          </p:cNvGraphicFramePr>
          <p:nvPr>
            <p:ph idx="1"/>
            <p:extLst>
              <p:ext uri="{D42A27DB-BD31-4B8C-83A1-F6EECF244321}">
                <p14:modId xmlns:p14="http://schemas.microsoft.com/office/powerpoint/2010/main" val="33892603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04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2B013-6596-BC32-3878-D637FC61F4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Top 10 Products By Unit Volume</a:t>
            </a:r>
          </a:p>
        </p:txBody>
      </p:sp>
      <p:pic>
        <p:nvPicPr>
          <p:cNvPr id="17" name="Content Placeholder 16" descr="Graphical user interface, text, application, email">
            <a:extLst>
              <a:ext uri="{FF2B5EF4-FFF2-40B4-BE49-F238E27FC236}">
                <a16:creationId xmlns:a16="http://schemas.microsoft.com/office/drawing/2014/main" id="{B7994922-B8C6-C3D2-18DB-F202DFD6A9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1190205"/>
            <a:ext cx="6780700" cy="4475261"/>
          </a:xfrm>
          <a:prstGeom prst="rect">
            <a:avLst/>
          </a:prstGeom>
        </p:spPr>
      </p:pic>
    </p:spTree>
    <p:extLst>
      <p:ext uri="{BB962C8B-B14F-4D97-AF65-F5344CB8AC3E}">
        <p14:creationId xmlns:p14="http://schemas.microsoft.com/office/powerpoint/2010/main" val="142951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563DF-B653-6783-E40D-58946127DA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Top 10 Products by Sales Revenue</a:t>
            </a:r>
          </a:p>
        </p:txBody>
      </p:sp>
      <p:pic>
        <p:nvPicPr>
          <p:cNvPr id="5" name="Content Placeholder 4" descr="Graphical user interface, table&#10;&#10;Description automatically generated">
            <a:extLst>
              <a:ext uri="{FF2B5EF4-FFF2-40B4-BE49-F238E27FC236}">
                <a16:creationId xmlns:a16="http://schemas.microsoft.com/office/drawing/2014/main" id="{8E805414-C6FF-5FBD-82FB-AC6A334597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1207156"/>
            <a:ext cx="6780700" cy="4441358"/>
          </a:xfrm>
          <a:prstGeom prst="rect">
            <a:avLst/>
          </a:prstGeom>
        </p:spPr>
      </p:pic>
    </p:spTree>
    <p:extLst>
      <p:ext uri="{BB962C8B-B14F-4D97-AF65-F5344CB8AC3E}">
        <p14:creationId xmlns:p14="http://schemas.microsoft.com/office/powerpoint/2010/main" val="12305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74DE33-78D5-A286-E8A1-A6FE23B953CE}"/>
              </a:ext>
            </a:extLst>
          </p:cNvPr>
          <p:cNvSpPr>
            <a:spLocks noGrp="1"/>
          </p:cNvSpPr>
          <p:nvPr>
            <p:ph type="title"/>
          </p:nvPr>
        </p:nvSpPr>
        <p:spPr>
          <a:xfrm>
            <a:off x="524741" y="620392"/>
            <a:ext cx="3808268" cy="5504688"/>
          </a:xfrm>
        </p:spPr>
        <p:txBody>
          <a:bodyPr>
            <a:normAutofit/>
          </a:bodyPr>
          <a:lstStyle/>
          <a:p>
            <a:r>
              <a:rPr lang="en-US" sz="6000" b="1" dirty="0">
                <a:solidFill>
                  <a:schemeClr val="bg1"/>
                </a:solidFill>
              </a:rPr>
              <a:t>Summary Statistics for 2013 Orders</a:t>
            </a:r>
          </a:p>
        </p:txBody>
      </p:sp>
      <p:graphicFrame>
        <p:nvGraphicFramePr>
          <p:cNvPr id="13" name="Content Placeholder 10">
            <a:extLst>
              <a:ext uri="{FF2B5EF4-FFF2-40B4-BE49-F238E27FC236}">
                <a16:creationId xmlns:a16="http://schemas.microsoft.com/office/drawing/2014/main" id="{083D38D0-6A1F-32D7-DA58-6320BB90D1B2}"/>
              </a:ext>
            </a:extLst>
          </p:cNvPr>
          <p:cNvGraphicFramePr>
            <a:graphicFrameLocks noGrp="1"/>
          </p:cNvGraphicFramePr>
          <p:nvPr>
            <p:ph idx="1"/>
            <p:extLst>
              <p:ext uri="{D42A27DB-BD31-4B8C-83A1-F6EECF244321}">
                <p14:modId xmlns:p14="http://schemas.microsoft.com/office/powerpoint/2010/main" val="365723640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419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4AF8-8B49-F1E9-F8E8-D407D4A0893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t>Top 10 Products by Unit Volume</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3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739D571B-F73A-8618-259E-4F7CB50744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148" y="2871145"/>
            <a:ext cx="4974336" cy="3034344"/>
          </a:xfrm>
          <a:prstGeom prst="rect">
            <a:avLst/>
          </a:prstGeom>
        </p:spPr>
      </p:pic>
      <p:sp>
        <p:nvSpPr>
          <p:cNvPr id="19"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pie chart&#10;&#10;Description automatically generated">
            <a:extLst>
              <a:ext uri="{FF2B5EF4-FFF2-40B4-BE49-F238E27FC236}">
                <a16:creationId xmlns:a16="http://schemas.microsoft.com/office/drawing/2014/main" id="{2E87BBE8-664B-0FFD-87F8-1A1B4B025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516" y="2879697"/>
            <a:ext cx="4974336" cy="3021908"/>
          </a:xfrm>
          <a:prstGeom prst="rect">
            <a:avLst/>
          </a:prstGeom>
        </p:spPr>
      </p:pic>
    </p:spTree>
    <p:extLst>
      <p:ext uri="{BB962C8B-B14F-4D97-AF65-F5344CB8AC3E}">
        <p14:creationId xmlns:p14="http://schemas.microsoft.com/office/powerpoint/2010/main" val="234844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3208-99AD-B2AF-A30C-01243FD76375}"/>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4600" dirty="0"/>
              <a:t>Top 10 Products By Sales Revenue - Visuals</a:t>
            </a:r>
          </a:p>
        </p:txBody>
      </p:sp>
      <p:sp>
        <p:nvSpPr>
          <p:cNvPr id="18"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395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pie chart&#10;&#10;Description automatically generated">
            <a:extLst>
              <a:ext uri="{FF2B5EF4-FFF2-40B4-BE49-F238E27FC236}">
                <a16:creationId xmlns:a16="http://schemas.microsoft.com/office/drawing/2014/main" id="{249BBF58-1E5B-81C7-B583-E686892C5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48" y="2858709"/>
            <a:ext cx="4974336" cy="3059216"/>
          </a:xfrm>
          <a:prstGeom prst="rect">
            <a:avLst/>
          </a:prstGeom>
        </p:spPr>
      </p:pic>
      <p:sp>
        <p:nvSpPr>
          <p:cNvPr id="20"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CB290245-FEF9-8144-993B-D3A9F32A4A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8516" y="2873479"/>
            <a:ext cx="4974336" cy="3034344"/>
          </a:xfrm>
          <a:prstGeom prst="rect">
            <a:avLst/>
          </a:prstGeom>
        </p:spPr>
      </p:pic>
    </p:spTree>
    <p:extLst>
      <p:ext uri="{BB962C8B-B14F-4D97-AF65-F5344CB8AC3E}">
        <p14:creationId xmlns:p14="http://schemas.microsoft.com/office/powerpoint/2010/main" val="98911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4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C3331-1036-32B9-E55D-6C331160D8D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Monthly sales for #1 Product - Line chart </a:t>
            </a:r>
          </a:p>
        </p:txBody>
      </p:sp>
      <p:pic>
        <p:nvPicPr>
          <p:cNvPr id="5" name="Content Placeholder 4" descr="Table&#10;&#10;Description automatically generated">
            <a:extLst>
              <a:ext uri="{FF2B5EF4-FFF2-40B4-BE49-F238E27FC236}">
                <a16:creationId xmlns:a16="http://schemas.microsoft.com/office/drawing/2014/main" id="{B27813F4-0F9C-8B2A-3815-EE7C5FA73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34905"/>
            <a:ext cx="7188199" cy="4384801"/>
          </a:xfrm>
          <a:prstGeom prst="rect">
            <a:avLst/>
          </a:prstGeom>
        </p:spPr>
      </p:pic>
    </p:spTree>
    <p:extLst>
      <p:ext uri="{BB962C8B-B14F-4D97-AF65-F5344CB8AC3E}">
        <p14:creationId xmlns:p14="http://schemas.microsoft.com/office/powerpoint/2010/main" val="275059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04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F5CBD-102E-40A4-87AA-1718A93B130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Monthly sales for Product #2 – Line chart</a:t>
            </a:r>
          </a:p>
        </p:txBody>
      </p:sp>
      <p:pic>
        <p:nvPicPr>
          <p:cNvPr id="5" name="Content Placeholder 4" descr="A picture containing table&#10;&#10;Description automatically generated">
            <a:extLst>
              <a:ext uri="{FF2B5EF4-FFF2-40B4-BE49-F238E27FC236}">
                <a16:creationId xmlns:a16="http://schemas.microsoft.com/office/drawing/2014/main" id="{95B6F628-166A-5216-4E27-98D81AFF7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70121"/>
            <a:ext cx="7347537" cy="4518734"/>
          </a:xfrm>
          <a:prstGeom prst="rect">
            <a:avLst/>
          </a:prstGeom>
        </p:spPr>
      </p:pic>
    </p:spTree>
    <p:extLst>
      <p:ext uri="{BB962C8B-B14F-4D97-AF65-F5344CB8AC3E}">
        <p14:creationId xmlns:p14="http://schemas.microsoft.com/office/powerpoint/2010/main" val="247870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TotalTime>
  <Words>511</Words>
  <Application>Microsoft Macintosh PowerPoint</Application>
  <PresentationFormat>Widescreen</PresentationFormat>
  <Paragraphs>51</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Analysis of Sales for AdventureWorks</vt:lpstr>
      <vt:lpstr>Project Overview</vt:lpstr>
      <vt:lpstr>Top 10 Products By Unit Volume</vt:lpstr>
      <vt:lpstr>Top 10 Products by Sales Revenue</vt:lpstr>
      <vt:lpstr>Summary Statistics for 2013 Orders</vt:lpstr>
      <vt:lpstr>Top 10 Products by Unit Volume</vt:lpstr>
      <vt:lpstr>Top 10 Products By Sales Revenue - Visuals</vt:lpstr>
      <vt:lpstr>Monthly sales for #1 Product - Line chart </vt:lpstr>
      <vt:lpstr>Monthly sales for Product #2 – Line chart</vt:lpstr>
      <vt:lpstr>Monthly sales for Product #3 – Line chart</vt:lpstr>
      <vt:lpstr>Using 2013 data for Product #1 to generate predictions for Sales Revenue for 2014</vt:lpstr>
      <vt:lpstr>Using 2013 data for Product #2 to generate predictions for Sales Revenue for 2014</vt:lpstr>
      <vt:lpstr>Using 2013 data for Product #3 to generate predictions for Sales Revenue for 2014</vt:lpstr>
      <vt:lpstr>Future Recommendations for top 3 Products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Sales for AdventureWorks</dc:title>
  <dc:creator>Phionah Nakakeeto</dc:creator>
  <cp:lastModifiedBy>Vincent Brooklyn Ggoli</cp:lastModifiedBy>
  <cp:revision>1</cp:revision>
  <dcterms:created xsi:type="dcterms:W3CDTF">2022-08-31T21:23:20Z</dcterms:created>
  <dcterms:modified xsi:type="dcterms:W3CDTF">2022-09-29T06:07:50Z</dcterms:modified>
</cp:coreProperties>
</file>