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sldIdLst>
    <p:sldId id="295" r:id="rId2"/>
    <p:sldId id="304" r:id="rId3"/>
    <p:sldId id="284" r:id="rId4"/>
    <p:sldId id="311" r:id="rId5"/>
    <p:sldId id="306" r:id="rId6"/>
    <p:sldId id="308" r:id="rId7"/>
    <p:sldId id="309" r:id="rId8"/>
    <p:sldId id="261" r:id="rId9"/>
    <p:sldId id="263" r:id="rId10"/>
    <p:sldId id="285" r:id="rId11"/>
    <p:sldId id="310" r:id="rId12"/>
    <p:sldId id="305" r:id="rId13"/>
    <p:sldId id="303" r:id="rId14"/>
    <p:sldId id="29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ourav dutta" initials="sd" lastIdx="2" clrIdx="0">
    <p:extLst>
      <p:ext uri="{19B8F6BF-5375-455C-9EA6-DF929625EA0E}">
        <p15:presenceInfo xmlns:p15="http://schemas.microsoft.com/office/powerpoint/2012/main" userId="820688fb78d2725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FF00"/>
    <a:srgbClr val="F8CB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urav dutta" userId="820688fb78d27257" providerId="LiveId" clId="{D47DC84C-0800-4A9E-9118-373D7BD734C5}"/>
    <pc:docChg chg="undo custSel modSld">
      <pc:chgData name="sourav dutta" userId="820688fb78d27257" providerId="LiveId" clId="{D47DC84C-0800-4A9E-9118-373D7BD734C5}" dt="2023-01-27T19:43:02.351" v="4" actId="21"/>
      <pc:docMkLst>
        <pc:docMk/>
      </pc:docMkLst>
      <pc:sldChg chg="addSp delSp modSp mod">
        <pc:chgData name="sourav dutta" userId="820688fb78d27257" providerId="LiveId" clId="{D47DC84C-0800-4A9E-9118-373D7BD734C5}" dt="2023-01-27T19:04:50.689" v="2" actId="1076"/>
        <pc:sldMkLst>
          <pc:docMk/>
          <pc:sldMk cId="3456253377" sldId="295"/>
        </pc:sldMkLst>
        <pc:picChg chg="add mod">
          <ac:chgData name="sourav dutta" userId="820688fb78d27257" providerId="LiveId" clId="{D47DC84C-0800-4A9E-9118-373D7BD734C5}" dt="2023-01-27T19:04:50.689" v="2" actId="1076"/>
          <ac:picMkLst>
            <pc:docMk/>
            <pc:sldMk cId="3456253377" sldId="295"/>
            <ac:picMk id="2" creationId="{20706A44-D544-9AD9-B386-655EA2B6D3D8}"/>
          </ac:picMkLst>
        </pc:picChg>
        <pc:picChg chg="del">
          <ac:chgData name="sourav dutta" userId="820688fb78d27257" providerId="LiveId" clId="{D47DC84C-0800-4A9E-9118-373D7BD734C5}" dt="2023-01-27T19:04:45.186" v="0" actId="478"/>
          <ac:picMkLst>
            <pc:docMk/>
            <pc:sldMk cId="3456253377" sldId="295"/>
            <ac:picMk id="10" creationId="{4A66A03A-C864-494A-9D9C-F0DC85819366}"/>
          </ac:picMkLst>
        </pc:picChg>
      </pc:sldChg>
      <pc:sldChg chg="addSp delSp mod">
        <pc:chgData name="sourav dutta" userId="820688fb78d27257" providerId="LiveId" clId="{D47DC84C-0800-4A9E-9118-373D7BD734C5}" dt="2023-01-27T19:43:02.351" v="4" actId="21"/>
        <pc:sldMkLst>
          <pc:docMk/>
          <pc:sldMk cId="2386155101" sldId="310"/>
        </pc:sldMkLst>
        <pc:picChg chg="add del">
          <ac:chgData name="sourav dutta" userId="820688fb78d27257" providerId="LiveId" clId="{D47DC84C-0800-4A9E-9118-373D7BD734C5}" dt="2023-01-27T19:43:02.351" v="4" actId="21"/>
          <ac:picMkLst>
            <pc:docMk/>
            <pc:sldMk cId="2386155101" sldId="310"/>
            <ac:picMk id="5" creationId="{1E584A98-5E96-43A5-B756-41821D138504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E27C70-6EA7-4A04-B20A-907215881A2E}" type="datetimeFigureOut">
              <a:rPr lang="en-IN" smtClean="0"/>
              <a:t>28-01-2023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884B0B-5D73-4547-B750-E9909AF580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2230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2000" b="0" strike="noStrike" spc="-1">
              <a:latin typeface="Arial"/>
            </a:endParaRPr>
          </a:p>
        </p:txBody>
      </p:sp>
      <p:sp>
        <p:nvSpPr>
          <p:cNvPr id="52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937BA7A9-6B33-4B35-84C0-1DBB3DAA78CF}" type="slidenum">
              <a:rPr lang="en-GB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12</a:t>
            </a:fld>
            <a:endParaRPr lang="en-GB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837657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5351C-B0F8-4B07-BA4F-C07784CD2D21}" type="datetime1">
              <a:rPr lang="en-US" smtClean="0"/>
              <a:t>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7B948-3FF6-4425-9565-D49FB1D7A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326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D1CB9-E0B7-4F5F-A3D7-F6FD161612CA}" type="datetime1">
              <a:rPr lang="en-US" smtClean="0"/>
              <a:t>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7B948-3FF6-4425-9565-D49FB1D7A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200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56933-D54A-4AB1-9B5D-DAB5D785BBF9}" type="datetime1">
              <a:rPr lang="en-US" smtClean="0"/>
              <a:t>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7B948-3FF6-4425-9565-D49FB1D7A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192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83FA-6267-4F62-9846-ABFB489D221D}" type="datetime1">
              <a:rPr lang="en-US" smtClean="0"/>
              <a:t>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7B948-3FF6-4425-9565-D49FB1D7A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016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1379C-612C-4FF7-9BCE-F432D51EB5C2}" type="datetime1">
              <a:rPr lang="en-US" smtClean="0"/>
              <a:t>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7B948-3FF6-4425-9565-D49FB1D7A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007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10936-1EAD-4F72-A29B-9686F5B2E7D7}" type="datetime1">
              <a:rPr lang="en-US" smtClean="0"/>
              <a:t>1/28/2023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7B948-3FF6-4425-9565-D49FB1D7A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674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AA7B5-B0B7-4DFD-9C68-52B789DC341E}" type="datetime1">
              <a:rPr lang="en-US" smtClean="0"/>
              <a:t>1/28/2023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7B948-3FF6-4425-9565-D49FB1D7A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433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169B3-CC89-409E-9E0E-1CF7B33FFD4C}" type="datetime1">
              <a:rPr lang="en-US" smtClean="0"/>
              <a:t>1/28/2023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7B948-3FF6-4425-9565-D49FB1D7A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522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769E-C992-4910-B8BB-067280206D44}" type="datetime1">
              <a:rPr lang="en-US" smtClean="0"/>
              <a:t>1/28/2023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7B948-3FF6-4425-9565-D49FB1D7A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975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2C898-7AA3-4DC8-BAF9-483B18E6D758}" type="datetime1">
              <a:rPr lang="en-US" smtClean="0"/>
              <a:t>1/28/2023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7B948-3FF6-4425-9565-D49FB1D7A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35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C5BD8-0FF4-409B-93B4-8BAB11311911}" type="datetime1">
              <a:rPr lang="en-US" smtClean="0"/>
              <a:t>1/28/2023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7B948-3FF6-4425-9565-D49FB1D7A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233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9377BE-41DB-45E4-BC18-847803FDC433}" type="datetime1">
              <a:rPr lang="en-US" smtClean="0"/>
              <a:t>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7B948-3FF6-4425-9565-D49FB1D7A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646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408347" y="-166499"/>
            <a:ext cx="7492109" cy="369085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 Project Synopsis Presentation 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Comparative Study and Implementation of FFM, HM and MBTI model using ML</a:t>
            </a:r>
          </a:p>
          <a:p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-964755" y="5011022"/>
            <a:ext cx="7119158" cy="14030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endParaRPr lang="en-I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741678" y="5502665"/>
            <a:ext cx="10708640" cy="13287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 OF  COMPUTER  SCIENCE  AND  ENGINEERING</a:t>
            </a:r>
          </a:p>
          <a:p>
            <a:pPr algn="ctr"/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SIKKIM  MANIPAL  INSTITUTE  OF TECHNOLOGY </a:t>
            </a:r>
          </a:p>
          <a:p>
            <a:pPr algn="ctr"/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 constituent college of Sikkim Manipal University)</a:t>
            </a:r>
          </a:p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MAJITAR, RANGPO, EAST SIKKIM – 737136</a:t>
            </a:r>
          </a:p>
          <a:p>
            <a:pPr algn="ctr"/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117754-AC76-DE12-4F84-B47285AA24D0}"/>
              </a:ext>
            </a:extLst>
          </p:cNvPr>
          <p:cNvSpPr txBox="1"/>
          <p:nvPr/>
        </p:nvSpPr>
        <p:spPr>
          <a:xfrm>
            <a:off x="4236637" y="3329073"/>
            <a:ext cx="38355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Md.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Monirul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Islam (Reg. No. 202000237)</a:t>
            </a:r>
          </a:p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Phirat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Passi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(Reg. No. 202000553)</a:t>
            </a:r>
          </a:p>
          <a:p>
            <a:pPr algn="ctr"/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Sourav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Dutta (Reg. No. 202000402)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3117754-AC76-DE12-4F84-B47285AA24D0}"/>
              </a:ext>
            </a:extLst>
          </p:cNvPr>
          <p:cNvSpPr txBox="1"/>
          <p:nvPr/>
        </p:nvSpPr>
        <p:spPr>
          <a:xfrm>
            <a:off x="2833467" y="4405892"/>
            <a:ext cx="66418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 the guidance of: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Mrs.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Minakshi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Roy</a:t>
            </a:r>
          </a:p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 (SG)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0706A44-D544-9AD9-B386-655EA2B6D3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495798" y="2085602"/>
            <a:ext cx="3200400" cy="826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2533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7652" y="-106689"/>
            <a:ext cx="10515600" cy="1090758"/>
          </a:xfrm>
        </p:spPr>
        <p:txBody>
          <a:bodyPr>
            <a:normAutofit/>
          </a:bodyPr>
          <a:lstStyle/>
          <a:p>
            <a:pPr algn="ctr"/>
            <a:r>
              <a:rPr lang="en-US" sz="2800" dirty="0">
                <a:cs typeface="Calibri" panose="020F0502020204030204" pitchFamily="34" charset="0"/>
              </a:rPr>
              <a:t>5. SOLUTION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>
                <a:cs typeface="Calibri" panose="020F0502020204030204" pitchFamily="34" charset="0"/>
              </a:rPr>
              <a:t>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8817" y="1174282"/>
            <a:ext cx="11874365" cy="5380522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200" dirty="0"/>
              <a:t>Data Collection:  It is the systematic approach to gathering and measuring information from a variety of sources to get a complete and accurate picture of an area of interest.</a:t>
            </a:r>
          </a:p>
          <a:p>
            <a:pPr algn="just">
              <a:lnSpc>
                <a:spcPct val="150000"/>
              </a:lnSpc>
            </a:pPr>
            <a:r>
              <a:rPr lang="en-US" sz="2200" dirty="0"/>
              <a:t>Data preprocessing : It describes any type of processing performed on raw data to prepare it for another processing procedure.</a:t>
            </a:r>
          </a:p>
          <a:p>
            <a:pPr algn="just">
              <a:lnSpc>
                <a:spcPct val="150000"/>
              </a:lnSpc>
            </a:pPr>
            <a:r>
              <a:rPr lang="en-US" sz="2200" dirty="0"/>
              <a:t>Assessing the attributes: It will qualitatively analyze the learner’s attributes.</a:t>
            </a:r>
          </a:p>
          <a:p>
            <a:pPr algn="just">
              <a:lnSpc>
                <a:spcPct val="150000"/>
              </a:lnSpc>
            </a:pPr>
            <a:r>
              <a:rPr lang="en-US" sz="2200" dirty="0"/>
              <a:t>Statistical Inference: It helps us to make predictions from the data</a:t>
            </a:r>
          </a:p>
          <a:p>
            <a:pPr algn="just">
              <a:lnSpc>
                <a:spcPct val="150000"/>
              </a:lnSpc>
            </a:pPr>
            <a:r>
              <a:rPr lang="en-US" sz="2200" dirty="0"/>
              <a:t>Implementation of model: Models such as Five factor, Holland and MBTI are used</a:t>
            </a:r>
          </a:p>
          <a:p>
            <a:pPr algn="just">
              <a:lnSpc>
                <a:spcPct val="150000"/>
              </a:lnSpc>
            </a:pPr>
            <a:r>
              <a:rPr lang="en-US" sz="2200" dirty="0"/>
              <a:t>Testing: The trained model is tested against the remaining dataset </a:t>
            </a:r>
          </a:p>
          <a:p>
            <a:pPr algn="just">
              <a:lnSpc>
                <a:spcPct val="150000"/>
              </a:lnSpc>
            </a:pPr>
            <a:endParaRPr lang="en-US" sz="2200" dirty="0"/>
          </a:p>
          <a:p>
            <a:pPr algn="just">
              <a:lnSpc>
                <a:spcPct val="150000"/>
              </a:lnSpc>
            </a:pPr>
            <a:endParaRPr lang="en-US" sz="2200" dirty="0"/>
          </a:p>
          <a:p>
            <a:pPr algn="just">
              <a:lnSpc>
                <a:spcPct val="150000"/>
              </a:lnSpc>
            </a:pPr>
            <a:endParaRPr lang="en-US" sz="2200" dirty="0"/>
          </a:p>
          <a:p>
            <a:pPr algn="just">
              <a:lnSpc>
                <a:spcPct val="150000"/>
              </a:lnSpc>
            </a:pPr>
            <a:endParaRPr lang="en-US" sz="2200" dirty="0"/>
          </a:p>
          <a:p>
            <a:pPr algn="just">
              <a:lnSpc>
                <a:spcPct val="150000"/>
              </a:lnSpc>
            </a:pPr>
            <a:endParaRPr lang="en-US" sz="2200" dirty="0"/>
          </a:p>
          <a:p>
            <a:pPr marL="0" indent="0" algn="just">
              <a:buNone/>
            </a:pPr>
            <a:endParaRPr lang="en-US" sz="1800" dirty="0">
              <a:latin typeface="+mj-lt"/>
              <a:cs typeface="Calibri" panose="020F0502020204030204" pitchFamily="34" charset="0"/>
            </a:endParaRPr>
          </a:p>
          <a:p>
            <a:pPr marL="0" indent="0" algn="just">
              <a:buNone/>
            </a:pPr>
            <a:endParaRPr lang="en-US" sz="1800" dirty="0">
              <a:latin typeface="+mj-lt"/>
              <a:cs typeface="Calibri" panose="020F0502020204030204" pitchFamily="34" charset="0"/>
            </a:endParaRPr>
          </a:p>
          <a:p>
            <a:pPr marL="0" indent="0" algn="just">
              <a:buNone/>
            </a:pPr>
            <a:endParaRPr lang="en-US" sz="1800" dirty="0">
              <a:latin typeface="+mj-lt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584A98-5E96-43A5-B756-41821D13850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6332" y="8515"/>
            <a:ext cx="1445668" cy="975554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Slide Number Placeholder 38">
            <a:extLst>
              <a:ext uri="{FF2B5EF4-FFF2-40B4-BE49-F238E27FC236}">
                <a16:creationId xmlns:a16="http://schemas.microsoft.com/office/drawing/2014/main" id="{B853ADBF-1791-1D0C-217E-D8C85AD1E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7B948-3FF6-4425-9565-D49FB1D7A58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9268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7652" y="-106689"/>
            <a:ext cx="10515600" cy="1090758"/>
          </a:xfrm>
        </p:spPr>
        <p:txBody>
          <a:bodyPr>
            <a:normAutofit/>
          </a:bodyPr>
          <a:lstStyle/>
          <a:p>
            <a:pPr algn="ctr"/>
            <a:r>
              <a:rPr lang="en-US" sz="2800" dirty="0">
                <a:cs typeface="Calibri" panose="020F0502020204030204" pitchFamily="34" charset="0"/>
              </a:rPr>
              <a:t>6.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35274"/>
            <a:ext cx="12124622" cy="6520354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 algn="just">
              <a:buNone/>
            </a:pPr>
            <a:endParaRPr lang="en-US" sz="1800" dirty="0">
              <a:latin typeface="+mj-lt"/>
              <a:cs typeface="Calibri" panose="020F0502020204030204" pitchFamily="34" charset="0"/>
            </a:endParaRPr>
          </a:p>
          <a:p>
            <a:pPr marL="0" indent="0" algn="just">
              <a:buNone/>
            </a:pPr>
            <a:endParaRPr lang="en-US" sz="1800" dirty="0">
              <a:latin typeface="+mj-lt"/>
              <a:cs typeface="Calibri" panose="020F0502020204030204" pitchFamily="34" charset="0"/>
            </a:endParaRPr>
          </a:p>
          <a:p>
            <a:pPr marL="0" indent="0" algn="just">
              <a:buNone/>
            </a:pPr>
            <a:endParaRPr lang="en-US" sz="1800" dirty="0">
              <a:latin typeface="+mj-lt"/>
              <a:cs typeface="Calibri" panose="020F0502020204030204" pitchFamily="34" charset="0"/>
            </a:endParaRPr>
          </a:p>
          <a:p>
            <a:pPr marL="0" indent="0" algn="just">
              <a:buNone/>
            </a:pPr>
            <a:endParaRPr lang="en-US" sz="1800" dirty="0">
              <a:latin typeface="+mj-lt"/>
              <a:cs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en-US" sz="2000" dirty="0">
                <a:latin typeface="+mj-lt"/>
                <a:cs typeface="Calibri" panose="020F0502020204030204" pitchFamily="34" charset="0"/>
              </a:rPr>
              <a:t>                                                                                                                                                                  </a:t>
            </a:r>
            <a:endParaRPr lang="en-US" sz="1400" dirty="0">
              <a:cs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en-US" sz="1400" dirty="0">
                <a:cs typeface="Calibri" panose="020F0502020204030204" pitchFamily="34" charset="0"/>
              </a:rPr>
              <a:t>										                        </a:t>
            </a:r>
          </a:p>
          <a:p>
            <a:pPr marL="0" indent="0" algn="just">
              <a:buNone/>
            </a:pPr>
            <a:endParaRPr lang="en-US" sz="1800" dirty="0">
              <a:latin typeface="+mj-lt"/>
              <a:cs typeface="Calibri" panose="020F0502020204030204" pitchFamily="34" charset="0"/>
            </a:endParaRPr>
          </a:p>
          <a:p>
            <a:pPr marL="0" indent="0" algn="just">
              <a:buNone/>
            </a:pPr>
            <a:endParaRPr lang="en-US" sz="1800" dirty="0">
              <a:latin typeface="+mj-lt"/>
              <a:cs typeface="Calibri" panose="020F0502020204030204" pitchFamily="34" charset="0"/>
            </a:endParaRPr>
          </a:p>
          <a:p>
            <a:pPr marL="0" indent="0" algn="just">
              <a:buNone/>
            </a:pPr>
            <a:endParaRPr lang="en-US" sz="1800" dirty="0">
              <a:latin typeface="+mj-lt"/>
              <a:cs typeface="Calibri" panose="020F0502020204030204" pitchFamily="34" charset="0"/>
            </a:endParaRPr>
          </a:p>
          <a:p>
            <a:pPr marL="0" indent="0" algn="just">
              <a:buNone/>
            </a:pPr>
            <a:endParaRPr lang="en-US" sz="1800" dirty="0">
              <a:latin typeface="+mj-lt"/>
              <a:cs typeface="Calibri" panose="020F0502020204030204" pitchFamily="34" charset="0"/>
            </a:endParaRPr>
          </a:p>
          <a:p>
            <a:pPr marL="0" indent="0" algn="just">
              <a:buNone/>
            </a:pPr>
            <a:endParaRPr lang="en-US" sz="1800" dirty="0">
              <a:latin typeface="+mj-lt"/>
              <a:cs typeface="Calibri" panose="020F0502020204030204" pitchFamily="34" charset="0"/>
            </a:endParaRPr>
          </a:p>
          <a:p>
            <a:pPr marL="0" indent="0" algn="just">
              <a:buNone/>
            </a:pPr>
            <a:endParaRPr lang="en-US" sz="1800" dirty="0">
              <a:latin typeface="+mj-lt"/>
              <a:cs typeface="Calibri" panose="020F0502020204030204" pitchFamily="34" charset="0"/>
            </a:endParaRPr>
          </a:p>
          <a:p>
            <a:pPr marL="0" indent="0" algn="just">
              <a:buNone/>
            </a:pPr>
            <a:endParaRPr lang="en-US" sz="1800" dirty="0">
              <a:latin typeface="+mj-lt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584A98-5E96-43A5-B756-41821D13850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6332" y="8515"/>
            <a:ext cx="1445668" cy="975554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DA1F5F36-A9E9-7E25-74E1-625C7B8334A0}"/>
              </a:ext>
            </a:extLst>
          </p:cNvPr>
          <p:cNvSpPr/>
          <p:nvPr/>
        </p:nvSpPr>
        <p:spPr>
          <a:xfrm>
            <a:off x="2579565" y="635274"/>
            <a:ext cx="1636294" cy="9336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Start</a:t>
            </a: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6BF8F8F3-C3C2-94C9-7C0B-2FDA28A59B86}"/>
              </a:ext>
            </a:extLst>
          </p:cNvPr>
          <p:cNvSpPr/>
          <p:nvPr/>
        </p:nvSpPr>
        <p:spPr>
          <a:xfrm>
            <a:off x="3308675" y="1568924"/>
            <a:ext cx="139568" cy="4223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12792D-064C-C91E-C22E-AA2D6169815B}"/>
              </a:ext>
            </a:extLst>
          </p:cNvPr>
          <p:cNvSpPr/>
          <p:nvPr/>
        </p:nvSpPr>
        <p:spPr>
          <a:xfrm>
            <a:off x="1838419" y="2001457"/>
            <a:ext cx="3532472" cy="798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Collection of data from the target audience through questionnaire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0858087-B0E0-DF66-B5EA-F988A9E66018}"/>
              </a:ext>
            </a:extLst>
          </p:cNvPr>
          <p:cNvSpPr/>
          <p:nvPr/>
        </p:nvSpPr>
        <p:spPr>
          <a:xfrm>
            <a:off x="1838420" y="3253853"/>
            <a:ext cx="3532472" cy="9179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 pre-processing (Data cleansing , data transformation , reduction etc)</a:t>
            </a:r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970AB3B4-993C-52BF-A368-D543F4050682}"/>
              </a:ext>
            </a:extLst>
          </p:cNvPr>
          <p:cNvSpPr/>
          <p:nvPr/>
        </p:nvSpPr>
        <p:spPr>
          <a:xfrm>
            <a:off x="3287818" y="2810580"/>
            <a:ext cx="139568" cy="4223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634A0F0A-1DB6-5D0C-8ED5-619F7FA3378F}"/>
              </a:ext>
            </a:extLst>
          </p:cNvPr>
          <p:cNvSpPr/>
          <p:nvPr/>
        </p:nvSpPr>
        <p:spPr>
          <a:xfrm>
            <a:off x="3287818" y="4174904"/>
            <a:ext cx="147995" cy="3828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BE01E4D-5C07-5A1F-790F-1D2B39DAF5BA}"/>
              </a:ext>
            </a:extLst>
          </p:cNvPr>
          <p:cNvSpPr/>
          <p:nvPr/>
        </p:nvSpPr>
        <p:spPr>
          <a:xfrm>
            <a:off x="1867692" y="4560857"/>
            <a:ext cx="3503200" cy="6813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Assessing qualitative attributes of the learner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46EF24F-99EE-233D-DC09-C4AA89398523}"/>
              </a:ext>
            </a:extLst>
          </p:cNvPr>
          <p:cNvSpPr/>
          <p:nvPr/>
        </p:nvSpPr>
        <p:spPr>
          <a:xfrm>
            <a:off x="1867692" y="5564427"/>
            <a:ext cx="3503199" cy="5985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Performing Statistical inference</a:t>
            </a:r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87D9BD7F-E4E5-D605-E40B-56BDD47AC8B9}"/>
              </a:ext>
            </a:extLst>
          </p:cNvPr>
          <p:cNvSpPr/>
          <p:nvPr/>
        </p:nvSpPr>
        <p:spPr>
          <a:xfrm>
            <a:off x="3353589" y="5245294"/>
            <a:ext cx="114709" cy="3222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BD3E8DCD-0587-2DB2-81C7-BF4AA5533912}"/>
              </a:ext>
            </a:extLst>
          </p:cNvPr>
          <p:cNvSpPr/>
          <p:nvPr/>
        </p:nvSpPr>
        <p:spPr>
          <a:xfrm>
            <a:off x="3340357" y="6194672"/>
            <a:ext cx="114709" cy="3222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2" name="Flowchart: Connector 21">
            <a:extLst>
              <a:ext uri="{FF2B5EF4-FFF2-40B4-BE49-F238E27FC236}">
                <a16:creationId xmlns:a16="http://schemas.microsoft.com/office/drawing/2014/main" id="{3B23B451-2220-0DD0-A07D-09F1C6454353}"/>
              </a:ext>
            </a:extLst>
          </p:cNvPr>
          <p:cNvSpPr/>
          <p:nvPr/>
        </p:nvSpPr>
        <p:spPr>
          <a:xfrm>
            <a:off x="3317498" y="6536174"/>
            <a:ext cx="160425" cy="24755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Flowchart: Connector 22">
            <a:extLst>
              <a:ext uri="{FF2B5EF4-FFF2-40B4-BE49-F238E27FC236}">
                <a16:creationId xmlns:a16="http://schemas.microsoft.com/office/drawing/2014/main" id="{508F9ECC-7526-E010-C988-85688C81231E}"/>
              </a:ext>
            </a:extLst>
          </p:cNvPr>
          <p:cNvSpPr/>
          <p:nvPr/>
        </p:nvSpPr>
        <p:spPr>
          <a:xfrm>
            <a:off x="8262679" y="1357440"/>
            <a:ext cx="160425" cy="24755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D75393A8-FE14-6FA4-7E7C-A02A8B5BBD6C}"/>
              </a:ext>
            </a:extLst>
          </p:cNvPr>
          <p:cNvSpPr/>
          <p:nvPr/>
        </p:nvSpPr>
        <p:spPr>
          <a:xfrm>
            <a:off x="8285740" y="1574990"/>
            <a:ext cx="114305" cy="4223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6144483-98B5-03F1-15C8-B8F1EF069C72}"/>
              </a:ext>
            </a:extLst>
          </p:cNvPr>
          <p:cNvSpPr/>
          <p:nvPr/>
        </p:nvSpPr>
        <p:spPr>
          <a:xfrm>
            <a:off x="6776193" y="2001457"/>
            <a:ext cx="3051208" cy="6743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Implementation of prediction model</a:t>
            </a:r>
          </a:p>
        </p:txBody>
      </p:sp>
      <p:sp>
        <p:nvSpPr>
          <p:cNvPr id="27" name="Arrow: Down 26">
            <a:extLst>
              <a:ext uri="{FF2B5EF4-FFF2-40B4-BE49-F238E27FC236}">
                <a16:creationId xmlns:a16="http://schemas.microsoft.com/office/drawing/2014/main" id="{26E431D1-5D34-78F7-D564-1538EEDF8296}"/>
              </a:ext>
            </a:extLst>
          </p:cNvPr>
          <p:cNvSpPr/>
          <p:nvPr/>
        </p:nvSpPr>
        <p:spPr>
          <a:xfrm>
            <a:off x="8301786" y="2682950"/>
            <a:ext cx="158827" cy="3971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B6DB8AD-57F7-9273-FF1A-C2DBCF54ADA9}"/>
              </a:ext>
            </a:extLst>
          </p:cNvPr>
          <p:cNvSpPr/>
          <p:nvPr/>
        </p:nvSpPr>
        <p:spPr>
          <a:xfrm>
            <a:off x="6808066" y="3087211"/>
            <a:ext cx="3051208" cy="576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Testing and Comparing  the results using 3 models</a:t>
            </a:r>
          </a:p>
        </p:txBody>
      </p:sp>
      <p:sp>
        <p:nvSpPr>
          <p:cNvPr id="29" name="Arrow: Down 28">
            <a:extLst>
              <a:ext uri="{FF2B5EF4-FFF2-40B4-BE49-F238E27FC236}">
                <a16:creationId xmlns:a16="http://schemas.microsoft.com/office/drawing/2014/main" id="{7B3B20EB-5010-090B-F9CD-03143E394E91}"/>
              </a:ext>
            </a:extLst>
          </p:cNvPr>
          <p:cNvSpPr/>
          <p:nvPr/>
        </p:nvSpPr>
        <p:spPr>
          <a:xfrm>
            <a:off x="8321045" y="3675022"/>
            <a:ext cx="139568" cy="4223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A9FAD1C-0F64-1D95-A264-0CD41484D114}"/>
              </a:ext>
            </a:extLst>
          </p:cNvPr>
          <p:cNvSpPr/>
          <p:nvPr/>
        </p:nvSpPr>
        <p:spPr>
          <a:xfrm>
            <a:off x="7572682" y="4100363"/>
            <a:ext cx="1636294" cy="9336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Stop</a:t>
            </a:r>
          </a:p>
          <a:p>
            <a:pPr algn="ctr"/>
            <a:endParaRPr lang="en-IN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45AC817-FC0F-0C9F-4717-07715FC96108}"/>
              </a:ext>
            </a:extLst>
          </p:cNvPr>
          <p:cNvSpPr/>
          <p:nvPr/>
        </p:nvSpPr>
        <p:spPr>
          <a:xfrm>
            <a:off x="10004655" y="4316783"/>
            <a:ext cx="1795924" cy="20597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indent="0" algn="just">
              <a:buNone/>
            </a:pPr>
            <a:r>
              <a:rPr lang="en-US" sz="1800" dirty="0">
                <a:latin typeface="+mj-lt"/>
                <a:cs typeface="Calibri" panose="020F0502020204030204" pitchFamily="34" charset="0"/>
              </a:rPr>
              <a:t>Data set source:</a:t>
            </a:r>
          </a:p>
          <a:p>
            <a:pPr marL="0" indent="0" algn="just">
              <a:buNone/>
            </a:pPr>
            <a:r>
              <a:rPr lang="en-US" sz="1800" dirty="0">
                <a:latin typeface="+mj-lt"/>
                <a:cs typeface="Calibri" panose="020F0502020204030204" pitchFamily="34" charset="0"/>
              </a:rPr>
              <a:t>1.Kaggle datasets</a:t>
            </a:r>
          </a:p>
          <a:p>
            <a:pPr marL="0" indent="0" algn="just">
              <a:buNone/>
            </a:pPr>
            <a:r>
              <a:rPr lang="en-US" sz="1800" dirty="0">
                <a:latin typeface="+mj-lt"/>
                <a:cs typeface="Calibri" panose="020F0502020204030204" pitchFamily="34" charset="0"/>
              </a:rPr>
              <a:t>2.Google datasets</a:t>
            </a:r>
          </a:p>
          <a:p>
            <a:pPr marL="0" indent="0" algn="just">
              <a:buNone/>
            </a:pPr>
            <a:r>
              <a:rPr lang="en-US" sz="1800" dirty="0">
                <a:latin typeface="+mj-lt"/>
                <a:cs typeface="Calibri" panose="020F0502020204030204" pitchFamily="34" charset="0"/>
              </a:rPr>
              <a:t>3.Data. World</a:t>
            </a:r>
          </a:p>
          <a:p>
            <a:pPr algn="ctr"/>
            <a:endParaRPr lang="en-IN" dirty="0"/>
          </a:p>
        </p:txBody>
      </p:sp>
      <p:sp>
        <p:nvSpPr>
          <p:cNvPr id="32" name="Arrow: Down 31">
            <a:extLst>
              <a:ext uri="{FF2B5EF4-FFF2-40B4-BE49-F238E27FC236}">
                <a16:creationId xmlns:a16="http://schemas.microsoft.com/office/drawing/2014/main" id="{0F0A4B57-9F09-8A77-C0F3-E3808DE3B2EE}"/>
              </a:ext>
            </a:extLst>
          </p:cNvPr>
          <p:cNvSpPr/>
          <p:nvPr/>
        </p:nvSpPr>
        <p:spPr>
          <a:xfrm rot="5400000" flipH="1">
            <a:off x="10092681" y="1794359"/>
            <a:ext cx="125128" cy="6384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74A40B8-CF03-B367-0485-6C64A7CDC4FA}"/>
              </a:ext>
            </a:extLst>
          </p:cNvPr>
          <p:cNvSpPr/>
          <p:nvPr/>
        </p:nvSpPr>
        <p:spPr>
          <a:xfrm>
            <a:off x="192508" y="2001457"/>
            <a:ext cx="1449399" cy="105673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/>
              <a:t>Using standard questionnaire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1CD72D9B-F72D-FB26-3392-896A2487E50C}"/>
              </a:ext>
            </a:extLst>
          </p:cNvPr>
          <p:cNvSpPr/>
          <p:nvPr/>
        </p:nvSpPr>
        <p:spPr>
          <a:xfrm rot="16200000" flipH="1">
            <a:off x="1590970" y="2292925"/>
            <a:ext cx="173257" cy="4223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C06419-2420-9179-22DF-0B87828EA6AC}"/>
              </a:ext>
            </a:extLst>
          </p:cNvPr>
          <p:cNvSpPr/>
          <p:nvPr/>
        </p:nvSpPr>
        <p:spPr>
          <a:xfrm>
            <a:off x="10233252" y="1592390"/>
            <a:ext cx="1601393" cy="12477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/>
              <a:t>Five</a:t>
            </a:r>
            <a:r>
              <a:rPr lang="en-IN" dirty="0"/>
              <a:t> </a:t>
            </a:r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factor model , Holland’s model ,MBTI model</a:t>
            </a:r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0E48E3-BBB3-FFA2-AF77-E8C404291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7B948-3FF6-4425-9565-D49FB1D7A58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1551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" name="Table 2"/>
          <p:cNvGraphicFramePr/>
          <p:nvPr>
            <p:extLst>
              <p:ext uri="{D42A27DB-BD31-4B8C-83A1-F6EECF244321}">
                <p14:modId xmlns:p14="http://schemas.microsoft.com/office/powerpoint/2010/main" val="3466391274"/>
              </p:ext>
            </p:extLst>
          </p:nvPr>
        </p:nvGraphicFramePr>
        <p:xfrm>
          <a:off x="2090498" y="6281721"/>
          <a:ext cx="2307960" cy="365760"/>
        </p:xfrm>
        <a:graphic>
          <a:graphicData uri="http://schemas.openxmlformats.org/drawingml/2006/table">
            <a:tbl>
              <a:tblPr/>
              <a:tblGrid>
                <a:gridCol w="46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8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353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080" marR="910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Calibri" panose="020F0502020204030204" pitchFamily="34" charset="0"/>
                        </a:rPr>
                        <a:t>Proposed activity</a:t>
                      </a:r>
                    </a:p>
                  </a:txBody>
                  <a:tcPr marL="91080" marR="910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4" name="Table 3"/>
          <p:cNvGraphicFramePr/>
          <p:nvPr>
            <p:extLst>
              <p:ext uri="{D42A27DB-BD31-4B8C-83A1-F6EECF244321}">
                <p14:modId xmlns:p14="http://schemas.microsoft.com/office/powerpoint/2010/main" val="460982553"/>
              </p:ext>
            </p:extLst>
          </p:nvPr>
        </p:nvGraphicFramePr>
        <p:xfrm>
          <a:off x="5006128" y="6281721"/>
          <a:ext cx="2619000" cy="365760"/>
        </p:xfrm>
        <a:graphic>
          <a:graphicData uri="http://schemas.openxmlformats.org/drawingml/2006/table">
            <a:tbl>
              <a:tblPr/>
              <a:tblGrid>
                <a:gridCol w="572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69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428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8CBAD"/>
                        </a:solidFill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Calibri" panose="020F0502020204030204" pitchFamily="34" charset="0"/>
                        </a:rPr>
                        <a:t>Achieved activity</a:t>
                      </a: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490029" y="32596"/>
            <a:ext cx="5651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+mj-lt"/>
              </a:rPr>
              <a:t>7. GANTT CHART</a:t>
            </a:r>
            <a:endParaRPr lang="en-IN" sz="2800" dirty="0">
              <a:latin typeface="+mj-lt"/>
            </a:endParaRPr>
          </a:p>
        </p:txBody>
      </p:sp>
      <p:graphicFrame>
        <p:nvGraphicFramePr>
          <p:cNvPr id="11" name="Table 3"/>
          <p:cNvGraphicFramePr/>
          <p:nvPr>
            <p:extLst>
              <p:ext uri="{D42A27DB-BD31-4B8C-83A1-F6EECF244321}">
                <p14:modId xmlns:p14="http://schemas.microsoft.com/office/powerpoint/2010/main" val="1716894114"/>
              </p:ext>
            </p:extLst>
          </p:nvPr>
        </p:nvGraphicFramePr>
        <p:xfrm>
          <a:off x="8012348" y="6281721"/>
          <a:ext cx="2619000" cy="365760"/>
        </p:xfrm>
        <a:graphic>
          <a:graphicData uri="http://schemas.openxmlformats.org/drawingml/2006/table">
            <a:tbl>
              <a:tblPr/>
              <a:tblGrid>
                <a:gridCol w="572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69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42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Calibri" panose="020F0502020204030204" pitchFamily="34" charset="0"/>
                        </a:rPr>
                        <a:t>Ongoing activity</a:t>
                      </a: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3846394"/>
              </p:ext>
            </p:extLst>
          </p:nvPr>
        </p:nvGraphicFramePr>
        <p:xfrm>
          <a:off x="254010" y="850902"/>
          <a:ext cx="11653827" cy="5016497"/>
        </p:xfrm>
        <a:graphic>
          <a:graphicData uri="http://schemas.openxmlformats.org/drawingml/2006/table">
            <a:tbl>
              <a:tblPr/>
              <a:tblGrid>
                <a:gridCol w="19610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46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46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46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46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46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46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46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463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8463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8463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8463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84637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84637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84637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84637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84637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84637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484637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484637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484637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</a:tblGrid>
              <a:tr h="396236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ACTIVITY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DF4"/>
                    </a:solidFill>
                  </a:tcPr>
                </a:tc>
                <a:tc gridSpan="20"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TIME FRAME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D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36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Jan-23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Feb-23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Mar-23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Apr-23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May-23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36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Literature Survey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36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36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Problem Definition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36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36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Design and Development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236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236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Testing and Validation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6236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6236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Documentation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6236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1665"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cxnSp>
        <p:nvCxnSpPr>
          <p:cNvPr id="12" name="Straight Connector 11"/>
          <p:cNvCxnSpPr>
            <a:cxnSpLocks/>
          </p:cNvCxnSpPr>
          <p:nvPr/>
        </p:nvCxnSpPr>
        <p:spPr>
          <a:xfrm>
            <a:off x="4180438" y="1644851"/>
            <a:ext cx="0" cy="4351688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8267700" y="6159500"/>
            <a:ext cx="0" cy="57150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CC1A9D-D69C-F585-FB1E-4E5E29AC9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7B948-3FF6-4425-9565-D49FB1D7A58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58778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10A4013-E805-42AC-B987-A76E9A6C710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6332" y="8515"/>
            <a:ext cx="1445668" cy="100891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709688F-FCFE-32D1-BAF6-5C7EF3828169}"/>
              </a:ext>
            </a:extLst>
          </p:cNvPr>
          <p:cNvSpPr txBox="1"/>
          <p:nvPr/>
        </p:nvSpPr>
        <p:spPr>
          <a:xfrm>
            <a:off x="211581" y="251363"/>
            <a:ext cx="839506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/>
              <a:t>                                                                      </a:t>
            </a:r>
            <a:r>
              <a:rPr lang="en-IN" sz="2800" dirty="0">
                <a:latin typeface="+mj-lt"/>
              </a:rPr>
              <a:t>8. REFERENCES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60571" y="936162"/>
            <a:ext cx="10533610" cy="527213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3300" dirty="0">
                <a:latin typeface="+mj-lt"/>
              </a:rPr>
              <a:t>[1] Chaudhary, Dileep, et al. "Student future prediction using machine learning." International Journal of Scientific Research in Computer Science, Engineering and Information Technology 5.2 (2019): 2456-3307</a:t>
            </a:r>
          </a:p>
          <a:p>
            <a:pPr marL="0" indent="0">
              <a:buNone/>
            </a:pPr>
            <a:endParaRPr lang="en-US" sz="3300" dirty="0">
              <a:latin typeface="+mj-lt"/>
            </a:endParaRPr>
          </a:p>
          <a:p>
            <a:pPr marL="0" indent="0">
              <a:buNone/>
            </a:pPr>
            <a:r>
              <a:rPr lang="en-US" sz="3300" dirty="0">
                <a:latin typeface="+mj-lt"/>
              </a:rPr>
              <a:t>[2] </a:t>
            </a:r>
            <a:r>
              <a:rPr lang="en-US" sz="3300" dirty="0" err="1">
                <a:latin typeface="+mj-lt"/>
              </a:rPr>
              <a:t>Guleria</a:t>
            </a:r>
            <a:r>
              <a:rPr lang="en-US" sz="3300" dirty="0">
                <a:latin typeface="+mj-lt"/>
              </a:rPr>
              <a:t>, </a:t>
            </a:r>
            <a:r>
              <a:rPr lang="en-US" sz="3300" dirty="0" err="1">
                <a:latin typeface="+mj-lt"/>
              </a:rPr>
              <a:t>Pratiyush</a:t>
            </a:r>
            <a:r>
              <a:rPr lang="en-US" sz="3300" dirty="0">
                <a:latin typeface="+mj-lt"/>
              </a:rPr>
              <a:t>, and Manu </a:t>
            </a:r>
            <a:r>
              <a:rPr lang="en-US" sz="3300" dirty="0" err="1">
                <a:latin typeface="+mj-lt"/>
              </a:rPr>
              <a:t>Sood</a:t>
            </a:r>
            <a:r>
              <a:rPr lang="en-US" sz="3300" dirty="0">
                <a:latin typeface="+mj-lt"/>
              </a:rPr>
              <a:t>. "Explainable AI and machine learning: performance evaluation and </a:t>
            </a:r>
            <a:r>
              <a:rPr lang="en-US" sz="3300" dirty="0" err="1">
                <a:latin typeface="+mj-lt"/>
              </a:rPr>
              <a:t>explainability</a:t>
            </a:r>
            <a:r>
              <a:rPr lang="en-US" sz="3300" dirty="0">
                <a:latin typeface="+mj-lt"/>
              </a:rPr>
              <a:t> of classifiers on educational data mining inspired career counseling." Education and Information Technologies (2022): 1-36.</a:t>
            </a:r>
          </a:p>
          <a:p>
            <a:pPr marL="0" indent="0">
              <a:buNone/>
            </a:pPr>
            <a:endParaRPr lang="en-US" sz="3300" dirty="0">
              <a:latin typeface="+mj-lt"/>
            </a:endParaRPr>
          </a:p>
          <a:p>
            <a:pPr marL="0" indent="0">
              <a:buNone/>
            </a:pPr>
            <a:r>
              <a:rPr lang="en-US" sz="3300" dirty="0">
                <a:latin typeface="+mj-lt"/>
              </a:rPr>
              <a:t>[3] Rao, Abhishek S., et al. "Use of artificial neural network in developing a personality prediction model for career guidance: A boon for career counselors." International Journal of Control and Automation 13.4 (2020): 391-400.</a:t>
            </a:r>
          </a:p>
          <a:p>
            <a:pPr marL="0" indent="0">
              <a:buNone/>
            </a:pPr>
            <a:endParaRPr lang="en-US" sz="3300" dirty="0">
              <a:latin typeface="+mj-lt"/>
            </a:endParaRPr>
          </a:p>
          <a:p>
            <a:pPr marL="0" indent="0">
              <a:buNone/>
            </a:pPr>
            <a:r>
              <a:rPr lang="en-US" sz="3300" dirty="0">
                <a:latin typeface="+mj-lt"/>
              </a:rPr>
              <a:t>[4] Song, Q. Chelsea, et al. "Investigating machine learning's capacity to enhance the prediction of career choices." Personnel Psychology (2022).</a:t>
            </a:r>
          </a:p>
          <a:p>
            <a:endParaRPr lang="en-US" sz="3300" dirty="0">
              <a:latin typeface="+mj-lt"/>
            </a:endParaRPr>
          </a:p>
          <a:p>
            <a:pPr marL="0" indent="0">
              <a:buNone/>
            </a:pPr>
            <a:r>
              <a:rPr lang="en-US" sz="3300" dirty="0">
                <a:latin typeface="+mj-lt"/>
              </a:rPr>
              <a:t>[5] </a:t>
            </a:r>
            <a:r>
              <a:rPr lang="en-US" sz="3300" dirty="0" err="1">
                <a:latin typeface="+mj-lt"/>
              </a:rPr>
              <a:t>Zainudin</a:t>
            </a:r>
            <a:r>
              <a:rPr lang="en-US" sz="3300" dirty="0">
                <a:latin typeface="+mj-lt"/>
              </a:rPr>
              <a:t>, Zaida Nor, et al. "The relationship of holland theory in career decision making: A systematic review of literature." Journal of Critical Reviews 7.9 (2020): 884-892.</a:t>
            </a:r>
          </a:p>
          <a:p>
            <a:pPr marL="0" indent="0">
              <a:buNone/>
            </a:pPr>
            <a:endParaRPr lang="en-US" sz="3300" dirty="0">
              <a:latin typeface="+mj-lt"/>
            </a:endParaRPr>
          </a:p>
          <a:p>
            <a:pPr marL="0" indent="0">
              <a:buNone/>
            </a:pPr>
            <a:endParaRPr lang="en-US" sz="3300" dirty="0">
              <a:latin typeface="+mj-lt"/>
            </a:endParaRPr>
          </a:p>
          <a:p>
            <a:pPr marL="0" indent="0">
              <a:buNone/>
            </a:pPr>
            <a:endParaRPr lang="en-US" sz="3300" dirty="0">
              <a:latin typeface="+mj-lt"/>
            </a:endParaRPr>
          </a:p>
          <a:p>
            <a:pPr marL="0" indent="0">
              <a:buNone/>
            </a:pPr>
            <a:endParaRPr lang="en-US" sz="3300" dirty="0">
              <a:latin typeface="+mj-lt"/>
            </a:endParaRPr>
          </a:p>
          <a:p>
            <a:endParaRPr lang="en-US" sz="3300" dirty="0">
              <a:latin typeface="+mj-lt"/>
            </a:endParaRPr>
          </a:p>
          <a:p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B613E45-4EE2-8671-36D3-6A100DC10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7B948-3FF6-4425-9565-D49FB1D7A58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6538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DC03575-A1BB-4AC9-A0A4-5248BCE7AB06}"/>
              </a:ext>
            </a:extLst>
          </p:cNvPr>
          <p:cNvSpPr txBox="1"/>
          <p:nvPr/>
        </p:nvSpPr>
        <p:spPr>
          <a:xfrm>
            <a:off x="2032000" y="2621280"/>
            <a:ext cx="8544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6A86668-4F78-3AFA-3B75-337DBDA08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7B948-3FF6-4425-9565-D49FB1D7A58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011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5F6606A-993B-4951-98E7-622B71B54CC6}"/>
              </a:ext>
            </a:extLst>
          </p:cNvPr>
          <p:cNvSpPr txBox="1"/>
          <p:nvPr/>
        </p:nvSpPr>
        <p:spPr>
          <a:xfrm>
            <a:off x="1216565" y="136525"/>
            <a:ext cx="102526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1E822D1-802F-3F9C-0C78-513ECB8E6C3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6332" y="8514"/>
            <a:ext cx="1445668" cy="100167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2353547"/>
              </p:ext>
            </p:extLst>
          </p:nvPr>
        </p:nvGraphicFramePr>
        <p:xfrm>
          <a:off x="685799" y="1138203"/>
          <a:ext cx="10896603" cy="4985737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6322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322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322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3597">
                <a:tc>
                  <a:txBody>
                    <a:bodyPr/>
                    <a:lstStyle/>
                    <a:p>
                      <a:pPr algn="ctr"/>
                      <a:r>
                        <a:rPr lang="en-IN" sz="2800" dirty="0">
                          <a:latin typeface="+mn-lt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Sl.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>
                          <a:latin typeface="+mn-lt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>
                          <a:latin typeface="+mn-lt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Page</a:t>
                      </a:r>
                      <a:r>
                        <a:rPr lang="en-IN" sz="2800" baseline="0" dirty="0">
                          <a:latin typeface="+mn-lt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 No.</a:t>
                      </a:r>
                      <a:endParaRPr lang="en-IN" sz="2800" dirty="0">
                        <a:latin typeface="+mn-lt"/>
                        <a:ea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latin typeface="+mn-lt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kern="1200" dirty="0">
                          <a:solidFill>
                            <a:schemeClr val="dk1"/>
                          </a:solidFill>
                          <a:latin typeface="+mn-lt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Abstract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latin typeface="+mn-lt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latin typeface="+mn-lt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kern="1200" dirty="0">
                          <a:solidFill>
                            <a:schemeClr val="dk1"/>
                          </a:solidFill>
                          <a:latin typeface="+mn-lt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Introduction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latin typeface="+mn-lt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8800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latin typeface="+mn-lt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kern="1200" dirty="0">
                          <a:solidFill>
                            <a:schemeClr val="dk1"/>
                          </a:solidFill>
                          <a:latin typeface="+mn-lt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Literature survey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latin typeface="+mn-lt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8800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latin typeface="+mn-lt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4.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kern="1200" dirty="0">
                          <a:solidFill>
                            <a:schemeClr val="dk1"/>
                          </a:solidFill>
                          <a:latin typeface="+mn-lt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Problem definition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latin typeface="+mn-lt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latin typeface="+mn-lt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5.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kern="1200" dirty="0">
                          <a:solidFill>
                            <a:schemeClr val="dk1"/>
                          </a:solidFill>
                          <a:latin typeface="+mn-lt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Solution strategy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latin typeface="+mn-lt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latin typeface="+mn-lt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6.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kern="1200" dirty="0">
                          <a:solidFill>
                            <a:schemeClr val="dk1"/>
                          </a:solidFill>
                          <a:latin typeface="+mn-lt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Design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latin typeface="+mn-lt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latin typeface="+mn-lt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7.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Gantt Chart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latin typeface="+mn-lt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25180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latin typeface="+mn-lt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8.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kern="1200" dirty="0">
                          <a:solidFill>
                            <a:schemeClr val="dk1"/>
                          </a:solidFill>
                          <a:latin typeface="+mn-lt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References</a:t>
                      </a:r>
                    </a:p>
                    <a:p>
                      <a:pPr algn="ctr"/>
                      <a:endParaRPr lang="en-IN" sz="2000" dirty="0">
                        <a:latin typeface="+mn-lt"/>
                        <a:ea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latin typeface="+mn-lt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470AD6B-E31A-CA69-237D-F433AFBA3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7B948-3FF6-4425-9565-D49FB1D7A58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269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1680" y="407831"/>
            <a:ext cx="10515600" cy="811369"/>
          </a:xfrm>
        </p:spPr>
        <p:txBody>
          <a:bodyPr>
            <a:normAutofit/>
          </a:bodyPr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ABSTRACT</a:t>
            </a:r>
            <a:endParaRPr lang="en-US" sz="2800" dirty="0"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9764" y="1439231"/>
            <a:ext cx="11147546" cy="4932693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latin typeface="+mj-lt"/>
                <a:cs typeface="Times New Roman" panose="02020603050405020304" pitchFamily="18" charset="0"/>
              </a:rPr>
              <a:t>Many students are known to encounter uncertainty about their career choices and the marketability of the interests they own and wish to pursue. </a:t>
            </a:r>
            <a:endParaRPr lang="en-US" sz="2000" b="1" dirty="0">
              <a:solidFill>
                <a:srgbClr val="FF0000"/>
              </a:solidFill>
              <a:cs typeface="Calibri" panose="020F050202020403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+mj-lt"/>
                <a:cs typeface="Times New Roman" panose="02020603050405020304" pitchFamily="18" charset="0"/>
              </a:rPr>
              <a:t>Due to the availability of numerous domains in the evolving world, the complexity of the issue is increasing.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+mj-lt"/>
                <a:cs typeface="Times New Roman" panose="02020603050405020304" pitchFamily="18" charset="0"/>
              </a:rPr>
              <a:t>Personality determining models such as Five factor model, Holland’s Model and MBTI model are used.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+mj-lt"/>
                <a:cs typeface="Times New Roman" panose="02020603050405020304" pitchFamily="18" charset="0"/>
              </a:rPr>
              <a:t>The aim of this project is to implement the Personality behavioral traits using the above mentioned three standard models.</a:t>
            </a:r>
          </a:p>
          <a:p>
            <a:pPr algn="just">
              <a:lnSpc>
                <a:spcPct val="150000"/>
              </a:lnSpc>
            </a:pPr>
            <a:endParaRPr lang="en-US" sz="1100" dirty="0"/>
          </a:p>
          <a:p>
            <a:endParaRPr lang="en-US" sz="1600" dirty="0"/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010361-EB4B-44AA-9FF5-B1CC3BFFFE5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6332" y="8515"/>
            <a:ext cx="1445668" cy="10314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2EE330-21AD-FA5C-338D-DD2557757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7B948-3FF6-4425-9565-D49FB1D7A58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017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1680" y="407831"/>
            <a:ext cx="10515600" cy="811369"/>
          </a:xfrm>
        </p:spPr>
        <p:txBody>
          <a:bodyPr>
            <a:normAutofit/>
          </a:bodyPr>
          <a:lstStyle/>
          <a:p>
            <a:pPr algn="ctr"/>
            <a:r>
              <a:rPr lang="en-US" sz="2800" dirty="0">
                <a:cs typeface="Times New Roman" panose="02020603050405020304" pitchFamily="18" charset="0"/>
              </a:rPr>
              <a:t>2.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9764" y="1439231"/>
            <a:ext cx="11147546" cy="4932693"/>
          </a:xfrm>
        </p:spPr>
        <p:txBody>
          <a:bodyPr>
            <a:normAutofit fontScale="92500"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latin typeface="+mj-lt"/>
                <a:cs typeface="Times New Roman" panose="02020603050405020304" pitchFamily="18" charset="0"/>
              </a:rPr>
              <a:t>Predictive analytics is  a branch of advanced analytics that makes predictions about future outcome using historical data combined with statistical modelling, data mining techniques and machine learning.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+mj-lt"/>
                <a:cs typeface="Times New Roman" panose="02020603050405020304" pitchFamily="18" charset="0"/>
              </a:rPr>
              <a:t>Nowadays predictive analytics is used in personality assessment of human’s behavioral traits.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+mj-lt"/>
                <a:cs typeface="Times New Roman" panose="02020603050405020304" pitchFamily="18" charset="0"/>
              </a:rPr>
              <a:t>The three prominent models like Five factor, Holland and MBTI are used for assessing  a person’s qualitative attributes which leads to career prediction.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+mj-lt"/>
                <a:cs typeface="Times New Roman" panose="02020603050405020304" pitchFamily="18" charset="0"/>
              </a:rPr>
              <a:t>We also aim to make a comparative study among the three mentioned prediction models.</a:t>
            </a:r>
            <a:endParaRPr lang="en-US" sz="2000" dirty="0">
              <a:latin typeface="+mj-lt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sz="2000" b="1" dirty="0">
              <a:solidFill>
                <a:srgbClr val="FF0000"/>
              </a:solidFill>
              <a:cs typeface="Calibri" panose="020F0502020204030204" pitchFamily="34" charset="0"/>
            </a:endParaRPr>
          </a:p>
          <a:p>
            <a:pPr algn="just">
              <a:lnSpc>
                <a:spcPct val="150000"/>
              </a:lnSpc>
            </a:pPr>
            <a:endParaRPr lang="en-US" sz="2000" dirty="0">
              <a:latin typeface="+mj-lt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000" dirty="0">
              <a:latin typeface="+mj-lt"/>
              <a:cs typeface="Times New Roman" panose="02020603050405020304" pitchFamily="18" charset="0"/>
            </a:endParaRPr>
          </a:p>
          <a:p>
            <a:endParaRPr lang="en-US" sz="1100" dirty="0"/>
          </a:p>
          <a:p>
            <a:endParaRPr lang="en-US" sz="1600" dirty="0"/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010361-EB4B-44AA-9FF5-B1CC3BFFFE5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6332" y="8515"/>
            <a:ext cx="1445668" cy="10314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C835DB-005A-2E94-1202-0BA8C97CC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7B948-3FF6-4425-9565-D49FB1D7A58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005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1680" y="407831"/>
            <a:ext cx="10515600" cy="811369"/>
          </a:xfrm>
        </p:spPr>
        <p:txBody>
          <a:bodyPr>
            <a:normAutofit/>
          </a:bodyPr>
          <a:lstStyle/>
          <a:p>
            <a:pPr algn="ctr"/>
            <a:r>
              <a:rPr lang="en-US" sz="2800" dirty="0">
                <a:cs typeface="Times New Roman" panose="02020603050405020304" pitchFamily="18" charset="0"/>
              </a:rPr>
              <a:t>2.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9764" y="1439231"/>
            <a:ext cx="11147546" cy="4836441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latin typeface="+mj-lt"/>
                <a:cs typeface="Times New Roman" panose="02020603050405020304" pitchFamily="18" charset="0"/>
              </a:rPr>
              <a:t>Five factor model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sz="2400" dirty="0">
              <a:latin typeface="+mj-lt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>
              <a:latin typeface="+mj-lt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sz="2400" dirty="0">
              <a:latin typeface="+mj-lt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sz="2000" dirty="0">
              <a:latin typeface="+mj-lt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000" dirty="0">
              <a:latin typeface="+mj-lt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sz="2000" b="1" dirty="0">
              <a:solidFill>
                <a:srgbClr val="FF0000"/>
              </a:solidFill>
              <a:cs typeface="Calibri" panose="020F0502020204030204" pitchFamily="34" charset="0"/>
            </a:endParaRPr>
          </a:p>
          <a:p>
            <a:pPr algn="just">
              <a:lnSpc>
                <a:spcPct val="150000"/>
              </a:lnSpc>
            </a:pPr>
            <a:endParaRPr lang="en-US" sz="2000" dirty="0">
              <a:latin typeface="+mj-lt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000" dirty="0">
              <a:latin typeface="+mj-lt"/>
              <a:cs typeface="Times New Roman" panose="02020603050405020304" pitchFamily="18" charset="0"/>
            </a:endParaRPr>
          </a:p>
          <a:p>
            <a:endParaRPr lang="en-US" sz="1100" dirty="0"/>
          </a:p>
          <a:p>
            <a:endParaRPr lang="en-US" sz="1600" dirty="0"/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010361-EB4B-44AA-9FF5-B1CC3BFFFE5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6332" y="8515"/>
            <a:ext cx="1445668" cy="103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4846395-7556-CB7E-055A-D18263AF3F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0975" y="1439231"/>
            <a:ext cx="4957010" cy="4642687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638503A-BB8F-782D-3DA8-B26FDAFAB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7B948-3FF6-4425-9565-D49FB1D7A58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441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1680" y="407831"/>
            <a:ext cx="10515600" cy="811369"/>
          </a:xfrm>
        </p:spPr>
        <p:txBody>
          <a:bodyPr>
            <a:normAutofit/>
          </a:bodyPr>
          <a:lstStyle/>
          <a:p>
            <a:pPr algn="ctr"/>
            <a:r>
              <a:rPr lang="en-US" sz="2800" dirty="0">
                <a:cs typeface="Times New Roman" panose="02020603050405020304" pitchFamily="18" charset="0"/>
              </a:rPr>
              <a:t>2.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9764" y="1439231"/>
            <a:ext cx="11147546" cy="4836441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latin typeface="+mj-lt"/>
                <a:cs typeface="Times New Roman" panose="02020603050405020304" pitchFamily="18" charset="0"/>
              </a:rPr>
              <a:t>Holland’s Theory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sz="2400" dirty="0">
              <a:latin typeface="+mj-lt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>
              <a:latin typeface="+mj-lt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sz="2400" dirty="0">
              <a:latin typeface="+mj-lt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sz="2000" dirty="0">
              <a:latin typeface="+mj-lt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000" dirty="0">
              <a:latin typeface="+mj-lt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sz="2000" b="1" dirty="0">
              <a:solidFill>
                <a:srgbClr val="FF0000"/>
              </a:solidFill>
              <a:cs typeface="Calibri" panose="020F0502020204030204" pitchFamily="34" charset="0"/>
            </a:endParaRPr>
          </a:p>
          <a:p>
            <a:pPr algn="just">
              <a:lnSpc>
                <a:spcPct val="150000"/>
              </a:lnSpc>
            </a:pPr>
            <a:endParaRPr lang="en-US" sz="2000" dirty="0">
              <a:latin typeface="+mj-lt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000" dirty="0">
              <a:latin typeface="+mj-lt"/>
              <a:cs typeface="Times New Roman" panose="02020603050405020304" pitchFamily="18" charset="0"/>
            </a:endParaRPr>
          </a:p>
          <a:p>
            <a:endParaRPr lang="en-US" sz="1100" dirty="0"/>
          </a:p>
          <a:p>
            <a:endParaRPr lang="en-US" sz="1600" dirty="0"/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010361-EB4B-44AA-9FF5-B1CC3BFFFE5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6332" y="8515"/>
            <a:ext cx="1445668" cy="103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A04FA3C-FBE5-3906-504C-5B7B1DFB0F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3322" y="1439231"/>
            <a:ext cx="5972315" cy="5334730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4D4643-9ADB-8483-3DA8-132646811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7B948-3FF6-4425-9565-D49FB1D7A58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757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1680" y="407831"/>
            <a:ext cx="10515600" cy="811369"/>
          </a:xfrm>
        </p:spPr>
        <p:txBody>
          <a:bodyPr>
            <a:normAutofit/>
          </a:bodyPr>
          <a:lstStyle/>
          <a:p>
            <a:pPr algn="ctr"/>
            <a:r>
              <a:rPr lang="en-US" sz="2800" dirty="0">
                <a:cs typeface="Times New Roman" panose="02020603050405020304" pitchFamily="18" charset="0"/>
              </a:rPr>
              <a:t>2.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9764" y="1439231"/>
            <a:ext cx="11147546" cy="4836441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latin typeface="+mj-lt"/>
                <a:cs typeface="Times New Roman" panose="02020603050405020304" pitchFamily="18" charset="0"/>
              </a:rPr>
              <a:t>MBTI Model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sz="2400" dirty="0">
              <a:latin typeface="+mj-lt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>
              <a:latin typeface="+mj-lt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sz="2400" dirty="0">
              <a:latin typeface="+mj-lt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sz="2000" dirty="0">
              <a:latin typeface="+mj-lt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000" dirty="0">
              <a:latin typeface="+mj-lt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sz="2000" b="1" dirty="0">
              <a:solidFill>
                <a:srgbClr val="FF0000"/>
              </a:solidFill>
              <a:cs typeface="Calibri" panose="020F0502020204030204" pitchFamily="34" charset="0"/>
            </a:endParaRPr>
          </a:p>
          <a:p>
            <a:pPr algn="just">
              <a:lnSpc>
                <a:spcPct val="150000"/>
              </a:lnSpc>
            </a:pPr>
            <a:endParaRPr lang="en-US" sz="2000" dirty="0">
              <a:latin typeface="+mj-lt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000" dirty="0">
              <a:latin typeface="+mj-lt"/>
              <a:cs typeface="Times New Roman" panose="02020603050405020304" pitchFamily="18" charset="0"/>
            </a:endParaRPr>
          </a:p>
          <a:p>
            <a:endParaRPr lang="en-US" sz="1100" dirty="0"/>
          </a:p>
          <a:p>
            <a:endParaRPr lang="en-US" sz="1600" dirty="0"/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010361-EB4B-44AA-9FF5-B1CC3BFFFE5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6332" y="8515"/>
            <a:ext cx="1445668" cy="103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802B8C0-382A-C273-C871-E44E286095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0722" y="1219200"/>
            <a:ext cx="4870555" cy="5513053"/>
          </a:xfrm>
          <a:prstGeom prst="rect">
            <a:avLst/>
          </a:prstGeo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0052557-C541-A259-6D3C-D604097DF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7B948-3FF6-4425-9565-D49FB1D7A58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155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083" y="198576"/>
            <a:ext cx="11128717" cy="822960"/>
          </a:xfrm>
        </p:spPr>
        <p:txBody>
          <a:bodyPr>
            <a:normAutofit/>
          </a:bodyPr>
          <a:lstStyle/>
          <a:p>
            <a:pPr algn="ctr"/>
            <a:r>
              <a:rPr lang="en-US" sz="2800" dirty="0">
                <a:cs typeface="Calibri" panose="020F0502020204030204" pitchFamily="34" charset="0"/>
              </a:rPr>
              <a:t>3. LITERATURE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>
                <a:cs typeface="Calibri" panose="020F0502020204030204" pitchFamily="34" charset="0"/>
              </a:rPr>
              <a:t>SURVEY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B0FD53-652A-4F47-9F8E-91410AA589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3060" y="100684"/>
            <a:ext cx="1119071" cy="82296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819C3F34-D3A7-488D-357A-D6FC21DE45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1745284"/>
              </p:ext>
            </p:extLst>
          </p:nvPr>
        </p:nvGraphicFramePr>
        <p:xfrm>
          <a:off x="199869" y="784947"/>
          <a:ext cx="11741835" cy="597397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324584">
                  <a:extLst>
                    <a:ext uri="{9D8B030D-6E8A-4147-A177-3AD203B41FA5}">
                      <a16:colId xmlns:a16="http://schemas.microsoft.com/office/drawing/2014/main" val="2732673775"/>
                    </a:ext>
                  </a:extLst>
                </a:gridCol>
                <a:gridCol w="2598820">
                  <a:extLst>
                    <a:ext uri="{9D8B030D-6E8A-4147-A177-3AD203B41FA5}">
                      <a16:colId xmlns:a16="http://schemas.microsoft.com/office/drawing/2014/main" val="1986232360"/>
                    </a:ext>
                  </a:extLst>
                </a:gridCol>
                <a:gridCol w="3262966">
                  <a:extLst>
                    <a:ext uri="{9D8B030D-6E8A-4147-A177-3AD203B41FA5}">
                      <a16:colId xmlns:a16="http://schemas.microsoft.com/office/drawing/2014/main" val="2723609387"/>
                    </a:ext>
                  </a:extLst>
                </a:gridCol>
                <a:gridCol w="2396690">
                  <a:extLst>
                    <a:ext uri="{9D8B030D-6E8A-4147-A177-3AD203B41FA5}">
                      <a16:colId xmlns:a16="http://schemas.microsoft.com/office/drawing/2014/main" val="1903974827"/>
                    </a:ext>
                  </a:extLst>
                </a:gridCol>
                <a:gridCol w="2158775">
                  <a:extLst>
                    <a:ext uri="{9D8B030D-6E8A-4147-A177-3AD203B41FA5}">
                      <a16:colId xmlns:a16="http://schemas.microsoft.com/office/drawing/2014/main" val="3197801024"/>
                    </a:ext>
                  </a:extLst>
                </a:gridCol>
              </a:tblGrid>
              <a:tr h="854626">
                <a:tc>
                  <a:txBody>
                    <a:bodyPr/>
                    <a:lstStyle/>
                    <a:p>
                      <a:pPr algn="ctr"/>
                      <a:r>
                        <a:rPr lang="en-IN" sz="2100" dirty="0" err="1">
                          <a:solidFill>
                            <a:schemeClr val="tx1"/>
                          </a:solidFill>
                        </a:rPr>
                        <a:t>Sl</a:t>
                      </a:r>
                      <a:r>
                        <a:rPr lang="en-IN" sz="2100" dirty="0">
                          <a:solidFill>
                            <a:schemeClr val="tx1"/>
                          </a:solidFill>
                        </a:rPr>
                        <a:t> 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100" dirty="0">
                          <a:solidFill>
                            <a:schemeClr val="tx1"/>
                          </a:solidFill>
                        </a:rPr>
                        <a:t>Author(s)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100" dirty="0">
                          <a:solidFill>
                            <a:schemeClr val="tx1"/>
                          </a:solidFill>
                        </a:rPr>
                        <a:t>Paper and Publication Details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100" dirty="0">
                          <a:solidFill>
                            <a:schemeClr val="tx1"/>
                          </a:solidFill>
                        </a:rPr>
                        <a:t>Findings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100" dirty="0">
                          <a:solidFill>
                            <a:schemeClr val="tx1"/>
                          </a:solidFill>
                        </a:rPr>
                        <a:t>Relevance to the Project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3877398"/>
                  </a:ext>
                </a:extLst>
              </a:tr>
              <a:tr h="918962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Dileep Chaudhary, Harsh Prajapati, Rajan Rathod, </a:t>
                      </a:r>
                      <a:r>
                        <a:rPr lang="en-IN" sz="1400" dirty="0" err="1"/>
                        <a:t>Parth</a:t>
                      </a:r>
                      <a:r>
                        <a:rPr lang="en-IN" sz="1400" dirty="0"/>
                        <a:t> Patel, Rajiv Kumar </a:t>
                      </a:r>
                      <a:r>
                        <a:rPr lang="en-IN" sz="1400" dirty="0" err="1"/>
                        <a:t>Gurjwar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Student Future Prediction Using Machine Learning 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Regression, Linear Regression, Decision Tree Regression, Random Forest Algorithm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It will help to predict the suitable course and facilitate students to take appropriate decision</a:t>
                      </a:r>
                      <a:endParaRPr lang="en-IN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20654263"/>
                  </a:ext>
                </a:extLst>
              </a:tr>
              <a:tr h="1126469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400" dirty="0" err="1"/>
                        <a:t>Pratiyush</a:t>
                      </a:r>
                      <a:r>
                        <a:rPr lang="en-IN" sz="1400" dirty="0"/>
                        <a:t> </a:t>
                      </a:r>
                      <a:r>
                        <a:rPr lang="en-IN" sz="1400" dirty="0" err="1"/>
                        <a:t>Guleria</a:t>
                      </a:r>
                      <a:r>
                        <a:rPr lang="en-IN" sz="1400" dirty="0"/>
                        <a:t>, Manu </a:t>
                      </a:r>
                      <a:r>
                        <a:rPr lang="en-IN" sz="1400" dirty="0" err="1"/>
                        <a:t>Sood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Explainable Ai and machine learning: performance evaluation and </a:t>
                      </a:r>
                      <a:r>
                        <a:rPr lang="en-IN" sz="1400" dirty="0" err="1"/>
                        <a:t>explainability</a:t>
                      </a:r>
                      <a:r>
                        <a:rPr lang="en-IN" sz="1400" dirty="0"/>
                        <a:t> of classifiers on educational data mining inspired career counselling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Decision Tree, Support Vector Machine and Logistic Regression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It will guide students to decide appropriate career according to their capabilities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9943515"/>
                  </a:ext>
                </a:extLst>
              </a:tr>
              <a:tr h="1126469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Prof. Priyanka </a:t>
                      </a:r>
                      <a:r>
                        <a:rPr lang="en-IN" sz="1400" dirty="0" err="1"/>
                        <a:t>Shahane</a:t>
                      </a:r>
                      <a:r>
                        <a:rPr lang="en-IN" sz="1400" dirty="0"/>
                        <a:t>, </a:t>
                      </a:r>
                      <a:r>
                        <a:rPr lang="en-IN" sz="1400" dirty="0" err="1"/>
                        <a:t>Prutha</a:t>
                      </a:r>
                      <a:r>
                        <a:rPr lang="en-IN" sz="1400" dirty="0"/>
                        <a:t> Rinke, </a:t>
                      </a:r>
                      <a:r>
                        <a:rPr lang="en-IN" sz="1400" dirty="0" err="1"/>
                        <a:t>Taniksha</a:t>
                      </a:r>
                      <a:r>
                        <a:rPr lang="en-IN" sz="1400" dirty="0"/>
                        <a:t> </a:t>
                      </a:r>
                      <a:r>
                        <a:rPr lang="en-IN" sz="1400" dirty="0" err="1"/>
                        <a:t>Datar</a:t>
                      </a:r>
                      <a:r>
                        <a:rPr lang="en-IN" sz="1400" dirty="0"/>
                        <a:t>, Soham </a:t>
                      </a:r>
                      <a:r>
                        <a:rPr lang="en-IN" sz="1400" dirty="0" err="1"/>
                        <a:t>Badjate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Student’s Career Interest Prediction using Machine Learning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Decision Tree, Support Vector Machine, One Hot Encoding, XG Boost 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It will assist them with self-improvement and motivation to make the right choice</a:t>
                      </a:r>
                      <a:endParaRPr lang="en-IN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6621478"/>
                  </a:ext>
                </a:extLst>
              </a:tr>
              <a:tr h="854626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Chelsea Song, Hyun </a:t>
                      </a:r>
                      <a:r>
                        <a:rPr lang="en-IN" sz="1400" dirty="0" err="1"/>
                        <a:t>Joo</a:t>
                      </a:r>
                      <a:r>
                        <a:rPr lang="en-IN" sz="1400" dirty="0"/>
                        <a:t> Shin, Chen Tang, Alexis Hanna, Tara Behrend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Investigating machine learning’s capacity to enhance the prediction of career choices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RAISEC(Holland), K-</a:t>
                      </a:r>
                      <a:r>
                        <a:rPr lang="en-IN" sz="1400" dirty="0" err="1"/>
                        <a:t>th</a:t>
                      </a:r>
                      <a:r>
                        <a:rPr lang="en-IN" sz="1400" dirty="0"/>
                        <a:t> Nearest Neighbour, Elastic Net, Random Forest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It will enhance the accuracy of interest inventory-based career choice prediction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9775364"/>
                  </a:ext>
                </a:extLst>
              </a:tr>
              <a:tr h="854626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Abhishek S Rao, Bola Sunil Kamath, Ramya R, Shreya Chowdhury, Shreya A </a:t>
                      </a:r>
                      <a:r>
                        <a:rPr lang="en-IN" sz="1400" dirty="0" err="1"/>
                        <a:t>Pattan</a:t>
                      </a:r>
                      <a:r>
                        <a:rPr lang="en-IN" sz="1400" dirty="0"/>
                        <a:t>, Raveena Krishna </a:t>
                      </a:r>
                      <a:r>
                        <a:rPr lang="en-IN" sz="1400" dirty="0" err="1"/>
                        <a:t>Kundar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Neural network in developing a personality prediction model for career guidance: A Boon for Career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Artificial Neural Network, K-Folds cross-validation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It will try to learn the personality of a person and predict a suitable career goal using ANN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0385601"/>
                  </a:ext>
                </a:extLst>
              </a:tr>
            </a:tbl>
          </a:graphicData>
        </a:graphic>
      </p:graphicFrame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F79E8218-C8D1-8936-0807-C81B98FE9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7B948-3FF6-4425-9565-D49FB1D7A58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5756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518" y="252549"/>
            <a:ext cx="10515600" cy="1188719"/>
          </a:xfrm>
        </p:spPr>
        <p:txBody>
          <a:bodyPr>
            <a:normAutofit/>
          </a:bodyPr>
          <a:lstStyle/>
          <a:p>
            <a:pPr algn="ctr"/>
            <a:r>
              <a:rPr lang="en-US" sz="2800" dirty="0">
                <a:cs typeface="Calibri" panose="020F0502020204030204" pitchFamily="34" charset="0"/>
              </a:rPr>
              <a:t>4. PROBLEM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18" y="1628503"/>
            <a:ext cx="10542005" cy="4976948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200" dirty="0"/>
              <a:t>Currently various models are available for assessing a person’s behavioral traits (qualitative attributes), so it is tough to find the appropriate model which gives better accuracy.</a:t>
            </a:r>
          </a:p>
          <a:p>
            <a:pPr algn="just">
              <a:lnSpc>
                <a:spcPct val="150000"/>
              </a:lnSpc>
            </a:pPr>
            <a:r>
              <a:rPr lang="en-US" sz="2200" dirty="0"/>
              <a:t>Choosing a career can be a quite daunting task for a learner as per their personality (behavioral traits)</a:t>
            </a:r>
          </a:p>
          <a:p>
            <a:pPr algn="just">
              <a:lnSpc>
                <a:spcPct val="150000"/>
              </a:lnSpc>
            </a:pPr>
            <a:r>
              <a:rPr lang="en-US" sz="2200" dirty="0"/>
              <a:t>Career counselling is challenging task which is done by expert career counsellors, and we completely rely on their expertise. However, humans are prone to errors and biases.</a:t>
            </a:r>
          </a:p>
          <a:p>
            <a:pPr algn="just">
              <a:lnSpc>
                <a:spcPct val="150000"/>
              </a:lnSpc>
            </a:pPr>
            <a:endParaRPr lang="en-US" sz="2200" dirty="0"/>
          </a:p>
          <a:p>
            <a:pPr marL="0" indent="0" algn="just">
              <a:lnSpc>
                <a:spcPct val="150000"/>
              </a:lnSpc>
              <a:buNone/>
            </a:pPr>
            <a:endParaRPr lang="en-US" sz="2000" dirty="0">
              <a:latin typeface="+mj-lt"/>
              <a:cs typeface="Calibri" panose="020F050202020403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sz="2000" b="1" dirty="0">
              <a:solidFill>
                <a:srgbClr val="FF0000"/>
              </a:solidFill>
              <a:latin typeface="+mj-lt"/>
              <a:cs typeface="Calibri" panose="020F0502020204030204" pitchFamily="34" charset="0"/>
            </a:endParaRPr>
          </a:p>
          <a:p>
            <a:pPr algn="just">
              <a:lnSpc>
                <a:spcPct val="150000"/>
              </a:lnSpc>
            </a:pPr>
            <a:endParaRPr lang="en-US" sz="2000" dirty="0">
              <a:latin typeface="+mj-lt"/>
              <a:cs typeface="Calibri" panose="020F0502020204030204" pitchFamily="34" charset="0"/>
            </a:endParaRPr>
          </a:p>
          <a:p>
            <a:pPr algn="just">
              <a:lnSpc>
                <a:spcPct val="150000"/>
              </a:lnSpc>
            </a:pPr>
            <a:endParaRPr lang="en-US" sz="2000" dirty="0">
              <a:latin typeface="+mj-lt"/>
              <a:cs typeface="Calibri" panose="020F0502020204030204" pitchFamily="34" charset="0"/>
            </a:endParaRPr>
          </a:p>
          <a:p>
            <a:pPr algn="just">
              <a:lnSpc>
                <a:spcPct val="150000"/>
              </a:lnSpc>
            </a:pPr>
            <a:endParaRPr lang="en-US" sz="1800" dirty="0">
              <a:latin typeface="+mj-lt"/>
              <a:cs typeface="Calibri" panose="020F050202020403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sz="1800" dirty="0">
              <a:latin typeface="+mj-lt"/>
              <a:cs typeface="Calibri" panose="020F0502020204030204" pitchFamily="34" charset="0"/>
            </a:endParaRPr>
          </a:p>
          <a:p>
            <a:pPr algn="just">
              <a:lnSpc>
                <a:spcPct val="150000"/>
              </a:lnSpc>
            </a:pPr>
            <a:endParaRPr lang="en-US" sz="1800" dirty="0">
              <a:latin typeface="+mj-lt"/>
              <a:cs typeface="Calibri" panose="020F050202020403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sz="1800" dirty="0">
              <a:latin typeface="+mj-lt"/>
              <a:cs typeface="Calibri" panose="020F0502020204030204" pitchFamily="34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F7AF70-F8FC-4D4B-A635-DF6176EDFA8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6332" y="8514"/>
            <a:ext cx="1445668" cy="100167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7E3713-5ED7-3E01-7F01-9774AC3F1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7B948-3FF6-4425-9565-D49FB1D7A58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8691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15816</TotalTime>
  <Words>1312</Words>
  <Application>Microsoft Office PowerPoint</Application>
  <PresentationFormat>Widescreen</PresentationFormat>
  <Paragraphs>420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Times New Roman</vt:lpstr>
      <vt:lpstr>Office Theme</vt:lpstr>
      <vt:lpstr>PowerPoint Presentation</vt:lpstr>
      <vt:lpstr>PowerPoint Presentation</vt:lpstr>
      <vt:lpstr>1. ABSTRACT</vt:lpstr>
      <vt:lpstr>2. INTRODUCTION</vt:lpstr>
      <vt:lpstr>2. INTRODUCTION</vt:lpstr>
      <vt:lpstr>2. INTRODUCTION</vt:lpstr>
      <vt:lpstr>2. INTRODUCTION</vt:lpstr>
      <vt:lpstr>3. LITERATURE SURVEY</vt:lpstr>
      <vt:lpstr>4. PROBLEM DEFINITION</vt:lpstr>
      <vt:lpstr>5. SOLUTION STRATEGY</vt:lpstr>
      <vt:lpstr>6. DESIGN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SAILESH-PC</dc:creator>
  <cp:lastModifiedBy>sourav dutta</cp:lastModifiedBy>
  <cp:revision>390</cp:revision>
  <dcterms:created xsi:type="dcterms:W3CDTF">2018-03-07T16:12:49Z</dcterms:created>
  <dcterms:modified xsi:type="dcterms:W3CDTF">2023-01-27T19:43:05Z</dcterms:modified>
</cp:coreProperties>
</file>