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59" r:id="rId7"/>
    <p:sldId id="272" r:id="rId8"/>
    <p:sldId id="273" r:id="rId9"/>
    <p:sldId id="260" r:id="rId10"/>
    <p:sldId id="274" r:id="rId11"/>
    <p:sldId id="275" r:id="rId12"/>
    <p:sldId id="276" r:id="rId13"/>
    <p:sldId id="27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165" d="100"/>
          <a:sy n="165" d="100"/>
        </p:scale>
        <p:origin x="148" y="100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s.org/sgp/crs/natsec/R44116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A1C71-347B-44A9-88B4-692D9731582D}"/>
              </a:ext>
            </a:extLst>
          </p:cNvPr>
          <p:cNvSpPr txBox="1"/>
          <p:nvPr/>
        </p:nvSpPr>
        <p:spPr>
          <a:xfrm>
            <a:off x="2955850" y="366660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Afganistan</a:t>
            </a:r>
            <a:r>
              <a:rPr lang="en-US" dirty="0"/>
              <a:t>: Ce</a:t>
            </a:r>
            <a:r>
              <a:rPr lang="ro-RO" dirty="0"/>
              <a:t> a costat conflictul SUA și aliații săi</a:t>
            </a:r>
            <a:r>
              <a:rPr lang="en-US" dirty="0"/>
              <a:t>?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Războiul în Afganistan(2001-prezent)</a:t>
            </a:r>
          </a:p>
          <a:p>
            <a:r>
              <a:rPr lang="ro-RO" dirty="0"/>
              <a:t>De echipa Reality Check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81" y="2665562"/>
            <a:ext cx="1562098" cy="15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" b="194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rgbClr val="FFC000">
              <a:alpha val="90000"/>
            </a:srgbClr>
          </a:solidFill>
        </p:spPr>
        <p:txBody>
          <a:bodyPr/>
          <a:lstStyle/>
          <a:p>
            <a:r>
              <a:rPr lang="en-US" dirty="0"/>
              <a:t>GOD BLESS YOU ALL</a:t>
            </a:r>
          </a:p>
        </p:txBody>
      </p:sp>
    </p:spTree>
    <p:extLst>
      <p:ext uri="{BB962C8B-B14F-4D97-AF65-F5344CB8AC3E}">
        <p14:creationId xmlns:p14="http://schemas.microsoft.com/office/powerpoint/2010/main" val="278986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65675" y="2855631"/>
            <a:ext cx="1781499" cy="1127820"/>
            <a:chOff x="2965675" y="2902286"/>
            <a:chExt cx="1781499" cy="11278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151573" y="2902286"/>
              <a:ext cx="15956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65675" y="3722329"/>
              <a:ext cx="1744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    </a:t>
              </a:r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V</a:t>
              </a:r>
              <a:r>
                <a:rPr lang="ro-RO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înătorii de Munte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Cu respect...</a:t>
            </a:r>
            <a:endParaRPr lang="en-US" b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929" y="3461163"/>
            <a:ext cx="3581700" cy="1421794"/>
          </a:xfrm>
        </p:spPr>
        <p:txBody>
          <a:bodyPr/>
          <a:lstStyle/>
          <a:p>
            <a:r>
              <a:rPr lang="ro-RO" dirty="0"/>
              <a:t>Abel Chifan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o-RO" dirty="0"/>
              <a:t>+40732796255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o-RO" dirty="0"/>
              <a:t>abel.chifan@liceulgiroc.ro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2928" y="4594957"/>
            <a:ext cx="3821397" cy="288000"/>
          </a:xfrm>
        </p:spPr>
        <p:txBody>
          <a:bodyPr/>
          <a:lstStyle/>
          <a:p>
            <a:r>
              <a:rPr lang="en-US" dirty="0"/>
              <a:t>https://phloraxx28.github.io/NATO/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60" y="486584"/>
            <a:ext cx="7906109" cy="44471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8302" y="5322498"/>
            <a:ext cx="7651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Odată</a:t>
            </a:r>
            <a:r>
              <a:rPr lang="en-US" b="1" dirty="0"/>
              <a:t> cu </a:t>
            </a:r>
            <a:r>
              <a:rPr lang="en-US" b="1" dirty="0" err="1"/>
              <a:t>retragerea</a:t>
            </a:r>
            <a:r>
              <a:rPr lang="en-US" b="1" dirty="0"/>
              <a:t> </a:t>
            </a:r>
            <a:r>
              <a:rPr lang="en-US" b="1" dirty="0" err="1"/>
              <a:t>forțelor</a:t>
            </a:r>
            <a:r>
              <a:rPr lang="en-US" b="1" dirty="0"/>
              <a:t> </a:t>
            </a:r>
            <a:r>
              <a:rPr lang="en-US" b="1" dirty="0" err="1"/>
              <a:t>străine</a:t>
            </a:r>
            <a:r>
              <a:rPr lang="en-US" b="1" dirty="0"/>
              <a:t> din </a:t>
            </a:r>
            <a:r>
              <a:rPr lang="en-US" b="1" dirty="0" err="1"/>
              <a:t>Afganistan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preluarea</a:t>
            </a:r>
            <a:r>
              <a:rPr lang="en-US" b="1" dirty="0"/>
              <a:t> de </a:t>
            </a:r>
            <a:r>
              <a:rPr lang="en-US" b="1" dirty="0" err="1"/>
              <a:t>către</a:t>
            </a:r>
            <a:r>
              <a:rPr lang="en-US" b="1" dirty="0"/>
              <a:t> </a:t>
            </a:r>
            <a:r>
              <a:rPr lang="en-US" b="1" dirty="0" err="1"/>
              <a:t>talibani</a:t>
            </a:r>
            <a:r>
              <a:rPr lang="en-US" b="1" dirty="0"/>
              <a:t>, am </a:t>
            </a:r>
            <a:r>
              <a:rPr lang="en-US" b="1" dirty="0" err="1"/>
              <a:t>analizat</a:t>
            </a:r>
            <a:r>
              <a:rPr lang="en-US" b="1" dirty="0"/>
              <a:t> </a:t>
            </a:r>
            <a:r>
              <a:rPr lang="en-US" b="1" dirty="0" err="1"/>
              <a:t>cât</a:t>
            </a:r>
            <a:r>
              <a:rPr lang="en-US" b="1" dirty="0"/>
              <a:t> de </a:t>
            </a:r>
            <a:r>
              <a:rPr lang="en-US" b="1" dirty="0" err="1"/>
              <a:t>mult</a:t>
            </a:r>
            <a:r>
              <a:rPr lang="en-US" b="1" dirty="0"/>
              <a:t> au </a:t>
            </a:r>
            <a:r>
              <a:rPr lang="en-US" b="1" dirty="0" err="1"/>
              <a:t>cheltuit</a:t>
            </a:r>
            <a:r>
              <a:rPr lang="en-US" b="1" dirty="0"/>
              <a:t> SUA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aliații</a:t>
            </a:r>
            <a:r>
              <a:rPr lang="en-US" b="1" dirty="0"/>
              <a:t> </a:t>
            </a:r>
            <a:r>
              <a:rPr lang="en-US" b="1" dirty="0" err="1"/>
              <a:t>săi</a:t>
            </a:r>
            <a:r>
              <a:rPr lang="en-US" b="1" dirty="0"/>
              <a:t> NATO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țară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20 de </a:t>
            </a:r>
            <a:r>
              <a:rPr lang="en-US" b="1" dirty="0" err="1"/>
              <a:t>ani</a:t>
            </a:r>
            <a:r>
              <a:rPr lang="en-US" b="1" dirty="0"/>
              <a:t> de </a:t>
            </a:r>
            <a:r>
              <a:rPr lang="en-US" b="1" dirty="0" err="1"/>
              <a:t>operațiuni</a:t>
            </a:r>
            <a:r>
              <a:rPr lang="en-US" b="1" dirty="0"/>
              <a:t> </a:t>
            </a:r>
            <a:r>
              <a:rPr lang="en-US" b="1" dirty="0" err="1"/>
              <a:t>militare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77638"/>
            <a:ext cx="7239105" cy="23408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Ce for</a:t>
            </a:r>
            <a:r>
              <a:rPr lang="ro-RO" dirty="0"/>
              <a:t>țe </a:t>
            </a:r>
            <a:r>
              <a:rPr lang="en-US" dirty="0"/>
              <a:t>au</a:t>
            </a:r>
            <a:br>
              <a:rPr lang="en-US" dirty="0"/>
            </a:br>
            <a:r>
              <a:rPr lang="ro-RO" dirty="0"/>
              <a:t> fost</a:t>
            </a:r>
            <a:r>
              <a:rPr lang="en-US" dirty="0"/>
              <a:t> </a:t>
            </a:r>
            <a:r>
              <a:rPr lang="ro-RO" dirty="0"/>
              <a:t>trimise</a:t>
            </a:r>
            <a:r>
              <a:rPr lang="en-US" dirty="0"/>
              <a:t>?</a:t>
            </a:r>
            <a:endParaRPr lang="ro-R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2" y="2639684"/>
            <a:ext cx="5284426" cy="3448132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SUA au </a:t>
            </a:r>
            <a:r>
              <a:rPr lang="en-US" dirty="0" err="1"/>
              <a:t>invadat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octombrie</a:t>
            </a:r>
            <a:r>
              <a:rPr lang="en-US" dirty="0"/>
              <a:t> 2001 </a:t>
            </a:r>
            <a:r>
              <a:rPr lang="en-US" dirty="0" err="1"/>
              <a:t>pentru</a:t>
            </a:r>
            <a:r>
              <a:rPr lang="en-US" dirty="0"/>
              <a:t> a da </a:t>
            </a:r>
            <a:r>
              <a:rPr lang="en-US" dirty="0" err="1"/>
              <a:t>afară</a:t>
            </a:r>
            <a:r>
              <a:rPr lang="en-US" dirty="0"/>
              <a:t> </a:t>
            </a:r>
            <a:r>
              <a:rPr lang="en-US" dirty="0" err="1"/>
              <a:t>talibanii</a:t>
            </a:r>
            <a:r>
              <a:rPr lang="en-US" dirty="0"/>
              <a:t>, </a:t>
            </a:r>
            <a:r>
              <a:rPr lang="en-US" dirty="0" err="1"/>
              <a:t>despre</a:t>
            </a:r>
            <a:r>
              <a:rPr lang="en-US" dirty="0"/>
              <a:t> care au </a:t>
            </a:r>
            <a:r>
              <a:rPr lang="en-US" dirty="0" err="1"/>
              <a:t>spus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adăpostesc</a:t>
            </a:r>
            <a:r>
              <a:rPr lang="en-US" dirty="0"/>
              <a:t> Osama Bin Laden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figuri</a:t>
            </a:r>
            <a:r>
              <a:rPr lang="en-US" dirty="0"/>
              <a:t> al-Qaeda legate de </a:t>
            </a:r>
            <a:r>
              <a:rPr lang="en-US" dirty="0" err="1"/>
              <a:t>atacurile</a:t>
            </a:r>
            <a:r>
              <a:rPr lang="en-US" dirty="0"/>
              <a:t> din 11 </a:t>
            </a:r>
            <a:r>
              <a:rPr lang="en-US" dirty="0" err="1"/>
              <a:t>septembrie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trupelor</a:t>
            </a:r>
            <a:r>
              <a:rPr lang="en-US" dirty="0"/>
              <a:t> </a:t>
            </a:r>
            <a:r>
              <a:rPr lang="en-US" dirty="0" err="1"/>
              <a:t>americane</a:t>
            </a:r>
            <a:r>
              <a:rPr lang="en-US" dirty="0"/>
              <a:t> a </a:t>
            </a:r>
            <a:r>
              <a:rPr lang="en-US" dirty="0" err="1"/>
              <a:t>crescut</a:t>
            </a:r>
            <a:r>
              <a:rPr lang="en-US" dirty="0"/>
              <a:t> pe </a:t>
            </a:r>
            <a:r>
              <a:rPr lang="en-US" dirty="0" err="1"/>
              <a:t>măsură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Washingtonul</a:t>
            </a:r>
            <a:r>
              <a:rPr lang="en-US" dirty="0"/>
              <a:t> a </a:t>
            </a:r>
            <a:r>
              <a:rPr lang="en-US" dirty="0" err="1"/>
              <a:t>adunat</a:t>
            </a:r>
            <a:r>
              <a:rPr lang="en-US" dirty="0"/>
              <a:t> </a:t>
            </a:r>
            <a:r>
              <a:rPr lang="en-US" dirty="0" err="1"/>
              <a:t>miliarde</a:t>
            </a:r>
            <a:r>
              <a:rPr lang="en-US" dirty="0"/>
              <a:t> de </a:t>
            </a:r>
            <a:r>
              <a:rPr lang="en-US" dirty="0" err="1"/>
              <a:t>dolari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combate</a:t>
            </a:r>
            <a:r>
              <a:rPr lang="en-US" dirty="0"/>
              <a:t> o </a:t>
            </a:r>
            <a:r>
              <a:rPr lang="en-US" dirty="0" err="1"/>
              <a:t>insurgență</a:t>
            </a:r>
            <a:r>
              <a:rPr lang="en-US" dirty="0"/>
              <a:t> </a:t>
            </a:r>
            <a:r>
              <a:rPr lang="en-US" dirty="0" err="1"/>
              <a:t>talibană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reconstrucția</a:t>
            </a:r>
            <a:r>
              <a:rPr lang="en-US" dirty="0"/>
              <a:t> </a:t>
            </a:r>
            <a:r>
              <a:rPr lang="en-US" dirty="0" err="1"/>
              <a:t>fondurilor</a:t>
            </a:r>
            <a:r>
              <a:rPr lang="en-US" dirty="0"/>
              <a:t>, </a:t>
            </a:r>
            <a:r>
              <a:rPr lang="en-US" dirty="0" err="1"/>
              <a:t>ajungând</a:t>
            </a:r>
            <a:r>
              <a:rPr lang="en-US" dirty="0"/>
              <a:t> la </a:t>
            </a:r>
            <a:r>
              <a:rPr lang="en-US" dirty="0" err="1"/>
              <a:t>aproximativ</a:t>
            </a:r>
            <a:r>
              <a:rPr lang="en-US" dirty="0"/>
              <a:t> 110.000 </a:t>
            </a:r>
            <a:r>
              <a:rPr lang="en-US" dirty="0" err="1"/>
              <a:t>în</a:t>
            </a:r>
            <a:r>
              <a:rPr lang="en-US" dirty="0"/>
              <a:t> 2011.</a:t>
            </a:r>
          </a:p>
          <a:p>
            <a:pPr lvl="0"/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Nivelurile trupelor Statelor Unite </a:t>
            </a:r>
            <a:br>
              <a:rPr lang="ro-RO" dirty="0"/>
            </a:b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Afghanistan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ro-RO" dirty="0"/>
              <a:t>Anul trecut</a:t>
            </a:r>
            <a:r>
              <a:rPr lang="en-US" dirty="0"/>
              <a:t>, au </a:t>
            </a:r>
            <a:r>
              <a:rPr lang="ro-RO" dirty="0"/>
              <a:t>fost doar </a:t>
            </a:r>
            <a:r>
              <a:rPr lang="en-US" dirty="0"/>
              <a:t>4.000 de </a:t>
            </a:r>
            <a:r>
              <a:rPr lang="ro-RO" dirty="0"/>
              <a:t>soldați americani</a:t>
            </a:r>
            <a:r>
              <a:rPr lang="en-US" dirty="0"/>
              <a:t>.</a:t>
            </a:r>
          </a:p>
          <a:p>
            <a:pPr fontAlgn="base"/>
            <a:r>
              <a:rPr lang="ro-RO" dirty="0"/>
              <a:t>Datele oficiale</a:t>
            </a:r>
            <a:r>
              <a:rPr lang="en-US" dirty="0"/>
              <a:t> </a:t>
            </a:r>
            <a:r>
              <a:rPr lang="en-US" b="1" dirty="0"/>
              <a:t>nu pot include </a:t>
            </a:r>
            <a:r>
              <a:rPr lang="ro-RO" b="1" dirty="0"/>
              <a:t>întotdeauna forțe </a:t>
            </a:r>
            <a:r>
              <a:rPr lang="en-US" b="1" dirty="0"/>
              <a:t>de </a:t>
            </a:r>
            <a:r>
              <a:rPr lang="ro-RO" b="1" dirty="0"/>
              <a:t>operațiuni speciale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alte</a:t>
            </a:r>
            <a:r>
              <a:rPr lang="en-US" b="1" dirty="0"/>
              <a:t> </a:t>
            </a:r>
            <a:r>
              <a:rPr lang="en-US" b="1" dirty="0" err="1"/>
              <a:t>unități</a:t>
            </a:r>
            <a:r>
              <a:rPr lang="en-US" b="1" dirty="0"/>
              <a:t> </a:t>
            </a:r>
            <a:r>
              <a:rPr lang="en-US" b="1" dirty="0" err="1"/>
              <a:t>temporar</a:t>
            </a:r>
            <a:r>
              <a:rPr lang="ro-RO" b="1" dirty="0"/>
              <a:t>.</a:t>
            </a:r>
            <a:endParaRPr lang="en-US" dirty="0"/>
          </a:p>
          <a:p>
            <a:pPr fontAlgn="base"/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țări</a:t>
            </a:r>
            <a:r>
              <a:rPr lang="en-US" dirty="0"/>
              <a:t> au </a:t>
            </a:r>
            <a:r>
              <a:rPr lang="en-US" dirty="0" err="1"/>
              <a:t>făcut</a:t>
            </a:r>
            <a:r>
              <a:rPr lang="en-US" dirty="0"/>
              <a:t>, de </a:t>
            </a:r>
            <a:r>
              <a:rPr lang="en-US" dirty="0" err="1"/>
              <a:t>asemenea</a:t>
            </a:r>
            <a:r>
              <a:rPr lang="en-US" dirty="0"/>
              <a:t>, parte din </a:t>
            </a:r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trupelor</a:t>
            </a:r>
            <a:r>
              <a:rPr lang="en-US" dirty="0"/>
              <a:t> </a:t>
            </a:r>
            <a:r>
              <a:rPr lang="en-US" dirty="0" err="1"/>
              <a:t>străine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țară</a:t>
            </a:r>
            <a:r>
              <a:rPr lang="en-US" dirty="0"/>
              <a:t>, </a:t>
            </a:r>
            <a:r>
              <a:rPr lang="en-US" dirty="0" err="1"/>
              <a:t>inclusiv</a:t>
            </a:r>
            <a:r>
              <a:rPr lang="en-US" dirty="0"/>
              <a:t> </a:t>
            </a:r>
            <a:r>
              <a:rPr lang="en-US" dirty="0" err="1"/>
              <a:t>alți</a:t>
            </a:r>
            <a:r>
              <a:rPr lang="en-US" dirty="0"/>
              <a:t> </a:t>
            </a:r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alianței</a:t>
            </a:r>
            <a:r>
              <a:rPr lang="en-US" dirty="0"/>
              <a:t> NATO.</a:t>
            </a:r>
          </a:p>
          <a:p>
            <a:pPr fontAlgn="base"/>
            <a:r>
              <a:rPr lang="en-US" dirty="0"/>
              <a:t>Dar SUA au </a:t>
            </a:r>
            <a:r>
              <a:rPr lang="en-US" dirty="0" err="1"/>
              <a:t>avut</a:t>
            </a:r>
            <a:r>
              <a:rPr lang="en-US" dirty="0"/>
              <a:t> de </a:t>
            </a:r>
            <a:r>
              <a:rPr lang="en-US" dirty="0" err="1"/>
              <a:t>departe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contingent </a:t>
            </a:r>
            <a:r>
              <a:rPr lang="en-US" dirty="0" err="1"/>
              <a:t>unic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87" y="2024964"/>
            <a:ext cx="6245152" cy="36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dirty="0"/>
              <a:t>Ce este alianța apărări NATO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215" y="1617786"/>
            <a:ext cx="10939585" cy="859692"/>
          </a:xfrm>
        </p:spPr>
        <p:txBody>
          <a:bodyPr/>
          <a:lstStyle/>
          <a:p>
            <a:r>
              <a:rPr lang="en-US" dirty="0"/>
              <a:t>NATO </a:t>
            </a:r>
            <a:r>
              <a:rPr lang="en-US" dirty="0" err="1"/>
              <a:t>și</a:t>
            </a:r>
            <a:r>
              <a:rPr lang="en-US" dirty="0"/>
              <a:t>-a </a:t>
            </a:r>
            <a:r>
              <a:rPr lang="en-US" dirty="0" err="1"/>
              <a:t>încheiat</a:t>
            </a:r>
            <a:r>
              <a:rPr lang="en-US" dirty="0"/>
              <a:t> </a:t>
            </a:r>
            <a:r>
              <a:rPr lang="en-US" dirty="0" err="1"/>
              <a:t>oficial</a:t>
            </a:r>
            <a:r>
              <a:rPr lang="en-US" dirty="0"/>
              <a:t> </a:t>
            </a:r>
            <a:r>
              <a:rPr lang="en-US" dirty="0" err="1"/>
              <a:t>misiunea</a:t>
            </a:r>
            <a:r>
              <a:rPr lang="en-US" dirty="0"/>
              <a:t> de </a:t>
            </a:r>
            <a:r>
              <a:rPr lang="en-US" dirty="0" err="1"/>
              <a:t>luptă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decembrie</a:t>
            </a:r>
            <a:r>
              <a:rPr lang="en-US" dirty="0"/>
              <a:t> 2014,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păstrat</a:t>
            </a:r>
            <a:r>
              <a:rPr lang="en-US" dirty="0"/>
              <a:t> </a:t>
            </a:r>
            <a:r>
              <a:rPr lang="en-US" dirty="0" err="1"/>
              <a:t>acolo</a:t>
            </a:r>
            <a:r>
              <a:rPr lang="en-US" dirty="0"/>
              <a:t> o </a:t>
            </a:r>
            <a:r>
              <a:rPr lang="en-US" dirty="0" err="1"/>
              <a:t>forță</a:t>
            </a:r>
            <a:r>
              <a:rPr lang="en-US" dirty="0"/>
              <a:t> de 13.000 de </a:t>
            </a:r>
            <a:r>
              <a:rPr lang="en-US" dirty="0" err="1"/>
              <a:t>oameni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ajuta</a:t>
            </a:r>
            <a:r>
              <a:rPr lang="en-US" dirty="0"/>
              <a:t> la </a:t>
            </a:r>
            <a:r>
              <a:rPr lang="en-US" dirty="0" err="1"/>
              <a:t>formarea</a:t>
            </a:r>
            <a:r>
              <a:rPr lang="en-US" dirty="0"/>
              <a:t> </a:t>
            </a:r>
            <a:r>
              <a:rPr lang="en-US" dirty="0" err="1"/>
              <a:t>forțelor</a:t>
            </a:r>
            <a:r>
              <a:rPr lang="en-US" dirty="0"/>
              <a:t> </a:t>
            </a:r>
            <a:r>
              <a:rPr lang="en-US" dirty="0" err="1"/>
              <a:t>afgane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sprijini</a:t>
            </a:r>
            <a:r>
              <a:rPr lang="en-US" dirty="0"/>
              <a:t> </a:t>
            </a:r>
            <a:r>
              <a:rPr lang="en-US" dirty="0" err="1"/>
              <a:t>operațiunile</a:t>
            </a:r>
            <a:r>
              <a:rPr lang="en-US" dirty="0"/>
              <a:t> de </a:t>
            </a:r>
            <a:r>
              <a:rPr lang="en-US" dirty="0" err="1"/>
              <a:t>combatere</a:t>
            </a:r>
            <a:r>
              <a:rPr lang="en-US" dirty="0"/>
              <a:t> a </a:t>
            </a:r>
            <a:r>
              <a:rPr lang="en-US" dirty="0" err="1"/>
              <a:t>terorismului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76" y="2940896"/>
            <a:ext cx="6531659" cy="34154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5138" y="2940896"/>
            <a:ext cx="32796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solidFill>
                  <a:schemeClr val="bg1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e </a:t>
            </a:r>
            <a:r>
              <a:rPr lang="en-US" sz="2000" dirty="0" err="1">
                <a:solidFill>
                  <a:schemeClr val="bg1"/>
                </a:solidFill>
              </a:rPr>
              <a:t>asemenea</a:t>
            </a:r>
            <a:r>
              <a:rPr lang="en-US" sz="2000" dirty="0">
                <a:solidFill>
                  <a:schemeClr val="bg1"/>
                </a:solidFill>
              </a:rPr>
              <a:t>, au </a:t>
            </a:r>
            <a:r>
              <a:rPr lang="en-US" sz="2000" dirty="0" err="1">
                <a:solidFill>
                  <a:schemeClr val="bg1"/>
                </a:solidFill>
              </a:rPr>
              <a:t>existat</a:t>
            </a:r>
            <a:r>
              <a:rPr lang="en-US" sz="2000" dirty="0">
                <a:solidFill>
                  <a:schemeClr val="bg1"/>
                </a:solidFill>
              </a:rPr>
              <a:t> un </a:t>
            </a:r>
            <a:r>
              <a:rPr lang="en-US" sz="2000" dirty="0" err="1">
                <a:solidFill>
                  <a:schemeClr val="bg1"/>
                </a:solidFill>
              </a:rPr>
              <a:t>număr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semnificativ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antreprenori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securitate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privată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Afganistan</a:t>
            </a:r>
            <a:r>
              <a:rPr lang="en-US" sz="2000" dirty="0">
                <a:solidFill>
                  <a:schemeClr val="bg1"/>
                </a:solidFill>
              </a:rPr>
              <a:t>. </a:t>
            </a:r>
            <a:r>
              <a:rPr lang="en-US" sz="2000" dirty="0" err="1">
                <a:solidFill>
                  <a:schemeClr val="bg1"/>
                </a:solidFill>
              </a:rPr>
              <a:t>Aceasta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inclus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în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ultimul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trimestru</a:t>
            </a:r>
            <a:r>
              <a:rPr lang="en-US" sz="2000" dirty="0">
                <a:solidFill>
                  <a:schemeClr val="bg1"/>
                </a:solidFill>
              </a:rPr>
              <a:t> al </a:t>
            </a:r>
            <a:r>
              <a:rPr lang="en-US" sz="2000" dirty="0" err="1">
                <a:solidFill>
                  <a:schemeClr val="bg1"/>
                </a:solidFill>
              </a:rPr>
              <a:t>anului</a:t>
            </a:r>
            <a:r>
              <a:rPr lang="en-US" sz="2000" dirty="0">
                <a:solidFill>
                  <a:schemeClr val="bg1"/>
                </a:solidFill>
              </a:rPr>
              <a:t> 2020 </a:t>
            </a:r>
            <a:r>
              <a:rPr lang="en-US" sz="2000" dirty="0" err="1">
                <a:solidFill>
                  <a:schemeClr val="bg1"/>
                </a:solidFill>
              </a:rPr>
              <a:t>mai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mult</a:t>
            </a:r>
            <a:r>
              <a:rPr lang="en-US" sz="2000" dirty="0">
                <a:solidFill>
                  <a:schemeClr val="bg1"/>
                </a:solidFill>
              </a:rPr>
              <a:t> de 7.800 de </a:t>
            </a:r>
            <a:r>
              <a:rPr lang="en-US" sz="2000" dirty="0" err="1">
                <a:solidFill>
                  <a:schemeClr val="bg1"/>
                </a:solidFill>
              </a:rPr>
              <a:t>cetățeni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americani,potrivit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cercet</a:t>
            </a:r>
            <a:r>
              <a:rPr lang="ro-RO" sz="2000" b="1" dirty="0">
                <a:solidFill>
                  <a:schemeClr val="bg1"/>
                </a:solidFill>
              </a:rPr>
              <a:t>ărilor Congresului SUA.</a:t>
            </a:r>
            <a:r>
              <a:rPr lang="en-US" sz="2000" b="1" dirty="0">
                <a:solidFill>
                  <a:schemeClr val="bg1"/>
                </a:solidFill>
                <a:hlinkClick r:id="rId3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0954" y="6356350"/>
            <a:ext cx="6497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</a:rPr>
              <a:t>Forțele NATO au ajutat la instruirea Armatei Naționale Afgane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Căți bani </a:t>
            </a:r>
            <a:br>
              <a:rPr lang="en-US" dirty="0"/>
            </a:br>
            <a:r>
              <a:rPr lang="ro-RO" dirty="0"/>
              <a:t>s-au cheltuit</a:t>
            </a:r>
            <a:r>
              <a:rPr lang="en-US" dirty="0"/>
              <a:t>?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638698"/>
            <a:ext cx="4942829" cy="3449118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/>
              <a:t> </a:t>
            </a:r>
            <a:r>
              <a:rPr lang="en-US" dirty="0" err="1"/>
              <a:t>Marea</a:t>
            </a:r>
            <a:r>
              <a:rPr lang="en-US" dirty="0"/>
              <a:t> </a:t>
            </a:r>
            <a:r>
              <a:rPr lang="en-US" dirty="0" err="1"/>
              <a:t>majoritate</a:t>
            </a:r>
            <a:r>
              <a:rPr lang="en-US" dirty="0"/>
              <a:t> a </a:t>
            </a:r>
            <a:r>
              <a:rPr lang="en-US" dirty="0" err="1"/>
              <a:t>cheltuielilor</a:t>
            </a:r>
            <a:r>
              <a:rPr lang="en-US" dirty="0"/>
              <a:t> din </a:t>
            </a:r>
            <a:r>
              <a:rPr lang="en-US" dirty="0" err="1"/>
              <a:t>Afganistan</a:t>
            </a:r>
            <a:r>
              <a:rPr lang="en-US" dirty="0"/>
              <a:t> a </a:t>
            </a:r>
            <a:r>
              <a:rPr lang="en-US" dirty="0" err="1"/>
              <a:t>venit</a:t>
            </a:r>
            <a:r>
              <a:rPr lang="en-US" dirty="0"/>
              <a:t> din SUA.</a:t>
            </a:r>
          </a:p>
          <a:p>
            <a:pPr fontAlgn="base"/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retragerea</a:t>
            </a:r>
            <a:r>
              <a:rPr lang="en-US" dirty="0"/>
              <a:t> </a:t>
            </a:r>
            <a:r>
              <a:rPr lang="en-US" dirty="0" err="1"/>
              <a:t>finală</a:t>
            </a:r>
            <a:r>
              <a:rPr lang="en-US" dirty="0"/>
              <a:t> a </a:t>
            </a:r>
            <a:r>
              <a:rPr lang="en-US" dirty="0" err="1"/>
              <a:t>trupelor</a:t>
            </a:r>
            <a:r>
              <a:rPr lang="en-US" dirty="0"/>
              <a:t> </a:t>
            </a:r>
            <a:r>
              <a:rPr lang="en-US" dirty="0" err="1"/>
              <a:t>americane</a:t>
            </a:r>
            <a:r>
              <a:rPr lang="en-US" dirty="0"/>
              <a:t>, </a:t>
            </a:r>
            <a:r>
              <a:rPr lang="en-US" dirty="0" err="1"/>
              <a:t>președintele</a:t>
            </a:r>
            <a:r>
              <a:rPr lang="en-US" dirty="0"/>
              <a:t> Joe Biden a </a:t>
            </a:r>
            <a:r>
              <a:rPr lang="en-US" dirty="0" err="1"/>
              <a:t>citat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cifre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costul</a:t>
            </a:r>
            <a:r>
              <a:rPr lang="en-US" dirty="0"/>
              <a:t> total al </a:t>
            </a:r>
            <a:r>
              <a:rPr lang="en-US" dirty="0" err="1"/>
              <a:t>războiului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El a </a:t>
            </a:r>
            <a:r>
              <a:rPr lang="en-US" dirty="0" err="1"/>
              <a:t>spus</a:t>
            </a:r>
            <a:r>
              <a:rPr lang="en-US" dirty="0"/>
              <a:t>: „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2 </a:t>
            </a:r>
            <a:r>
              <a:rPr lang="en-US" dirty="0" err="1"/>
              <a:t>trilioane</a:t>
            </a:r>
            <a:r>
              <a:rPr lang="en-US" dirty="0"/>
              <a:t> de </a:t>
            </a:r>
            <a:r>
              <a:rPr lang="en-US" dirty="0" err="1"/>
              <a:t>dolari</a:t>
            </a:r>
            <a:r>
              <a:rPr lang="en-US" dirty="0"/>
              <a:t> </a:t>
            </a:r>
            <a:r>
              <a:rPr lang="en-US" dirty="0" err="1"/>
              <a:t>cheltuiți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Afganistan</a:t>
            </a:r>
            <a:r>
              <a:rPr lang="en-US" dirty="0"/>
              <a:t> ... [</a:t>
            </a:r>
            <a:r>
              <a:rPr lang="en-US" dirty="0" err="1"/>
              <a:t>sau</a:t>
            </a:r>
            <a:r>
              <a:rPr lang="en-US" dirty="0"/>
              <a:t>] </a:t>
            </a:r>
            <a:r>
              <a:rPr lang="en-US" dirty="0" err="1"/>
              <a:t>ați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1 </a:t>
            </a:r>
            <a:r>
              <a:rPr lang="en-US" dirty="0" err="1"/>
              <a:t>miliard</a:t>
            </a:r>
            <a:r>
              <a:rPr lang="en-US" dirty="0"/>
              <a:t> de </a:t>
            </a:r>
            <a:r>
              <a:rPr lang="en-US" dirty="0" err="1"/>
              <a:t>dolari</a:t>
            </a:r>
            <a:r>
              <a:rPr lang="en-US" dirty="0"/>
              <a:t>, </a:t>
            </a:r>
            <a:r>
              <a:rPr lang="en-US" dirty="0" err="1"/>
              <a:t>după</a:t>
            </a:r>
            <a:r>
              <a:rPr lang="en-US" dirty="0"/>
              <a:t> cum spun </a:t>
            </a:r>
            <a:r>
              <a:rPr lang="en-US" dirty="0" err="1"/>
              <a:t>mulți</a:t>
            </a:r>
            <a:r>
              <a:rPr lang="en-US" dirty="0"/>
              <a:t>”.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/>
              <a:t>S-au scurs cheltuielile US in Afganistan în 2011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sz="1600" dirty="0" err="1"/>
              <a:t>Între</a:t>
            </a:r>
            <a:r>
              <a:rPr lang="en-US" sz="1600" dirty="0"/>
              <a:t> 2010 </a:t>
            </a:r>
            <a:r>
              <a:rPr lang="en-US" sz="1600" dirty="0" err="1"/>
              <a:t>și</a:t>
            </a:r>
            <a:r>
              <a:rPr lang="en-US" sz="1600" dirty="0"/>
              <a:t> 2012, </a:t>
            </a:r>
            <a:r>
              <a:rPr lang="en-US" sz="1600" dirty="0" err="1"/>
              <a:t>când</a:t>
            </a:r>
            <a:r>
              <a:rPr lang="en-US" sz="1600" dirty="0"/>
              <a:t> SUA au </a:t>
            </a:r>
            <a:r>
              <a:rPr lang="en-US" sz="1600" dirty="0" err="1"/>
              <a:t>avut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o </a:t>
            </a:r>
            <a:r>
              <a:rPr lang="en-US" sz="1600" dirty="0" err="1"/>
              <a:t>vreme</a:t>
            </a:r>
            <a:r>
              <a:rPr lang="en-US" sz="1600" dirty="0"/>
              <a:t> </a:t>
            </a:r>
            <a:r>
              <a:rPr lang="en-US" sz="1600" dirty="0" err="1"/>
              <a:t>peste</a:t>
            </a:r>
            <a:r>
              <a:rPr lang="en-US" sz="1600" dirty="0"/>
              <a:t> 100.000 de </a:t>
            </a:r>
            <a:r>
              <a:rPr lang="en-US" sz="1600" dirty="0" err="1"/>
              <a:t>soldați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țară</a:t>
            </a:r>
            <a:r>
              <a:rPr lang="en-US" sz="1600" dirty="0"/>
              <a:t>, </a:t>
            </a:r>
            <a:r>
              <a:rPr lang="en-US" sz="1600" dirty="0" err="1"/>
              <a:t>costul</a:t>
            </a:r>
            <a:r>
              <a:rPr lang="en-US" sz="1600" dirty="0"/>
              <a:t> </a:t>
            </a:r>
            <a:r>
              <a:rPr lang="en-US" sz="1600" dirty="0" err="1"/>
              <a:t>războiului</a:t>
            </a:r>
            <a:r>
              <a:rPr lang="en-US" sz="1600" dirty="0"/>
              <a:t> a </a:t>
            </a:r>
            <a:r>
              <a:rPr lang="en-US" sz="1600" dirty="0" err="1"/>
              <a:t>crescut</a:t>
            </a:r>
            <a:r>
              <a:rPr lang="en-US" sz="1600" dirty="0"/>
              <a:t> la </a:t>
            </a:r>
            <a:r>
              <a:rPr lang="en-US" sz="1600" dirty="0" err="1"/>
              <a:t>peste</a:t>
            </a:r>
            <a:r>
              <a:rPr lang="en-US" sz="1600" dirty="0"/>
              <a:t> 100 de </a:t>
            </a:r>
            <a:r>
              <a:rPr lang="en-US" sz="1600" dirty="0" err="1"/>
              <a:t>miliarde</a:t>
            </a:r>
            <a:r>
              <a:rPr lang="en-US" sz="1600" dirty="0"/>
              <a:t> de </a:t>
            </a:r>
            <a:r>
              <a:rPr lang="en-US" sz="1600" dirty="0" err="1"/>
              <a:t>dolari</a:t>
            </a:r>
            <a:r>
              <a:rPr lang="en-US" sz="1600" dirty="0"/>
              <a:t> pe an, </a:t>
            </a:r>
            <a:r>
              <a:rPr lang="en-US" sz="1600" dirty="0" err="1"/>
              <a:t>potrivit</a:t>
            </a:r>
            <a:r>
              <a:rPr lang="en-US" sz="1600" dirty="0"/>
              <a:t> </a:t>
            </a:r>
            <a:r>
              <a:rPr lang="en-US" sz="1600" dirty="0" err="1"/>
              <a:t>cifrelor</a:t>
            </a:r>
            <a:r>
              <a:rPr lang="en-US" sz="1600" dirty="0"/>
              <a:t> </a:t>
            </a:r>
            <a:r>
              <a:rPr lang="en-US" sz="1600" dirty="0" err="1"/>
              <a:t>guvernului</a:t>
            </a:r>
            <a:r>
              <a:rPr lang="en-US" sz="1600" dirty="0"/>
              <a:t> SUA.</a:t>
            </a:r>
          </a:p>
          <a:p>
            <a:pPr fontAlgn="base"/>
            <a:r>
              <a:rPr lang="en-US" sz="1600" dirty="0"/>
              <a:t>Pe </a:t>
            </a:r>
            <a:r>
              <a:rPr lang="en-US" sz="1600" dirty="0" err="1"/>
              <a:t>măsură</a:t>
            </a:r>
            <a:r>
              <a:rPr lang="en-US" sz="1600" dirty="0"/>
              <a:t> </a:t>
            </a:r>
            <a:r>
              <a:rPr lang="en-US" sz="1600" dirty="0" err="1"/>
              <a:t>ce</a:t>
            </a:r>
            <a:r>
              <a:rPr lang="en-US" sz="1600" dirty="0"/>
              <a:t> </a:t>
            </a:r>
            <a:r>
              <a:rPr lang="en-US" sz="1600" dirty="0" err="1"/>
              <a:t>armata</a:t>
            </a:r>
            <a:r>
              <a:rPr lang="en-US" sz="1600" dirty="0"/>
              <a:t> SUA </a:t>
            </a:r>
            <a:r>
              <a:rPr lang="en-US" sz="1600" dirty="0" err="1"/>
              <a:t>și</a:t>
            </a:r>
            <a:r>
              <a:rPr lang="en-US" sz="1600" dirty="0"/>
              <a:t>-a </a:t>
            </a:r>
            <a:r>
              <a:rPr lang="en-US" sz="1600" dirty="0" err="1"/>
              <a:t>îndepărtat</a:t>
            </a:r>
            <a:r>
              <a:rPr lang="en-US" sz="1600" dirty="0"/>
              <a:t> </a:t>
            </a:r>
            <a:r>
              <a:rPr lang="en-US" sz="1600" dirty="0" err="1"/>
              <a:t>atenția</a:t>
            </a:r>
            <a:r>
              <a:rPr lang="en-US" sz="1600" dirty="0"/>
              <a:t> de la </a:t>
            </a:r>
            <a:r>
              <a:rPr lang="en-US" sz="1600" dirty="0" err="1"/>
              <a:t>operațiunile</a:t>
            </a:r>
            <a:r>
              <a:rPr lang="en-US" sz="1600" dirty="0"/>
              <a:t> </a:t>
            </a:r>
            <a:r>
              <a:rPr lang="en-US" sz="1600" dirty="0" err="1"/>
              <a:t>ofensive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s-a </a:t>
            </a:r>
            <a:r>
              <a:rPr lang="en-US" sz="1600" dirty="0" err="1"/>
              <a:t>concentrat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r>
              <a:rPr lang="en-US" sz="1600" dirty="0"/>
              <a:t> pe </a:t>
            </a:r>
            <a:r>
              <a:rPr lang="en-US" sz="1600" dirty="0" err="1"/>
              <a:t>instruirea</a:t>
            </a:r>
            <a:r>
              <a:rPr lang="en-US" sz="1600" dirty="0"/>
              <a:t> </a:t>
            </a:r>
            <a:r>
              <a:rPr lang="en-US" sz="1600" dirty="0" err="1"/>
              <a:t>forțelor</a:t>
            </a:r>
            <a:r>
              <a:rPr lang="en-US" sz="1600" dirty="0"/>
              <a:t> </a:t>
            </a:r>
            <a:r>
              <a:rPr lang="en-US" sz="1600" dirty="0" err="1"/>
              <a:t>afgane</a:t>
            </a:r>
            <a:r>
              <a:rPr lang="en-US" sz="1600" dirty="0"/>
              <a:t>, </a:t>
            </a:r>
            <a:r>
              <a:rPr lang="en-US" sz="1600" dirty="0" err="1"/>
              <a:t>costurile</a:t>
            </a:r>
            <a:r>
              <a:rPr lang="en-US" sz="1600" dirty="0"/>
              <a:t> au </a:t>
            </a:r>
            <a:r>
              <a:rPr lang="en-US" sz="1600" dirty="0" err="1"/>
              <a:t>scăzut</a:t>
            </a:r>
            <a:r>
              <a:rPr lang="en-US" sz="1600" dirty="0"/>
              <a:t> </a:t>
            </a:r>
            <a:r>
              <a:rPr lang="en-US" sz="1600" dirty="0" err="1"/>
              <a:t>brusc</a:t>
            </a:r>
            <a:r>
              <a:rPr lang="en-US" sz="1600" dirty="0"/>
              <a:t> la </a:t>
            </a:r>
            <a:r>
              <a:rPr lang="en-US" sz="1600" dirty="0" err="1"/>
              <a:t>aproximativ</a:t>
            </a:r>
            <a:r>
              <a:rPr lang="en-US" sz="1600" dirty="0"/>
              <a:t> 45 de </a:t>
            </a:r>
            <a:r>
              <a:rPr lang="en-US" sz="1600" dirty="0" err="1"/>
              <a:t>miliarde</a:t>
            </a:r>
            <a:r>
              <a:rPr lang="en-US" sz="1600" dirty="0"/>
              <a:t> de </a:t>
            </a:r>
            <a:r>
              <a:rPr lang="en-US" sz="1600" dirty="0" err="1"/>
              <a:t>dolari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ultimii</a:t>
            </a:r>
            <a:r>
              <a:rPr lang="en-US" sz="1600" dirty="0"/>
              <a:t> </a:t>
            </a:r>
            <a:r>
              <a:rPr lang="en-US" sz="1600" dirty="0" err="1"/>
              <a:t>ani</a:t>
            </a:r>
            <a:r>
              <a:rPr lang="en-US" sz="1600" dirty="0"/>
              <a:t>.</a:t>
            </a:r>
          </a:p>
          <a:p>
            <a:pPr fontAlgn="base"/>
            <a:r>
              <a:rPr lang="en-US" sz="1600" b="1" dirty="0" err="1"/>
              <a:t>Potrivit</a:t>
            </a:r>
            <a:r>
              <a:rPr lang="en-US" sz="1600" b="1" dirty="0"/>
              <a:t> </a:t>
            </a:r>
            <a:r>
              <a:rPr lang="en-US" sz="1600" b="1" dirty="0" err="1"/>
              <a:t>Departamentului</a:t>
            </a:r>
            <a:r>
              <a:rPr lang="en-US" sz="1600" b="1" dirty="0"/>
              <a:t> </a:t>
            </a:r>
            <a:r>
              <a:rPr lang="en-US" sz="1600" b="1" dirty="0" err="1"/>
              <a:t>Apărării</a:t>
            </a:r>
            <a:r>
              <a:rPr lang="en-US" sz="1600" b="1" dirty="0"/>
              <a:t> al S</a:t>
            </a:r>
            <a:r>
              <a:rPr lang="ro-RO" sz="1600" b="1" dirty="0"/>
              <a:t>UA</a:t>
            </a:r>
            <a:r>
              <a:rPr lang="ro-RO" sz="1600" dirty="0"/>
              <a:t>, </a:t>
            </a:r>
            <a:r>
              <a:rPr lang="en-US" sz="1600" dirty="0" err="1"/>
              <a:t>cheltuielile</a:t>
            </a:r>
            <a:r>
              <a:rPr lang="en-US" sz="1600" dirty="0"/>
              <a:t> </a:t>
            </a:r>
            <a:r>
              <a:rPr lang="en-US" sz="1600" dirty="0" err="1"/>
              <a:t>militare</a:t>
            </a:r>
            <a:r>
              <a:rPr lang="en-US" sz="1600" dirty="0"/>
              <a:t> </a:t>
            </a:r>
            <a:r>
              <a:rPr lang="en-US" sz="1600" dirty="0" err="1"/>
              <a:t>totale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Afganistan</a:t>
            </a:r>
            <a:r>
              <a:rPr lang="en-US" sz="1600" dirty="0"/>
              <a:t> (din </a:t>
            </a:r>
            <a:r>
              <a:rPr lang="en-US" sz="1600" dirty="0" err="1"/>
              <a:t>octombrie</a:t>
            </a:r>
            <a:r>
              <a:rPr lang="en-US" sz="1600" dirty="0"/>
              <a:t> 2001 </a:t>
            </a:r>
            <a:r>
              <a:rPr lang="en-US" sz="1600" dirty="0" err="1"/>
              <a:t>până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decembrie</a:t>
            </a:r>
            <a:r>
              <a:rPr lang="en-US" sz="1600" dirty="0"/>
              <a:t> 2020) au </a:t>
            </a:r>
            <a:r>
              <a:rPr lang="en-US" sz="1600" dirty="0" err="1"/>
              <a:t>fost</a:t>
            </a:r>
            <a:r>
              <a:rPr lang="en-US" sz="1600" dirty="0"/>
              <a:t> de 825 </a:t>
            </a:r>
            <a:r>
              <a:rPr lang="en-US" sz="1600" dirty="0" err="1"/>
              <a:t>miliarde</a:t>
            </a:r>
            <a:r>
              <a:rPr lang="en-US" sz="1600" dirty="0"/>
              <a:t> </a:t>
            </a:r>
            <a:r>
              <a:rPr lang="en-US" sz="1600" dirty="0" err="1"/>
              <a:t>dolari</a:t>
            </a:r>
            <a:r>
              <a:rPr lang="en-US" sz="1600" dirty="0"/>
              <a:t>, cu </a:t>
            </a:r>
            <a:r>
              <a:rPr lang="en-US" sz="1600" dirty="0" err="1"/>
              <a:t>aproximativ</a:t>
            </a:r>
            <a:r>
              <a:rPr lang="en-US" sz="1600" dirty="0"/>
              <a:t> 130 </a:t>
            </a:r>
            <a:r>
              <a:rPr lang="en-US" sz="1600" dirty="0" err="1"/>
              <a:t>miliarde</a:t>
            </a:r>
            <a:r>
              <a:rPr lang="en-US" sz="1600" dirty="0"/>
              <a:t> </a:t>
            </a:r>
            <a:r>
              <a:rPr lang="en-US" sz="1600" dirty="0" err="1"/>
              <a:t>dolari</a:t>
            </a:r>
            <a:r>
              <a:rPr lang="en-US" sz="1600" dirty="0"/>
              <a:t> </a:t>
            </a:r>
            <a:r>
              <a:rPr lang="en-US" sz="1600" dirty="0" err="1"/>
              <a:t>cheltuiți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proiecte</a:t>
            </a:r>
            <a:r>
              <a:rPr lang="en-US" sz="1600" dirty="0"/>
              <a:t> de </a:t>
            </a:r>
            <a:r>
              <a:rPr lang="en-US" sz="1600" dirty="0" err="1"/>
              <a:t>reconstrucție</a:t>
            </a:r>
            <a:r>
              <a:rPr lang="en-US" sz="1600" dirty="0"/>
              <a:t>.</a:t>
            </a:r>
          </a:p>
          <a:p>
            <a:pPr fontAlgn="base"/>
            <a:r>
              <a:rPr lang="en-US" sz="1600" dirty="0" err="1"/>
              <a:t>Aceasta</a:t>
            </a:r>
            <a:r>
              <a:rPr lang="en-US" sz="1600" dirty="0"/>
              <a:t> </a:t>
            </a:r>
            <a:r>
              <a:rPr lang="en-US" sz="1600" dirty="0" err="1"/>
              <a:t>aduce</a:t>
            </a:r>
            <a:r>
              <a:rPr lang="en-US" sz="1600" dirty="0"/>
              <a:t> </a:t>
            </a:r>
            <a:r>
              <a:rPr lang="en-US" sz="1600" dirty="0" err="1"/>
              <a:t>costul</a:t>
            </a:r>
            <a:r>
              <a:rPr lang="en-US" sz="1600" dirty="0"/>
              <a:t> total, pe </a:t>
            </a:r>
            <a:r>
              <a:rPr lang="en-US" sz="1600" dirty="0" err="1"/>
              <a:t>baza</a:t>
            </a:r>
            <a:r>
              <a:rPr lang="en-US" sz="1600" dirty="0"/>
              <a:t> </a:t>
            </a:r>
            <a:r>
              <a:rPr lang="en-US" sz="1600" dirty="0" err="1"/>
              <a:t>datelor</a:t>
            </a:r>
            <a:r>
              <a:rPr lang="en-US" sz="1600" dirty="0"/>
              <a:t> </a:t>
            </a:r>
            <a:r>
              <a:rPr lang="en-US" sz="1600" dirty="0" err="1"/>
              <a:t>oficiale</a:t>
            </a:r>
            <a:r>
              <a:rPr lang="en-US" sz="1600" dirty="0"/>
              <a:t>, la </a:t>
            </a:r>
            <a:r>
              <a:rPr lang="en-US" sz="1600" dirty="0" err="1"/>
              <a:t>aproximativ</a:t>
            </a:r>
            <a:r>
              <a:rPr lang="en-US" sz="1600" dirty="0"/>
              <a:t> 955 </a:t>
            </a:r>
            <a:r>
              <a:rPr lang="en-US" sz="1600" dirty="0" err="1"/>
              <a:t>miliarde</a:t>
            </a:r>
            <a:r>
              <a:rPr lang="en-US" sz="1600" dirty="0"/>
              <a:t> USD </a:t>
            </a:r>
            <a:r>
              <a:rPr lang="en-US" sz="1600" dirty="0" err="1"/>
              <a:t>între</a:t>
            </a:r>
            <a:r>
              <a:rPr lang="en-US" sz="1600" dirty="0"/>
              <a:t> 2001 </a:t>
            </a:r>
            <a:r>
              <a:rPr lang="en-US" sz="1600" dirty="0" err="1"/>
              <a:t>și</a:t>
            </a:r>
            <a:r>
              <a:rPr lang="en-US" sz="1600" dirty="0"/>
              <a:t> 2020 - </a:t>
            </a:r>
            <a:r>
              <a:rPr lang="en-US" sz="1600" dirty="0" err="1"/>
              <a:t>aproape</a:t>
            </a:r>
            <a:r>
              <a:rPr lang="en-US" sz="1600" dirty="0"/>
              <a:t> de </a:t>
            </a:r>
            <a:r>
              <a:rPr lang="en-US" sz="1600" dirty="0" err="1"/>
              <a:t>estimarea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mică</a:t>
            </a:r>
            <a:r>
              <a:rPr lang="en-US" sz="1600" dirty="0"/>
              <a:t> de 1 </a:t>
            </a:r>
            <a:r>
              <a:rPr lang="en-US" sz="1600" dirty="0" err="1"/>
              <a:t>miliard</a:t>
            </a:r>
            <a:r>
              <a:rPr lang="en-US" sz="1600" dirty="0"/>
              <a:t> USD </a:t>
            </a:r>
            <a:r>
              <a:rPr lang="en-US" sz="1600" dirty="0" err="1"/>
              <a:t>oferită</a:t>
            </a:r>
            <a:r>
              <a:rPr lang="en-US" sz="1600" dirty="0"/>
              <a:t> de </a:t>
            </a:r>
            <a:r>
              <a:rPr lang="en-US" sz="1600" dirty="0" err="1"/>
              <a:t>domnul</a:t>
            </a:r>
            <a:r>
              <a:rPr lang="en-US" sz="1600" dirty="0"/>
              <a:t> Biden.</a:t>
            </a:r>
          </a:p>
          <a:p>
            <a:endParaRPr lang="en-U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7677" y="1651044"/>
            <a:ext cx="5528446" cy="45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76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Dar costul uman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De </a:t>
            </a:r>
            <a:r>
              <a:rPr lang="en-US" dirty="0" err="1"/>
              <a:t>când</a:t>
            </a:r>
            <a:r>
              <a:rPr lang="en-US" dirty="0"/>
              <a:t> a </a:t>
            </a:r>
            <a:r>
              <a:rPr lang="en-US" dirty="0" err="1"/>
              <a:t>început</a:t>
            </a:r>
            <a:r>
              <a:rPr lang="en-US" dirty="0"/>
              <a:t> </a:t>
            </a:r>
            <a:r>
              <a:rPr lang="en-US" dirty="0" err="1"/>
              <a:t>războiul</a:t>
            </a:r>
            <a:r>
              <a:rPr lang="en-US" dirty="0"/>
              <a:t> </a:t>
            </a:r>
            <a:r>
              <a:rPr lang="en-US" dirty="0" err="1"/>
              <a:t>împotriva</a:t>
            </a:r>
            <a:r>
              <a:rPr lang="en-US" dirty="0"/>
              <a:t> </a:t>
            </a:r>
            <a:r>
              <a:rPr lang="en-US" dirty="0" err="1"/>
              <a:t>talibanilor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2001, au </a:t>
            </a:r>
            <a:r>
              <a:rPr lang="en-US" dirty="0" err="1"/>
              <a:t>existat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3.500 de </a:t>
            </a:r>
            <a:r>
              <a:rPr lang="en-US" dirty="0" err="1"/>
              <a:t>morți</a:t>
            </a:r>
            <a:r>
              <a:rPr lang="en-US" dirty="0"/>
              <a:t> de </a:t>
            </a:r>
            <a:r>
              <a:rPr lang="en-US" dirty="0" err="1"/>
              <a:t>coaliție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</a:t>
            </a:r>
            <a:r>
              <a:rPr lang="en-US" dirty="0" err="1"/>
              <a:t>peste</a:t>
            </a:r>
            <a:r>
              <a:rPr lang="en-US" dirty="0"/>
              <a:t> 2.300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soldați</a:t>
            </a:r>
            <a:r>
              <a:rPr lang="en-US" dirty="0"/>
              <a:t> </a:t>
            </a:r>
            <a:r>
              <a:rPr lang="en-US" dirty="0" err="1"/>
              <a:t>americani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Peste</a:t>
            </a:r>
            <a:r>
              <a:rPr lang="en-US" dirty="0"/>
              <a:t> 450 de </a:t>
            </a:r>
            <a:r>
              <a:rPr lang="en-US" dirty="0" err="1"/>
              <a:t>soldați</a:t>
            </a:r>
            <a:r>
              <a:rPr lang="en-US" dirty="0"/>
              <a:t> </a:t>
            </a:r>
            <a:r>
              <a:rPr lang="en-US" dirty="0" err="1"/>
              <a:t>britanici</a:t>
            </a:r>
            <a:r>
              <a:rPr lang="en-US" dirty="0"/>
              <a:t> au </a:t>
            </a:r>
            <a:r>
              <a:rPr lang="en-US" dirty="0" err="1"/>
              <a:t>murit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Alți</a:t>
            </a:r>
            <a:r>
              <a:rPr lang="en-US" dirty="0"/>
              <a:t> 20.660 de </a:t>
            </a:r>
            <a:r>
              <a:rPr lang="en-US" dirty="0" err="1"/>
              <a:t>soldați</a:t>
            </a:r>
            <a:r>
              <a:rPr lang="en-US" dirty="0"/>
              <a:t> </a:t>
            </a:r>
            <a:r>
              <a:rPr lang="en-US" dirty="0" err="1"/>
              <a:t>americani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răniți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acțiune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1852" y="1651043"/>
            <a:ext cx="5840096" cy="36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06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8373" y="550213"/>
            <a:ext cx="5329547" cy="5912731"/>
          </a:xfrm>
        </p:spPr>
        <p:txBody>
          <a:bodyPr/>
          <a:lstStyle/>
          <a:p>
            <a:pPr fontAlgn="base"/>
            <a:r>
              <a:rPr lang="en-US" dirty="0"/>
              <a:t>Dar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cifre</a:t>
            </a:r>
            <a:r>
              <a:rPr lang="en-US" dirty="0"/>
              <a:t> ale </a:t>
            </a:r>
            <a:r>
              <a:rPr lang="en-US" dirty="0" err="1"/>
              <a:t>victimelor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diminuate</a:t>
            </a:r>
            <a:r>
              <a:rPr lang="en-US" dirty="0"/>
              <a:t> de </a:t>
            </a:r>
            <a:r>
              <a:rPr lang="en-US" dirty="0" err="1"/>
              <a:t>pierderea</a:t>
            </a:r>
            <a:r>
              <a:rPr lang="en-US" dirty="0"/>
              <a:t> de </a:t>
            </a:r>
            <a:r>
              <a:rPr lang="en-US" dirty="0" err="1"/>
              <a:t>vieți</a:t>
            </a:r>
            <a:r>
              <a:rPr lang="en-US" dirty="0"/>
              <a:t> </a:t>
            </a:r>
            <a:r>
              <a:rPr lang="en-US" dirty="0" err="1"/>
              <a:t>omenești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rândul</a:t>
            </a:r>
            <a:r>
              <a:rPr lang="en-US" dirty="0"/>
              <a:t> </a:t>
            </a:r>
            <a:r>
              <a:rPr lang="en-US" dirty="0" err="1"/>
              <a:t>forțelor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afgane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al </a:t>
            </a:r>
            <a:r>
              <a:rPr lang="en-US" dirty="0" err="1"/>
              <a:t>civililor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Președintele</a:t>
            </a:r>
            <a:r>
              <a:rPr lang="en-US" dirty="0"/>
              <a:t> </a:t>
            </a:r>
            <a:r>
              <a:rPr lang="en-US" dirty="0" err="1"/>
              <a:t>Ghani</a:t>
            </a:r>
            <a:r>
              <a:rPr lang="en-US" dirty="0"/>
              <a:t> a </a:t>
            </a:r>
            <a:r>
              <a:rPr lang="en-US" dirty="0" err="1"/>
              <a:t>spus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2019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peste</a:t>
            </a:r>
            <a:r>
              <a:rPr lang="en-US" dirty="0"/>
              <a:t> 45.000 de </a:t>
            </a:r>
            <a:r>
              <a:rPr lang="en-US" dirty="0" err="1"/>
              <a:t>membri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forțelor</a:t>
            </a:r>
            <a:r>
              <a:rPr lang="en-US" dirty="0"/>
              <a:t> de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en-US" dirty="0" err="1"/>
              <a:t>afgane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uciși</a:t>
            </a:r>
            <a:r>
              <a:rPr lang="en-US" dirty="0"/>
              <a:t> de </a:t>
            </a:r>
            <a:r>
              <a:rPr lang="en-US" dirty="0" err="1"/>
              <a:t>când</a:t>
            </a:r>
            <a:r>
              <a:rPr lang="en-US" dirty="0"/>
              <a:t> a </a:t>
            </a:r>
            <a:r>
              <a:rPr lang="en-US" dirty="0" err="1"/>
              <a:t>devenit</a:t>
            </a:r>
            <a:r>
              <a:rPr lang="en-US" dirty="0"/>
              <a:t> </a:t>
            </a:r>
            <a:r>
              <a:rPr lang="en-US" dirty="0" err="1"/>
              <a:t>președinte</a:t>
            </a:r>
            <a:r>
              <a:rPr lang="en-US" dirty="0"/>
              <a:t> cu </a:t>
            </a:r>
            <a:r>
              <a:rPr lang="en-US" dirty="0" err="1"/>
              <a:t>cinci</a:t>
            </a:r>
            <a:r>
              <a:rPr lang="en-US" dirty="0"/>
              <a:t> </a:t>
            </a:r>
            <a:r>
              <a:rPr lang="en-US" dirty="0" err="1"/>
              <a:t>ani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devreme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Cercetările</a:t>
            </a:r>
            <a:r>
              <a:rPr lang="en-US" dirty="0"/>
              <a:t> </a:t>
            </a:r>
            <a:r>
              <a:rPr lang="en-US" dirty="0" err="1"/>
              <a:t>efectuate</a:t>
            </a:r>
            <a:r>
              <a:rPr lang="en-US" dirty="0"/>
              <a:t> de </a:t>
            </a:r>
            <a:r>
              <a:rPr lang="en-US" dirty="0" err="1"/>
              <a:t>Universitatea</a:t>
            </a:r>
            <a:r>
              <a:rPr lang="en-US" dirty="0"/>
              <a:t> Brown </a:t>
            </a:r>
            <a:r>
              <a:rPr lang="en-US" dirty="0" err="1"/>
              <a:t>în</a:t>
            </a:r>
            <a:r>
              <a:rPr lang="en-US" dirty="0"/>
              <a:t> 2019 au </a:t>
            </a:r>
            <a:r>
              <a:rPr lang="en-US" dirty="0" err="1"/>
              <a:t>estimat</a:t>
            </a:r>
            <a:r>
              <a:rPr lang="en-US" dirty="0"/>
              <a:t> </a:t>
            </a:r>
            <a:r>
              <a:rPr lang="en-US" dirty="0" err="1"/>
              <a:t>pierderea</a:t>
            </a:r>
            <a:r>
              <a:rPr lang="en-US" dirty="0"/>
              <a:t> de </a:t>
            </a:r>
            <a:r>
              <a:rPr lang="en-US" dirty="0" err="1"/>
              <a:t>vieți</a:t>
            </a:r>
            <a:r>
              <a:rPr lang="en-US" dirty="0"/>
              <a:t> </a:t>
            </a:r>
            <a:r>
              <a:rPr lang="en-US" dirty="0" err="1"/>
              <a:t>omenești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rândul</a:t>
            </a:r>
            <a:r>
              <a:rPr lang="en-US" dirty="0"/>
              <a:t> </a:t>
            </a:r>
            <a:r>
              <a:rPr lang="en-US" dirty="0" err="1"/>
              <a:t>militarilor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poliției</a:t>
            </a:r>
            <a:r>
              <a:rPr lang="en-US" dirty="0"/>
              <a:t> </a:t>
            </a:r>
            <a:r>
              <a:rPr lang="en-US" dirty="0" err="1"/>
              <a:t>naționale</a:t>
            </a:r>
            <a:r>
              <a:rPr lang="en-US" dirty="0"/>
              <a:t> din </a:t>
            </a:r>
            <a:r>
              <a:rPr lang="en-US" dirty="0" err="1"/>
              <a:t>Afganistan</a:t>
            </a:r>
            <a:r>
              <a:rPr lang="en-US" dirty="0"/>
              <a:t> </a:t>
            </a:r>
            <a:r>
              <a:rPr lang="en-US" b="1" dirty="0"/>
              <a:t>cu </a:t>
            </a:r>
            <a:r>
              <a:rPr lang="en-US" b="1" dirty="0" err="1"/>
              <a:t>peste</a:t>
            </a:r>
            <a:r>
              <a:rPr lang="en-US" b="1" dirty="0"/>
              <a:t> 64.100 de </a:t>
            </a:r>
            <a:r>
              <a:rPr lang="en-US" b="1" dirty="0" err="1"/>
              <a:t>persoane</a:t>
            </a:r>
            <a:r>
              <a:rPr lang="en-US" b="1" dirty="0"/>
              <a:t> din </a:t>
            </a:r>
            <a:r>
              <a:rPr lang="en-US" b="1" dirty="0" err="1"/>
              <a:t>octombrie</a:t>
            </a:r>
            <a:r>
              <a:rPr lang="en-US" b="1" dirty="0"/>
              <a:t> 2001, </a:t>
            </a:r>
            <a:r>
              <a:rPr lang="en-US" b="1" dirty="0" err="1"/>
              <a:t>când</a:t>
            </a:r>
            <a:r>
              <a:rPr lang="en-US" b="1" dirty="0"/>
              <a:t> a </a:t>
            </a:r>
            <a:r>
              <a:rPr lang="en-US" b="1" dirty="0" err="1"/>
              <a:t>început</a:t>
            </a:r>
            <a:r>
              <a:rPr lang="en-US" b="1" dirty="0"/>
              <a:t> </a:t>
            </a:r>
            <a:r>
              <a:rPr lang="en-US" b="1" dirty="0" err="1"/>
              <a:t>războiul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3730" y="550213"/>
            <a:ext cx="5433134" cy="4119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33730" y="5027000"/>
            <a:ext cx="5684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 err="1">
                <a:solidFill>
                  <a:schemeClr val="bg1"/>
                </a:solidFill>
              </a:rPr>
              <a:t>Și</a:t>
            </a:r>
            <a:r>
              <a:rPr lang="en-US" b="1" dirty="0">
                <a:solidFill>
                  <a:schemeClr val="bg1"/>
                </a:solidFill>
              </a:rPr>
              <a:t> conform </a:t>
            </a:r>
            <a:r>
              <a:rPr lang="en-US" b="1" dirty="0" err="1">
                <a:solidFill>
                  <a:schemeClr val="bg1"/>
                </a:solidFill>
              </a:rPr>
              <a:t>Misiunii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Națiunilor</a:t>
            </a:r>
            <a:r>
              <a:rPr lang="en-US" b="1" dirty="0">
                <a:solidFill>
                  <a:schemeClr val="bg1"/>
                </a:solidFill>
              </a:rPr>
              <a:t> Unite de </a:t>
            </a:r>
            <a:r>
              <a:rPr lang="en-US" b="1" dirty="0" err="1">
                <a:solidFill>
                  <a:schemeClr val="bg1"/>
                </a:solidFill>
              </a:rPr>
              <a:t>Asistență</a:t>
            </a:r>
            <a:r>
              <a:rPr lang="en-US" b="1" dirty="0">
                <a:solidFill>
                  <a:schemeClr val="bg1"/>
                </a:solidFill>
              </a:rPr>
              <a:t> din </a:t>
            </a:r>
            <a:r>
              <a:rPr lang="en-US" b="1" dirty="0" err="1">
                <a:solidFill>
                  <a:schemeClr val="bg1"/>
                </a:solidFill>
              </a:rPr>
              <a:t>Afganistan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Unama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 , </a:t>
            </a:r>
            <a:r>
              <a:rPr lang="en-US" dirty="0" err="1">
                <a:solidFill>
                  <a:schemeClr val="bg1"/>
                </a:solidFill>
              </a:rPr>
              <a:t>aproape</a:t>
            </a:r>
            <a:r>
              <a:rPr lang="en-US" dirty="0">
                <a:solidFill>
                  <a:schemeClr val="bg1"/>
                </a:solidFill>
              </a:rPr>
              <a:t> 111.000 de </a:t>
            </a:r>
            <a:r>
              <a:rPr lang="en-US" dirty="0" err="1">
                <a:solidFill>
                  <a:schemeClr val="bg1"/>
                </a:solidFill>
              </a:rPr>
              <a:t>civili</a:t>
            </a:r>
            <a:r>
              <a:rPr lang="en-US" dirty="0">
                <a:solidFill>
                  <a:schemeClr val="bg1"/>
                </a:solidFill>
              </a:rPr>
              <a:t> au </a:t>
            </a:r>
            <a:r>
              <a:rPr lang="en-US" dirty="0" err="1">
                <a:solidFill>
                  <a:schemeClr val="bg1"/>
                </a:solidFill>
              </a:rPr>
              <a:t>fost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uciși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răniți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când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început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înregistrarea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sistematică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victimelor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civile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în</a:t>
            </a:r>
            <a:r>
              <a:rPr lang="en-US" dirty="0">
                <a:solidFill>
                  <a:schemeClr val="bg1"/>
                </a:solidFill>
              </a:rPr>
              <a:t> 2009.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61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753</Words>
  <Application>Microsoft Office PowerPoint</Application>
  <PresentationFormat>Ecran lat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Afganistan: Ce a costat conflictul SUA și aliații săi?</vt:lpstr>
      <vt:lpstr>Prezentare PowerPoint</vt:lpstr>
      <vt:lpstr>Ce forțe au  fost trimise?</vt:lpstr>
      <vt:lpstr>Nivelurile trupelor Statelor Unite   în Afghanistan</vt:lpstr>
      <vt:lpstr>Ce este alianța apărări NATO?</vt:lpstr>
      <vt:lpstr>Căți bani  s-au cheltuit?</vt:lpstr>
      <vt:lpstr>S-au scurs cheltuielile US in Afganistan în 2011</vt:lpstr>
      <vt:lpstr>Dar costul uman?</vt:lpstr>
      <vt:lpstr>Prezentare PowerPoint</vt:lpstr>
      <vt:lpstr>GOD BLESS YOU ALL</vt:lpstr>
      <vt:lpstr>Cu respect...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2021-10-07T10:07:47Z</dcterms:created>
  <dcterms:modified xsi:type="dcterms:W3CDTF">2021-10-09T16:53:30Z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