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Jacques Francois Shadow"/>
      <p:regular r:id="rId27"/>
    </p:embeddedFont>
    <p:embeddedFont>
      <p:font typeface="Montserrat"/>
      <p:regular r:id="rId28"/>
      <p:bold r:id="rId29"/>
      <p:italic r:id="rId30"/>
      <p:boldItalic r:id="rId31"/>
    </p:embeddedFont>
    <p:embeddedFont>
      <p:font typeface="Helvetica Neue"/>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QQRFNQVKBVrU4gXJvjeld/MW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font" Target="fonts/JacquesFrancoisShad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7039ec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42900" rtl="0" algn="l">
              <a:spcBef>
                <a:spcPts val="0"/>
              </a:spcBef>
              <a:spcAft>
                <a:spcPts val="0"/>
              </a:spcAft>
              <a:buClr>
                <a:schemeClr val="dk1"/>
              </a:buClr>
              <a:buSzPts val="1100"/>
              <a:buFont typeface="Arial"/>
              <a:buNone/>
            </a:pPr>
            <a:r>
              <a:rPr lang="en-US" sz="1800">
                <a:solidFill>
                  <a:srgbClr val="3F3F3F"/>
                </a:solidFill>
                <a:latin typeface="Trebuchet MS"/>
                <a:ea typeface="Trebuchet MS"/>
                <a:cs typeface="Trebuchet MS"/>
                <a:sym typeface="Trebuchet MS"/>
              </a:rPr>
              <a:t>Creating a contingency table using the corr. command on the entire data set produced the heat map showing the variables that impacted the quality of wine.</a:t>
            </a:r>
            <a:r>
              <a:rPr b="1" lang="en-US" sz="1800">
                <a:solidFill>
                  <a:srgbClr val="3F3F3F"/>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BUT this is the reason we also picked another test to use...the chi-square</a:t>
            </a:r>
            <a:endParaRPr sz="1800">
              <a:solidFill>
                <a:schemeClr val="dk1"/>
              </a:solidFill>
              <a:latin typeface="Trebuchet MS"/>
              <a:ea typeface="Trebuchet MS"/>
              <a:cs typeface="Trebuchet MS"/>
              <a:sym typeface="Trebuchet MS"/>
            </a:endParaRPr>
          </a:p>
          <a:p>
            <a:pPr indent="0" lvl="0" marL="342900" rtl="0" algn="l">
              <a:spcBef>
                <a:spcPts val="0"/>
              </a:spcBef>
              <a:spcAft>
                <a:spcPts val="0"/>
              </a:spcAft>
              <a:buClr>
                <a:schemeClr val="dk1"/>
              </a:buClr>
              <a:buSzPts val="1100"/>
              <a:buFont typeface="Arial"/>
              <a:buNone/>
            </a:pPr>
            <a:r>
              <a:t/>
            </a:r>
            <a:endParaRPr b="1" sz="1800">
              <a:solidFill>
                <a:srgbClr val="3F3F3F"/>
              </a:solidFill>
              <a:latin typeface="Trebuchet MS"/>
              <a:ea typeface="Trebuchet MS"/>
              <a:cs typeface="Trebuchet MS"/>
              <a:sym typeface="Trebuchet MS"/>
            </a:endParaRPr>
          </a:p>
        </p:txBody>
      </p:sp>
      <p:sp>
        <p:nvSpPr>
          <p:cNvPr id="287" name="Google Shape;287;g187039ec9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6484cab5f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results produced by the test found that Alcohol and sulphates  have the least impact on quality at 0.48% and the variables that impacted quality the most were volatile acidity, chlorides, with sulfur dioxide and density following closely behind.  </a:t>
            </a:r>
            <a:r>
              <a:rPr lang="en-US" sz="1200">
                <a:solidFill>
                  <a:srgbClr val="202124"/>
                </a:solidFill>
                <a:highlight>
                  <a:srgbClr val="FFFFFF"/>
                </a:highlight>
              </a:rPr>
              <a:t>Volatile acidity (VA) is </a:t>
            </a:r>
            <a:r>
              <a:rPr b="1" lang="en-US" sz="1200">
                <a:solidFill>
                  <a:srgbClr val="202124"/>
                </a:solidFill>
              </a:rPr>
              <a:t>a measure of the wine's volatile (or gaseous) acids</a:t>
            </a:r>
            <a:r>
              <a:rPr lang="en-US" sz="1200">
                <a:solidFill>
                  <a:srgbClr val="202124"/>
                </a:solidFill>
                <a:highlight>
                  <a:srgbClr val="FFFFFF"/>
                </a:highlight>
              </a:rPr>
              <a:t>. The primary volatile acid in wine is acetic acid, which is also the primary acid associated with the smell and taste of vinegar,</a:t>
            </a:r>
            <a:r>
              <a:rPr b="1" lang="en-US" sz="1200">
                <a:solidFill>
                  <a:srgbClr val="202124"/>
                </a:solidFill>
              </a:rPr>
              <a:t>chlorides being a major contributor to saltiness</a:t>
            </a:r>
            <a:r>
              <a:rPr lang="en-US" sz="1200">
                <a:solidFill>
                  <a:srgbClr val="202124"/>
                </a:solidFill>
                <a:highlight>
                  <a:srgbClr val="FFFFFF"/>
                </a:highlight>
              </a:rPr>
              <a:t>, Sulfur dioxide is </a:t>
            </a:r>
            <a:r>
              <a:rPr b="1" lang="en-US" sz="1200">
                <a:solidFill>
                  <a:srgbClr val="202124"/>
                </a:solidFill>
              </a:rPr>
              <a:t>used in winemaking as a preservative to prevent oxidation and microbial spoilage,</a:t>
            </a:r>
            <a:r>
              <a:rPr lang="en-US" sz="1200">
                <a:solidFill>
                  <a:srgbClr val="202124"/>
                </a:solidFill>
                <a:highlight>
                  <a:srgbClr val="FFFFFF"/>
                </a:highlight>
              </a:rPr>
              <a:t> </a:t>
            </a:r>
            <a:r>
              <a:rPr b="1" lang="en-US" sz="1200">
                <a:solidFill>
                  <a:srgbClr val="202124"/>
                </a:solidFill>
              </a:rPr>
              <a:t>gives an insight into the fermentation conditions and their favorability to yeast growth</a:t>
            </a:r>
            <a:endParaRPr/>
          </a:p>
        </p:txBody>
      </p:sp>
      <p:sp>
        <p:nvSpPr>
          <p:cNvPr id="339" name="Google Shape;339;g186484cab5f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Many of the results produced via the Step Regression were similar  except we see that there is a large impact the quality and sulfur dioxide, the volatile acidity also shows here that there is a large impact in the quality of the wince when there is less added which is contrary to what was found in the chi-square. </a:t>
            </a:r>
            <a:r>
              <a:rPr lang="en-US" sz="1300">
                <a:solidFill>
                  <a:schemeClr val="dk1"/>
                </a:solidFill>
                <a:latin typeface="Helvetica Neue"/>
                <a:ea typeface="Helvetica Neue"/>
                <a:cs typeface="Helvetica Neue"/>
                <a:sym typeface="Helvetica Neue"/>
              </a:rPr>
              <a:t>he variables that impact the quality of the wine is : free sulfur dioxide , pH, total sulfur dioxide, chlorides, sulphates, volatile acidity, and alcohol content</a:t>
            </a:r>
            <a:endParaRPr/>
          </a:p>
          <a:p>
            <a:pPr indent="0" lvl="0" marL="0" rtl="0" algn="l">
              <a:lnSpc>
                <a:spcPct val="100000"/>
              </a:lnSpc>
              <a:spcBef>
                <a:spcPts val="0"/>
              </a:spcBef>
              <a:spcAft>
                <a:spcPts val="0"/>
              </a:spcAft>
              <a:buSzPts val="1100"/>
              <a:buNone/>
            </a:pPr>
            <a:r>
              <a:t/>
            </a:r>
            <a:endParaRPr sz="13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b="0" i="0" lang="en-US" sz="800" u="none" strike="noStrike">
                <a:solidFill>
                  <a:srgbClr val="202124"/>
                </a:solidFill>
                <a:latin typeface="arial"/>
                <a:ea typeface="arial"/>
                <a:cs typeface="arial"/>
                <a:sym typeface="arial"/>
              </a:rPr>
              <a:t>The primary </a:t>
            </a:r>
            <a:r>
              <a:rPr b="1" i="0" lang="en-US" sz="800" u="none" strike="noStrike">
                <a:solidFill>
                  <a:srgbClr val="202124"/>
                </a:solidFill>
                <a:latin typeface="arial"/>
                <a:ea typeface="arial"/>
                <a:cs typeface="arial"/>
                <a:sym typeface="arial"/>
              </a:rPr>
              <a:t>volatile acid </a:t>
            </a:r>
            <a:r>
              <a:rPr b="0" i="0" lang="en-US" sz="800" u="none" strike="noStrike">
                <a:solidFill>
                  <a:srgbClr val="202124"/>
                </a:solidFill>
                <a:latin typeface="arial"/>
                <a:ea typeface="arial"/>
                <a:cs typeface="arial"/>
                <a:sym typeface="arial"/>
              </a:rPr>
              <a:t>in wine is acetic acid, which is also the primary acid associated with the smell and taste of </a:t>
            </a:r>
            <a:r>
              <a:rPr b="0" i="0" lang="en-US" sz="800" u="sng" strike="noStrike">
                <a:solidFill>
                  <a:srgbClr val="202124"/>
                </a:solidFill>
                <a:latin typeface="arial"/>
                <a:ea typeface="arial"/>
                <a:cs typeface="arial"/>
                <a:sym typeface="arial"/>
              </a:rPr>
              <a:t>vinegar.</a:t>
            </a:r>
            <a:r>
              <a:rPr b="0" i="0" lang="en-US" sz="800" u="none" strike="noStrike">
                <a:solidFill>
                  <a:srgbClr val="202124"/>
                </a:solidFill>
                <a:latin typeface="arial"/>
                <a:ea typeface="arial"/>
                <a:cs typeface="arial"/>
                <a:sym typeface="arial"/>
              </a:rPr>
              <a:t> Volatile acidity is an important sensory note, with </a:t>
            </a:r>
            <a:r>
              <a:rPr b="1" i="0" lang="en-US" sz="800" u="none" strike="noStrike">
                <a:solidFill>
                  <a:srgbClr val="202124"/>
                </a:solidFill>
                <a:latin typeface="arial"/>
                <a:ea typeface="arial"/>
                <a:cs typeface="arial"/>
                <a:sym typeface="arial"/>
              </a:rPr>
              <a:t>higher levels indicating wine spoilage</a:t>
            </a:r>
            <a:r>
              <a:rPr b="0" i="0" lang="en-US" sz="800" u="none" strike="noStrike">
                <a:solidFill>
                  <a:srgbClr val="202124"/>
                </a:solidFill>
                <a:latin typeface="arial"/>
                <a:ea typeface="arial"/>
                <a:cs typeface="arial"/>
                <a:sym typeface="arial"/>
              </a:rPr>
              <a:t>.</a:t>
            </a:r>
            <a:endParaRPr/>
          </a:p>
          <a:p>
            <a:pPr indent="0" lvl="0" marL="0" rtl="0" algn="l">
              <a:lnSpc>
                <a:spcPct val="100000"/>
              </a:lnSpc>
              <a:spcBef>
                <a:spcPts val="0"/>
              </a:spcBef>
              <a:spcAft>
                <a:spcPts val="0"/>
              </a:spcAft>
              <a:buSzPts val="1100"/>
              <a:buNone/>
            </a:pPr>
            <a:r>
              <a:t/>
            </a:r>
            <a:endParaRPr b="0" i="0" sz="800" u="none" strike="noStrike">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1" lang="en-US" sz="800" u="none"/>
              <a:t>Chlorides </a:t>
            </a:r>
            <a:r>
              <a:rPr b="0" lang="en-US" sz="800" u="none"/>
              <a:t>are the salt compounds found in wines. They assist with the </a:t>
            </a:r>
            <a:r>
              <a:rPr b="0" i="0" lang="en-US" sz="800" u="none" strike="noStrike">
                <a:solidFill>
                  <a:srgbClr val="202124"/>
                </a:solidFill>
                <a:latin typeface="arial"/>
                <a:ea typeface="arial"/>
                <a:cs typeface="arial"/>
                <a:sym typeface="arial"/>
              </a:rPr>
              <a:t>color, clearness, flavor and aroma of the wine. They can either </a:t>
            </a:r>
            <a:r>
              <a:rPr b="1" i="0" lang="en-US" sz="800" u="none" strike="noStrike">
                <a:solidFill>
                  <a:srgbClr val="202124"/>
                </a:solidFill>
                <a:latin typeface="arial"/>
                <a:ea typeface="arial"/>
                <a:cs typeface="arial"/>
                <a:sym typeface="arial"/>
              </a:rPr>
              <a:t>contribute to or detract from the overall taste and quality of the wine</a:t>
            </a:r>
            <a:endParaRPr b="0" sz="800" u="none"/>
          </a:p>
          <a:p>
            <a:pPr indent="0" lvl="0" marL="0" rtl="0" algn="l">
              <a:lnSpc>
                <a:spcPct val="100000"/>
              </a:lnSpc>
              <a:spcBef>
                <a:spcPts val="0"/>
              </a:spcBef>
              <a:spcAft>
                <a:spcPts val="0"/>
              </a:spcAft>
              <a:buSzPts val="1100"/>
              <a:buNone/>
            </a:pPr>
            <a:r>
              <a:t/>
            </a:r>
            <a:endParaRPr sz="600">
              <a:solidFill>
                <a:schemeClr val="dk1"/>
              </a:solidFill>
            </a:endParaRPr>
          </a:p>
        </p:txBody>
      </p:sp>
      <p:sp>
        <p:nvSpPr>
          <p:cNvPr id="346" name="Google Shape;3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6484cab5f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86484cab5f_1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sz="1100">
                <a:solidFill>
                  <a:schemeClr val="dk1"/>
                </a:solidFill>
                <a:latin typeface="Trebuchet MS"/>
                <a:ea typeface="Trebuchet MS"/>
                <a:cs typeface="Trebuchet MS"/>
                <a:sym typeface="Trebuchet MS"/>
              </a:rPr>
              <a:t>Regions throughout the Mediterranean, as well as new world regions like California, Chile, and South Eastern Australia</a:t>
            </a:r>
            <a:r>
              <a:rPr lang="en-US" sz="1100">
                <a:solidFill>
                  <a:schemeClr val="dk1"/>
                </a:solidFill>
                <a:highlight>
                  <a:srgbClr val="FFFFFF"/>
                </a:highlight>
                <a:latin typeface="Trebuchet MS"/>
                <a:ea typeface="Trebuchet MS"/>
                <a:cs typeface="Trebuchet MS"/>
                <a:sym typeface="Trebuchet MS"/>
              </a:rPr>
              <a:t>. Wines found in Mediterranean climates tend to be fuller bodied with lower acidity, higher alcohol, plus riper tannins and fruit flavors thanks to warmer temperatures.</a:t>
            </a:r>
            <a:endParaRPr/>
          </a:p>
          <a:p>
            <a:pPr indent="0" lvl="0" marL="0" marR="0" rtl="0" algn="l">
              <a:lnSpc>
                <a:spcPct val="100000"/>
              </a:lnSpc>
              <a:spcBef>
                <a:spcPts val="0"/>
              </a:spcBef>
              <a:spcAft>
                <a:spcPts val="0"/>
              </a:spcAft>
              <a:buClr>
                <a:srgbClr val="000000"/>
              </a:buClr>
              <a:buSzPts val="1100"/>
              <a:buFont typeface="Arial"/>
              <a:buNone/>
            </a:pPr>
            <a:r>
              <a:t/>
            </a:r>
            <a:endParaRPr sz="1100">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rPr lang="en-US" sz="1100">
                <a:solidFill>
                  <a:schemeClr val="dk1"/>
                </a:solidFill>
                <a:highlight>
                  <a:srgbClr val="FFFFFF"/>
                </a:highlight>
                <a:latin typeface="Trebuchet MS"/>
                <a:ea typeface="Trebuchet MS"/>
                <a:cs typeface="Trebuchet MS"/>
                <a:sym typeface="Trebuchet MS"/>
              </a:rPr>
              <a:t>Agriculture has a big influence on the environment, it contributes to climate change and global warming. With the use of fertilizers, pesticides, soil, land, water, and energy it’s responsible for approximately 20% of all greenhouse gas emissions. And wine production is no exception, the process of growing grapes and transforming it into wine, contributes to those effects as well.</a:t>
            </a:r>
            <a:endParaRPr sz="11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100"/>
              <a:buNone/>
            </a:pPr>
            <a:r>
              <a:t/>
            </a:r>
            <a:endParaRPr/>
          </a:p>
        </p:txBody>
      </p:sp>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6484cab5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u="none"/>
          </a:p>
        </p:txBody>
      </p:sp>
      <p:sp>
        <p:nvSpPr>
          <p:cNvPr id="253" name="Google Shape;253;g186484cab5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cxnSp>
          <p:nvCxnSpPr>
            <p:cNvPr id="24" name="Google Shape;24;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4"/>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30" name="Google Shape;3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31" name="Google Shape;3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3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F0B2A"/>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F0B2A"/>
                </a:solidFill>
                <a:latin typeface="Arial"/>
                <a:ea typeface="Arial"/>
                <a:cs typeface="Arial"/>
                <a:sym typeface="Arial"/>
              </a:rPr>
              <a:t>”</a:t>
            </a:r>
            <a:endParaRPr b="0" i="0" sz="1800" u="none" cap="none" strike="noStrike">
              <a:solidFill>
                <a:srgbClr val="FF0B2A"/>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3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F0B2A"/>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FF0B2A"/>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3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6" name="Shape 156"/>
        <p:cNvGrpSpPr/>
        <p:nvPr/>
      </p:nvGrpSpPr>
      <p:grpSpPr>
        <a:xfrm>
          <a:off x="0" y="0"/>
          <a:ext cx="0" cy="0"/>
          <a:chOff x="0" y="0"/>
          <a:chExt cx="0" cy="0"/>
        </a:xfrm>
      </p:grpSpPr>
      <p:sp>
        <p:nvSpPr>
          <p:cNvPr id="157" name="Google Shape;157;p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59" name="Google Shape;15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8" name="Google Shape;48;p2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5" name="Google Shape;5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1" name="Google Shape;61;p3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3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3" name="Google Shape;63;p3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3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4"/>
          <p:cNvSpPr/>
          <p:nvPr>
            <p:ph idx="2" type="pic"/>
          </p:nvPr>
        </p:nvSpPr>
        <p:spPr>
          <a:xfrm>
            <a:off x="677334" y="609600"/>
            <a:ext cx="8596668" cy="3845718"/>
          </a:xfrm>
          <a:prstGeom prst="rect">
            <a:avLst/>
          </a:prstGeom>
          <a:noFill/>
          <a:ln>
            <a:noFill/>
          </a:ln>
        </p:spPr>
      </p:sp>
      <p:sp>
        <p:nvSpPr>
          <p:cNvPr id="86" name="Google Shape;86;p3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grpSp>
        <p:nvGrpSpPr>
          <p:cNvPr id="140" name="Google Shape;140;p26"/>
          <p:cNvGrpSpPr/>
          <p:nvPr/>
        </p:nvGrpSpPr>
        <p:grpSpPr>
          <a:xfrm>
            <a:off x="0" y="-8467"/>
            <a:ext cx="12192000" cy="6866467"/>
            <a:chOff x="0" y="-8467"/>
            <a:chExt cx="12192000" cy="6866467"/>
          </a:xfrm>
        </p:grpSpPr>
        <p:cxnSp>
          <p:nvCxnSpPr>
            <p:cNvPr id="141" name="Google Shape;141;p26"/>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26"/>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143" name="Google Shape;143;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44" name="Google Shape;144;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5" name="Google Shape;145;p26"/>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147" name="Google Shape;147;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148" name="Google Shape;148;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49" name="Google Shape;149;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 name="Google Shape;15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52" name="Google Shape;152;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a:buChar char="►"/>
              <a:defRPr b="0" i="0" sz="1200" u="none" cap="none" strike="noStrike">
                <a:solidFill>
                  <a:srgbClr val="FEFEFE"/>
                </a:solidFill>
                <a:latin typeface="Trebuchet MS"/>
                <a:ea typeface="Trebuchet MS"/>
                <a:cs typeface="Trebuchet MS"/>
                <a:sym typeface="Trebuchet MS"/>
              </a:defRPr>
            </a:lvl9pPr>
          </a:lstStyle>
          <a:p/>
        </p:txBody>
      </p:sp>
      <p:sp>
        <p:nvSpPr>
          <p:cNvPr id="153" name="Google Shape;15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54" name="Google Shape;15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55" name="Google Shape;15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9.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Trebuchet MS"/>
              <a:buNone/>
            </a:pPr>
            <a:r>
              <a:t/>
            </a:r>
            <a:endParaRPr/>
          </a:p>
        </p:txBody>
      </p:sp>
      <p:sp>
        <p:nvSpPr>
          <p:cNvPr id="167" name="Google Shape;167;p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p:txBody>
      </p:sp>
      <p:pic>
        <p:nvPicPr>
          <p:cNvPr descr="110 Funny Wine Quotes to Get You Through the Rough Days (2022)" id="168" name="Google Shape;168;p1"/>
          <p:cNvPicPr preferRelativeResize="0"/>
          <p:nvPr/>
        </p:nvPicPr>
        <p:blipFill rotWithShape="1">
          <a:blip r:embed="rId3">
            <a:alphaModFix/>
          </a:blip>
          <a:srcRect b="0" l="0" r="0" t="0"/>
          <a:stretch/>
        </p:blipFill>
        <p:spPr>
          <a:xfrm>
            <a:off x="0" y="24069"/>
            <a:ext cx="12192000" cy="6858000"/>
          </a:xfrm>
          <a:prstGeom prst="rect">
            <a:avLst/>
          </a:prstGeom>
          <a:noFill/>
          <a:ln>
            <a:noFill/>
          </a:ln>
        </p:spPr>
      </p:pic>
      <p:sp>
        <p:nvSpPr>
          <p:cNvPr id="169" name="Google Shape;169;p1"/>
          <p:cNvSpPr/>
          <p:nvPr/>
        </p:nvSpPr>
        <p:spPr>
          <a:xfrm>
            <a:off x="0" y="4827181"/>
            <a:ext cx="9250326" cy="908456"/>
          </a:xfrm>
          <a:custGeom>
            <a:rect b="b" l="l" r="r" t="t"/>
            <a:pathLst>
              <a:path extrusionOk="0" fill="none" h="908456" w="9250326">
                <a:moveTo>
                  <a:pt x="0" y="0"/>
                </a:moveTo>
                <a:cubicBezTo>
                  <a:pt x="201695" y="-16458"/>
                  <a:pt x="433814" y="14882"/>
                  <a:pt x="753241" y="0"/>
                </a:cubicBezTo>
                <a:cubicBezTo>
                  <a:pt x="1072668" y="-14882"/>
                  <a:pt x="1275305" y="-2152"/>
                  <a:pt x="1598985" y="0"/>
                </a:cubicBezTo>
                <a:cubicBezTo>
                  <a:pt x="1922665" y="2152"/>
                  <a:pt x="1904133" y="-10811"/>
                  <a:pt x="2074716" y="0"/>
                </a:cubicBezTo>
                <a:cubicBezTo>
                  <a:pt x="2245299" y="10811"/>
                  <a:pt x="2497312" y="25614"/>
                  <a:pt x="2827957" y="0"/>
                </a:cubicBezTo>
                <a:cubicBezTo>
                  <a:pt x="3158602" y="-25614"/>
                  <a:pt x="3146922" y="12699"/>
                  <a:pt x="3303688" y="0"/>
                </a:cubicBezTo>
                <a:cubicBezTo>
                  <a:pt x="3460454" y="-12699"/>
                  <a:pt x="3763236" y="28063"/>
                  <a:pt x="3964425" y="0"/>
                </a:cubicBezTo>
                <a:cubicBezTo>
                  <a:pt x="4165614" y="-28063"/>
                  <a:pt x="4494110" y="18321"/>
                  <a:pt x="4717666" y="0"/>
                </a:cubicBezTo>
                <a:cubicBezTo>
                  <a:pt x="4941222" y="-18321"/>
                  <a:pt x="4977297" y="-14457"/>
                  <a:pt x="5100894" y="0"/>
                </a:cubicBezTo>
                <a:cubicBezTo>
                  <a:pt x="5224491" y="14457"/>
                  <a:pt x="5371725" y="-18746"/>
                  <a:pt x="5484122" y="0"/>
                </a:cubicBezTo>
                <a:cubicBezTo>
                  <a:pt x="5596519" y="18746"/>
                  <a:pt x="6054856" y="8396"/>
                  <a:pt x="6329866" y="0"/>
                </a:cubicBezTo>
                <a:cubicBezTo>
                  <a:pt x="6604876" y="-8396"/>
                  <a:pt x="6715623" y="-26626"/>
                  <a:pt x="6990604" y="0"/>
                </a:cubicBezTo>
                <a:cubicBezTo>
                  <a:pt x="7265585" y="26626"/>
                  <a:pt x="7212418" y="-4991"/>
                  <a:pt x="7373831" y="0"/>
                </a:cubicBezTo>
                <a:cubicBezTo>
                  <a:pt x="7535244" y="4991"/>
                  <a:pt x="7763357" y="12356"/>
                  <a:pt x="8034569" y="0"/>
                </a:cubicBezTo>
                <a:cubicBezTo>
                  <a:pt x="8305781" y="-12356"/>
                  <a:pt x="8773764" y="-32878"/>
                  <a:pt x="9250326" y="0"/>
                </a:cubicBezTo>
                <a:cubicBezTo>
                  <a:pt x="9235466" y="177435"/>
                  <a:pt x="9250190" y="224928"/>
                  <a:pt x="9250326" y="445143"/>
                </a:cubicBezTo>
                <a:cubicBezTo>
                  <a:pt x="9250462" y="665358"/>
                  <a:pt x="9232069" y="746002"/>
                  <a:pt x="9250326" y="908456"/>
                </a:cubicBezTo>
                <a:cubicBezTo>
                  <a:pt x="9163426" y="906251"/>
                  <a:pt x="8992887" y="899347"/>
                  <a:pt x="8867098" y="908456"/>
                </a:cubicBezTo>
                <a:cubicBezTo>
                  <a:pt x="8741309" y="917565"/>
                  <a:pt x="8237988" y="929146"/>
                  <a:pt x="8021354" y="908456"/>
                </a:cubicBezTo>
                <a:cubicBezTo>
                  <a:pt x="7804720" y="887766"/>
                  <a:pt x="7543524" y="933684"/>
                  <a:pt x="7268113" y="908456"/>
                </a:cubicBezTo>
                <a:cubicBezTo>
                  <a:pt x="6992702" y="883228"/>
                  <a:pt x="6690247" y="930209"/>
                  <a:pt x="6514872" y="908456"/>
                </a:cubicBezTo>
                <a:cubicBezTo>
                  <a:pt x="6339497" y="886703"/>
                  <a:pt x="5968839" y="870850"/>
                  <a:pt x="5761632" y="908456"/>
                </a:cubicBezTo>
                <a:cubicBezTo>
                  <a:pt x="5554425" y="946062"/>
                  <a:pt x="5436616" y="927390"/>
                  <a:pt x="5285901" y="908456"/>
                </a:cubicBezTo>
                <a:cubicBezTo>
                  <a:pt x="5135186" y="889522"/>
                  <a:pt x="4648244" y="931561"/>
                  <a:pt x="4440156" y="908456"/>
                </a:cubicBezTo>
                <a:cubicBezTo>
                  <a:pt x="4232068" y="885351"/>
                  <a:pt x="3937606" y="885850"/>
                  <a:pt x="3779419" y="908456"/>
                </a:cubicBezTo>
                <a:cubicBezTo>
                  <a:pt x="3621232" y="931062"/>
                  <a:pt x="3577094" y="909983"/>
                  <a:pt x="3396191" y="908456"/>
                </a:cubicBezTo>
                <a:cubicBezTo>
                  <a:pt x="3215288" y="906929"/>
                  <a:pt x="2961254" y="937184"/>
                  <a:pt x="2735454" y="908456"/>
                </a:cubicBezTo>
                <a:cubicBezTo>
                  <a:pt x="2509654" y="879728"/>
                  <a:pt x="2408989" y="918406"/>
                  <a:pt x="2167219" y="908456"/>
                </a:cubicBezTo>
                <a:cubicBezTo>
                  <a:pt x="1925449" y="898506"/>
                  <a:pt x="1843009" y="933338"/>
                  <a:pt x="1598985" y="908456"/>
                </a:cubicBezTo>
                <a:cubicBezTo>
                  <a:pt x="1354961" y="883574"/>
                  <a:pt x="1273819" y="933965"/>
                  <a:pt x="1030751" y="908456"/>
                </a:cubicBezTo>
                <a:cubicBezTo>
                  <a:pt x="787683" y="882947"/>
                  <a:pt x="386147" y="934634"/>
                  <a:pt x="0" y="908456"/>
                </a:cubicBezTo>
                <a:cubicBezTo>
                  <a:pt x="-4789" y="786580"/>
                  <a:pt x="622" y="610055"/>
                  <a:pt x="0" y="445143"/>
                </a:cubicBezTo>
                <a:cubicBezTo>
                  <a:pt x="-622" y="280231"/>
                  <a:pt x="4723" y="115141"/>
                  <a:pt x="0" y="0"/>
                </a:cubicBezTo>
                <a:close/>
              </a:path>
              <a:path extrusionOk="0" h="908456" w="9250326">
                <a:moveTo>
                  <a:pt x="0" y="0"/>
                </a:moveTo>
                <a:cubicBezTo>
                  <a:pt x="183579" y="11790"/>
                  <a:pt x="347027" y="9286"/>
                  <a:pt x="568234" y="0"/>
                </a:cubicBezTo>
                <a:cubicBezTo>
                  <a:pt x="789441" y="-9286"/>
                  <a:pt x="760326" y="-10359"/>
                  <a:pt x="951462" y="0"/>
                </a:cubicBezTo>
                <a:cubicBezTo>
                  <a:pt x="1142598" y="10359"/>
                  <a:pt x="1625360" y="17143"/>
                  <a:pt x="1797206" y="0"/>
                </a:cubicBezTo>
                <a:cubicBezTo>
                  <a:pt x="1969052" y="-17143"/>
                  <a:pt x="2223823" y="-21417"/>
                  <a:pt x="2365441" y="0"/>
                </a:cubicBezTo>
                <a:cubicBezTo>
                  <a:pt x="2507059" y="21417"/>
                  <a:pt x="2734119" y="2029"/>
                  <a:pt x="2933675" y="0"/>
                </a:cubicBezTo>
                <a:cubicBezTo>
                  <a:pt x="3133231" y="-2029"/>
                  <a:pt x="3603273" y="-29952"/>
                  <a:pt x="3779419" y="0"/>
                </a:cubicBezTo>
                <a:cubicBezTo>
                  <a:pt x="3955565" y="29952"/>
                  <a:pt x="4069105" y="-18752"/>
                  <a:pt x="4255150" y="0"/>
                </a:cubicBezTo>
                <a:cubicBezTo>
                  <a:pt x="4441195" y="18752"/>
                  <a:pt x="4700553" y="23208"/>
                  <a:pt x="5100894" y="0"/>
                </a:cubicBezTo>
                <a:cubicBezTo>
                  <a:pt x="5501235" y="-23208"/>
                  <a:pt x="5763058" y="28716"/>
                  <a:pt x="5946638" y="0"/>
                </a:cubicBezTo>
                <a:cubicBezTo>
                  <a:pt x="6130218" y="-28716"/>
                  <a:pt x="6423059" y="-16573"/>
                  <a:pt x="6607376" y="0"/>
                </a:cubicBezTo>
                <a:cubicBezTo>
                  <a:pt x="6791693" y="16573"/>
                  <a:pt x="7201699" y="30483"/>
                  <a:pt x="7453120" y="0"/>
                </a:cubicBezTo>
                <a:cubicBezTo>
                  <a:pt x="7704541" y="-30483"/>
                  <a:pt x="7773156" y="21238"/>
                  <a:pt x="8021354" y="0"/>
                </a:cubicBezTo>
                <a:cubicBezTo>
                  <a:pt x="8269552" y="-21238"/>
                  <a:pt x="8474098" y="-6540"/>
                  <a:pt x="8589588" y="0"/>
                </a:cubicBezTo>
                <a:cubicBezTo>
                  <a:pt x="8705078" y="6540"/>
                  <a:pt x="9105537" y="10954"/>
                  <a:pt x="9250326" y="0"/>
                </a:cubicBezTo>
                <a:cubicBezTo>
                  <a:pt x="9266906" y="168367"/>
                  <a:pt x="9269792" y="292623"/>
                  <a:pt x="9250326" y="445143"/>
                </a:cubicBezTo>
                <a:cubicBezTo>
                  <a:pt x="9230860" y="597663"/>
                  <a:pt x="9273469" y="751038"/>
                  <a:pt x="9250326" y="908456"/>
                </a:cubicBezTo>
                <a:cubicBezTo>
                  <a:pt x="8920674" y="926323"/>
                  <a:pt x="8653592" y="876353"/>
                  <a:pt x="8497085" y="908456"/>
                </a:cubicBezTo>
                <a:cubicBezTo>
                  <a:pt x="8340578" y="940559"/>
                  <a:pt x="7977973" y="895594"/>
                  <a:pt x="7836348" y="908456"/>
                </a:cubicBezTo>
                <a:cubicBezTo>
                  <a:pt x="7694723" y="921318"/>
                  <a:pt x="7580883" y="924854"/>
                  <a:pt x="7453120" y="908456"/>
                </a:cubicBezTo>
                <a:cubicBezTo>
                  <a:pt x="7325357" y="892058"/>
                  <a:pt x="7114358" y="895473"/>
                  <a:pt x="6977389" y="908456"/>
                </a:cubicBezTo>
                <a:cubicBezTo>
                  <a:pt x="6840420" y="921439"/>
                  <a:pt x="6373534" y="868058"/>
                  <a:pt x="6131645" y="908456"/>
                </a:cubicBezTo>
                <a:cubicBezTo>
                  <a:pt x="5889756" y="948854"/>
                  <a:pt x="5710615" y="910247"/>
                  <a:pt x="5470907" y="908456"/>
                </a:cubicBezTo>
                <a:cubicBezTo>
                  <a:pt x="5231199" y="906665"/>
                  <a:pt x="5227629" y="896477"/>
                  <a:pt x="4995176" y="908456"/>
                </a:cubicBezTo>
                <a:cubicBezTo>
                  <a:pt x="4762723" y="920435"/>
                  <a:pt x="4555513" y="882742"/>
                  <a:pt x="4334438" y="908456"/>
                </a:cubicBezTo>
                <a:cubicBezTo>
                  <a:pt x="4113363" y="934170"/>
                  <a:pt x="4048307" y="924047"/>
                  <a:pt x="3951211" y="908456"/>
                </a:cubicBezTo>
                <a:cubicBezTo>
                  <a:pt x="3854115" y="892865"/>
                  <a:pt x="3735731" y="908206"/>
                  <a:pt x="3567983" y="908456"/>
                </a:cubicBezTo>
                <a:cubicBezTo>
                  <a:pt x="3400235" y="908706"/>
                  <a:pt x="3134778" y="896796"/>
                  <a:pt x="2907245" y="908456"/>
                </a:cubicBezTo>
                <a:cubicBezTo>
                  <a:pt x="2679712" y="920116"/>
                  <a:pt x="2658962" y="926020"/>
                  <a:pt x="2431514" y="908456"/>
                </a:cubicBezTo>
                <a:cubicBezTo>
                  <a:pt x="2204066" y="890892"/>
                  <a:pt x="2013230" y="904326"/>
                  <a:pt x="1678273" y="908456"/>
                </a:cubicBezTo>
                <a:cubicBezTo>
                  <a:pt x="1343316" y="912586"/>
                  <a:pt x="1370528" y="928045"/>
                  <a:pt x="1202542" y="908456"/>
                </a:cubicBezTo>
                <a:cubicBezTo>
                  <a:pt x="1034556" y="888867"/>
                  <a:pt x="436618" y="889886"/>
                  <a:pt x="0" y="908456"/>
                </a:cubicBezTo>
                <a:cubicBezTo>
                  <a:pt x="-7849" y="699495"/>
                  <a:pt x="7272" y="693991"/>
                  <a:pt x="0" y="481482"/>
                </a:cubicBezTo>
                <a:cubicBezTo>
                  <a:pt x="-7272" y="268973"/>
                  <a:pt x="-18858" y="202007"/>
                  <a:pt x="0" y="0"/>
                </a:cubicBezTo>
                <a:close/>
              </a:path>
            </a:pathLst>
          </a:custGeom>
          <a:solidFill>
            <a:srgbClr val="700503">
              <a:alpha val="72156"/>
            </a:srgbClr>
          </a:solidFill>
          <a:ln cap="flat" cmpd="sng" w="31750">
            <a:solidFill>
              <a:schemeClr val="dk1">
                <a:alpha val="73333"/>
              </a:schemeClr>
            </a:solidFill>
            <a:prstDash val="solid"/>
            <a:round/>
            <a:headEnd len="sm" w="sm" type="none"/>
            <a:tailEnd len="sm" w="sm" type="none"/>
          </a:ln>
          <a:effectLst>
            <a:outerShdw blurRad="174583" sx="104260" rotWithShape="0" algn="tl" dir="4620000" dist="273196" sy="104260">
              <a:srgbClr val="000000">
                <a:alpha val="5843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Jacques Francois Shadow"/>
                <a:ea typeface="Jacques Francois Shadow"/>
                <a:cs typeface="Jacques Francois Shadow"/>
                <a:sym typeface="Jacques Francois Shadow"/>
              </a:rPr>
              <a:t>How to Choose A Great Red Wine</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Jacques Francois Shadow"/>
                <a:ea typeface="Jacques Francois Shadow"/>
                <a:cs typeface="Jacques Francois Shadow"/>
                <a:sym typeface="Jacques Francois Shadow"/>
              </a:rPr>
              <a:t>Tanishia Lewis – Entity Academy </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Jacques Francois Shadow"/>
                <a:ea typeface="Jacques Francois Shadow"/>
                <a:cs typeface="Jacques Francois Shadow"/>
                <a:sym typeface="Jacques Francois Shadow"/>
              </a:rPr>
              <a:t>Phoebe Moore – Entity Academy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g187039ec9f6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90" name="Google Shape;290;g187039ec9f6_0_0"/>
          <p:cNvSpPr txBox="1"/>
          <p:nvPr>
            <p:ph type="title"/>
          </p:nvPr>
        </p:nvSpPr>
        <p:spPr>
          <a:xfrm>
            <a:off x="1043950" y="1179151"/>
            <a:ext cx="3300600" cy="4464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Question 1 : What Factors Determine a Quality Wine ?</a:t>
            </a:r>
            <a:endParaRPr/>
          </a:p>
        </p:txBody>
      </p:sp>
      <p:sp>
        <p:nvSpPr>
          <p:cNvPr id="291" name="Google Shape;291;g187039ec9f6_0_0"/>
          <p:cNvSpPr/>
          <p:nvPr/>
        </p:nvSpPr>
        <p:spPr>
          <a:xfrm>
            <a:off x="0" y="4013200"/>
            <a:ext cx="448800" cy="2844900"/>
          </a:xfrm>
          <a:prstGeom prst="triangle">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g187039ec9f6_0_0"/>
          <p:cNvCxnSpPr/>
          <p:nvPr/>
        </p:nvCxnSpPr>
        <p:spPr>
          <a:xfrm>
            <a:off x="4656670" y="1442595"/>
            <a:ext cx="0" cy="3936900"/>
          </a:xfrm>
          <a:prstGeom prst="straightConnector1">
            <a:avLst/>
          </a:prstGeom>
          <a:noFill/>
          <a:ln cap="rnd" cmpd="sng" w="12700">
            <a:solidFill>
              <a:schemeClr val="accent1"/>
            </a:solidFill>
            <a:prstDash val="solid"/>
            <a:round/>
            <a:headEnd len="sm" w="sm" type="none"/>
            <a:tailEnd len="sm" w="sm" type="none"/>
          </a:ln>
        </p:spPr>
      </p:cxnSp>
      <p:sp>
        <p:nvSpPr>
          <p:cNvPr id="293" name="Google Shape;293;g187039ec9f6_0_0"/>
          <p:cNvSpPr txBox="1"/>
          <p:nvPr>
            <p:ph idx="1" type="body"/>
          </p:nvPr>
        </p:nvSpPr>
        <p:spPr>
          <a:xfrm>
            <a:off x="4754351" y="1127100"/>
            <a:ext cx="6871500" cy="4603800"/>
          </a:xfrm>
          <a:prstGeom prst="rect">
            <a:avLst/>
          </a:prstGeom>
          <a:noFill/>
          <a:ln>
            <a:noFill/>
          </a:ln>
        </p:spPr>
        <p:txBody>
          <a:bodyPr anchorCtr="0" anchor="ctr" bIns="45700" lIns="91425" spcFirstLastPara="1" rIns="91425" wrap="square" tIns="45700">
            <a:normAutofit fontScale="70000" lnSpcReduction="20000"/>
          </a:bodyPr>
          <a:lstStyle/>
          <a:p>
            <a:pPr indent="-353695" lvl="0" marL="342900" rtl="0" algn="l">
              <a:spcBef>
                <a:spcPts val="0"/>
              </a:spcBef>
              <a:spcAft>
                <a:spcPts val="0"/>
              </a:spcAft>
              <a:buClr>
                <a:schemeClr val="dk1"/>
              </a:buClr>
              <a:buSzPct val="100000"/>
              <a:buChar char="►"/>
            </a:pPr>
            <a:r>
              <a:rPr lang="en-US" sz="2300">
                <a:solidFill>
                  <a:schemeClr val="dk1"/>
                </a:solidFill>
              </a:rPr>
              <a:t>Chi Square Correlation test</a:t>
            </a:r>
            <a:endParaRPr sz="2300">
              <a:solidFill>
                <a:schemeClr val="dk1"/>
              </a:solidFill>
            </a:endParaRPr>
          </a:p>
          <a:p>
            <a:pPr indent="0" lvl="0" marL="342900" rtl="0" algn="l">
              <a:spcBef>
                <a:spcPts val="0"/>
              </a:spcBef>
              <a:spcAft>
                <a:spcPts val="0"/>
              </a:spcAft>
              <a:buNone/>
            </a:pPr>
            <a:r>
              <a:t/>
            </a:r>
            <a:endParaRPr sz="2300">
              <a:solidFill>
                <a:schemeClr val="dk1"/>
              </a:solidFill>
            </a:endParaRPr>
          </a:p>
          <a:p>
            <a:pPr indent="0" lvl="0" marL="342900" rtl="0" algn="l">
              <a:spcBef>
                <a:spcPts val="0"/>
              </a:spcBef>
              <a:spcAft>
                <a:spcPts val="0"/>
              </a:spcAft>
              <a:buNone/>
            </a:pPr>
            <a:r>
              <a:rPr lang="en-US" sz="2300">
                <a:solidFill>
                  <a:schemeClr val="dk1"/>
                </a:solidFill>
              </a:rPr>
              <a:t>In order to analyze how the continuous variables were impacted by each other a chi square correlation test was performed. </a:t>
            </a:r>
            <a:endParaRPr sz="2300">
              <a:solidFill>
                <a:schemeClr val="dk1"/>
              </a:solidFill>
            </a:endParaRPr>
          </a:p>
          <a:p>
            <a:pPr indent="0" lvl="0" marL="342900" rtl="0" algn="l">
              <a:spcBef>
                <a:spcPts val="0"/>
              </a:spcBef>
              <a:spcAft>
                <a:spcPts val="0"/>
              </a:spcAft>
              <a:buNone/>
            </a:pPr>
            <a:r>
              <a:t/>
            </a:r>
            <a:endParaRPr sz="2300">
              <a:solidFill>
                <a:schemeClr val="dk1"/>
              </a:solidFill>
            </a:endParaRPr>
          </a:p>
          <a:p>
            <a:pPr indent="0" lvl="0" marL="457200" rtl="0" algn="l">
              <a:spcBef>
                <a:spcPts val="0"/>
              </a:spcBef>
              <a:spcAft>
                <a:spcPts val="0"/>
              </a:spcAft>
              <a:buNone/>
            </a:pPr>
            <a:r>
              <a:t/>
            </a:r>
            <a:endParaRPr sz="2300">
              <a:solidFill>
                <a:schemeClr val="dk1"/>
              </a:solidFill>
            </a:endParaRPr>
          </a:p>
          <a:p>
            <a:pPr indent="0" lvl="0" marL="342900" rtl="0" algn="l">
              <a:spcBef>
                <a:spcPts val="0"/>
              </a:spcBef>
              <a:spcAft>
                <a:spcPts val="0"/>
              </a:spcAft>
              <a:buNone/>
            </a:pPr>
            <a:r>
              <a:t/>
            </a:r>
            <a:endParaRPr sz="2300">
              <a:solidFill>
                <a:schemeClr val="dk1"/>
              </a:solidFill>
            </a:endParaRPr>
          </a:p>
          <a:p>
            <a:pPr indent="-353695" lvl="0" marL="342900" rtl="0" algn="l">
              <a:spcBef>
                <a:spcPts val="0"/>
              </a:spcBef>
              <a:spcAft>
                <a:spcPts val="0"/>
              </a:spcAft>
              <a:buClr>
                <a:schemeClr val="dk1"/>
              </a:buClr>
              <a:buSzPct val="100000"/>
              <a:buChar char="►"/>
            </a:pPr>
            <a:r>
              <a:rPr lang="en-US" sz="2300">
                <a:solidFill>
                  <a:schemeClr val="dk1"/>
                </a:solidFill>
              </a:rPr>
              <a:t>Stepwise Regression</a:t>
            </a:r>
            <a:endParaRPr sz="2300">
              <a:solidFill>
                <a:schemeClr val="dk1"/>
              </a:solidFill>
            </a:endParaRPr>
          </a:p>
          <a:p>
            <a:pPr indent="0" lvl="0" marL="457200" rtl="0" algn="l">
              <a:spcBef>
                <a:spcPts val="0"/>
              </a:spcBef>
              <a:spcAft>
                <a:spcPts val="0"/>
              </a:spcAft>
              <a:buNone/>
            </a:pPr>
            <a:r>
              <a:t/>
            </a:r>
            <a:endParaRPr sz="2300">
              <a:solidFill>
                <a:schemeClr val="dk1"/>
              </a:solidFill>
            </a:endParaRPr>
          </a:p>
          <a:p>
            <a:pPr indent="0" lvl="0" marL="457200" rtl="0" algn="l">
              <a:lnSpc>
                <a:spcPct val="115000"/>
              </a:lnSpc>
              <a:spcBef>
                <a:spcPts val="0"/>
              </a:spcBef>
              <a:spcAft>
                <a:spcPts val="0"/>
              </a:spcAft>
              <a:buNone/>
            </a:pPr>
            <a:r>
              <a:rPr lang="en-US" sz="2300">
                <a:solidFill>
                  <a:schemeClr val="dk1"/>
                </a:solidFill>
              </a:rPr>
              <a:t>Multiple R2 is 0.3606 which means that the model explains 36% of the variation in the quality variable and there is another 64% of the variation that can be chalked up to noise or random error </a:t>
            </a:r>
            <a:endParaRPr sz="2300">
              <a:solidFill>
                <a:schemeClr val="dk1"/>
              </a:solidFill>
            </a:endParaRPr>
          </a:p>
          <a:p>
            <a:pPr indent="0" lvl="0" marL="457200" rtl="0" algn="l">
              <a:lnSpc>
                <a:spcPct val="115000"/>
              </a:lnSpc>
              <a:spcBef>
                <a:spcPts val="0"/>
              </a:spcBef>
              <a:spcAft>
                <a:spcPts val="0"/>
              </a:spcAft>
              <a:buNone/>
            </a:pPr>
            <a:r>
              <a:t/>
            </a:r>
            <a:endParaRPr sz="2300">
              <a:solidFill>
                <a:schemeClr val="dk1"/>
              </a:solidFill>
            </a:endParaRPr>
          </a:p>
          <a:p>
            <a:pPr indent="0" lvl="0" marL="457200" rtl="0" algn="l">
              <a:lnSpc>
                <a:spcPct val="115000"/>
              </a:lnSpc>
              <a:spcBef>
                <a:spcPts val="0"/>
              </a:spcBef>
              <a:spcAft>
                <a:spcPts val="0"/>
              </a:spcAft>
              <a:buNone/>
            </a:pPr>
            <a:r>
              <a:rPr lang="en-US" sz="2300">
                <a:solidFill>
                  <a:schemeClr val="dk1"/>
                </a:solidFill>
              </a:rPr>
              <a:t>P-Value is less than .05 meaning that this model is better than model at all.</a:t>
            </a:r>
            <a:endParaRPr sz="2300">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ct val="61111"/>
              <a:buFont typeface="Arial"/>
              <a:buNone/>
            </a:pPr>
            <a:r>
              <a:rPr lang="en-US">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342900" rtl="0" algn="l">
              <a:spcBef>
                <a:spcPts val="0"/>
              </a:spcBef>
              <a:spcAft>
                <a:spcPts val="0"/>
              </a:spcAft>
              <a:buNone/>
            </a:pPr>
            <a:r>
              <a:t/>
            </a:r>
            <a:endParaRPr>
              <a:solidFill>
                <a:srgbClr val="202124"/>
              </a:solidFill>
              <a:highlight>
                <a:srgbClr val="FFFFFF"/>
              </a:highlight>
              <a:latin typeface="Arial"/>
              <a:ea typeface="Arial"/>
              <a:cs typeface="Arial"/>
              <a:sym typeface="Arial"/>
            </a:endParaRPr>
          </a:p>
          <a:p>
            <a:pPr indent="0" lvl="0" marL="0" rtl="0" algn="l">
              <a:spcBef>
                <a:spcPts val="1000"/>
              </a:spcBef>
              <a:spcAft>
                <a:spcPts val="0"/>
              </a:spcAft>
              <a:buSzPct val="79999"/>
              <a:buNone/>
            </a:pPr>
            <a:r>
              <a:t/>
            </a:r>
            <a:endParaRPr/>
          </a:p>
        </p:txBody>
      </p:sp>
      <p:sp>
        <p:nvSpPr>
          <p:cNvPr id="294" name="Google Shape;294;g187039ec9f6_0_0"/>
          <p:cNvSpPr/>
          <p:nvPr/>
        </p:nvSpPr>
        <p:spPr>
          <a:xfrm flipH="1" rot="10800000">
            <a:off x="11364139" y="-111"/>
            <a:ext cx="842700" cy="4616400"/>
          </a:xfrm>
          <a:prstGeom prst="triangle">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12"/>
          <p:cNvSpPr/>
          <p:nvPr/>
        </p:nvSpPr>
        <p:spPr>
          <a:xfrm>
            <a:off x="0" y="4197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00" name="Google Shape;300;p12"/>
          <p:cNvSpPr txBox="1"/>
          <p:nvPr>
            <p:ph type="title"/>
          </p:nvPr>
        </p:nvSpPr>
        <p:spPr>
          <a:xfrm>
            <a:off x="1333502"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300"/>
              <a:buFont typeface="Trebuchet MS"/>
              <a:buNone/>
            </a:pPr>
            <a:r>
              <a:rPr lang="en-US" sz="3300"/>
              <a:t>Question 2: Which factor has the most impact on the alcohol percentage in wine ?</a:t>
            </a:r>
            <a:endParaRPr/>
          </a:p>
        </p:txBody>
      </p:sp>
      <p:sp>
        <p:nvSpPr>
          <p:cNvPr id="301" name="Google Shape;301;p12"/>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2"/>
          <p:cNvSpPr txBox="1"/>
          <p:nvPr>
            <p:ph idx="1" type="body"/>
          </p:nvPr>
        </p:nvSpPr>
        <p:spPr>
          <a:xfrm>
            <a:off x="1333502"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Stepwise Regression </a:t>
            </a:r>
            <a:endParaRPr/>
          </a:p>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SzPts val="1440"/>
              <a:buChar char="►"/>
            </a:pPr>
            <a:r>
              <a:rPr lang="en-US"/>
              <a:t>All 3 parts of stepwise regression yield same results that all variables were significant EXCEPT for free sulfur dioxide </a:t>
            </a:r>
            <a:endParaRPr/>
          </a:p>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0"/>
              </a:spcBef>
              <a:spcAft>
                <a:spcPts val="0"/>
              </a:spcAft>
              <a:buSzPts val="1440"/>
              <a:buChar char="►"/>
            </a:pPr>
            <a:r>
              <a:rPr lang="en-US"/>
              <a:t>From the forward and backward Stepwise Regression results my conclusions were :</a:t>
            </a:r>
            <a:endParaRPr/>
          </a:p>
          <a:p>
            <a:pPr indent="0" lvl="0" marL="137160" rtl="0" algn="l">
              <a:lnSpc>
                <a:spcPct val="100000"/>
              </a:lnSpc>
              <a:spcBef>
                <a:spcPts val="1000"/>
              </a:spcBef>
              <a:spcAft>
                <a:spcPts val="0"/>
              </a:spcAft>
              <a:buSzPts val="1440"/>
              <a:buNone/>
            </a:pPr>
            <a:r>
              <a:rPr lang="en-US">
                <a:solidFill>
                  <a:srgbClr val="000000"/>
                </a:solidFill>
                <a:latin typeface="Helvetica Neue"/>
                <a:ea typeface="Helvetica Neue"/>
                <a:cs typeface="Helvetica Neue"/>
                <a:sym typeface="Helvetica Neue"/>
              </a:rPr>
              <a:t>Multiple R2 is 0.6699 which means that the model explains 67% of the variation in the alcohol percentage variable and there is another 33% of the variation that can be chalked up to noise or random error </a:t>
            </a:r>
            <a:endParaRPr/>
          </a:p>
          <a:p>
            <a:pPr indent="0" lvl="0" marL="137160" rtl="0" algn="l">
              <a:lnSpc>
                <a:spcPct val="100000"/>
              </a:lnSpc>
              <a:spcBef>
                <a:spcPts val="1000"/>
              </a:spcBef>
              <a:spcAft>
                <a:spcPts val="0"/>
              </a:spcAft>
              <a:buSzPts val="1440"/>
              <a:buNone/>
            </a:pPr>
            <a:r>
              <a:rPr lang="en-US">
                <a:solidFill>
                  <a:srgbClr val="000000"/>
                </a:solidFill>
                <a:latin typeface="Helvetica Neue"/>
                <a:ea typeface="Helvetica Neue"/>
                <a:cs typeface="Helvetica Neue"/>
                <a:sym typeface="Helvetica Neue"/>
              </a:rPr>
              <a:t>T</a:t>
            </a:r>
            <a:r>
              <a:rPr b="0" i="0" lang="en-US" u="none" strike="noStrike">
                <a:solidFill>
                  <a:srgbClr val="000000"/>
                </a:solidFill>
                <a:latin typeface="Helvetica Neue"/>
                <a:ea typeface="Helvetica Neue"/>
                <a:cs typeface="Helvetica Neue"/>
                <a:sym typeface="Helvetica Neue"/>
              </a:rPr>
              <a:t>he p-value was &lt; 2.2e-16 which is less than .05 meaning that this model is better than no model at all</a:t>
            </a:r>
            <a:endParaRPr/>
          </a:p>
          <a:p>
            <a:pPr indent="0" lvl="0" marL="0" rtl="0" algn="l">
              <a:lnSpc>
                <a:spcPct val="100000"/>
              </a:lnSpc>
              <a:spcBef>
                <a:spcPts val="0"/>
              </a:spcBef>
              <a:spcAft>
                <a:spcPts val="0"/>
              </a:spcAft>
              <a:buSzPts val="1440"/>
              <a:buNone/>
            </a:pPr>
            <a:r>
              <a:t/>
            </a:r>
            <a:endParaRPr/>
          </a:p>
        </p:txBody>
      </p:sp>
      <p:sp>
        <p:nvSpPr>
          <p:cNvPr id="303" name="Google Shape;303;p12"/>
          <p:cNvSpPr/>
          <p:nvPr/>
        </p:nvSpPr>
        <p:spPr>
          <a:xfrm flipH="1">
            <a:off x="11743267"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7" name="Shape 307"/>
        <p:cNvGrpSpPr/>
        <p:nvPr/>
      </p:nvGrpSpPr>
      <p:grpSpPr>
        <a:xfrm>
          <a:off x="0" y="0"/>
          <a:ext cx="0" cy="0"/>
          <a:chOff x="0" y="0"/>
          <a:chExt cx="0" cy="0"/>
        </a:xfrm>
      </p:grpSpPr>
      <p:grpSp>
        <p:nvGrpSpPr>
          <p:cNvPr id="308" name="Google Shape;308;p13"/>
          <p:cNvGrpSpPr/>
          <p:nvPr/>
        </p:nvGrpSpPr>
        <p:grpSpPr>
          <a:xfrm>
            <a:off x="0" y="-8467"/>
            <a:ext cx="12192000" cy="6866467"/>
            <a:chOff x="0" y="-8467"/>
            <a:chExt cx="12192000" cy="6866467"/>
          </a:xfrm>
        </p:grpSpPr>
        <p:cxnSp>
          <p:nvCxnSpPr>
            <p:cNvPr id="309" name="Google Shape;309;p13"/>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13"/>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11" name="Google Shape;311;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12" name="Google Shape;312;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3" name="Google Shape;313;p13"/>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315" name="Google Shape;315;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316" name="Google Shape;316;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17" name="Google Shape;317;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3"/>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cxnSp>
        <p:nvCxnSpPr>
          <p:cNvPr id="320" name="Google Shape;320;p13"/>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321" name="Google Shape;321;p13"/>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322" name="Google Shape;322;p13"/>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23" name="Google Shape;323;p13"/>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4" name="Google Shape;324;p13"/>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326" name="Google Shape;326;p13"/>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28" name="Google Shape;328;p13"/>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Results From Tests</a:t>
            </a:r>
            <a:endParaRPr/>
          </a:p>
        </p:txBody>
      </p:sp>
      <p:sp>
        <p:nvSpPr>
          <p:cNvPr id="329" name="Google Shape;329;p13"/>
          <p:cNvSpPr txBox="1"/>
          <p:nvPr>
            <p:ph idx="1" type="body"/>
          </p:nvPr>
        </p:nvSpPr>
        <p:spPr>
          <a:xfrm>
            <a:off x="4548104" y="3962088"/>
            <a:ext cx="6112077" cy="11861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sz="1800">
              <a:solidFill>
                <a:srgbClr val="FFFFFF"/>
              </a:solidFill>
            </a:endParaRPr>
          </a:p>
        </p:txBody>
      </p:sp>
      <p:sp>
        <p:nvSpPr>
          <p:cNvPr id="330" name="Google Shape;330;p13"/>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Question 1 : What Factors Determine a Quality Wine ?</a:t>
            </a:r>
            <a:endParaRPr/>
          </a:p>
        </p:txBody>
      </p:sp>
      <p:sp>
        <p:nvSpPr>
          <p:cNvPr id="336" name="Google Shape;336;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a:p>
          <a:p>
            <a:pPr indent="0" lvl="0" marL="0" rtl="0" algn="l">
              <a:lnSpc>
                <a:spcPct val="100000"/>
              </a:lnSpc>
              <a:spcBef>
                <a:spcPts val="1000"/>
              </a:spcBef>
              <a:spcAft>
                <a:spcPts val="0"/>
              </a:spcAft>
              <a:buSzPts val="1440"/>
              <a:buNone/>
            </a:pPr>
            <a:r>
              <a:rPr lang="en-US"/>
              <a:t>Stepwise Regression Results </a:t>
            </a:r>
            <a:endParaRPr/>
          </a:p>
          <a:p>
            <a:pPr indent="0" lvl="0" marL="0" rtl="0" algn="l">
              <a:lnSpc>
                <a:spcPct val="100000"/>
              </a:lnSpc>
              <a:spcBef>
                <a:spcPts val="1000"/>
              </a:spcBef>
              <a:spcAft>
                <a:spcPts val="0"/>
              </a:spcAft>
              <a:buSzPts val="1440"/>
              <a:buNone/>
            </a:pPr>
            <a:r>
              <a:rPr b="1" lang="en-US">
                <a:solidFill>
                  <a:srgbClr val="000000"/>
                </a:solidFill>
              </a:rPr>
              <a:t>T</a:t>
            </a:r>
            <a:r>
              <a:rPr b="1" i="0" lang="en-US" u="none" strike="noStrike">
                <a:solidFill>
                  <a:srgbClr val="000000"/>
                </a:solidFill>
              </a:rPr>
              <a:t>he variables that impact the quality of the wine is : free sulfur dioxide , pH, total sulfur dioxide, chlorides, sulphates, volatile acidity, and alcohol content</a:t>
            </a:r>
            <a:endParaRPr b="1" i="0" u="none" strike="noStrike">
              <a:solidFill>
                <a:srgbClr val="000000"/>
              </a:solidFill>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Chi Square Correlation Test </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Clr>
                <a:schemeClr val="dk1"/>
              </a:buClr>
              <a:buSzPts val="1100"/>
              <a:buFont typeface="Arial"/>
              <a:buNone/>
            </a:pPr>
            <a:r>
              <a:rPr b="1" lang="en-US">
                <a:solidFill>
                  <a:schemeClr val="dk1"/>
                </a:solidFill>
              </a:rPr>
              <a:t>The results produced by the test found that Alcohol and sulphates  have the least impact on quality at 0.48% and the variables that impacted quality the most were volatile acidity, chlorides, with sulfur dioxide and density following closely behind. </a:t>
            </a:r>
            <a:endParaRPr b="1"/>
          </a:p>
          <a:p>
            <a:pPr indent="0" lvl="0" marL="0" rtl="0" algn="l">
              <a:lnSpc>
                <a:spcPct val="100000"/>
              </a:lnSpc>
              <a:spcBef>
                <a:spcPts val="0"/>
              </a:spcBef>
              <a:spcAft>
                <a:spcPts val="0"/>
              </a:spcAft>
              <a:buSzPts val="1440"/>
              <a:buNone/>
            </a:pPr>
            <a:r>
              <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86484cab5f_1_17"/>
          <p:cNvSpPr txBox="1"/>
          <p:nvPr>
            <p:ph type="title"/>
          </p:nvPr>
        </p:nvSpPr>
        <p:spPr>
          <a:xfrm>
            <a:off x="677334" y="182450"/>
            <a:ext cx="8596800" cy="13209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600"/>
              <a:buNone/>
            </a:pPr>
            <a:r>
              <a:rPr lang="en-US" sz="3400">
                <a:solidFill>
                  <a:srgbClr val="000000"/>
                </a:solidFill>
                <a:latin typeface="Calibri"/>
                <a:ea typeface="Calibri"/>
                <a:cs typeface="Calibri"/>
                <a:sym typeface="Calibri"/>
              </a:rPr>
              <a:t>Independent Chi Square Correlation Test Results </a:t>
            </a:r>
            <a:endParaRPr sz="3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3600"/>
              <a:buFont typeface="Trebuchet MS"/>
              <a:buNone/>
            </a:pPr>
            <a:r>
              <a:t/>
            </a:r>
            <a:endParaRPr sz="1800">
              <a:solidFill>
                <a:srgbClr val="4A4A4A"/>
              </a:solidFill>
              <a:latin typeface="Open Sans"/>
              <a:ea typeface="Open Sans"/>
              <a:cs typeface="Open Sans"/>
              <a:sym typeface="Open Sans"/>
            </a:endParaRPr>
          </a:p>
        </p:txBody>
      </p:sp>
      <p:sp>
        <p:nvSpPr>
          <p:cNvPr id="342" name="Google Shape;342;g186484cab5f_1_17"/>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1000"/>
              </a:spcBef>
              <a:spcAft>
                <a:spcPts val="0"/>
              </a:spcAft>
              <a:buSzPts val="1440"/>
              <a:buNone/>
            </a:pPr>
            <a:r>
              <a:t/>
            </a:r>
            <a:endParaRPr/>
          </a:p>
          <a:p>
            <a:pPr indent="-258318" lvl="0" marL="342900" rtl="0" algn="l">
              <a:lnSpc>
                <a:spcPct val="100000"/>
              </a:lnSpc>
              <a:spcBef>
                <a:spcPts val="1000"/>
              </a:spcBef>
              <a:spcAft>
                <a:spcPts val="0"/>
              </a:spcAft>
              <a:buSzPts val="1440"/>
              <a:buNone/>
            </a:pPr>
            <a:r>
              <a:t/>
            </a:r>
            <a:endParaRPr/>
          </a:p>
        </p:txBody>
      </p:sp>
      <p:pic>
        <p:nvPicPr>
          <p:cNvPr id="343" name="Google Shape;343;g186484cab5f_1_17"/>
          <p:cNvPicPr preferRelativeResize="0"/>
          <p:nvPr/>
        </p:nvPicPr>
        <p:blipFill rotWithShape="1">
          <a:blip r:embed="rId3">
            <a:alphaModFix/>
          </a:blip>
          <a:srcRect b="0" l="0" r="0" t="0"/>
          <a:stretch/>
        </p:blipFill>
        <p:spPr>
          <a:xfrm>
            <a:off x="677334" y="1503350"/>
            <a:ext cx="9152125" cy="4851475"/>
          </a:xfrm>
          <a:prstGeom prst="rect">
            <a:avLst/>
          </a:prstGeom>
          <a:noFill/>
          <a:ln>
            <a:noFill/>
          </a:ln>
          <a:effectLst>
            <a:outerShdw blurRad="57150" rotWithShape="0" algn="bl" dir="9600000" dist="19050">
              <a:srgbClr val="FFFF00">
                <a:alpha val="28627"/>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5"/>
          <p:cNvSpPr txBox="1"/>
          <p:nvPr>
            <p:ph type="title"/>
          </p:nvPr>
        </p:nvSpPr>
        <p:spPr>
          <a:xfrm>
            <a:off x="150555" y="197997"/>
            <a:ext cx="11331146"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Trebuchet MS"/>
              <a:buNone/>
            </a:pPr>
            <a:r>
              <a:rPr lang="en-US"/>
              <a:t>Stepwise Regression Results </a:t>
            </a:r>
            <a:endParaRPr/>
          </a:p>
        </p:txBody>
      </p:sp>
      <p:pic>
        <p:nvPicPr>
          <p:cNvPr descr="Chart, bar chart&#10;&#10;Description automatically generated" id="349" name="Google Shape;349;p15"/>
          <p:cNvPicPr preferRelativeResize="0"/>
          <p:nvPr/>
        </p:nvPicPr>
        <p:blipFill rotWithShape="1">
          <a:blip r:embed="rId3">
            <a:alphaModFix/>
          </a:blip>
          <a:srcRect b="44845" l="0" r="0" t="0"/>
          <a:stretch/>
        </p:blipFill>
        <p:spPr>
          <a:xfrm>
            <a:off x="315976" y="1396525"/>
            <a:ext cx="2710600" cy="1662628"/>
          </a:xfrm>
          <a:prstGeom prst="rect">
            <a:avLst/>
          </a:prstGeom>
          <a:noFill/>
          <a:ln>
            <a:noFill/>
          </a:ln>
        </p:spPr>
      </p:pic>
      <p:pic>
        <p:nvPicPr>
          <p:cNvPr descr="Chart, bar chart&#10;&#10;Description automatically generated" id="350" name="Google Shape;350;p15"/>
          <p:cNvPicPr preferRelativeResize="0"/>
          <p:nvPr/>
        </p:nvPicPr>
        <p:blipFill rotWithShape="1">
          <a:blip r:embed="rId4">
            <a:alphaModFix/>
          </a:blip>
          <a:srcRect b="44566" l="0" r="0" t="0"/>
          <a:stretch/>
        </p:blipFill>
        <p:spPr>
          <a:xfrm>
            <a:off x="3333825" y="1381750"/>
            <a:ext cx="3093549" cy="1762699"/>
          </a:xfrm>
          <a:prstGeom prst="rect">
            <a:avLst/>
          </a:prstGeom>
          <a:noFill/>
          <a:ln>
            <a:noFill/>
          </a:ln>
        </p:spPr>
      </p:pic>
      <p:pic>
        <p:nvPicPr>
          <p:cNvPr descr="Chart, bar chart, histogram&#10;&#10;Description automatically generated" id="351" name="Google Shape;351;p15"/>
          <p:cNvPicPr preferRelativeResize="0"/>
          <p:nvPr/>
        </p:nvPicPr>
        <p:blipFill rotWithShape="1">
          <a:blip r:embed="rId5">
            <a:alphaModFix/>
          </a:blip>
          <a:srcRect b="44689" l="0" r="0" t="0"/>
          <a:stretch/>
        </p:blipFill>
        <p:spPr>
          <a:xfrm>
            <a:off x="6662550" y="1479900"/>
            <a:ext cx="2710600" cy="1643351"/>
          </a:xfrm>
          <a:prstGeom prst="rect">
            <a:avLst/>
          </a:prstGeom>
          <a:noFill/>
          <a:ln>
            <a:noFill/>
          </a:ln>
        </p:spPr>
      </p:pic>
      <p:pic>
        <p:nvPicPr>
          <p:cNvPr descr="Chart, bar chart&#10;&#10;Description automatically generated" id="352" name="Google Shape;352;p15"/>
          <p:cNvPicPr preferRelativeResize="0"/>
          <p:nvPr/>
        </p:nvPicPr>
        <p:blipFill rotWithShape="1">
          <a:blip r:embed="rId6">
            <a:alphaModFix/>
          </a:blip>
          <a:srcRect b="44453" l="0" r="0" t="0"/>
          <a:stretch/>
        </p:blipFill>
        <p:spPr>
          <a:xfrm>
            <a:off x="9373150" y="1547286"/>
            <a:ext cx="2710595" cy="1653123"/>
          </a:xfrm>
          <a:prstGeom prst="rect">
            <a:avLst/>
          </a:prstGeom>
          <a:noFill/>
          <a:ln>
            <a:noFill/>
          </a:ln>
        </p:spPr>
      </p:pic>
      <p:pic>
        <p:nvPicPr>
          <p:cNvPr descr="Chart, bar chart, histogram&#10;&#10;Description automatically generated" id="353" name="Google Shape;353;p15"/>
          <p:cNvPicPr preferRelativeResize="0"/>
          <p:nvPr/>
        </p:nvPicPr>
        <p:blipFill rotWithShape="1">
          <a:blip r:embed="rId7">
            <a:alphaModFix/>
          </a:blip>
          <a:srcRect b="44032" l="0" r="0" t="0"/>
          <a:stretch/>
        </p:blipFill>
        <p:spPr>
          <a:xfrm>
            <a:off x="481279" y="3911589"/>
            <a:ext cx="3211106" cy="1955046"/>
          </a:xfrm>
          <a:prstGeom prst="rect">
            <a:avLst/>
          </a:prstGeom>
          <a:noFill/>
          <a:ln>
            <a:noFill/>
          </a:ln>
        </p:spPr>
      </p:pic>
      <p:pic>
        <p:nvPicPr>
          <p:cNvPr descr="Chart, bar chart&#10;&#10;Description automatically generated" id="354" name="Google Shape;354;p15"/>
          <p:cNvPicPr preferRelativeResize="0"/>
          <p:nvPr/>
        </p:nvPicPr>
        <p:blipFill rotWithShape="1">
          <a:blip r:embed="rId8">
            <a:alphaModFix/>
          </a:blip>
          <a:srcRect b="44983" l="0" r="0" t="0"/>
          <a:stretch/>
        </p:blipFill>
        <p:spPr>
          <a:xfrm>
            <a:off x="3968649" y="3911581"/>
            <a:ext cx="3182577" cy="1955048"/>
          </a:xfrm>
          <a:prstGeom prst="rect">
            <a:avLst/>
          </a:prstGeom>
          <a:noFill/>
          <a:ln>
            <a:noFill/>
          </a:ln>
        </p:spPr>
      </p:pic>
      <p:pic>
        <p:nvPicPr>
          <p:cNvPr descr="Chart, bar chart&#10;&#10;Description automatically generated" id="355" name="Google Shape;355;p15"/>
          <p:cNvPicPr preferRelativeResize="0"/>
          <p:nvPr/>
        </p:nvPicPr>
        <p:blipFill rotWithShape="1">
          <a:blip r:embed="rId9">
            <a:alphaModFix/>
          </a:blip>
          <a:srcRect b="43527" l="0" r="0" t="0"/>
          <a:stretch/>
        </p:blipFill>
        <p:spPr>
          <a:xfrm>
            <a:off x="7834023" y="4065080"/>
            <a:ext cx="3029077" cy="1887521"/>
          </a:xfrm>
          <a:prstGeom prst="rect">
            <a:avLst/>
          </a:prstGeom>
          <a:noFill/>
          <a:ln>
            <a:noFill/>
          </a:ln>
        </p:spPr>
      </p:pic>
      <p:sp>
        <p:nvSpPr>
          <p:cNvPr id="356" name="Google Shape;356;p15"/>
          <p:cNvSpPr txBox="1"/>
          <p:nvPr/>
        </p:nvSpPr>
        <p:spPr>
          <a:xfrm>
            <a:off x="481275" y="3332623"/>
            <a:ext cx="29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357" name="Google Shape;357;p15"/>
          <p:cNvSpPr txBox="1"/>
          <p:nvPr/>
        </p:nvSpPr>
        <p:spPr>
          <a:xfrm>
            <a:off x="79925" y="3228900"/>
            <a:ext cx="3182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Free Sulfur Dioxide</a:t>
            </a:r>
            <a:endParaRPr b="1" i="0" sz="1400" u="none" cap="none" strike="noStrike">
              <a:solidFill>
                <a:srgbClr val="000000"/>
              </a:solidFill>
              <a:latin typeface="Trebuchet MS"/>
              <a:ea typeface="Trebuchet MS"/>
              <a:cs typeface="Trebuchet MS"/>
              <a:sym typeface="Trebuchet MS"/>
            </a:endParaRPr>
          </a:p>
        </p:txBody>
      </p:sp>
      <p:sp>
        <p:nvSpPr>
          <p:cNvPr id="358" name="Google Shape;358;p15"/>
          <p:cNvSpPr txBox="1"/>
          <p:nvPr/>
        </p:nvSpPr>
        <p:spPr>
          <a:xfrm>
            <a:off x="3333825" y="3228899"/>
            <a:ext cx="302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pH</a:t>
            </a:r>
            <a:endParaRPr b="1" i="0" sz="1400" u="none" cap="none" strike="noStrike">
              <a:solidFill>
                <a:srgbClr val="000000"/>
              </a:solidFill>
              <a:latin typeface="Trebuchet MS"/>
              <a:ea typeface="Trebuchet MS"/>
              <a:cs typeface="Trebuchet MS"/>
              <a:sym typeface="Trebuchet MS"/>
            </a:endParaRPr>
          </a:p>
        </p:txBody>
      </p:sp>
      <p:sp>
        <p:nvSpPr>
          <p:cNvPr id="359" name="Google Shape;359;p15"/>
          <p:cNvSpPr txBox="1"/>
          <p:nvPr/>
        </p:nvSpPr>
        <p:spPr>
          <a:xfrm>
            <a:off x="6154475" y="3388625"/>
            <a:ext cx="347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Total Sulfur Dioxide</a:t>
            </a:r>
            <a:endParaRPr b="1" i="0" sz="1400" u="none" cap="none" strike="noStrike">
              <a:solidFill>
                <a:srgbClr val="000000"/>
              </a:solidFill>
              <a:latin typeface="Trebuchet MS"/>
              <a:ea typeface="Trebuchet MS"/>
              <a:cs typeface="Trebuchet MS"/>
              <a:sym typeface="Trebuchet MS"/>
            </a:endParaRPr>
          </a:p>
        </p:txBody>
      </p:sp>
      <p:sp>
        <p:nvSpPr>
          <p:cNvPr id="360" name="Google Shape;360;p15"/>
          <p:cNvSpPr txBox="1"/>
          <p:nvPr/>
        </p:nvSpPr>
        <p:spPr>
          <a:xfrm>
            <a:off x="8877675" y="3388625"/>
            <a:ext cx="3414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Chlorides</a:t>
            </a:r>
            <a:endParaRPr b="0" i="0" sz="1400" u="none" cap="none" strike="noStrike">
              <a:solidFill>
                <a:srgbClr val="000000"/>
              </a:solidFill>
              <a:latin typeface="Trebuchet MS"/>
              <a:ea typeface="Trebuchet MS"/>
              <a:cs typeface="Trebuchet MS"/>
              <a:sym typeface="Trebuchet MS"/>
            </a:endParaRPr>
          </a:p>
        </p:txBody>
      </p:sp>
      <p:sp>
        <p:nvSpPr>
          <p:cNvPr id="361" name="Google Shape;361;p15"/>
          <p:cNvSpPr txBox="1"/>
          <p:nvPr/>
        </p:nvSpPr>
        <p:spPr>
          <a:xfrm>
            <a:off x="315975" y="6149125"/>
            <a:ext cx="3764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Sulphates</a:t>
            </a:r>
            <a:endParaRPr b="1" i="0" sz="1400" u="none" cap="none" strike="noStrike">
              <a:solidFill>
                <a:srgbClr val="000000"/>
              </a:solidFill>
              <a:latin typeface="Trebuchet MS"/>
              <a:ea typeface="Trebuchet MS"/>
              <a:cs typeface="Trebuchet MS"/>
              <a:sym typeface="Trebuchet MS"/>
            </a:endParaRPr>
          </a:p>
        </p:txBody>
      </p:sp>
      <p:sp>
        <p:nvSpPr>
          <p:cNvPr id="362" name="Google Shape;362;p15"/>
          <p:cNvSpPr txBox="1"/>
          <p:nvPr/>
        </p:nvSpPr>
        <p:spPr>
          <a:xfrm>
            <a:off x="3677588" y="6228875"/>
            <a:ext cx="3764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Volatile Acidity</a:t>
            </a:r>
            <a:endParaRPr b="1" i="0" sz="1400" u="none" cap="none" strike="noStrike">
              <a:solidFill>
                <a:srgbClr val="000000"/>
              </a:solidFill>
              <a:latin typeface="Trebuchet MS"/>
              <a:ea typeface="Trebuchet MS"/>
              <a:cs typeface="Trebuchet MS"/>
              <a:sym typeface="Trebuchet MS"/>
            </a:endParaRPr>
          </a:p>
        </p:txBody>
      </p:sp>
      <p:sp>
        <p:nvSpPr>
          <p:cNvPr id="363" name="Google Shape;363;p15"/>
          <p:cNvSpPr txBox="1"/>
          <p:nvPr/>
        </p:nvSpPr>
        <p:spPr>
          <a:xfrm>
            <a:off x="7543275" y="6228875"/>
            <a:ext cx="3764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Alcohol Content </a:t>
            </a:r>
            <a:endParaRPr b="1"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type="title"/>
          </p:nvPr>
        </p:nvSpPr>
        <p:spPr>
          <a:xfrm>
            <a:off x="677334" y="114924"/>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Question 2: Which factor has the most impact on the alcohol percentage in wine ?</a:t>
            </a:r>
            <a:endParaRPr/>
          </a:p>
        </p:txBody>
      </p:sp>
      <p:pic>
        <p:nvPicPr>
          <p:cNvPr descr="Chart, bar chart, histogram&#10;&#10;Description automatically generated" id="369" name="Google Shape;369;p16"/>
          <p:cNvPicPr preferRelativeResize="0"/>
          <p:nvPr/>
        </p:nvPicPr>
        <p:blipFill rotWithShape="1">
          <a:blip r:embed="rId3">
            <a:alphaModFix/>
          </a:blip>
          <a:srcRect b="0" l="0" r="0" t="0"/>
          <a:stretch/>
        </p:blipFill>
        <p:spPr>
          <a:xfrm>
            <a:off x="1" y="1144468"/>
            <a:ext cx="2158584" cy="2079613"/>
          </a:xfrm>
          <a:prstGeom prst="rect">
            <a:avLst/>
          </a:prstGeom>
          <a:noFill/>
          <a:ln>
            <a:noFill/>
          </a:ln>
        </p:spPr>
      </p:pic>
      <p:pic>
        <p:nvPicPr>
          <p:cNvPr descr="Chart, bar chart, histogram&#10;&#10;Description automatically generated" id="370" name="Google Shape;370;p16"/>
          <p:cNvPicPr preferRelativeResize="0"/>
          <p:nvPr/>
        </p:nvPicPr>
        <p:blipFill rotWithShape="1">
          <a:blip r:embed="rId4">
            <a:alphaModFix/>
          </a:blip>
          <a:srcRect b="0" l="0" r="0" t="0"/>
          <a:stretch/>
        </p:blipFill>
        <p:spPr>
          <a:xfrm>
            <a:off x="2343162" y="1084640"/>
            <a:ext cx="2163280" cy="2139441"/>
          </a:xfrm>
          <a:prstGeom prst="rect">
            <a:avLst/>
          </a:prstGeom>
          <a:noFill/>
          <a:ln>
            <a:noFill/>
          </a:ln>
        </p:spPr>
      </p:pic>
      <p:pic>
        <p:nvPicPr>
          <p:cNvPr descr="Chart, bar chart, histogram&#10;&#10;Description automatically generated" id="371" name="Google Shape;371;p16"/>
          <p:cNvPicPr preferRelativeResize="0"/>
          <p:nvPr/>
        </p:nvPicPr>
        <p:blipFill rotWithShape="1">
          <a:blip r:embed="rId5">
            <a:alphaModFix/>
          </a:blip>
          <a:srcRect b="0" l="0" r="0" t="0"/>
          <a:stretch/>
        </p:blipFill>
        <p:spPr>
          <a:xfrm>
            <a:off x="4689168" y="1114554"/>
            <a:ext cx="2133033" cy="2109527"/>
          </a:xfrm>
          <a:prstGeom prst="rect">
            <a:avLst/>
          </a:prstGeom>
          <a:noFill/>
          <a:ln>
            <a:noFill/>
          </a:ln>
        </p:spPr>
      </p:pic>
      <p:pic>
        <p:nvPicPr>
          <p:cNvPr descr="Chart, bar chart, histogram&#10;&#10;Description automatically generated" id="372" name="Google Shape;372;p16"/>
          <p:cNvPicPr preferRelativeResize="0"/>
          <p:nvPr/>
        </p:nvPicPr>
        <p:blipFill rotWithShape="1">
          <a:blip r:embed="rId6">
            <a:alphaModFix/>
          </a:blip>
          <a:srcRect b="0" l="0" r="0" t="0"/>
          <a:stretch/>
        </p:blipFill>
        <p:spPr>
          <a:xfrm>
            <a:off x="6966461" y="1084639"/>
            <a:ext cx="2163281" cy="2139441"/>
          </a:xfrm>
          <a:prstGeom prst="rect">
            <a:avLst/>
          </a:prstGeom>
          <a:noFill/>
          <a:ln>
            <a:noFill/>
          </a:ln>
        </p:spPr>
      </p:pic>
      <p:pic>
        <p:nvPicPr>
          <p:cNvPr descr="Chart, bar chart&#10;&#10;Description automatically generated" id="373" name="Google Shape;373;p16"/>
          <p:cNvPicPr preferRelativeResize="0"/>
          <p:nvPr/>
        </p:nvPicPr>
        <p:blipFill rotWithShape="1">
          <a:blip r:embed="rId7">
            <a:alphaModFix/>
          </a:blip>
          <a:srcRect b="0" l="0" r="0" t="0"/>
          <a:stretch/>
        </p:blipFill>
        <p:spPr>
          <a:xfrm>
            <a:off x="9456728" y="1065390"/>
            <a:ext cx="2240663" cy="2158689"/>
          </a:xfrm>
          <a:prstGeom prst="rect">
            <a:avLst/>
          </a:prstGeom>
          <a:noFill/>
          <a:ln>
            <a:noFill/>
          </a:ln>
        </p:spPr>
      </p:pic>
      <p:pic>
        <p:nvPicPr>
          <p:cNvPr descr="Chart, bar chart, histogram&#10;&#10;Description automatically generated" id="374" name="Google Shape;374;p16"/>
          <p:cNvPicPr preferRelativeResize="0"/>
          <p:nvPr/>
        </p:nvPicPr>
        <p:blipFill rotWithShape="1">
          <a:blip r:embed="rId8">
            <a:alphaModFix/>
          </a:blip>
          <a:srcRect b="0" l="0" r="0" t="0"/>
          <a:stretch/>
        </p:blipFill>
        <p:spPr>
          <a:xfrm>
            <a:off x="337204" y="3959978"/>
            <a:ext cx="2240663" cy="2314446"/>
          </a:xfrm>
          <a:prstGeom prst="rect">
            <a:avLst/>
          </a:prstGeom>
          <a:noFill/>
          <a:ln>
            <a:noFill/>
          </a:ln>
        </p:spPr>
      </p:pic>
      <p:pic>
        <p:nvPicPr>
          <p:cNvPr descr="Chart, bar chart&#10;&#10;Description automatically generated" id="375" name="Google Shape;375;p16"/>
          <p:cNvPicPr preferRelativeResize="0"/>
          <p:nvPr/>
        </p:nvPicPr>
        <p:blipFill rotWithShape="1">
          <a:blip r:embed="rId9">
            <a:alphaModFix/>
          </a:blip>
          <a:srcRect b="0" l="0" r="0" t="0"/>
          <a:stretch/>
        </p:blipFill>
        <p:spPr>
          <a:xfrm>
            <a:off x="3057455" y="3959978"/>
            <a:ext cx="2240663" cy="2314446"/>
          </a:xfrm>
          <a:prstGeom prst="rect">
            <a:avLst/>
          </a:prstGeom>
          <a:noFill/>
          <a:ln>
            <a:noFill/>
          </a:ln>
        </p:spPr>
      </p:pic>
      <p:pic>
        <p:nvPicPr>
          <p:cNvPr descr="Chart, bar chart, histogram&#10;&#10;Description automatically generated" id="376" name="Google Shape;376;p16"/>
          <p:cNvPicPr preferRelativeResize="0"/>
          <p:nvPr/>
        </p:nvPicPr>
        <p:blipFill rotWithShape="1">
          <a:blip r:embed="rId10">
            <a:alphaModFix/>
          </a:blip>
          <a:srcRect b="0" l="0" r="0" t="0"/>
          <a:stretch/>
        </p:blipFill>
        <p:spPr>
          <a:xfrm>
            <a:off x="5773552" y="3959978"/>
            <a:ext cx="2240663" cy="2314446"/>
          </a:xfrm>
          <a:prstGeom prst="rect">
            <a:avLst/>
          </a:prstGeom>
          <a:noFill/>
          <a:ln>
            <a:noFill/>
          </a:ln>
        </p:spPr>
      </p:pic>
      <p:pic>
        <p:nvPicPr>
          <p:cNvPr descr="Chart, bar chart, histogram&#10;&#10;Description automatically generated" id="377" name="Google Shape;377;p16"/>
          <p:cNvPicPr preferRelativeResize="0"/>
          <p:nvPr/>
        </p:nvPicPr>
        <p:blipFill rotWithShape="1">
          <a:blip r:embed="rId11">
            <a:alphaModFix/>
          </a:blip>
          <a:srcRect b="0" l="0" r="0" t="0"/>
          <a:stretch/>
        </p:blipFill>
        <p:spPr>
          <a:xfrm>
            <a:off x="8489649" y="3959978"/>
            <a:ext cx="2240663" cy="2316528"/>
          </a:xfrm>
          <a:prstGeom prst="rect">
            <a:avLst/>
          </a:prstGeom>
          <a:noFill/>
          <a:ln>
            <a:noFill/>
          </a:ln>
        </p:spPr>
      </p:pic>
      <p:sp>
        <p:nvSpPr>
          <p:cNvPr id="378" name="Google Shape;378;p16"/>
          <p:cNvSpPr txBox="1"/>
          <p:nvPr/>
        </p:nvSpPr>
        <p:spPr>
          <a:xfrm>
            <a:off x="583804" y="3224079"/>
            <a:ext cx="99097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Chlorides </a:t>
            </a:r>
            <a:endParaRPr/>
          </a:p>
        </p:txBody>
      </p:sp>
      <p:sp>
        <p:nvSpPr>
          <p:cNvPr id="379" name="Google Shape;379;p16"/>
          <p:cNvSpPr txBox="1"/>
          <p:nvPr/>
        </p:nvSpPr>
        <p:spPr>
          <a:xfrm>
            <a:off x="3106526" y="3224079"/>
            <a:ext cx="10422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Citric Acid </a:t>
            </a:r>
            <a:endParaRPr/>
          </a:p>
        </p:txBody>
      </p:sp>
      <p:sp>
        <p:nvSpPr>
          <p:cNvPr id="380" name="Google Shape;380;p16"/>
          <p:cNvSpPr txBox="1"/>
          <p:nvPr/>
        </p:nvSpPr>
        <p:spPr>
          <a:xfrm>
            <a:off x="5554345" y="3229259"/>
            <a:ext cx="8322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Density </a:t>
            </a:r>
            <a:endParaRPr/>
          </a:p>
        </p:txBody>
      </p:sp>
      <p:sp>
        <p:nvSpPr>
          <p:cNvPr id="381" name="Google Shape;381;p16"/>
          <p:cNvSpPr txBox="1"/>
          <p:nvPr/>
        </p:nvSpPr>
        <p:spPr>
          <a:xfrm>
            <a:off x="7434527" y="3244249"/>
            <a:ext cx="14013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Volatile Acidity </a:t>
            </a:r>
            <a:endParaRPr/>
          </a:p>
        </p:txBody>
      </p:sp>
      <p:sp>
        <p:nvSpPr>
          <p:cNvPr id="382" name="Google Shape;382;p16"/>
          <p:cNvSpPr txBox="1"/>
          <p:nvPr/>
        </p:nvSpPr>
        <p:spPr>
          <a:xfrm>
            <a:off x="9759942" y="3244248"/>
            <a:ext cx="17972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Total Sulfur Dioxide </a:t>
            </a:r>
            <a:endParaRPr/>
          </a:p>
        </p:txBody>
      </p:sp>
      <p:sp>
        <p:nvSpPr>
          <p:cNvPr id="383" name="Google Shape;383;p16"/>
          <p:cNvSpPr txBox="1"/>
          <p:nvPr/>
        </p:nvSpPr>
        <p:spPr>
          <a:xfrm>
            <a:off x="942009" y="6274424"/>
            <a:ext cx="10310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Sulphates </a:t>
            </a:r>
            <a:endParaRPr/>
          </a:p>
        </p:txBody>
      </p:sp>
      <p:sp>
        <p:nvSpPr>
          <p:cNvPr id="384" name="Google Shape;384;p16"/>
          <p:cNvSpPr txBox="1"/>
          <p:nvPr/>
        </p:nvSpPr>
        <p:spPr>
          <a:xfrm>
            <a:off x="3622377" y="6274424"/>
            <a:ext cx="14590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Residual Sugar </a:t>
            </a:r>
            <a:endParaRPr/>
          </a:p>
        </p:txBody>
      </p:sp>
      <p:sp>
        <p:nvSpPr>
          <p:cNvPr id="385" name="Google Shape;385;p16"/>
          <p:cNvSpPr txBox="1"/>
          <p:nvPr/>
        </p:nvSpPr>
        <p:spPr>
          <a:xfrm>
            <a:off x="6877300" y="6286946"/>
            <a:ext cx="4138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pH</a:t>
            </a:r>
            <a:endParaRPr/>
          </a:p>
        </p:txBody>
      </p:sp>
      <p:sp>
        <p:nvSpPr>
          <p:cNvPr id="386" name="Google Shape;386;p16"/>
          <p:cNvSpPr txBox="1"/>
          <p:nvPr/>
        </p:nvSpPr>
        <p:spPr>
          <a:xfrm>
            <a:off x="9134610" y="6299468"/>
            <a:ext cx="12506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Fixed Acidity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0" name="Shape 390"/>
        <p:cNvGrpSpPr/>
        <p:nvPr/>
      </p:nvGrpSpPr>
      <p:grpSpPr>
        <a:xfrm>
          <a:off x="0" y="0"/>
          <a:ext cx="0" cy="0"/>
          <a:chOff x="0" y="0"/>
          <a:chExt cx="0" cy="0"/>
        </a:xfrm>
      </p:grpSpPr>
      <p:grpSp>
        <p:nvGrpSpPr>
          <p:cNvPr id="391" name="Google Shape;391;p18"/>
          <p:cNvGrpSpPr/>
          <p:nvPr/>
        </p:nvGrpSpPr>
        <p:grpSpPr>
          <a:xfrm>
            <a:off x="0" y="-8467"/>
            <a:ext cx="12192000" cy="6866467"/>
            <a:chOff x="0" y="-8467"/>
            <a:chExt cx="12192000" cy="6866467"/>
          </a:xfrm>
        </p:grpSpPr>
        <p:cxnSp>
          <p:nvCxnSpPr>
            <p:cNvPr id="392" name="Google Shape;392;p18"/>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393" name="Google Shape;393;p18"/>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394" name="Google Shape;394;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95" name="Google Shape;395;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6" name="Google Shape;396;p18"/>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398" name="Google Shape;398;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399" name="Google Shape;399;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400" name="Google Shape;400;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8"/>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p18"/>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cxnSp>
        <p:nvCxnSpPr>
          <p:cNvPr id="403" name="Google Shape;403;p18"/>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404" name="Google Shape;404;p18"/>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405" name="Google Shape;405;p18"/>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06" name="Google Shape;406;p18"/>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07" name="Google Shape;407;p18"/>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8"/>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409" name="Google Shape;409;p18"/>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8"/>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11" name="Google Shape;411;p18"/>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Summary </a:t>
            </a:r>
            <a:endParaRPr/>
          </a:p>
        </p:txBody>
      </p:sp>
      <p:sp>
        <p:nvSpPr>
          <p:cNvPr id="412" name="Google Shape;412;p18"/>
          <p:cNvSpPr txBox="1"/>
          <p:nvPr>
            <p:ph idx="1" type="body"/>
          </p:nvPr>
        </p:nvSpPr>
        <p:spPr>
          <a:xfrm>
            <a:off x="4548104" y="3962088"/>
            <a:ext cx="6112077" cy="11861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sz="1800">
              <a:solidFill>
                <a:srgbClr val="FFFFFF"/>
              </a:solidFill>
            </a:endParaRPr>
          </a:p>
        </p:txBody>
      </p:sp>
      <p:sp>
        <p:nvSpPr>
          <p:cNvPr id="413" name="Google Shape;413;p18"/>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9"/>
          <p:cNvSpPr txBox="1"/>
          <p:nvPr>
            <p:ph idx="1" type="body"/>
          </p:nvPr>
        </p:nvSpPr>
        <p:spPr>
          <a:xfrm>
            <a:off x="642763" y="2713375"/>
            <a:ext cx="9633300" cy="3880800"/>
          </a:xfrm>
          <a:prstGeom prst="rect">
            <a:avLst/>
          </a:prstGeom>
          <a:noFill/>
          <a:ln>
            <a:noFill/>
          </a:ln>
        </p:spPr>
        <p:txBody>
          <a:bodyPr anchorCtr="0" anchor="t" bIns="45700" lIns="91425" spcFirstLastPara="1" rIns="91425" wrap="square" tIns="45700">
            <a:normAutofit/>
          </a:bodyPr>
          <a:lstStyle/>
          <a:p>
            <a:pPr indent="0" lvl="0" marL="91440" rtl="0" algn="l">
              <a:lnSpc>
                <a:spcPct val="100000"/>
              </a:lnSpc>
              <a:spcBef>
                <a:spcPts val="0"/>
              </a:spcBef>
              <a:spcAft>
                <a:spcPts val="0"/>
              </a:spcAft>
              <a:buSzPts val="1440"/>
              <a:buNone/>
            </a:pPr>
            <a:r>
              <a:rPr lang="en-US"/>
              <a:t>In summary, after analyzing the data and running several tests, quality is impacted by more than just simply the sweetness, tannins and acidity. We found that the amount of gaseous acids impacts the smell, and the resemblance of vinegar impacts the quality. The method that the winemaker chooses to use to preserve the wine also impacts the quality because typically they use sulfur dioxide.  </a:t>
            </a:r>
            <a:endParaRPr/>
          </a:p>
          <a:p>
            <a:pPr indent="0" lvl="0" marL="91440" rtl="0" algn="l">
              <a:lnSpc>
                <a:spcPct val="100000"/>
              </a:lnSpc>
              <a:spcBef>
                <a:spcPts val="0"/>
              </a:spcBef>
              <a:spcAft>
                <a:spcPts val="0"/>
              </a:spcAft>
              <a:buSzPts val="1440"/>
              <a:buNone/>
            </a:pPr>
            <a:r>
              <a:t/>
            </a:r>
            <a:endParaRPr/>
          </a:p>
          <a:p>
            <a:pPr indent="0" lvl="0" marL="91440" rtl="0" algn="l">
              <a:lnSpc>
                <a:spcPct val="100000"/>
              </a:lnSpc>
              <a:spcBef>
                <a:spcPts val="0"/>
              </a:spcBef>
              <a:spcAft>
                <a:spcPts val="0"/>
              </a:spcAft>
              <a:buSzPts val="1440"/>
              <a:buNone/>
            </a:pPr>
            <a:r>
              <a:t/>
            </a:r>
            <a:endParaRPr/>
          </a:p>
          <a:p>
            <a:pPr indent="0" lvl="0" marL="91440" rtl="0" algn="l">
              <a:lnSpc>
                <a:spcPct val="100000"/>
              </a:lnSpc>
              <a:spcBef>
                <a:spcPts val="0"/>
              </a:spcBef>
              <a:spcAft>
                <a:spcPts val="0"/>
              </a:spcAft>
              <a:buSzPts val="1440"/>
              <a:buNone/>
            </a:pPr>
            <a:r>
              <a:rPr lang="en-US"/>
              <a:t>The alcohol content in wine is influenced by most of the variables discussed but some are more impactful than others . We discovered that pH and acidity levels created during the fermentation process produce higher alcohol content wine. Whereas the wines that have a higher amount of salts called chlorides, have a lower percentage because they slow the fermentation process.</a:t>
            </a:r>
            <a:endParaRPr/>
          </a:p>
        </p:txBody>
      </p:sp>
      <p:pic>
        <p:nvPicPr>
          <p:cNvPr id="419" name="Google Shape;419;p19"/>
          <p:cNvPicPr preferRelativeResize="0"/>
          <p:nvPr/>
        </p:nvPicPr>
        <p:blipFill rotWithShape="1">
          <a:blip r:embed="rId3">
            <a:alphaModFix/>
          </a:blip>
          <a:srcRect b="0" l="0" r="0" t="0"/>
          <a:stretch/>
        </p:blipFill>
        <p:spPr>
          <a:xfrm>
            <a:off x="4041429" y="256050"/>
            <a:ext cx="3835775" cy="2075100"/>
          </a:xfrm>
          <a:prstGeom prst="rect">
            <a:avLst/>
          </a:prstGeom>
          <a:noFill/>
          <a:ln>
            <a:noFill/>
          </a:ln>
          <a:effectLst>
            <a:outerShdw blurRad="57150" rotWithShape="0" algn="bl" dir="15360000" dist="19050">
              <a:srgbClr val="980000">
                <a:alpha val="8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3" name="Shape 423"/>
        <p:cNvGrpSpPr/>
        <p:nvPr/>
      </p:nvGrpSpPr>
      <p:grpSpPr>
        <a:xfrm>
          <a:off x="0" y="0"/>
          <a:ext cx="0" cy="0"/>
          <a:chOff x="0" y="0"/>
          <a:chExt cx="0" cy="0"/>
        </a:xfrm>
      </p:grpSpPr>
      <p:grpSp>
        <p:nvGrpSpPr>
          <p:cNvPr id="424" name="Google Shape;424;p20"/>
          <p:cNvGrpSpPr/>
          <p:nvPr/>
        </p:nvGrpSpPr>
        <p:grpSpPr>
          <a:xfrm>
            <a:off x="0" y="-8467"/>
            <a:ext cx="12192000" cy="6866467"/>
            <a:chOff x="0" y="-8467"/>
            <a:chExt cx="12192000" cy="6866467"/>
          </a:xfrm>
        </p:grpSpPr>
        <p:cxnSp>
          <p:nvCxnSpPr>
            <p:cNvPr id="425" name="Google Shape;425;p20"/>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26" name="Google Shape;426;p20"/>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27" name="Google Shape;427;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28" name="Google Shape;428;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29" name="Google Shape;429;p20"/>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431" name="Google Shape;431;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432" name="Google Shape;432;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433" name="Google Shape;433;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0"/>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2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cxnSp>
        <p:nvCxnSpPr>
          <p:cNvPr id="436" name="Google Shape;436;p20"/>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437" name="Google Shape;437;p20"/>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438" name="Google Shape;438;p20"/>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39" name="Google Shape;439;p20"/>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0" name="Google Shape;440;p20"/>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0"/>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442" name="Google Shape;442;p20"/>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44" name="Google Shape;444;p20"/>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Conclusion </a:t>
            </a:r>
            <a:endParaRPr/>
          </a:p>
        </p:txBody>
      </p:sp>
      <p:sp>
        <p:nvSpPr>
          <p:cNvPr id="445" name="Google Shape;445;p20"/>
          <p:cNvSpPr txBox="1"/>
          <p:nvPr>
            <p:ph idx="1" type="body"/>
          </p:nvPr>
        </p:nvSpPr>
        <p:spPr>
          <a:xfrm>
            <a:off x="4548104" y="3962088"/>
            <a:ext cx="6112077" cy="11861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sz="1800">
              <a:solidFill>
                <a:srgbClr val="FFFFFF"/>
              </a:solidFill>
            </a:endParaRPr>
          </a:p>
        </p:txBody>
      </p:sp>
      <p:sp>
        <p:nvSpPr>
          <p:cNvPr id="446" name="Google Shape;446;p20"/>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186484cab5f_1_29"/>
          <p:cNvSpPr txBox="1"/>
          <p:nvPr>
            <p:ph type="title"/>
          </p:nvPr>
        </p:nvSpPr>
        <p:spPr>
          <a:xfrm>
            <a:off x="1169609" y="333225"/>
            <a:ext cx="37374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Tanishia  </a:t>
            </a:r>
            <a:endParaRPr/>
          </a:p>
        </p:txBody>
      </p:sp>
      <p:sp>
        <p:nvSpPr>
          <p:cNvPr id="175" name="Google Shape;175;g186484cab5f_1_29"/>
          <p:cNvSpPr txBox="1"/>
          <p:nvPr>
            <p:ph idx="1" type="body"/>
          </p:nvPr>
        </p:nvSpPr>
        <p:spPr>
          <a:xfrm>
            <a:off x="1084438" y="1654114"/>
            <a:ext cx="4064400" cy="3880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Served in Non-profit most of my professional career with a focus on development and fundraising </a:t>
            </a:r>
            <a:endParaRPr/>
          </a:p>
          <a:p>
            <a:pPr indent="-342900" lvl="0" marL="342900" rtl="0" algn="l">
              <a:lnSpc>
                <a:spcPct val="100000"/>
              </a:lnSpc>
              <a:spcBef>
                <a:spcPts val="1000"/>
              </a:spcBef>
              <a:spcAft>
                <a:spcPts val="0"/>
              </a:spcAft>
              <a:buSzPts val="1440"/>
              <a:buChar char="►"/>
            </a:pPr>
            <a:r>
              <a:rPr lang="en-US"/>
              <a:t>Interested in data analysis for career growth, expansion in salary and a way to tie my love for cultural anthropology, food and data together.</a:t>
            </a:r>
            <a:endParaRPr/>
          </a:p>
        </p:txBody>
      </p:sp>
      <p:sp>
        <p:nvSpPr>
          <p:cNvPr id="176" name="Google Shape;176;g186484cab5f_1_29"/>
          <p:cNvSpPr/>
          <p:nvPr/>
        </p:nvSpPr>
        <p:spPr>
          <a:xfrm rot="10800000">
            <a:off x="-104" y="54"/>
            <a:ext cx="842700" cy="5666100"/>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g186484cab5f_1_29"/>
          <p:cNvPicPr preferRelativeResize="0"/>
          <p:nvPr/>
        </p:nvPicPr>
        <p:blipFill rotWithShape="1">
          <a:blip r:embed="rId3">
            <a:alphaModFix/>
          </a:blip>
          <a:srcRect b="0" l="11940" r="0" t="0"/>
          <a:stretch/>
        </p:blipFill>
        <p:spPr>
          <a:xfrm>
            <a:off x="6046099" y="152400"/>
            <a:ext cx="5494025" cy="6400800"/>
          </a:xfrm>
          <a:prstGeom prst="rect">
            <a:avLst/>
          </a:prstGeom>
          <a:noFill/>
          <a:ln>
            <a:noFill/>
          </a:ln>
          <a:effectLst>
            <a:outerShdw blurRad="57150" rotWithShape="0" algn="bl" dir="4440000" dist="552450">
              <a:srgbClr val="FF0B2A">
                <a:alpha val="49803"/>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descr="Wine World Concept. Vector Illustration. Royalty Free SVG, Cliparts,  Vectors, And Stock Illustration. Image 5961162." id="451" name="Google Shape;451;p21"/>
          <p:cNvPicPr preferRelativeResize="0"/>
          <p:nvPr/>
        </p:nvPicPr>
        <p:blipFill rotWithShape="1">
          <a:blip r:embed="rId3">
            <a:alphaModFix amt="35000"/>
          </a:blip>
          <a:srcRect b="0" l="0" r="0" t="0"/>
          <a:stretch/>
        </p:blipFill>
        <p:spPr>
          <a:xfrm>
            <a:off x="1037717" y="-112002"/>
            <a:ext cx="7875901" cy="6858000"/>
          </a:xfrm>
          <a:prstGeom prst="rect">
            <a:avLst/>
          </a:prstGeom>
          <a:noFill/>
          <a:ln>
            <a:noFill/>
          </a:ln>
        </p:spPr>
      </p:pic>
      <p:sp>
        <p:nvSpPr>
          <p:cNvPr id="452" name="Google Shape;45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4A4A4A"/>
              </a:buClr>
              <a:buSzPct val="100000"/>
              <a:buFont typeface="Open Sans"/>
              <a:buNone/>
            </a:pPr>
            <a:br>
              <a:rPr b="0" i="0" lang="en-US" u="none" strike="noStrike">
                <a:solidFill>
                  <a:srgbClr val="333333"/>
                </a:solidFill>
                <a:latin typeface="Montserrat"/>
                <a:ea typeface="Montserrat"/>
                <a:cs typeface="Montserrat"/>
                <a:sym typeface="Montserrat"/>
              </a:rPr>
            </a:br>
            <a:br>
              <a:rPr lang="en-US"/>
            </a:br>
            <a:endParaRPr/>
          </a:p>
        </p:txBody>
      </p:sp>
      <p:sp>
        <p:nvSpPr>
          <p:cNvPr id="453" name="Google Shape;453;p21"/>
          <p:cNvSpPr txBox="1"/>
          <p:nvPr>
            <p:ph idx="1" type="body"/>
          </p:nvPr>
        </p:nvSpPr>
        <p:spPr>
          <a:xfrm>
            <a:off x="328544" y="1046828"/>
            <a:ext cx="8596668" cy="3880773"/>
          </a:xfrm>
          <a:prstGeom prst="rect">
            <a:avLst/>
          </a:prstGeom>
          <a:noFill/>
          <a:ln>
            <a:noFill/>
          </a:ln>
        </p:spPr>
        <p:txBody>
          <a:bodyPr anchorCtr="0" anchor="t" bIns="45700" lIns="91425" spcFirstLastPara="1" rIns="91425" wrap="square" tIns="45700">
            <a:normAutofit lnSpcReduction="10000"/>
          </a:bodyPr>
          <a:lstStyle/>
          <a:p>
            <a:pPr indent="-251459" lvl="0" marL="342900" rtl="0" algn="l">
              <a:lnSpc>
                <a:spcPct val="100000"/>
              </a:lnSpc>
              <a:spcBef>
                <a:spcPts val="0"/>
              </a:spcBef>
              <a:spcAft>
                <a:spcPts val="0"/>
              </a:spcAft>
              <a:buSzPts val="1440"/>
              <a:buNone/>
            </a:pPr>
            <a:r>
              <a:rPr lang="en-US" sz="2800"/>
              <a:t>How can this impact others? </a:t>
            </a:r>
            <a:endParaRPr/>
          </a:p>
          <a:p>
            <a:pPr indent="-285750" lvl="0" marL="377191" rtl="0" algn="l">
              <a:lnSpc>
                <a:spcPct val="100000"/>
              </a:lnSpc>
              <a:spcBef>
                <a:spcPts val="0"/>
              </a:spcBef>
              <a:spcAft>
                <a:spcPts val="0"/>
              </a:spcAft>
              <a:buSzPts val="1440"/>
              <a:buChar char="►"/>
            </a:pPr>
            <a:r>
              <a:rPr lang="en-US" sz="2800"/>
              <a:t>Wine is intimidating </a:t>
            </a:r>
            <a:endParaRPr/>
          </a:p>
          <a:p>
            <a:pPr indent="-194310" lvl="0" marL="377191" rtl="0" algn="l">
              <a:lnSpc>
                <a:spcPct val="100000"/>
              </a:lnSpc>
              <a:spcBef>
                <a:spcPts val="0"/>
              </a:spcBef>
              <a:spcAft>
                <a:spcPts val="0"/>
              </a:spcAft>
              <a:buSzPts val="1440"/>
              <a:buNone/>
            </a:pPr>
            <a:r>
              <a:t/>
            </a:r>
            <a:endParaRPr sz="2800"/>
          </a:p>
          <a:p>
            <a:pPr indent="0" lvl="0" marL="91441" rtl="0" algn="l">
              <a:lnSpc>
                <a:spcPct val="100000"/>
              </a:lnSpc>
              <a:spcBef>
                <a:spcPts val="0"/>
              </a:spcBef>
              <a:spcAft>
                <a:spcPts val="0"/>
              </a:spcAft>
              <a:buSzPts val="1440"/>
              <a:buNone/>
            </a:pPr>
            <a:r>
              <a:rPr lang="en-US" sz="2800"/>
              <a:t>Why is this work important?</a:t>
            </a:r>
            <a:endParaRPr/>
          </a:p>
          <a:p>
            <a:pPr indent="-285750" lvl="0" marL="377191" rtl="0" algn="l">
              <a:lnSpc>
                <a:spcPct val="100000"/>
              </a:lnSpc>
              <a:spcBef>
                <a:spcPts val="0"/>
              </a:spcBef>
              <a:spcAft>
                <a:spcPts val="0"/>
              </a:spcAft>
              <a:buSzPts val="1440"/>
              <a:buChar char="►"/>
            </a:pPr>
            <a:r>
              <a:rPr lang="en-US" sz="2800"/>
              <a:t>It is important to know what your food is made of. Knowing how your drinks are made and why they are made that way is just a small step in making sure that you are making the right choices for yourself and your body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7" name="Shape 457"/>
        <p:cNvGrpSpPr/>
        <p:nvPr/>
      </p:nvGrpSpPr>
      <p:grpSpPr>
        <a:xfrm>
          <a:off x="0" y="0"/>
          <a:ext cx="0" cy="0"/>
          <a:chOff x="0" y="0"/>
          <a:chExt cx="0" cy="0"/>
        </a:xfrm>
      </p:grpSpPr>
      <p:grpSp>
        <p:nvGrpSpPr>
          <p:cNvPr id="458" name="Google Shape;458;p22"/>
          <p:cNvGrpSpPr/>
          <p:nvPr/>
        </p:nvGrpSpPr>
        <p:grpSpPr>
          <a:xfrm>
            <a:off x="0" y="-8467"/>
            <a:ext cx="12192000" cy="6866467"/>
            <a:chOff x="0" y="-8467"/>
            <a:chExt cx="12192000" cy="6866467"/>
          </a:xfrm>
        </p:grpSpPr>
        <p:cxnSp>
          <p:nvCxnSpPr>
            <p:cNvPr id="459" name="Google Shape;459;p22"/>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460" name="Google Shape;460;p22"/>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461" name="Google Shape;461;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62" name="Google Shape;462;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3" name="Google Shape;463;p22"/>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465" name="Google Shape;465;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466" name="Google Shape;466;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467" name="Google Shape;467;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2"/>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22"/>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470" name="Google Shape;470;p22"/>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471" name="Google Shape;471;p22"/>
          <p:cNvSpPr/>
          <p:nvPr/>
        </p:nvSpPr>
        <p:spPr>
          <a:xfrm>
            <a:off x="1258763" y="-385234"/>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72" name="Google Shape;472;p22"/>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3" name="Google Shape;473;p22"/>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475" name="Google Shape;475;p22"/>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3016287" y="41803"/>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77" name="Google Shape;477;p22"/>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Questions? </a:t>
            </a:r>
            <a:endParaRPr/>
          </a:p>
        </p:txBody>
      </p:sp>
      <p:sp>
        <p:nvSpPr>
          <p:cNvPr id="478" name="Google Shape;478;p22"/>
          <p:cNvSpPr txBox="1"/>
          <p:nvPr>
            <p:ph idx="1" type="body"/>
          </p:nvPr>
        </p:nvSpPr>
        <p:spPr>
          <a:xfrm>
            <a:off x="4548104" y="3962088"/>
            <a:ext cx="6112077" cy="11861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sz="1800">
              <a:solidFill>
                <a:srgbClr val="FFFFFF"/>
              </a:solidFill>
            </a:endParaRPr>
          </a:p>
        </p:txBody>
      </p:sp>
      <p:sp>
        <p:nvSpPr>
          <p:cNvPr id="479" name="Google Shape;479;p22"/>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
          <p:cNvSpPr txBox="1"/>
          <p:nvPr>
            <p:ph type="title"/>
          </p:nvPr>
        </p:nvSpPr>
        <p:spPr>
          <a:xfrm>
            <a:off x="5536734" y="609600"/>
            <a:ext cx="37372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Phoebe </a:t>
            </a:r>
            <a:endParaRPr/>
          </a:p>
        </p:txBody>
      </p:sp>
      <p:sp>
        <p:nvSpPr>
          <p:cNvPr id="183" name="Google Shape;183;p2"/>
          <p:cNvSpPr txBox="1"/>
          <p:nvPr>
            <p:ph idx="1" type="body"/>
          </p:nvPr>
        </p:nvSpPr>
        <p:spPr>
          <a:xfrm>
            <a:off x="5209563" y="2160589"/>
            <a:ext cx="4064439"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Previously a Family and Consumer Sciences teacher </a:t>
            </a:r>
            <a:endParaRPr/>
          </a:p>
          <a:p>
            <a:pPr indent="-342900" lvl="0" marL="342900" rtl="0" algn="l">
              <a:lnSpc>
                <a:spcPct val="100000"/>
              </a:lnSpc>
              <a:spcBef>
                <a:spcPts val="1000"/>
              </a:spcBef>
              <a:spcAft>
                <a:spcPts val="0"/>
              </a:spcAft>
              <a:buSzPts val="1440"/>
              <a:buChar char="►"/>
            </a:pPr>
            <a:r>
              <a:rPr lang="en-US"/>
              <a:t>Interested in data analysis for the change in career path and many opportunities ! </a:t>
            </a:r>
            <a:endParaRPr/>
          </a:p>
        </p:txBody>
      </p:sp>
      <p:pic>
        <p:nvPicPr>
          <p:cNvPr descr="A person smiling for the camera&#10;&#10;Description automatically generated with medium confidence" id="184" name="Google Shape;184;p2"/>
          <p:cNvPicPr preferRelativeResize="0"/>
          <p:nvPr/>
        </p:nvPicPr>
        <p:blipFill rotWithShape="1">
          <a:blip r:embed="rId3">
            <a:alphaModFix/>
          </a:blip>
          <a:srcRect b="4660" l="0" r="-1"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185" name="Google Shape;185;p2"/>
          <p:cNvSpPr/>
          <p:nvPr/>
        </p:nvSpPr>
        <p:spPr>
          <a:xfrm rot="10800000">
            <a:off x="0" y="0"/>
            <a:ext cx="842596" cy="5666154"/>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9" name="Shape 189"/>
        <p:cNvGrpSpPr/>
        <p:nvPr/>
      </p:nvGrpSpPr>
      <p:grpSpPr>
        <a:xfrm>
          <a:off x="0" y="0"/>
          <a:ext cx="0" cy="0"/>
          <a:chOff x="0" y="0"/>
          <a:chExt cx="0" cy="0"/>
        </a:xfrm>
      </p:grpSpPr>
      <p:grpSp>
        <p:nvGrpSpPr>
          <p:cNvPr id="190" name="Google Shape;190;p4"/>
          <p:cNvGrpSpPr/>
          <p:nvPr/>
        </p:nvGrpSpPr>
        <p:grpSpPr>
          <a:xfrm>
            <a:off x="0" y="-8467"/>
            <a:ext cx="12192000" cy="6866467"/>
            <a:chOff x="0" y="-8467"/>
            <a:chExt cx="12192000" cy="6866467"/>
          </a:xfrm>
        </p:grpSpPr>
        <p:cxnSp>
          <p:nvCxnSpPr>
            <p:cNvPr id="191" name="Google Shape;191;p4"/>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192" name="Google Shape;192;p4"/>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193" name="Google Shape;193;p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94" name="Google Shape;194;p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5" name="Google Shape;195;p4"/>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197" name="Google Shape;197;p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198" name="Google Shape;198;p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99" name="Google Shape;199;p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cxnSp>
        <p:nvCxnSpPr>
          <p:cNvPr id="202" name="Google Shape;202;p4"/>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203" name="Google Shape;203;p4"/>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204" name="Google Shape;204;p4"/>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05" name="Google Shape;205;p4"/>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6" name="Google Shape;206;p4"/>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208" name="Google Shape;208;p4"/>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10" name="Google Shape;210;p4"/>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Project Introduction </a:t>
            </a:r>
            <a:endParaRPr/>
          </a:p>
        </p:txBody>
      </p:sp>
      <p:sp>
        <p:nvSpPr>
          <p:cNvPr id="211" name="Google Shape;211;p4"/>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6"/>
          <p:cNvSpPr txBox="1"/>
          <p:nvPr>
            <p:ph type="title"/>
          </p:nvPr>
        </p:nvSpPr>
        <p:spPr>
          <a:xfrm>
            <a:off x="2240100" y="127650"/>
            <a:ext cx="7094400" cy="7194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Trebuchet MS"/>
              <a:buNone/>
            </a:pPr>
            <a:r>
              <a:rPr lang="en-US"/>
              <a:t>Background on red wine </a:t>
            </a:r>
            <a:endParaRPr/>
          </a:p>
        </p:txBody>
      </p:sp>
      <p:cxnSp>
        <p:nvCxnSpPr>
          <p:cNvPr id="217" name="Google Shape;217;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18" name="Google Shape;218;p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19" name="Google Shape;219;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20" name="Google Shape;220;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1" name="Google Shape;221;p6"/>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9881050" y="-8475"/>
            <a:ext cx="230784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46274"/>
            </a:srgbClr>
          </a:solidFill>
          <a:ln>
            <a:noFill/>
          </a:ln>
        </p:spPr>
      </p:sp>
      <p:sp>
        <p:nvSpPr>
          <p:cNvPr id="223" name="Google Shape;223;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224" name="Google Shape;224;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225" name="Google Shape;225;p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6"/>
          <p:cNvGrpSpPr/>
          <p:nvPr/>
        </p:nvGrpSpPr>
        <p:grpSpPr>
          <a:xfrm>
            <a:off x="-867559" y="847050"/>
            <a:ext cx="11026833" cy="6699355"/>
            <a:chOff x="-1261642" y="-298627"/>
            <a:chExt cx="7817677" cy="5655374"/>
          </a:xfrm>
        </p:grpSpPr>
        <p:sp>
          <p:nvSpPr>
            <p:cNvPr id="227" name="Google Shape;227;p6"/>
            <p:cNvSpPr txBox="1"/>
            <p:nvPr/>
          </p:nvSpPr>
          <p:spPr>
            <a:xfrm>
              <a:off x="-88536" y="-298627"/>
              <a:ext cx="6250500" cy="912600"/>
            </a:xfrm>
            <a:prstGeom prst="rect">
              <a:avLst/>
            </a:prstGeom>
            <a:noFill/>
            <a:ln>
              <a:noFill/>
            </a:ln>
          </p:spPr>
          <p:txBody>
            <a:bodyPr anchorCtr="0" anchor="t"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rebuchet MS"/>
                <a:buNone/>
              </a:pPr>
              <a:r>
                <a:rPr b="1" i="1" lang="en-US" sz="2000" u="none" cap="none" strike="noStrike">
                  <a:solidFill>
                    <a:schemeClr val="accent1"/>
                  </a:solidFill>
                  <a:latin typeface="Trebuchet MS"/>
                  <a:ea typeface="Trebuchet MS"/>
                  <a:cs typeface="Trebuchet MS"/>
                  <a:sym typeface="Trebuchet MS"/>
                </a:rPr>
                <a:t>   Characteristics of Red Wine Drinkers </a:t>
              </a:r>
              <a:endParaRPr b="1" i="1" sz="2000" u="none" cap="none" strike="noStrike">
                <a:solidFill>
                  <a:srgbClr val="000000"/>
                </a:solidFill>
                <a:latin typeface="Arial"/>
                <a:ea typeface="Arial"/>
                <a:cs typeface="Arial"/>
                <a:sym typeface="Arial"/>
              </a:endParaRPr>
            </a:p>
          </p:txBody>
        </p:sp>
        <p:cxnSp>
          <p:nvCxnSpPr>
            <p:cNvPr id="228" name="Google Shape;228;p6"/>
            <p:cNvCxnSpPr/>
            <p:nvPr/>
          </p:nvCxnSpPr>
          <p:spPr>
            <a:xfrm>
              <a:off x="1222538" y="1511473"/>
              <a:ext cx="3851100" cy="0"/>
            </a:xfrm>
            <a:prstGeom prst="straightConnector1">
              <a:avLst/>
            </a:prstGeom>
            <a:gradFill>
              <a:gsLst>
                <a:gs pos="0">
                  <a:srgbClr val="A4444C"/>
                </a:gs>
                <a:gs pos="78000">
                  <a:srgbClr val="90212F"/>
                </a:gs>
                <a:gs pos="100000">
                  <a:srgbClr val="90212F"/>
                </a:gs>
              </a:gsLst>
              <a:lin ang="5400000" scaled="0"/>
            </a:gradFill>
            <a:ln cap="rnd" cmpd="sng" w="12700">
              <a:solidFill>
                <a:srgbClr val="9F2635"/>
              </a:solidFill>
              <a:prstDash val="solid"/>
              <a:round/>
              <a:headEnd len="sm" w="sm" type="none"/>
              <a:tailEnd len="sm" w="sm" type="none"/>
            </a:ln>
            <a:effectLst>
              <a:outerShdw blurRad="38100" rotWithShape="0" dir="5400000" dist="25400">
                <a:srgbClr val="000000">
                  <a:alpha val="34509"/>
                </a:srgbClr>
              </a:outerShdw>
            </a:effectLst>
          </p:spPr>
        </p:cxnSp>
        <p:sp>
          <p:nvSpPr>
            <p:cNvPr id="229" name="Google Shape;229;p6"/>
            <p:cNvSpPr/>
            <p:nvPr/>
          </p:nvSpPr>
          <p:spPr>
            <a:xfrm>
              <a:off x="-164265" y="562191"/>
              <a:ext cx="6720300" cy="767400"/>
            </a:xfrm>
            <a:prstGeom prst="rect">
              <a:avLst/>
            </a:prstGeom>
            <a:noFill/>
            <a:ln>
              <a:noFill/>
            </a:ln>
          </p:spPr>
          <p:txBody>
            <a:bodyPr anchorCtr="0" anchor="ctr"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Trebuchet MS"/>
                <a:buChar char="●"/>
              </a:pPr>
              <a:r>
                <a:rPr b="0" i="0" lang="en-US" sz="1600" u="none" cap="none" strike="noStrike">
                  <a:solidFill>
                    <a:schemeClr val="dk1"/>
                  </a:solidFill>
                  <a:latin typeface="Trebuchet MS"/>
                  <a:ea typeface="Trebuchet MS"/>
                  <a:cs typeface="Trebuchet MS"/>
                  <a:sym typeface="Trebuchet MS"/>
                </a:rPr>
                <a:t> Willing to spend $40 + dollars on a bottle on wine  </a:t>
              </a:r>
              <a:endParaRPr b="0" i="0" sz="1600" u="none" cap="none" strike="noStrike">
                <a:solidFill>
                  <a:schemeClr val="dk1"/>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chemeClr val="dk1"/>
                </a:buClr>
                <a:buSzPts val="1600"/>
                <a:buFont typeface="Trebuchet MS"/>
                <a:buChar char="●"/>
              </a:pPr>
              <a:r>
                <a:rPr b="0" i="0" lang="en-US" sz="1600" u="none" cap="none" strike="noStrike">
                  <a:solidFill>
                    <a:schemeClr val="dk1"/>
                  </a:solidFill>
                  <a:latin typeface="Trebuchet MS"/>
                  <a:ea typeface="Trebuchet MS"/>
                  <a:cs typeface="Trebuchet MS"/>
                  <a:sym typeface="Trebuchet MS"/>
                </a:rPr>
                <a:t> Early Bird </a:t>
              </a:r>
              <a:endParaRPr b="0" i="0" sz="1600" u="none" cap="none" strike="noStrike">
                <a:solidFill>
                  <a:schemeClr val="dk1"/>
                </a:solidFill>
                <a:latin typeface="Trebuchet MS"/>
                <a:ea typeface="Trebuchet MS"/>
                <a:cs typeface="Trebuchet MS"/>
                <a:sym typeface="Trebuchet MS"/>
              </a:endParaRPr>
            </a:p>
            <a:p>
              <a:pPr indent="-330200" lvl="0" marL="457200" marR="0" rtl="0" algn="l">
                <a:lnSpc>
                  <a:spcPct val="100000"/>
                </a:lnSpc>
                <a:spcBef>
                  <a:spcPts val="0"/>
                </a:spcBef>
                <a:spcAft>
                  <a:spcPts val="0"/>
                </a:spcAft>
                <a:buClr>
                  <a:schemeClr val="dk1"/>
                </a:buClr>
                <a:buSzPts val="1600"/>
                <a:buFont typeface="Trebuchet MS"/>
                <a:buChar char="●"/>
              </a:pPr>
              <a:r>
                <a:rPr b="0" i="0" lang="en-US" sz="1600" u="none" cap="none" strike="noStrike">
                  <a:solidFill>
                    <a:schemeClr val="dk1"/>
                  </a:solidFill>
                  <a:highlight>
                    <a:srgbClr val="FCFCFC"/>
                  </a:highlight>
                  <a:latin typeface="Trebuchet MS"/>
                  <a:ea typeface="Trebuchet MS"/>
                  <a:cs typeface="Trebuchet MS"/>
                  <a:sym typeface="Trebuchet MS"/>
                </a:rPr>
                <a:t>More likely to be a “wine aficionado”</a:t>
              </a:r>
              <a:endParaRPr b="0" i="0" sz="1600" u="none" cap="none" strike="noStrike">
                <a:solidFill>
                  <a:schemeClr val="dk1"/>
                </a:solidFill>
                <a:highlight>
                  <a:srgbClr val="FCFCFC"/>
                </a:highlight>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dk1"/>
                </a:buClr>
                <a:buSzPts val="1600"/>
                <a:buFont typeface="Trebuchet MS"/>
                <a:buChar char="●"/>
              </a:pPr>
              <a:r>
                <a:rPr b="0" i="0" lang="en-US" sz="1600" u="none" cap="none" strike="noStrike">
                  <a:solidFill>
                    <a:schemeClr val="dk1"/>
                  </a:solidFill>
                  <a:latin typeface="Trebuchet MS"/>
                  <a:ea typeface="Trebuchet MS"/>
                  <a:cs typeface="Trebuchet MS"/>
                  <a:sym typeface="Trebuchet MS"/>
                </a:rPr>
                <a:t>More likely to identify as adventurous, humble and organized</a:t>
              </a:r>
              <a:endParaRPr b="0" i="0" sz="1600" u="none" cap="none" strike="noStrike">
                <a:solidFill>
                  <a:schemeClr val="dk1"/>
                </a:solidFill>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dk1"/>
                </a:buClr>
                <a:buSzPts val="1600"/>
                <a:buFont typeface="Trebuchet MS"/>
                <a:buChar char="●"/>
              </a:pPr>
              <a:r>
                <a:rPr b="0" i="0" lang="en-US" sz="1600" u="none" cap="none" strike="noStrike">
                  <a:solidFill>
                    <a:schemeClr val="dk1"/>
                  </a:solidFill>
                  <a:latin typeface="Trebuchet MS"/>
                  <a:ea typeface="Trebuchet MS"/>
                  <a:cs typeface="Trebuchet MS"/>
                  <a:sym typeface="Trebuchet MS"/>
                </a:rPr>
                <a:t>Introverted</a:t>
              </a:r>
              <a:endParaRPr b="0" i="0" sz="1600" u="none" cap="none" strike="noStrike">
                <a:solidFill>
                  <a:schemeClr val="dk1"/>
                </a:solidFill>
                <a:latin typeface="Trebuchet MS"/>
                <a:ea typeface="Trebuchet MS"/>
                <a:cs typeface="Trebuchet MS"/>
                <a:sym typeface="Trebuchet MS"/>
              </a:endParaRPr>
            </a:p>
            <a:p>
              <a:pPr indent="-330200" lvl="0" marL="457200" marR="0" rtl="0" algn="l">
                <a:lnSpc>
                  <a:spcPct val="115000"/>
                </a:lnSpc>
                <a:spcBef>
                  <a:spcPts val="0"/>
                </a:spcBef>
                <a:spcAft>
                  <a:spcPts val="0"/>
                </a:spcAft>
                <a:buClr>
                  <a:schemeClr val="dk1"/>
                </a:buClr>
                <a:buSzPts val="1600"/>
                <a:buFont typeface="Trebuchet MS"/>
                <a:buChar char="●"/>
              </a:pPr>
              <a:r>
                <a:rPr b="0" i="0" lang="en-US" sz="1600" u="none" cap="none" strike="noStrike">
                  <a:solidFill>
                    <a:schemeClr val="dk1"/>
                  </a:solidFill>
                  <a:latin typeface="Trebuchet MS"/>
                  <a:ea typeface="Trebuchet MS"/>
                  <a:cs typeface="Trebuchet MS"/>
                  <a:sym typeface="Trebuchet MS"/>
                </a:rPr>
                <a:t>Prefer dogs to cats</a:t>
              </a:r>
              <a:endParaRPr b="0"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1200"/>
                </a:spcAft>
                <a:buClr>
                  <a:srgbClr val="000000"/>
                </a:buClr>
                <a:buSzPts val="1200"/>
                <a:buFont typeface="Arial"/>
                <a:buNone/>
              </a:pPr>
              <a:r>
                <a:t/>
              </a:r>
              <a:endParaRPr b="0" i="0" sz="1200" u="none" cap="none" strike="noStrike">
                <a:solidFill>
                  <a:srgbClr val="424648"/>
                </a:solidFill>
                <a:highlight>
                  <a:srgbClr val="FCFCFC"/>
                </a:highlight>
                <a:latin typeface="Georgia"/>
                <a:ea typeface="Georgia"/>
                <a:cs typeface="Georgia"/>
                <a:sym typeface="Georgia"/>
              </a:endParaRPr>
            </a:p>
          </p:txBody>
        </p:sp>
        <p:sp>
          <p:nvSpPr>
            <p:cNvPr id="230" name="Google Shape;230;p6"/>
            <p:cNvSpPr txBox="1"/>
            <p:nvPr/>
          </p:nvSpPr>
          <p:spPr>
            <a:xfrm>
              <a:off x="-238151" y="1559342"/>
              <a:ext cx="6250500" cy="1449000"/>
            </a:xfrm>
            <a:prstGeom prst="rect">
              <a:avLst/>
            </a:prstGeom>
            <a:noFill/>
            <a:ln>
              <a:noFill/>
            </a:ln>
          </p:spPr>
          <p:txBody>
            <a:bodyPr anchorCtr="0" anchor="t"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rebuchet MS"/>
                <a:buNone/>
              </a:pPr>
              <a:r>
                <a:rPr b="1" i="1" lang="en-US" sz="2000" u="none" cap="none" strike="noStrike">
                  <a:solidFill>
                    <a:schemeClr val="accent1"/>
                  </a:solidFill>
                  <a:latin typeface="Trebuchet MS"/>
                  <a:ea typeface="Trebuchet MS"/>
                  <a:cs typeface="Trebuchet MS"/>
                  <a:sym typeface="Trebuchet MS"/>
                </a:rPr>
                <a:t>Where are the most popular places for red wine?</a:t>
              </a:r>
              <a:endParaRPr b="1" i="1" sz="3950" u="none" cap="none" strike="noStrike">
                <a:solidFill>
                  <a:schemeClr val="accent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Trebuchet MS"/>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Trebuchet MS"/>
                <a:buNone/>
              </a:pPr>
              <a:r>
                <a:rPr b="0" i="0" lang="en-US" sz="1600" u="none" cap="none" strike="noStrike">
                  <a:solidFill>
                    <a:schemeClr val="dk1"/>
                  </a:solidFill>
                  <a:latin typeface="Trebuchet MS"/>
                  <a:ea typeface="Trebuchet MS"/>
                  <a:cs typeface="Trebuchet MS"/>
                  <a:sym typeface="Trebuchet MS"/>
                </a:rPr>
                <a:t>Italy,France,Spain,United States, Chile, Australia, China, Germany, South Africa, Portugal, Romania, Russia, Hungary, New Zealand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chemeClr val="dk1"/>
                </a:buClr>
                <a:buSzPts val="2000"/>
                <a:buFont typeface="Trebuchet MS"/>
                <a:buNone/>
              </a:pPr>
              <a:r>
                <a:t/>
              </a:r>
              <a:endParaRPr b="0" i="0" sz="525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Trebuchet MS"/>
                <a:buNone/>
              </a:pPr>
              <a:r>
                <a:t/>
              </a:r>
              <a:endParaRPr b="0" i="0" sz="525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Trebuchet MS"/>
                <a:buNone/>
              </a:pPr>
              <a:r>
                <a:t/>
              </a:r>
              <a:endParaRPr b="0" i="0" sz="1800" u="none" cap="none" strike="noStrike">
                <a:solidFill>
                  <a:schemeClr val="dk1"/>
                </a:solidFill>
                <a:latin typeface="Arial"/>
                <a:ea typeface="Arial"/>
                <a:cs typeface="Arial"/>
                <a:sym typeface="Arial"/>
              </a:endParaRPr>
            </a:p>
            <a:p>
              <a:pPr indent="0" lvl="0" marL="152400" marR="152400" rtl="0" algn="l">
                <a:lnSpc>
                  <a:spcPct val="120000"/>
                </a:lnSpc>
                <a:spcBef>
                  <a:spcPts val="600"/>
                </a:spcBef>
                <a:spcAft>
                  <a:spcPts val="0"/>
                </a:spcAft>
                <a:buClr>
                  <a:schemeClr val="dk1"/>
                </a:buClr>
                <a:buSzPts val="1100"/>
                <a:buFont typeface="Arial"/>
                <a:buNone/>
              </a:pPr>
              <a:r>
                <a:t/>
              </a:r>
              <a:endParaRPr b="1" i="0" sz="1750" u="none" cap="none" strike="noStrike">
                <a:solidFill>
                  <a:srgbClr val="111111"/>
                </a:solidFill>
                <a:latin typeface="Verdana"/>
                <a:ea typeface="Verdana"/>
                <a:cs typeface="Verdana"/>
                <a:sym typeface="Verdana"/>
              </a:endParaRPr>
            </a:p>
            <a:p>
              <a:pPr indent="0" lvl="0" marL="152400" marR="152400" rtl="0" algn="l">
                <a:lnSpc>
                  <a:spcPct val="120000"/>
                </a:lnSpc>
                <a:spcBef>
                  <a:spcPts val="600"/>
                </a:spcBef>
                <a:spcAft>
                  <a:spcPts val="0"/>
                </a:spcAft>
                <a:buClr>
                  <a:schemeClr val="dk1"/>
                </a:buClr>
                <a:buSzPts val="1100"/>
                <a:buFont typeface="Arial"/>
                <a:buNone/>
              </a:pPr>
              <a:r>
                <a:t/>
              </a:r>
              <a:endParaRPr b="1" i="0" sz="1750" u="none" cap="none" strike="noStrike">
                <a:solidFill>
                  <a:srgbClr val="111111"/>
                </a:solidFill>
                <a:latin typeface="Verdana"/>
                <a:ea typeface="Verdana"/>
                <a:cs typeface="Verdana"/>
                <a:sym typeface="Verdana"/>
              </a:endParaRPr>
            </a:p>
            <a:p>
              <a:pPr indent="0" lvl="0" marL="152400" marR="152400" rtl="0" algn="l">
                <a:lnSpc>
                  <a:spcPct val="120000"/>
                </a:lnSpc>
                <a:spcBef>
                  <a:spcPts val="600"/>
                </a:spcBef>
                <a:spcAft>
                  <a:spcPts val="0"/>
                </a:spcAft>
                <a:buClr>
                  <a:schemeClr val="dk1"/>
                </a:buClr>
                <a:buSzPts val="1100"/>
                <a:buFont typeface="Arial"/>
                <a:buNone/>
              </a:pPr>
              <a:r>
                <a:t/>
              </a:r>
              <a:endParaRPr b="1" i="0" sz="1750" u="none" cap="none" strike="noStrike">
                <a:solidFill>
                  <a:srgbClr val="111111"/>
                </a:solidFill>
                <a:latin typeface="Verdana"/>
                <a:ea typeface="Verdana"/>
                <a:cs typeface="Verdana"/>
                <a:sym typeface="Verdana"/>
              </a:endParaRPr>
            </a:p>
            <a:p>
              <a:pPr indent="0" lvl="0" marL="152400" marR="152400" rtl="0" algn="l">
                <a:lnSpc>
                  <a:spcPct val="120000"/>
                </a:lnSpc>
                <a:spcBef>
                  <a:spcPts val="600"/>
                </a:spcBef>
                <a:spcAft>
                  <a:spcPts val="0"/>
                </a:spcAft>
                <a:buClr>
                  <a:schemeClr val="dk1"/>
                </a:buClr>
                <a:buSzPts val="1100"/>
                <a:buFont typeface="Arial"/>
                <a:buNone/>
              </a:pPr>
              <a:r>
                <a:t/>
              </a:r>
              <a:endParaRPr b="1" i="0" sz="1750" u="none" cap="none" strike="noStrike">
                <a:solidFill>
                  <a:srgbClr val="111111"/>
                </a:solidFill>
                <a:latin typeface="Verdana"/>
                <a:ea typeface="Verdana"/>
                <a:cs typeface="Verdana"/>
                <a:sym typeface="Verdana"/>
              </a:endParaRPr>
            </a:p>
            <a:p>
              <a:pPr indent="0" lvl="0" marL="0" marR="0" rtl="0" algn="l">
                <a:lnSpc>
                  <a:spcPct val="90000"/>
                </a:lnSpc>
                <a:spcBef>
                  <a:spcPts val="600"/>
                </a:spcBef>
                <a:spcAft>
                  <a:spcPts val="0"/>
                </a:spcAft>
                <a:buClr>
                  <a:schemeClr val="dk1"/>
                </a:buClr>
                <a:buSzPts val="2000"/>
                <a:buFont typeface="Trebuchet MS"/>
                <a:buNone/>
              </a:pPr>
              <a:r>
                <a:t/>
              </a:r>
              <a:endParaRPr b="0" i="0" sz="2000" u="none" cap="none" strike="noStrike">
                <a:solidFill>
                  <a:schemeClr val="dk1"/>
                </a:solidFill>
                <a:latin typeface="Trebuchet MS"/>
                <a:ea typeface="Trebuchet MS"/>
                <a:cs typeface="Trebuchet MS"/>
                <a:sym typeface="Trebuchet MS"/>
              </a:endParaRPr>
            </a:p>
          </p:txBody>
        </p:sp>
        <p:sp>
          <p:nvSpPr>
            <p:cNvPr id="231" name="Google Shape;231;p6"/>
            <p:cNvSpPr/>
            <p:nvPr/>
          </p:nvSpPr>
          <p:spPr>
            <a:xfrm>
              <a:off x="-135" y="2834497"/>
              <a:ext cx="3851100" cy="97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txBox="1"/>
            <p:nvPr/>
          </p:nvSpPr>
          <p:spPr>
            <a:xfrm>
              <a:off x="-323438" y="2236532"/>
              <a:ext cx="6720300" cy="19353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ctr">
                <a:lnSpc>
                  <a:spcPct val="90000"/>
                </a:lnSpc>
                <a:spcBef>
                  <a:spcPts val="0"/>
                </a:spcBef>
                <a:spcAft>
                  <a:spcPts val="0"/>
                </a:spcAft>
                <a:buClr>
                  <a:schemeClr val="dk1"/>
                </a:buClr>
                <a:buSzPts val="2000"/>
                <a:buFont typeface="Trebuchet MS"/>
                <a:buNone/>
              </a:pPr>
              <a:r>
                <a:rPr b="1" i="0" lang="en-US" sz="2000" u="none" cap="none" strike="noStrike">
                  <a:solidFill>
                    <a:schemeClr val="accent1"/>
                  </a:solidFill>
                  <a:latin typeface="Trebuchet MS"/>
                  <a:ea typeface="Trebuchet MS"/>
                  <a:cs typeface="Trebuchet MS"/>
                  <a:sym typeface="Trebuchet MS"/>
                </a:rPr>
                <a:t>Wh</a:t>
              </a:r>
              <a:r>
                <a:rPr b="1" i="1" lang="en-US" sz="2000" u="none" cap="none" strike="noStrike">
                  <a:solidFill>
                    <a:schemeClr val="accent1"/>
                  </a:solidFill>
                  <a:latin typeface="Trebuchet MS"/>
                  <a:ea typeface="Trebuchet MS"/>
                  <a:cs typeface="Trebuchet MS"/>
                  <a:sym typeface="Trebuchet MS"/>
                </a:rPr>
                <a:t>y are certain regions better than others?</a:t>
              </a:r>
              <a:endParaRPr b="1" i="1" sz="2000" u="none" cap="none" strike="noStrike">
                <a:solidFill>
                  <a:schemeClr val="accent1"/>
                </a:solidFill>
                <a:latin typeface="Trebuchet MS"/>
                <a:ea typeface="Trebuchet MS"/>
                <a:cs typeface="Trebuchet MS"/>
                <a:sym typeface="Trebuchet MS"/>
              </a:endParaRPr>
            </a:p>
            <a:p>
              <a:pPr indent="0" lvl="0" marL="0" marR="0" rtl="0" algn="l">
                <a:lnSpc>
                  <a:spcPct val="90000"/>
                </a:lnSpc>
                <a:spcBef>
                  <a:spcPts val="0"/>
                </a:spcBef>
                <a:spcAft>
                  <a:spcPts val="0"/>
                </a:spcAft>
                <a:buClr>
                  <a:schemeClr val="dk1"/>
                </a:buClr>
                <a:buSzPts val="2000"/>
                <a:buFont typeface="Trebuchet MS"/>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chemeClr val="dk1"/>
                </a:buClr>
                <a:buSzPts val="2000"/>
                <a:buFont typeface="Trebuchet MS"/>
                <a:buNone/>
              </a:pPr>
              <a:r>
                <a:rPr b="0" i="0" lang="en-US" sz="1600" u="none" cap="none" strike="noStrike">
                  <a:solidFill>
                    <a:schemeClr val="dk1"/>
                  </a:solidFill>
                  <a:latin typeface="Trebuchet MS"/>
                  <a:ea typeface="Trebuchet MS"/>
                  <a:cs typeface="Trebuchet MS"/>
                  <a:sym typeface="Trebuchet MS"/>
                </a:rPr>
                <a:t>Mediterranean Vs elsewhere in the world </a:t>
              </a:r>
              <a:endParaRPr b="0" i="0" sz="1600" u="none" cap="none" strike="noStrike">
                <a:solidFill>
                  <a:schemeClr val="dk1"/>
                </a:solidFill>
                <a:latin typeface="Trebuchet MS"/>
                <a:ea typeface="Trebuchet MS"/>
                <a:cs typeface="Trebuchet MS"/>
                <a:sym typeface="Trebuchet MS"/>
              </a:endParaRPr>
            </a:p>
          </p:txBody>
        </p:sp>
        <p:cxnSp>
          <p:nvCxnSpPr>
            <p:cNvPr id="233" name="Google Shape;233;p6"/>
            <p:cNvCxnSpPr/>
            <p:nvPr/>
          </p:nvCxnSpPr>
          <p:spPr>
            <a:xfrm>
              <a:off x="1111161" y="3554442"/>
              <a:ext cx="3851100" cy="0"/>
            </a:xfrm>
            <a:prstGeom prst="straightConnector1">
              <a:avLst/>
            </a:prstGeom>
            <a:gradFill>
              <a:gsLst>
                <a:gs pos="0">
                  <a:srgbClr val="A4444C"/>
                </a:gs>
                <a:gs pos="78000">
                  <a:srgbClr val="90212F"/>
                </a:gs>
                <a:gs pos="100000">
                  <a:srgbClr val="90212F"/>
                </a:gs>
              </a:gsLst>
              <a:lin ang="5400000" scaled="0"/>
            </a:gradFill>
            <a:ln cap="rnd" cmpd="sng" w="12700">
              <a:solidFill>
                <a:srgbClr val="9F2635"/>
              </a:solidFill>
              <a:prstDash val="solid"/>
              <a:round/>
              <a:headEnd len="sm" w="sm" type="none"/>
              <a:tailEnd len="sm" w="sm" type="none"/>
            </a:ln>
            <a:effectLst>
              <a:outerShdw blurRad="38100" rotWithShape="0" dir="5400000" dist="25400">
                <a:srgbClr val="000000">
                  <a:alpha val="34509"/>
                </a:srgbClr>
              </a:outerShdw>
            </a:effectLst>
          </p:spPr>
        </p:cxnSp>
        <p:sp>
          <p:nvSpPr>
            <p:cNvPr id="234" name="Google Shape;234;p6"/>
            <p:cNvSpPr/>
            <p:nvPr/>
          </p:nvSpPr>
          <p:spPr>
            <a:xfrm>
              <a:off x="-1261642" y="3956843"/>
              <a:ext cx="3851100" cy="97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txBox="1"/>
            <p:nvPr/>
          </p:nvSpPr>
          <p:spPr>
            <a:xfrm>
              <a:off x="-323431" y="3647347"/>
              <a:ext cx="6720300" cy="1709400"/>
            </a:xfrm>
            <a:prstGeom prst="rect">
              <a:avLst/>
            </a:prstGeom>
            <a:noFill/>
            <a:ln>
              <a:noFill/>
            </a:ln>
          </p:spPr>
          <p:txBody>
            <a:bodyPr anchorCtr="0" anchor="t"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rebuchet MS"/>
                <a:buNone/>
              </a:pPr>
              <a:r>
                <a:rPr b="1" i="1" lang="en-US" sz="2000" u="none" cap="none" strike="noStrike">
                  <a:solidFill>
                    <a:schemeClr val="accent1"/>
                  </a:solidFill>
                  <a:latin typeface="Trebuchet MS"/>
                  <a:ea typeface="Trebuchet MS"/>
                  <a:cs typeface="Trebuchet MS"/>
                  <a:sym typeface="Trebuchet MS"/>
                </a:rPr>
                <a:t>How does red wine impact the environment?</a:t>
              </a:r>
              <a:endParaRPr b="1" i="1" sz="2000" u="none" cap="none" strike="noStrike">
                <a:solidFill>
                  <a:schemeClr val="accent1"/>
                </a:solidFill>
                <a:latin typeface="Trebuchet MS"/>
                <a:ea typeface="Trebuchet MS"/>
                <a:cs typeface="Trebuchet MS"/>
                <a:sym typeface="Trebuchet MS"/>
              </a:endParaRPr>
            </a:p>
            <a:p>
              <a:pPr indent="-285750" lvl="0" marL="285750" marR="0" rtl="0" algn="l">
                <a:lnSpc>
                  <a:spcPct val="90000"/>
                </a:lnSpc>
                <a:spcBef>
                  <a:spcPts val="0"/>
                </a:spcBef>
                <a:spcAft>
                  <a:spcPts val="0"/>
                </a:spcAft>
                <a:buClr>
                  <a:schemeClr val="dk1"/>
                </a:buClr>
                <a:buSzPts val="2000"/>
                <a:buFont typeface="Arial"/>
                <a:buChar char="•"/>
              </a:pPr>
              <a:r>
                <a:rPr b="0" i="1" lang="en-US" sz="1600" u="none" cap="none" strike="noStrike">
                  <a:solidFill>
                    <a:schemeClr val="dk1"/>
                  </a:solidFill>
                  <a:latin typeface="Trebuchet MS"/>
                  <a:ea typeface="Trebuchet MS"/>
                  <a:cs typeface="Trebuchet MS"/>
                  <a:sym typeface="Trebuchet MS"/>
                </a:rPr>
                <a:t>Climate change </a:t>
              </a:r>
              <a:endParaRPr/>
            </a:p>
            <a:p>
              <a:pPr indent="-285750" lvl="0" marL="285750" marR="0" rtl="0" algn="l">
                <a:lnSpc>
                  <a:spcPct val="90000"/>
                </a:lnSpc>
                <a:spcBef>
                  <a:spcPts val="0"/>
                </a:spcBef>
                <a:spcAft>
                  <a:spcPts val="0"/>
                </a:spcAft>
                <a:buClr>
                  <a:schemeClr val="dk1"/>
                </a:buClr>
                <a:buSzPts val="2000"/>
                <a:buFont typeface="Arial"/>
                <a:buChar char="•"/>
              </a:pPr>
              <a:r>
                <a:rPr b="0" i="1" lang="en-US" sz="1600" u="none" cap="none" strike="noStrike">
                  <a:solidFill>
                    <a:schemeClr val="dk1"/>
                  </a:solidFill>
                  <a:latin typeface="Trebuchet MS"/>
                  <a:ea typeface="Trebuchet MS"/>
                  <a:cs typeface="Trebuchet MS"/>
                  <a:sym typeface="Trebuchet MS"/>
                </a:rPr>
                <a:t>Global warming </a:t>
              </a:r>
              <a:endParaRPr/>
            </a:p>
            <a:p>
              <a:pPr indent="-285750" lvl="0" marL="285750" marR="0" rtl="0" algn="l">
                <a:lnSpc>
                  <a:spcPct val="90000"/>
                </a:lnSpc>
                <a:spcBef>
                  <a:spcPts val="0"/>
                </a:spcBef>
                <a:spcAft>
                  <a:spcPts val="0"/>
                </a:spcAft>
                <a:buClr>
                  <a:schemeClr val="dk1"/>
                </a:buClr>
                <a:buSzPts val="2000"/>
                <a:buFont typeface="Arial"/>
                <a:buChar char="•"/>
              </a:pPr>
              <a:r>
                <a:rPr b="0" i="1" lang="en-US" sz="1600" u="none" cap="none" strike="noStrike">
                  <a:solidFill>
                    <a:schemeClr val="dk1"/>
                  </a:solidFill>
                  <a:latin typeface="Trebuchet MS"/>
                  <a:ea typeface="Trebuchet MS"/>
                  <a:cs typeface="Trebuchet MS"/>
                  <a:sym typeface="Trebuchet MS"/>
                </a:rPr>
                <a:t>Greenhouse gas emissions </a:t>
              </a:r>
              <a:endParaRPr b="0" i="1" sz="1600" u="none" cap="none" strike="noStrike">
                <a:solidFill>
                  <a:schemeClr val="dk1"/>
                </a:solidFill>
                <a:latin typeface="Trebuchet MS"/>
                <a:ea typeface="Trebuchet MS"/>
                <a:cs typeface="Trebuchet MS"/>
                <a:sym typeface="Trebuchet MS"/>
              </a:endParaRPr>
            </a:p>
          </p:txBody>
        </p:sp>
      </p:grpSp>
      <p:pic>
        <p:nvPicPr>
          <p:cNvPr id="236" name="Google Shape;236;p6"/>
          <p:cNvPicPr preferRelativeResize="0"/>
          <p:nvPr/>
        </p:nvPicPr>
        <p:blipFill rotWithShape="1">
          <a:blip r:embed="rId3">
            <a:alphaModFix/>
          </a:blip>
          <a:srcRect b="-13348" l="17552" r="-5448" t="13349"/>
          <a:stretch/>
        </p:blipFill>
        <p:spPr>
          <a:xfrm>
            <a:off x="9780548" y="301300"/>
            <a:ext cx="2508875" cy="6858000"/>
          </a:xfrm>
          <a:prstGeom prst="rect">
            <a:avLst/>
          </a:prstGeom>
          <a:noFill/>
          <a:ln>
            <a:noFill/>
          </a:ln>
          <a:effectLst>
            <a:outerShdw blurRad="57150" rotWithShape="0" algn="bl" dir="5400000" dist="19050">
              <a:srgbClr val="000000">
                <a:alpha val="26666"/>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Question 1 : What Factors Determine a Quality Wine ?</a:t>
            </a:r>
            <a:endParaRPr/>
          </a:p>
        </p:txBody>
      </p:sp>
      <p:sp>
        <p:nvSpPr>
          <p:cNvPr id="242" name="Google Shape;242;p7"/>
          <p:cNvSpPr txBox="1"/>
          <p:nvPr>
            <p:ph idx="1" type="body"/>
          </p:nvPr>
        </p:nvSpPr>
        <p:spPr>
          <a:xfrm>
            <a:off x="297049" y="1930400"/>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Why we chose this question</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solidFill>
                  <a:schemeClr val="dk1"/>
                </a:solidFill>
              </a:rPr>
              <a:t>Let's help solve the age old question … “what exactly makes a quality wine”.  Wine enthusiasts to novices all have pondered this exact topic; does one simply  purchase the most expensive bottle? And how does sugar content and acidity levels impact that quality?  </a:t>
            </a:r>
            <a:endParaRPr/>
          </a:p>
          <a:p>
            <a:pPr indent="0" lvl="0" marL="0" rtl="0" algn="l">
              <a:lnSpc>
                <a:spcPct val="100000"/>
              </a:lnSpc>
              <a:spcBef>
                <a:spcPts val="0"/>
              </a:spcBef>
              <a:spcAft>
                <a:spcPts val="0"/>
              </a:spcAft>
              <a:buSzPts val="1440"/>
              <a:buNone/>
            </a:pPr>
            <a:r>
              <a:t/>
            </a:r>
            <a:endParaRPr>
              <a:solidFill>
                <a:schemeClr val="dk1"/>
              </a:solidFill>
            </a:endParaRPr>
          </a:p>
          <a:p>
            <a:pPr indent="0" lvl="0" marL="0" rtl="0" algn="l">
              <a:lnSpc>
                <a:spcPct val="100000"/>
              </a:lnSpc>
              <a:spcBef>
                <a:spcPts val="0"/>
              </a:spcBef>
              <a:spcAft>
                <a:spcPts val="0"/>
              </a:spcAft>
              <a:buSzPts val="1440"/>
              <a:buNone/>
            </a:pPr>
            <a:r>
              <a:rPr lang="en-US">
                <a:solidFill>
                  <a:schemeClr val="dk1"/>
                </a:solidFill>
              </a:rPr>
              <a:t>The dataset used, analyzed 1,599 entries from the </a:t>
            </a:r>
            <a:r>
              <a:rPr lang="en-US">
                <a:solidFill>
                  <a:schemeClr val="dk1"/>
                </a:solidFill>
                <a:highlight>
                  <a:srgbClr val="F8F8F8"/>
                </a:highlight>
              </a:rPr>
              <a:t>Portuguese "Vinho Verde" wine </a:t>
            </a:r>
            <a:r>
              <a:rPr lang="en-US">
                <a:solidFill>
                  <a:schemeClr val="dk1"/>
                </a:solidFill>
              </a:rPr>
              <a:t>set found on Kaggle.</a:t>
            </a:r>
            <a:endParaRPr/>
          </a:p>
          <a:p>
            <a:pPr indent="0" lvl="0" marL="0" rtl="0" algn="l">
              <a:lnSpc>
                <a:spcPct val="100000"/>
              </a:lnSpc>
              <a:spcBef>
                <a:spcPts val="0"/>
              </a:spcBef>
              <a:spcAft>
                <a:spcPts val="0"/>
              </a:spcAft>
              <a:buSzPts val="1440"/>
              <a:buNone/>
            </a:pPr>
            <a:r>
              <a:t/>
            </a:r>
            <a:endParaRPr/>
          </a:p>
          <a:p>
            <a:pPr indent="0" lvl="0" marL="0" rtl="0" algn="l">
              <a:lnSpc>
                <a:spcPct val="100000"/>
              </a:lnSpc>
              <a:spcBef>
                <a:spcPts val="1000"/>
              </a:spcBef>
              <a:spcAft>
                <a:spcPts val="0"/>
              </a:spcAft>
              <a:buSzPts val="1440"/>
              <a:buNone/>
            </a:pPr>
            <a:r>
              <a:t/>
            </a:r>
            <a:endParaRPr/>
          </a:p>
        </p:txBody>
      </p:sp>
      <p:pic>
        <p:nvPicPr>
          <p:cNvPr id="243" name="Google Shape;243;p7"/>
          <p:cNvPicPr preferRelativeResize="0"/>
          <p:nvPr/>
        </p:nvPicPr>
        <p:blipFill rotWithShape="1">
          <a:blip r:embed="rId3">
            <a:alphaModFix/>
          </a:blip>
          <a:srcRect b="0" l="0" r="0" t="0"/>
          <a:stretch/>
        </p:blipFill>
        <p:spPr>
          <a:xfrm>
            <a:off x="5171001" y="4310192"/>
            <a:ext cx="6723950" cy="2472900"/>
          </a:xfrm>
          <a:prstGeom prst="rect">
            <a:avLst/>
          </a:prstGeom>
          <a:noFill/>
          <a:ln>
            <a:noFill/>
          </a:ln>
          <a:effectLst>
            <a:outerShdw blurRad="57150" rotWithShape="0" algn="bl" dir="5400000" dist="19050">
              <a:srgbClr val="000000">
                <a:alpha val="37647"/>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Question 2: Which factor has the most impact on the alcohol percentage in wine ?</a:t>
            </a:r>
            <a:endParaRPr/>
          </a:p>
        </p:txBody>
      </p:sp>
      <p:pic>
        <p:nvPicPr>
          <p:cNvPr descr="Wine: From the Lightest to the Strongest | Wine Folly" id="249" name="Google Shape;249;p8"/>
          <p:cNvPicPr preferRelativeResize="0"/>
          <p:nvPr/>
        </p:nvPicPr>
        <p:blipFill rotWithShape="1">
          <a:blip r:embed="rId3">
            <a:alphaModFix/>
          </a:blip>
          <a:srcRect b="24293" l="0" r="0" t="0"/>
          <a:stretch/>
        </p:blipFill>
        <p:spPr>
          <a:xfrm>
            <a:off x="1160629" y="3196236"/>
            <a:ext cx="7300296" cy="3657601"/>
          </a:xfrm>
          <a:prstGeom prst="rect">
            <a:avLst/>
          </a:prstGeom>
          <a:noFill/>
          <a:ln>
            <a:noFill/>
          </a:ln>
        </p:spPr>
      </p:pic>
      <p:sp>
        <p:nvSpPr>
          <p:cNvPr id="250" name="Google Shape;250;p8"/>
          <p:cNvSpPr txBox="1"/>
          <p:nvPr>
            <p:ph idx="1" type="body"/>
          </p:nvPr>
        </p:nvSpPr>
        <p:spPr>
          <a:xfrm>
            <a:off x="677334" y="2160590"/>
            <a:ext cx="8596668" cy="2126598"/>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Why we chose this question</a:t>
            </a:r>
            <a:endParaRPr/>
          </a:p>
          <a:p>
            <a:pPr indent="-251459" lvl="0" marL="342900" rtl="0" algn="l">
              <a:lnSpc>
                <a:spcPct val="100000"/>
              </a:lnSpc>
              <a:spcBef>
                <a:spcPts val="0"/>
              </a:spcBef>
              <a:spcAft>
                <a:spcPts val="0"/>
              </a:spcAft>
              <a:buSzPts val="1440"/>
              <a:buNone/>
            </a:pPr>
            <a:r>
              <a:t/>
            </a:r>
            <a:endParaRPr/>
          </a:p>
          <a:p>
            <a:pPr indent="0" lvl="0" marL="0" rtl="0" algn="l">
              <a:lnSpc>
                <a:spcPct val="100000"/>
              </a:lnSpc>
              <a:spcBef>
                <a:spcPts val="0"/>
              </a:spcBef>
              <a:spcAft>
                <a:spcPts val="0"/>
              </a:spcAft>
              <a:buSzPts val="1440"/>
              <a:buNone/>
            </a:pPr>
            <a:r>
              <a:rPr lang="en-US"/>
              <a:t>Have you ever wondered why two similar bottles of wine could have differing alcohol contents? Or even why some types of wine are known to be higher than others?</a:t>
            </a:r>
            <a:endParaRPr/>
          </a:p>
          <a:p>
            <a:pPr indent="0" lvl="0" marL="0" rtl="0" algn="l">
              <a:lnSpc>
                <a:spcPct val="100000"/>
              </a:lnSpc>
              <a:spcBef>
                <a:spcPts val="0"/>
              </a:spcBef>
              <a:spcAft>
                <a:spcPts val="0"/>
              </a:spcAft>
              <a:buSzPts val="1440"/>
              <a:buNone/>
            </a:pPr>
            <a:r>
              <a:rPr lang="en-US"/>
              <a:t>Is this answer solved with basic food science? Or are there other factors to explore…</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86484cab5f_1_0"/>
          <p:cNvSpPr txBox="1"/>
          <p:nvPr>
            <p:ph type="title"/>
          </p:nvPr>
        </p:nvSpPr>
        <p:spPr>
          <a:xfrm>
            <a:off x="119921" y="1277525"/>
            <a:ext cx="10433154" cy="1320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11111"/>
              <a:buFont typeface="Trebuchet MS"/>
              <a:buNone/>
            </a:pPr>
            <a:r>
              <a:rPr b="1" lang="en-US" sz="3600" u="sng">
                <a:solidFill>
                  <a:schemeClr val="accent1"/>
                </a:solidFill>
              </a:rPr>
              <a:t>The variables were examined in during the process</a:t>
            </a:r>
            <a:r>
              <a:rPr lang="en-US" sz="3200"/>
              <a:t> </a:t>
            </a:r>
            <a:br>
              <a:rPr lang="en-US" sz="3200"/>
            </a:br>
            <a:endParaRPr/>
          </a:p>
        </p:txBody>
      </p:sp>
      <p:sp>
        <p:nvSpPr>
          <p:cNvPr id="256" name="Google Shape;256;g186484cab5f_1_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SzPct val="103225"/>
              <a:buNone/>
            </a:pPr>
            <a:r>
              <a:t/>
            </a:r>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Fixed acidity </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Volatile acidity</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Citric acid</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Residual sugar</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Chlorides</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Free sulfur dioxide</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Total sulfur dioxide</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Density</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Ph</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Sulphates</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Alcohol</a:t>
            </a:r>
            <a:endParaRPr b="1" sz="3000">
              <a:solidFill>
                <a:schemeClr val="dk1"/>
              </a:solidFill>
            </a:endParaRPr>
          </a:p>
          <a:p>
            <a:pPr indent="-228600" lvl="0" marL="228600" rtl="0" algn="l">
              <a:lnSpc>
                <a:spcPct val="100000"/>
              </a:lnSpc>
              <a:spcBef>
                <a:spcPts val="0"/>
              </a:spcBef>
              <a:spcAft>
                <a:spcPts val="0"/>
              </a:spcAft>
              <a:buClr>
                <a:schemeClr val="dk1"/>
              </a:buClr>
              <a:buSzPct val="100000"/>
              <a:buFont typeface="Trebuchet MS"/>
              <a:buChar char="•"/>
            </a:pPr>
            <a:r>
              <a:rPr b="1" lang="en-US" sz="3000">
                <a:solidFill>
                  <a:schemeClr val="dk1"/>
                </a:solidFill>
              </a:rPr>
              <a:t>Quality</a:t>
            </a:r>
            <a:endParaRPr/>
          </a:p>
        </p:txBody>
      </p:sp>
      <p:pic>
        <p:nvPicPr>
          <p:cNvPr id="257" name="Google Shape;257;g186484cab5f_1_0"/>
          <p:cNvPicPr preferRelativeResize="0"/>
          <p:nvPr/>
        </p:nvPicPr>
        <p:blipFill rotWithShape="1">
          <a:blip r:embed="rId3">
            <a:alphaModFix/>
          </a:blip>
          <a:srcRect b="0" l="0" r="0" t="0"/>
          <a:stretch/>
        </p:blipFill>
        <p:spPr>
          <a:xfrm>
            <a:off x="4242801" y="2598425"/>
            <a:ext cx="4851024" cy="3880800"/>
          </a:xfrm>
          <a:prstGeom prst="rect">
            <a:avLst/>
          </a:prstGeom>
          <a:noFill/>
          <a:ln>
            <a:noFill/>
          </a:ln>
          <a:effectLst>
            <a:outerShdw blurRad="57150" rotWithShape="0" algn="bl" dir="1560000" dist="19050">
              <a:srgbClr val="980000">
                <a:alpha val="4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61" name="Shape 261"/>
        <p:cNvGrpSpPr/>
        <p:nvPr/>
      </p:nvGrpSpPr>
      <p:grpSpPr>
        <a:xfrm>
          <a:off x="0" y="0"/>
          <a:ext cx="0" cy="0"/>
          <a:chOff x="0" y="0"/>
          <a:chExt cx="0" cy="0"/>
        </a:xfrm>
      </p:grpSpPr>
      <p:grpSp>
        <p:nvGrpSpPr>
          <p:cNvPr id="262" name="Google Shape;262;p9"/>
          <p:cNvGrpSpPr/>
          <p:nvPr/>
        </p:nvGrpSpPr>
        <p:grpSpPr>
          <a:xfrm>
            <a:off x="0" y="-8467"/>
            <a:ext cx="12192000" cy="6866467"/>
            <a:chOff x="0" y="-8467"/>
            <a:chExt cx="12192000" cy="6866467"/>
          </a:xfrm>
        </p:grpSpPr>
        <p:cxnSp>
          <p:nvCxnSpPr>
            <p:cNvPr id="263" name="Google Shape;263;p9"/>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264" name="Google Shape;264;p9"/>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265" name="Google Shape;265;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66" name="Google Shape;266;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67" name="Google Shape;267;p9"/>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269" name="Google Shape;269;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0B2A">
                <a:alpha val="69411"/>
              </a:srgbClr>
            </a:solidFill>
            <a:ln>
              <a:noFill/>
            </a:ln>
          </p:spPr>
        </p:sp>
        <p:sp>
          <p:nvSpPr>
            <p:cNvPr id="270" name="Google Shape;270;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271" name="Google Shape;271;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 name="Google Shape;273;p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cxnSp>
        <p:nvCxnSpPr>
          <p:cNvPr id="274" name="Google Shape;274;p9"/>
          <p:cNvCxnSpPr/>
          <p:nvPr/>
        </p:nvCxnSpPr>
        <p:spPr>
          <a:xfrm>
            <a:off x="1448300" y="0"/>
            <a:ext cx="1219200" cy="6858000"/>
          </a:xfrm>
          <a:prstGeom prst="straightConnector1">
            <a:avLst/>
          </a:prstGeom>
          <a:noFill/>
          <a:ln cap="flat" cmpd="sng" w="9525">
            <a:solidFill>
              <a:srgbClr val="4E000A"/>
            </a:solidFill>
            <a:prstDash val="solid"/>
            <a:round/>
            <a:headEnd len="sm" w="sm" type="none"/>
            <a:tailEnd len="sm" w="sm" type="none"/>
          </a:ln>
        </p:spPr>
      </p:cxnSp>
      <p:cxnSp>
        <p:nvCxnSpPr>
          <p:cNvPr id="275" name="Google Shape;275;p9"/>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276" name="Google Shape;276;p9"/>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7" name="Google Shape;277;p9"/>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8" name="Google Shape;278;p9"/>
          <p:cNvSpPr/>
          <p:nvPr/>
        </p:nvSpPr>
        <p:spPr>
          <a:xfrm>
            <a:off x="1009621"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71E28">
              <a:alpha val="69411"/>
            </a:srgbClr>
          </a:solidFill>
          <a:ln>
            <a:noFill/>
          </a:ln>
        </p:spPr>
      </p:sp>
      <p:sp>
        <p:nvSpPr>
          <p:cNvPr id="280" name="Google Shape;280;p9"/>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9"/>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82" name="Google Shape;282;p9"/>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Trebuchet MS"/>
              <a:buNone/>
            </a:pPr>
            <a:r>
              <a:rPr lang="en-US" sz="6000">
                <a:solidFill>
                  <a:srgbClr val="FFFFFF"/>
                </a:solidFill>
              </a:rPr>
              <a:t>Methods</a:t>
            </a:r>
            <a:endParaRPr/>
          </a:p>
        </p:txBody>
      </p:sp>
      <p:sp>
        <p:nvSpPr>
          <p:cNvPr id="283" name="Google Shape;283;p9"/>
          <p:cNvSpPr txBox="1"/>
          <p:nvPr>
            <p:ph idx="1" type="body"/>
          </p:nvPr>
        </p:nvSpPr>
        <p:spPr>
          <a:xfrm>
            <a:off x="4548104" y="3962088"/>
            <a:ext cx="6112077" cy="11861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t/>
            </a:r>
            <a:endParaRPr sz="1800">
              <a:solidFill>
                <a:srgbClr val="FFFFFF"/>
              </a:solidFill>
            </a:endParaRPr>
          </a:p>
        </p:txBody>
      </p:sp>
      <p:sp>
        <p:nvSpPr>
          <p:cNvPr id="284" name="Google Shape;284;p9"/>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wine presentation ">
      <a:dk1>
        <a:srgbClr val="000000"/>
      </a:dk1>
      <a:lt1>
        <a:srgbClr val="FFFFFF"/>
      </a:lt1>
      <a:dk2>
        <a:srgbClr val="323232"/>
      </a:dk2>
      <a:lt2>
        <a:srgbClr val="E3DED1"/>
      </a:lt2>
      <a:accent1>
        <a:srgbClr val="69000E"/>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wine presentation ">
      <a:dk1>
        <a:srgbClr val="000000"/>
      </a:dk1>
      <a:lt1>
        <a:srgbClr val="FFFFFF"/>
      </a:lt1>
      <a:dk2>
        <a:srgbClr val="323232"/>
      </a:dk2>
      <a:lt2>
        <a:srgbClr val="E3DED1"/>
      </a:lt2>
      <a:accent1>
        <a:srgbClr val="69000E"/>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2022-10-26T08:13:41Z</dcterms:created>
  <dc:creator>carlos duque</dc:creator>
</cp:coreProperties>
</file>