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Jacques Francois Shadow"/>
      <p:regular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j0D+s+yOReWxJQmq4+Lx+Lb3VV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acquesFrancoisShad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of the results produced via the Step Regression were similar  </a:t>
            </a:r>
            <a:r>
              <a:rPr lang="en-US"/>
              <a:t>except</a:t>
            </a:r>
            <a:r>
              <a:rPr lang="en-US"/>
              <a:t> we see that there is a large impact the quality and sulfur dioxide, the </a:t>
            </a:r>
            <a:r>
              <a:rPr lang="en-US"/>
              <a:t>volatile</a:t>
            </a:r>
            <a:r>
              <a:rPr lang="en-US"/>
              <a:t> acidity also shows here that there is a large impact in the </a:t>
            </a:r>
            <a:r>
              <a:rPr lang="en-US"/>
              <a:t>quality of the wince when there is less added which is contrary to what was found in the chi-square. </a:t>
            </a:r>
            <a:r>
              <a:rPr lang="en-US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 variables that impact the quality of the wine is : free sulfur dioxide , pH, total sulfur dioxide, chlorides, sulphates, volatile acidity, and alcohol content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45" name="Google Shape;34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6484cab5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results produced by the test found that </a:t>
            </a:r>
            <a:r>
              <a:rPr lang="en-US"/>
              <a:t>Alcohol</a:t>
            </a:r>
            <a:r>
              <a:rPr lang="en-US"/>
              <a:t> and sulphates  have the least impact on quality at 0.48% and the variables that impacted quality the most were volatile acidity, chlorides, with sulfur dioxide and density following closely behind.  </a:t>
            </a: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</a:rPr>
              <a:t>Volatile acidity (VA) is </a:t>
            </a:r>
            <a:r>
              <a:rPr b="1" lang="en-US" sz="1200">
                <a:solidFill>
                  <a:srgbClr val="202124"/>
                </a:solidFill>
              </a:rPr>
              <a:t>a measure of the wine's volatile (or gaseous) acids</a:t>
            </a: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</a:rPr>
              <a:t>. The primary volatile acid in wine is acetic acid, which is also the primary acid associated with the smell and taste of vinegar,</a:t>
            </a:r>
            <a:r>
              <a:rPr b="1" lang="en-US" sz="1200">
                <a:solidFill>
                  <a:srgbClr val="202124"/>
                </a:solidFill>
              </a:rPr>
              <a:t>chlorides being a major contributor to saltiness</a:t>
            </a: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</a:rPr>
              <a:t>, Sulfur dioxide is </a:t>
            </a:r>
            <a:r>
              <a:rPr b="1" lang="en-US" sz="1200">
                <a:solidFill>
                  <a:srgbClr val="202124"/>
                </a:solidFill>
              </a:rPr>
              <a:t>used in winemaking as a preservative to prevent oxidation and microbial spoilage,</a:t>
            </a: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b="1" lang="en-US" sz="1200">
                <a:solidFill>
                  <a:srgbClr val="202124"/>
                </a:solidFill>
              </a:rPr>
              <a:t>gives an insight into the fermentation conditions and their favorability to yeast growth</a:t>
            </a:r>
            <a:endParaRPr/>
          </a:p>
        </p:txBody>
      </p:sp>
      <p:sp>
        <p:nvSpPr>
          <p:cNvPr id="365" name="Google Shape;365;g186484cab5f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6484cab5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86484cab5f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6484cab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86484cab5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E2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0B2A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0B2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0B2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FF0B2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0B2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0B2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3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E2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0B2A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1" name="Google Shape;141;p2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2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4" name="Google Shape;144;p2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5" name="Google Shape;145;p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E28">
                <a:alpha val="69803"/>
              </a:srgbClr>
            </a:solidFill>
            <a:ln>
              <a:noFill/>
            </a:ln>
          </p:spPr>
        </p:sp>
        <p:sp>
          <p:nvSpPr>
            <p:cNvPr id="147" name="Google Shape;147;p2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0B2A">
                <a:alpha val="69803"/>
              </a:srgbClr>
            </a:solidFill>
            <a:ln>
              <a:noFill/>
            </a:ln>
          </p:spPr>
        </p:sp>
        <p:sp>
          <p:nvSpPr>
            <p:cNvPr id="148" name="Google Shape;148;p2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49" name="Google Shape;149;p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67" name="Google Shape;167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110 Funny Wine Quotes to Get You Through the Rough Days (2022)" id="168" name="Google Shape;1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0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/>
          <p:nvPr/>
        </p:nvSpPr>
        <p:spPr>
          <a:xfrm>
            <a:off x="0" y="4827181"/>
            <a:ext cx="9250326" cy="908456"/>
          </a:xfrm>
          <a:custGeom>
            <a:rect b="b" l="l" r="r" t="t"/>
            <a:pathLst>
              <a:path extrusionOk="0" fill="none" h="908456" w="9250326">
                <a:moveTo>
                  <a:pt x="0" y="0"/>
                </a:moveTo>
                <a:cubicBezTo>
                  <a:pt x="201695" y="-16458"/>
                  <a:pt x="433814" y="14882"/>
                  <a:pt x="753241" y="0"/>
                </a:cubicBezTo>
                <a:cubicBezTo>
                  <a:pt x="1072668" y="-14882"/>
                  <a:pt x="1275305" y="-2152"/>
                  <a:pt x="1598985" y="0"/>
                </a:cubicBezTo>
                <a:cubicBezTo>
                  <a:pt x="1922665" y="2152"/>
                  <a:pt x="1904133" y="-10811"/>
                  <a:pt x="2074716" y="0"/>
                </a:cubicBezTo>
                <a:cubicBezTo>
                  <a:pt x="2245299" y="10811"/>
                  <a:pt x="2497312" y="25614"/>
                  <a:pt x="2827957" y="0"/>
                </a:cubicBezTo>
                <a:cubicBezTo>
                  <a:pt x="3158602" y="-25614"/>
                  <a:pt x="3146922" y="12699"/>
                  <a:pt x="3303688" y="0"/>
                </a:cubicBezTo>
                <a:cubicBezTo>
                  <a:pt x="3460454" y="-12699"/>
                  <a:pt x="3763236" y="28063"/>
                  <a:pt x="3964425" y="0"/>
                </a:cubicBezTo>
                <a:cubicBezTo>
                  <a:pt x="4165614" y="-28063"/>
                  <a:pt x="4494110" y="18321"/>
                  <a:pt x="4717666" y="0"/>
                </a:cubicBezTo>
                <a:cubicBezTo>
                  <a:pt x="4941222" y="-18321"/>
                  <a:pt x="4977297" y="-14457"/>
                  <a:pt x="5100894" y="0"/>
                </a:cubicBezTo>
                <a:cubicBezTo>
                  <a:pt x="5224491" y="14457"/>
                  <a:pt x="5371725" y="-18746"/>
                  <a:pt x="5484122" y="0"/>
                </a:cubicBezTo>
                <a:cubicBezTo>
                  <a:pt x="5596519" y="18746"/>
                  <a:pt x="6054856" y="8396"/>
                  <a:pt x="6329866" y="0"/>
                </a:cubicBezTo>
                <a:cubicBezTo>
                  <a:pt x="6604876" y="-8396"/>
                  <a:pt x="6715623" y="-26626"/>
                  <a:pt x="6990604" y="0"/>
                </a:cubicBezTo>
                <a:cubicBezTo>
                  <a:pt x="7265585" y="26626"/>
                  <a:pt x="7212418" y="-4991"/>
                  <a:pt x="7373831" y="0"/>
                </a:cubicBezTo>
                <a:cubicBezTo>
                  <a:pt x="7535244" y="4991"/>
                  <a:pt x="7763357" y="12356"/>
                  <a:pt x="8034569" y="0"/>
                </a:cubicBezTo>
                <a:cubicBezTo>
                  <a:pt x="8305781" y="-12356"/>
                  <a:pt x="8773764" y="-32878"/>
                  <a:pt x="9250326" y="0"/>
                </a:cubicBezTo>
                <a:cubicBezTo>
                  <a:pt x="9235466" y="177435"/>
                  <a:pt x="9250190" y="224928"/>
                  <a:pt x="9250326" y="445143"/>
                </a:cubicBezTo>
                <a:cubicBezTo>
                  <a:pt x="9250462" y="665358"/>
                  <a:pt x="9232069" y="746002"/>
                  <a:pt x="9250326" y="908456"/>
                </a:cubicBezTo>
                <a:cubicBezTo>
                  <a:pt x="9163426" y="906251"/>
                  <a:pt x="8992887" y="899347"/>
                  <a:pt x="8867098" y="908456"/>
                </a:cubicBezTo>
                <a:cubicBezTo>
                  <a:pt x="8741309" y="917565"/>
                  <a:pt x="8237988" y="929146"/>
                  <a:pt x="8021354" y="908456"/>
                </a:cubicBezTo>
                <a:cubicBezTo>
                  <a:pt x="7804720" y="887766"/>
                  <a:pt x="7543524" y="933684"/>
                  <a:pt x="7268113" y="908456"/>
                </a:cubicBezTo>
                <a:cubicBezTo>
                  <a:pt x="6992702" y="883228"/>
                  <a:pt x="6690247" y="930209"/>
                  <a:pt x="6514872" y="908456"/>
                </a:cubicBezTo>
                <a:cubicBezTo>
                  <a:pt x="6339497" y="886703"/>
                  <a:pt x="5968839" y="870850"/>
                  <a:pt x="5761632" y="908456"/>
                </a:cubicBezTo>
                <a:cubicBezTo>
                  <a:pt x="5554425" y="946062"/>
                  <a:pt x="5436616" y="927390"/>
                  <a:pt x="5285901" y="908456"/>
                </a:cubicBezTo>
                <a:cubicBezTo>
                  <a:pt x="5135186" y="889522"/>
                  <a:pt x="4648244" y="931561"/>
                  <a:pt x="4440156" y="908456"/>
                </a:cubicBezTo>
                <a:cubicBezTo>
                  <a:pt x="4232068" y="885351"/>
                  <a:pt x="3937606" y="885850"/>
                  <a:pt x="3779419" y="908456"/>
                </a:cubicBezTo>
                <a:cubicBezTo>
                  <a:pt x="3621232" y="931062"/>
                  <a:pt x="3577094" y="909983"/>
                  <a:pt x="3396191" y="908456"/>
                </a:cubicBezTo>
                <a:cubicBezTo>
                  <a:pt x="3215288" y="906929"/>
                  <a:pt x="2961254" y="937184"/>
                  <a:pt x="2735454" y="908456"/>
                </a:cubicBezTo>
                <a:cubicBezTo>
                  <a:pt x="2509654" y="879728"/>
                  <a:pt x="2408989" y="918406"/>
                  <a:pt x="2167219" y="908456"/>
                </a:cubicBezTo>
                <a:cubicBezTo>
                  <a:pt x="1925449" y="898506"/>
                  <a:pt x="1843009" y="933338"/>
                  <a:pt x="1598985" y="908456"/>
                </a:cubicBezTo>
                <a:cubicBezTo>
                  <a:pt x="1354961" y="883574"/>
                  <a:pt x="1273819" y="933965"/>
                  <a:pt x="1030751" y="908456"/>
                </a:cubicBezTo>
                <a:cubicBezTo>
                  <a:pt x="787683" y="882947"/>
                  <a:pt x="386147" y="934634"/>
                  <a:pt x="0" y="908456"/>
                </a:cubicBezTo>
                <a:cubicBezTo>
                  <a:pt x="-4789" y="786580"/>
                  <a:pt x="622" y="610055"/>
                  <a:pt x="0" y="445143"/>
                </a:cubicBezTo>
                <a:cubicBezTo>
                  <a:pt x="-622" y="280231"/>
                  <a:pt x="4723" y="115141"/>
                  <a:pt x="0" y="0"/>
                </a:cubicBezTo>
                <a:close/>
              </a:path>
              <a:path extrusionOk="0" h="908456" w="9250326">
                <a:moveTo>
                  <a:pt x="0" y="0"/>
                </a:moveTo>
                <a:cubicBezTo>
                  <a:pt x="183579" y="11790"/>
                  <a:pt x="347027" y="9286"/>
                  <a:pt x="568234" y="0"/>
                </a:cubicBezTo>
                <a:cubicBezTo>
                  <a:pt x="789441" y="-9286"/>
                  <a:pt x="760326" y="-10359"/>
                  <a:pt x="951462" y="0"/>
                </a:cubicBezTo>
                <a:cubicBezTo>
                  <a:pt x="1142598" y="10359"/>
                  <a:pt x="1625360" y="17143"/>
                  <a:pt x="1797206" y="0"/>
                </a:cubicBezTo>
                <a:cubicBezTo>
                  <a:pt x="1969052" y="-17143"/>
                  <a:pt x="2223823" y="-21417"/>
                  <a:pt x="2365441" y="0"/>
                </a:cubicBezTo>
                <a:cubicBezTo>
                  <a:pt x="2507059" y="21417"/>
                  <a:pt x="2734119" y="2029"/>
                  <a:pt x="2933675" y="0"/>
                </a:cubicBezTo>
                <a:cubicBezTo>
                  <a:pt x="3133231" y="-2029"/>
                  <a:pt x="3603273" y="-29952"/>
                  <a:pt x="3779419" y="0"/>
                </a:cubicBezTo>
                <a:cubicBezTo>
                  <a:pt x="3955565" y="29952"/>
                  <a:pt x="4069105" y="-18752"/>
                  <a:pt x="4255150" y="0"/>
                </a:cubicBezTo>
                <a:cubicBezTo>
                  <a:pt x="4441195" y="18752"/>
                  <a:pt x="4700553" y="23208"/>
                  <a:pt x="5100894" y="0"/>
                </a:cubicBezTo>
                <a:cubicBezTo>
                  <a:pt x="5501235" y="-23208"/>
                  <a:pt x="5763058" y="28716"/>
                  <a:pt x="5946638" y="0"/>
                </a:cubicBezTo>
                <a:cubicBezTo>
                  <a:pt x="6130218" y="-28716"/>
                  <a:pt x="6423059" y="-16573"/>
                  <a:pt x="6607376" y="0"/>
                </a:cubicBezTo>
                <a:cubicBezTo>
                  <a:pt x="6791693" y="16573"/>
                  <a:pt x="7201699" y="30483"/>
                  <a:pt x="7453120" y="0"/>
                </a:cubicBezTo>
                <a:cubicBezTo>
                  <a:pt x="7704541" y="-30483"/>
                  <a:pt x="7773156" y="21238"/>
                  <a:pt x="8021354" y="0"/>
                </a:cubicBezTo>
                <a:cubicBezTo>
                  <a:pt x="8269552" y="-21238"/>
                  <a:pt x="8474098" y="-6540"/>
                  <a:pt x="8589588" y="0"/>
                </a:cubicBezTo>
                <a:cubicBezTo>
                  <a:pt x="8705078" y="6540"/>
                  <a:pt x="9105537" y="10954"/>
                  <a:pt x="9250326" y="0"/>
                </a:cubicBezTo>
                <a:cubicBezTo>
                  <a:pt x="9266906" y="168367"/>
                  <a:pt x="9269792" y="292623"/>
                  <a:pt x="9250326" y="445143"/>
                </a:cubicBezTo>
                <a:cubicBezTo>
                  <a:pt x="9230860" y="597663"/>
                  <a:pt x="9273469" y="751038"/>
                  <a:pt x="9250326" y="908456"/>
                </a:cubicBezTo>
                <a:cubicBezTo>
                  <a:pt x="8920674" y="926323"/>
                  <a:pt x="8653592" y="876353"/>
                  <a:pt x="8497085" y="908456"/>
                </a:cubicBezTo>
                <a:cubicBezTo>
                  <a:pt x="8340578" y="940559"/>
                  <a:pt x="7977973" y="895594"/>
                  <a:pt x="7836348" y="908456"/>
                </a:cubicBezTo>
                <a:cubicBezTo>
                  <a:pt x="7694723" y="921318"/>
                  <a:pt x="7580883" y="924854"/>
                  <a:pt x="7453120" y="908456"/>
                </a:cubicBezTo>
                <a:cubicBezTo>
                  <a:pt x="7325357" y="892058"/>
                  <a:pt x="7114358" y="895473"/>
                  <a:pt x="6977389" y="908456"/>
                </a:cubicBezTo>
                <a:cubicBezTo>
                  <a:pt x="6840420" y="921439"/>
                  <a:pt x="6373534" y="868058"/>
                  <a:pt x="6131645" y="908456"/>
                </a:cubicBezTo>
                <a:cubicBezTo>
                  <a:pt x="5889756" y="948854"/>
                  <a:pt x="5710615" y="910247"/>
                  <a:pt x="5470907" y="908456"/>
                </a:cubicBezTo>
                <a:cubicBezTo>
                  <a:pt x="5231199" y="906665"/>
                  <a:pt x="5227629" y="896477"/>
                  <a:pt x="4995176" y="908456"/>
                </a:cubicBezTo>
                <a:cubicBezTo>
                  <a:pt x="4762723" y="920435"/>
                  <a:pt x="4555513" y="882742"/>
                  <a:pt x="4334438" y="908456"/>
                </a:cubicBezTo>
                <a:cubicBezTo>
                  <a:pt x="4113363" y="934170"/>
                  <a:pt x="4048307" y="924047"/>
                  <a:pt x="3951211" y="908456"/>
                </a:cubicBezTo>
                <a:cubicBezTo>
                  <a:pt x="3854115" y="892865"/>
                  <a:pt x="3735731" y="908206"/>
                  <a:pt x="3567983" y="908456"/>
                </a:cubicBezTo>
                <a:cubicBezTo>
                  <a:pt x="3400235" y="908706"/>
                  <a:pt x="3134778" y="896796"/>
                  <a:pt x="2907245" y="908456"/>
                </a:cubicBezTo>
                <a:cubicBezTo>
                  <a:pt x="2679712" y="920116"/>
                  <a:pt x="2658962" y="926020"/>
                  <a:pt x="2431514" y="908456"/>
                </a:cubicBezTo>
                <a:cubicBezTo>
                  <a:pt x="2204066" y="890892"/>
                  <a:pt x="2013230" y="904326"/>
                  <a:pt x="1678273" y="908456"/>
                </a:cubicBezTo>
                <a:cubicBezTo>
                  <a:pt x="1343316" y="912586"/>
                  <a:pt x="1370528" y="928045"/>
                  <a:pt x="1202542" y="908456"/>
                </a:cubicBezTo>
                <a:cubicBezTo>
                  <a:pt x="1034556" y="888867"/>
                  <a:pt x="436618" y="889886"/>
                  <a:pt x="0" y="908456"/>
                </a:cubicBezTo>
                <a:cubicBezTo>
                  <a:pt x="-7849" y="699495"/>
                  <a:pt x="7272" y="693991"/>
                  <a:pt x="0" y="481482"/>
                </a:cubicBezTo>
                <a:cubicBezTo>
                  <a:pt x="-7272" y="268973"/>
                  <a:pt x="-18858" y="202007"/>
                  <a:pt x="0" y="0"/>
                </a:cubicBezTo>
                <a:close/>
              </a:path>
            </a:pathLst>
          </a:custGeom>
          <a:solidFill>
            <a:srgbClr val="700503">
              <a:alpha val="72549"/>
            </a:srgbClr>
          </a:solidFill>
          <a:ln cap="flat" cmpd="sng" w="31750">
            <a:solidFill>
              <a:schemeClr val="dk1">
                <a:alpha val="73725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74583" sx="104260" rotWithShape="0" algn="tl" dir="4620000" dist="273196" sy="104260">
              <a:srgbClr val="000000">
                <a:alpha val="5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How to Choose A Great Red Wine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90" name="Google Shape;290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0" i="0" lang="en-US" u="none" strike="noStrike">
                <a:solidFill>
                  <a:srgbClr val="4A4A4A"/>
                </a:solidFill>
                <a:latin typeface="Open Sans"/>
                <a:ea typeface="Open Sans"/>
                <a:cs typeface="Open Sans"/>
                <a:sym typeface="Open Sans"/>
              </a:rPr>
              <a:t>Next comes your methods section. This is where you talk about all of the details regarding your data. You want to give a very high level overview of what you did to: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b="0" i="0" lang="en-US" u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Gather/find 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b="0" i="0" lang="en-US" u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Manipulate / wrangle 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b="0" i="0" lang="en-US" u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new variables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0" i="0" lang="en-US" u="none" strike="noStrike">
                <a:solidFill>
                  <a:srgbClr val="4A4A4A"/>
                </a:solidFill>
                <a:latin typeface="Open Sans"/>
                <a:ea typeface="Open Sans"/>
                <a:cs typeface="Open Sans"/>
                <a:sym typeface="Open Sans"/>
              </a:rPr>
              <a:t>You also want to paint a picture of what your data is like. Include details such as: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b="0" i="0" lang="en-US" u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Important variables and their summary statistics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b="0" i="0" lang="en-US" u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Sample size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0" i="0" lang="en-US" u="none" strike="noStrike">
                <a:solidFill>
                  <a:srgbClr val="4A4A4A"/>
                </a:solidFill>
                <a:latin typeface="Open Sans"/>
                <a:ea typeface="Open Sans"/>
                <a:cs typeface="Open Sans"/>
                <a:sym typeface="Open Sans"/>
              </a:rPr>
              <a:t>The methods section should only be a few slides, and </a:t>
            </a:r>
            <a:r>
              <a:rPr b="1" i="0" lang="en-US" u="none" strike="noStrike">
                <a:solidFill>
                  <a:srgbClr val="4A4A4A"/>
                </a:solidFill>
                <a:latin typeface="Open Sans"/>
                <a:ea typeface="Open Sans"/>
                <a:cs typeface="Open Sans"/>
                <a:sym typeface="Open Sans"/>
              </a:rPr>
              <a:t>should not</a:t>
            </a:r>
            <a:r>
              <a:rPr b="0" i="0" lang="en-US" u="none" strike="noStrike">
                <a:solidFill>
                  <a:srgbClr val="4A4A4A"/>
                </a:solidFill>
                <a:latin typeface="Open Sans"/>
                <a:ea typeface="Open Sans"/>
                <a:cs typeface="Open Sans"/>
                <a:sym typeface="Open Sans"/>
              </a:rPr>
              <a:t> include any code. You are presenting to a wide, non-data science audience, and thus should not go into a lot of detail.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11"/>
          <p:cNvSpPr txBox="1"/>
          <p:nvPr>
            <p:ph type="title"/>
          </p:nvPr>
        </p:nvSpPr>
        <p:spPr>
          <a:xfrm>
            <a:off x="1043950" y="1179151"/>
            <a:ext cx="3300646" cy="4463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Question 1 : What Factors Determine a Quality Wine ?</a:t>
            </a:r>
            <a:endParaRPr/>
          </a:p>
        </p:txBody>
      </p:sp>
      <p:sp>
        <p:nvSpPr>
          <p:cNvPr id="297" name="Google Shape;297;p11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11"/>
          <p:cNvCxnSpPr/>
          <p:nvPr/>
        </p:nvCxnSpPr>
        <p:spPr>
          <a:xfrm>
            <a:off x="4656670" y="1442595"/>
            <a:ext cx="0" cy="39370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11"/>
          <p:cNvSpPr txBox="1"/>
          <p:nvPr>
            <p:ph idx="1" type="body"/>
          </p:nvPr>
        </p:nvSpPr>
        <p:spPr>
          <a:xfrm>
            <a:off x="4978918" y="1109145"/>
            <a:ext cx="6341016" cy="46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Chi Square Correlation test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Stepwise Regression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 flipH="1" rot="10800000">
            <a:off x="11364139" y="0"/>
            <a:ext cx="842596" cy="4616289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12"/>
          <p:cNvSpPr txBox="1"/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</a:pPr>
            <a:r>
              <a:rPr lang="en-US" sz="3300"/>
              <a:t>Question 2: Which factor has the most impact on the alcohol percentage in wine ?</a:t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"/>
          <p:cNvSpPr txBox="1"/>
          <p:nvPr>
            <p:ph idx="1" type="body"/>
          </p:nvPr>
        </p:nvSpPr>
        <p:spPr>
          <a:xfrm>
            <a:off x="1333502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Stepwise Regression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(Show Code )</a:t>
            </a:r>
            <a:endParaRPr/>
          </a:p>
        </p:txBody>
      </p:sp>
      <p:sp>
        <p:nvSpPr>
          <p:cNvPr id="309" name="Google Shape;309;p12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5" name="Google Shape;315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7" name="Google Shape;317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8" name="Google Shape;318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19" name="Google Shape;319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E28">
                <a:alpha val="69803"/>
              </a:srgbClr>
            </a:solidFill>
            <a:ln>
              <a:noFill/>
            </a:ln>
          </p:spPr>
        </p:sp>
        <p:sp>
          <p:nvSpPr>
            <p:cNvPr id="321" name="Google Shape;321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0B2A">
                <a:alpha val="69803"/>
              </a:srgbClr>
            </a:solidFill>
            <a:ln>
              <a:noFill/>
            </a:ln>
          </p:spPr>
        </p:sp>
        <p:sp>
          <p:nvSpPr>
            <p:cNvPr id="322" name="Google Shape;322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3" name="Google Shape;323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6" name="Google Shape;326;p13"/>
          <p:cNvCxnSpPr/>
          <p:nvPr/>
        </p:nvCxnSpPr>
        <p:spPr>
          <a:xfrm>
            <a:off x="1448300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4E00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13"/>
          <p:cNvCxnSpPr/>
          <p:nvPr/>
        </p:nvCxnSpPr>
        <p:spPr>
          <a:xfrm flipH="1">
            <a:off x="67175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13"/>
          <p:cNvSpPr/>
          <p:nvPr/>
        </p:nvSpPr>
        <p:spPr>
          <a:xfrm>
            <a:off x="1258764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329" name="Google Shape;329;p13"/>
          <p:cNvSpPr/>
          <p:nvPr/>
        </p:nvSpPr>
        <p:spPr>
          <a:xfrm>
            <a:off x="1680730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330" name="Google Shape;330;p13"/>
          <p:cNvSpPr/>
          <p:nvPr/>
        </p:nvSpPr>
        <p:spPr>
          <a:xfrm>
            <a:off x="1009621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1411788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771E28">
              <a:alpha val="69803"/>
            </a:srgbClr>
          </a:solidFill>
          <a:ln>
            <a:noFill/>
          </a:ln>
        </p:spPr>
      </p:sp>
      <p:sp>
        <p:nvSpPr>
          <p:cNvPr id="332" name="Google Shape;332;p13"/>
          <p:cNvSpPr/>
          <p:nvPr/>
        </p:nvSpPr>
        <p:spPr>
          <a:xfrm>
            <a:off x="2448954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3016287" y="-8467"/>
            <a:ext cx="9175713" cy="6866467"/>
          </a:xfrm>
          <a:custGeom>
            <a:rect b="b" l="l" r="r" t="t"/>
            <a:pathLst>
              <a:path extrusionOk="0" h="6866467" w="9175713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13"/>
          <p:cNvSpPr txBox="1"/>
          <p:nvPr>
            <p:ph type="title"/>
          </p:nvPr>
        </p:nvSpPr>
        <p:spPr>
          <a:xfrm>
            <a:off x="4419136" y="1020871"/>
            <a:ext cx="6960759" cy="2849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rebuchet MS"/>
              <a:buNone/>
            </a:pPr>
            <a:r>
              <a:rPr lang="en-US" sz="6000">
                <a:solidFill>
                  <a:srgbClr val="FFFFFF"/>
                </a:solidFill>
              </a:rPr>
              <a:t>Results From Tests</a:t>
            </a:r>
            <a:endParaRPr/>
          </a:p>
        </p:txBody>
      </p:sp>
      <p:sp>
        <p:nvSpPr>
          <p:cNvPr id="335" name="Google Shape;335;p13"/>
          <p:cNvSpPr txBox="1"/>
          <p:nvPr>
            <p:ph idx="1" type="body"/>
          </p:nvPr>
        </p:nvSpPr>
        <p:spPr>
          <a:xfrm>
            <a:off x="4548104" y="3962088"/>
            <a:ext cx="6112077" cy="1186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6" name="Google Shape;336;p13"/>
          <p:cNvSpPr/>
          <p:nvPr/>
        </p:nvSpPr>
        <p:spPr>
          <a:xfrm rot="5400000">
            <a:off x="4062562" y="3271487"/>
            <a:ext cx="220660" cy="18643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Question 1 : What Factors Determine a Quality Wine ?</a:t>
            </a:r>
            <a:endParaRPr/>
          </a:p>
        </p:txBody>
      </p:sp>
      <p:sp>
        <p:nvSpPr>
          <p:cNvPr id="342" name="Google Shape;342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Stepwise Regression Results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000000"/>
                </a:solidFill>
              </a:rPr>
              <a:t>T</a:t>
            </a:r>
            <a:r>
              <a:rPr b="1" i="0" lang="en-US" u="none" strike="noStrike">
                <a:solidFill>
                  <a:srgbClr val="000000"/>
                </a:solidFill>
              </a:rPr>
              <a:t>he variables that impact the quality of the wine is : free sulfur dioxide , pH, total sulfur dioxide, chlorides, sulphates, volatile acidity, and alcohol content</a:t>
            </a:r>
            <a:endParaRPr b="1" i="0" u="none" strike="noStrike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 Square Correlation Test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The results produced by the test found that Alcohol and sulphates  have the least impact on quality at 0.48% and the variables that impacted quality the most were volatile acidity, chlorides, with sulfur dioxide and density following closely behind.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"/>
          <p:cNvSpPr txBox="1"/>
          <p:nvPr>
            <p:ph type="title"/>
          </p:nvPr>
        </p:nvSpPr>
        <p:spPr>
          <a:xfrm>
            <a:off x="150555" y="197997"/>
            <a:ext cx="113311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Stepwise Regression Results </a:t>
            </a:r>
            <a:endParaRPr/>
          </a:p>
        </p:txBody>
      </p:sp>
      <p:pic>
        <p:nvPicPr>
          <p:cNvPr descr="Chart, bar chart&#10;&#10;Description automatically generated" id="348" name="Google Shape;348;p15"/>
          <p:cNvPicPr preferRelativeResize="0"/>
          <p:nvPr/>
        </p:nvPicPr>
        <p:blipFill rotWithShape="1">
          <a:blip r:embed="rId3">
            <a:alphaModFix/>
          </a:blip>
          <a:srcRect b="44845" l="0" r="0" t="0"/>
          <a:stretch/>
        </p:blipFill>
        <p:spPr>
          <a:xfrm>
            <a:off x="315976" y="1396525"/>
            <a:ext cx="2710600" cy="1662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349" name="Google Shape;349;p15"/>
          <p:cNvPicPr preferRelativeResize="0"/>
          <p:nvPr/>
        </p:nvPicPr>
        <p:blipFill rotWithShape="1">
          <a:blip r:embed="rId4">
            <a:alphaModFix/>
          </a:blip>
          <a:srcRect b="44566" l="0" r="0" t="0"/>
          <a:stretch/>
        </p:blipFill>
        <p:spPr>
          <a:xfrm>
            <a:off x="3333825" y="1381750"/>
            <a:ext cx="3093549" cy="176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, histogram&#10;&#10;Description automatically generated" id="350" name="Google Shape;350;p15"/>
          <p:cNvPicPr preferRelativeResize="0"/>
          <p:nvPr/>
        </p:nvPicPr>
        <p:blipFill rotWithShape="1">
          <a:blip r:embed="rId5">
            <a:alphaModFix/>
          </a:blip>
          <a:srcRect b="44689" l="0" r="0" t="0"/>
          <a:stretch/>
        </p:blipFill>
        <p:spPr>
          <a:xfrm>
            <a:off x="6662550" y="1479900"/>
            <a:ext cx="2710600" cy="1643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351" name="Google Shape;351;p15"/>
          <p:cNvPicPr preferRelativeResize="0"/>
          <p:nvPr/>
        </p:nvPicPr>
        <p:blipFill rotWithShape="1">
          <a:blip r:embed="rId6">
            <a:alphaModFix/>
          </a:blip>
          <a:srcRect b="44453" l="0" r="0" t="0"/>
          <a:stretch/>
        </p:blipFill>
        <p:spPr>
          <a:xfrm>
            <a:off x="9481401" y="1498947"/>
            <a:ext cx="2710595" cy="16531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, histogram&#10;&#10;Description automatically generated" id="352" name="Google Shape;352;p15"/>
          <p:cNvPicPr preferRelativeResize="0"/>
          <p:nvPr/>
        </p:nvPicPr>
        <p:blipFill rotWithShape="1">
          <a:blip r:embed="rId7">
            <a:alphaModFix/>
          </a:blip>
          <a:srcRect b="44032" l="0" r="0" t="0"/>
          <a:stretch/>
        </p:blipFill>
        <p:spPr>
          <a:xfrm>
            <a:off x="481279" y="3911589"/>
            <a:ext cx="3211106" cy="1955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353" name="Google Shape;353;p15"/>
          <p:cNvPicPr preferRelativeResize="0"/>
          <p:nvPr/>
        </p:nvPicPr>
        <p:blipFill rotWithShape="1">
          <a:blip r:embed="rId8">
            <a:alphaModFix/>
          </a:blip>
          <a:srcRect b="44983" l="0" r="0" t="0"/>
          <a:stretch/>
        </p:blipFill>
        <p:spPr>
          <a:xfrm>
            <a:off x="3968649" y="3911581"/>
            <a:ext cx="3182577" cy="1955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354" name="Google Shape;354;p15"/>
          <p:cNvPicPr preferRelativeResize="0"/>
          <p:nvPr/>
        </p:nvPicPr>
        <p:blipFill rotWithShape="1">
          <a:blip r:embed="rId9">
            <a:alphaModFix/>
          </a:blip>
          <a:srcRect b="43527" l="0" r="0" t="0"/>
          <a:stretch/>
        </p:blipFill>
        <p:spPr>
          <a:xfrm>
            <a:off x="7834023" y="4065080"/>
            <a:ext cx="3029077" cy="188752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5"/>
          <p:cNvSpPr txBox="1"/>
          <p:nvPr/>
        </p:nvSpPr>
        <p:spPr>
          <a:xfrm>
            <a:off x="481275" y="3332623"/>
            <a:ext cx="29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p15"/>
          <p:cNvSpPr txBox="1"/>
          <p:nvPr/>
        </p:nvSpPr>
        <p:spPr>
          <a:xfrm>
            <a:off x="79925" y="3228900"/>
            <a:ext cx="31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Free Sulfur Dioxide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Google Shape;357;p15"/>
          <p:cNvSpPr txBox="1"/>
          <p:nvPr/>
        </p:nvSpPr>
        <p:spPr>
          <a:xfrm>
            <a:off x="3333825" y="3228899"/>
            <a:ext cx="30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pH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Google Shape;358;p15"/>
          <p:cNvSpPr txBox="1"/>
          <p:nvPr/>
        </p:nvSpPr>
        <p:spPr>
          <a:xfrm>
            <a:off x="6154475" y="3388625"/>
            <a:ext cx="34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Total Sulfur Dioxide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8877675" y="3388625"/>
            <a:ext cx="3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Chlorides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p15"/>
          <p:cNvSpPr txBox="1"/>
          <p:nvPr/>
        </p:nvSpPr>
        <p:spPr>
          <a:xfrm>
            <a:off x="315975" y="6149125"/>
            <a:ext cx="37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Sulphates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1" name="Google Shape;361;p15"/>
          <p:cNvSpPr txBox="1"/>
          <p:nvPr/>
        </p:nvSpPr>
        <p:spPr>
          <a:xfrm>
            <a:off x="3677588" y="6228875"/>
            <a:ext cx="37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Volatile Acidity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2" name="Google Shape;362;p15"/>
          <p:cNvSpPr txBox="1"/>
          <p:nvPr/>
        </p:nvSpPr>
        <p:spPr>
          <a:xfrm>
            <a:off x="7543275" y="6228875"/>
            <a:ext cx="37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Alcohol</a:t>
            </a: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 Content 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86484cab5f_1_17"/>
          <p:cNvSpPr txBox="1"/>
          <p:nvPr>
            <p:ph type="title"/>
          </p:nvPr>
        </p:nvSpPr>
        <p:spPr>
          <a:xfrm>
            <a:off x="677334" y="1824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Independent Chi Square Correlation Test Results </a:t>
            </a:r>
            <a:endParaRPr sz="3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00000"/>
              <a:buFont typeface="Trebuchet MS"/>
              <a:buNone/>
            </a:pPr>
            <a:r>
              <a:t/>
            </a:r>
            <a:endParaRPr sz="1800">
              <a:solidFill>
                <a:srgbClr val="4A4A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g186484cab5f_1_17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758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t/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69" name="Google Shape;369;g186484cab5f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079725"/>
            <a:ext cx="9152125" cy="4851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9600000" dist="19050">
              <a:srgbClr val="FFFF00">
                <a:alpha val="29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Question 2: Which factor has the most impact on the alcohol percentage in wine ?</a:t>
            </a:r>
            <a:endParaRPr/>
          </a:p>
        </p:txBody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Initial results just from the tests run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Stepwise Regression Results - </a:t>
            </a:r>
            <a:r>
              <a:rPr b="1" i="0" lang="en-US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of the variables have a direct impact except for free sulfur dioxide.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Question 2: Which factor has the most impact on the alcohol percentage in wine ?</a:t>
            </a:r>
            <a:endParaRPr/>
          </a:p>
        </p:txBody>
      </p:sp>
      <p:sp>
        <p:nvSpPr>
          <p:cNvPr id="381" name="Google Shape;381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7" name="Google Shape;38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9" name="Google Shape;389;p1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90" name="Google Shape;390;p1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91" name="Google Shape;39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E28">
                <a:alpha val="69803"/>
              </a:srgbClr>
            </a:solidFill>
            <a:ln>
              <a:noFill/>
            </a:ln>
          </p:spPr>
        </p:sp>
        <p:sp>
          <p:nvSpPr>
            <p:cNvPr id="393" name="Google Shape;393;p1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0B2A">
                <a:alpha val="69803"/>
              </a:srgbClr>
            </a:solidFill>
            <a:ln>
              <a:noFill/>
            </a:ln>
          </p:spPr>
        </p:sp>
        <p:sp>
          <p:nvSpPr>
            <p:cNvPr id="394" name="Google Shape;394;p1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95" name="Google Shape;39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98" name="Google Shape;398;p18"/>
          <p:cNvCxnSpPr/>
          <p:nvPr/>
        </p:nvCxnSpPr>
        <p:spPr>
          <a:xfrm>
            <a:off x="1448300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4E00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18"/>
          <p:cNvCxnSpPr/>
          <p:nvPr/>
        </p:nvCxnSpPr>
        <p:spPr>
          <a:xfrm flipH="1">
            <a:off x="67175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18"/>
          <p:cNvSpPr/>
          <p:nvPr/>
        </p:nvSpPr>
        <p:spPr>
          <a:xfrm>
            <a:off x="1258764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401" name="Google Shape;401;p18"/>
          <p:cNvSpPr/>
          <p:nvPr/>
        </p:nvSpPr>
        <p:spPr>
          <a:xfrm>
            <a:off x="1680730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402" name="Google Shape;402;p18"/>
          <p:cNvSpPr/>
          <p:nvPr/>
        </p:nvSpPr>
        <p:spPr>
          <a:xfrm>
            <a:off x="1009621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8"/>
          <p:cNvSpPr/>
          <p:nvPr/>
        </p:nvSpPr>
        <p:spPr>
          <a:xfrm>
            <a:off x="1411788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771E28">
              <a:alpha val="69803"/>
            </a:srgbClr>
          </a:solidFill>
          <a:ln>
            <a:noFill/>
          </a:ln>
        </p:spPr>
      </p:sp>
      <p:sp>
        <p:nvSpPr>
          <p:cNvPr id="404" name="Google Shape;404;p18"/>
          <p:cNvSpPr/>
          <p:nvPr/>
        </p:nvSpPr>
        <p:spPr>
          <a:xfrm>
            <a:off x="2448954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8"/>
          <p:cNvSpPr/>
          <p:nvPr/>
        </p:nvSpPr>
        <p:spPr>
          <a:xfrm>
            <a:off x="3016287" y="-8467"/>
            <a:ext cx="9175713" cy="6866467"/>
          </a:xfrm>
          <a:custGeom>
            <a:rect b="b" l="l" r="r" t="t"/>
            <a:pathLst>
              <a:path extrusionOk="0" h="6866467" w="9175713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6" name="Google Shape;406;p18"/>
          <p:cNvSpPr txBox="1"/>
          <p:nvPr>
            <p:ph type="title"/>
          </p:nvPr>
        </p:nvSpPr>
        <p:spPr>
          <a:xfrm>
            <a:off x="4419136" y="1020871"/>
            <a:ext cx="6960759" cy="2849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rebuchet MS"/>
              <a:buNone/>
            </a:pPr>
            <a:r>
              <a:rPr lang="en-US" sz="6000">
                <a:solidFill>
                  <a:srgbClr val="FFFFFF"/>
                </a:solidFill>
              </a:rPr>
              <a:t>Summary </a:t>
            </a:r>
            <a:endParaRPr/>
          </a:p>
        </p:txBody>
      </p:sp>
      <p:sp>
        <p:nvSpPr>
          <p:cNvPr id="407" name="Google Shape;407;p18"/>
          <p:cNvSpPr txBox="1"/>
          <p:nvPr>
            <p:ph idx="1" type="body"/>
          </p:nvPr>
        </p:nvSpPr>
        <p:spPr>
          <a:xfrm>
            <a:off x="4548104" y="3962088"/>
            <a:ext cx="6112077" cy="1186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8" name="Google Shape;408;p18"/>
          <p:cNvSpPr/>
          <p:nvPr/>
        </p:nvSpPr>
        <p:spPr>
          <a:xfrm rot="5400000">
            <a:off x="4062562" y="3271487"/>
            <a:ext cx="220660" cy="18643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/>
          <p:nvPr>
            <p:ph type="title"/>
          </p:nvPr>
        </p:nvSpPr>
        <p:spPr>
          <a:xfrm>
            <a:off x="5536734" y="609600"/>
            <a:ext cx="37372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Phoebe </a:t>
            </a:r>
            <a:endParaRPr/>
          </a:p>
        </p:txBody>
      </p:sp>
      <p:sp>
        <p:nvSpPr>
          <p:cNvPr id="175" name="Google Shape;175;p2"/>
          <p:cNvSpPr txBox="1"/>
          <p:nvPr>
            <p:ph idx="1" type="body"/>
          </p:nvPr>
        </p:nvSpPr>
        <p:spPr>
          <a:xfrm>
            <a:off x="5209563" y="2160589"/>
            <a:ext cx="406443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Previously a Family and Consumer Sciences teacher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Interested in data analysis for the change in career path and many opportunities ! </a:t>
            </a:r>
            <a:endParaRPr/>
          </a:p>
        </p:txBody>
      </p:sp>
      <p:pic>
        <p:nvPicPr>
          <p:cNvPr descr="A person smiling for the camera&#10;&#10;Description automatically generated with medium confidence" id="176" name="Google Shape;176;p2"/>
          <p:cNvPicPr preferRelativeResize="0"/>
          <p:nvPr/>
        </p:nvPicPr>
        <p:blipFill rotWithShape="1">
          <a:blip r:embed="rId3">
            <a:alphaModFix/>
          </a:blip>
          <a:srcRect b="4660" l="0" r="-1" t="0"/>
          <a:stretch/>
        </p:blipFill>
        <p:spPr>
          <a:xfrm>
            <a:off x="20" y="-1"/>
            <a:ext cx="5394940" cy="6858001"/>
          </a:xfrm>
          <a:custGeom>
            <a:rect b="b" l="l" r="r" t="t"/>
            <a:pathLst>
              <a:path extrusionOk="0" h="6858000" w="539496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7" name="Google Shape;177;p2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9"/>
          <p:cNvSpPr txBox="1"/>
          <p:nvPr>
            <p:ph idx="1" type="body"/>
          </p:nvPr>
        </p:nvSpPr>
        <p:spPr>
          <a:xfrm>
            <a:off x="642763" y="2713375"/>
            <a:ext cx="96333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In Summary after analyzing the data and running several tests, more than simply just the sweetness, tannins and the </a:t>
            </a:r>
            <a:r>
              <a:rPr lang="en-US"/>
              <a:t>finish</a:t>
            </a:r>
            <a:r>
              <a:rPr lang="en-US"/>
              <a:t> contribute to what makes a </a:t>
            </a:r>
            <a:r>
              <a:rPr lang="en-US"/>
              <a:t>quality</a:t>
            </a:r>
            <a:r>
              <a:rPr lang="en-US"/>
              <a:t> wine. We have </a:t>
            </a:r>
            <a:r>
              <a:rPr lang="en-US"/>
              <a:t>found</a:t>
            </a:r>
            <a:r>
              <a:rPr lang="en-US"/>
              <a:t> that the amount of </a:t>
            </a:r>
            <a:r>
              <a:rPr lang="en-US"/>
              <a:t>gaseous</a:t>
            </a:r>
            <a:r>
              <a:rPr lang="en-US"/>
              <a:t> acids which impact the smell, and the resemblance of vinegar impacts the quality. Lastly the </a:t>
            </a:r>
            <a:r>
              <a:rPr lang="en-US"/>
              <a:t>method</a:t>
            </a:r>
            <a:r>
              <a:rPr lang="en-US"/>
              <a:t> in the </a:t>
            </a:r>
            <a:r>
              <a:rPr lang="en-US"/>
              <a:t>winemaker</a:t>
            </a:r>
            <a:r>
              <a:rPr lang="en-US"/>
              <a:t> uses to </a:t>
            </a:r>
            <a:r>
              <a:rPr lang="en-US"/>
              <a:t>preserve</a:t>
            </a:r>
            <a:r>
              <a:rPr lang="en-US"/>
              <a:t> the wine using sulfur </a:t>
            </a:r>
            <a:r>
              <a:rPr lang="en-US"/>
              <a:t>dioxide also impacts the quality. </a:t>
            </a:r>
            <a:r>
              <a:rPr lang="en-US"/>
              <a:t> </a:t>
            </a:r>
            <a:endParaRPr/>
          </a:p>
        </p:txBody>
      </p:sp>
      <p:pic>
        <p:nvPicPr>
          <p:cNvPr id="414" name="Google Shape;4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429" y="256050"/>
            <a:ext cx="3835775" cy="207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5360000" dist="19050">
              <a:srgbClr val="980000">
                <a:alpha val="8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0" name="Google Shape;420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1" name="Google Shape;421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2" name="Google Shape;422;p2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23" name="Google Shape;423;p2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24" name="Google Shape;424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E28">
                <a:alpha val="69803"/>
              </a:srgbClr>
            </a:solidFill>
            <a:ln>
              <a:noFill/>
            </a:ln>
          </p:spPr>
        </p:sp>
        <p:sp>
          <p:nvSpPr>
            <p:cNvPr id="426" name="Google Shape;426;p2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0B2A">
                <a:alpha val="69803"/>
              </a:srgbClr>
            </a:solidFill>
            <a:ln>
              <a:noFill/>
            </a:ln>
          </p:spPr>
        </p:sp>
        <p:sp>
          <p:nvSpPr>
            <p:cNvPr id="427" name="Google Shape;427;p2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28" name="Google Shape;428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31" name="Google Shape;431;p20"/>
          <p:cNvCxnSpPr/>
          <p:nvPr/>
        </p:nvCxnSpPr>
        <p:spPr>
          <a:xfrm>
            <a:off x="1448300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4E00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20"/>
          <p:cNvCxnSpPr/>
          <p:nvPr/>
        </p:nvCxnSpPr>
        <p:spPr>
          <a:xfrm flipH="1">
            <a:off x="67175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3" name="Google Shape;433;p20"/>
          <p:cNvSpPr/>
          <p:nvPr/>
        </p:nvSpPr>
        <p:spPr>
          <a:xfrm>
            <a:off x="1258764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434" name="Google Shape;434;p20"/>
          <p:cNvSpPr/>
          <p:nvPr/>
        </p:nvSpPr>
        <p:spPr>
          <a:xfrm>
            <a:off x="1680730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435" name="Google Shape;435;p20"/>
          <p:cNvSpPr/>
          <p:nvPr/>
        </p:nvSpPr>
        <p:spPr>
          <a:xfrm>
            <a:off x="1009621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1411788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771E28">
              <a:alpha val="69803"/>
            </a:srgbClr>
          </a:solidFill>
          <a:ln>
            <a:noFill/>
          </a:ln>
        </p:spPr>
      </p:sp>
      <p:sp>
        <p:nvSpPr>
          <p:cNvPr id="437" name="Google Shape;437;p20"/>
          <p:cNvSpPr/>
          <p:nvPr/>
        </p:nvSpPr>
        <p:spPr>
          <a:xfrm>
            <a:off x="2448954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3016287" y="-8467"/>
            <a:ext cx="9175713" cy="6866467"/>
          </a:xfrm>
          <a:custGeom>
            <a:rect b="b" l="l" r="r" t="t"/>
            <a:pathLst>
              <a:path extrusionOk="0" h="6866467" w="9175713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9" name="Google Shape;439;p20"/>
          <p:cNvSpPr txBox="1"/>
          <p:nvPr>
            <p:ph type="title"/>
          </p:nvPr>
        </p:nvSpPr>
        <p:spPr>
          <a:xfrm>
            <a:off x="4419136" y="1020871"/>
            <a:ext cx="6960759" cy="2849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rebuchet MS"/>
              <a:buNone/>
            </a:pPr>
            <a:r>
              <a:rPr lang="en-US" sz="6000">
                <a:solidFill>
                  <a:srgbClr val="FFFFFF"/>
                </a:solidFill>
              </a:rPr>
              <a:t>Conclusion </a:t>
            </a:r>
            <a:endParaRPr/>
          </a:p>
        </p:txBody>
      </p:sp>
      <p:sp>
        <p:nvSpPr>
          <p:cNvPr id="440" name="Google Shape;440;p20"/>
          <p:cNvSpPr txBox="1"/>
          <p:nvPr>
            <p:ph idx="1" type="body"/>
          </p:nvPr>
        </p:nvSpPr>
        <p:spPr>
          <a:xfrm>
            <a:off x="4548104" y="3962088"/>
            <a:ext cx="6112077" cy="1186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41" name="Google Shape;441;p20"/>
          <p:cNvSpPr/>
          <p:nvPr/>
        </p:nvSpPr>
        <p:spPr>
          <a:xfrm rot="5400000">
            <a:off x="4062562" y="3271487"/>
            <a:ext cx="220660" cy="18643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ct val="100000"/>
              <a:buFont typeface="Open Sans"/>
              <a:buNone/>
            </a:pPr>
            <a:r>
              <a:rPr b="0" i="0" lang="en-US" u="none" strike="noStrike">
                <a:solidFill>
                  <a:srgbClr val="4A4A4A"/>
                </a:solidFill>
                <a:latin typeface="Open Sans"/>
                <a:ea typeface="Open Sans"/>
                <a:cs typeface="Open Sans"/>
                <a:sym typeface="Open Sans"/>
              </a:rPr>
              <a:t>Your conclusion section should also only be one slide long. In it, you should have some bullet points containing information about:</a:t>
            </a:r>
            <a:br>
              <a:rPr b="0" i="0" lang="en-US" u="none" strike="noStrike">
                <a:solidFill>
                  <a:srgbClr val="4A4A4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u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How do your findings impact the world at large?</a:t>
            </a:r>
            <a:br>
              <a:rPr b="0" i="0" lang="en-US" u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u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What's important about this work?</a:t>
            </a:r>
            <a:br>
              <a:rPr b="0" i="0" lang="en-US" u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u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Big picture information</a:t>
            </a:r>
            <a:br>
              <a:rPr b="0" i="0" lang="en-US" u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/>
            </a:br>
            <a:endParaRPr/>
          </a:p>
        </p:txBody>
      </p:sp>
      <p:sp>
        <p:nvSpPr>
          <p:cNvPr id="447" name="Google Shape;447;p21"/>
          <p:cNvSpPr txBox="1"/>
          <p:nvPr>
            <p:ph idx="1" type="body"/>
          </p:nvPr>
        </p:nvSpPr>
        <p:spPr>
          <a:xfrm>
            <a:off x="1542748" y="491761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3" name="Google Shape;453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4" name="Google Shape;454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5" name="Google Shape;455;p2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56" name="Google Shape;456;p2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57" name="Google Shape;457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E28">
                <a:alpha val="69803"/>
              </a:srgbClr>
            </a:solidFill>
            <a:ln>
              <a:noFill/>
            </a:ln>
          </p:spPr>
        </p:sp>
        <p:sp>
          <p:nvSpPr>
            <p:cNvPr id="459" name="Google Shape;459;p2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0B2A">
                <a:alpha val="69803"/>
              </a:srgbClr>
            </a:solidFill>
            <a:ln>
              <a:noFill/>
            </a:ln>
          </p:spPr>
        </p:sp>
        <p:sp>
          <p:nvSpPr>
            <p:cNvPr id="460" name="Google Shape;460;p2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61" name="Google Shape;461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64" name="Google Shape;464;p22"/>
          <p:cNvCxnSpPr/>
          <p:nvPr/>
        </p:nvCxnSpPr>
        <p:spPr>
          <a:xfrm>
            <a:off x="1448300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4E00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22"/>
          <p:cNvCxnSpPr/>
          <p:nvPr/>
        </p:nvCxnSpPr>
        <p:spPr>
          <a:xfrm flipH="1">
            <a:off x="67175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6" name="Google Shape;466;p22"/>
          <p:cNvSpPr/>
          <p:nvPr/>
        </p:nvSpPr>
        <p:spPr>
          <a:xfrm>
            <a:off x="1258764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467" name="Google Shape;467;p22"/>
          <p:cNvSpPr/>
          <p:nvPr/>
        </p:nvSpPr>
        <p:spPr>
          <a:xfrm>
            <a:off x="1680730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468" name="Google Shape;468;p22"/>
          <p:cNvSpPr/>
          <p:nvPr/>
        </p:nvSpPr>
        <p:spPr>
          <a:xfrm>
            <a:off x="1009621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1411788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771E28">
              <a:alpha val="69803"/>
            </a:srgbClr>
          </a:solidFill>
          <a:ln>
            <a:noFill/>
          </a:ln>
        </p:spPr>
      </p:sp>
      <p:sp>
        <p:nvSpPr>
          <p:cNvPr id="470" name="Google Shape;470;p22"/>
          <p:cNvSpPr/>
          <p:nvPr/>
        </p:nvSpPr>
        <p:spPr>
          <a:xfrm>
            <a:off x="2448954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3016287" y="-8467"/>
            <a:ext cx="9175713" cy="6866467"/>
          </a:xfrm>
          <a:custGeom>
            <a:rect b="b" l="l" r="r" t="t"/>
            <a:pathLst>
              <a:path extrusionOk="0" h="6866467" w="9175713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2" name="Google Shape;472;p22"/>
          <p:cNvSpPr txBox="1"/>
          <p:nvPr>
            <p:ph type="title"/>
          </p:nvPr>
        </p:nvSpPr>
        <p:spPr>
          <a:xfrm>
            <a:off x="4419136" y="1020871"/>
            <a:ext cx="6960759" cy="2849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rebuchet MS"/>
              <a:buNone/>
            </a:pPr>
            <a:r>
              <a:rPr lang="en-US" sz="6000">
                <a:solidFill>
                  <a:srgbClr val="FFFFFF"/>
                </a:solidFill>
              </a:rPr>
              <a:t>Questions? </a:t>
            </a:r>
            <a:endParaRPr/>
          </a:p>
        </p:txBody>
      </p:sp>
      <p:sp>
        <p:nvSpPr>
          <p:cNvPr id="473" name="Google Shape;473;p22"/>
          <p:cNvSpPr txBox="1"/>
          <p:nvPr>
            <p:ph idx="1" type="body"/>
          </p:nvPr>
        </p:nvSpPr>
        <p:spPr>
          <a:xfrm>
            <a:off x="4548104" y="3962088"/>
            <a:ext cx="6112077" cy="1186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4" name="Google Shape;474;p22"/>
          <p:cNvSpPr/>
          <p:nvPr/>
        </p:nvSpPr>
        <p:spPr>
          <a:xfrm rot="5400000">
            <a:off x="4062562" y="3271487"/>
            <a:ext cx="220660" cy="18643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6484cab5f_1_29"/>
          <p:cNvSpPr txBox="1"/>
          <p:nvPr>
            <p:ph type="title"/>
          </p:nvPr>
        </p:nvSpPr>
        <p:spPr>
          <a:xfrm>
            <a:off x="1169609" y="333225"/>
            <a:ext cx="37374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Tanishia </a:t>
            </a:r>
            <a:r>
              <a:rPr lang="en-US"/>
              <a:t> </a:t>
            </a:r>
            <a:endParaRPr/>
          </a:p>
        </p:txBody>
      </p:sp>
      <p:sp>
        <p:nvSpPr>
          <p:cNvPr id="183" name="Google Shape;183;g186484cab5f_1_29"/>
          <p:cNvSpPr txBox="1"/>
          <p:nvPr>
            <p:ph idx="1" type="body"/>
          </p:nvPr>
        </p:nvSpPr>
        <p:spPr>
          <a:xfrm>
            <a:off x="1084438" y="1654114"/>
            <a:ext cx="40644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Served in Non-profit most of my professional career with a focus on </a:t>
            </a:r>
            <a:r>
              <a:rPr lang="en-US"/>
              <a:t>development and fundraising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Interested in data analysis for career growth, expansion in salary and a way to tie my love for cultural </a:t>
            </a:r>
            <a:r>
              <a:rPr lang="en-US"/>
              <a:t>anthropology, food and data together.</a:t>
            </a:r>
            <a:endParaRPr/>
          </a:p>
        </p:txBody>
      </p:sp>
      <p:sp>
        <p:nvSpPr>
          <p:cNvPr id="184" name="Google Shape;184;g186484cab5f_1_29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g186484cab5f_1_29"/>
          <p:cNvPicPr preferRelativeResize="0"/>
          <p:nvPr/>
        </p:nvPicPr>
        <p:blipFill rotWithShape="1">
          <a:blip r:embed="rId3">
            <a:alphaModFix/>
          </a:blip>
          <a:srcRect b="0" l="11940" r="0" t="0"/>
          <a:stretch/>
        </p:blipFill>
        <p:spPr>
          <a:xfrm>
            <a:off x="6046099" y="152400"/>
            <a:ext cx="5494025" cy="640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440000" dist="552450">
              <a:srgbClr val="FF0B2A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1" name="Google Shape;191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" name="Google Shape;193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94" name="Google Shape;194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95" name="Google Shape;195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E28">
                <a:alpha val="69803"/>
              </a:srgbClr>
            </a:solidFill>
            <a:ln>
              <a:noFill/>
            </a:ln>
          </p:spPr>
        </p:sp>
        <p:sp>
          <p:nvSpPr>
            <p:cNvPr id="197" name="Google Shape;197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0B2A">
                <a:alpha val="69803"/>
              </a:srgbClr>
            </a:solidFill>
            <a:ln>
              <a:noFill/>
            </a:ln>
          </p:spPr>
        </p:sp>
        <p:sp>
          <p:nvSpPr>
            <p:cNvPr id="198" name="Google Shape;198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9" name="Google Shape;199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2" name="Google Shape;202;p4"/>
          <p:cNvCxnSpPr/>
          <p:nvPr/>
        </p:nvCxnSpPr>
        <p:spPr>
          <a:xfrm>
            <a:off x="1448300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4E00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4"/>
          <p:cNvCxnSpPr/>
          <p:nvPr/>
        </p:nvCxnSpPr>
        <p:spPr>
          <a:xfrm flipH="1">
            <a:off x="67175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4"/>
          <p:cNvSpPr/>
          <p:nvPr/>
        </p:nvSpPr>
        <p:spPr>
          <a:xfrm>
            <a:off x="1258764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205" name="Google Shape;205;p4"/>
          <p:cNvSpPr/>
          <p:nvPr/>
        </p:nvSpPr>
        <p:spPr>
          <a:xfrm>
            <a:off x="1680730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06" name="Google Shape;206;p4"/>
          <p:cNvSpPr/>
          <p:nvPr/>
        </p:nvSpPr>
        <p:spPr>
          <a:xfrm>
            <a:off x="1009621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"/>
          <p:cNvSpPr/>
          <p:nvPr/>
        </p:nvSpPr>
        <p:spPr>
          <a:xfrm>
            <a:off x="1411788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771E28">
              <a:alpha val="69803"/>
            </a:srgbClr>
          </a:solidFill>
          <a:ln>
            <a:noFill/>
          </a:ln>
        </p:spPr>
      </p:sp>
      <p:sp>
        <p:nvSpPr>
          <p:cNvPr id="208" name="Google Shape;208;p4"/>
          <p:cNvSpPr/>
          <p:nvPr/>
        </p:nvSpPr>
        <p:spPr>
          <a:xfrm>
            <a:off x="2448954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"/>
          <p:cNvSpPr/>
          <p:nvPr/>
        </p:nvSpPr>
        <p:spPr>
          <a:xfrm>
            <a:off x="3016287" y="-8467"/>
            <a:ext cx="9175713" cy="6866467"/>
          </a:xfrm>
          <a:custGeom>
            <a:rect b="b" l="l" r="r" t="t"/>
            <a:pathLst>
              <a:path extrusionOk="0" h="6866467" w="9175713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4"/>
          <p:cNvSpPr txBox="1"/>
          <p:nvPr>
            <p:ph type="title"/>
          </p:nvPr>
        </p:nvSpPr>
        <p:spPr>
          <a:xfrm>
            <a:off x="4419136" y="1020871"/>
            <a:ext cx="6960759" cy="2849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rebuchet MS"/>
              <a:buNone/>
            </a:pPr>
            <a:r>
              <a:rPr lang="en-US" sz="6000">
                <a:solidFill>
                  <a:srgbClr val="FFFFFF"/>
                </a:solidFill>
              </a:rPr>
              <a:t>Project Introduction </a:t>
            </a:r>
            <a:endParaRPr/>
          </a:p>
        </p:txBody>
      </p:sp>
      <p:sp>
        <p:nvSpPr>
          <p:cNvPr id="211" name="Google Shape;211;p4"/>
          <p:cNvSpPr txBox="1"/>
          <p:nvPr>
            <p:ph idx="1" type="body"/>
          </p:nvPr>
        </p:nvSpPr>
        <p:spPr>
          <a:xfrm>
            <a:off x="4548104" y="3962088"/>
            <a:ext cx="6112077" cy="1186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2" name="Google Shape;212;p4"/>
          <p:cNvSpPr/>
          <p:nvPr/>
        </p:nvSpPr>
        <p:spPr>
          <a:xfrm rot="5400000">
            <a:off x="4062562" y="3271487"/>
            <a:ext cx="220660" cy="18643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"/>
          <p:cNvSpPr txBox="1"/>
          <p:nvPr>
            <p:ph type="title"/>
          </p:nvPr>
        </p:nvSpPr>
        <p:spPr>
          <a:xfrm>
            <a:off x="2240100" y="127650"/>
            <a:ext cx="70944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Background on red wine </a:t>
            </a:r>
            <a:endParaRPr/>
          </a:p>
        </p:txBody>
      </p:sp>
      <p:cxnSp>
        <p:nvCxnSpPr>
          <p:cNvPr id="218" name="Google Shape;218;p6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6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6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221" name="Google Shape;221;p6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22" name="Google Shape;222;p6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"/>
          <p:cNvSpPr/>
          <p:nvPr/>
        </p:nvSpPr>
        <p:spPr>
          <a:xfrm>
            <a:off x="9881050" y="-8475"/>
            <a:ext cx="2307845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771E28">
              <a:alpha val="46666"/>
            </a:srgbClr>
          </a:solidFill>
          <a:ln>
            <a:noFill/>
          </a:ln>
        </p:spPr>
      </p:sp>
      <p:sp>
        <p:nvSpPr>
          <p:cNvPr id="224" name="Google Shape;224;p6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FF0B2A">
              <a:alpha val="69803"/>
            </a:srgbClr>
          </a:solidFill>
          <a:ln>
            <a:noFill/>
          </a:ln>
        </p:spPr>
      </p:sp>
      <p:sp>
        <p:nvSpPr>
          <p:cNvPr id="225" name="Google Shape;225;p6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</p:sp>
      <p:sp>
        <p:nvSpPr>
          <p:cNvPr id="226" name="Google Shape;226;p6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6"/>
          <p:cNvGrpSpPr/>
          <p:nvPr/>
        </p:nvGrpSpPr>
        <p:grpSpPr>
          <a:xfrm>
            <a:off x="-867559" y="847050"/>
            <a:ext cx="11026833" cy="6699355"/>
            <a:chOff x="-1261642" y="-298627"/>
            <a:chExt cx="7817677" cy="5655374"/>
          </a:xfrm>
        </p:grpSpPr>
        <p:sp>
          <p:nvSpPr>
            <p:cNvPr id="228" name="Google Shape;228;p6"/>
            <p:cNvSpPr txBox="1"/>
            <p:nvPr/>
          </p:nvSpPr>
          <p:spPr>
            <a:xfrm>
              <a:off x="-88536" y="-298627"/>
              <a:ext cx="6250500" cy="9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1" i="1" lang="en-US" sz="2000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</a:t>
              </a:r>
              <a:r>
                <a:rPr b="1" i="1" lang="en-US" sz="2000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Characteristics</a:t>
              </a:r>
              <a:r>
                <a:rPr b="1" i="1" lang="en-US" sz="2000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of Red Wine Drinkers </a:t>
              </a:r>
              <a:endParaRPr b="1" i="1" sz="2000"/>
            </a:p>
          </p:txBody>
        </p:sp>
        <p:cxnSp>
          <p:nvCxnSpPr>
            <p:cNvPr id="229" name="Google Shape;229;p6"/>
            <p:cNvCxnSpPr/>
            <p:nvPr/>
          </p:nvCxnSpPr>
          <p:spPr>
            <a:xfrm>
              <a:off x="1222538" y="1511473"/>
              <a:ext cx="3851100" cy="0"/>
            </a:xfrm>
            <a:prstGeom prst="straightConnector1">
              <a:avLst/>
            </a:prstGeom>
            <a:gradFill>
              <a:gsLst>
                <a:gs pos="0">
                  <a:srgbClr val="A4444C"/>
                </a:gs>
                <a:gs pos="78000">
                  <a:srgbClr val="90212F"/>
                </a:gs>
                <a:gs pos="100000">
                  <a:srgbClr val="90212F"/>
                </a:gs>
              </a:gsLst>
              <a:lin ang="5400000" scaled="0"/>
            </a:gradFill>
            <a:ln cap="rnd" cmpd="sng" w="12700">
              <a:solidFill>
                <a:srgbClr val="9F263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cxnSp>
        <p:sp>
          <p:nvSpPr>
            <p:cNvPr id="230" name="Google Shape;230;p6"/>
            <p:cNvSpPr/>
            <p:nvPr/>
          </p:nvSpPr>
          <p:spPr>
            <a:xfrm>
              <a:off x="-164265" y="562191"/>
              <a:ext cx="6720300" cy="7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Willing to spend $40 + dollars on a bottle on wine  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3302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Early Bird 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3302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●"/>
              </a:pPr>
              <a:r>
                <a:rPr lang="en-US" sz="1600">
                  <a:solidFill>
                    <a:schemeClr val="dk1"/>
                  </a:solidFill>
                  <a:highlight>
                    <a:srgbClr val="FCFCFC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More likely to be a “wine aficionado”</a:t>
              </a:r>
              <a:endParaRPr sz="1600">
                <a:solidFill>
                  <a:schemeClr val="dk1"/>
                </a:solidFill>
                <a:highlight>
                  <a:srgbClr val="FCFCFC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More likely to identify as adventurous, humble and organized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Introverted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●"/>
              </a:pP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Prefer dogs to cats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t/>
              </a:r>
              <a:endParaRPr sz="1200">
                <a:solidFill>
                  <a:srgbClr val="424648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1" name="Google Shape;231;p6"/>
            <p:cNvSpPr txBox="1"/>
            <p:nvPr/>
          </p:nvSpPr>
          <p:spPr>
            <a:xfrm>
              <a:off x="-238151" y="1559342"/>
              <a:ext cx="6250500" cy="14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1" i="1" lang="en-US" sz="2000" u="none" cap="none" strike="noStrik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Where are the most popular places for red wine?</a:t>
              </a:r>
              <a:endParaRPr b="1" i="1" sz="3950">
                <a:solidFill>
                  <a:schemeClr val="accen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Italy,France,Spain,United States, Chile, Australia, China, Germany, South Africa, Portugal, Romania, Russia, Hungary, New </a:t>
              </a: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Zealand</a:t>
              </a: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t/>
              </a:r>
              <a:endParaRPr sz="525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t/>
              </a:r>
              <a:endParaRPr sz="525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  <a:p>
              <a:pPr indent="0" lvl="0" marL="152400" marR="152400" rtl="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750">
                <a:solidFill>
                  <a:srgbClr val="11111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152400" marR="152400" rtl="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750">
                <a:solidFill>
                  <a:srgbClr val="11111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152400" marR="152400" rtl="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750">
                <a:solidFill>
                  <a:srgbClr val="11111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152400" marR="152400" rtl="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750">
                <a:solidFill>
                  <a:srgbClr val="11111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-135" y="2834497"/>
              <a:ext cx="3851100" cy="9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 txBox="1"/>
            <p:nvPr/>
          </p:nvSpPr>
          <p:spPr>
            <a:xfrm>
              <a:off x="-323438" y="2236532"/>
              <a:ext cx="6720300" cy="193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1" lang="en-US" sz="2000" cap="none" strike="noStrik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Wh</a:t>
              </a:r>
              <a:r>
                <a:rPr b="1" i="1" lang="en-US" sz="2000" u="none" cap="none" strike="noStrik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y are certain regions better than others?</a:t>
              </a:r>
              <a:endParaRPr b="1" i="1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Regions throughout the Mediterranean, as well as new world regions like California, Chile, and South Eastern Australia</a:t>
              </a:r>
              <a:r>
                <a:rPr lang="en-US" sz="1600">
                  <a:solidFill>
                    <a:schemeClr val="dk1"/>
                  </a:solidFill>
                  <a:highlight>
                    <a:srgbClr val="FFFFF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. Wines found in Mediterranean climates tend to be fuller bodied with lower acidity, higher alcohol, plus riper tannins and fruit flavors thanks to warmer temperatures.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34" name="Google Shape;234;p6"/>
            <p:cNvCxnSpPr/>
            <p:nvPr/>
          </p:nvCxnSpPr>
          <p:spPr>
            <a:xfrm>
              <a:off x="1111161" y="3554442"/>
              <a:ext cx="3851100" cy="0"/>
            </a:xfrm>
            <a:prstGeom prst="straightConnector1">
              <a:avLst/>
            </a:prstGeom>
            <a:gradFill>
              <a:gsLst>
                <a:gs pos="0">
                  <a:srgbClr val="A4444C"/>
                </a:gs>
                <a:gs pos="78000">
                  <a:srgbClr val="90212F"/>
                </a:gs>
                <a:gs pos="100000">
                  <a:srgbClr val="90212F"/>
                </a:gs>
              </a:gsLst>
              <a:lin ang="5400000" scaled="0"/>
            </a:gradFill>
            <a:ln cap="rnd" cmpd="sng" w="12700">
              <a:solidFill>
                <a:srgbClr val="9F263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</p:cxnSp>
        <p:sp>
          <p:nvSpPr>
            <p:cNvPr id="235" name="Google Shape;235;p6"/>
            <p:cNvSpPr/>
            <p:nvPr/>
          </p:nvSpPr>
          <p:spPr>
            <a:xfrm>
              <a:off x="-1261642" y="3956843"/>
              <a:ext cx="3851100" cy="9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 txBox="1"/>
            <p:nvPr/>
          </p:nvSpPr>
          <p:spPr>
            <a:xfrm>
              <a:off x="-323431" y="3647347"/>
              <a:ext cx="6720300" cy="17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1" i="1" lang="en-US" sz="2000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How </a:t>
              </a:r>
              <a:r>
                <a:rPr b="1" i="1" lang="en-US" sz="2000" u="none" cap="none" strike="noStrik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does the environment </a:t>
              </a:r>
              <a:r>
                <a:rPr b="1" i="1" lang="en-US" sz="2000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impact </a:t>
              </a:r>
              <a:r>
                <a:rPr b="1" i="1" lang="en-US" sz="2000" u="none" cap="none" strike="noStrik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the production of red wine</a:t>
              </a:r>
              <a:r>
                <a:rPr b="1" i="1" lang="en-US" sz="2000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?</a:t>
              </a:r>
              <a:endParaRPr b="1" i="1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i="1"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lang="en-US" sz="1600">
                  <a:solidFill>
                    <a:schemeClr val="dk1"/>
                  </a:solidFill>
                  <a:highlight>
                    <a:srgbClr val="FFFFFF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Agriculture has a big influence on the environment, it contributes to climate change and global warming. With the use of fertilizers, pesticides, soil, land, water, and energy it’s responsible for approximately 20% of all greenhouse gas emissions. And wine production is no exception, the process of growing grapes and transforming it into wine, contributes to those effects as well.</a:t>
              </a:r>
              <a:endParaRPr i="1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237" name="Google Shape;237;p6"/>
          <p:cNvPicPr preferRelativeResize="0"/>
          <p:nvPr/>
        </p:nvPicPr>
        <p:blipFill rotWithShape="1">
          <a:blip r:embed="rId3">
            <a:alphaModFix/>
          </a:blip>
          <a:srcRect b="-13349" l="17552" r="-5449" t="13349"/>
          <a:stretch/>
        </p:blipFill>
        <p:spPr>
          <a:xfrm>
            <a:off x="9780548" y="301300"/>
            <a:ext cx="2508875" cy="685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Question 1 : What Factors Determine a Quality Wine ?</a:t>
            </a:r>
            <a:endParaRPr/>
          </a:p>
        </p:txBody>
      </p:sp>
      <p:sp>
        <p:nvSpPr>
          <p:cNvPr id="243" name="Google Shape;243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Why we chose this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Let's</a:t>
            </a:r>
            <a:r>
              <a:rPr lang="en-US">
                <a:solidFill>
                  <a:schemeClr val="dk1"/>
                </a:solidFill>
              </a:rPr>
              <a:t> help solve the age old questions … “what exactly makes a quality wine”.  Wine </a:t>
            </a:r>
            <a:r>
              <a:rPr lang="en-US">
                <a:solidFill>
                  <a:schemeClr val="dk1"/>
                </a:solidFill>
              </a:rPr>
              <a:t>enthusiastic</a:t>
            </a:r>
            <a:r>
              <a:rPr lang="en-US">
                <a:solidFill>
                  <a:schemeClr val="dk1"/>
                </a:solidFill>
              </a:rPr>
              <a:t>, to </a:t>
            </a:r>
            <a:r>
              <a:rPr lang="en-US">
                <a:solidFill>
                  <a:schemeClr val="dk1"/>
                </a:solidFill>
              </a:rPr>
              <a:t>novices </a:t>
            </a:r>
            <a:r>
              <a:rPr lang="en-US">
                <a:solidFill>
                  <a:schemeClr val="dk1"/>
                </a:solidFill>
              </a:rPr>
              <a:t>all have pondered this exact topic. Does one simply  </a:t>
            </a:r>
            <a:r>
              <a:rPr lang="en-US">
                <a:solidFill>
                  <a:schemeClr val="dk1"/>
                </a:solidFill>
              </a:rPr>
              <a:t>Purchase</a:t>
            </a:r>
            <a:r>
              <a:rPr lang="en-US">
                <a:solidFill>
                  <a:schemeClr val="dk1"/>
                </a:solidFill>
              </a:rPr>
              <a:t> the most expensive bottle, what about sugar content and acidity levels?  The dataset </a:t>
            </a:r>
            <a:r>
              <a:rPr lang="en-US">
                <a:solidFill>
                  <a:schemeClr val="dk1"/>
                </a:solidFill>
              </a:rPr>
              <a:t>analyses</a:t>
            </a:r>
            <a:r>
              <a:rPr lang="en-US">
                <a:solidFill>
                  <a:schemeClr val="dk1"/>
                </a:solidFill>
              </a:rPr>
              <a:t> 1599 entries from the </a:t>
            </a:r>
            <a:r>
              <a:rPr lang="en-US">
                <a:solidFill>
                  <a:schemeClr val="dk1"/>
                </a:solidFill>
                <a:highlight>
                  <a:srgbClr val="F8F8F8"/>
                </a:highlight>
              </a:rPr>
              <a:t>Portuguese "Vinho Verde" wine </a:t>
            </a:r>
            <a:r>
              <a:rPr lang="en-US">
                <a:solidFill>
                  <a:schemeClr val="dk1"/>
                </a:solidFill>
              </a:rPr>
              <a:t>set found on Kaggle.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275" y="4125975"/>
            <a:ext cx="6723950" cy="247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6484cab5f_1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Question 1 : What Factors Determine a Quality Wine ?</a:t>
            </a:r>
            <a:endParaRPr/>
          </a:p>
        </p:txBody>
      </p:sp>
      <p:sp>
        <p:nvSpPr>
          <p:cNvPr id="250" name="Google Shape;250;g186484cab5f_1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42" u="sng">
                <a:solidFill>
                  <a:schemeClr val="accent1"/>
                </a:solidFill>
              </a:rPr>
              <a:t>The variables were examined in during the process</a:t>
            </a:r>
            <a:r>
              <a:rPr lang="en-US" sz="2514"/>
              <a:t> </a:t>
            </a:r>
            <a:endParaRPr sz="2514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•"/>
            </a:pPr>
            <a:r>
              <a:rPr b="1" lang="en-US" sz="3000">
                <a:solidFill>
                  <a:schemeClr val="dk1"/>
                </a:solidFill>
              </a:rPr>
              <a:t>Fixed acidity </a:t>
            </a:r>
            <a:endParaRPr b="1" sz="3000">
              <a:solidFill>
                <a:schemeClr val="dk1"/>
              </a:solidFill>
            </a:endParaRPr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•"/>
            </a:pPr>
            <a:r>
              <a:rPr b="1" lang="en-US" sz="3000">
                <a:solidFill>
                  <a:schemeClr val="dk1"/>
                </a:solidFill>
              </a:rPr>
              <a:t>Volatile acidity</a:t>
            </a:r>
            <a:endParaRPr b="1" sz="3000">
              <a:solidFill>
                <a:schemeClr val="dk1"/>
              </a:solidFill>
            </a:endParaRPr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•"/>
            </a:pPr>
            <a:r>
              <a:rPr b="1" lang="en-US" sz="3000">
                <a:solidFill>
                  <a:schemeClr val="dk1"/>
                </a:solidFill>
              </a:rPr>
              <a:t>Citric acid</a:t>
            </a:r>
            <a:endParaRPr b="1" sz="3000">
              <a:solidFill>
                <a:schemeClr val="dk1"/>
              </a:solidFill>
            </a:endParaRPr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•"/>
            </a:pPr>
            <a:r>
              <a:rPr b="1" lang="en-US" sz="3000">
                <a:solidFill>
                  <a:schemeClr val="dk1"/>
                </a:solidFill>
              </a:rPr>
              <a:t>Residual sugar</a:t>
            </a:r>
            <a:endParaRPr b="1" sz="3000">
              <a:solidFill>
                <a:schemeClr val="dk1"/>
              </a:solidFill>
            </a:endParaRPr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•"/>
            </a:pPr>
            <a:r>
              <a:rPr b="1" lang="en-US" sz="3000">
                <a:solidFill>
                  <a:schemeClr val="dk1"/>
                </a:solidFill>
              </a:rPr>
              <a:t>Chlorides</a:t>
            </a:r>
            <a:endParaRPr b="1" sz="3000">
              <a:solidFill>
                <a:schemeClr val="dk1"/>
              </a:solidFill>
            </a:endParaRPr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•"/>
            </a:pPr>
            <a:r>
              <a:rPr b="1" lang="en-US" sz="3000">
                <a:solidFill>
                  <a:schemeClr val="dk1"/>
                </a:solidFill>
              </a:rPr>
              <a:t>Free sulfur dioxide</a:t>
            </a:r>
            <a:endParaRPr b="1" sz="3000">
              <a:solidFill>
                <a:schemeClr val="dk1"/>
              </a:solidFill>
            </a:endParaRPr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•"/>
            </a:pPr>
            <a:r>
              <a:rPr b="1" lang="en-US" sz="3000">
                <a:solidFill>
                  <a:schemeClr val="dk1"/>
                </a:solidFill>
              </a:rPr>
              <a:t>Total sulfur dioxide</a:t>
            </a:r>
            <a:endParaRPr b="1" sz="3000">
              <a:solidFill>
                <a:schemeClr val="dk1"/>
              </a:solidFill>
            </a:endParaRPr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•"/>
            </a:pPr>
            <a:r>
              <a:rPr b="1" lang="en-US" sz="3000">
                <a:solidFill>
                  <a:schemeClr val="dk1"/>
                </a:solidFill>
              </a:rPr>
              <a:t>Density</a:t>
            </a:r>
            <a:endParaRPr b="1" sz="3000">
              <a:solidFill>
                <a:schemeClr val="dk1"/>
              </a:solidFill>
            </a:endParaRPr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•"/>
            </a:pPr>
            <a:r>
              <a:rPr b="1" lang="en-US" sz="3000">
                <a:solidFill>
                  <a:schemeClr val="dk1"/>
                </a:solidFill>
              </a:rPr>
              <a:t>Ph</a:t>
            </a:r>
            <a:endParaRPr b="1" sz="3000">
              <a:solidFill>
                <a:schemeClr val="dk1"/>
              </a:solidFill>
            </a:endParaRPr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•"/>
            </a:pPr>
            <a:r>
              <a:rPr b="1" lang="en-US" sz="3000">
                <a:solidFill>
                  <a:schemeClr val="dk1"/>
                </a:solidFill>
              </a:rPr>
              <a:t>Sulphates</a:t>
            </a:r>
            <a:endParaRPr b="1" sz="3000">
              <a:solidFill>
                <a:schemeClr val="dk1"/>
              </a:solidFill>
            </a:endParaRPr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•"/>
            </a:pPr>
            <a:r>
              <a:rPr b="1" lang="en-US" sz="3000">
                <a:solidFill>
                  <a:schemeClr val="dk1"/>
                </a:solidFill>
              </a:rPr>
              <a:t>Alcohol</a:t>
            </a:r>
            <a:endParaRPr b="1" sz="3000">
              <a:solidFill>
                <a:schemeClr val="dk1"/>
              </a:solidFill>
            </a:endParaRPr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Char char="•"/>
            </a:pPr>
            <a:r>
              <a:rPr b="1" lang="en-US" sz="3000">
                <a:solidFill>
                  <a:schemeClr val="dk1"/>
                </a:solidFill>
              </a:rPr>
              <a:t>Quality</a:t>
            </a:r>
            <a:endParaRPr/>
          </a:p>
        </p:txBody>
      </p:sp>
      <p:pic>
        <p:nvPicPr>
          <p:cNvPr id="251" name="Google Shape;251;g186484cab5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801" y="2598425"/>
            <a:ext cx="4851024" cy="388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560000" dist="19050">
              <a:srgbClr val="98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Question 2: Which factor has the most impact on the alcohol percentage in wine ?</a:t>
            </a:r>
            <a:endParaRPr/>
          </a:p>
        </p:txBody>
      </p:sp>
      <p:sp>
        <p:nvSpPr>
          <p:cNvPr id="257" name="Google Shape;257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Why we chose this question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variables that went into it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3" name="Google Shape;263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5" name="Google Shape;265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66" name="Google Shape;266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67" name="Google Shape;267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E28">
                <a:alpha val="69803"/>
              </a:srgbClr>
            </a:solidFill>
            <a:ln>
              <a:noFill/>
            </a:ln>
          </p:spPr>
        </p:sp>
        <p:sp>
          <p:nvSpPr>
            <p:cNvPr id="269" name="Google Shape;269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0B2A">
                <a:alpha val="69803"/>
              </a:srgbClr>
            </a:solidFill>
            <a:ln>
              <a:noFill/>
            </a:ln>
          </p:spPr>
        </p:sp>
        <p:sp>
          <p:nvSpPr>
            <p:cNvPr id="270" name="Google Shape;270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71" name="Google Shape;271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4" name="Google Shape;274;p9"/>
          <p:cNvCxnSpPr/>
          <p:nvPr/>
        </p:nvCxnSpPr>
        <p:spPr>
          <a:xfrm>
            <a:off x="1448300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4E00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9"/>
          <p:cNvCxnSpPr/>
          <p:nvPr/>
        </p:nvCxnSpPr>
        <p:spPr>
          <a:xfrm flipH="1">
            <a:off x="67175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9"/>
          <p:cNvSpPr/>
          <p:nvPr/>
        </p:nvSpPr>
        <p:spPr>
          <a:xfrm>
            <a:off x="1258764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277" name="Google Shape;277;p9"/>
          <p:cNvSpPr/>
          <p:nvPr/>
        </p:nvSpPr>
        <p:spPr>
          <a:xfrm>
            <a:off x="1680730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78" name="Google Shape;278;p9"/>
          <p:cNvSpPr/>
          <p:nvPr/>
        </p:nvSpPr>
        <p:spPr>
          <a:xfrm>
            <a:off x="1009621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1411788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771E28">
              <a:alpha val="69803"/>
            </a:srgbClr>
          </a:solidFill>
          <a:ln>
            <a:noFill/>
          </a:ln>
        </p:spPr>
      </p:sp>
      <p:sp>
        <p:nvSpPr>
          <p:cNvPr id="280" name="Google Shape;280;p9"/>
          <p:cNvSpPr/>
          <p:nvPr/>
        </p:nvSpPr>
        <p:spPr>
          <a:xfrm>
            <a:off x="2448954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3016287" y="-8467"/>
            <a:ext cx="9175713" cy="6866467"/>
          </a:xfrm>
          <a:custGeom>
            <a:rect b="b" l="l" r="r" t="t"/>
            <a:pathLst>
              <a:path extrusionOk="0" h="6866467" w="9175713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9"/>
          <p:cNvSpPr txBox="1"/>
          <p:nvPr>
            <p:ph type="title"/>
          </p:nvPr>
        </p:nvSpPr>
        <p:spPr>
          <a:xfrm>
            <a:off x="4419136" y="1020871"/>
            <a:ext cx="6960759" cy="2849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rebuchet MS"/>
              <a:buNone/>
            </a:pPr>
            <a:r>
              <a:rPr lang="en-US" sz="6000">
                <a:solidFill>
                  <a:srgbClr val="FFFFFF"/>
                </a:solidFill>
              </a:rPr>
              <a:t>Methods</a:t>
            </a:r>
            <a:endParaRPr/>
          </a:p>
        </p:txBody>
      </p:sp>
      <p:sp>
        <p:nvSpPr>
          <p:cNvPr id="283" name="Google Shape;283;p9"/>
          <p:cNvSpPr txBox="1"/>
          <p:nvPr>
            <p:ph idx="1" type="body"/>
          </p:nvPr>
        </p:nvSpPr>
        <p:spPr>
          <a:xfrm>
            <a:off x="4548104" y="3962088"/>
            <a:ext cx="6112077" cy="1186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4" name="Google Shape;284;p9"/>
          <p:cNvSpPr/>
          <p:nvPr/>
        </p:nvSpPr>
        <p:spPr>
          <a:xfrm rot="5400000">
            <a:off x="4062562" y="3271487"/>
            <a:ext cx="220660" cy="18643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wine presentation 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69000E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wine presentation 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69000E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2022-10-26T08:13:41Z</dcterms:created>
  <dc:creator>carlos duque</dc:creator>
</cp:coreProperties>
</file>