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5" r:id="rId2"/>
    <p:sldId id="282" r:id="rId3"/>
    <p:sldId id="283" r:id="rId4"/>
    <p:sldId id="261" r:id="rId5"/>
    <p:sldId id="281" r:id="rId6"/>
    <p:sldId id="266" r:id="rId7"/>
    <p:sldId id="267" r:id="rId8"/>
    <p:sldId id="268" r:id="rId9"/>
    <p:sldId id="262" r:id="rId10"/>
    <p:sldId id="280" r:id="rId11"/>
    <p:sldId id="269" r:id="rId12"/>
    <p:sldId id="270" r:id="rId13"/>
    <p:sldId id="263" r:id="rId14"/>
    <p:sldId id="271" r:id="rId15"/>
    <p:sldId id="273" r:id="rId16"/>
    <p:sldId id="272" r:id="rId17"/>
    <p:sldId id="274" r:id="rId18"/>
    <p:sldId id="264" r:id="rId19"/>
    <p:sldId id="278" r:id="rId20"/>
    <p:sldId id="276" r:id="rId21"/>
    <p:sldId id="279"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d Wine Quality Analysis Presentation" id="{DB5B5A35-0C0B-7A41-9325-89D563CE5F4D}">
          <p14:sldIdLst>
            <p14:sldId id="275"/>
          </p14:sldIdLst>
        </p14:section>
        <p14:section name="Team Members Background" id="{EC797ECD-B963-6240-91B1-6EE5D2E49F77}">
          <p14:sldIdLst>
            <p14:sldId id="282"/>
            <p14:sldId id="283"/>
          </p14:sldIdLst>
        </p14:section>
        <p14:section name="Project Introduction" id="{F5B873E4-CD55-864E-BBB1-A4ABE6D903B1}">
          <p14:sldIdLst>
            <p14:sldId id="261"/>
            <p14:sldId id="281"/>
            <p14:sldId id="266"/>
            <p14:sldId id="267"/>
            <p14:sldId id="268"/>
          </p14:sldIdLst>
        </p14:section>
        <p14:section name="Methods" id="{DA0E840E-4464-F14E-8A32-D73E7CB4C900}">
          <p14:sldIdLst>
            <p14:sldId id="262"/>
            <p14:sldId id="280"/>
            <p14:sldId id="269"/>
            <p14:sldId id="270"/>
          </p14:sldIdLst>
        </p14:section>
        <p14:section name="Results From Tests" id="{3E0D02AD-1B15-224E-AC87-C4A4F4CEC277}">
          <p14:sldIdLst>
            <p14:sldId id="263"/>
            <p14:sldId id="271"/>
            <p14:sldId id="273"/>
            <p14:sldId id="272"/>
            <p14:sldId id="274"/>
          </p14:sldIdLst>
        </p14:section>
        <p14:section name="Summary" id="{42BEDE15-D083-AC45-AFCE-256214B7B9FF}">
          <p14:sldIdLst>
            <p14:sldId id="264"/>
            <p14:sldId id="278"/>
          </p14:sldIdLst>
        </p14:section>
        <p14:section name="Conclusions" id="{DC7D9E53-AA59-F941-9990-4DD03B3166F7}">
          <p14:sldIdLst>
            <p14:sldId id="276"/>
            <p14:sldId id="279"/>
          </p14:sldIdLst>
        </p14:section>
        <p14:section name="Questions" id="{C7FA80FC-C1DC-DA4E-83B0-366418786D14}">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503"/>
    <a:srgbClr val="FAB5D4"/>
    <a:srgbClr val="C69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18"/>
    <p:restoredTop sz="94654"/>
  </p:normalViewPr>
  <p:slideViewPr>
    <p:cSldViewPr snapToGrid="0">
      <p:cViewPr varScale="1">
        <p:scale>
          <a:sx n="79" d="100"/>
          <a:sy n="79" d="100"/>
        </p:scale>
        <p:origin x="208"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43BE2-A902-4F0E-8112-F3B28BE58D20}"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AF05B75-A052-48EA-8FB3-6D6CD5E1417A}">
      <dgm:prSet/>
      <dgm:spPr/>
      <dgm:t>
        <a:bodyPr/>
        <a:lstStyle/>
        <a:p>
          <a:r>
            <a:rPr lang="en-US" dirty="0"/>
            <a:t>Why people love drinking it </a:t>
          </a:r>
        </a:p>
      </dgm:t>
    </dgm:pt>
    <dgm:pt modelId="{DB5A124A-9648-49D2-8C72-489B2E159838}" type="parTrans" cxnId="{0B2931EF-B6C8-4B36-91F5-5A4DA3F809E8}">
      <dgm:prSet/>
      <dgm:spPr/>
      <dgm:t>
        <a:bodyPr/>
        <a:lstStyle/>
        <a:p>
          <a:endParaRPr lang="en-US"/>
        </a:p>
      </dgm:t>
    </dgm:pt>
    <dgm:pt modelId="{18E8B079-D42B-48D7-BF95-0FF8CB5CD5AA}" type="sibTrans" cxnId="{0B2931EF-B6C8-4B36-91F5-5A4DA3F809E8}">
      <dgm:prSet/>
      <dgm:spPr/>
      <dgm:t>
        <a:bodyPr/>
        <a:lstStyle/>
        <a:p>
          <a:endParaRPr lang="en-US"/>
        </a:p>
      </dgm:t>
    </dgm:pt>
    <dgm:pt modelId="{A528C015-0B81-4492-A2F2-E6984A0D49F1}">
      <dgm:prSet/>
      <dgm:spPr/>
      <dgm:t>
        <a:bodyPr/>
        <a:lstStyle/>
        <a:p>
          <a:r>
            <a:rPr lang="en-US" dirty="0"/>
            <a:t>Where are the most popular places for red wine?</a:t>
          </a:r>
        </a:p>
      </dgm:t>
    </dgm:pt>
    <dgm:pt modelId="{09B3EC17-5E40-4B94-ADA2-410FAFEC4D5E}" type="parTrans" cxnId="{8886A491-524A-45D4-8456-3A7D9599120F}">
      <dgm:prSet/>
      <dgm:spPr/>
      <dgm:t>
        <a:bodyPr/>
        <a:lstStyle/>
        <a:p>
          <a:endParaRPr lang="en-US"/>
        </a:p>
      </dgm:t>
    </dgm:pt>
    <dgm:pt modelId="{3478FD90-2F96-4C56-8EC8-0A920C758778}" type="sibTrans" cxnId="{8886A491-524A-45D4-8456-3A7D9599120F}">
      <dgm:prSet/>
      <dgm:spPr/>
      <dgm:t>
        <a:bodyPr/>
        <a:lstStyle/>
        <a:p>
          <a:endParaRPr lang="en-US"/>
        </a:p>
      </dgm:t>
    </dgm:pt>
    <dgm:pt modelId="{82A56E22-5381-46B7-958D-E6A48998ABF7}">
      <dgm:prSet/>
      <dgm:spPr/>
      <dgm:t>
        <a:bodyPr/>
        <a:lstStyle/>
        <a:p>
          <a:r>
            <a:rPr lang="en-US" dirty="0"/>
            <a:t>Why are certain regions better than others?</a:t>
          </a:r>
        </a:p>
      </dgm:t>
    </dgm:pt>
    <dgm:pt modelId="{228C3729-1870-4439-8FAA-CE0E5F3FB35A}" type="parTrans" cxnId="{34955618-07A0-4E58-8643-10EDDE42765B}">
      <dgm:prSet/>
      <dgm:spPr/>
      <dgm:t>
        <a:bodyPr/>
        <a:lstStyle/>
        <a:p>
          <a:endParaRPr lang="en-US"/>
        </a:p>
      </dgm:t>
    </dgm:pt>
    <dgm:pt modelId="{2A3F57D9-341B-4D9A-A2A7-8ED38F68FF77}" type="sibTrans" cxnId="{34955618-07A0-4E58-8643-10EDDE42765B}">
      <dgm:prSet/>
      <dgm:spPr/>
      <dgm:t>
        <a:bodyPr/>
        <a:lstStyle/>
        <a:p>
          <a:endParaRPr lang="en-US"/>
        </a:p>
      </dgm:t>
    </dgm:pt>
    <dgm:pt modelId="{A7A66C29-CEC2-45EF-BC92-359CBD1E3114}">
      <dgm:prSet/>
      <dgm:spPr/>
      <dgm:t>
        <a:bodyPr/>
        <a:lstStyle/>
        <a:p>
          <a:r>
            <a:rPr lang="en-US" dirty="0"/>
            <a:t>What does the environment have to do with the production of red wine?</a:t>
          </a:r>
        </a:p>
      </dgm:t>
    </dgm:pt>
    <dgm:pt modelId="{ED8CF009-B934-4EBF-9DA6-6747B8BFF1B6}" type="parTrans" cxnId="{6612171C-A27D-4020-BF10-E0C7A91C5BD9}">
      <dgm:prSet/>
      <dgm:spPr/>
      <dgm:t>
        <a:bodyPr/>
        <a:lstStyle/>
        <a:p>
          <a:endParaRPr lang="en-US"/>
        </a:p>
      </dgm:t>
    </dgm:pt>
    <dgm:pt modelId="{D9DB76B7-F09F-4084-9AEB-EAFF73FCDF66}" type="sibTrans" cxnId="{6612171C-A27D-4020-BF10-E0C7A91C5BD9}">
      <dgm:prSet/>
      <dgm:spPr/>
      <dgm:t>
        <a:bodyPr/>
        <a:lstStyle/>
        <a:p>
          <a:endParaRPr lang="en-US"/>
        </a:p>
      </dgm:t>
    </dgm:pt>
    <dgm:pt modelId="{7AB9828C-6F1F-DD42-ACE0-5E2ACC394406}" type="pres">
      <dgm:prSet presAssocID="{7E743BE2-A902-4F0E-8112-F3B28BE58D20}" presName="vert0" presStyleCnt="0">
        <dgm:presLayoutVars>
          <dgm:dir/>
          <dgm:animOne val="branch"/>
          <dgm:animLvl val="lvl"/>
        </dgm:presLayoutVars>
      </dgm:prSet>
      <dgm:spPr/>
    </dgm:pt>
    <dgm:pt modelId="{3B6B2C37-1919-3247-B24A-F7BA3630C320}" type="pres">
      <dgm:prSet presAssocID="{FAF05B75-A052-48EA-8FB3-6D6CD5E1417A}" presName="thickLine" presStyleLbl="alignNode1" presStyleIdx="0" presStyleCnt="4"/>
      <dgm:spPr/>
    </dgm:pt>
    <dgm:pt modelId="{8F08E270-2DAE-4945-AA0D-D4C598E3CB4D}" type="pres">
      <dgm:prSet presAssocID="{FAF05B75-A052-48EA-8FB3-6D6CD5E1417A}" presName="horz1" presStyleCnt="0"/>
      <dgm:spPr/>
    </dgm:pt>
    <dgm:pt modelId="{25C05999-7FC9-D04A-99BB-3F498B9FC8D9}" type="pres">
      <dgm:prSet presAssocID="{FAF05B75-A052-48EA-8FB3-6D6CD5E1417A}" presName="tx1" presStyleLbl="revTx" presStyleIdx="0" presStyleCnt="4"/>
      <dgm:spPr/>
    </dgm:pt>
    <dgm:pt modelId="{AF8FC5E2-CC53-BF49-A599-087E734139BC}" type="pres">
      <dgm:prSet presAssocID="{FAF05B75-A052-48EA-8FB3-6D6CD5E1417A}" presName="vert1" presStyleCnt="0"/>
      <dgm:spPr/>
    </dgm:pt>
    <dgm:pt modelId="{E3D30952-F990-C646-8E09-8A28DADF5567}" type="pres">
      <dgm:prSet presAssocID="{A528C015-0B81-4492-A2F2-E6984A0D49F1}" presName="thickLine" presStyleLbl="alignNode1" presStyleIdx="1" presStyleCnt="4"/>
      <dgm:spPr/>
    </dgm:pt>
    <dgm:pt modelId="{319CDA97-6407-6548-A503-DA65B75F29B3}" type="pres">
      <dgm:prSet presAssocID="{A528C015-0B81-4492-A2F2-E6984A0D49F1}" presName="horz1" presStyleCnt="0"/>
      <dgm:spPr/>
    </dgm:pt>
    <dgm:pt modelId="{8D124DBA-F5BC-5149-84BE-664B43E2AA14}" type="pres">
      <dgm:prSet presAssocID="{A528C015-0B81-4492-A2F2-E6984A0D49F1}" presName="tx1" presStyleLbl="revTx" presStyleIdx="1" presStyleCnt="4"/>
      <dgm:spPr/>
    </dgm:pt>
    <dgm:pt modelId="{29605BD7-CFFD-924B-8912-388DACFC5947}" type="pres">
      <dgm:prSet presAssocID="{A528C015-0B81-4492-A2F2-E6984A0D49F1}" presName="vert1" presStyleCnt="0"/>
      <dgm:spPr/>
    </dgm:pt>
    <dgm:pt modelId="{F2630A34-19A6-234E-B4DC-B9715CD9591E}" type="pres">
      <dgm:prSet presAssocID="{82A56E22-5381-46B7-958D-E6A48998ABF7}" presName="thickLine" presStyleLbl="alignNode1" presStyleIdx="2" presStyleCnt="4"/>
      <dgm:spPr/>
    </dgm:pt>
    <dgm:pt modelId="{D42CAAD7-F258-FB4B-A4BE-EEBD1436E7D5}" type="pres">
      <dgm:prSet presAssocID="{82A56E22-5381-46B7-958D-E6A48998ABF7}" presName="horz1" presStyleCnt="0"/>
      <dgm:spPr/>
    </dgm:pt>
    <dgm:pt modelId="{B53D6D69-B732-9E47-A50D-B19F36454C28}" type="pres">
      <dgm:prSet presAssocID="{82A56E22-5381-46B7-958D-E6A48998ABF7}" presName="tx1" presStyleLbl="revTx" presStyleIdx="2" presStyleCnt="4"/>
      <dgm:spPr/>
    </dgm:pt>
    <dgm:pt modelId="{893EB5D9-FE70-C648-8EE6-D2D34D2DEF0E}" type="pres">
      <dgm:prSet presAssocID="{82A56E22-5381-46B7-958D-E6A48998ABF7}" presName="vert1" presStyleCnt="0"/>
      <dgm:spPr/>
    </dgm:pt>
    <dgm:pt modelId="{9D909BBB-FA7E-DA48-9557-6206CB8964FD}" type="pres">
      <dgm:prSet presAssocID="{A7A66C29-CEC2-45EF-BC92-359CBD1E3114}" presName="thickLine" presStyleLbl="alignNode1" presStyleIdx="3" presStyleCnt="4"/>
      <dgm:spPr/>
    </dgm:pt>
    <dgm:pt modelId="{5FB8FC8D-9CAA-514D-8E06-F23389E16D57}" type="pres">
      <dgm:prSet presAssocID="{A7A66C29-CEC2-45EF-BC92-359CBD1E3114}" presName="horz1" presStyleCnt="0"/>
      <dgm:spPr/>
    </dgm:pt>
    <dgm:pt modelId="{AEB7173E-CCEA-DC45-8078-D1AB73372F1C}" type="pres">
      <dgm:prSet presAssocID="{A7A66C29-CEC2-45EF-BC92-359CBD1E3114}" presName="tx1" presStyleLbl="revTx" presStyleIdx="3" presStyleCnt="4"/>
      <dgm:spPr/>
    </dgm:pt>
    <dgm:pt modelId="{F6E9F850-11C2-1A4A-AAFD-01506F37DA4A}" type="pres">
      <dgm:prSet presAssocID="{A7A66C29-CEC2-45EF-BC92-359CBD1E3114}" presName="vert1" presStyleCnt="0"/>
      <dgm:spPr/>
    </dgm:pt>
  </dgm:ptLst>
  <dgm:cxnLst>
    <dgm:cxn modelId="{34955618-07A0-4E58-8643-10EDDE42765B}" srcId="{7E743BE2-A902-4F0E-8112-F3B28BE58D20}" destId="{82A56E22-5381-46B7-958D-E6A48998ABF7}" srcOrd="2" destOrd="0" parTransId="{228C3729-1870-4439-8FAA-CE0E5F3FB35A}" sibTransId="{2A3F57D9-341B-4D9A-A2A7-8ED38F68FF77}"/>
    <dgm:cxn modelId="{9D1CA11A-C7B2-FC4F-856F-3C0E73978719}" type="presOf" srcId="{A528C015-0B81-4492-A2F2-E6984A0D49F1}" destId="{8D124DBA-F5BC-5149-84BE-664B43E2AA14}" srcOrd="0" destOrd="0" presId="urn:microsoft.com/office/officeart/2008/layout/LinedList"/>
    <dgm:cxn modelId="{6612171C-A27D-4020-BF10-E0C7A91C5BD9}" srcId="{7E743BE2-A902-4F0E-8112-F3B28BE58D20}" destId="{A7A66C29-CEC2-45EF-BC92-359CBD1E3114}" srcOrd="3" destOrd="0" parTransId="{ED8CF009-B934-4EBF-9DA6-6747B8BFF1B6}" sibTransId="{D9DB76B7-F09F-4084-9AEB-EAFF73FCDF66}"/>
    <dgm:cxn modelId="{9D9DB566-57A3-1F41-B8A9-D411668503BD}" type="presOf" srcId="{82A56E22-5381-46B7-958D-E6A48998ABF7}" destId="{B53D6D69-B732-9E47-A50D-B19F36454C28}" srcOrd="0" destOrd="0" presId="urn:microsoft.com/office/officeart/2008/layout/LinedList"/>
    <dgm:cxn modelId="{14D01780-BECD-8346-BF3F-01CEACE280DB}" type="presOf" srcId="{FAF05B75-A052-48EA-8FB3-6D6CD5E1417A}" destId="{25C05999-7FC9-D04A-99BB-3F498B9FC8D9}" srcOrd="0" destOrd="0" presId="urn:microsoft.com/office/officeart/2008/layout/LinedList"/>
    <dgm:cxn modelId="{8886A491-524A-45D4-8456-3A7D9599120F}" srcId="{7E743BE2-A902-4F0E-8112-F3B28BE58D20}" destId="{A528C015-0B81-4492-A2F2-E6984A0D49F1}" srcOrd="1" destOrd="0" parTransId="{09B3EC17-5E40-4B94-ADA2-410FAFEC4D5E}" sibTransId="{3478FD90-2F96-4C56-8EC8-0A920C758778}"/>
    <dgm:cxn modelId="{3608C2A0-4D12-9443-8D93-B138CE11A115}" type="presOf" srcId="{7E743BE2-A902-4F0E-8112-F3B28BE58D20}" destId="{7AB9828C-6F1F-DD42-ACE0-5E2ACC394406}" srcOrd="0" destOrd="0" presId="urn:microsoft.com/office/officeart/2008/layout/LinedList"/>
    <dgm:cxn modelId="{06A338EA-C350-BF47-B359-25D25AD8D597}" type="presOf" srcId="{A7A66C29-CEC2-45EF-BC92-359CBD1E3114}" destId="{AEB7173E-CCEA-DC45-8078-D1AB73372F1C}" srcOrd="0" destOrd="0" presId="urn:microsoft.com/office/officeart/2008/layout/LinedList"/>
    <dgm:cxn modelId="{0B2931EF-B6C8-4B36-91F5-5A4DA3F809E8}" srcId="{7E743BE2-A902-4F0E-8112-F3B28BE58D20}" destId="{FAF05B75-A052-48EA-8FB3-6D6CD5E1417A}" srcOrd="0" destOrd="0" parTransId="{DB5A124A-9648-49D2-8C72-489B2E159838}" sibTransId="{18E8B079-D42B-48D7-BF95-0FF8CB5CD5AA}"/>
    <dgm:cxn modelId="{CCD289B5-6528-D944-BD46-2245FB6E3536}" type="presParOf" srcId="{7AB9828C-6F1F-DD42-ACE0-5E2ACC394406}" destId="{3B6B2C37-1919-3247-B24A-F7BA3630C320}" srcOrd="0" destOrd="0" presId="urn:microsoft.com/office/officeart/2008/layout/LinedList"/>
    <dgm:cxn modelId="{5EA2C14D-6958-3B41-AD48-C44E76F67FD3}" type="presParOf" srcId="{7AB9828C-6F1F-DD42-ACE0-5E2ACC394406}" destId="{8F08E270-2DAE-4945-AA0D-D4C598E3CB4D}" srcOrd="1" destOrd="0" presId="urn:microsoft.com/office/officeart/2008/layout/LinedList"/>
    <dgm:cxn modelId="{0392CC52-E5EF-0B4D-B087-C15E2D0C6FF4}" type="presParOf" srcId="{8F08E270-2DAE-4945-AA0D-D4C598E3CB4D}" destId="{25C05999-7FC9-D04A-99BB-3F498B9FC8D9}" srcOrd="0" destOrd="0" presId="urn:microsoft.com/office/officeart/2008/layout/LinedList"/>
    <dgm:cxn modelId="{5924991A-382D-2E45-BF91-62ACAE933107}" type="presParOf" srcId="{8F08E270-2DAE-4945-AA0D-D4C598E3CB4D}" destId="{AF8FC5E2-CC53-BF49-A599-087E734139BC}" srcOrd="1" destOrd="0" presId="urn:microsoft.com/office/officeart/2008/layout/LinedList"/>
    <dgm:cxn modelId="{D42CDAA8-7F99-1E45-B618-3B6AF313FCAB}" type="presParOf" srcId="{7AB9828C-6F1F-DD42-ACE0-5E2ACC394406}" destId="{E3D30952-F990-C646-8E09-8A28DADF5567}" srcOrd="2" destOrd="0" presId="urn:microsoft.com/office/officeart/2008/layout/LinedList"/>
    <dgm:cxn modelId="{9FFADB57-5543-9741-91EA-E6A94F06AE15}" type="presParOf" srcId="{7AB9828C-6F1F-DD42-ACE0-5E2ACC394406}" destId="{319CDA97-6407-6548-A503-DA65B75F29B3}" srcOrd="3" destOrd="0" presId="urn:microsoft.com/office/officeart/2008/layout/LinedList"/>
    <dgm:cxn modelId="{2F0E57F3-F512-624B-AAF1-6D70D134DCC4}" type="presParOf" srcId="{319CDA97-6407-6548-A503-DA65B75F29B3}" destId="{8D124DBA-F5BC-5149-84BE-664B43E2AA14}" srcOrd="0" destOrd="0" presId="urn:microsoft.com/office/officeart/2008/layout/LinedList"/>
    <dgm:cxn modelId="{859F616C-96CC-C34E-AF30-4651237E21DF}" type="presParOf" srcId="{319CDA97-6407-6548-A503-DA65B75F29B3}" destId="{29605BD7-CFFD-924B-8912-388DACFC5947}" srcOrd="1" destOrd="0" presId="urn:microsoft.com/office/officeart/2008/layout/LinedList"/>
    <dgm:cxn modelId="{D4813944-3C44-6E49-B752-1131742513E4}" type="presParOf" srcId="{7AB9828C-6F1F-DD42-ACE0-5E2ACC394406}" destId="{F2630A34-19A6-234E-B4DC-B9715CD9591E}" srcOrd="4" destOrd="0" presId="urn:microsoft.com/office/officeart/2008/layout/LinedList"/>
    <dgm:cxn modelId="{F6A4D9B8-9E2F-214C-B94E-9DA5F32F015A}" type="presParOf" srcId="{7AB9828C-6F1F-DD42-ACE0-5E2ACC394406}" destId="{D42CAAD7-F258-FB4B-A4BE-EEBD1436E7D5}" srcOrd="5" destOrd="0" presId="urn:microsoft.com/office/officeart/2008/layout/LinedList"/>
    <dgm:cxn modelId="{958B1B02-69A8-8748-8D0C-CD6A7BA845B0}" type="presParOf" srcId="{D42CAAD7-F258-FB4B-A4BE-EEBD1436E7D5}" destId="{B53D6D69-B732-9E47-A50D-B19F36454C28}" srcOrd="0" destOrd="0" presId="urn:microsoft.com/office/officeart/2008/layout/LinedList"/>
    <dgm:cxn modelId="{A781401D-DD22-A140-99D2-390F10446D0B}" type="presParOf" srcId="{D42CAAD7-F258-FB4B-A4BE-EEBD1436E7D5}" destId="{893EB5D9-FE70-C648-8EE6-D2D34D2DEF0E}" srcOrd="1" destOrd="0" presId="urn:microsoft.com/office/officeart/2008/layout/LinedList"/>
    <dgm:cxn modelId="{290462E6-E709-CE4E-8417-EBF7FAB1FB55}" type="presParOf" srcId="{7AB9828C-6F1F-DD42-ACE0-5E2ACC394406}" destId="{9D909BBB-FA7E-DA48-9557-6206CB8964FD}" srcOrd="6" destOrd="0" presId="urn:microsoft.com/office/officeart/2008/layout/LinedList"/>
    <dgm:cxn modelId="{84EC440E-06F0-7946-B5B6-5DE5145FE1D9}" type="presParOf" srcId="{7AB9828C-6F1F-DD42-ACE0-5E2ACC394406}" destId="{5FB8FC8D-9CAA-514D-8E06-F23389E16D57}" srcOrd="7" destOrd="0" presId="urn:microsoft.com/office/officeart/2008/layout/LinedList"/>
    <dgm:cxn modelId="{05D94312-1B2B-8E40-87D8-D5C9581B1ABB}" type="presParOf" srcId="{5FB8FC8D-9CAA-514D-8E06-F23389E16D57}" destId="{AEB7173E-CCEA-DC45-8078-D1AB73372F1C}" srcOrd="0" destOrd="0" presId="urn:microsoft.com/office/officeart/2008/layout/LinedList"/>
    <dgm:cxn modelId="{3684D778-AC96-124B-ACE3-FEF896F37119}" type="presParOf" srcId="{5FB8FC8D-9CAA-514D-8E06-F23389E16D57}" destId="{F6E9F850-11C2-1A4A-AAFD-01506F37DA4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B2C37-1919-3247-B24A-F7BA3630C320}">
      <dsp:nvSpPr>
        <dsp:cNvPr id="0" name=""/>
        <dsp:cNvSpPr/>
      </dsp:nvSpPr>
      <dsp:spPr>
        <a:xfrm>
          <a:off x="0" y="0"/>
          <a:ext cx="3851122"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5C05999-7FC9-D04A-99BB-3F498B9FC8D9}">
      <dsp:nvSpPr>
        <dsp:cNvPr id="0" name=""/>
        <dsp:cNvSpPr/>
      </dsp:nvSpPr>
      <dsp:spPr>
        <a:xfrm>
          <a:off x="0" y="0"/>
          <a:ext cx="3851122" cy="970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Why people love drinking it </a:t>
          </a:r>
        </a:p>
      </dsp:txBody>
      <dsp:txXfrm>
        <a:off x="0" y="0"/>
        <a:ext cx="3851122" cy="970193"/>
      </dsp:txXfrm>
    </dsp:sp>
    <dsp:sp modelId="{E3D30952-F990-C646-8E09-8A28DADF5567}">
      <dsp:nvSpPr>
        <dsp:cNvPr id="0" name=""/>
        <dsp:cNvSpPr/>
      </dsp:nvSpPr>
      <dsp:spPr>
        <a:xfrm>
          <a:off x="0" y="970193"/>
          <a:ext cx="3851122"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D124DBA-F5BC-5149-84BE-664B43E2AA14}">
      <dsp:nvSpPr>
        <dsp:cNvPr id="0" name=""/>
        <dsp:cNvSpPr/>
      </dsp:nvSpPr>
      <dsp:spPr>
        <a:xfrm>
          <a:off x="0" y="970193"/>
          <a:ext cx="3851122" cy="970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Where are the most popular places for red wine?</a:t>
          </a:r>
        </a:p>
      </dsp:txBody>
      <dsp:txXfrm>
        <a:off x="0" y="970193"/>
        <a:ext cx="3851122" cy="970193"/>
      </dsp:txXfrm>
    </dsp:sp>
    <dsp:sp modelId="{F2630A34-19A6-234E-B4DC-B9715CD9591E}">
      <dsp:nvSpPr>
        <dsp:cNvPr id="0" name=""/>
        <dsp:cNvSpPr/>
      </dsp:nvSpPr>
      <dsp:spPr>
        <a:xfrm>
          <a:off x="0" y="1940386"/>
          <a:ext cx="3851122"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53D6D69-B732-9E47-A50D-B19F36454C28}">
      <dsp:nvSpPr>
        <dsp:cNvPr id="0" name=""/>
        <dsp:cNvSpPr/>
      </dsp:nvSpPr>
      <dsp:spPr>
        <a:xfrm>
          <a:off x="0" y="1940386"/>
          <a:ext cx="3851122" cy="970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Why are certain regions better than others?</a:t>
          </a:r>
        </a:p>
      </dsp:txBody>
      <dsp:txXfrm>
        <a:off x="0" y="1940386"/>
        <a:ext cx="3851122" cy="970193"/>
      </dsp:txXfrm>
    </dsp:sp>
    <dsp:sp modelId="{9D909BBB-FA7E-DA48-9557-6206CB8964FD}">
      <dsp:nvSpPr>
        <dsp:cNvPr id="0" name=""/>
        <dsp:cNvSpPr/>
      </dsp:nvSpPr>
      <dsp:spPr>
        <a:xfrm>
          <a:off x="0" y="2910579"/>
          <a:ext cx="3851122"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EB7173E-CCEA-DC45-8078-D1AB73372F1C}">
      <dsp:nvSpPr>
        <dsp:cNvPr id="0" name=""/>
        <dsp:cNvSpPr/>
      </dsp:nvSpPr>
      <dsp:spPr>
        <a:xfrm>
          <a:off x="0" y="2910579"/>
          <a:ext cx="3851122" cy="970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What does the environment have to do with the production of red wine?</a:t>
          </a:r>
        </a:p>
      </dsp:txBody>
      <dsp:txXfrm>
        <a:off x="0" y="2910579"/>
        <a:ext cx="3851122" cy="970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15909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43996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7476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4125737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6943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4072029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423342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12581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23912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558D8-C142-BB4F-A0B8-AD7C9D685817}"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7097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558D8-C142-BB4F-A0B8-AD7C9D685817}"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68121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558D8-C142-BB4F-A0B8-AD7C9D685817}" type="datetimeFigureOut">
              <a:rPr lang="en-US" smtClean="0"/>
              <a:t>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09777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558D8-C142-BB4F-A0B8-AD7C9D685817}" type="datetimeFigureOut">
              <a:rPr lang="en-US" smtClean="0"/>
              <a:t>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57690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558D8-C142-BB4F-A0B8-AD7C9D685817}" type="datetimeFigureOut">
              <a:rPr lang="en-US" smtClean="0"/>
              <a:t>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42712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558D8-C142-BB4F-A0B8-AD7C9D685817}"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137475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558D8-C142-BB4F-A0B8-AD7C9D685817}"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52CF7-7EE2-5642-8447-6DBB75398956}" type="slidenum">
              <a:rPr lang="en-US" smtClean="0"/>
              <a:t>‹#›</a:t>
            </a:fld>
            <a:endParaRPr lang="en-US"/>
          </a:p>
        </p:txBody>
      </p:sp>
    </p:spTree>
    <p:extLst>
      <p:ext uri="{BB962C8B-B14F-4D97-AF65-F5344CB8AC3E}">
        <p14:creationId xmlns:p14="http://schemas.microsoft.com/office/powerpoint/2010/main" val="392990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9558D8-C142-BB4F-A0B8-AD7C9D685817}" type="datetimeFigureOut">
              <a:rPr lang="en-US" smtClean="0"/>
              <a:t>11/4/22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E52CF7-7EE2-5642-8447-6DBB75398956}" type="slidenum">
              <a:rPr lang="en-US" smtClean="0"/>
              <a:t>‹#›</a:t>
            </a:fld>
            <a:endParaRPr lang="en-US"/>
          </a:p>
        </p:txBody>
      </p:sp>
    </p:spTree>
    <p:extLst>
      <p:ext uri="{BB962C8B-B14F-4D97-AF65-F5344CB8AC3E}">
        <p14:creationId xmlns:p14="http://schemas.microsoft.com/office/powerpoint/2010/main" val="3189591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9139-B0D3-9D9F-0BA5-7766CFCCD06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A381C30-6B3D-4645-E1BB-79D8C1305022}"/>
              </a:ext>
            </a:extLst>
          </p:cNvPr>
          <p:cNvSpPr>
            <a:spLocks noGrp="1"/>
          </p:cNvSpPr>
          <p:nvPr>
            <p:ph type="subTitle" idx="1"/>
          </p:nvPr>
        </p:nvSpPr>
        <p:spPr/>
        <p:txBody>
          <a:bodyPr/>
          <a:lstStyle/>
          <a:p>
            <a:endParaRPr lang="en-US"/>
          </a:p>
        </p:txBody>
      </p:sp>
      <p:pic>
        <p:nvPicPr>
          <p:cNvPr id="1026" name="Picture 2" descr="110 Funny Wine Quotes to Get You Through the Rough Days (2022)">
            <a:extLst>
              <a:ext uri="{FF2B5EF4-FFF2-40B4-BE49-F238E27FC236}">
                <a16:creationId xmlns:a16="http://schemas.microsoft.com/office/drawing/2014/main" id="{A5CC713A-3F23-2AAE-A0CF-820F0194C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069"/>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F4D816-9E90-3CFB-E970-A72C92720E36}"/>
              </a:ext>
            </a:extLst>
          </p:cNvPr>
          <p:cNvSpPr/>
          <p:nvPr/>
        </p:nvSpPr>
        <p:spPr>
          <a:xfrm>
            <a:off x="0" y="4827181"/>
            <a:ext cx="9250326" cy="908456"/>
          </a:xfrm>
          <a:custGeom>
            <a:avLst/>
            <a:gdLst>
              <a:gd name="connsiteX0" fmla="*/ 0 w 9250326"/>
              <a:gd name="connsiteY0" fmla="*/ 0 h 908456"/>
              <a:gd name="connsiteX1" fmla="*/ 753241 w 9250326"/>
              <a:gd name="connsiteY1" fmla="*/ 0 h 908456"/>
              <a:gd name="connsiteX2" fmla="*/ 1598985 w 9250326"/>
              <a:gd name="connsiteY2" fmla="*/ 0 h 908456"/>
              <a:gd name="connsiteX3" fmla="*/ 2074716 w 9250326"/>
              <a:gd name="connsiteY3" fmla="*/ 0 h 908456"/>
              <a:gd name="connsiteX4" fmla="*/ 2827957 w 9250326"/>
              <a:gd name="connsiteY4" fmla="*/ 0 h 908456"/>
              <a:gd name="connsiteX5" fmla="*/ 3303688 w 9250326"/>
              <a:gd name="connsiteY5" fmla="*/ 0 h 908456"/>
              <a:gd name="connsiteX6" fmla="*/ 3964425 w 9250326"/>
              <a:gd name="connsiteY6" fmla="*/ 0 h 908456"/>
              <a:gd name="connsiteX7" fmla="*/ 4717666 w 9250326"/>
              <a:gd name="connsiteY7" fmla="*/ 0 h 908456"/>
              <a:gd name="connsiteX8" fmla="*/ 5100894 w 9250326"/>
              <a:gd name="connsiteY8" fmla="*/ 0 h 908456"/>
              <a:gd name="connsiteX9" fmla="*/ 5484122 w 9250326"/>
              <a:gd name="connsiteY9" fmla="*/ 0 h 908456"/>
              <a:gd name="connsiteX10" fmla="*/ 6329866 w 9250326"/>
              <a:gd name="connsiteY10" fmla="*/ 0 h 908456"/>
              <a:gd name="connsiteX11" fmla="*/ 6990604 w 9250326"/>
              <a:gd name="connsiteY11" fmla="*/ 0 h 908456"/>
              <a:gd name="connsiteX12" fmla="*/ 7373831 w 9250326"/>
              <a:gd name="connsiteY12" fmla="*/ 0 h 908456"/>
              <a:gd name="connsiteX13" fmla="*/ 8034569 w 9250326"/>
              <a:gd name="connsiteY13" fmla="*/ 0 h 908456"/>
              <a:gd name="connsiteX14" fmla="*/ 9250326 w 9250326"/>
              <a:gd name="connsiteY14" fmla="*/ 0 h 908456"/>
              <a:gd name="connsiteX15" fmla="*/ 9250326 w 9250326"/>
              <a:gd name="connsiteY15" fmla="*/ 445143 h 908456"/>
              <a:gd name="connsiteX16" fmla="*/ 9250326 w 9250326"/>
              <a:gd name="connsiteY16" fmla="*/ 908456 h 908456"/>
              <a:gd name="connsiteX17" fmla="*/ 8867098 w 9250326"/>
              <a:gd name="connsiteY17" fmla="*/ 908456 h 908456"/>
              <a:gd name="connsiteX18" fmla="*/ 8021354 w 9250326"/>
              <a:gd name="connsiteY18" fmla="*/ 908456 h 908456"/>
              <a:gd name="connsiteX19" fmla="*/ 7268113 w 9250326"/>
              <a:gd name="connsiteY19" fmla="*/ 908456 h 908456"/>
              <a:gd name="connsiteX20" fmla="*/ 6514872 w 9250326"/>
              <a:gd name="connsiteY20" fmla="*/ 908456 h 908456"/>
              <a:gd name="connsiteX21" fmla="*/ 5761632 w 9250326"/>
              <a:gd name="connsiteY21" fmla="*/ 908456 h 908456"/>
              <a:gd name="connsiteX22" fmla="*/ 5285901 w 9250326"/>
              <a:gd name="connsiteY22" fmla="*/ 908456 h 908456"/>
              <a:gd name="connsiteX23" fmla="*/ 4440156 w 9250326"/>
              <a:gd name="connsiteY23" fmla="*/ 908456 h 908456"/>
              <a:gd name="connsiteX24" fmla="*/ 3779419 w 9250326"/>
              <a:gd name="connsiteY24" fmla="*/ 908456 h 908456"/>
              <a:gd name="connsiteX25" fmla="*/ 3396191 w 9250326"/>
              <a:gd name="connsiteY25" fmla="*/ 908456 h 908456"/>
              <a:gd name="connsiteX26" fmla="*/ 2735454 w 9250326"/>
              <a:gd name="connsiteY26" fmla="*/ 908456 h 908456"/>
              <a:gd name="connsiteX27" fmla="*/ 2167219 w 9250326"/>
              <a:gd name="connsiteY27" fmla="*/ 908456 h 908456"/>
              <a:gd name="connsiteX28" fmla="*/ 1598985 w 9250326"/>
              <a:gd name="connsiteY28" fmla="*/ 908456 h 908456"/>
              <a:gd name="connsiteX29" fmla="*/ 1030751 w 9250326"/>
              <a:gd name="connsiteY29" fmla="*/ 908456 h 908456"/>
              <a:gd name="connsiteX30" fmla="*/ 0 w 9250326"/>
              <a:gd name="connsiteY30" fmla="*/ 908456 h 908456"/>
              <a:gd name="connsiteX31" fmla="*/ 0 w 9250326"/>
              <a:gd name="connsiteY31" fmla="*/ 445143 h 908456"/>
              <a:gd name="connsiteX32" fmla="*/ 0 w 9250326"/>
              <a:gd name="connsiteY32" fmla="*/ 0 h 90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250326" h="908456" fill="none" extrusionOk="0">
                <a:moveTo>
                  <a:pt x="0" y="0"/>
                </a:moveTo>
                <a:cubicBezTo>
                  <a:pt x="201695" y="-16458"/>
                  <a:pt x="433814" y="14882"/>
                  <a:pt x="753241" y="0"/>
                </a:cubicBezTo>
                <a:cubicBezTo>
                  <a:pt x="1072668" y="-14882"/>
                  <a:pt x="1275305" y="-2152"/>
                  <a:pt x="1598985" y="0"/>
                </a:cubicBezTo>
                <a:cubicBezTo>
                  <a:pt x="1922665" y="2152"/>
                  <a:pt x="1904133" y="-10811"/>
                  <a:pt x="2074716" y="0"/>
                </a:cubicBezTo>
                <a:cubicBezTo>
                  <a:pt x="2245299" y="10811"/>
                  <a:pt x="2497312" y="25614"/>
                  <a:pt x="2827957" y="0"/>
                </a:cubicBezTo>
                <a:cubicBezTo>
                  <a:pt x="3158602" y="-25614"/>
                  <a:pt x="3146922" y="12699"/>
                  <a:pt x="3303688" y="0"/>
                </a:cubicBezTo>
                <a:cubicBezTo>
                  <a:pt x="3460454" y="-12699"/>
                  <a:pt x="3763236" y="28063"/>
                  <a:pt x="3964425" y="0"/>
                </a:cubicBezTo>
                <a:cubicBezTo>
                  <a:pt x="4165614" y="-28063"/>
                  <a:pt x="4494110" y="18321"/>
                  <a:pt x="4717666" y="0"/>
                </a:cubicBezTo>
                <a:cubicBezTo>
                  <a:pt x="4941222" y="-18321"/>
                  <a:pt x="4977297" y="-14457"/>
                  <a:pt x="5100894" y="0"/>
                </a:cubicBezTo>
                <a:cubicBezTo>
                  <a:pt x="5224491" y="14457"/>
                  <a:pt x="5371725" y="-18746"/>
                  <a:pt x="5484122" y="0"/>
                </a:cubicBezTo>
                <a:cubicBezTo>
                  <a:pt x="5596519" y="18746"/>
                  <a:pt x="6054856" y="8396"/>
                  <a:pt x="6329866" y="0"/>
                </a:cubicBezTo>
                <a:cubicBezTo>
                  <a:pt x="6604876" y="-8396"/>
                  <a:pt x="6715623" y="-26626"/>
                  <a:pt x="6990604" y="0"/>
                </a:cubicBezTo>
                <a:cubicBezTo>
                  <a:pt x="7265585" y="26626"/>
                  <a:pt x="7212418" y="-4991"/>
                  <a:pt x="7373831" y="0"/>
                </a:cubicBezTo>
                <a:cubicBezTo>
                  <a:pt x="7535244" y="4991"/>
                  <a:pt x="7763357" y="12356"/>
                  <a:pt x="8034569" y="0"/>
                </a:cubicBezTo>
                <a:cubicBezTo>
                  <a:pt x="8305781" y="-12356"/>
                  <a:pt x="8773764" y="-32878"/>
                  <a:pt x="9250326" y="0"/>
                </a:cubicBezTo>
                <a:cubicBezTo>
                  <a:pt x="9235466" y="177435"/>
                  <a:pt x="9250190" y="224928"/>
                  <a:pt x="9250326" y="445143"/>
                </a:cubicBezTo>
                <a:cubicBezTo>
                  <a:pt x="9250462" y="665358"/>
                  <a:pt x="9232069" y="746002"/>
                  <a:pt x="9250326" y="908456"/>
                </a:cubicBezTo>
                <a:cubicBezTo>
                  <a:pt x="9163426" y="906251"/>
                  <a:pt x="8992887" y="899347"/>
                  <a:pt x="8867098" y="908456"/>
                </a:cubicBezTo>
                <a:cubicBezTo>
                  <a:pt x="8741309" y="917565"/>
                  <a:pt x="8237988" y="929146"/>
                  <a:pt x="8021354" y="908456"/>
                </a:cubicBezTo>
                <a:cubicBezTo>
                  <a:pt x="7804720" y="887766"/>
                  <a:pt x="7543524" y="933684"/>
                  <a:pt x="7268113" y="908456"/>
                </a:cubicBezTo>
                <a:cubicBezTo>
                  <a:pt x="6992702" y="883228"/>
                  <a:pt x="6690247" y="930209"/>
                  <a:pt x="6514872" y="908456"/>
                </a:cubicBezTo>
                <a:cubicBezTo>
                  <a:pt x="6339497" y="886703"/>
                  <a:pt x="5968839" y="870850"/>
                  <a:pt x="5761632" y="908456"/>
                </a:cubicBezTo>
                <a:cubicBezTo>
                  <a:pt x="5554425" y="946062"/>
                  <a:pt x="5436616" y="927390"/>
                  <a:pt x="5285901" y="908456"/>
                </a:cubicBezTo>
                <a:cubicBezTo>
                  <a:pt x="5135186" y="889522"/>
                  <a:pt x="4648244" y="931561"/>
                  <a:pt x="4440156" y="908456"/>
                </a:cubicBezTo>
                <a:cubicBezTo>
                  <a:pt x="4232068" y="885351"/>
                  <a:pt x="3937606" y="885850"/>
                  <a:pt x="3779419" y="908456"/>
                </a:cubicBezTo>
                <a:cubicBezTo>
                  <a:pt x="3621232" y="931062"/>
                  <a:pt x="3577094" y="909983"/>
                  <a:pt x="3396191" y="908456"/>
                </a:cubicBezTo>
                <a:cubicBezTo>
                  <a:pt x="3215288" y="906929"/>
                  <a:pt x="2961254" y="937184"/>
                  <a:pt x="2735454" y="908456"/>
                </a:cubicBezTo>
                <a:cubicBezTo>
                  <a:pt x="2509654" y="879728"/>
                  <a:pt x="2408989" y="918406"/>
                  <a:pt x="2167219" y="908456"/>
                </a:cubicBezTo>
                <a:cubicBezTo>
                  <a:pt x="1925449" y="898506"/>
                  <a:pt x="1843009" y="933338"/>
                  <a:pt x="1598985" y="908456"/>
                </a:cubicBezTo>
                <a:cubicBezTo>
                  <a:pt x="1354961" y="883574"/>
                  <a:pt x="1273819" y="933965"/>
                  <a:pt x="1030751" y="908456"/>
                </a:cubicBezTo>
                <a:cubicBezTo>
                  <a:pt x="787683" y="882947"/>
                  <a:pt x="386147" y="934634"/>
                  <a:pt x="0" y="908456"/>
                </a:cubicBezTo>
                <a:cubicBezTo>
                  <a:pt x="-4789" y="786580"/>
                  <a:pt x="622" y="610055"/>
                  <a:pt x="0" y="445143"/>
                </a:cubicBezTo>
                <a:cubicBezTo>
                  <a:pt x="-622" y="280231"/>
                  <a:pt x="4723" y="115141"/>
                  <a:pt x="0" y="0"/>
                </a:cubicBezTo>
                <a:close/>
              </a:path>
              <a:path w="9250326" h="908456" stroke="0" extrusionOk="0">
                <a:moveTo>
                  <a:pt x="0" y="0"/>
                </a:moveTo>
                <a:cubicBezTo>
                  <a:pt x="183579" y="11790"/>
                  <a:pt x="347027" y="9286"/>
                  <a:pt x="568234" y="0"/>
                </a:cubicBezTo>
                <a:cubicBezTo>
                  <a:pt x="789441" y="-9286"/>
                  <a:pt x="760326" y="-10359"/>
                  <a:pt x="951462" y="0"/>
                </a:cubicBezTo>
                <a:cubicBezTo>
                  <a:pt x="1142598" y="10359"/>
                  <a:pt x="1625360" y="17143"/>
                  <a:pt x="1797206" y="0"/>
                </a:cubicBezTo>
                <a:cubicBezTo>
                  <a:pt x="1969052" y="-17143"/>
                  <a:pt x="2223823" y="-21417"/>
                  <a:pt x="2365441" y="0"/>
                </a:cubicBezTo>
                <a:cubicBezTo>
                  <a:pt x="2507059" y="21417"/>
                  <a:pt x="2734119" y="2029"/>
                  <a:pt x="2933675" y="0"/>
                </a:cubicBezTo>
                <a:cubicBezTo>
                  <a:pt x="3133231" y="-2029"/>
                  <a:pt x="3603273" y="-29952"/>
                  <a:pt x="3779419" y="0"/>
                </a:cubicBezTo>
                <a:cubicBezTo>
                  <a:pt x="3955565" y="29952"/>
                  <a:pt x="4069105" y="-18752"/>
                  <a:pt x="4255150" y="0"/>
                </a:cubicBezTo>
                <a:cubicBezTo>
                  <a:pt x="4441195" y="18752"/>
                  <a:pt x="4700553" y="23208"/>
                  <a:pt x="5100894" y="0"/>
                </a:cubicBezTo>
                <a:cubicBezTo>
                  <a:pt x="5501235" y="-23208"/>
                  <a:pt x="5763058" y="28716"/>
                  <a:pt x="5946638" y="0"/>
                </a:cubicBezTo>
                <a:cubicBezTo>
                  <a:pt x="6130218" y="-28716"/>
                  <a:pt x="6423059" y="-16573"/>
                  <a:pt x="6607376" y="0"/>
                </a:cubicBezTo>
                <a:cubicBezTo>
                  <a:pt x="6791693" y="16573"/>
                  <a:pt x="7201699" y="30483"/>
                  <a:pt x="7453120" y="0"/>
                </a:cubicBezTo>
                <a:cubicBezTo>
                  <a:pt x="7704541" y="-30483"/>
                  <a:pt x="7773156" y="21238"/>
                  <a:pt x="8021354" y="0"/>
                </a:cubicBezTo>
                <a:cubicBezTo>
                  <a:pt x="8269552" y="-21238"/>
                  <a:pt x="8474098" y="-6540"/>
                  <a:pt x="8589588" y="0"/>
                </a:cubicBezTo>
                <a:cubicBezTo>
                  <a:pt x="8705078" y="6540"/>
                  <a:pt x="9105537" y="10954"/>
                  <a:pt x="9250326" y="0"/>
                </a:cubicBezTo>
                <a:cubicBezTo>
                  <a:pt x="9266906" y="168367"/>
                  <a:pt x="9269792" y="292623"/>
                  <a:pt x="9250326" y="445143"/>
                </a:cubicBezTo>
                <a:cubicBezTo>
                  <a:pt x="9230860" y="597663"/>
                  <a:pt x="9273469" y="751038"/>
                  <a:pt x="9250326" y="908456"/>
                </a:cubicBezTo>
                <a:cubicBezTo>
                  <a:pt x="8920674" y="926323"/>
                  <a:pt x="8653592" y="876353"/>
                  <a:pt x="8497085" y="908456"/>
                </a:cubicBezTo>
                <a:cubicBezTo>
                  <a:pt x="8340578" y="940559"/>
                  <a:pt x="7977973" y="895594"/>
                  <a:pt x="7836348" y="908456"/>
                </a:cubicBezTo>
                <a:cubicBezTo>
                  <a:pt x="7694723" y="921318"/>
                  <a:pt x="7580883" y="924854"/>
                  <a:pt x="7453120" y="908456"/>
                </a:cubicBezTo>
                <a:cubicBezTo>
                  <a:pt x="7325357" y="892058"/>
                  <a:pt x="7114358" y="895473"/>
                  <a:pt x="6977389" y="908456"/>
                </a:cubicBezTo>
                <a:cubicBezTo>
                  <a:pt x="6840420" y="921439"/>
                  <a:pt x="6373534" y="868058"/>
                  <a:pt x="6131645" y="908456"/>
                </a:cubicBezTo>
                <a:cubicBezTo>
                  <a:pt x="5889756" y="948854"/>
                  <a:pt x="5710615" y="910247"/>
                  <a:pt x="5470907" y="908456"/>
                </a:cubicBezTo>
                <a:cubicBezTo>
                  <a:pt x="5231199" y="906665"/>
                  <a:pt x="5227629" y="896477"/>
                  <a:pt x="4995176" y="908456"/>
                </a:cubicBezTo>
                <a:cubicBezTo>
                  <a:pt x="4762723" y="920435"/>
                  <a:pt x="4555513" y="882742"/>
                  <a:pt x="4334438" y="908456"/>
                </a:cubicBezTo>
                <a:cubicBezTo>
                  <a:pt x="4113363" y="934170"/>
                  <a:pt x="4048307" y="924047"/>
                  <a:pt x="3951211" y="908456"/>
                </a:cubicBezTo>
                <a:cubicBezTo>
                  <a:pt x="3854115" y="892865"/>
                  <a:pt x="3735731" y="908206"/>
                  <a:pt x="3567983" y="908456"/>
                </a:cubicBezTo>
                <a:cubicBezTo>
                  <a:pt x="3400235" y="908706"/>
                  <a:pt x="3134778" y="896796"/>
                  <a:pt x="2907245" y="908456"/>
                </a:cubicBezTo>
                <a:cubicBezTo>
                  <a:pt x="2679712" y="920116"/>
                  <a:pt x="2658962" y="926020"/>
                  <a:pt x="2431514" y="908456"/>
                </a:cubicBezTo>
                <a:cubicBezTo>
                  <a:pt x="2204066" y="890892"/>
                  <a:pt x="2013230" y="904326"/>
                  <a:pt x="1678273" y="908456"/>
                </a:cubicBezTo>
                <a:cubicBezTo>
                  <a:pt x="1343316" y="912586"/>
                  <a:pt x="1370528" y="928045"/>
                  <a:pt x="1202542" y="908456"/>
                </a:cubicBezTo>
                <a:cubicBezTo>
                  <a:pt x="1034556" y="888867"/>
                  <a:pt x="436618" y="889886"/>
                  <a:pt x="0" y="908456"/>
                </a:cubicBezTo>
                <a:cubicBezTo>
                  <a:pt x="-7849" y="699495"/>
                  <a:pt x="7272" y="693991"/>
                  <a:pt x="0" y="481482"/>
                </a:cubicBezTo>
                <a:cubicBezTo>
                  <a:pt x="-7272" y="268973"/>
                  <a:pt x="-18858" y="202007"/>
                  <a:pt x="0" y="0"/>
                </a:cubicBezTo>
                <a:close/>
              </a:path>
            </a:pathLst>
          </a:custGeom>
          <a:solidFill>
            <a:srgbClr val="700503">
              <a:alpha val="72903"/>
            </a:srgbClr>
          </a:solidFill>
          <a:ln w="31750">
            <a:solidFill>
              <a:schemeClr val="tx1">
                <a:alpha val="74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a:effectLst>
            <a:outerShdw blurRad="174583" dist="273196" dir="4620000" sx="104260" sy="10426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CADEMY ENGRAVED LET PLAIN:1.0" panose="02000000000000000000" pitchFamily="2" charset="0"/>
                <a:ea typeface="Apple Color Emoji" pitchFamily="2" charset="0"/>
              </a:rPr>
              <a:t>How to Choose A Great Red Wine </a:t>
            </a:r>
          </a:p>
        </p:txBody>
      </p:sp>
    </p:spTree>
    <p:extLst>
      <p:ext uri="{BB962C8B-B14F-4D97-AF65-F5344CB8AC3E}">
        <p14:creationId xmlns:p14="http://schemas.microsoft.com/office/powerpoint/2010/main" val="78070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6F45-2E3E-35C1-AB3C-D3E8445A3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1916F6-FAE3-D111-EBE0-6D6B073C9C03}"/>
              </a:ext>
            </a:extLst>
          </p:cNvPr>
          <p:cNvSpPr>
            <a:spLocks noGrp="1"/>
          </p:cNvSpPr>
          <p:nvPr>
            <p:ph idx="1"/>
          </p:nvPr>
        </p:nvSpPr>
        <p:spPr/>
        <p:txBody>
          <a:bodyPr>
            <a:normAutofit fontScale="92500" lnSpcReduction="10000"/>
          </a:bodyPr>
          <a:lstStyle/>
          <a:p>
            <a:pPr algn="l"/>
            <a:r>
              <a:rPr lang="en-US" b="0" i="0" u="none" strike="noStrike" dirty="0">
                <a:solidFill>
                  <a:srgbClr val="4A4A4A"/>
                </a:solidFill>
                <a:effectLst/>
                <a:latin typeface="Open Sans" panose="020B0606030504020204" pitchFamily="34" charset="0"/>
              </a:rPr>
              <a:t>Next comes your methods section. This is where you talk about all of the details regarding your data. You want to give a very high level overview of what you did to:</a:t>
            </a:r>
          </a:p>
          <a:p>
            <a:pPr algn="l">
              <a:buFont typeface="Arial" panose="020B0604020202020204" pitchFamily="34" charset="0"/>
              <a:buChar char="•"/>
            </a:pPr>
            <a:r>
              <a:rPr lang="en-US" b="0" i="0" u="none" strike="noStrike" dirty="0">
                <a:solidFill>
                  <a:srgbClr val="333333"/>
                </a:solidFill>
                <a:effectLst/>
                <a:latin typeface="Montserrat" pitchFamily="2" charset="77"/>
              </a:rPr>
              <a:t>Gather/find data</a:t>
            </a:r>
          </a:p>
          <a:p>
            <a:pPr algn="l">
              <a:buFont typeface="Arial" panose="020B0604020202020204" pitchFamily="34" charset="0"/>
              <a:buChar char="•"/>
            </a:pPr>
            <a:r>
              <a:rPr lang="en-US" b="0" i="0" u="none" strike="noStrike" dirty="0">
                <a:solidFill>
                  <a:srgbClr val="333333"/>
                </a:solidFill>
                <a:effectLst/>
                <a:latin typeface="Montserrat" pitchFamily="2" charset="77"/>
              </a:rPr>
              <a:t>Manipulate / wrangle data</a:t>
            </a:r>
          </a:p>
          <a:p>
            <a:pPr algn="l">
              <a:buFont typeface="Arial" panose="020B0604020202020204" pitchFamily="34" charset="0"/>
              <a:buChar char="•"/>
            </a:pPr>
            <a:r>
              <a:rPr lang="en-US" b="0" i="0" u="none" strike="noStrike" dirty="0">
                <a:solidFill>
                  <a:srgbClr val="333333"/>
                </a:solidFill>
                <a:effectLst/>
                <a:latin typeface="Montserrat" pitchFamily="2" charset="77"/>
              </a:rPr>
              <a:t>Create new variables</a:t>
            </a:r>
          </a:p>
          <a:p>
            <a:pPr algn="l"/>
            <a:r>
              <a:rPr lang="en-US" b="0" i="0" u="none" strike="noStrike" dirty="0">
                <a:solidFill>
                  <a:srgbClr val="4A4A4A"/>
                </a:solidFill>
                <a:effectLst/>
                <a:latin typeface="Open Sans" panose="020B0606030504020204" pitchFamily="34" charset="0"/>
              </a:rPr>
              <a:t>You also want to paint a picture of what your data is like. Include details such as:</a:t>
            </a:r>
          </a:p>
          <a:p>
            <a:pPr algn="l">
              <a:buFont typeface="Arial" panose="020B0604020202020204" pitchFamily="34" charset="0"/>
              <a:buChar char="•"/>
            </a:pPr>
            <a:r>
              <a:rPr lang="en-US" b="0" i="0" u="none" strike="noStrike" dirty="0">
                <a:solidFill>
                  <a:srgbClr val="333333"/>
                </a:solidFill>
                <a:effectLst/>
                <a:latin typeface="Montserrat" pitchFamily="2" charset="77"/>
              </a:rPr>
              <a:t>Important variables and their summary statistics</a:t>
            </a:r>
          </a:p>
          <a:p>
            <a:pPr algn="l">
              <a:buFont typeface="Arial" panose="020B0604020202020204" pitchFamily="34" charset="0"/>
              <a:buChar char="•"/>
            </a:pPr>
            <a:r>
              <a:rPr lang="en-US" b="0" i="0" u="none" strike="noStrike" dirty="0">
                <a:solidFill>
                  <a:srgbClr val="333333"/>
                </a:solidFill>
                <a:effectLst/>
                <a:latin typeface="Montserrat" pitchFamily="2" charset="77"/>
              </a:rPr>
              <a:t>Sample size</a:t>
            </a:r>
          </a:p>
          <a:p>
            <a:pPr algn="l"/>
            <a:r>
              <a:rPr lang="en-US" b="0" i="0" u="none" strike="noStrike" dirty="0">
                <a:solidFill>
                  <a:srgbClr val="4A4A4A"/>
                </a:solidFill>
                <a:effectLst/>
                <a:latin typeface="Open Sans" panose="020B0606030504020204" pitchFamily="34" charset="0"/>
              </a:rPr>
              <a:t>The methods section should only be a few slides, and </a:t>
            </a:r>
            <a:r>
              <a:rPr lang="en-US" b="1" i="0" u="none" strike="noStrike" dirty="0">
                <a:solidFill>
                  <a:srgbClr val="4A4A4A"/>
                </a:solidFill>
                <a:effectLst/>
                <a:latin typeface="Open Sans" panose="020B0606030504020204" pitchFamily="34" charset="0"/>
              </a:rPr>
              <a:t>should not</a:t>
            </a:r>
            <a:r>
              <a:rPr lang="en-US" b="0" i="0" u="none" strike="noStrike" dirty="0">
                <a:solidFill>
                  <a:srgbClr val="4A4A4A"/>
                </a:solidFill>
                <a:effectLst/>
                <a:latin typeface="Open Sans" panose="020B0606030504020204" pitchFamily="34" charset="0"/>
              </a:rPr>
              <a:t> include any code. You are presenting to a wide, non-data science audience, and thus should not go into a lot of detail.</a:t>
            </a:r>
          </a:p>
          <a:p>
            <a:endParaRPr lang="en-US" dirty="0"/>
          </a:p>
        </p:txBody>
      </p:sp>
    </p:spTree>
    <p:extLst>
      <p:ext uri="{BB962C8B-B14F-4D97-AF65-F5344CB8AC3E}">
        <p14:creationId xmlns:p14="http://schemas.microsoft.com/office/powerpoint/2010/main" val="143278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E34FB-7353-06D2-0016-EA1E9A604A91}"/>
              </a:ext>
            </a:extLst>
          </p:cNvPr>
          <p:cNvSpPr>
            <a:spLocks noGrp="1"/>
          </p:cNvSpPr>
          <p:nvPr>
            <p:ph type="title"/>
          </p:nvPr>
        </p:nvSpPr>
        <p:spPr>
          <a:xfrm>
            <a:off x="1043950" y="1179151"/>
            <a:ext cx="3300646" cy="4463889"/>
          </a:xfrm>
        </p:spPr>
        <p:txBody>
          <a:bodyPr anchor="ctr">
            <a:normAutofit/>
          </a:bodyPr>
          <a:lstStyle/>
          <a:p>
            <a:r>
              <a:rPr lang="en-US" dirty="0"/>
              <a:t>Question 1 : What Factors Determine a Quality Wine ?</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BD5806-899D-DDD2-F1E4-9B8C37063D3A}"/>
              </a:ext>
            </a:extLst>
          </p:cNvPr>
          <p:cNvSpPr>
            <a:spLocks noGrp="1"/>
          </p:cNvSpPr>
          <p:nvPr>
            <p:ph idx="1"/>
          </p:nvPr>
        </p:nvSpPr>
        <p:spPr>
          <a:xfrm>
            <a:off x="4978918" y="1109145"/>
            <a:ext cx="6341016" cy="4603900"/>
          </a:xfrm>
        </p:spPr>
        <p:txBody>
          <a:bodyPr anchor="ctr">
            <a:normAutofit/>
          </a:bodyPr>
          <a:lstStyle/>
          <a:p>
            <a:r>
              <a:rPr lang="en-US" dirty="0"/>
              <a:t>Chi Square Test</a:t>
            </a:r>
          </a:p>
          <a:p>
            <a:r>
              <a:rPr lang="en-US" dirty="0"/>
              <a:t>Stepwise Regression </a:t>
            </a:r>
          </a:p>
          <a:p>
            <a:pPr marL="0" indent="0">
              <a:buNone/>
            </a:pPr>
            <a:r>
              <a:rPr lang="en-US" dirty="0"/>
              <a:t>(Show code )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7744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2941C-F7D5-0FCA-33B4-402C0CD48399}"/>
              </a:ext>
            </a:extLst>
          </p:cNvPr>
          <p:cNvSpPr>
            <a:spLocks noGrp="1"/>
          </p:cNvSpPr>
          <p:nvPr>
            <p:ph type="title"/>
          </p:nvPr>
        </p:nvSpPr>
        <p:spPr>
          <a:xfrm>
            <a:off x="1333502" y="609600"/>
            <a:ext cx="8596668" cy="1320800"/>
          </a:xfrm>
        </p:spPr>
        <p:txBody>
          <a:bodyPr>
            <a:normAutofit/>
          </a:bodyPr>
          <a:lstStyle/>
          <a:p>
            <a:r>
              <a:rPr lang="en-US" sz="3300"/>
              <a:t>Question 2: Which factor has the most impact on the alcohol percentage in wine ?</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DA3E535-1AE0-6037-AFFE-6C6F627E4858}"/>
              </a:ext>
            </a:extLst>
          </p:cNvPr>
          <p:cNvSpPr>
            <a:spLocks noGrp="1"/>
          </p:cNvSpPr>
          <p:nvPr>
            <p:ph idx="1"/>
          </p:nvPr>
        </p:nvSpPr>
        <p:spPr>
          <a:xfrm>
            <a:off x="1333502" y="2160589"/>
            <a:ext cx="8596668" cy="3880773"/>
          </a:xfrm>
        </p:spPr>
        <p:txBody>
          <a:bodyPr>
            <a:normAutofit/>
          </a:bodyPr>
          <a:lstStyle/>
          <a:p>
            <a:r>
              <a:rPr lang="en-US" dirty="0"/>
              <a:t>Stepwise Regression </a:t>
            </a:r>
          </a:p>
          <a:p>
            <a:r>
              <a:rPr lang="en-US" dirty="0"/>
              <a:t>(Show Code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518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70995-C8BF-5039-5C22-DC7B4DDE2841}"/>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Results From Tests</a:t>
            </a:r>
          </a:p>
        </p:txBody>
      </p:sp>
      <p:sp>
        <p:nvSpPr>
          <p:cNvPr id="3" name="Text Placeholder 2">
            <a:extLst>
              <a:ext uri="{FF2B5EF4-FFF2-40B4-BE49-F238E27FC236}">
                <a16:creationId xmlns:a16="http://schemas.microsoft.com/office/drawing/2014/main" id="{C65DDA14-B439-670D-F344-A13291102DB8}"/>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4435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34FB-7353-06D2-0016-EA1E9A604A91}"/>
              </a:ext>
            </a:extLst>
          </p:cNvPr>
          <p:cNvSpPr>
            <a:spLocks noGrp="1"/>
          </p:cNvSpPr>
          <p:nvPr>
            <p:ph type="title"/>
          </p:nvPr>
        </p:nvSpPr>
        <p:spPr/>
        <p:txBody>
          <a:bodyPr/>
          <a:lstStyle/>
          <a:p>
            <a:r>
              <a:rPr lang="en-US" dirty="0"/>
              <a:t>Question 1 : What Factors Determine a Quality Wine ?</a:t>
            </a:r>
          </a:p>
        </p:txBody>
      </p:sp>
      <p:sp>
        <p:nvSpPr>
          <p:cNvPr id="3" name="Content Placeholder 2">
            <a:extLst>
              <a:ext uri="{FF2B5EF4-FFF2-40B4-BE49-F238E27FC236}">
                <a16:creationId xmlns:a16="http://schemas.microsoft.com/office/drawing/2014/main" id="{4ABD5806-899D-DDD2-F1E4-9B8C37063D3A}"/>
              </a:ext>
            </a:extLst>
          </p:cNvPr>
          <p:cNvSpPr>
            <a:spLocks noGrp="1"/>
          </p:cNvSpPr>
          <p:nvPr>
            <p:ph idx="1"/>
          </p:nvPr>
        </p:nvSpPr>
        <p:spPr/>
        <p:txBody>
          <a:bodyPr/>
          <a:lstStyle/>
          <a:p>
            <a:r>
              <a:rPr lang="en-US" dirty="0"/>
              <a:t>Initial results just from the tests run</a:t>
            </a:r>
          </a:p>
          <a:p>
            <a:pPr marL="0" indent="0">
              <a:buNone/>
            </a:pPr>
            <a:r>
              <a:rPr lang="en-US" dirty="0"/>
              <a:t>Stepwise Regression Results -  </a:t>
            </a:r>
            <a:r>
              <a:rPr lang="en-US" b="1" i="0" u="none" strike="noStrike" dirty="0">
                <a:solidFill>
                  <a:srgbClr val="000000"/>
                </a:solidFill>
                <a:effectLst/>
                <a:latin typeface="Helvetica Neue" panose="02000503000000020004" pitchFamily="2" charset="0"/>
              </a:rPr>
              <a:t>the variables that impact the quality of the wine is : free sulfur dioxide , pH, total sulfur dioxide, chlorides, sulphates, volatile acidity, and alcohol content</a:t>
            </a:r>
          </a:p>
          <a:p>
            <a:pPr marL="0" indent="0">
              <a:buNone/>
            </a:pPr>
            <a:endParaRPr lang="en-US" dirty="0"/>
          </a:p>
        </p:txBody>
      </p:sp>
    </p:spTree>
    <p:extLst>
      <p:ext uri="{BB962C8B-B14F-4D97-AF65-F5344CB8AC3E}">
        <p14:creationId xmlns:p14="http://schemas.microsoft.com/office/powerpoint/2010/main" val="361489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34FB-7353-06D2-0016-EA1E9A604A91}"/>
              </a:ext>
            </a:extLst>
          </p:cNvPr>
          <p:cNvSpPr>
            <a:spLocks noGrp="1"/>
          </p:cNvSpPr>
          <p:nvPr>
            <p:ph type="title"/>
          </p:nvPr>
        </p:nvSpPr>
        <p:spPr>
          <a:xfrm>
            <a:off x="150555" y="197997"/>
            <a:ext cx="11331146" cy="1320800"/>
          </a:xfrm>
        </p:spPr>
        <p:txBody>
          <a:bodyPr/>
          <a:lstStyle/>
          <a:p>
            <a:r>
              <a:rPr lang="en-US" dirty="0"/>
              <a:t>Question 1 : What Factors Determine a Quality Wine ?</a:t>
            </a:r>
          </a:p>
        </p:txBody>
      </p:sp>
      <p:sp>
        <p:nvSpPr>
          <p:cNvPr id="3" name="Content Placeholder 2">
            <a:extLst>
              <a:ext uri="{FF2B5EF4-FFF2-40B4-BE49-F238E27FC236}">
                <a16:creationId xmlns:a16="http://schemas.microsoft.com/office/drawing/2014/main" id="{4ABD5806-899D-DDD2-F1E4-9B8C37063D3A}"/>
              </a:ext>
            </a:extLst>
          </p:cNvPr>
          <p:cNvSpPr>
            <a:spLocks noGrp="1"/>
          </p:cNvSpPr>
          <p:nvPr>
            <p:ph idx="1"/>
          </p:nvPr>
        </p:nvSpPr>
        <p:spPr>
          <a:xfrm>
            <a:off x="241875" y="1759053"/>
            <a:ext cx="5785299" cy="4245327"/>
          </a:xfrm>
        </p:spPr>
        <p:txBody>
          <a:bodyPr>
            <a:normAutofit lnSpcReduction="10000"/>
          </a:bodyPr>
          <a:lstStyle/>
          <a:p>
            <a:pPr marL="0" indent="0">
              <a:buNone/>
            </a:pPr>
            <a:r>
              <a:rPr lang="en-US" sz="3200" b="1" i="0" u="none" strike="noStrike" dirty="0">
                <a:solidFill>
                  <a:schemeClr val="accent3">
                    <a:lumMod val="60000"/>
                    <a:lumOff val="40000"/>
                  </a:schemeClr>
                </a:solidFill>
                <a:effectLst/>
                <a:latin typeface="Helvetica Neue" panose="02000503000000020004" pitchFamily="2" charset="0"/>
              </a:rPr>
              <a:t>free sulfur dioxide </a:t>
            </a:r>
          </a:p>
          <a:p>
            <a:pPr marL="0" indent="0">
              <a:buNone/>
            </a:pPr>
            <a:r>
              <a:rPr lang="en-US" sz="3200" b="1" i="0" u="none" strike="noStrike" dirty="0">
                <a:solidFill>
                  <a:srgbClr val="00B050"/>
                </a:solidFill>
                <a:effectLst/>
                <a:latin typeface="Helvetica Neue" panose="02000503000000020004" pitchFamily="2" charset="0"/>
              </a:rPr>
              <a:t>pH</a:t>
            </a:r>
          </a:p>
          <a:p>
            <a:pPr marL="0" indent="0">
              <a:buNone/>
            </a:pPr>
            <a:r>
              <a:rPr lang="en-US" sz="3200" b="1" i="0" u="none" strike="noStrike" dirty="0">
                <a:solidFill>
                  <a:schemeClr val="accent4">
                    <a:lumMod val="75000"/>
                  </a:schemeClr>
                </a:solidFill>
                <a:effectLst/>
                <a:latin typeface="Helvetica Neue" panose="02000503000000020004" pitchFamily="2" charset="0"/>
              </a:rPr>
              <a:t>total sulfur dioxide</a:t>
            </a:r>
          </a:p>
          <a:p>
            <a:pPr marL="0" indent="0">
              <a:buNone/>
            </a:pPr>
            <a:r>
              <a:rPr lang="en-US" sz="3200" b="1" i="0" u="none" strike="noStrike" dirty="0">
                <a:solidFill>
                  <a:schemeClr val="bg2">
                    <a:lumMod val="50000"/>
                  </a:schemeClr>
                </a:solidFill>
                <a:effectLst/>
                <a:latin typeface="Helvetica Neue" panose="02000503000000020004" pitchFamily="2" charset="0"/>
              </a:rPr>
              <a:t>Chlorides</a:t>
            </a:r>
          </a:p>
          <a:p>
            <a:pPr marL="0" indent="0">
              <a:buNone/>
            </a:pPr>
            <a:r>
              <a:rPr lang="en-US" sz="3200" b="1" i="0" u="none" strike="noStrike" dirty="0">
                <a:solidFill>
                  <a:srgbClr val="C693CB"/>
                </a:solidFill>
                <a:effectLst/>
                <a:latin typeface="Helvetica Neue" panose="02000503000000020004" pitchFamily="2" charset="0"/>
              </a:rPr>
              <a:t>Sulphates</a:t>
            </a:r>
          </a:p>
          <a:p>
            <a:pPr marL="0" indent="0">
              <a:buNone/>
            </a:pPr>
            <a:r>
              <a:rPr lang="en-US" sz="3200" b="1" i="0" u="none" strike="noStrike" dirty="0">
                <a:solidFill>
                  <a:srgbClr val="FAB5D4"/>
                </a:solidFill>
                <a:effectLst/>
                <a:latin typeface="Helvetica Neue" panose="02000503000000020004" pitchFamily="2" charset="0"/>
              </a:rPr>
              <a:t>volatile acidity </a:t>
            </a:r>
          </a:p>
          <a:p>
            <a:pPr marL="0" indent="0">
              <a:buNone/>
            </a:pPr>
            <a:r>
              <a:rPr lang="en-US" sz="3200" b="1" i="0" u="none" strike="noStrike" dirty="0">
                <a:solidFill>
                  <a:srgbClr val="FF0000"/>
                </a:solidFill>
                <a:effectLst/>
                <a:latin typeface="Helvetica Neue" panose="02000503000000020004" pitchFamily="2" charset="0"/>
              </a:rPr>
              <a:t>alcohol content</a:t>
            </a:r>
          </a:p>
          <a:p>
            <a:pPr marL="0" indent="0">
              <a:buNone/>
            </a:pPr>
            <a:endParaRPr lang="en-US" dirty="0"/>
          </a:p>
        </p:txBody>
      </p:sp>
      <p:pic>
        <p:nvPicPr>
          <p:cNvPr id="25" name="Picture 24" descr="Chart, bar chart&#10;&#10;Description automatically generated">
            <a:extLst>
              <a:ext uri="{FF2B5EF4-FFF2-40B4-BE49-F238E27FC236}">
                <a16:creationId xmlns:a16="http://schemas.microsoft.com/office/drawing/2014/main" id="{97E0090B-6626-3B76-A5AB-52B97A62D0FB}"/>
              </a:ext>
            </a:extLst>
          </p:cNvPr>
          <p:cNvPicPr>
            <a:picLocks noChangeAspect="1"/>
          </p:cNvPicPr>
          <p:nvPr/>
        </p:nvPicPr>
        <p:blipFill rotWithShape="1">
          <a:blip r:embed="rId2"/>
          <a:srcRect b="44846"/>
          <a:stretch/>
        </p:blipFill>
        <p:spPr>
          <a:xfrm>
            <a:off x="991492" y="361014"/>
            <a:ext cx="3434046" cy="2106387"/>
          </a:xfrm>
          <a:prstGeom prst="rect">
            <a:avLst/>
          </a:prstGeom>
        </p:spPr>
      </p:pic>
      <p:pic>
        <p:nvPicPr>
          <p:cNvPr id="27" name="Picture 26" descr="Chart, bar chart&#10;&#10;Description automatically generated">
            <a:extLst>
              <a:ext uri="{FF2B5EF4-FFF2-40B4-BE49-F238E27FC236}">
                <a16:creationId xmlns:a16="http://schemas.microsoft.com/office/drawing/2014/main" id="{B49471FF-C921-282F-6427-7DEEA5408A6B}"/>
              </a:ext>
            </a:extLst>
          </p:cNvPr>
          <p:cNvPicPr>
            <a:picLocks noChangeAspect="1"/>
          </p:cNvPicPr>
          <p:nvPr/>
        </p:nvPicPr>
        <p:blipFill rotWithShape="1">
          <a:blip r:embed="rId3"/>
          <a:srcRect t="1" b="44566"/>
          <a:stretch/>
        </p:blipFill>
        <p:spPr>
          <a:xfrm>
            <a:off x="4502406" y="1028699"/>
            <a:ext cx="3452240" cy="2106387"/>
          </a:xfrm>
          <a:prstGeom prst="rect">
            <a:avLst/>
          </a:prstGeom>
        </p:spPr>
      </p:pic>
      <p:pic>
        <p:nvPicPr>
          <p:cNvPr id="29" name="Picture 28" descr="Chart, bar chart, histogram&#10;&#10;Description automatically generated">
            <a:extLst>
              <a:ext uri="{FF2B5EF4-FFF2-40B4-BE49-F238E27FC236}">
                <a16:creationId xmlns:a16="http://schemas.microsoft.com/office/drawing/2014/main" id="{A57A4274-9970-44F3-00BA-D22F2B66D665}"/>
              </a:ext>
            </a:extLst>
          </p:cNvPr>
          <p:cNvPicPr>
            <a:picLocks noChangeAspect="1"/>
          </p:cNvPicPr>
          <p:nvPr/>
        </p:nvPicPr>
        <p:blipFill rotWithShape="1">
          <a:blip r:embed="rId4"/>
          <a:srcRect b="44689"/>
          <a:stretch/>
        </p:blipFill>
        <p:spPr>
          <a:xfrm>
            <a:off x="7298192" y="1258881"/>
            <a:ext cx="1798909" cy="1090618"/>
          </a:xfrm>
          <a:prstGeom prst="rect">
            <a:avLst/>
          </a:prstGeom>
        </p:spPr>
      </p:pic>
      <p:pic>
        <p:nvPicPr>
          <p:cNvPr id="31" name="Picture 30" descr="Chart, bar chart&#10;&#10;Description automatically generated">
            <a:extLst>
              <a:ext uri="{FF2B5EF4-FFF2-40B4-BE49-F238E27FC236}">
                <a16:creationId xmlns:a16="http://schemas.microsoft.com/office/drawing/2014/main" id="{E7CCE2AC-49A1-957E-E0AB-EEDA890D32A5}"/>
              </a:ext>
            </a:extLst>
          </p:cNvPr>
          <p:cNvPicPr>
            <a:picLocks noChangeAspect="1"/>
          </p:cNvPicPr>
          <p:nvPr/>
        </p:nvPicPr>
        <p:blipFill rotWithShape="1">
          <a:blip r:embed="rId5"/>
          <a:srcRect b="44453"/>
          <a:stretch/>
        </p:blipFill>
        <p:spPr>
          <a:xfrm>
            <a:off x="9330851" y="858397"/>
            <a:ext cx="2710594" cy="1653123"/>
          </a:xfrm>
          <a:prstGeom prst="rect">
            <a:avLst/>
          </a:prstGeom>
        </p:spPr>
      </p:pic>
      <p:pic>
        <p:nvPicPr>
          <p:cNvPr id="33" name="Picture 32" descr="Chart, bar chart, histogram&#10;&#10;Description automatically generated">
            <a:extLst>
              <a:ext uri="{FF2B5EF4-FFF2-40B4-BE49-F238E27FC236}">
                <a16:creationId xmlns:a16="http://schemas.microsoft.com/office/drawing/2014/main" id="{5ADDAFB0-EA63-551E-085D-EA4F0738CC2A}"/>
              </a:ext>
            </a:extLst>
          </p:cNvPr>
          <p:cNvPicPr>
            <a:picLocks noChangeAspect="1"/>
          </p:cNvPicPr>
          <p:nvPr/>
        </p:nvPicPr>
        <p:blipFill rotWithShape="1">
          <a:blip r:embed="rId6"/>
          <a:srcRect b="44032"/>
          <a:stretch/>
        </p:blipFill>
        <p:spPr>
          <a:xfrm>
            <a:off x="2745479" y="4851777"/>
            <a:ext cx="3211106" cy="1955047"/>
          </a:xfrm>
          <a:prstGeom prst="rect">
            <a:avLst/>
          </a:prstGeom>
        </p:spPr>
      </p:pic>
      <p:pic>
        <p:nvPicPr>
          <p:cNvPr id="35" name="Picture 34" descr="Chart, bar chart&#10;&#10;Description automatically generated">
            <a:extLst>
              <a:ext uri="{FF2B5EF4-FFF2-40B4-BE49-F238E27FC236}">
                <a16:creationId xmlns:a16="http://schemas.microsoft.com/office/drawing/2014/main" id="{EF0EDF4B-D710-BF34-931F-B301FA0CDF24}"/>
              </a:ext>
            </a:extLst>
          </p:cNvPr>
          <p:cNvPicPr>
            <a:picLocks noChangeAspect="1"/>
          </p:cNvPicPr>
          <p:nvPr/>
        </p:nvPicPr>
        <p:blipFill rotWithShape="1">
          <a:blip r:embed="rId7"/>
          <a:srcRect t="-1" b="44983"/>
          <a:stretch/>
        </p:blipFill>
        <p:spPr>
          <a:xfrm>
            <a:off x="5914524" y="4885043"/>
            <a:ext cx="3182577" cy="1955047"/>
          </a:xfrm>
          <a:prstGeom prst="rect">
            <a:avLst/>
          </a:prstGeom>
        </p:spPr>
      </p:pic>
      <p:pic>
        <p:nvPicPr>
          <p:cNvPr id="37" name="Picture 36" descr="Chart, bar chart&#10;&#10;Description automatically generated">
            <a:extLst>
              <a:ext uri="{FF2B5EF4-FFF2-40B4-BE49-F238E27FC236}">
                <a16:creationId xmlns:a16="http://schemas.microsoft.com/office/drawing/2014/main" id="{8F6A37BB-73A6-D0C7-633A-1718395DA399}"/>
              </a:ext>
            </a:extLst>
          </p:cNvPr>
          <p:cNvPicPr>
            <a:picLocks noChangeAspect="1"/>
          </p:cNvPicPr>
          <p:nvPr/>
        </p:nvPicPr>
        <p:blipFill rotWithShape="1">
          <a:blip r:embed="rId8"/>
          <a:srcRect b="43528"/>
          <a:stretch/>
        </p:blipFill>
        <p:spPr>
          <a:xfrm>
            <a:off x="9162923" y="5055842"/>
            <a:ext cx="3029077" cy="1887521"/>
          </a:xfrm>
          <a:prstGeom prst="rect">
            <a:avLst/>
          </a:prstGeom>
        </p:spPr>
      </p:pic>
    </p:spTree>
    <p:extLst>
      <p:ext uri="{BB962C8B-B14F-4D97-AF65-F5344CB8AC3E}">
        <p14:creationId xmlns:p14="http://schemas.microsoft.com/office/powerpoint/2010/main" val="325518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941C-F7D5-0FCA-33B4-402C0CD48399}"/>
              </a:ext>
            </a:extLst>
          </p:cNvPr>
          <p:cNvSpPr>
            <a:spLocks noGrp="1"/>
          </p:cNvSpPr>
          <p:nvPr>
            <p:ph type="title"/>
          </p:nvPr>
        </p:nvSpPr>
        <p:spPr/>
        <p:txBody>
          <a:bodyPr>
            <a:normAutofit fontScale="90000"/>
          </a:bodyPr>
          <a:lstStyle/>
          <a:p>
            <a:r>
              <a:rPr lang="en-US" dirty="0"/>
              <a:t>Question 2: Which factor has the most impact on the alcohol percentage in wine ?</a:t>
            </a:r>
          </a:p>
        </p:txBody>
      </p:sp>
      <p:sp>
        <p:nvSpPr>
          <p:cNvPr id="3" name="Content Placeholder 2">
            <a:extLst>
              <a:ext uri="{FF2B5EF4-FFF2-40B4-BE49-F238E27FC236}">
                <a16:creationId xmlns:a16="http://schemas.microsoft.com/office/drawing/2014/main" id="{FDA3E535-1AE0-6037-AFFE-6C6F627E4858}"/>
              </a:ext>
            </a:extLst>
          </p:cNvPr>
          <p:cNvSpPr>
            <a:spLocks noGrp="1"/>
          </p:cNvSpPr>
          <p:nvPr>
            <p:ph idx="1"/>
          </p:nvPr>
        </p:nvSpPr>
        <p:spPr/>
        <p:txBody>
          <a:bodyPr/>
          <a:lstStyle/>
          <a:p>
            <a:r>
              <a:rPr lang="en-US" dirty="0"/>
              <a:t>Initial results just from the tests run </a:t>
            </a:r>
          </a:p>
          <a:p>
            <a:endParaRPr lang="en-US" dirty="0"/>
          </a:p>
          <a:p>
            <a:r>
              <a:rPr lang="en-US" dirty="0"/>
              <a:t>Stepwise Regression Results - </a:t>
            </a:r>
            <a:r>
              <a:rPr lang="en-US" b="1" i="0" u="none" strike="noStrike" dirty="0">
                <a:solidFill>
                  <a:srgbClr val="000000"/>
                </a:solidFill>
                <a:effectLst/>
                <a:latin typeface="Helvetica Neue" panose="02000503000000020004" pitchFamily="2" charset="0"/>
              </a:rPr>
              <a:t>all of the variables have a direct impact except for free sulfur dioxide. </a:t>
            </a:r>
          </a:p>
          <a:p>
            <a:endParaRPr lang="en-US" dirty="0"/>
          </a:p>
        </p:txBody>
      </p:sp>
    </p:spTree>
    <p:extLst>
      <p:ext uri="{BB962C8B-B14F-4D97-AF65-F5344CB8AC3E}">
        <p14:creationId xmlns:p14="http://schemas.microsoft.com/office/powerpoint/2010/main" val="860863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FAAB-070C-45E6-7117-DBD522AF4251}"/>
              </a:ext>
            </a:extLst>
          </p:cNvPr>
          <p:cNvSpPr>
            <a:spLocks noGrp="1"/>
          </p:cNvSpPr>
          <p:nvPr>
            <p:ph type="title"/>
          </p:nvPr>
        </p:nvSpPr>
        <p:spPr/>
        <p:txBody>
          <a:bodyPr>
            <a:normAutofit fontScale="90000"/>
          </a:bodyPr>
          <a:lstStyle/>
          <a:p>
            <a:r>
              <a:rPr lang="en-US" dirty="0"/>
              <a:t>Question 2: Which factor has the most impact on the alcohol percentage in wine ?</a:t>
            </a:r>
          </a:p>
        </p:txBody>
      </p:sp>
      <p:sp>
        <p:nvSpPr>
          <p:cNvPr id="3" name="Content Placeholder 2">
            <a:extLst>
              <a:ext uri="{FF2B5EF4-FFF2-40B4-BE49-F238E27FC236}">
                <a16:creationId xmlns:a16="http://schemas.microsoft.com/office/drawing/2014/main" id="{21A2D321-CC78-2F0F-B908-C16A41D0170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4944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0787F-24CB-68A2-4E25-98B9511F7C76}"/>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Summary </a:t>
            </a:r>
          </a:p>
        </p:txBody>
      </p:sp>
      <p:sp>
        <p:nvSpPr>
          <p:cNvPr id="3" name="Text Placeholder 2">
            <a:extLst>
              <a:ext uri="{FF2B5EF4-FFF2-40B4-BE49-F238E27FC236}">
                <a16:creationId xmlns:a16="http://schemas.microsoft.com/office/drawing/2014/main" id="{9537423A-4EB7-5A8B-A463-5722588510B3}"/>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22237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D2E2-75A8-2F41-0DB1-4D2EE7080966}"/>
              </a:ext>
            </a:extLst>
          </p:cNvPr>
          <p:cNvSpPr>
            <a:spLocks noGrp="1"/>
          </p:cNvSpPr>
          <p:nvPr>
            <p:ph type="title"/>
          </p:nvPr>
        </p:nvSpPr>
        <p:spPr/>
        <p:txBody>
          <a:bodyPr>
            <a:normAutofit fontScale="90000"/>
          </a:bodyPr>
          <a:lstStyle/>
          <a:p>
            <a:r>
              <a:rPr lang="en-US" b="0" i="0" u="none" strike="noStrike" dirty="0">
                <a:solidFill>
                  <a:srgbClr val="4A4A4A"/>
                </a:solidFill>
                <a:effectLst/>
                <a:latin typeface="Open Sans" panose="020B0606030504020204" pitchFamily="34" charset="0"/>
              </a:rPr>
              <a:t>The summary should be JUST ONE SLIDE, and it should contain a summary of the entirety of your results section. It should be in layman's terms, quick and dirty.</a:t>
            </a:r>
            <a:endParaRPr lang="en-US" dirty="0"/>
          </a:p>
        </p:txBody>
      </p:sp>
      <p:sp>
        <p:nvSpPr>
          <p:cNvPr id="3" name="Content Placeholder 2">
            <a:extLst>
              <a:ext uri="{FF2B5EF4-FFF2-40B4-BE49-F238E27FC236}">
                <a16:creationId xmlns:a16="http://schemas.microsoft.com/office/drawing/2014/main" id="{C95FC1B8-67C6-343F-AEAE-77DE61E1CBE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EBA6587-C3E6-EC60-BECD-4A32D3001B7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9519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40B3-D91B-D2AE-1A3B-5026E09EECCB}"/>
              </a:ext>
            </a:extLst>
          </p:cNvPr>
          <p:cNvSpPr>
            <a:spLocks noGrp="1"/>
          </p:cNvSpPr>
          <p:nvPr>
            <p:ph type="title"/>
          </p:nvPr>
        </p:nvSpPr>
        <p:spPr>
          <a:xfrm>
            <a:off x="5536734" y="609600"/>
            <a:ext cx="3737268" cy="1320800"/>
          </a:xfrm>
        </p:spPr>
        <p:txBody>
          <a:bodyPr>
            <a:normAutofit/>
          </a:bodyPr>
          <a:lstStyle/>
          <a:p>
            <a:r>
              <a:rPr lang="en-US" dirty="0"/>
              <a:t>Phoebe </a:t>
            </a:r>
          </a:p>
        </p:txBody>
      </p:sp>
      <p:sp>
        <p:nvSpPr>
          <p:cNvPr id="3" name="Content Placeholder 2">
            <a:extLst>
              <a:ext uri="{FF2B5EF4-FFF2-40B4-BE49-F238E27FC236}">
                <a16:creationId xmlns:a16="http://schemas.microsoft.com/office/drawing/2014/main" id="{9824B9F2-84E1-B3BE-E2E2-12FEBE84CC57}"/>
              </a:ext>
            </a:extLst>
          </p:cNvPr>
          <p:cNvSpPr>
            <a:spLocks noGrp="1"/>
          </p:cNvSpPr>
          <p:nvPr>
            <p:ph idx="1"/>
          </p:nvPr>
        </p:nvSpPr>
        <p:spPr>
          <a:xfrm>
            <a:off x="5209563" y="2160589"/>
            <a:ext cx="4064439" cy="3880773"/>
          </a:xfrm>
        </p:spPr>
        <p:txBody>
          <a:bodyPr>
            <a:normAutofit/>
          </a:bodyPr>
          <a:lstStyle/>
          <a:p>
            <a:r>
              <a:rPr lang="en-US" dirty="0"/>
              <a:t>Previously a Family and Consumer Sciences teacher </a:t>
            </a:r>
          </a:p>
          <a:p>
            <a:r>
              <a:rPr lang="en-US" dirty="0"/>
              <a:t>Interested in data analysis for the change in career path and many opportunities ! </a:t>
            </a:r>
          </a:p>
        </p:txBody>
      </p:sp>
      <p:pic>
        <p:nvPicPr>
          <p:cNvPr id="5" name="Picture 4" descr="A person smiling for the camera&#10;&#10;Description automatically generated with medium confidence">
            <a:extLst>
              <a:ext uri="{FF2B5EF4-FFF2-40B4-BE49-F238E27FC236}">
                <a16:creationId xmlns:a16="http://schemas.microsoft.com/office/drawing/2014/main" id="{DA5B1A38-1D72-D75C-187C-622E65A252AC}"/>
              </a:ext>
            </a:extLst>
          </p:cNvPr>
          <p:cNvPicPr>
            <a:picLocks noChangeAspect="1"/>
          </p:cNvPicPr>
          <p:nvPr/>
        </p:nvPicPr>
        <p:blipFill rotWithShape="1">
          <a:blip r:embed="rId2"/>
          <a:srcRect r="-1" b="466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2"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44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0787F-24CB-68A2-4E25-98B9511F7C76}"/>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Conclusion </a:t>
            </a:r>
          </a:p>
        </p:txBody>
      </p:sp>
      <p:sp>
        <p:nvSpPr>
          <p:cNvPr id="3" name="Text Placeholder 2">
            <a:extLst>
              <a:ext uri="{FF2B5EF4-FFF2-40B4-BE49-F238E27FC236}">
                <a16:creationId xmlns:a16="http://schemas.microsoft.com/office/drawing/2014/main" id="{9537423A-4EB7-5A8B-A463-5722588510B3}"/>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dirty="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6517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1640-9C86-6BF1-B65F-028CB5FCD51E}"/>
              </a:ext>
            </a:extLst>
          </p:cNvPr>
          <p:cNvSpPr>
            <a:spLocks noGrp="1"/>
          </p:cNvSpPr>
          <p:nvPr>
            <p:ph type="title"/>
          </p:nvPr>
        </p:nvSpPr>
        <p:spPr/>
        <p:txBody>
          <a:bodyPr>
            <a:normAutofit fontScale="90000"/>
          </a:bodyPr>
          <a:lstStyle/>
          <a:p>
            <a:r>
              <a:rPr lang="en-US" b="0" i="0" u="none" strike="noStrike" dirty="0">
                <a:solidFill>
                  <a:srgbClr val="4A4A4A"/>
                </a:solidFill>
                <a:effectLst/>
                <a:latin typeface="Open Sans" panose="020B0606030504020204" pitchFamily="34" charset="0"/>
              </a:rPr>
              <a:t>Your conclusion section should also only be one slide long. In it, you should have some bullet points containing information about:</a:t>
            </a:r>
            <a:br>
              <a:rPr lang="en-US" b="0" i="0" u="none" strike="noStrike" dirty="0">
                <a:solidFill>
                  <a:srgbClr val="4A4A4A"/>
                </a:solidFill>
                <a:effectLst/>
                <a:latin typeface="Open Sans" panose="020B0606030504020204" pitchFamily="34" charset="0"/>
              </a:rPr>
            </a:br>
            <a:r>
              <a:rPr lang="en-US" b="0" i="0" u="none" strike="noStrike" dirty="0">
                <a:solidFill>
                  <a:srgbClr val="333333"/>
                </a:solidFill>
                <a:effectLst/>
                <a:latin typeface="Montserrat" pitchFamily="2" charset="77"/>
              </a:rPr>
              <a:t>How do your findings impact the world at large?</a:t>
            </a:r>
            <a:br>
              <a:rPr lang="en-US" b="0" i="0" u="none" strike="noStrike" dirty="0">
                <a:solidFill>
                  <a:srgbClr val="333333"/>
                </a:solidFill>
                <a:effectLst/>
                <a:latin typeface="Montserrat" pitchFamily="2" charset="77"/>
              </a:rPr>
            </a:br>
            <a:r>
              <a:rPr lang="en-US" b="0" i="0" u="none" strike="noStrike" dirty="0">
                <a:solidFill>
                  <a:srgbClr val="333333"/>
                </a:solidFill>
                <a:effectLst/>
                <a:latin typeface="Montserrat" pitchFamily="2" charset="77"/>
              </a:rPr>
              <a:t>What's important about this work?</a:t>
            </a:r>
            <a:br>
              <a:rPr lang="en-US" b="0" i="0" u="none" strike="noStrike" dirty="0">
                <a:solidFill>
                  <a:srgbClr val="333333"/>
                </a:solidFill>
                <a:effectLst/>
                <a:latin typeface="Montserrat" pitchFamily="2" charset="77"/>
              </a:rPr>
            </a:br>
            <a:r>
              <a:rPr lang="en-US" b="0" i="0" u="none" strike="noStrike" dirty="0">
                <a:solidFill>
                  <a:srgbClr val="333333"/>
                </a:solidFill>
                <a:effectLst/>
                <a:latin typeface="Montserrat" pitchFamily="2" charset="77"/>
              </a:rPr>
              <a:t>Big picture information</a:t>
            </a:r>
            <a:br>
              <a:rPr lang="en-US" b="0" i="0" u="none" strike="noStrike" dirty="0">
                <a:solidFill>
                  <a:srgbClr val="333333"/>
                </a:solidFill>
                <a:effectLst/>
                <a:latin typeface="Montserrat" pitchFamily="2" charset="77"/>
              </a:rPr>
            </a:br>
            <a:br>
              <a:rPr lang="en-US" dirty="0"/>
            </a:br>
            <a:endParaRPr lang="en-US" dirty="0"/>
          </a:p>
        </p:txBody>
      </p:sp>
      <p:sp>
        <p:nvSpPr>
          <p:cNvPr id="3" name="Content Placeholder 2">
            <a:extLst>
              <a:ext uri="{FF2B5EF4-FFF2-40B4-BE49-F238E27FC236}">
                <a16:creationId xmlns:a16="http://schemas.microsoft.com/office/drawing/2014/main" id="{C3F03A7A-4689-31CE-59A9-0BF8FDE6D385}"/>
              </a:ext>
            </a:extLst>
          </p:cNvPr>
          <p:cNvSpPr>
            <a:spLocks noGrp="1"/>
          </p:cNvSpPr>
          <p:nvPr>
            <p:ph idx="1"/>
          </p:nvPr>
        </p:nvSpPr>
        <p:spPr>
          <a:xfrm>
            <a:off x="1542748" y="4917613"/>
            <a:ext cx="8596668" cy="3880773"/>
          </a:xfrm>
        </p:spPr>
        <p:txBody>
          <a:bodyPr/>
          <a:lstStyle/>
          <a:p>
            <a:endParaRPr lang="en-US" dirty="0"/>
          </a:p>
        </p:txBody>
      </p:sp>
    </p:spTree>
    <p:extLst>
      <p:ext uri="{BB962C8B-B14F-4D97-AF65-F5344CB8AC3E}">
        <p14:creationId xmlns:p14="http://schemas.microsoft.com/office/powerpoint/2010/main" val="306305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0787F-24CB-68A2-4E25-98B9511F7C76}"/>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Questions? </a:t>
            </a:r>
          </a:p>
        </p:txBody>
      </p:sp>
      <p:sp>
        <p:nvSpPr>
          <p:cNvPr id="3" name="Text Placeholder 2">
            <a:extLst>
              <a:ext uri="{FF2B5EF4-FFF2-40B4-BE49-F238E27FC236}">
                <a16:creationId xmlns:a16="http://schemas.microsoft.com/office/drawing/2014/main" id="{9537423A-4EB7-5A8B-A463-5722588510B3}"/>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9045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B2D3-8F01-F748-B1E6-CC2F7483B487}"/>
              </a:ext>
            </a:extLst>
          </p:cNvPr>
          <p:cNvSpPr>
            <a:spLocks noGrp="1"/>
          </p:cNvSpPr>
          <p:nvPr>
            <p:ph type="title"/>
          </p:nvPr>
        </p:nvSpPr>
        <p:spPr/>
        <p:txBody>
          <a:bodyPr/>
          <a:lstStyle/>
          <a:p>
            <a:r>
              <a:rPr lang="en-US" dirty="0" err="1"/>
              <a:t>Tanishia</a:t>
            </a:r>
            <a:endParaRPr lang="en-US" dirty="0"/>
          </a:p>
        </p:txBody>
      </p:sp>
      <p:sp>
        <p:nvSpPr>
          <p:cNvPr id="3" name="Content Placeholder 2">
            <a:extLst>
              <a:ext uri="{FF2B5EF4-FFF2-40B4-BE49-F238E27FC236}">
                <a16:creationId xmlns:a16="http://schemas.microsoft.com/office/drawing/2014/main" id="{6A31D696-908D-AC6B-6A1C-9FD885329F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01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C76C4-77DB-AF16-E73E-A6145E595FA6}"/>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Project Introduction </a:t>
            </a:r>
          </a:p>
        </p:txBody>
      </p:sp>
      <p:sp>
        <p:nvSpPr>
          <p:cNvPr id="3" name="Text Placeholder 2">
            <a:extLst>
              <a:ext uri="{FF2B5EF4-FFF2-40B4-BE49-F238E27FC236}">
                <a16:creationId xmlns:a16="http://schemas.microsoft.com/office/drawing/2014/main" id="{66B65010-613A-FE3C-35FA-AB682A110C3E}"/>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8945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91F9-82FE-6A39-7838-C3178ED317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1CF5EB-18AD-0154-6EB5-1BFF550B6420}"/>
              </a:ext>
            </a:extLst>
          </p:cNvPr>
          <p:cNvSpPr>
            <a:spLocks noGrp="1"/>
          </p:cNvSpPr>
          <p:nvPr>
            <p:ph idx="1"/>
          </p:nvPr>
        </p:nvSpPr>
        <p:spPr/>
        <p:txBody>
          <a:bodyPr/>
          <a:lstStyle/>
          <a:p>
            <a:r>
              <a:rPr lang="en-US" b="0" i="0" u="none" strike="noStrike" dirty="0">
                <a:solidFill>
                  <a:srgbClr val="4A4A4A"/>
                </a:solidFill>
                <a:effectLst/>
                <a:latin typeface="Open Sans" panose="020B0606030504020204" pitchFamily="34" charset="0"/>
              </a:rPr>
              <a:t>You should have a couple slides of background information about the topic you are covering. For instance, if you are asking and answering questions about the stock market, you should give a little basic information about the stock market. Try to build this up, so start with the most general information and then get more specific with information that directly relates to your data or the questions you will be answering with the data.</a:t>
            </a:r>
            <a:endParaRPr lang="en-US" dirty="0"/>
          </a:p>
        </p:txBody>
      </p:sp>
    </p:spTree>
    <p:extLst>
      <p:ext uri="{BB962C8B-B14F-4D97-AF65-F5344CB8AC3E}">
        <p14:creationId xmlns:p14="http://schemas.microsoft.com/office/powerpoint/2010/main" val="135980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wo glasses of red wine clink Royalty Free Vector Image">
            <a:extLst>
              <a:ext uri="{FF2B5EF4-FFF2-40B4-BE49-F238E27FC236}">
                <a16:creationId xmlns:a16="http://schemas.microsoft.com/office/drawing/2014/main" id="{0F39F2F9-2E01-75A0-FE80-CD5BBAAB7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66" r="-1" b="10870"/>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429AB2-8A78-F415-7AC0-DAE12A65DBB1}"/>
              </a:ext>
            </a:extLst>
          </p:cNvPr>
          <p:cNvSpPr>
            <a:spLocks noGrp="1"/>
          </p:cNvSpPr>
          <p:nvPr>
            <p:ph type="title"/>
          </p:nvPr>
        </p:nvSpPr>
        <p:spPr>
          <a:xfrm>
            <a:off x="677333" y="609600"/>
            <a:ext cx="3851123" cy="1320800"/>
          </a:xfrm>
        </p:spPr>
        <p:txBody>
          <a:bodyPr>
            <a:normAutofit/>
          </a:bodyPr>
          <a:lstStyle/>
          <a:p>
            <a:r>
              <a:rPr lang="en-US" dirty="0"/>
              <a:t>Background on red wine </a:t>
            </a:r>
          </a:p>
        </p:txBody>
      </p:sp>
      <p:cxnSp>
        <p:nvCxnSpPr>
          <p:cNvPr id="2055" name="Straight Connector 205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54F2D82-8EBB-5636-E9FE-5E85549BCCDE}"/>
              </a:ext>
            </a:extLst>
          </p:cNvPr>
          <p:cNvGraphicFramePr>
            <a:graphicFrameLocks noGrp="1"/>
          </p:cNvGraphicFramePr>
          <p:nvPr>
            <p:ph idx="1"/>
            <p:extLst>
              <p:ext uri="{D42A27DB-BD31-4B8C-83A1-F6EECF244321}">
                <p14:modId xmlns:p14="http://schemas.microsoft.com/office/powerpoint/2010/main" val="3903149110"/>
              </p:ext>
            </p:extLst>
          </p:nvPr>
        </p:nvGraphicFramePr>
        <p:xfrm>
          <a:off x="677334" y="2160589"/>
          <a:ext cx="3851122"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775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34FB-7353-06D2-0016-EA1E9A604A91}"/>
              </a:ext>
            </a:extLst>
          </p:cNvPr>
          <p:cNvSpPr>
            <a:spLocks noGrp="1"/>
          </p:cNvSpPr>
          <p:nvPr>
            <p:ph type="title"/>
          </p:nvPr>
        </p:nvSpPr>
        <p:spPr/>
        <p:txBody>
          <a:bodyPr/>
          <a:lstStyle/>
          <a:p>
            <a:r>
              <a:rPr lang="en-US" dirty="0"/>
              <a:t>Question 1 : What Factors Determine a Quality Wine ?</a:t>
            </a:r>
          </a:p>
        </p:txBody>
      </p:sp>
      <p:sp>
        <p:nvSpPr>
          <p:cNvPr id="3" name="Content Placeholder 2">
            <a:extLst>
              <a:ext uri="{FF2B5EF4-FFF2-40B4-BE49-F238E27FC236}">
                <a16:creationId xmlns:a16="http://schemas.microsoft.com/office/drawing/2014/main" id="{4ABD5806-899D-DDD2-F1E4-9B8C37063D3A}"/>
              </a:ext>
            </a:extLst>
          </p:cNvPr>
          <p:cNvSpPr>
            <a:spLocks noGrp="1"/>
          </p:cNvSpPr>
          <p:nvPr>
            <p:ph idx="1"/>
          </p:nvPr>
        </p:nvSpPr>
        <p:spPr/>
        <p:txBody>
          <a:bodyPr/>
          <a:lstStyle/>
          <a:p>
            <a:r>
              <a:rPr lang="en-US" dirty="0"/>
              <a:t>Why we chose this question</a:t>
            </a:r>
          </a:p>
          <a:p>
            <a:r>
              <a:rPr lang="en-US" dirty="0"/>
              <a:t>The variables that went into it </a:t>
            </a:r>
          </a:p>
        </p:txBody>
      </p:sp>
    </p:spTree>
    <p:extLst>
      <p:ext uri="{BB962C8B-B14F-4D97-AF65-F5344CB8AC3E}">
        <p14:creationId xmlns:p14="http://schemas.microsoft.com/office/powerpoint/2010/main" val="349622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941C-F7D5-0FCA-33B4-402C0CD48399}"/>
              </a:ext>
            </a:extLst>
          </p:cNvPr>
          <p:cNvSpPr>
            <a:spLocks noGrp="1"/>
          </p:cNvSpPr>
          <p:nvPr>
            <p:ph type="title"/>
          </p:nvPr>
        </p:nvSpPr>
        <p:spPr/>
        <p:txBody>
          <a:bodyPr>
            <a:normAutofit fontScale="90000"/>
          </a:bodyPr>
          <a:lstStyle/>
          <a:p>
            <a:r>
              <a:rPr lang="en-US" dirty="0"/>
              <a:t>Question 2: Which factor has the most impact on the alcohol percentage in wine ?</a:t>
            </a:r>
          </a:p>
        </p:txBody>
      </p:sp>
      <p:sp>
        <p:nvSpPr>
          <p:cNvPr id="3" name="Content Placeholder 2">
            <a:extLst>
              <a:ext uri="{FF2B5EF4-FFF2-40B4-BE49-F238E27FC236}">
                <a16:creationId xmlns:a16="http://schemas.microsoft.com/office/drawing/2014/main" id="{FDA3E535-1AE0-6037-AFFE-6C6F627E4858}"/>
              </a:ext>
            </a:extLst>
          </p:cNvPr>
          <p:cNvSpPr>
            <a:spLocks noGrp="1"/>
          </p:cNvSpPr>
          <p:nvPr>
            <p:ph idx="1"/>
          </p:nvPr>
        </p:nvSpPr>
        <p:spPr/>
        <p:txBody>
          <a:bodyPr/>
          <a:lstStyle/>
          <a:p>
            <a:r>
              <a:rPr lang="en-US" dirty="0"/>
              <a:t>Why we chose this question</a:t>
            </a:r>
          </a:p>
          <a:p>
            <a:r>
              <a:rPr lang="en-US" dirty="0"/>
              <a:t>The variables that went into it </a:t>
            </a:r>
          </a:p>
          <a:p>
            <a:endParaRPr lang="en-US" dirty="0"/>
          </a:p>
        </p:txBody>
      </p:sp>
    </p:spTree>
    <p:extLst>
      <p:ext uri="{BB962C8B-B14F-4D97-AF65-F5344CB8AC3E}">
        <p14:creationId xmlns:p14="http://schemas.microsoft.com/office/powerpoint/2010/main" val="191475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5B683-5C4D-EF41-7D53-72506CFFBEAD}"/>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Methods</a:t>
            </a:r>
          </a:p>
        </p:txBody>
      </p:sp>
      <p:sp>
        <p:nvSpPr>
          <p:cNvPr id="3" name="Text Placeholder 2">
            <a:extLst>
              <a:ext uri="{FF2B5EF4-FFF2-40B4-BE49-F238E27FC236}">
                <a16:creationId xmlns:a16="http://schemas.microsoft.com/office/drawing/2014/main" id="{B2F64C5C-A109-114D-B928-C1F15952680A}"/>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91095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wine presentation ">
      <a:dk1>
        <a:srgbClr val="000000"/>
      </a:dk1>
      <a:lt1>
        <a:srgbClr val="FFFFFF"/>
      </a:lt1>
      <a:dk2>
        <a:srgbClr val="323232"/>
      </a:dk2>
      <a:lt2>
        <a:srgbClr val="E3DED1"/>
      </a:lt2>
      <a:accent1>
        <a:srgbClr val="69000E"/>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{13456D60-246C-6240-A8BA-36562EC890DB}tf10001060</Template>
  <TotalTime>14616</TotalTime>
  <Words>575</Words>
  <Application>Microsoft Macintosh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ACADEMY ENGRAVED LET PLAIN:1.0</vt:lpstr>
      <vt:lpstr>Arial</vt:lpstr>
      <vt:lpstr>Helvetica Neue</vt:lpstr>
      <vt:lpstr>Montserrat</vt:lpstr>
      <vt:lpstr>Open Sans</vt:lpstr>
      <vt:lpstr>Trebuchet MS</vt:lpstr>
      <vt:lpstr>Wingdings 3</vt:lpstr>
      <vt:lpstr>Facet</vt:lpstr>
      <vt:lpstr>PowerPoint Presentation</vt:lpstr>
      <vt:lpstr>Phoebe </vt:lpstr>
      <vt:lpstr>Tanishia</vt:lpstr>
      <vt:lpstr>Project Introduction </vt:lpstr>
      <vt:lpstr>PowerPoint Presentation</vt:lpstr>
      <vt:lpstr>Background on red wine </vt:lpstr>
      <vt:lpstr>Question 1 : What Factors Determine a Quality Wine ?</vt:lpstr>
      <vt:lpstr>Question 2: Which factor has the most impact on the alcohol percentage in wine ?</vt:lpstr>
      <vt:lpstr>Methods</vt:lpstr>
      <vt:lpstr>PowerPoint Presentation</vt:lpstr>
      <vt:lpstr>Question 1 : What Factors Determine a Quality Wine ?</vt:lpstr>
      <vt:lpstr>Question 2: Which factor has the most impact on the alcohol percentage in wine ?</vt:lpstr>
      <vt:lpstr>Results From Tests</vt:lpstr>
      <vt:lpstr>Question 1 : What Factors Determine a Quality Wine ?</vt:lpstr>
      <vt:lpstr>Question 1 : What Factors Determine a Quality Wine ?</vt:lpstr>
      <vt:lpstr>Question 2: Which factor has the most impact on the alcohol percentage in wine ?</vt:lpstr>
      <vt:lpstr>Question 2: Which factor has the most impact on the alcohol percentage in wine ?</vt:lpstr>
      <vt:lpstr>Summary </vt:lpstr>
      <vt:lpstr>The summary should be JUST ONE SLIDE, and it should contain a summary of the entirety of your results section. It should be in layman's terms, quick and dirty.</vt:lpstr>
      <vt:lpstr>Conclusion </vt:lpstr>
      <vt:lpstr>Your conclusion section should also only be one slide long. In it, you should have some bullet points containing information about: How do your findings impact the world at large? What's important about this work? Big picture information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 Analysis</dc:title>
  <dc:creator>carlos duque</dc:creator>
  <cp:lastModifiedBy>carlos duque</cp:lastModifiedBy>
  <cp:revision>5</cp:revision>
  <dcterms:created xsi:type="dcterms:W3CDTF">2022-10-26T08:13:41Z</dcterms:created>
  <dcterms:modified xsi:type="dcterms:W3CDTF">2022-11-08T00:54:10Z</dcterms:modified>
</cp:coreProperties>
</file>