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4"/>
    <p:sldId id="267" r:id="rId15"/>
    <p:sldId id="268" r:id="rId16"/>
    <p:sldId id="269" r:id="rId17"/>
    <p:sldId id="270" r:id="rId18"/>
    <p:sldId id="274" r:id="rId19"/>
  </p:sldIdLst>
  <p:sldSz cx="12192000" cy="6858000"/>
  <p:notesSz cx="6858000" cy="9144000"/>
  <p:embeddedFontLst>
    <p:embeddedFont>
      <p:font typeface="华文新魏" panose="02010800040101010101" charset="-122"/>
      <p:regular r:id="rId23"/>
    </p:embeddedFont>
    <p:embeddedFont>
      <p:font typeface="微软雅黑" panose="020B0503020204020204" charset="-122"/>
      <p:regular r:id="rId24"/>
    </p:embeddedFont>
    <p:embeddedFont>
      <p:font typeface="华文中宋" panose="02010600040101010101" charset="-122"/>
      <p:regular r:id="rId25"/>
    </p:embeddedFont>
    <p:embeddedFont>
      <p:font typeface="Calibri" panose="020F0502020204030204" charset="0"/>
      <p:regular r:id="rId26"/>
      <p:bold r:id="rId27"/>
      <p:italic r:id="rId28"/>
      <p:boldItalic r:id="rId29"/>
    </p:embeddedFont>
  </p:embeddedFontLst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9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3.xml"/><Relationship Id="rId3" Type="http://schemas.openxmlformats.org/officeDocument/2006/relationships/slide" Target="slides/slide1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jpe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jpeg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10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002" name="AutoShape 3"/>
          <p:cNvSpPr/>
          <p:nvPr/>
        </p:nvSpPr>
        <p:spPr>
          <a:xfrm>
            <a:off x="1524000" y="2005963"/>
            <a:ext cx="9144000" cy="1014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5400" b="1">
                <a:gradFill>
                  <a:gsLst>
                    <a:gs pos="0">
                      <a:srgbClr val="012D86">
                        <a:alpha val="100000"/>
                      </a:srgbClr>
                    </a:gs>
                    <a:gs pos="100000">
                      <a:srgbClr val="0E2557">
                        <a:alpha val="100000"/>
                      </a:srgbClr>
                    </a:gs>
                  </a:gsLst>
                  <a:lin ang="0"/>
                </a:gradFill>
                <a:effectLst>
                  <a:outerShdw blurRad="38100" dist="19050" dir="270000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面向大众的Python爬虫教程</a:t>
            </a:r>
            <a:endParaRPr lang="en-US" sz="5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00003" name="AutoShape 4"/>
          <p:cNvSpPr/>
          <p:nvPr/>
        </p:nvSpPr>
        <p:spPr>
          <a:xfrm>
            <a:off x="1524000" y="3107778"/>
            <a:ext cx="9144000" cy="5219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endParaRPr 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3457229" y="1366715"/>
            <a:ext cx="607819" cy="60781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3585573" y="1495059"/>
            <a:ext cx="351132" cy="351132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</p:sp>
      <p:cxnSp>
        <p:nvCxnSpPr>
          <p:cNvPr id="5" name="Connector 5"/>
          <p:cNvCxnSpPr/>
          <p:nvPr/>
        </p:nvCxnSpPr>
        <p:spPr>
          <a:xfrm>
            <a:off x="3761139" y="1974534"/>
            <a:ext cx="0" cy="831102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TextBox 6"/>
          <p:cNvSpPr txBox="1"/>
          <p:nvPr/>
        </p:nvSpPr>
        <p:spPr>
          <a:xfrm>
            <a:off x="4197466" y="1162542"/>
            <a:ext cx="656395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用于</a:t>
            </a:r>
            <a:r>
              <a:rPr 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发送HTTP请求</a:t>
            </a:r>
            <a:endParaRPr lang="en-US" sz="2000" b="1">
              <a:gradFill>
                <a:gsLst>
                  <a:gs pos="25000">
                    <a:srgbClr val="FF566A"/>
                  </a:gs>
                  <a:gs pos="75000">
                    <a:srgbClr val="F6AABA"/>
                  </a:gs>
                  <a:gs pos="0">
                    <a:srgbClr val="EB3A48"/>
                  </a:gs>
                  <a:gs pos="100000">
                    <a:srgbClr val="FFCFD9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16705" y="1685290"/>
            <a:ext cx="7326630" cy="11468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使用pip工具，输入“pip install requests”命令，安装requests库。该库用于发送HTTP请求，是爬虫与被爬网站进行交互的基础。</a:t>
            </a:r>
            <a:endParaRPr lang="en-US">
              <a:solidFill>
                <a:schemeClr val="dk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-230132" y="2286314"/>
            <a:ext cx="3687085" cy="3687085"/>
          </a:xfrm>
          <a:prstGeom prst="ellipse">
            <a:avLst/>
          </a:prstGeom>
          <a:gradFill>
            <a:gsLst>
              <a:gs pos="25000">
                <a:srgbClr val="FF6952"/>
              </a:gs>
              <a:gs pos="75000">
                <a:srgbClr val="FFD2AC"/>
              </a:gs>
              <a:gs pos="0">
                <a:srgbClr val="FF3E35"/>
              </a:gs>
              <a:gs pos="100000">
                <a:srgbClr val="FFE3BE"/>
              </a:gs>
            </a:gsLst>
            <a:lin ang="18900000" scaled="1"/>
          </a:gradFill>
        </p:spPr>
      </p:sp>
      <p:pic>
        <p:nvPicPr>
          <p:cNvPr id="9" name="Picture 9"/>
          <p:cNvPicPr>
            <a:picLocks noChangeAspect="1"/>
          </p:cNvPicPr>
          <p:nvPr/>
        </p:nvPicPr>
        <p:blipFill>
          <a:blip r:embed="rId2">
            <a:alphaModFix amt="100000"/>
          </a:blip>
          <a:srcRect l="16625" r="16625"/>
          <a:stretch>
            <a:fillRect/>
          </a:stretch>
        </p:blipFill>
        <p:spPr>
          <a:xfrm>
            <a:off x="-136413" y="2438453"/>
            <a:ext cx="3304067" cy="3304066"/>
          </a:xfrm>
          <a:prstGeom prst="ellipse">
            <a:avLst/>
          </a:prstGeom>
        </p:spPr>
      </p:pic>
      <p:sp>
        <p:nvSpPr>
          <p:cNvPr id="10" name="AutoShape 10"/>
          <p:cNvSpPr/>
          <p:nvPr/>
        </p:nvSpPr>
        <p:spPr>
          <a:xfrm>
            <a:off x="3457229" y="3005324"/>
            <a:ext cx="607819" cy="60781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1" name="AutoShape 11"/>
          <p:cNvSpPr/>
          <p:nvPr/>
        </p:nvSpPr>
        <p:spPr>
          <a:xfrm>
            <a:off x="3585573" y="3133668"/>
            <a:ext cx="351132" cy="351132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</p:sp>
      <p:cxnSp>
        <p:nvCxnSpPr>
          <p:cNvPr id="12" name="Connector 12"/>
          <p:cNvCxnSpPr/>
          <p:nvPr/>
        </p:nvCxnSpPr>
        <p:spPr>
          <a:xfrm>
            <a:off x="3761139" y="3613143"/>
            <a:ext cx="0" cy="831102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TextBox 13"/>
          <p:cNvSpPr txBox="1"/>
          <p:nvPr/>
        </p:nvSpPr>
        <p:spPr>
          <a:xfrm>
            <a:off x="4197466" y="2801151"/>
            <a:ext cx="656395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用于</a:t>
            </a:r>
            <a:r>
              <a:rPr 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HTML解析</a:t>
            </a:r>
            <a:endParaRPr lang="en-US" sz="2000" b="1">
              <a:gradFill>
                <a:gsLst>
                  <a:gs pos="25000">
                    <a:srgbClr val="FF566A"/>
                  </a:gs>
                  <a:gs pos="75000">
                    <a:srgbClr val="F6AABA"/>
                  </a:gs>
                  <a:gs pos="0">
                    <a:srgbClr val="EB3A48"/>
                  </a:gs>
                  <a:gs pos="100000">
                    <a:srgbClr val="FFCFD9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4116705" y="3323590"/>
            <a:ext cx="7494270" cy="11468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输入“pip install beautifulsoup4”命令，安装BeautifulSoup4库。该库用于解析HTML文档，提取所需数据。是爬虫从网页中提取信息的重要工具。</a:t>
            </a:r>
            <a:endParaRPr lang="en-US">
              <a:solidFill>
                <a:schemeClr val="dk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5" name="AutoShape 15"/>
          <p:cNvSpPr/>
          <p:nvPr/>
        </p:nvSpPr>
        <p:spPr>
          <a:xfrm>
            <a:off x="3457229" y="4643934"/>
            <a:ext cx="607819" cy="60781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</p:sp>
      <p:sp>
        <p:nvSpPr>
          <p:cNvPr id="16" name="AutoShape 16"/>
          <p:cNvSpPr/>
          <p:nvPr/>
        </p:nvSpPr>
        <p:spPr>
          <a:xfrm>
            <a:off x="3585573" y="4772277"/>
            <a:ext cx="351132" cy="351132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</p:sp>
      <p:cxnSp>
        <p:nvCxnSpPr>
          <p:cNvPr id="17" name="Connector 17"/>
          <p:cNvCxnSpPr/>
          <p:nvPr/>
        </p:nvCxnSpPr>
        <p:spPr>
          <a:xfrm>
            <a:off x="3761139" y="5251753"/>
            <a:ext cx="0" cy="831102"/>
          </a:xfrm>
          <a:prstGeom prst="line">
            <a:avLst/>
          </a:prstGeom>
          <a:ln w="9525">
            <a:solidFill>
              <a:schemeClr val="accent1"/>
            </a:solidFill>
            <a:prstDash val="dash"/>
            <a:headEnd type="none"/>
            <a:tailEnd type="none"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8"/>
          <p:cNvSpPr txBox="1"/>
          <p:nvPr/>
        </p:nvSpPr>
        <p:spPr>
          <a:xfrm>
            <a:off x="4197466" y="4439760"/>
            <a:ext cx="656395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用作</a:t>
            </a:r>
            <a:r>
              <a:rPr lang="en-US" sz="2000" b="1">
                <a:gradFill>
                  <a:gsLst>
                    <a:gs pos="25000">
                      <a:srgbClr val="FF566A"/>
                    </a:gs>
                    <a:gs pos="75000">
                      <a:srgbClr val="F6AABA"/>
                    </a:gs>
                    <a:gs pos="0">
                      <a:srgbClr val="EB3A48"/>
                    </a:gs>
                    <a:gs pos="100000">
                      <a:srgbClr val="FFCFD9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解析器</a:t>
            </a:r>
            <a:endParaRPr lang="en-US" sz="2000" b="1">
              <a:gradFill>
                <a:gsLst>
                  <a:gs pos="25000">
                    <a:srgbClr val="FF566A"/>
                  </a:gs>
                  <a:gs pos="75000">
                    <a:srgbClr val="F6AABA"/>
                  </a:gs>
                  <a:gs pos="0">
                    <a:srgbClr val="EB3A48"/>
                  </a:gs>
                  <a:gs pos="100000">
                    <a:srgbClr val="FFCFD9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4065905" y="4962525"/>
            <a:ext cx="7694930" cy="11468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输入“pip install lxml”命令，安装lxml库。lxml是一个强大的HTML和XML解析器，支持XPath查询方式。是爬虫处理复杂网页结构时的重要工具。</a:t>
            </a:r>
            <a:endParaRPr lang="en-US">
              <a:solidFill>
                <a:schemeClr val="dk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0002" name="AutoShape 20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核心库安装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14" grpId="0"/>
      <p:bldP spid="14" grpId="1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>
            <p:custDataLst>
              <p:tags r:id="rId2"/>
            </p:custDataLst>
          </p:nvPr>
        </p:nvSpPr>
        <p:spPr>
          <a:xfrm>
            <a:off x="6003854" y="1328561"/>
            <a:ext cx="4993538" cy="2090318"/>
          </a:xfrm>
          <a:prstGeom prst="round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</p:sp>
      <p:sp>
        <p:nvSpPr>
          <p:cNvPr id="4" name="AutoShape 4"/>
          <p:cNvSpPr/>
          <p:nvPr>
            <p:custDataLst>
              <p:tags r:id="rId3"/>
            </p:custDataLst>
          </p:nvPr>
        </p:nvSpPr>
        <p:spPr>
          <a:xfrm>
            <a:off x="6003854" y="3725232"/>
            <a:ext cx="4993538" cy="2090318"/>
          </a:xfrm>
          <a:prstGeom prst="roundRect">
            <a:avLst/>
          </a:prstGeom>
          <a:gradFill>
            <a:gsLst>
              <a:gs pos="0">
                <a:srgbClr val="BDD4F6"/>
              </a:gs>
              <a:gs pos="100000">
                <a:srgbClr val="4D8DE5"/>
              </a:gs>
            </a:gsLst>
            <a:lin ang="5400000" scaled="1"/>
          </a:gradFill>
        </p:spPr>
      </p:sp>
      <p:sp>
        <p:nvSpPr>
          <p:cNvPr id="5" name="AutoShape 5"/>
          <p:cNvSpPr/>
          <p:nvPr>
            <p:custDataLst>
              <p:tags r:id="rId4"/>
            </p:custDataLst>
          </p:nvPr>
        </p:nvSpPr>
        <p:spPr>
          <a:xfrm>
            <a:off x="681853" y="3725232"/>
            <a:ext cx="4993538" cy="2090318"/>
          </a:xfrm>
          <a:prstGeom prst="roundRect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</p:sp>
      <p:sp>
        <p:nvSpPr>
          <p:cNvPr id="6" name="AutoShape 6"/>
          <p:cNvSpPr/>
          <p:nvPr>
            <p:custDataLst>
              <p:tags r:id="rId5"/>
            </p:custDataLst>
          </p:nvPr>
        </p:nvSpPr>
        <p:spPr>
          <a:xfrm>
            <a:off x="681853" y="1313442"/>
            <a:ext cx="4993538" cy="2090318"/>
          </a:xfrm>
          <a:prstGeom prst="roundRect">
            <a:avLst/>
          </a:prstGeom>
          <a:gradFill>
            <a:gsLst>
              <a:gs pos="0">
                <a:srgbClr val="BDD4F6"/>
              </a:gs>
              <a:gs pos="100000">
                <a:srgbClr val="4D8DE5"/>
              </a:gs>
            </a:gsLst>
            <a:lin ang="5400000" scaled="1"/>
          </a:gradFill>
        </p:spPr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6368104" y="3809721"/>
            <a:ext cx="408924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数据提取与存储</a:t>
            </a:r>
            <a:endParaRPr lang="en-US" sz="2000" b="1">
              <a:solidFill>
                <a:schemeClr val="bg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8" name="TextBox 8"/>
          <p:cNvSpPr txBox="1"/>
          <p:nvPr>
            <p:custDataLst>
              <p:tags r:id="rId7"/>
            </p:custDataLst>
          </p:nvPr>
        </p:nvSpPr>
        <p:spPr>
          <a:xfrm>
            <a:off x="6383979" y="4343355"/>
            <a:ext cx="4264216" cy="114677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从解析后的网页内容中提取所需数据。这通常涉及遍历文档树、应用CSS选择器或XPath等。将数据存储在合适的数据结构中。</a:t>
            </a:r>
            <a:endParaRPr lang="en-US" sz="1600">
              <a:solidFill>
                <a:schemeClr val="bg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8"/>
            </p:custDataLst>
          </p:nvPr>
        </p:nvSpPr>
        <p:spPr>
          <a:xfrm>
            <a:off x="1046514" y="1447975"/>
            <a:ext cx="408924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导入核心库</a:t>
            </a:r>
            <a:endParaRPr lang="en-US" sz="2000" b="1">
              <a:solidFill>
                <a:schemeClr val="bg1"/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1046480" y="1953895"/>
            <a:ext cx="4264025" cy="127825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chemeClr val="bg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在爬虫代码中，首先导入必要的核心库，如requests、BeautifulSoup等。这些库提供了发送HTTP请求、解析HTML文档等功能。</a:t>
            </a:r>
            <a:endParaRPr lang="en-US" sz="1600">
              <a:solidFill>
                <a:schemeClr val="bg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6384390" y="1448610"/>
            <a:ext cx="408924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发送HTTP请求</a:t>
            </a:r>
            <a:endParaRPr lang="en-US" sz="2000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2" name="TextBox 12"/>
          <p:cNvSpPr txBox="1"/>
          <p:nvPr>
            <p:custDataLst>
              <p:tags r:id="rId11"/>
            </p:custDataLst>
          </p:nvPr>
        </p:nvSpPr>
        <p:spPr>
          <a:xfrm>
            <a:off x="6368415" y="2016125"/>
            <a:ext cx="4264025" cy="12160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使用requests库发送HTTP请求，获取网页内容。通过指定URL，模拟浏览器行为，获取网页的HTML代码或JSON数据。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3" name="TextBox 13"/>
          <p:cNvSpPr txBox="1"/>
          <p:nvPr>
            <p:custDataLst>
              <p:tags r:id="rId12"/>
            </p:custDataLst>
          </p:nvPr>
        </p:nvSpPr>
        <p:spPr>
          <a:xfrm>
            <a:off x="1046514" y="3733521"/>
            <a:ext cx="4089246" cy="696773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解析网页内容</a:t>
            </a:r>
            <a:endParaRPr lang="en-US" sz="2000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14" name="TextBox 14"/>
          <p:cNvSpPr txBox="1"/>
          <p:nvPr>
            <p:custDataLst>
              <p:tags r:id="rId13"/>
            </p:custDataLst>
          </p:nvPr>
        </p:nvSpPr>
        <p:spPr>
          <a:xfrm>
            <a:off x="981075" y="4191635"/>
            <a:ext cx="4429760" cy="11468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使用BeautifulSoup等库解析网页内容</a:t>
            </a:r>
            <a:r>
              <a:rPr lang="zh-CN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，也可以直接将文本内容转化为可被</a:t>
            </a:r>
            <a:r>
              <a:rPr lang="en-US" altLang="zh-CN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xpath</a:t>
            </a:r>
            <a:r>
              <a:rPr lang="zh-CN" alt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解析的对象（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将获取的HTML文档解析为可操作的数据结构，便于后续的数据提取和处理</a:t>
            </a:r>
            <a:r>
              <a:rPr lang="zh-CN" alt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0002" name="AutoShape 15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基本代码框架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8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02" name="TextBox 2"/>
          <p:cNvSpPr txBox="1"/>
          <p:nvPr/>
        </p:nvSpPr>
        <p:spPr>
          <a:xfrm>
            <a:off x="2832100" y="2749009"/>
            <a:ext cx="652780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6750" b="1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数据提取方法</a:t>
            </a:r>
            <a:endParaRPr lang="en-US" sz="6750" b="1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0002" name="AutoShape 23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正则表达式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1171575" y="1574800"/>
            <a:ext cx="433832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1. 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基础元字符</a:t>
            </a:r>
            <a:endParaRPr lang="en-US" altLang="zh-CN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匹配任意单个字符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换行符除外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\d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匹配数字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等价于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[0-9])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\w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匹配单词字符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字母、数字、下划线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\s 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匹配空白字符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(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空格、制表符等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2. 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量词修饰符</a:t>
            </a:r>
            <a:endParaRPr lang="en-US" altLang="zh-CN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*   0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次或多次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+   1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次或多次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?   0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次或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次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24230" y="1146810"/>
            <a:ext cx="2680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</a:rPr>
              <a:t>匹配规则：</a:t>
            </a:r>
            <a:endParaRPr lang="zh-CN" altLang="en-US" sz="2000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824230" y="4391660"/>
            <a:ext cx="19970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</a:t>
            </a:r>
            <a:r>
              <a:rPr lang="zh-CN" altLang="en-US" sz="20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模块基本语法：</a:t>
            </a:r>
            <a:endParaRPr lang="zh-CN" altLang="en-US" sz="2000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924560" y="4737735"/>
            <a:ext cx="9895840" cy="16808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re.match()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：从字符串开头匹配，返回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Match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对象或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None;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re.search()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：扫描整个字符串返回第一个匹配项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‌;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re.findall()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：返回所有匹配结果的列表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‌;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re.compile()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：预编译正则表达式提升性能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re.fullmatch()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：检查整个字符串是否与给定正则表达式模式完全匹配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03620" y="1602740"/>
            <a:ext cx="5402580" cy="299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{n}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精确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n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次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{n,}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至少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n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次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{n,m}   n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到</a:t>
            </a: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m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次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3. 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位置锚定</a:t>
            </a:r>
            <a:endParaRPr lang="en-US" altLang="zh-CN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^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匹配字符串开头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$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匹配字符串结尾</a:t>
            </a:r>
            <a:endParaRPr lang="en-US" altLang="zh-CN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\b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匹配单词边界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  <a:sym typeface="+mn-ea"/>
            </a:endParaRPr>
          </a:p>
          <a:p>
            <a:r>
              <a:rPr lang="en-US" altLang="zh-CN"/>
              <a:t>(?=)   </a:t>
            </a:r>
            <a:r>
              <a:rPr lang="zh-CN" altLang="en-US">
                <a:latin typeface="华文新魏" panose="02010800040101010101" charset="-122"/>
                <a:ea typeface="华文新魏" panose="02010800040101010101" charset="-122"/>
              </a:rPr>
              <a:t>正向预查</a:t>
            </a:r>
            <a:endParaRPr lang="zh-CN" altLang="en-US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3" grpId="0"/>
      <p:bldP spid="3" grpId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0002" name="AutoShape 4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XPath基础语法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57325" y="1212850"/>
            <a:ext cx="9515475" cy="4888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路径表达式：</a:t>
            </a:r>
            <a:endParaRPr lang="zh-CN" altLang="en-US" sz="2400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/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从根节点开始绝对路径（如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/html/body/div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//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全局搜索不考虑位置（如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//div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匹配所有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div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.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当前节点，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..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父节点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节点选择：</a:t>
            </a:r>
            <a:endParaRPr lang="zh-CN" altLang="en-US" sz="24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nodename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选择指定标签（如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//p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选所有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&lt;p&gt;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@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选择属性（如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//a/@href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获取链接）</a:t>
            </a:r>
            <a:endParaRPr lang="en-US" altLang="zh-CN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text() 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获取文本内容（如</a:t>
            </a:r>
            <a:r>
              <a:rPr lang="en-US" altLang="zh-CN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//h1/text()</a:t>
            </a:r>
            <a:r>
              <a:rPr lang="zh-CN" altLang="en-US" sz="2000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</a:t>
            </a:r>
            <a:endParaRPr lang="zh-CN" altLang="en-US" sz="2000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例如：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//div[@class="header"]      # class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包含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header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的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div</a:t>
            </a:r>
            <a:endParaRPr lang="en-US" altLang="zh-CN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//div[@class="product"]/h3/text()             # 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商品标题文本提取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//div[@class="news-list"]//a/@href           #  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提取特定条件的链接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zh-CN" altLang="en-US" sz="24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匹配：</a:t>
            </a:r>
            <a:endParaRPr lang="zh-CN" altLang="en-US" sz="2400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r>
              <a:rPr lang="en-US" altLang="zh-CN" sz="2400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   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假设之前已将网页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文本内容转换成可被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Xpath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解析的对象（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html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），语句：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html.xpath(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匹配式</a:t>
            </a:r>
            <a:r>
              <a:rPr lang="en-US" altLang="zh-CN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)</a:t>
            </a:r>
            <a:r>
              <a:rPr lang="zh-CN" altLang="en-US" sz="2000">
                <a:solidFill>
                  <a:schemeClr val="tx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将返回所有匹配的列表</a:t>
            </a:r>
            <a:endParaRPr lang="zh-CN" altLang="en-US" sz="2000">
              <a:solidFill>
                <a:schemeClr val="tx1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8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02" name="TextBox 2"/>
          <p:cNvSpPr txBox="1"/>
          <p:nvPr/>
        </p:nvSpPr>
        <p:spPr>
          <a:xfrm>
            <a:off x="2832100" y="2293620"/>
            <a:ext cx="6527800" cy="16554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1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演示：豆瓣top250前十部电影相关信息爬取</a:t>
            </a:r>
            <a:endParaRPr lang="en-US" sz="4400" b="1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010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0002" name="AutoShape 3"/>
          <p:cNvSpPr/>
          <p:nvPr/>
        </p:nvSpPr>
        <p:spPr>
          <a:xfrm>
            <a:off x="1524000" y="2005963"/>
            <a:ext cx="9144000" cy="101473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5925" b="1">
                <a:gradFill>
                  <a:gsLst>
                    <a:gs pos="0">
                      <a:srgbClr val="012D86">
                        <a:alpha val="100000"/>
                      </a:srgbClr>
                    </a:gs>
                    <a:gs pos="100000">
                      <a:srgbClr val="0E2557">
                        <a:alpha val="100000"/>
                      </a:srgbClr>
                    </a:gs>
                  </a:gsLst>
                  <a:lin ang="0"/>
                </a:gradFill>
                <a:effectLst>
                  <a:outerShdw blurRad="38100" dist="19050" dir="2700000">
                    <a:schemeClr val="dk1">
                      <a:alpha val="40000"/>
                    </a:schemeClr>
                  </a:outerShdw>
                </a:effectLst>
                <a:latin typeface="华文新魏" panose="02010800040101010101" charset="-122"/>
                <a:ea typeface="华文新魏" panose="02010800040101010101" charset="-122"/>
                <a:cs typeface="华文中宋" panose="02010600040101010101" charset="-122"/>
              </a:rPr>
              <a:t>THANKS</a:t>
            </a:r>
            <a:endParaRPr lang="en-US" sz="1100">
              <a:latin typeface="华文新魏" panose="02010800040101010101" charset="-122"/>
              <a:ea typeface="华文新魏" panose="02010800040101010101" charset="-122"/>
            </a:endParaRPr>
          </a:p>
        </p:txBody>
      </p:sp>
      <p:sp>
        <p:nvSpPr>
          <p:cNvPr id="100003" name="AutoShape 4"/>
          <p:cNvSpPr/>
          <p:nvPr/>
        </p:nvSpPr>
        <p:spPr>
          <a:xfrm>
            <a:off x="1524000" y="3107778"/>
            <a:ext cx="9144000" cy="52197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defRPr/>
            </a:pPr>
            <a:endParaRPr lang="en-US" sz="11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1086574" y="1889068"/>
            <a:ext cx="2675703" cy="2675703"/>
          </a:xfrm>
          <a:prstGeom prst="ellipse">
            <a:avLst/>
          </a:prstGeom>
          <a:gradFill>
            <a:gsLst>
              <a:gs pos="50000">
                <a:schemeClr val="accent6"/>
              </a:gs>
              <a:gs pos="0">
                <a:schemeClr val="accent6">
                  <a:lumMod val="25000"/>
                  <a:lumOff val="75000"/>
                </a:schemeClr>
              </a:gs>
              <a:gs pos="100000">
                <a:schemeClr val="accent6">
                  <a:lumMod val="85000"/>
                </a:schemeClr>
              </a:gs>
            </a:gsLst>
            <a:lin ang="5400000" scaled="1"/>
          </a:gradFill>
        </p:spPr>
      </p:sp>
      <p:sp>
        <p:nvSpPr>
          <p:cNvPr id="4" name="TextBox 4"/>
          <p:cNvSpPr txBox="1"/>
          <p:nvPr/>
        </p:nvSpPr>
        <p:spPr>
          <a:xfrm>
            <a:off x="1794945" y="2530354"/>
            <a:ext cx="1909282" cy="5857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74000"/>
              </a:lnSpc>
              <a:spcBef>
                <a:spcPct val="0"/>
              </a:spcBef>
            </a:pPr>
            <a:r>
              <a:rPr lang="en-US" sz="1200">
                <a:solidFill>
                  <a:srgbClr val="FFFFFF">
                    <a:alpha val="4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CATALOGUE</a:t>
            </a:r>
            <a:endParaRPr lang="en-US" sz="1200">
              <a:solidFill>
                <a:srgbClr val="FFFFFF">
                  <a:alpha val="4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71312" y="2530412"/>
            <a:ext cx="1683000" cy="1747738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>
              <a:lnSpc>
                <a:spcPct val="174000"/>
              </a:lnSpc>
            </a:pPr>
            <a:r>
              <a:rPr lang="en-US" sz="5400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目录</a:t>
            </a:r>
            <a:endParaRPr lang="en-US" sz="5400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90906" y="1242941"/>
            <a:ext cx="5697569" cy="4046363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rmAutofit/>
          </a:bodyPr>
          <a:lstStyle/>
          <a:p>
            <a:pPr marL="228600" lvl="1" indent="-2286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爬虫基础认知</a:t>
            </a:r>
            <a:endParaRPr lang="en-US" sz="2800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28600" lvl="1" indent="-2286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Python爬虫基础框架</a:t>
            </a:r>
            <a:endParaRPr lang="en-US" sz="2800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28600" lvl="1" indent="-2286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数据提取方法</a:t>
            </a:r>
            <a:endParaRPr lang="en-US" sz="2800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marL="228600" lvl="1" indent="-228600">
              <a:lnSpc>
                <a:spcPct val="150000"/>
              </a:lnSpc>
              <a:buFont typeface="Arial" panose="020B0604020202020204"/>
              <a:buChar char="•"/>
            </a:pPr>
            <a:r>
              <a:rPr lang="en-US" sz="2800" b="1">
                <a:gradFill>
                  <a:gsLst>
                    <a:gs pos="51300">
                      <a:srgbClr val="FE5F4A"/>
                    </a:gs>
                    <a:gs pos="0">
                      <a:srgbClr val="DF0303"/>
                    </a:gs>
                    <a:gs pos="100000">
                      <a:srgbClr val="FEA06E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演示：豆瓣top250前十部电影相关信息爬取</a:t>
            </a:r>
            <a:endParaRPr lang="en-US" sz="2800" b="1">
              <a:gradFill>
                <a:gsLst>
                  <a:gs pos="51300">
                    <a:srgbClr val="FE5F4A"/>
                  </a:gs>
                  <a:gs pos="0">
                    <a:srgbClr val="DF0303"/>
                  </a:gs>
                  <a:gs pos="100000">
                    <a:srgbClr val="FEA06E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cxnSp>
        <p:nvCxnSpPr>
          <p:cNvPr id="7" name="Connector 7"/>
          <p:cNvCxnSpPr/>
          <p:nvPr/>
        </p:nvCxnSpPr>
        <p:spPr>
          <a:xfrm>
            <a:off x="3046571" y="2759816"/>
            <a:ext cx="0" cy="12473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none"/>
            <a:tailEnd type="none"/>
          </a:ln>
        </p:spPr>
      </p:cxnSp>
      <p:cxnSp>
        <p:nvCxnSpPr>
          <p:cNvPr id="8" name="Connector 8"/>
          <p:cNvCxnSpPr/>
          <p:nvPr/>
        </p:nvCxnSpPr>
        <p:spPr>
          <a:xfrm>
            <a:off x="1736880" y="2759816"/>
            <a:ext cx="0" cy="124731"/>
          </a:xfrm>
          <a:prstGeom prst="line">
            <a:avLst/>
          </a:prstGeom>
          <a:ln w="9525">
            <a:solidFill>
              <a:srgbClr val="FFFFFF">
                <a:alpha val="100000"/>
              </a:srgbClr>
            </a:solidFill>
            <a:prstDash val="solid"/>
            <a:headEnd type="none"/>
            <a:tailEnd type="none"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8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02" name="TextBox 2"/>
          <p:cNvSpPr txBox="1"/>
          <p:nvPr/>
        </p:nvSpPr>
        <p:spPr>
          <a:xfrm>
            <a:off x="2819400" y="2286094"/>
            <a:ext cx="6527800" cy="120032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0" b="1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爬虫基础认知</a:t>
            </a:r>
            <a:endParaRPr lang="en-US" sz="8000" b="1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0002" name="AutoShape 3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1300">
                      <a:srgbClr val="4888CF"/>
                    </a:gs>
                    <a:gs pos="0">
                      <a:srgbClr val="95D2FF"/>
                    </a:gs>
                    <a:gs pos="95000">
                      <a:srgbClr val="3965A3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爬虫定义与功能</a:t>
            </a:r>
            <a:endParaRPr lang="en-US" sz="3600" b="1">
              <a:gradFill>
                <a:gsLst>
                  <a:gs pos="51300">
                    <a:srgbClr val="4888CF"/>
                  </a:gs>
                  <a:gs pos="0">
                    <a:srgbClr val="95D2FF"/>
                  </a:gs>
                  <a:gs pos="95000">
                    <a:srgbClr val="3965A3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pic>
        <p:nvPicPr>
          <p:cNvPr id="300003" name="Picture 4"/>
          <p:cNvPicPr>
            <a:picLocks noChangeAspect="1"/>
          </p:cNvPicPr>
          <p:nvPr/>
        </p:nvPicPr>
        <p:blipFill>
          <a:blip r:embed="rId2"/>
          <a:srcRect t="11287" b="11287"/>
          <a:stretch>
            <a:fillRect/>
          </a:stretch>
        </p:blipFill>
        <p:spPr>
          <a:xfrm>
            <a:off x="7929880" y="1221740"/>
            <a:ext cx="3751580" cy="2617470"/>
          </a:xfrm>
          <a:prstGeom prst="rect">
            <a:avLst/>
          </a:prstGeom>
        </p:spPr>
      </p:pic>
      <p:pic>
        <p:nvPicPr>
          <p:cNvPr id="300005" name="Picture 6"/>
          <p:cNvPicPr>
            <a:picLocks noChangeAspect="1"/>
          </p:cNvPicPr>
          <p:nvPr/>
        </p:nvPicPr>
        <p:blipFill>
          <a:blip r:embed="rId3"/>
          <a:srcRect l="22209" r="22209"/>
          <a:stretch>
            <a:fillRect/>
          </a:stretch>
        </p:blipFill>
        <p:spPr>
          <a:xfrm>
            <a:off x="762000" y="1221740"/>
            <a:ext cx="3152140" cy="2625725"/>
          </a:xfrm>
          <a:prstGeom prst="rect">
            <a:avLst/>
          </a:prstGeom>
        </p:spPr>
      </p:pic>
      <p:sp>
        <p:nvSpPr>
          <p:cNvPr id="300006" name="TextBox 7"/>
          <p:cNvSpPr txBox="1"/>
          <p:nvPr/>
        </p:nvSpPr>
        <p:spPr>
          <a:xfrm>
            <a:off x="693420" y="4274185"/>
            <a:ext cx="3037205" cy="194945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爬虫概念：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网络爬虫，又称网络蜘蛛，是一种自动抓取网页内容的程序。它模拟浏览器行为，按照既定规则自动浏览互联网，提取所需数据。</a:t>
            </a:r>
            <a:endParaRPr lang="en-US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300008" name="TextBox 8"/>
          <p:cNvSpPr txBox="1"/>
          <p:nvPr/>
        </p:nvSpPr>
        <p:spPr>
          <a:xfrm>
            <a:off x="4114800" y="4231640"/>
            <a:ext cx="7021195" cy="181356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Autofit/>
          </a:bodyPr>
          <a:lstStyle/>
          <a:p>
            <a:pPr algn="l">
              <a:lnSpc>
                <a:spcPct val="80000"/>
              </a:lnSpc>
            </a:pP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链接提取</a:t>
            </a:r>
            <a:r>
              <a:rPr lang="en-US" altLang="zh-CN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：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自动识别网页中的超链接，用于访问新页面或扩展抓取范围。</a:t>
            </a:r>
            <a:endParaRPr lang="en-US" altLang="zh-CN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数据抓取</a:t>
            </a:r>
            <a:r>
              <a:rPr lang="en-US" altLang="zh-CN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：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下载网页中的文本、图片、视频等特定数据资源。</a:t>
            </a:r>
            <a:endParaRPr lang="en-US" altLang="zh-CN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数据解析</a:t>
            </a: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：将抓取的原始内容结构化（如转换为</a:t>
            </a: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CSV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、</a:t>
            </a: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JSON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格式），便于后续处理。</a:t>
            </a:r>
            <a:endParaRPr lang="en-US" altLang="zh-CN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  <a:p>
            <a:pPr algn="l">
              <a:lnSpc>
                <a:spcPct val="80000"/>
              </a:lnSpc>
            </a:pPr>
            <a:r>
              <a:rPr lang="en-US" alt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自动化导航</a:t>
            </a:r>
            <a:r>
              <a:rPr lang="en-US" altLang="zh-CN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‌</a:t>
            </a:r>
            <a:r>
              <a:rPr lang="zh-CN" alt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：</a:t>
            </a:r>
            <a:r>
              <a:rPr lang="zh-CN" alt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模拟用户交互（如登录、翻页或表单提交），实现多步骤网站遍历。</a:t>
            </a:r>
            <a:endParaRPr lang="en-US" altLang="zh-CN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4"/>
          <a:stretch>
            <a:fillRect/>
          </a:stretch>
        </p:blipFill>
        <p:spPr>
          <a:xfrm>
            <a:off x="3962400" y="1221740"/>
            <a:ext cx="4043680" cy="2617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06" grpId="0"/>
      <p:bldP spid="300006" grpId="1"/>
      <p:bldP spid="300008" grpId="0"/>
      <p:bldP spid="300008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40630" y="1219200"/>
            <a:ext cx="6544945" cy="4850765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>
            <a:off x="407035" y="994410"/>
            <a:ext cx="4635500" cy="554164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任务</a:t>
            </a:r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endParaRPr lang="zh-CN" altLang="en-US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图书管理员要整理图书馆里所有书的信息（书名、作者、位置）；网络爬虫的任务是自动收集互联网上的网页内容（文字、图片、链接）。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工作方式</a:t>
            </a:r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endParaRPr lang="zh-CN" altLang="en-US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管理员会一本本查看书架，记录书籍信息；爬虫从一个网页出发（比如百度首页），自动点击链接，像蜘蛛网扩散抓取更多页面。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en-US" altLang="zh-CN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遵守规则</a:t>
            </a:r>
            <a:r>
              <a:rPr lang="en-US" altLang="zh-CN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‌</a:t>
            </a:r>
            <a:r>
              <a:rPr lang="zh-CN" altLang="en-US" b="1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：</a:t>
            </a:r>
            <a:endParaRPr lang="zh-CN" altLang="en-US" b="1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  <a:p>
            <a:pPr algn="l">
              <a:lnSpc>
                <a:spcPct val="150000"/>
              </a:lnSpc>
              <a:spcBef>
                <a:spcPts val="270"/>
              </a:spcBef>
              <a:defRPr/>
            </a:pPr>
            <a:r>
              <a:rPr lang="zh-CN" altLang="en-US"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管理员不会随便进禁区（比如仓库）；爬虫也会遵守网站规则（比如不抓取隐私页面）。</a:t>
            </a:r>
            <a:endParaRPr lang="zh-CN" altLang="en-US"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0002" name="AutoShape 7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1300">
                      <a:srgbClr val="4888CF"/>
                    </a:gs>
                    <a:gs pos="0">
                      <a:srgbClr val="95D2FF"/>
                    </a:gs>
                    <a:gs pos="95000">
                      <a:srgbClr val="3965A3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爬虫类比说明---</a:t>
            </a:r>
            <a:r>
              <a:rPr lang="zh-CN" altLang="en-US" sz="3600" b="1">
                <a:gradFill>
                  <a:gsLst>
                    <a:gs pos="51300">
                      <a:srgbClr val="4888CF"/>
                    </a:gs>
                    <a:gs pos="0">
                      <a:srgbClr val="95D2FF"/>
                    </a:gs>
                    <a:gs pos="95000">
                      <a:srgbClr val="3965A3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图书管理员</a:t>
            </a:r>
            <a:endParaRPr lang="zh-CN" altLang="en-US" sz="3600" b="1">
              <a:gradFill>
                <a:gsLst>
                  <a:gs pos="51300">
                    <a:srgbClr val="4888CF"/>
                  </a:gs>
                  <a:gs pos="0">
                    <a:srgbClr val="95D2FF"/>
                  </a:gs>
                  <a:gs pos="95000">
                    <a:srgbClr val="3965A3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AutoShape 3"/>
          <p:cNvSpPr/>
          <p:nvPr/>
        </p:nvSpPr>
        <p:spPr>
          <a:xfrm>
            <a:off x="603691" y="2087038"/>
            <a:ext cx="1923317" cy="444944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sp>
      <p:sp>
        <p:nvSpPr>
          <p:cNvPr id="4" name="AutoShape 4"/>
          <p:cNvSpPr/>
          <p:nvPr/>
        </p:nvSpPr>
        <p:spPr>
          <a:xfrm>
            <a:off x="4844782" y="2087038"/>
            <a:ext cx="1923317" cy="44378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sp>
      <p:sp>
        <p:nvSpPr>
          <p:cNvPr id="5" name="AutoShape 5"/>
          <p:cNvSpPr/>
          <p:nvPr/>
        </p:nvSpPr>
        <p:spPr>
          <a:xfrm>
            <a:off x="4844782" y="1211788"/>
            <a:ext cx="1923317" cy="1923317"/>
          </a:xfrm>
          <a:prstGeom prst="ellipse">
            <a:avLst/>
          </a:prstGeom>
          <a:gradFill>
            <a:gsLst>
              <a:gs pos="51300">
                <a:srgbClr val="32B0EA"/>
              </a:gs>
              <a:gs pos="0">
                <a:srgbClr val="005F9F"/>
              </a:gs>
              <a:gs pos="100000">
                <a:srgbClr val="ADDCE1"/>
              </a:gs>
            </a:gsLst>
            <a:lin ang="5400000" scaled="1"/>
          </a:gradFill>
        </p:spPr>
      </p:sp>
      <p:sp>
        <p:nvSpPr>
          <p:cNvPr id="6" name="AutoShape 6"/>
          <p:cNvSpPr/>
          <p:nvPr/>
        </p:nvSpPr>
        <p:spPr>
          <a:xfrm>
            <a:off x="9119302" y="2087038"/>
            <a:ext cx="1923317" cy="443782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</p:sp>
      <p:sp>
        <p:nvSpPr>
          <p:cNvPr id="7" name="AutoShape 7"/>
          <p:cNvSpPr/>
          <p:nvPr/>
        </p:nvSpPr>
        <p:spPr>
          <a:xfrm>
            <a:off x="9119302" y="1211788"/>
            <a:ext cx="1923317" cy="1923317"/>
          </a:xfrm>
          <a:prstGeom prst="ellipse">
            <a:avLst/>
          </a:prstGeom>
          <a:gradFill>
            <a:gsLst>
              <a:gs pos="51300">
                <a:srgbClr val="32B0EA"/>
              </a:gs>
              <a:gs pos="0">
                <a:srgbClr val="005F9F"/>
              </a:gs>
              <a:gs pos="100000">
                <a:srgbClr val="ADDCE1"/>
              </a:gs>
            </a:gsLst>
            <a:lin ang="5400000" scaled="1"/>
          </a:gradFill>
        </p:spPr>
      </p:sp>
      <p:sp>
        <p:nvSpPr>
          <p:cNvPr id="8" name="AutoShape 8"/>
          <p:cNvSpPr/>
          <p:nvPr/>
        </p:nvSpPr>
        <p:spPr>
          <a:xfrm>
            <a:off x="9236540" y="1329026"/>
            <a:ext cx="1688839" cy="16888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9" name="AutoShape 9"/>
          <p:cNvSpPr/>
          <p:nvPr/>
        </p:nvSpPr>
        <p:spPr>
          <a:xfrm>
            <a:off x="6961712" y="2087038"/>
            <a:ext cx="1923317" cy="443782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sp>
      <p:sp>
        <p:nvSpPr>
          <p:cNvPr id="10" name="AutoShape 10"/>
          <p:cNvSpPr/>
          <p:nvPr/>
        </p:nvSpPr>
        <p:spPr>
          <a:xfrm>
            <a:off x="6961712" y="1211788"/>
            <a:ext cx="1923317" cy="1923317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</p:sp>
      <p:sp>
        <p:nvSpPr>
          <p:cNvPr id="11" name="AutoShape 11"/>
          <p:cNvSpPr/>
          <p:nvPr/>
        </p:nvSpPr>
        <p:spPr>
          <a:xfrm>
            <a:off x="7078950" y="1329026"/>
            <a:ext cx="1688839" cy="16888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12" name="AutoShape 12"/>
          <p:cNvSpPr/>
          <p:nvPr/>
        </p:nvSpPr>
        <p:spPr>
          <a:xfrm>
            <a:off x="2734767" y="2087038"/>
            <a:ext cx="1923317" cy="444944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</p:sp>
      <p:sp>
        <p:nvSpPr>
          <p:cNvPr id="13" name="AutoShape 13"/>
          <p:cNvSpPr/>
          <p:nvPr/>
        </p:nvSpPr>
        <p:spPr>
          <a:xfrm>
            <a:off x="2734767" y="1211788"/>
            <a:ext cx="1923317" cy="1923317"/>
          </a:xfrm>
          <a:prstGeom prst="ellipse">
            <a:avLst/>
          </a:prstGeom>
          <a:gradFill>
            <a:gsLst>
              <a:gs pos="50000">
                <a:schemeClr val="accent5"/>
              </a:gs>
              <a:gs pos="0">
                <a:schemeClr val="accent5">
                  <a:lumMod val="25000"/>
                  <a:lumOff val="75000"/>
                </a:schemeClr>
              </a:gs>
              <a:gs pos="100000">
                <a:schemeClr val="accent5">
                  <a:lumMod val="85000"/>
                </a:schemeClr>
              </a:gs>
            </a:gsLst>
            <a:lin ang="5400000" scaled="1"/>
          </a:gradFill>
        </p:spPr>
      </p:sp>
      <p:sp>
        <p:nvSpPr>
          <p:cNvPr id="14" name="AutoShape 14"/>
          <p:cNvSpPr/>
          <p:nvPr/>
        </p:nvSpPr>
        <p:spPr>
          <a:xfrm>
            <a:off x="2852006" y="1329026"/>
            <a:ext cx="1688839" cy="168883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</p:sp>
      <p:sp>
        <p:nvSpPr>
          <p:cNvPr id="15" name="AutoShape 15"/>
          <p:cNvSpPr/>
          <p:nvPr/>
        </p:nvSpPr>
        <p:spPr>
          <a:xfrm>
            <a:off x="603691" y="1211788"/>
            <a:ext cx="1923317" cy="1923317"/>
          </a:xfrm>
          <a:prstGeom prst="ellipse">
            <a:avLst/>
          </a:prstGeom>
          <a:gradFill>
            <a:gsLst>
              <a:gs pos="51300">
                <a:srgbClr val="32B0EA"/>
              </a:gs>
              <a:gs pos="0">
                <a:srgbClr val="005F9F"/>
              </a:gs>
              <a:gs pos="100000">
                <a:srgbClr val="ADDCE1"/>
              </a:gs>
            </a:gsLst>
            <a:lin ang="5400000" scaled="1"/>
          </a:gradFill>
        </p:spPr>
      </p:sp>
      <p:sp>
        <p:nvSpPr>
          <p:cNvPr id="16" name="AutoShape 16"/>
          <p:cNvSpPr/>
          <p:nvPr/>
        </p:nvSpPr>
        <p:spPr>
          <a:xfrm>
            <a:off x="720930" y="1329026"/>
            <a:ext cx="1688839" cy="1688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17" name="TextBox 17"/>
          <p:cNvSpPr txBox="1"/>
          <p:nvPr/>
        </p:nvSpPr>
        <p:spPr>
          <a:xfrm>
            <a:off x="510540" y="3134995"/>
            <a:ext cx="2058035" cy="82232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搜索引擎数据收集</a:t>
            </a:r>
            <a:endParaRPr lang="en-US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8000" y="3899535"/>
            <a:ext cx="2077720" cy="22352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爬虫为搜索引擎提供数据支持，通过抓取网页内容，帮助搜索引擎建立庞大的数据库，为用户提供丰富的搜索选择。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675890" y="3900170"/>
            <a:ext cx="2019935" cy="241998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电商平台利用爬虫技术抓取各商家价格数据，实时比对分析，为消费者提供最具竞争力的价格信息，实现真正的比价购物。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4772025" y="3900170"/>
            <a:ext cx="2047240" cy="223456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社交媒体平台运用爬虫技术抓取用户评论和反馈，进行舆情分析，以监测公众对特定事件或品牌的看法和态度，助力决策。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884035" y="3899535"/>
            <a:ext cx="2080895" cy="223520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学术研究机构利用爬虫技术广泛收集文献数据，为科研人员提供便捷的数据支持，加速科研进程，推动知识进步与发展。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085580" y="3902075"/>
            <a:ext cx="1979930" cy="223266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600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气象网站通过爬虫技术聚合全球气象数据，为用户提供准确、及时的天气信息，助力日常生活安排与出行安全。</a:t>
            </a:r>
            <a:endParaRPr lang="en-US" sz="1600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3" name="AutoShape 23"/>
          <p:cNvSpPr/>
          <p:nvPr/>
        </p:nvSpPr>
        <p:spPr>
          <a:xfrm>
            <a:off x="4962020" y="1329026"/>
            <a:ext cx="1688839" cy="1688839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</p:spPr>
      </p:sp>
      <p:sp>
        <p:nvSpPr>
          <p:cNvPr id="24" name="TextBox 24"/>
          <p:cNvSpPr txBox="1"/>
          <p:nvPr/>
        </p:nvSpPr>
        <p:spPr>
          <a:xfrm>
            <a:off x="2798892" y="3135104"/>
            <a:ext cx="1795068" cy="97548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价格比较</a:t>
            </a:r>
            <a:endParaRPr lang="en-US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7025836" y="3135104"/>
            <a:ext cx="1795068" cy="97548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学术研究</a:t>
            </a:r>
            <a:endParaRPr lang="en-US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9183426" y="3135104"/>
            <a:ext cx="1795068" cy="97548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天气预报</a:t>
            </a:r>
            <a:endParaRPr lang="en-US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4908906" y="3135104"/>
            <a:ext cx="1795068" cy="975482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en-US" b="1">
                <a:solidFill>
                  <a:srgbClr val="FFFFFF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舆情监控</a:t>
            </a:r>
            <a:endParaRPr lang="en-US" b="1">
              <a:solidFill>
                <a:srgbClr val="FFFFFF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28" name="Freeform 28"/>
          <p:cNvSpPr/>
          <p:nvPr/>
        </p:nvSpPr>
        <p:spPr>
          <a:xfrm>
            <a:off x="1236522" y="1910384"/>
            <a:ext cx="657655" cy="526124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06680" y="0"/>
                </a:moveTo>
                <a:lnTo>
                  <a:pt x="91440" y="0"/>
                </a:lnTo>
                <a:lnTo>
                  <a:pt x="0" y="45720"/>
                </a:lnTo>
                <a:lnTo>
                  <a:pt x="0" y="137160"/>
                </a:lnTo>
                <a:lnTo>
                  <a:pt x="60960" y="121920"/>
                </a:lnTo>
                <a:lnTo>
                  <a:pt x="60960" y="304800"/>
                </a:lnTo>
                <a:lnTo>
                  <a:pt x="243840" y="304800"/>
                </a:lnTo>
                <a:lnTo>
                  <a:pt x="243840" y="121920"/>
                </a:lnTo>
                <a:lnTo>
                  <a:pt x="304800" y="137160"/>
                </a:lnTo>
                <a:lnTo>
                  <a:pt x="304800" y="45720"/>
                </a:lnTo>
                <a:lnTo>
                  <a:pt x="213360" y="0"/>
                </a:lnTo>
                <a:lnTo>
                  <a:pt x="198120" y="0"/>
                </a:lnTo>
                <a:cubicBezTo>
                  <a:pt x="198120" y="25251"/>
                  <a:pt x="177651" y="45720"/>
                  <a:pt x="152400" y="45720"/>
                </a:cubicBezTo>
                <a:cubicBezTo>
                  <a:pt x="127149" y="45720"/>
                  <a:pt x="106680" y="25251"/>
                  <a:pt x="106680" y="0"/>
                </a:cubicBezTo>
                <a:lnTo>
                  <a:pt x="106680" y="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29" name="Freeform 29"/>
          <p:cNvSpPr/>
          <p:nvPr/>
        </p:nvSpPr>
        <p:spPr>
          <a:xfrm>
            <a:off x="3354445" y="1831465"/>
            <a:ext cx="683962" cy="68396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60960" y="167640"/>
                </a:moveTo>
                <a:lnTo>
                  <a:pt x="30480" y="167640"/>
                </a:lnTo>
                <a:cubicBezTo>
                  <a:pt x="13649" y="167640"/>
                  <a:pt x="0" y="153991"/>
                  <a:pt x="0" y="137160"/>
                </a:cubicBezTo>
                <a:lnTo>
                  <a:pt x="0" y="137160"/>
                </a:lnTo>
                <a:lnTo>
                  <a:pt x="0" y="76200"/>
                </a:lnTo>
                <a:cubicBezTo>
                  <a:pt x="0" y="59436"/>
                  <a:pt x="13716" y="45720"/>
                  <a:pt x="30480" y="45720"/>
                </a:cubicBezTo>
                <a:lnTo>
                  <a:pt x="60960" y="45720"/>
                </a:lnTo>
                <a:lnTo>
                  <a:pt x="60960" y="15240"/>
                </a:lnTo>
                <a:lnTo>
                  <a:pt x="274320" y="15240"/>
                </a:lnTo>
                <a:lnTo>
                  <a:pt x="274320" y="167640"/>
                </a:lnTo>
                <a:cubicBezTo>
                  <a:pt x="274320" y="201311"/>
                  <a:pt x="247031" y="228600"/>
                  <a:pt x="213360" y="228600"/>
                </a:cubicBezTo>
                <a:lnTo>
                  <a:pt x="213360" y="228600"/>
                </a:lnTo>
                <a:lnTo>
                  <a:pt x="121920" y="228600"/>
                </a:lnTo>
                <a:cubicBezTo>
                  <a:pt x="88249" y="228600"/>
                  <a:pt x="60960" y="201311"/>
                  <a:pt x="60960" y="167640"/>
                </a:cubicBezTo>
                <a:lnTo>
                  <a:pt x="60960" y="167640"/>
                </a:lnTo>
                <a:close/>
              </a:path>
              <a:path w="304800" h="304800">
                <a:moveTo>
                  <a:pt x="60960" y="137160"/>
                </a:moveTo>
                <a:lnTo>
                  <a:pt x="60960" y="76200"/>
                </a:lnTo>
                <a:lnTo>
                  <a:pt x="30480" y="76200"/>
                </a:lnTo>
                <a:lnTo>
                  <a:pt x="30480" y="137160"/>
                </a:lnTo>
                <a:lnTo>
                  <a:pt x="60960" y="137160"/>
                </a:lnTo>
                <a:close/>
              </a:path>
              <a:path w="304800" h="304800">
                <a:moveTo>
                  <a:pt x="30480" y="259080"/>
                </a:moveTo>
                <a:lnTo>
                  <a:pt x="30480" y="243840"/>
                </a:lnTo>
                <a:lnTo>
                  <a:pt x="304800" y="243840"/>
                </a:lnTo>
                <a:lnTo>
                  <a:pt x="304800" y="259080"/>
                </a:lnTo>
                <a:lnTo>
                  <a:pt x="243840" y="289560"/>
                </a:lnTo>
                <a:lnTo>
                  <a:pt x="91440" y="289560"/>
                </a:lnTo>
                <a:lnTo>
                  <a:pt x="30480" y="25908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30" name="Freeform 30"/>
          <p:cNvSpPr/>
          <p:nvPr/>
        </p:nvSpPr>
        <p:spPr>
          <a:xfrm>
            <a:off x="5418423" y="1699021"/>
            <a:ext cx="776033" cy="776033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304800" y="180975"/>
                </a:moveTo>
                <a:lnTo>
                  <a:pt x="247650" y="123825"/>
                </a:lnTo>
                <a:lnTo>
                  <a:pt x="247650" y="38100"/>
                </a:lnTo>
                <a:lnTo>
                  <a:pt x="209550" y="38100"/>
                </a:lnTo>
                <a:lnTo>
                  <a:pt x="209550" y="85725"/>
                </a:lnTo>
                <a:lnTo>
                  <a:pt x="152400" y="28575"/>
                </a:lnTo>
                <a:lnTo>
                  <a:pt x="0" y="180975"/>
                </a:lnTo>
                <a:lnTo>
                  <a:pt x="0" y="190500"/>
                </a:lnTo>
                <a:lnTo>
                  <a:pt x="38100" y="190500"/>
                </a:lnTo>
                <a:lnTo>
                  <a:pt x="38100" y="285750"/>
                </a:lnTo>
                <a:lnTo>
                  <a:pt x="133350" y="285750"/>
                </a:lnTo>
                <a:lnTo>
                  <a:pt x="133350" y="228600"/>
                </a:lnTo>
                <a:lnTo>
                  <a:pt x="171450" y="228600"/>
                </a:lnTo>
                <a:lnTo>
                  <a:pt x="171450" y="285750"/>
                </a:lnTo>
                <a:lnTo>
                  <a:pt x="266700" y="285750"/>
                </a:lnTo>
                <a:lnTo>
                  <a:pt x="266700" y="190500"/>
                </a:lnTo>
                <a:lnTo>
                  <a:pt x="304800" y="19050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31" name="Freeform 31"/>
          <p:cNvSpPr/>
          <p:nvPr/>
        </p:nvSpPr>
        <p:spPr>
          <a:xfrm>
            <a:off x="7588989" y="1745057"/>
            <a:ext cx="668763" cy="68396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209550" y="0"/>
                </a:moveTo>
                <a:cubicBezTo>
                  <a:pt x="156943" y="0"/>
                  <a:pt x="114300" y="42643"/>
                  <a:pt x="114300" y="95250"/>
                </a:cubicBezTo>
                <a:cubicBezTo>
                  <a:pt x="114300" y="101213"/>
                  <a:pt x="114852" y="107042"/>
                  <a:pt x="115900" y="112700"/>
                </a:cubicBezTo>
                <a:lnTo>
                  <a:pt x="0" y="228600"/>
                </a:lnTo>
                <a:lnTo>
                  <a:pt x="0" y="285750"/>
                </a:lnTo>
                <a:cubicBezTo>
                  <a:pt x="0" y="296275"/>
                  <a:pt x="8525" y="304800"/>
                  <a:pt x="19050" y="304800"/>
                </a:cubicBezTo>
                <a:lnTo>
                  <a:pt x="38100" y="304800"/>
                </a:lnTo>
                <a:lnTo>
                  <a:pt x="38100" y="285750"/>
                </a:lnTo>
                <a:lnTo>
                  <a:pt x="76200" y="285750"/>
                </a:lnTo>
                <a:lnTo>
                  <a:pt x="76200" y="247650"/>
                </a:lnTo>
                <a:lnTo>
                  <a:pt x="114300" y="247650"/>
                </a:lnTo>
                <a:lnTo>
                  <a:pt x="114300" y="209550"/>
                </a:lnTo>
                <a:lnTo>
                  <a:pt x="152400" y="209550"/>
                </a:lnTo>
                <a:lnTo>
                  <a:pt x="177117" y="184833"/>
                </a:lnTo>
                <a:cubicBezTo>
                  <a:pt x="187242" y="188500"/>
                  <a:pt x="198158" y="190500"/>
                  <a:pt x="209550" y="190500"/>
                </a:cubicBezTo>
                <a:cubicBezTo>
                  <a:pt x="262157" y="190500"/>
                  <a:pt x="304800" y="147857"/>
                  <a:pt x="304800" y="95250"/>
                </a:cubicBezTo>
                <a:cubicBezTo>
                  <a:pt x="304800" y="42643"/>
                  <a:pt x="262157" y="0"/>
                  <a:pt x="209550" y="0"/>
                </a:cubicBezTo>
                <a:close/>
              </a:path>
              <a:path w="304800" h="304800">
                <a:moveTo>
                  <a:pt x="238087" y="95288"/>
                </a:moveTo>
                <a:cubicBezTo>
                  <a:pt x="222304" y="95288"/>
                  <a:pt x="209512" y="82496"/>
                  <a:pt x="209512" y="66713"/>
                </a:cubicBezTo>
                <a:cubicBezTo>
                  <a:pt x="209512" y="50930"/>
                  <a:pt x="222304" y="38138"/>
                  <a:pt x="238087" y="38138"/>
                </a:cubicBezTo>
                <a:cubicBezTo>
                  <a:pt x="253870" y="38138"/>
                  <a:pt x="266662" y="50930"/>
                  <a:pt x="266662" y="66713"/>
                </a:cubicBezTo>
                <a:cubicBezTo>
                  <a:pt x="266662" y="82496"/>
                  <a:pt x="253870" y="95288"/>
                  <a:pt x="238087" y="95288"/>
                </a:cubicBez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32" name="Freeform 32"/>
          <p:cNvSpPr/>
          <p:nvPr/>
        </p:nvSpPr>
        <p:spPr>
          <a:xfrm>
            <a:off x="9746012" y="1752090"/>
            <a:ext cx="669896" cy="669896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121920" y="28651"/>
                </a:moveTo>
                <a:lnTo>
                  <a:pt x="121920" y="0"/>
                </a:lnTo>
                <a:lnTo>
                  <a:pt x="152400" y="0"/>
                </a:lnTo>
                <a:lnTo>
                  <a:pt x="152400" y="243840"/>
                </a:lnTo>
                <a:lnTo>
                  <a:pt x="304800" y="243840"/>
                </a:lnTo>
                <a:lnTo>
                  <a:pt x="243840" y="304800"/>
                </a:lnTo>
                <a:lnTo>
                  <a:pt x="30480" y="304800"/>
                </a:lnTo>
                <a:lnTo>
                  <a:pt x="0" y="243840"/>
                </a:lnTo>
                <a:lnTo>
                  <a:pt x="121920" y="243840"/>
                </a:lnTo>
                <a:lnTo>
                  <a:pt x="121920" y="213360"/>
                </a:lnTo>
                <a:lnTo>
                  <a:pt x="0" y="213360"/>
                </a:lnTo>
                <a:lnTo>
                  <a:pt x="0" y="209398"/>
                </a:lnTo>
                <a:cubicBezTo>
                  <a:pt x="56940" y="163544"/>
                  <a:pt x="99498" y="101956"/>
                  <a:pt x="121234" y="31242"/>
                </a:cubicBezTo>
                <a:lnTo>
                  <a:pt x="121920" y="28651"/>
                </a:lnTo>
                <a:close/>
              </a:path>
              <a:path w="304800" h="304800">
                <a:moveTo>
                  <a:pt x="304343" y="213360"/>
                </a:moveTo>
                <a:lnTo>
                  <a:pt x="152400" y="213360"/>
                </a:lnTo>
                <a:lnTo>
                  <a:pt x="152400" y="207874"/>
                </a:lnTo>
                <a:cubicBezTo>
                  <a:pt x="171650" y="179451"/>
                  <a:pt x="183137" y="144409"/>
                  <a:pt x="183137" y="106680"/>
                </a:cubicBezTo>
                <a:cubicBezTo>
                  <a:pt x="183137" y="68951"/>
                  <a:pt x="171660" y="33909"/>
                  <a:pt x="151990" y="4848"/>
                </a:cubicBezTo>
                <a:lnTo>
                  <a:pt x="152400" y="5486"/>
                </a:lnTo>
                <a:lnTo>
                  <a:pt x="152400" y="2438"/>
                </a:lnTo>
                <a:cubicBezTo>
                  <a:pt x="237877" y="37719"/>
                  <a:pt x="298180" y="117796"/>
                  <a:pt x="304305" y="212646"/>
                </a:cubicBezTo>
                <a:lnTo>
                  <a:pt x="304343" y="213360"/>
                </a:lnTo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300002" name="AutoShape 33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1300">
                      <a:srgbClr val="4888CF"/>
                    </a:gs>
                    <a:gs pos="0">
                      <a:srgbClr val="95D2FF"/>
                    </a:gs>
                    <a:gs pos="95000">
                      <a:srgbClr val="3965A3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爬虫应用场景</a:t>
            </a:r>
            <a:endParaRPr lang="en-US" sz="3600" b="1">
              <a:gradFill>
                <a:gsLst>
                  <a:gs pos="51300">
                    <a:srgbClr val="4888CF"/>
                  </a:gs>
                  <a:gs pos="0">
                    <a:srgbClr val="95D2FF"/>
                  </a:gs>
                  <a:gs pos="95000">
                    <a:srgbClr val="3965A3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70000"/>
          </a:blip>
          <a:srcRect/>
          <a:stretch>
            <a:fillRect/>
          </a:stretch>
        </p:blipFill>
        <p:spPr>
          <a:xfrm>
            <a:off x="894857" y="1348099"/>
            <a:ext cx="4613239" cy="4613239"/>
          </a:xfrm>
          <a:prstGeom prst="round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964315" y="1348099"/>
            <a:ext cx="4534117" cy="14516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遵守robots.txt协议：</a:t>
            </a:r>
            <a:r>
              <a:rPr lang="en-US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使用爬虫时，应严格遵守网站设置的robots.txt协议，不爬取个人隐私数据，控制请求频率，避免对服务器造成负担。</a:t>
            </a:r>
            <a:endParaRPr lang="en-US">
              <a:solidFill>
                <a:schemeClr val="dk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4315" y="3535017"/>
            <a:ext cx="4534117" cy="1451610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尊重版权与声明：</a:t>
            </a:r>
            <a:r>
              <a:rPr lang="en-US">
                <a:solidFill>
                  <a:schemeClr val="dk1">
                    <a:alpha val="100000"/>
                  </a:schemeClr>
                </a:soli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在爬取内容前，应尊重网站的版权声明，不绕过付费墙爬取付费内容，确保数据获取的合法性与道德规范。</a:t>
            </a:r>
            <a:endParaRPr lang="en-US">
              <a:solidFill>
                <a:schemeClr val="dk1">
                  <a:alpha val="100000"/>
                </a:schemeClr>
              </a:soli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sp>
        <p:nvSpPr>
          <p:cNvPr id="300002" name="AutoShape 6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合法性与道德规范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8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02" name="TextBox 2"/>
          <p:cNvSpPr txBox="1"/>
          <p:nvPr/>
        </p:nvSpPr>
        <p:spPr>
          <a:xfrm>
            <a:off x="2499360" y="2680970"/>
            <a:ext cx="7264400" cy="1268095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6000" b="1">
                <a:gradFill>
                  <a:gsLst>
                    <a:gs pos="25000">
                      <a:srgbClr val="3F3E94"/>
                    </a:gs>
                    <a:gs pos="75000">
                      <a:srgbClr val="B8C1F4"/>
                    </a:gs>
                    <a:gs pos="0">
                      <a:srgbClr val="121B58"/>
                    </a:gs>
                    <a:gs pos="100000">
                      <a:srgbClr val="EADEFB"/>
                    </a:gs>
                  </a:gsLst>
                  <a:lin ang="18900000" scaled="1"/>
                </a:gra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Python爬虫基础框架</a:t>
            </a:r>
            <a:endParaRPr lang="en-US" sz="6000" b="1">
              <a:gradFill>
                <a:gsLst>
                  <a:gs pos="25000">
                    <a:srgbClr val="3F3E94"/>
                  </a:gs>
                  <a:gs pos="75000">
                    <a:srgbClr val="B8C1F4"/>
                  </a:gs>
                  <a:gs pos="0">
                    <a:srgbClr val="121B58"/>
                  </a:gs>
                  <a:gs pos="100000">
                    <a:srgbClr val="EADEFB"/>
                  </a:gs>
                </a:gsLst>
                <a:lin ang="18900000" scaled="1"/>
              </a:gra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007" name="Picture 2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0002" name="AutoShape 3"/>
          <p:cNvSpPr/>
          <p:nvPr/>
        </p:nvSpPr>
        <p:spPr>
          <a:xfrm>
            <a:off x="2278742" y="444952"/>
            <a:ext cx="7641771" cy="549275"/>
          </a:xfrm>
          <a:prstGeom prst="rect">
            <a:avLst/>
          </a:prstGeom>
          <a:noFill/>
        </p:spPr>
        <p:txBody>
          <a:bodyPr vert="horz" wrap="square" lIns="91440" tIns="45720" rIns="91440" bIns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defRPr/>
            </a:pPr>
            <a:r>
              <a:rPr lang="en-US" sz="3600" b="1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  <a:latin typeface="华文新魏" panose="02010800040101010101" charset="-122"/>
                <a:ea typeface="华文新魏" panose="02010800040101010101" charset="-122"/>
                <a:cs typeface="微软雅黑" panose="020B0503020204020204" charset="-122"/>
              </a:rPr>
              <a:t>开发环境准备</a:t>
            </a:r>
            <a:endParaRPr lang="en-US" sz="3600" b="1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  <a:latin typeface="华文新魏" panose="02010800040101010101" charset="-122"/>
              <a:ea typeface="华文新魏" panose="02010800040101010101" charset="-122"/>
              <a:cs typeface="微软雅黑" panose="020B0503020204020204" charset="-122"/>
            </a:endParaRPr>
          </a:p>
        </p:txBody>
      </p:sp>
      <p:pic>
        <p:nvPicPr>
          <p:cNvPr id="300003" name="Picture 4"/>
          <p:cNvPicPr>
            <a:picLocks noChangeAspect="1"/>
          </p:cNvPicPr>
          <p:nvPr/>
        </p:nvPicPr>
        <p:blipFill>
          <a:blip r:embed="rId2"/>
          <a:srcRect t="24198" b="24198"/>
          <a:stretch>
            <a:fillRect/>
          </a:stretch>
        </p:blipFill>
        <p:spPr>
          <a:xfrm>
            <a:off x="7830185" y="1235075"/>
            <a:ext cx="3851275" cy="2451100"/>
          </a:xfrm>
          <a:prstGeom prst="rect">
            <a:avLst/>
          </a:prstGeom>
        </p:spPr>
      </p:pic>
      <p:sp>
        <p:nvSpPr>
          <p:cNvPr id="300006" name="TextBox 7"/>
          <p:cNvSpPr txBox="1"/>
          <p:nvPr/>
        </p:nvSpPr>
        <p:spPr>
          <a:xfrm>
            <a:off x="1676400" y="4419600"/>
            <a:ext cx="3010535" cy="141859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noAutofit/>
          </a:bodyPr>
          <a:lstStyle/>
          <a:p>
            <a:pPr algn="l">
              <a:lnSpc>
                <a:spcPct val="80000"/>
              </a:lnSpc>
            </a:pPr>
            <a:r>
              <a:rPr 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Python安装：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安装Python解释器（推荐3.8+版本）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作为爬虫开发的基础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，</a:t>
            </a:r>
            <a:r>
              <a:rPr lang="zh-CN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注意不同系统的安装方式不同。</a:t>
            </a:r>
            <a:endParaRPr lang="en-US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300008" name="TextBox 8"/>
          <p:cNvSpPr txBox="1"/>
          <p:nvPr/>
        </p:nvSpPr>
        <p:spPr>
          <a:xfrm>
            <a:off x="5562600" y="4419600"/>
            <a:ext cx="3480435" cy="1522730"/>
          </a:xfrm>
          <a:prstGeom prst="rect">
            <a:avLst/>
          </a:prstGeom>
          <a:noFill/>
        </p:spPr>
        <p:txBody>
          <a:bodyPr vert="horz" wrap="square" lIns="91440" tIns="45720" rIns="91440" bIns="0" rtlCol="0" anchor="t" anchorCtr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2000" b="1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开发工具：</a:t>
            </a:r>
            <a:r>
              <a:rPr lang="en-US" sz="2000">
                <a:solidFill>
                  <a:srgbClr val="000000">
                    <a:alpha val="100000"/>
                  </a:srgbClr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选择适合你的开发环境，如PyCharm、VS Code等。这些工具提供了代码编辑、调试、运行等功能，帮助你更方便地开发Python爬虫。</a:t>
            </a:r>
            <a:endParaRPr lang="en-US" sz="2000">
              <a:solidFill>
                <a:srgbClr val="000000">
                  <a:alpha val="100000"/>
                </a:srgbClr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tretch>
            <a:fillRect/>
          </a:stretch>
        </p:blipFill>
        <p:spPr>
          <a:xfrm>
            <a:off x="4251960" y="1235075"/>
            <a:ext cx="3578225" cy="2475230"/>
          </a:xfrm>
          <a:prstGeom prst="rect">
            <a:avLst/>
          </a:prstGeom>
        </p:spPr>
      </p:pic>
      <p:pic>
        <p:nvPicPr>
          <p:cNvPr id="3" name="图片 2"/>
          <p:cNvPicPr/>
          <p:nvPr/>
        </p:nvPicPr>
        <p:blipFill>
          <a:blip r:embed="rId4"/>
          <a:stretch>
            <a:fillRect/>
          </a:stretch>
        </p:blipFill>
        <p:spPr>
          <a:xfrm>
            <a:off x="795655" y="1219200"/>
            <a:ext cx="3456305" cy="1309370"/>
          </a:xfrm>
          <a:prstGeom prst="rect">
            <a:avLst/>
          </a:prstGeom>
        </p:spPr>
      </p:pic>
      <p:pic>
        <p:nvPicPr>
          <p:cNvPr id="4" name="图片 3"/>
          <p:cNvPicPr/>
          <p:nvPr/>
        </p:nvPicPr>
        <p:blipFill>
          <a:blip r:embed="rId5"/>
          <a:stretch>
            <a:fillRect/>
          </a:stretch>
        </p:blipFill>
        <p:spPr>
          <a:xfrm>
            <a:off x="796290" y="2515235"/>
            <a:ext cx="3420110" cy="1194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06" grpId="0"/>
      <p:bldP spid="300006" grpId="1"/>
      <p:bldP spid="300008" grpId="0"/>
      <p:bldP spid="300008" grpId="1"/>
    </p:bldLst>
  </p:timing>
</p:sld>
</file>

<file path=ppt/tags/tag1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10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11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12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13.xml><?xml version="1.0" encoding="utf-8"?>
<p:tagLst xmlns:p="http://schemas.openxmlformats.org/presentationml/2006/main">
  <p:tag name="resource_record_key" val="{&quot;13&quot;:[4364912,4364907,4364881,4364879,4364888,4364903,4364924,4364915,4364942,4364883]}"/>
</p:tagLst>
</file>

<file path=ppt/tags/tag2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3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4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5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6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7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8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ags/tag9.xml><?xml version="1.0" encoding="utf-8"?>
<p:tagLst xmlns:p="http://schemas.openxmlformats.org/presentationml/2006/main">
  <p:tag name="KSO_WM_DIAGRAM_VIRTUALLY_FRAME" val="{&quot;height&quot;:354.49669291338586,&quot;left&quot;:53.68921259842519,&quot;top&quot;:103.42062992125985,&quot;width&quot;:812.2471653543307}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0000"/>
      </a:accent1>
      <a:accent2>
        <a:srgbClr val="FF0000"/>
      </a:accent2>
      <a:accent3>
        <a:srgbClr val="FF0000"/>
      </a:accent3>
      <a:accent4>
        <a:srgbClr val="FF0000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2490</Words>
  <Application>WPS 演示</Application>
  <PresentationFormat>On-screen Show (4:3)</PresentationFormat>
  <Paragraphs>157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9" baseType="lpstr">
      <vt:lpstr>Arial</vt:lpstr>
      <vt:lpstr>宋体</vt:lpstr>
      <vt:lpstr>Wingdings</vt:lpstr>
      <vt:lpstr>华文新魏</vt:lpstr>
      <vt:lpstr>微软雅黑</vt:lpstr>
      <vt:lpstr>Arial</vt:lpstr>
      <vt:lpstr>华文中宋</vt:lpstr>
      <vt:lpstr>Calibri</vt:lpstr>
      <vt:lpstr>Arial Unicode MS</vt:lpstr>
      <vt:lpstr>Algerian</vt:lpstr>
      <vt:lpstr>Bradley Hand ITC</vt:lpstr>
      <vt:lpstr>华文行楷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EreDivine</cp:lastModifiedBy>
  <cp:revision>8</cp:revision>
  <dcterms:created xsi:type="dcterms:W3CDTF">2006-08-16T00:00:00Z</dcterms:created>
  <dcterms:modified xsi:type="dcterms:W3CDTF">2025-07-08T10:53:39Z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5FCFF62858624EB7B7DF5EAA48523DF7_12</vt:lpwstr>
  </property>
  <property fmtid="{D5CDD505-2E9C-101B-9397-08002B2CF9AE}" pid="3" name="KSOProductBuildVer">
    <vt:lpwstr>2052-12.1.0.21915</vt:lpwstr>
  </property>
</Properties>
</file>