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9" r:id="rId2"/>
    <p:sldId id="279" r:id="rId3"/>
    <p:sldId id="281" r:id="rId4"/>
    <p:sldId id="256" r:id="rId5"/>
    <p:sldId id="273" r:id="rId6"/>
    <p:sldId id="265" r:id="rId7"/>
    <p:sldId id="257" r:id="rId8"/>
    <p:sldId id="260" r:id="rId9"/>
    <p:sldId id="261" r:id="rId10"/>
    <p:sldId id="280" r:id="rId11"/>
    <p:sldId id="274" r:id="rId12"/>
    <p:sldId id="259" r:id="rId13"/>
    <p:sldId id="266" r:id="rId14"/>
    <p:sldId id="267" r:id="rId15"/>
    <p:sldId id="275" r:id="rId16"/>
    <p:sldId id="276"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3578D-836F-446D-AF3B-E089582C4948}" v="3329" dt="2023-12-02T08:39:47.706"/>
    <p1510:client id="{F7138129-7C61-478C-ACF3-CC17F29F3E9E}" v="2229" dt="2023-12-01T16:31:50.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snapToGrid="0">
      <p:cViewPr varScale="1">
        <p:scale>
          <a:sx n="70" d="100"/>
          <a:sy n="70" d="100"/>
        </p:scale>
        <p:origin x="714"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F7138129-7C61-478C-ACF3-CC17F29F3E9E}"/>
    <pc:docChg chg="addSld modSld">
      <pc:chgData name="Guest User" userId="" providerId="Windows Live" clId="Web-{F7138129-7C61-478C-ACF3-CC17F29F3E9E}" dt="2023-12-01T16:31:50.287" v="1232" actId="20577"/>
      <pc:docMkLst>
        <pc:docMk/>
      </pc:docMkLst>
      <pc:sldChg chg="modSp">
        <pc:chgData name="Guest User" userId="" providerId="Windows Live" clId="Web-{F7138129-7C61-478C-ACF3-CC17F29F3E9E}" dt="2023-12-01T14:35:19.374" v="97" actId="20577"/>
        <pc:sldMkLst>
          <pc:docMk/>
          <pc:sldMk cId="1217054176" sldId="256"/>
        </pc:sldMkLst>
        <pc:spChg chg="mod">
          <ac:chgData name="Guest User" userId="" providerId="Windows Live" clId="Web-{F7138129-7C61-478C-ACF3-CC17F29F3E9E}" dt="2023-12-01T14:33:11.886" v="91" actId="1076"/>
          <ac:spMkLst>
            <pc:docMk/>
            <pc:sldMk cId="1217054176" sldId="256"/>
            <ac:spMk id="2" creationId="{00000000-0000-0000-0000-000000000000}"/>
          </ac:spMkLst>
        </pc:spChg>
        <pc:spChg chg="mod">
          <ac:chgData name="Guest User" userId="" providerId="Windows Live" clId="Web-{F7138129-7C61-478C-ACF3-CC17F29F3E9E}" dt="2023-12-01T14:35:19.374" v="97" actId="20577"/>
          <ac:spMkLst>
            <pc:docMk/>
            <pc:sldMk cId="1217054176" sldId="256"/>
            <ac:spMk id="3" creationId="{00000000-0000-0000-0000-000000000000}"/>
          </ac:spMkLst>
        </pc:spChg>
      </pc:sldChg>
      <pc:sldChg chg="modSp">
        <pc:chgData name="Guest User" userId="" providerId="Windows Live" clId="Web-{F7138129-7C61-478C-ACF3-CC17F29F3E9E}" dt="2023-12-01T13:49:17.093" v="8" actId="20577"/>
        <pc:sldMkLst>
          <pc:docMk/>
          <pc:sldMk cId="433398325" sldId="257"/>
        </pc:sldMkLst>
        <pc:spChg chg="mod">
          <ac:chgData name="Guest User" userId="" providerId="Windows Live" clId="Web-{F7138129-7C61-478C-ACF3-CC17F29F3E9E}" dt="2023-12-01T13:49:17.093" v="8" actId="20577"/>
          <ac:spMkLst>
            <pc:docMk/>
            <pc:sldMk cId="433398325" sldId="257"/>
            <ac:spMk id="2" creationId="{00000000-0000-0000-0000-000000000000}"/>
          </ac:spMkLst>
        </pc:spChg>
        <pc:spChg chg="mod">
          <ac:chgData name="Guest User" userId="" providerId="Windows Live" clId="Web-{F7138129-7C61-478C-ACF3-CC17F29F3E9E}" dt="2023-12-01T13:46:15.930" v="1" actId="20577"/>
          <ac:spMkLst>
            <pc:docMk/>
            <pc:sldMk cId="433398325" sldId="257"/>
            <ac:spMk id="3" creationId="{00000000-0000-0000-0000-000000000000}"/>
          </ac:spMkLst>
        </pc:spChg>
      </pc:sldChg>
      <pc:sldChg chg="addSp delSp modSp">
        <pc:chgData name="Guest User" userId="" providerId="Windows Live" clId="Web-{F7138129-7C61-478C-ACF3-CC17F29F3E9E}" dt="2023-12-01T16:14:19.316" v="996" actId="20577"/>
        <pc:sldMkLst>
          <pc:docMk/>
          <pc:sldMk cId="1031599253" sldId="259"/>
        </pc:sldMkLst>
        <pc:spChg chg="del mod">
          <ac:chgData name="Guest User" userId="" providerId="Windows Live" clId="Web-{F7138129-7C61-478C-ACF3-CC17F29F3E9E}" dt="2023-12-01T13:49:03.217" v="6"/>
          <ac:spMkLst>
            <pc:docMk/>
            <pc:sldMk cId="1031599253" sldId="259"/>
            <ac:spMk id="2" creationId="{00000000-0000-0000-0000-000000000000}"/>
          </ac:spMkLst>
        </pc:spChg>
        <pc:spChg chg="add mod">
          <ac:chgData name="Guest User" userId="" providerId="Windows Live" clId="Web-{F7138129-7C61-478C-ACF3-CC17F29F3E9E}" dt="2023-12-01T16:14:19.316" v="996" actId="20577"/>
          <ac:spMkLst>
            <pc:docMk/>
            <pc:sldMk cId="1031599253" sldId="259"/>
            <ac:spMk id="2" creationId="{3FE2ADCD-D215-6142-B5D4-13034F80A420}"/>
          </ac:spMkLst>
        </pc:spChg>
      </pc:sldChg>
      <pc:sldChg chg="modSp">
        <pc:chgData name="Guest User" userId="" providerId="Windows Live" clId="Web-{F7138129-7C61-478C-ACF3-CC17F29F3E9E}" dt="2023-12-01T15:10:30.098" v="582" actId="20577"/>
        <pc:sldMkLst>
          <pc:docMk/>
          <pc:sldMk cId="4038742506" sldId="261"/>
        </pc:sldMkLst>
        <pc:spChg chg="mod">
          <ac:chgData name="Guest User" userId="" providerId="Windows Live" clId="Web-{F7138129-7C61-478C-ACF3-CC17F29F3E9E}" dt="2023-12-01T15:10:30.098" v="582" actId="20577"/>
          <ac:spMkLst>
            <pc:docMk/>
            <pc:sldMk cId="4038742506" sldId="261"/>
            <ac:spMk id="3" creationId="{00000000-0000-0000-0000-000000000000}"/>
          </ac:spMkLst>
        </pc:spChg>
      </pc:sldChg>
      <pc:sldChg chg="addSp delSp modSp new">
        <pc:chgData name="Guest User" userId="" providerId="Windows Live" clId="Web-{F7138129-7C61-478C-ACF3-CC17F29F3E9E}" dt="2023-12-01T16:29:29.313" v="1164" actId="20577"/>
        <pc:sldMkLst>
          <pc:docMk/>
          <pc:sldMk cId="1437585670" sldId="264"/>
        </pc:sldMkLst>
        <pc:spChg chg="del">
          <ac:chgData name="Guest User" userId="" providerId="Windows Live" clId="Web-{F7138129-7C61-478C-ACF3-CC17F29F3E9E}" dt="2023-12-01T14:38:43.115" v="100"/>
          <ac:spMkLst>
            <pc:docMk/>
            <pc:sldMk cId="1437585670" sldId="264"/>
            <ac:spMk id="2" creationId="{C38BF50D-A730-1863-AC69-31B4868EF305}"/>
          </ac:spMkLst>
        </pc:spChg>
        <pc:spChg chg="del mod">
          <ac:chgData name="Guest User" userId="" providerId="Windows Live" clId="Web-{F7138129-7C61-478C-ACF3-CC17F29F3E9E}" dt="2023-12-01T14:38:47.553" v="101"/>
          <ac:spMkLst>
            <pc:docMk/>
            <pc:sldMk cId="1437585670" sldId="264"/>
            <ac:spMk id="3" creationId="{070872DA-834F-EA4E-5F8F-C68B6D545850}"/>
          </ac:spMkLst>
        </pc:spChg>
        <pc:spChg chg="add mod">
          <ac:chgData name="Guest User" userId="" providerId="Windows Live" clId="Web-{F7138129-7C61-478C-ACF3-CC17F29F3E9E}" dt="2023-12-01T16:29:29.313" v="1164" actId="20577"/>
          <ac:spMkLst>
            <pc:docMk/>
            <pc:sldMk cId="1437585670" sldId="264"/>
            <ac:spMk id="4" creationId="{810D651A-DEDA-0B29-B04A-2B56ABA532EC}"/>
          </ac:spMkLst>
        </pc:spChg>
        <pc:picChg chg="add del mod">
          <ac:chgData name="Guest User" userId="" providerId="Windows Live" clId="Web-{F7138129-7C61-478C-ACF3-CC17F29F3E9E}" dt="2023-12-01T16:26:52.043" v="1144"/>
          <ac:picMkLst>
            <pc:docMk/>
            <pc:sldMk cId="1437585670" sldId="264"/>
            <ac:picMk id="2" creationId="{00D2463B-3B4B-C8A4-8667-EB36FBDF5C21}"/>
          </ac:picMkLst>
        </pc:picChg>
        <pc:picChg chg="add mod">
          <ac:chgData name="Guest User" userId="" providerId="Windows Live" clId="Web-{F7138129-7C61-478C-ACF3-CC17F29F3E9E}" dt="2023-12-01T16:28:50.828" v="1150" actId="14100"/>
          <ac:picMkLst>
            <pc:docMk/>
            <pc:sldMk cId="1437585670" sldId="264"/>
            <ac:picMk id="3" creationId="{59930CA1-2AB9-1A51-8041-2CA48921098D}"/>
          </ac:picMkLst>
        </pc:picChg>
      </pc:sldChg>
      <pc:sldChg chg="addSp delSp modSp new">
        <pc:chgData name="Guest User" userId="" providerId="Windows Live" clId="Web-{F7138129-7C61-478C-ACF3-CC17F29F3E9E}" dt="2023-12-01T15:09:19.486" v="580" actId="14100"/>
        <pc:sldMkLst>
          <pc:docMk/>
          <pc:sldMk cId="3284628894" sldId="265"/>
        </pc:sldMkLst>
        <pc:spChg chg="del">
          <ac:chgData name="Guest User" userId="" providerId="Windows Live" clId="Web-{F7138129-7C61-478C-ACF3-CC17F29F3E9E}" dt="2023-12-01T14:51:19.045" v="443"/>
          <ac:spMkLst>
            <pc:docMk/>
            <pc:sldMk cId="3284628894" sldId="265"/>
            <ac:spMk id="2" creationId="{7F921C56-E063-CD30-90F4-7DF3E1043FE3}"/>
          </ac:spMkLst>
        </pc:spChg>
        <pc:spChg chg="del">
          <ac:chgData name="Guest User" userId="" providerId="Windows Live" clId="Web-{F7138129-7C61-478C-ACF3-CC17F29F3E9E}" dt="2023-12-01T14:51:22.967" v="444"/>
          <ac:spMkLst>
            <pc:docMk/>
            <pc:sldMk cId="3284628894" sldId="265"/>
            <ac:spMk id="3" creationId="{EAC99B8F-5A3D-B3F9-6DD5-BD188301E2C8}"/>
          </ac:spMkLst>
        </pc:spChg>
        <pc:spChg chg="add del mod">
          <ac:chgData name="Guest User" userId="" providerId="Windows Live" clId="Web-{F7138129-7C61-478C-ACF3-CC17F29F3E9E}" dt="2023-12-01T14:53:43.847" v="447"/>
          <ac:spMkLst>
            <pc:docMk/>
            <pc:sldMk cId="3284628894" sldId="265"/>
            <ac:spMk id="4" creationId="{AF2337E8-5EE5-4127-9011-2361C11BECAB}"/>
          </ac:spMkLst>
        </pc:spChg>
        <pc:spChg chg="add del mod">
          <ac:chgData name="Guest User" userId="" providerId="Windows Live" clId="Web-{F7138129-7C61-478C-ACF3-CC17F29F3E9E}" dt="2023-12-01T14:56:16.446" v="458"/>
          <ac:spMkLst>
            <pc:docMk/>
            <pc:sldMk cId="3284628894" sldId="265"/>
            <ac:spMk id="5" creationId="{D0571944-583C-59F3-9F75-B6DA713989D1}"/>
          </ac:spMkLst>
        </pc:spChg>
        <pc:spChg chg="add mod">
          <ac:chgData name="Guest User" userId="" providerId="Windows Live" clId="Web-{F7138129-7C61-478C-ACF3-CC17F29F3E9E}" dt="2023-12-01T15:04:13.726" v="573" actId="20577"/>
          <ac:spMkLst>
            <pc:docMk/>
            <pc:sldMk cId="3284628894" sldId="265"/>
            <ac:spMk id="6" creationId="{9111CE94-43C1-6169-0382-920EC8E90C22}"/>
          </ac:spMkLst>
        </pc:spChg>
        <pc:picChg chg="add mod">
          <ac:chgData name="Guest User" userId="" providerId="Windows Live" clId="Web-{F7138129-7C61-478C-ACF3-CC17F29F3E9E}" dt="2023-12-01T15:09:19.486" v="580" actId="14100"/>
          <ac:picMkLst>
            <pc:docMk/>
            <pc:sldMk cId="3284628894" sldId="265"/>
            <ac:picMk id="7" creationId="{946EC5EA-9B8E-EDC8-4DBA-8B2F54D8277B}"/>
          </ac:picMkLst>
        </pc:picChg>
      </pc:sldChg>
      <pc:sldChg chg="addSp modSp new">
        <pc:chgData name="Guest User" userId="" providerId="Windows Live" clId="Web-{F7138129-7C61-478C-ACF3-CC17F29F3E9E}" dt="2023-12-01T16:31:50.287" v="1232" actId="20577"/>
        <pc:sldMkLst>
          <pc:docMk/>
          <pc:sldMk cId="2584543301" sldId="266"/>
        </pc:sldMkLst>
        <pc:spChg chg="add mod">
          <ac:chgData name="Guest User" userId="" providerId="Windows Live" clId="Web-{F7138129-7C61-478C-ACF3-CC17F29F3E9E}" dt="2023-12-01T16:31:50.287" v="1232" actId="20577"/>
          <ac:spMkLst>
            <pc:docMk/>
            <pc:sldMk cId="2584543301" sldId="266"/>
            <ac:spMk id="2" creationId="{EDBC06AC-765D-02F4-FD2E-BF5F0A06F5C4}"/>
          </ac:spMkLst>
        </pc:spChg>
      </pc:sldChg>
      <pc:sldChg chg="new">
        <pc:chgData name="Guest User" userId="" providerId="Windows Live" clId="Web-{F7138129-7C61-478C-ACF3-CC17F29F3E9E}" dt="2023-12-01T16:14:23.722" v="997"/>
        <pc:sldMkLst>
          <pc:docMk/>
          <pc:sldMk cId="1601620001" sldId="267"/>
        </pc:sldMkLst>
      </pc:sldChg>
    </pc:docChg>
  </pc:docChgLst>
  <pc:docChgLst>
    <pc:chgData name="Guest User" providerId="Windows Live" clId="Web-{4D13578D-836F-446D-AF3B-E089582C4948}"/>
    <pc:docChg chg="addSld delSld modSld">
      <pc:chgData name="Guest User" userId="" providerId="Windows Live" clId="Web-{4D13578D-836F-446D-AF3B-E089582C4948}" dt="2023-12-02T08:39:46.690" v="1730" actId="20577"/>
      <pc:docMkLst>
        <pc:docMk/>
      </pc:docMkLst>
      <pc:sldChg chg="modSp">
        <pc:chgData name="Guest User" userId="" providerId="Windows Live" clId="Web-{4D13578D-836F-446D-AF3B-E089582C4948}" dt="2023-12-02T08:38:11.184" v="1709" actId="1076"/>
        <pc:sldMkLst>
          <pc:docMk/>
          <pc:sldMk cId="433398325" sldId="257"/>
        </pc:sldMkLst>
        <pc:spChg chg="mod">
          <ac:chgData name="Guest User" userId="" providerId="Windows Live" clId="Web-{4D13578D-836F-446D-AF3B-E089582C4948}" dt="2023-12-02T08:37:27.807" v="1704" actId="20577"/>
          <ac:spMkLst>
            <pc:docMk/>
            <pc:sldMk cId="433398325" sldId="257"/>
            <ac:spMk id="2" creationId="{00000000-0000-0000-0000-000000000000}"/>
          </ac:spMkLst>
        </pc:spChg>
        <pc:spChg chg="mod">
          <ac:chgData name="Guest User" userId="" providerId="Windows Live" clId="Web-{4D13578D-836F-446D-AF3B-E089582C4948}" dt="2023-12-02T08:38:11.184" v="1709" actId="1076"/>
          <ac:spMkLst>
            <pc:docMk/>
            <pc:sldMk cId="433398325" sldId="257"/>
            <ac:spMk id="3" creationId="{00000000-0000-0000-0000-000000000000}"/>
          </ac:spMkLst>
        </pc:spChg>
      </pc:sldChg>
      <pc:sldChg chg="modSp">
        <pc:chgData name="Guest User" userId="" providerId="Windows Live" clId="Web-{4D13578D-836F-446D-AF3B-E089582C4948}" dt="2023-12-02T08:39:46.690" v="1730" actId="20577"/>
        <pc:sldMkLst>
          <pc:docMk/>
          <pc:sldMk cId="4246586755" sldId="260"/>
        </pc:sldMkLst>
        <pc:spChg chg="mod">
          <ac:chgData name="Guest User" userId="" providerId="Windows Live" clId="Web-{4D13578D-836F-446D-AF3B-E089582C4948}" dt="2023-12-02T08:38:46.999" v="1719" actId="20577"/>
          <ac:spMkLst>
            <pc:docMk/>
            <pc:sldMk cId="4246586755" sldId="260"/>
            <ac:spMk id="2" creationId="{00000000-0000-0000-0000-000000000000}"/>
          </ac:spMkLst>
        </pc:spChg>
        <pc:spChg chg="mod">
          <ac:chgData name="Guest User" userId="" providerId="Windows Live" clId="Web-{4D13578D-836F-446D-AF3B-E089582C4948}" dt="2023-12-02T08:39:36.127" v="1729" actId="20577"/>
          <ac:spMkLst>
            <pc:docMk/>
            <pc:sldMk cId="4246586755" sldId="260"/>
            <ac:spMk id="3" creationId="{00000000-0000-0000-0000-000000000000}"/>
          </ac:spMkLst>
        </pc:spChg>
        <pc:spChg chg="mod">
          <ac:chgData name="Guest User" userId="" providerId="Windows Live" clId="Web-{4D13578D-836F-446D-AF3B-E089582C4948}" dt="2023-12-02T08:39:46.690" v="1730" actId="20577"/>
          <ac:spMkLst>
            <pc:docMk/>
            <pc:sldMk cId="4246586755" sldId="260"/>
            <ac:spMk id="4" creationId="{00000000-0000-0000-0000-000000000000}"/>
          </ac:spMkLst>
        </pc:spChg>
      </pc:sldChg>
      <pc:sldChg chg="modSp">
        <pc:chgData name="Guest User" userId="" providerId="Windows Live" clId="Web-{4D13578D-836F-446D-AF3B-E089582C4948}" dt="2023-12-02T08:35:43.426" v="1683" actId="20577"/>
        <pc:sldMkLst>
          <pc:docMk/>
          <pc:sldMk cId="1437585670" sldId="264"/>
        </pc:sldMkLst>
        <pc:spChg chg="mod">
          <ac:chgData name="Guest User" userId="" providerId="Windows Live" clId="Web-{4D13578D-836F-446D-AF3B-E089582C4948}" dt="2023-12-02T08:35:43.426" v="1683" actId="20577"/>
          <ac:spMkLst>
            <pc:docMk/>
            <pc:sldMk cId="1437585670" sldId="264"/>
            <ac:spMk id="4" creationId="{810D651A-DEDA-0B29-B04A-2B56ABA532EC}"/>
          </ac:spMkLst>
        </pc:spChg>
      </pc:sldChg>
      <pc:sldChg chg="modSp">
        <pc:chgData name="Guest User" userId="" providerId="Windows Live" clId="Web-{4D13578D-836F-446D-AF3B-E089582C4948}" dt="2023-12-02T07:06:32.045" v="14" actId="20577"/>
        <pc:sldMkLst>
          <pc:docMk/>
          <pc:sldMk cId="2584543301" sldId="266"/>
        </pc:sldMkLst>
        <pc:spChg chg="mod">
          <ac:chgData name="Guest User" userId="" providerId="Windows Live" clId="Web-{4D13578D-836F-446D-AF3B-E089582C4948}" dt="2023-12-02T07:06:32.045" v="14" actId="20577"/>
          <ac:spMkLst>
            <pc:docMk/>
            <pc:sldMk cId="2584543301" sldId="266"/>
            <ac:spMk id="2" creationId="{EDBC06AC-765D-02F4-FD2E-BF5F0A06F5C4}"/>
          </ac:spMkLst>
        </pc:spChg>
      </pc:sldChg>
      <pc:sldChg chg="addSp modSp">
        <pc:chgData name="Guest User" userId="" providerId="Windows Live" clId="Web-{4D13578D-836F-446D-AF3B-E089582C4948}" dt="2023-12-02T07:32:23.185" v="360" actId="20577"/>
        <pc:sldMkLst>
          <pc:docMk/>
          <pc:sldMk cId="1601620001" sldId="267"/>
        </pc:sldMkLst>
        <pc:spChg chg="add mod">
          <ac:chgData name="Guest User" userId="" providerId="Windows Live" clId="Web-{4D13578D-836F-446D-AF3B-E089582C4948}" dt="2023-12-02T07:32:23.185" v="360" actId="20577"/>
          <ac:spMkLst>
            <pc:docMk/>
            <pc:sldMk cId="1601620001" sldId="267"/>
            <ac:spMk id="2" creationId="{061FD5C8-B832-6DC3-EC17-B2ADE4D65B5D}"/>
          </ac:spMkLst>
        </pc:spChg>
      </pc:sldChg>
      <pc:sldChg chg="addSp modSp mod setBg addAnim setClrOvrMap">
        <pc:chgData name="Guest User" userId="" providerId="Windows Live" clId="Web-{4D13578D-836F-446D-AF3B-E089582C4948}" dt="2023-12-02T08:30:35.501" v="1660"/>
        <pc:sldMkLst>
          <pc:docMk/>
          <pc:sldMk cId="4188532403" sldId="269"/>
        </pc:sldMkLst>
        <pc:spChg chg="mod">
          <ac:chgData name="Guest User" userId="" providerId="Windows Live" clId="Web-{4D13578D-836F-446D-AF3B-E089582C4948}" dt="2023-12-02T08:30:35.501" v="1658"/>
          <ac:spMkLst>
            <pc:docMk/>
            <pc:sldMk cId="4188532403" sldId="269"/>
            <ac:spMk id="2" creationId="{00000000-0000-0000-0000-000000000000}"/>
          </ac:spMkLst>
        </pc:spChg>
        <pc:spChg chg="mod">
          <ac:chgData name="Guest User" userId="" providerId="Windows Live" clId="Web-{4D13578D-836F-446D-AF3B-E089582C4948}" dt="2023-12-02T08:30:35.501" v="1658"/>
          <ac:spMkLst>
            <pc:docMk/>
            <pc:sldMk cId="4188532403" sldId="269"/>
            <ac:spMk id="3" creationId="{00000000-0000-0000-0000-000000000000}"/>
          </ac:spMkLst>
        </pc:spChg>
        <pc:spChg chg="add">
          <ac:chgData name="Guest User" userId="" providerId="Windows Live" clId="Web-{4D13578D-836F-446D-AF3B-E089582C4948}" dt="2023-12-02T08:30:35.501" v="1658"/>
          <ac:spMkLst>
            <pc:docMk/>
            <pc:sldMk cId="4188532403" sldId="269"/>
            <ac:spMk id="1033" creationId="{71B2258F-86CA-4D4D-8270-BC05FCDEBFB3}"/>
          </ac:spMkLst>
        </pc:spChg>
        <pc:picChg chg="mod">
          <ac:chgData name="Guest User" userId="" providerId="Windows Live" clId="Web-{4D13578D-836F-446D-AF3B-E089582C4948}" dt="2023-12-02T08:30:35.501" v="1658"/>
          <ac:picMkLst>
            <pc:docMk/>
            <pc:sldMk cId="4188532403" sldId="269"/>
            <ac:picMk id="1028" creationId="{00000000-0000-0000-0000-000000000000}"/>
          </ac:picMkLst>
        </pc:picChg>
      </pc:sldChg>
      <pc:sldChg chg="del">
        <pc:chgData name="Guest User" userId="" providerId="Windows Live" clId="Web-{4D13578D-836F-446D-AF3B-E089582C4948}" dt="2023-12-02T08:30:53.705" v="1661"/>
        <pc:sldMkLst>
          <pc:docMk/>
          <pc:sldMk cId="3637786553" sldId="270"/>
        </pc:sldMkLst>
      </pc:sldChg>
      <pc:sldChg chg="modSp">
        <pc:chgData name="Guest User" userId="" providerId="Windows Live" clId="Web-{4D13578D-836F-446D-AF3B-E089582C4948}" dt="2023-12-02T08:34:40.844" v="1668" actId="20577"/>
        <pc:sldMkLst>
          <pc:docMk/>
          <pc:sldMk cId="3206322674" sldId="273"/>
        </pc:sldMkLst>
        <pc:spChg chg="mod">
          <ac:chgData name="Guest User" userId="" providerId="Windows Live" clId="Web-{4D13578D-836F-446D-AF3B-E089582C4948}" dt="2023-12-02T08:34:40.844" v="1668" actId="20577"/>
          <ac:spMkLst>
            <pc:docMk/>
            <pc:sldMk cId="3206322674" sldId="273"/>
            <ac:spMk id="3" creationId="{00000000-0000-0000-0000-000000000000}"/>
          </ac:spMkLst>
        </pc:spChg>
      </pc:sldChg>
      <pc:sldChg chg="modSp">
        <pc:chgData name="Guest User" userId="" providerId="Windows Live" clId="Web-{4D13578D-836F-446D-AF3B-E089582C4948}" dt="2023-12-02T08:36:48.930" v="1699" actId="20577"/>
        <pc:sldMkLst>
          <pc:docMk/>
          <pc:sldMk cId="4140442706" sldId="274"/>
        </pc:sldMkLst>
        <pc:spChg chg="mod">
          <ac:chgData name="Guest User" userId="" providerId="Windows Live" clId="Web-{4D13578D-836F-446D-AF3B-E089582C4948}" dt="2023-12-02T08:35:59.380" v="1685" actId="20577"/>
          <ac:spMkLst>
            <pc:docMk/>
            <pc:sldMk cId="4140442706" sldId="274"/>
            <ac:spMk id="2" creationId="{00000000-0000-0000-0000-000000000000}"/>
          </ac:spMkLst>
        </pc:spChg>
        <pc:spChg chg="mod">
          <ac:chgData name="Guest User" userId="" providerId="Windows Live" clId="Web-{4D13578D-836F-446D-AF3B-E089582C4948}" dt="2023-12-02T08:36:48.930" v="1699" actId="20577"/>
          <ac:spMkLst>
            <pc:docMk/>
            <pc:sldMk cId="4140442706" sldId="274"/>
            <ac:spMk id="4" creationId="{810D651A-DEDA-0B29-B04A-2B56ABA532EC}"/>
          </ac:spMkLst>
        </pc:spChg>
      </pc:sldChg>
      <pc:sldChg chg="addSp modSp new">
        <pc:chgData name="Guest User" userId="" providerId="Windows Live" clId="Web-{4D13578D-836F-446D-AF3B-E089582C4948}" dt="2023-12-02T08:18:07.410" v="1403" actId="14100"/>
        <pc:sldMkLst>
          <pc:docMk/>
          <pc:sldMk cId="3300987369" sldId="275"/>
        </pc:sldMkLst>
        <pc:spChg chg="add mod">
          <ac:chgData name="Guest User" userId="" providerId="Windows Live" clId="Web-{4D13578D-836F-446D-AF3B-E089582C4948}" dt="2023-12-02T08:04:20.095" v="1125" actId="20577"/>
          <ac:spMkLst>
            <pc:docMk/>
            <pc:sldMk cId="3300987369" sldId="275"/>
            <ac:spMk id="2" creationId="{CFF24ADF-F9D5-EB35-715F-5D00A8E77EB7}"/>
          </ac:spMkLst>
        </pc:spChg>
        <pc:picChg chg="add mod">
          <ac:chgData name="Guest User" userId="" providerId="Windows Live" clId="Web-{4D13578D-836F-446D-AF3B-E089582C4948}" dt="2023-12-02T08:18:07.410" v="1403" actId="14100"/>
          <ac:picMkLst>
            <pc:docMk/>
            <pc:sldMk cId="3300987369" sldId="275"/>
            <ac:picMk id="3" creationId="{76BEF0B9-F5C1-A52A-43C8-F7F95CBDCE88}"/>
          </ac:picMkLst>
        </pc:picChg>
      </pc:sldChg>
      <pc:sldChg chg="addSp delSp modSp new">
        <pc:chgData name="Guest User" userId="" providerId="Windows Live" clId="Web-{4D13578D-836F-446D-AF3B-E089582C4948}" dt="2023-12-02T08:16:41.686" v="1398" actId="14100"/>
        <pc:sldMkLst>
          <pc:docMk/>
          <pc:sldMk cId="4123675280" sldId="276"/>
        </pc:sldMkLst>
        <pc:spChg chg="add del">
          <ac:chgData name="Guest User" userId="" providerId="Windows Live" clId="Web-{4D13578D-836F-446D-AF3B-E089582C4948}" dt="2023-12-02T08:00:49.723" v="1082"/>
          <ac:spMkLst>
            <pc:docMk/>
            <pc:sldMk cId="4123675280" sldId="276"/>
            <ac:spMk id="2" creationId="{557A53FE-B340-EB9E-16A3-A9648556C648}"/>
          </ac:spMkLst>
        </pc:spChg>
        <pc:spChg chg="add mod">
          <ac:chgData name="Guest User" userId="" providerId="Windows Live" clId="Web-{4D13578D-836F-446D-AF3B-E089582C4948}" dt="2023-12-02T08:16:34.561" v="1396" actId="20577"/>
          <ac:spMkLst>
            <pc:docMk/>
            <pc:sldMk cId="4123675280" sldId="276"/>
            <ac:spMk id="3" creationId="{FF7B6714-FD83-B020-6C6A-C4BC5B225A70}"/>
          </ac:spMkLst>
        </pc:spChg>
        <pc:picChg chg="add mod modCrop">
          <ac:chgData name="Guest User" userId="" providerId="Windows Live" clId="Web-{4D13578D-836F-446D-AF3B-E089582C4948}" dt="2023-12-02T08:16:41.686" v="1398" actId="14100"/>
          <ac:picMkLst>
            <pc:docMk/>
            <pc:sldMk cId="4123675280" sldId="276"/>
            <ac:picMk id="4" creationId="{2096298B-606B-201C-AEA5-5AF021998A29}"/>
          </ac:picMkLst>
        </pc:picChg>
      </pc:sldChg>
      <pc:sldChg chg="addSp modSp new">
        <pc:chgData name="Guest User" userId="" providerId="Windows Live" clId="Web-{4D13578D-836F-446D-AF3B-E089582C4948}" dt="2023-12-02T08:30:16.766" v="1657" actId="1076"/>
        <pc:sldMkLst>
          <pc:docMk/>
          <pc:sldMk cId="1970576308" sldId="277"/>
        </pc:sldMkLst>
        <pc:spChg chg="add mod">
          <ac:chgData name="Guest User" userId="" providerId="Windows Live" clId="Web-{4D13578D-836F-446D-AF3B-E089582C4948}" dt="2023-12-02T08:30:14.797" v="1656" actId="14100"/>
          <ac:spMkLst>
            <pc:docMk/>
            <pc:sldMk cId="1970576308" sldId="277"/>
            <ac:spMk id="2" creationId="{5173080C-C46C-3297-1BB6-E7BB01EC321C}"/>
          </ac:spMkLst>
        </pc:spChg>
        <pc:picChg chg="add mod">
          <ac:chgData name="Guest User" userId="" providerId="Windows Live" clId="Web-{4D13578D-836F-446D-AF3B-E089582C4948}" dt="2023-12-02T08:30:16.766" v="1657" actId="1076"/>
          <ac:picMkLst>
            <pc:docMk/>
            <pc:sldMk cId="1970576308" sldId="277"/>
            <ac:picMk id="3" creationId="{BCC87C9F-AE30-C9AA-FBF9-7F9397D6B9F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0D0-F329-4331-8678-C26BAFE73614}" type="datetimeFigureOut">
              <a:rPr lang="en-US" smtClean="0"/>
              <a:t>12/2/23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ACA5C-E5C6-4104-A568-FA2D9440B140}" type="slidenum">
              <a:rPr lang="en-US" smtClean="0"/>
              <a:t>‹#›</a:t>
            </a:fld>
            <a:endParaRPr lang="en-US"/>
          </a:p>
        </p:txBody>
      </p:sp>
    </p:spTree>
    <p:extLst>
      <p:ext uri="{BB962C8B-B14F-4D97-AF65-F5344CB8AC3E}">
        <p14:creationId xmlns:p14="http://schemas.microsoft.com/office/powerpoint/2010/main" val="397634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ACA5C-E5C6-4104-A568-FA2D9440B140}" type="slidenum">
              <a:rPr lang="en-US" smtClean="0"/>
              <a:t>17</a:t>
            </a:fld>
            <a:endParaRPr lang="en-US"/>
          </a:p>
        </p:txBody>
      </p:sp>
    </p:spTree>
    <p:extLst>
      <p:ext uri="{BB962C8B-B14F-4D97-AF65-F5344CB8AC3E}">
        <p14:creationId xmlns:p14="http://schemas.microsoft.com/office/powerpoint/2010/main" val="755719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752C8F-E73A-4534-97BF-39837FC41DD2}"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89048-9EE4-4E9C-82D4-1AEE9D2D5AD7}" type="slidenum">
              <a:rPr lang="en-US" smtClean="0"/>
              <a:t>‹#›</a:t>
            </a:fld>
            <a:endParaRPr lang="en-US"/>
          </a:p>
        </p:txBody>
      </p:sp>
    </p:spTree>
    <p:extLst>
      <p:ext uri="{BB962C8B-B14F-4D97-AF65-F5344CB8AC3E}">
        <p14:creationId xmlns:p14="http://schemas.microsoft.com/office/powerpoint/2010/main" val="194749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52C8F-E73A-4534-97BF-39837FC41DD2}"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89048-9EE4-4E9C-82D4-1AEE9D2D5AD7}" type="slidenum">
              <a:rPr lang="en-US" smtClean="0"/>
              <a:t>‹#›</a:t>
            </a:fld>
            <a:endParaRPr lang="en-US"/>
          </a:p>
        </p:txBody>
      </p:sp>
    </p:spTree>
    <p:extLst>
      <p:ext uri="{BB962C8B-B14F-4D97-AF65-F5344CB8AC3E}">
        <p14:creationId xmlns:p14="http://schemas.microsoft.com/office/powerpoint/2010/main" val="990229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52C8F-E73A-4534-97BF-39837FC41DD2}"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89048-9EE4-4E9C-82D4-1AEE9D2D5AD7}" type="slidenum">
              <a:rPr lang="en-US" smtClean="0"/>
              <a:t>‹#›</a:t>
            </a:fld>
            <a:endParaRPr lang="en-US"/>
          </a:p>
        </p:txBody>
      </p:sp>
    </p:spTree>
    <p:extLst>
      <p:ext uri="{BB962C8B-B14F-4D97-AF65-F5344CB8AC3E}">
        <p14:creationId xmlns:p14="http://schemas.microsoft.com/office/powerpoint/2010/main" val="13669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52C8F-E73A-4534-97BF-39837FC41DD2}"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89048-9EE4-4E9C-82D4-1AEE9D2D5AD7}" type="slidenum">
              <a:rPr lang="en-US" smtClean="0"/>
              <a:t>‹#›</a:t>
            </a:fld>
            <a:endParaRPr lang="en-US"/>
          </a:p>
        </p:txBody>
      </p:sp>
    </p:spTree>
    <p:extLst>
      <p:ext uri="{BB962C8B-B14F-4D97-AF65-F5344CB8AC3E}">
        <p14:creationId xmlns:p14="http://schemas.microsoft.com/office/powerpoint/2010/main" val="390429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52C8F-E73A-4534-97BF-39837FC41DD2}"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89048-9EE4-4E9C-82D4-1AEE9D2D5AD7}" type="slidenum">
              <a:rPr lang="en-US" smtClean="0"/>
              <a:t>‹#›</a:t>
            </a:fld>
            <a:endParaRPr lang="en-US"/>
          </a:p>
        </p:txBody>
      </p:sp>
    </p:spTree>
    <p:extLst>
      <p:ext uri="{BB962C8B-B14F-4D97-AF65-F5344CB8AC3E}">
        <p14:creationId xmlns:p14="http://schemas.microsoft.com/office/powerpoint/2010/main" val="956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752C8F-E73A-4534-97BF-39837FC41DD2}" type="datetimeFigureOut">
              <a:rPr lang="en-US" smtClean="0"/>
              <a:t>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89048-9EE4-4E9C-82D4-1AEE9D2D5AD7}" type="slidenum">
              <a:rPr lang="en-US" smtClean="0"/>
              <a:t>‹#›</a:t>
            </a:fld>
            <a:endParaRPr lang="en-US"/>
          </a:p>
        </p:txBody>
      </p:sp>
    </p:spTree>
    <p:extLst>
      <p:ext uri="{BB962C8B-B14F-4D97-AF65-F5344CB8AC3E}">
        <p14:creationId xmlns:p14="http://schemas.microsoft.com/office/powerpoint/2010/main" val="346290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752C8F-E73A-4534-97BF-39837FC41DD2}" type="datetimeFigureOut">
              <a:rPr lang="en-US" smtClean="0"/>
              <a:t>12/2/23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489048-9EE4-4E9C-82D4-1AEE9D2D5AD7}" type="slidenum">
              <a:rPr lang="en-US" smtClean="0"/>
              <a:t>‹#›</a:t>
            </a:fld>
            <a:endParaRPr lang="en-US"/>
          </a:p>
        </p:txBody>
      </p:sp>
    </p:spTree>
    <p:extLst>
      <p:ext uri="{BB962C8B-B14F-4D97-AF65-F5344CB8AC3E}">
        <p14:creationId xmlns:p14="http://schemas.microsoft.com/office/powerpoint/2010/main" val="185359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752C8F-E73A-4534-97BF-39837FC41DD2}" type="datetimeFigureOut">
              <a:rPr lang="en-US" smtClean="0"/>
              <a:t>12/2/23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489048-9EE4-4E9C-82D4-1AEE9D2D5AD7}" type="slidenum">
              <a:rPr lang="en-US" smtClean="0"/>
              <a:t>‹#›</a:t>
            </a:fld>
            <a:endParaRPr lang="en-US"/>
          </a:p>
        </p:txBody>
      </p:sp>
    </p:spTree>
    <p:extLst>
      <p:ext uri="{BB962C8B-B14F-4D97-AF65-F5344CB8AC3E}">
        <p14:creationId xmlns:p14="http://schemas.microsoft.com/office/powerpoint/2010/main" val="267399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52C8F-E73A-4534-97BF-39837FC41DD2}" type="datetimeFigureOut">
              <a:rPr lang="en-US" smtClean="0"/>
              <a:t>12/2/23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489048-9EE4-4E9C-82D4-1AEE9D2D5AD7}" type="slidenum">
              <a:rPr lang="en-US" smtClean="0"/>
              <a:t>‹#›</a:t>
            </a:fld>
            <a:endParaRPr lang="en-US"/>
          </a:p>
        </p:txBody>
      </p:sp>
    </p:spTree>
    <p:extLst>
      <p:ext uri="{BB962C8B-B14F-4D97-AF65-F5344CB8AC3E}">
        <p14:creationId xmlns:p14="http://schemas.microsoft.com/office/powerpoint/2010/main" val="142604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52C8F-E73A-4534-97BF-39837FC41DD2}" type="datetimeFigureOut">
              <a:rPr lang="en-US" smtClean="0"/>
              <a:t>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89048-9EE4-4E9C-82D4-1AEE9D2D5AD7}" type="slidenum">
              <a:rPr lang="en-US" smtClean="0"/>
              <a:t>‹#›</a:t>
            </a:fld>
            <a:endParaRPr lang="en-US"/>
          </a:p>
        </p:txBody>
      </p:sp>
    </p:spTree>
    <p:extLst>
      <p:ext uri="{BB962C8B-B14F-4D97-AF65-F5344CB8AC3E}">
        <p14:creationId xmlns:p14="http://schemas.microsoft.com/office/powerpoint/2010/main" val="314796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52C8F-E73A-4534-97BF-39837FC41DD2}" type="datetimeFigureOut">
              <a:rPr lang="en-US" smtClean="0"/>
              <a:t>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89048-9EE4-4E9C-82D4-1AEE9D2D5AD7}" type="slidenum">
              <a:rPr lang="en-US" smtClean="0"/>
              <a:t>‹#›</a:t>
            </a:fld>
            <a:endParaRPr lang="en-US"/>
          </a:p>
        </p:txBody>
      </p:sp>
    </p:spTree>
    <p:extLst>
      <p:ext uri="{BB962C8B-B14F-4D97-AF65-F5344CB8AC3E}">
        <p14:creationId xmlns:p14="http://schemas.microsoft.com/office/powerpoint/2010/main" val="385871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52C8F-E73A-4534-97BF-39837FC41DD2}" type="datetimeFigureOut">
              <a:rPr lang="en-US" smtClean="0"/>
              <a:t>12/2/23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89048-9EE4-4E9C-82D4-1AEE9D2D5AD7}" type="slidenum">
              <a:rPr lang="en-US" smtClean="0"/>
              <a:t>‹#›</a:t>
            </a:fld>
            <a:endParaRPr lang="en-US"/>
          </a:p>
        </p:txBody>
      </p:sp>
    </p:spTree>
    <p:extLst>
      <p:ext uri="{BB962C8B-B14F-4D97-AF65-F5344CB8AC3E}">
        <p14:creationId xmlns:p14="http://schemas.microsoft.com/office/powerpoint/2010/main" val="57276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xmlns=""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Got Someone in Your Life Who Eats, Breathes &amp; Lives the Game of Cricket? Here are 12 Unusual Gifts for Cricket Fans Which are Just Perfect for That Friend of Yours! (2020)"/>
          <p:cNvPicPr>
            <a:picLocks noChangeAspect="1" noChangeArrowheads="1"/>
          </p:cNvPicPr>
          <p:nvPr/>
        </p:nvPicPr>
        <p:blipFill rotWithShape="1">
          <a:blip r:embed="rId2">
            <a:alphaModFix amt="50000"/>
            <a:extLst>
              <a:ext uri="{BEBA8EAE-BF5A-486C-A8C5-ECC9F3942E4B}">
                <a14:imgProps xmlns:a14="http://schemas.microsoft.com/office/drawing/2010/main">
                  <a14:imgLayer r:embed="rId3">
                    <a14:imgEffect>
                      <a14:brightnessContrast bright="-44000"/>
                    </a14:imgEffect>
                  </a14:imgLayer>
                </a14:imgProps>
              </a:ex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122362"/>
            <a:ext cx="9144000" cy="2900518"/>
          </a:xfrm>
        </p:spPr>
        <p:txBody>
          <a:bodyPr>
            <a:normAutofit/>
          </a:bodyPr>
          <a:lstStyle/>
          <a:p>
            <a:r>
              <a:rPr lang="en-US" dirty="0">
                <a:solidFill>
                  <a:srgbClr val="FFFF00"/>
                </a:solidFill>
                <a:latin typeface="Algerian" panose="04020705040A02060702" pitchFamily="82" charset="0"/>
              </a:rPr>
              <a:t>CRICKET DATA ANALYSYS</a:t>
            </a:r>
          </a:p>
        </p:txBody>
      </p:sp>
      <p:sp>
        <p:nvSpPr>
          <p:cNvPr id="3" name="Subtitle 2"/>
          <p:cNvSpPr>
            <a:spLocks noGrp="1"/>
          </p:cNvSpPr>
          <p:nvPr>
            <p:ph type="subTitle" idx="1"/>
          </p:nvPr>
        </p:nvSpPr>
        <p:spPr>
          <a:xfrm>
            <a:off x="1524000" y="4159404"/>
            <a:ext cx="9144000" cy="1098395"/>
          </a:xfrm>
        </p:spPr>
        <p:txBody>
          <a:bodyPr>
            <a:normAutofit/>
          </a:bodyPr>
          <a:lstStyle/>
          <a:p>
            <a:r>
              <a:rPr lang="en-US" dirty="0">
                <a:solidFill>
                  <a:srgbClr val="FFFF00"/>
                </a:solidFill>
                <a:latin typeface="Times New Roman" panose="02020603050405020304" pitchFamily="18" charset="0"/>
                <a:cs typeface="Times New Roman" panose="02020603050405020304" pitchFamily="18" charset="0"/>
              </a:rPr>
              <a:t>DATA SCIENCE(DAV)</a:t>
            </a:r>
          </a:p>
        </p:txBody>
      </p:sp>
    </p:spTree>
    <p:extLst>
      <p:ext uri="{BB962C8B-B14F-4D97-AF65-F5344CB8AC3E}">
        <p14:creationId xmlns:p14="http://schemas.microsoft.com/office/powerpoint/2010/main" val="41885324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et of Neon spectrum design vector background 05 free download"/>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810D651A-DEDA-0B29-B04A-2B56ABA532EC}"/>
              </a:ext>
            </a:extLst>
          </p:cNvPr>
          <p:cNvSpPr txBox="1"/>
          <p:nvPr/>
        </p:nvSpPr>
        <p:spPr>
          <a:xfrm>
            <a:off x="378847" y="1393421"/>
            <a:ext cx="11003388" cy="4351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342900" indent="-228600">
              <a:lnSpc>
                <a:spcPct val="90000"/>
              </a:lnSpc>
              <a:spcAft>
                <a:spcPts val="600"/>
              </a:spcAft>
              <a:buFont typeface="Wingdings" panose="020B0604020202020204" pitchFamily="34" charset="0"/>
              <a:buChar char="q"/>
            </a:pPr>
            <a:r>
              <a:rPr lang="en-US" sz="2800" dirty="0">
                <a:latin typeface="Times New Roman" panose="02020603050405020304" pitchFamily="18" charset="0"/>
                <a:cs typeface="Times New Roman" panose="02020603050405020304" pitchFamily="18" charset="0"/>
              </a:rPr>
              <a:t>Batting dataset of World Cup 2023 contains the following data's:</a:t>
            </a:r>
            <a:endParaRPr lang="en-US" sz="2800" b="1" dirty="0">
              <a:latin typeface="Times New Roman" panose="02020603050405020304" pitchFamily="18" charset="0"/>
              <a:cs typeface="Times New Roman" panose="02020603050405020304" pitchFamily="18" charset="0"/>
            </a:endParaRPr>
          </a:p>
          <a:p>
            <a:pPr>
              <a:lnSpc>
                <a:spcPct val="90000"/>
              </a:lnSpc>
              <a:spcAft>
                <a:spcPts val="600"/>
              </a:spcAft>
            </a:pPr>
            <a:r>
              <a:rPr lang="en-US" sz="2800" dirty="0">
                <a:latin typeface="Times New Roman" panose="02020603050405020304" pitchFamily="18" charset="0"/>
                <a:cs typeface="Times New Roman" panose="02020603050405020304" pitchFamily="18" charset="0"/>
              </a:rPr>
              <a:t>       1.  Player names</a:t>
            </a:r>
          </a:p>
          <a:p>
            <a:pPr>
              <a:lnSpc>
                <a:spcPct val="90000"/>
              </a:lnSpc>
              <a:spcAft>
                <a:spcPts val="600"/>
              </a:spcAft>
            </a:pPr>
            <a:r>
              <a:rPr lang="en-US" sz="2800" dirty="0">
                <a:latin typeface="Times New Roman" panose="02020603050405020304" pitchFamily="18" charset="0"/>
                <a:cs typeface="Times New Roman" panose="02020603050405020304" pitchFamily="18" charset="0"/>
              </a:rPr>
              <a:t>       2.  Dismissal</a:t>
            </a:r>
          </a:p>
          <a:p>
            <a:pPr>
              <a:lnSpc>
                <a:spcPct val="90000"/>
              </a:lnSpc>
              <a:spcAft>
                <a:spcPts val="600"/>
              </a:spcAft>
            </a:pPr>
            <a:r>
              <a:rPr lang="en-US" sz="2800" dirty="0">
                <a:latin typeface="Times New Roman" panose="02020603050405020304" pitchFamily="18" charset="0"/>
                <a:cs typeface="Times New Roman" panose="02020603050405020304" pitchFamily="18" charset="0"/>
              </a:rPr>
              <a:t>       3.  Total of runs</a:t>
            </a:r>
          </a:p>
          <a:p>
            <a:pPr>
              <a:lnSpc>
                <a:spcPct val="90000"/>
              </a:lnSpc>
              <a:spcAft>
                <a:spcPts val="600"/>
              </a:spcAft>
            </a:pPr>
            <a:r>
              <a:rPr lang="en-US" sz="2800" dirty="0">
                <a:latin typeface="Times New Roman" panose="02020603050405020304" pitchFamily="18" charset="0"/>
                <a:cs typeface="Times New Roman" panose="02020603050405020304" pitchFamily="18" charset="0"/>
              </a:rPr>
              <a:t>       4.  Total no of balls faced</a:t>
            </a:r>
          </a:p>
          <a:p>
            <a:pPr>
              <a:lnSpc>
                <a:spcPct val="90000"/>
              </a:lnSpc>
              <a:spcAft>
                <a:spcPts val="600"/>
              </a:spcAft>
            </a:pPr>
            <a:r>
              <a:rPr lang="en-US" sz="2800" dirty="0">
                <a:latin typeface="Times New Roman" panose="02020603050405020304" pitchFamily="18" charset="0"/>
                <a:cs typeface="Times New Roman" panose="02020603050405020304" pitchFamily="18" charset="0"/>
              </a:rPr>
              <a:t>       5.  Total no of minutes played</a:t>
            </a:r>
          </a:p>
          <a:p>
            <a:pPr>
              <a:lnSpc>
                <a:spcPct val="90000"/>
              </a:lnSpc>
              <a:spcAft>
                <a:spcPts val="600"/>
              </a:spcAft>
            </a:pPr>
            <a:r>
              <a:rPr lang="en-US" sz="2800" dirty="0">
                <a:latin typeface="Times New Roman" panose="02020603050405020304" pitchFamily="18" charset="0"/>
                <a:cs typeface="Times New Roman" panose="02020603050405020304" pitchFamily="18" charset="0"/>
              </a:rPr>
              <a:t>       6.   No of 4's and 6's</a:t>
            </a:r>
          </a:p>
          <a:p>
            <a:pPr>
              <a:lnSpc>
                <a:spcPct val="90000"/>
              </a:lnSpc>
              <a:spcAft>
                <a:spcPts val="600"/>
              </a:spcAft>
            </a:pPr>
            <a:r>
              <a:rPr lang="en-US" sz="2800" dirty="0">
                <a:latin typeface="Times New Roman" panose="02020603050405020304" pitchFamily="18" charset="0"/>
                <a:cs typeface="Times New Roman" panose="02020603050405020304" pitchFamily="18" charset="0"/>
              </a:rPr>
              <a:t>       7.   Strike rate</a:t>
            </a:r>
          </a:p>
          <a:p>
            <a:pPr>
              <a:lnSpc>
                <a:spcPct val="90000"/>
              </a:lnSpc>
              <a:spcAft>
                <a:spcPts val="600"/>
              </a:spcAft>
            </a:pPr>
            <a:r>
              <a:rPr lang="en-US" sz="2800" dirty="0">
                <a:latin typeface="Times New Roman" panose="02020603050405020304" pitchFamily="18" charset="0"/>
                <a:cs typeface="Times New Roman" panose="02020603050405020304" pitchFamily="18" charset="0"/>
              </a:rPr>
              <a:t>       8.   Team the player belongs to</a:t>
            </a:r>
          </a:p>
          <a:p>
            <a:pPr>
              <a:lnSpc>
                <a:spcPct val="90000"/>
              </a:lnSpc>
              <a:spcAft>
                <a:spcPts val="600"/>
              </a:spcAft>
            </a:pPr>
            <a:r>
              <a:rPr lang="en-US" sz="2800" dirty="0">
                <a:latin typeface="Times New Roman" panose="02020603050405020304" pitchFamily="18" charset="0"/>
                <a:cs typeface="Times New Roman" panose="02020603050405020304" pitchFamily="18" charset="0"/>
              </a:rPr>
              <a:t>       9.   Opponent team</a:t>
            </a:r>
          </a:p>
          <a:p>
            <a:pPr>
              <a:lnSpc>
                <a:spcPct val="90000"/>
              </a:lnSpc>
              <a:spcAft>
                <a:spcPts val="600"/>
              </a:spcAft>
            </a:pPr>
            <a:r>
              <a:rPr lang="en-US" sz="2800" dirty="0">
                <a:latin typeface="Times New Roman" panose="02020603050405020304" pitchFamily="18" charset="0"/>
                <a:cs typeface="Times New Roman" panose="02020603050405020304" pitchFamily="18" charset="0"/>
              </a:rPr>
              <a:t>       10. </a:t>
            </a:r>
            <a:r>
              <a:rPr lang="en-US" sz="2800" dirty="0" smtClean="0">
                <a:latin typeface="Times New Roman" panose="02020603050405020304" pitchFamily="18" charset="0"/>
                <a:cs typeface="Times New Roman" panose="02020603050405020304" pitchFamily="18" charset="0"/>
              </a:rPr>
              <a:t>Innings</a:t>
            </a:r>
            <a:endParaRPr lang="en-US" sz="2800" b="1" dirty="0">
              <a:latin typeface="Times New Roman" panose="02020603050405020304" pitchFamily="18" charset="0"/>
              <a:cs typeface="Times New Roman" panose="02020603050405020304" pitchFamily="18" charset="0"/>
            </a:endParaRPr>
          </a:p>
        </p:txBody>
      </p:sp>
      <p:pic>
        <p:nvPicPr>
          <p:cNvPr id="6" name="Picture 5" descr="Smart, intelligent cricket': Sunil Gavaskar explains 'most impressive  thing' about Rishabh Pant's batting | Cricket - Hindustan Times">
            <a:extLst>
              <a:ext uri="{FF2B5EF4-FFF2-40B4-BE49-F238E27FC236}">
                <a16:creationId xmlns:a16="http://schemas.microsoft.com/office/drawing/2014/main" xmlns="" id="{725AEDC6-AF87-CB31-A3F5-3548133735C7}"/>
              </a:ext>
            </a:extLst>
          </p:cNvPr>
          <p:cNvPicPr>
            <a:picLocks noChangeAspect="1"/>
          </p:cNvPicPr>
          <p:nvPr/>
        </p:nvPicPr>
        <p:blipFill rotWithShape="1">
          <a:blip r:embed="rId3"/>
          <a:srcRect l="20915" r="13269" b="-4"/>
          <a:stretch/>
        </p:blipFill>
        <p:spPr>
          <a:xfrm>
            <a:off x="7586870" y="2197289"/>
            <a:ext cx="3643519" cy="3856843"/>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
        <p:nvSpPr>
          <p:cNvPr id="7" name="Rectangle 6"/>
          <p:cNvSpPr/>
          <p:nvPr/>
        </p:nvSpPr>
        <p:spPr>
          <a:xfrm>
            <a:off x="378847" y="358815"/>
            <a:ext cx="5571578" cy="1077218"/>
          </a:xfrm>
          <a:prstGeom prst="rect">
            <a:avLst/>
          </a:prstGeom>
        </p:spPr>
        <p:txBody>
          <a:bodyPr wrap="square">
            <a:spAutoFit/>
          </a:bodyPr>
          <a:lstStyle/>
          <a:p>
            <a:r>
              <a:rPr lang="en-US" sz="3200" b="1" dirty="0">
                <a:latin typeface="Times New Roman"/>
                <a:cs typeface="Calibri"/>
              </a:rPr>
              <a:t>CRICKET  </a:t>
            </a:r>
            <a:r>
              <a:rPr lang="en-US" sz="3200" b="1" dirty="0" smtClean="0">
                <a:latin typeface="Times New Roman"/>
                <a:cs typeface="Calibri"/>
              </a:rPr>
              <a:t>BATTING </a:t>
            </a:r>
            <a:r>
              <a:rPr lang="en-US" sz="3200" b="1" dirty="0">
                <a:latin typeface="Times New Roman"/>
                <a:cs typeface="Calibri"/>
              </a:rPr>
              <a:t>DATASET</a:t>
            </a:r>
            <a:endParaRPr lang="en-US" sz="2400" b="1" dirty="0">
              <a:latin typeface="Times New Roman"/>
              <a:cs typeface="Calibri"/>
            </a:endParaRPr>
          </a:p>
        </p:txBody>
      </p:sp>
    </p:spTree>
    <p:extLst>
      <p:ext uri="{BB962C8B-B14F-4D97-AF65-F5344CB8AC3E}">
        <p14:creationId xmlns:p14="http://schemas.microsoft.com/office/powerpoint/2010/main" val="144150222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t of Neon spectrum design vector background 05 free download"/>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810D651A-DEDA-0B29-B04A-2B56ABA532EC}"/>
              </a:ext>
            </a:extLst>
          </p:cNvPr>
          <p:cNvSpPr txBox="1"/>
          <p:nvPr/>
        </p:nvSpPr>
        <p:spPr>
          <a:xfrm>
            <a:off x="551542" y="1176983"/>
            <a:ext cx="10449464"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800" dirty="0">
                <a:latin typeface="Times New Roman"/>
                <a:cs typeface="Calibri"/>
              </a:rPr>
              <a:t>Bowling dataset of World Cup 2023 contains the following data's:</a:t>
            </a:r>
            <a:endParaRPr lang="en-US" sz="2800" b="1" dirty="0">
              <a:latin typeface="Times New Roman"/>
              <a:cs typeface="Calibri"/>
            </a:endParaRPr>
          </a:p>
          <a:p>
            <a:r>
              <a:rPr lang="en-US" sz="2800" dirty="0">
                <a:latin typeface="Times New Roman"/>
                <a:cs typeface="Calibri"/>
              </a:rPr>
              <a:t>       1.  Player names</a:t>
            </a:r>
          </a:p>
          <a:p>
            <a:pPr algn="just"/>
            <a:r>
              <a:rPr lang="en-US" sz="2800" dirty="0">
                <a:latin typeface="Times New Roman"/>
                <a:cs typeface="Calibri"/>
              </a:rPr>
              <a:t>       2.  Overs</a:t>
            </a:r>
          </a:p>
          <a:p>
            <a:pPr algn="just"/>
            <a:r>
              <a:rPr lang="en-US" sz="2800" dirty="0">
                <a:latin typeface="Times New Roman"/>
                <a:cs typeface="Calibri"/>
              </a:rPr>
              <a:t>       3.  Maidens</a:t>
            </a:r>
          </a:p>
          <a:p>
            <a:pPr algn="just"/>
            <a:r>
              <a:rPr lang="en-US" sz="2800" dirty="0">
                <a:latin typeface="Times New Roman"/>
                <a:cs typeface="Calibri"/>
              </a:rPr>
              <a:t>       4.  Number of runs</a:t>
            </a:r>
          </a:p>
          <a:p>
            <a:pPr algn="just"/>
            <a:r>
              <a:rPr lang="en-US" sz="2800" dirty="0">
                <a:latin typeface="Times New Roman"/>
                <a:cs typeface="Calibri"/>
              </a:rPr>
              <a:t>       5.  Total number of wickets</a:t>
            </a:r>
          </a:p>
          <a:p>
            <a:pPr algn="just"/>
            <a:r>
              <a:rPr lang="en-US" sz="2800" dirty="0">
                <a:latin typeface="Times New Roman"/>
                <a:cs typeface="Calibri"/>
              </a:rPr>
              <a:t>       6.   Run Rate</a:t>
            </a:r>
          </a:p>
          <a:p>
            <a:pPr algn="just"/>
            <a:r>
              <a:rPr lang="en-US" sz="2800" dirty="0">
                <a:latin typeface="Times New Roman"/>
                <a:cs typeface="Calibri"/>
              </a:rPr>
              <a:t>       7.   Number of 0’s,4's,6's</a:t>
            </a:r>
          </a:p>
          <a:p>
            <a:pPr algn="just"/>
            <a:r>
              <a:rPr lang="en-US" sz="2800" dirty="0">
                <a:latin typeface="Times New Roman"/>
                <a:cs typeface="Calibri"/>
              </a:rPr>
              <a:t>       8.   Number of </a:t>
            </a:r>
            <a:r>
              <a:rPr lang="en-US" sz="2800" dirty="0" err="1">
                <a:latin typeface="Times New Roman"/>
                <a:cs typeface="Calibri"/>
              </a:rPr>
              <a:t>wd’s</a:t>
            </a:r>
            <a:r>
              <a:rPr lang="en-US" sz="2800" dirty="0">
                <a:latin typeface="Times New Roman"/>
                <a:cs typeface="Calibri"/>
              </a:rPr>
              <a:t>, </a:t>
            </a:r>
            <a:r>
              <a:rPr lang="en-US" sz="2800" dirty="0" err="1">
                <a:latin typeface="Times New Roman"/>
                <a:cs typeface="Calibri"/>
              </a:rPr>
              <a:t>nb’s</a:t>
            </a:r>
            <a:endParaRPr lang="en-US" sz="2800" dirty="0">
              <a:latin typeface="Times New Roman"/>
              <a:cs typeface="Calibri"/>
            </a:endParaRPr>
          </a:p>
          <a:p>
            <a:pPr algn="just"/>
            <a:r>
              <a:rPr lang="en-US" sz="2800" dirty="0">
                <a:latin typeface="Times New Roman"/>
                <a:cs typeface="Calibri"/>
              </a:rPr>
              <a:t>       9.   Team names</a:t>
            </a:r>
          </a:p>
          <a:p>
            <a:pPr algn="just"/>
            <a:r>
              <a:rPr lang="en-US" sz="2800" dirty="0">
                <a:latin typeface="Times New Roman"/>
                <a:cs typeface="Calibri"/>
              </a:rPr>
              <a:t>      10.  Opponents team name</a:t>
            </a:r>
          </a:p>
          <a:p>
            <a:pPr algn="just"/>
            <a:r>
              <a:rPr lang="en-US" sz="2800" dirty="0">
                <a:latin typeface="Times New Roman"/>
                <a:cs typeface="Calibri"/>
              </a:rPr>
              <a:t>      11.  </a:t>
            </a:r>
            <a:r>
              <a:rPr lang="en-US" sz="2800" dirty="0" smtClean="0">
                <a:latin typeface="Times New Roman"/>
                <a:cs typeface="Calibri"/>
              </a:rPr>
              <a:t>Innings</a:t>
            </a:r>
            <a:endParaRPr lang="en-US" sz="2800" dirty="0">
              <a:latin typeface="Times New Roman"/>
              <a:cs typeface="Calibri"/>
            </a:endParaRPr>
          </a:p>
        </p:txBody>
      </p:sp>
      <p:sp>
        <p:nvSpPr>
          <p:cNvPr id="2" name="TextBox 1"/>
          <p:cNvSpPr txBox="1"/>
          <p:nvPr/>
        </p:nvSpPr>
        <p:spPr>
          <a:xfrm>
            <a:off x="407768" y="95519"/>
            <a:ext cx="6023430" cy="1077218"/>
          </a:xfrm>
          <a:prstGeom prst="rect">
            <a:avLst/>
          </a:prstGeom>
          <a:noFill/>
        </p:spPr>
        <p:txBody>
          <a:bodyPr wrap="square" lIns="91440" tIns="45720" rIns="91440" bIns="45720" rtlCol="0" anchor="t">
            <a:spAutoFit/>
          </a:bodyPr>
          <a:lstStyle/>
          <a:p>
            <a:r>
              <a:rPr lang="en-US" sz="3200" b="1" dirty="0">
                <a:latin typeface="Times New Roman"/>
                <a:cs typeface="Calibri"/>
              </a:rPr>
              <a:t>CRICKET  BOWLING DATASET</a:t>
            </a:r>
            <a:endParaRPr lang="en-US" sz="2400" b="1" dirty="0">
              <a:latin typeface="Times New Roman"/>
              <a:cs typeface="Calibri"/>
            </a:endParaRPr>
          </a:p>
        </p:txBody>
      </p:sp>
      <p:sp>
        <p:nvSpPr>
          <p:cNvPr id="5" name="AutoShape 2" descr="ICC World Cup 2019: Debutant Bowlers Who Made a Lasting Impress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Cricket T Shirt, Cricket Sport, Madrid Wallpaper, 3d Wallpaper For Walls, Mobile Wallpaper, Cricket Logo Design, Cricket Poster, Figure Drawing Models, Crowns"/>
          <p:cNvPicPr>
            <a:picLocks noChangeAspect="1" noChangeArrowheads="1"/>
          </p:cNvPicPr>
          <p:nvPr/>
        </p:nvPicPr>
        <p:blipFill rotWithShape="1">
          <a:blip r:embed="rId3">
            <a:extLst>
              <a:ext uri="{28A0092B-C50C-407E-A947-70E740481C1C}">
                <a14:useLocalDpi xmlns:a14="http://schemas.microsoft.com/office/drawing/2010/main" val="0"/>
              </a:ext>
            </a:extLst>
          </a:blip>
          <a:srcRect l="3997" t="3247" r="8099" b="9623"/>
          <a:stretch/>
        </p:blipFill>
        <p:spPr bwMode="auto">
          <a:xfrm>
            <a:off x="6574971" y="1798197"/>
            <a:ext cx="5152571" cy="4911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44270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esthetic Neon Wallpapers - Wallpaper Cave"/>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3FE2ADCD-D215-6142-B5D4-13034F80A420}"/>
              </a:ext>
            </a:extLst>
          </p:cNvPr>
          <p:cNvSpPr txBox="1"/>
          <p:nvPr/>
        </p:nvSpPr>
        <p:spPr>
          <a:xfrm>
            <a:off x="688495" y="1372904"/>
            <a:ext cx="11115260"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dirty="0" smtClean="0">
                <a:latin typeface="Times New Roman"/>
                <a:cs typeface="Calibri"/>
              </a:rPr>
              <a:t>Import </a:t>
            </a:r>
            <a:r>
              <a:rPr lang="en-US" sz="2800" dirty="0">
                <a:latin typeface="Times New Roman"/>
                <a:cs typeface="Calibri"/>
              </a:rPr>
              <a:t>the python libraries</a:t>
            </a:r>
          </a:p>
          <a:p>
            <a:pPr marL="342900" indent="-342900">
              <a:buFont typeface="Wingdings"/>
              <a:buChar char="q"/>
            </a:pPr>
            <a:r>
              <a:rPr lang="en-US" sz="2800" dirty="0">
                <a:latin typeface="Times New Roman"/>
                <a:cs typeface="Calibri"/>
              </a:rPr>
              <a:t>Read the dataset using pandas:</a:t>
            </a:r>
          </a:p>
          <a:p>
            <a:r>
              <a:rPr lang="en-US" sz="2800" dirty="0">
                <a:latin typeface="Times New Roman"/>
                <a:cs typeface="Calibri"/>
              </a:rPr>
              <a:t>        1. If the dataset is .csv file:   "</a:t>
            </a:r>
            <a:r>
              <a:rPr lang="en-US" sz="2800" dirty="0" err="1">
                <a:latin typeface="Times New Roman"/>
                <a:cs typeface="Calibri"/>
              </a:rPr>
              <a:t>pd.read_csv</a:t>
            </a:r>
            <a:r>
              <a:rPr lang="en-US" sz="2800" dirty="0">
                <a:latin typeface="Times New Roman"/>
                <a:cs typeface="Calibri"/>
              </a:rPr>
              <a:t>" is used</a:t>
            </a:r>
          </a:p>
          <a:p>
            <a:r>
              <a:rPr lang="en-US" sz="2800" dirty="0">
                <a:latin typeface="Times New Roman"/>
                <a:cs typeface="Calibri"/>
              </a:rPr>
              <a:t>        2. If the dataset is .</a:t>
            </a:r>
            <a:r>
              <a:rPr lang="en-US" sz="2800" dirty="0" err="1">
                <a:latin typeface="Times New Roman"/>
                <a:cs typeface="Calibri"/>
              </a:rPr>
              <a:t>xlsx</a:t>
            </a:r>
            <a:r>
              <a:rPr lang="en-US" sz="2800" dirty="0">
                <a:latin typeface="Times New Roman"/>
                <a:cs typeface="Calibri"/>
              </a:rPr>
              <a:t> file:  "</a:t>
            </a:r>
            <a:r>
              <a:rPr lang="en-US" sz="2800" dirty="0" err="1">
                <a:latin typeface="Times New Roman"/>
                <a:cs typeface="Calibri"/>
              </a:rPr>
              <a:t>pd.read_excel</a:t>
            </a:r>
            <a:r>
              <a:rPr lang="en-US" sz="2800" dirty="0">
                <a:latin typeface="Times New Roman"/>
                <a:cs typeface="Calibri"/>
              </a:rPr>
              <a:t>" is used</a:t>
            </a:r>
          </a:p>
          <a:p>
            <a:r>
              <a:rPr lang="en-US" sz="2800" dirty="0">
                <a:latin typeface="Times New Roman"/>
                <a:cs typeface="Calibri"/>
              </a:rPr>
              <a:t>        3. If the dataset is  .</a:t>
            </a:r>
            <a:r>
              <a:rPr lang="en-US" sz="2800" dirty="0" err="1">
                <a:latin typeface="Times New Roman"/>
                <a:cs typeface="Calibri"/>
              </a:rPr>
              <a:t>json</a:t>
            </a:r>
            <a:r>
              <a:rPr lang="en-US" sz="2800" dirty="0">
                <a:latin typeface="Times New Roman"/>
                <a:cs typeface="Calibri"/>
              </a:rPr>
              <a:t> file: "</a:t>
            </a:r>
            <a:r>
              <a:rPr lang="en-US" sz="2800" dirty="0" err="1">
                <a:latin typeface="Times New Roman"/>
                <a:cs typeface="Calibri"/>
              </a:rPr>
              <a:t>pd.read_json</a:t>
            </a:r>
            <a:r>
              <a:rPr lang="en-US" sz="2800" dirty="0">
                <a:latin typeface="Times New Roman"/>
                <a:cs typeface="Calibri"/>
              </a:rPr>
              <a:t>" is used</a:t>
            </a:r>
          </a:p>
          <a:p>
            <a:pPr marL="457200" indent="-457200">
              <a:buFont typeface="Wingdings"/>
              <a:buChar char="q"/>
            </a:pPr>
            <a:r>
              <a:rPr lang="en-US" sz="2800" dirty="0">
                <a:latin typeface="Times New Roman"/>
                <a:cs typeface="Calibri"/>
              </a:rPr>
              <a:t>The </a:t>
            </a:r>
            <a:r>
              <a:rPr lang="en-US" sz="2800" b="1" dirty="0" err="1">
                <a:latin typeface="Times New Roman"/>
                <a:cs typeface="Calibri"/>
              </a:rPr>
              <a:t>df.column</a:t>
            </a:r>
            <a:r>
              <a:rPr lang="en-US" sz="2800" dirty="0">
                <a:latin typeface="Times New Roman"/>
                <a:cs typeface="Calibri"/>
              </a:rPr>
              <a:t> </a:t>
            </a:r>
            <a:r>
              <a:rPr lang="en-US" sz="2800" dirty="0" smtClean="0">
                <a:latin typeface="Times New Roman"/>
                <a:cs typeface="Calibri"/>
              </a:rPr>
              <a:t>is </a:t>
            </a:r>
            <a:r>
              <a:rPr lang="en-US" sz="2800" dirty="0">
                <a:latin typeface="Times New Roman"/>
                <a:cs typeface="Calibri"/>
              </a:rPr>
              <a:t>used to extract the column names in the dataset</a:t>
            </a:r>
          </a:p>
          <a:p>
            <a:pPr marL="457200" indent="-457200">
              <a:buFont typeface="Wingdings"/>
              <a:buChar char="q"/>
            </a:pPr>
            <a:r>
              <a:rPr lang="en-US" sz="2800" dirty="0">
                <a:latin typeface="Times New Roman"/>
                <a:cs typeface="Calibri"/>
              </a:rPr>
              <a:t>The </a:t>
            </a:r>
            <a:r>
              <a:rPr lang="en-US" sz="2800" b="1" dirty="0" err="1">
                <a:latin typeface="Times New Roman"/>
                <a:cs typeface="Calibri"/>
              </a:rPr>
              <a:t>df.shape</a:t>
            </a:r>
            <a:r>
              <a:rPr lang="en-US" sz="2800" dirty="0">
                <a:latin typeface="Times New Roman"/>
                <a:cs typeface="Calibri"/>
              </a:rPr>
              <a:t> </a:t>
            </a:r>
            <a:r>
              <a:rPr lang="en-US" sz="2800" dirty="0" smtClean="0">
                <a:latin typeface="Times New Roman"/>
                <a:cs typeface="Calibri"/>
              </a:rPr>
              <a:t>specifies </a:t>
            </a:r>
            <a:r>
              <a:rPr lang="en-US" sz="2800" dirty="0">
                <a:latin typeface="Times New Roman"/>
                <a:cs typeface="Calibri"/>
              </a:rPr>
              <a:t>the number of rows and columns in the dataset</a:t>
            </a:r>
          </a:p>
          <a:p>
            <a:pPr marL="457200" indent="-457200">
              <a:buFont typeface="Wingdings"/>
              <a:buChar char="q"/>
            </a:pPr>
            <a:r>
              <a:rPr lang="en-US" sz="2800" dirty="0">
                <a:latin typeface="Times New Roman"/>
                <a:cs typeface="Calibri"/>
              </a:rPr>
              <a:t>The </a:t>
            </a:r>
            <a:r>
              <a:rPr lang="en-US" sz="2800" b="1" dirty="0" err="1">
                <a:latin typeface="Times New Roman"/>
                <a:cs typeface="Calibri"/>
              </a:rPr>
              <a:t>df.value_counts</a:t>
            </a:r>
            <a:r>
              <a:rPr lang="en-US" sz="2800" b="1" dirty="0">
                <a:latin typeface="Times New Roman"/>
                <a:cs typeface="Calibri"/>
              </a:rPr>
              <a:t>()</a:t>
            </a:r>
            <a:r>
              <a:rPr lang="en-US" sz="2800" dirty="0" smtClean="0">
                <a:latin typeface="Times New Roman"/>
                <a:cs typeface="Calibri"/>
              </a:rPr>
              <a:t> </a:t>
            </a:r>
            <a:r>
              <a:rPr lang="en-US" sz="2800" dirty="0">
                <a:latin typeface="Times New Roman"/>
                <a:cs typeface="Calibri"/>
              </a:rPr>
              <a:t>u</a:t>
            </a:r>
            <a:r>
              <a:rPr lang="en-US" sz="2800" dirty="0">
                <a:latin typeface="Times New Roman"/>
                <a:ea typeface="+mn-lt"/>
                <a:cs typeface="+mn-lt"/>
              </a:rPr>
              <a:t>sed to count the occurrences of unique values in a series/dataset.</a:t>
            </a:r>
            <a:endParaRPr lang="en-US" sz="2800" dirty="0">
              <a:latin typeface="Times New Roman"/>
              <a:cs typeface="Calibri"/>
            </a:endParaRPr>
          </a:p>
          <a:p>
            <a:pPr marL="457200" indent="-457200">
              <a:buFont typeface="Wingdings"/>
              <a:buChar char="q"/>
            </a:pPr>
            <a:r>
              <a:rPr lang="en-US" sz="2800" dirty="0">
                <a:latin typeface="Times New Roman"/>
                <a:ea typeface="+mn-lt"/>
                <a:cs typeface="+mn-lt"/>
              </a:rPr>
              <a:t>The </a:t>
            </a:r>
            <a:r>
              <a:rPr lang="en-US" sz="2800" b="1" dirty="0" err="1">
                <a:latin typeface="Times New Roman"/>
                <a:cs typeface="Calibri"/>
              </a:rPr>
              <a:t>df.head</a:t>
            </a:r>
            <a:r>
              <a:rPr lang="en-US" sz="2800" b="1" dirty="0">
                <a:latin typeface="Times New Roman"/>
                <a:cs typeface="Calibri"/>
              </a:rPr>
              <a:t>()</a:t>
            </a:r>
            <a:r>
              <a:rPr lang="en-US" sz="2800" dirty="0">
                <a:latin typeface="Times New Roman"/>
                <a:ea typeface="+mn-lt"/>
                <a:cs typeface="+mn-lt"/>
              </a:rPr>
              <a:t> method in pandas is used to display the first few rows of a </a:t>
            </a:r>
            <a:r>
              <a:rPr lang="en-US" sz="2800" dirty="0" err="1" smtClean="0">
                <a:latin typeface="Times New Roman"/>
                <a:ea typeface="+mn-lt"/>
                <a:cs typeface="+mn-lt"/>
              </a:rPr>
              <a:t>dataframe</a:t>
            </a:r>
            <a:r>
              <a:rPr lang="en-US" sz="2800" dirty="0" smtClean="0">
                <a:latin typeface="Times New Roman"/>
                <a:ea typeface="+mn-lt"/>
                <a:cs typeface="+mn-lt"/>
              </a:rPr>
              <a:t>. </a:t>
            </a:r>
            <a:r>
              <a:rPr lang="en-US" sz="2800" dirty="0">
                <a:latin typeface="Times New Roman"/>
                <a:ea typeface="+mn-lt"/>
                <a:cs typeface="+mn-lt"/>
              </a:rPr>
              <a:t>By default, it shows the first 5 rows, but you we </a:t>
            </a:r>
            <a:r>
              <a:rPr lang="en-US" sz="2800" dirty="0" smtClean="0">
                <a:latin typeface="Times New Roman"/>
                <a:ea typeface="+mn-lt"/>
                <a:cs typeface="+mn-lt"/>
              </a:rPr>
              <a:t>specify </a:t>
            </a:r>
            <a:r>
              <a:rPr lang="en-US" sz="2800" dirty="0">
                <a:latin typeface="Times New Roman"/>
                <a:ea typeface="+mn-lt"/>
                <a:cs typeface="+mn-lt"/>
              </a:rPr>
              <a:t>the number of rows we </a:t>
            </a:r>
            <a:r>
              <a:rPr lang="en-US" sz="2800" dirty="0" smtClean="0">
                <a:latin typeface="Times New Roman"/>
                <a:ea typeface="+mn-lt"/>
                <a:cs typeface="+mn-lt"/>
              </a:rPr>
              <a:t>want </a:t>
            </a:r>
            <a:r>
              <a:rPr lang="en-US" sz="2800" dirty="0">
                <a:latin typeface="Times New Roman"/>
                <a:ea typeface="+mn-lt"/>
                <a:cs typeface="+mn-lt"/>
              </a:rPr>
              <a:t>to display within the parentheses. </a:t>
            </a:r>
            <a:endParaRPr lang="en-US" sz="2800" dirty="0">
              <a:latin typeface="Times New Roman"/>
              <a:cs typeface="Calibri"/>
            </a:endParaRPr>
          </a:p>
        </p:txBody>
      </p:sp>
      <p:sp>
        <p:nvSpPr>
          <p:cNvPr id="3" name="TextBox 2"/>
          <p:cNvSpPr txBox="1"/>
          <p:nvPr/>
        </p:nvSpPr>
        <p:spPr>
          <a:xfrm>
            <a:off x="3370997" y="286603"/>
            <a:ext cx="5022376" cy="646331"/>
          </a:xfrm>
          <a:prstGeom prst="rect">
            <a:avLst/>
          </a:prstGeom>
          <a:noFill/>
        </p:spPr>
        <p:txBody>
          <a:bodyPr wrap="square" rtlCol="0">
            <a:spAutoFit/>
          </a:bodyPr>
          <a:lstStyle/>
          <a:p>
            <a:pPr algn="ctr"/>
            <a:r>
              <a:rPr lang="en-US" sz="3600" b="1" dirty="0">
                <a:latin typeface="Times New Roman"/>
                <a:cs typeface="Calibri"/>
              </a:rPr>
              <a:t>DATA </a:t>
            </a:r>
            <a:r>
              <a:rPr lang="en-US" sz="3600" b="1" dirty="0" smtClean="0">
                <a:latin typeface="Times New Roman"/>
                <a:cs typeface="Calibri"/>
              </a:rPr>
              <a:t>ANALYSIS</a:t>
            </a:r>
            <a:endParaRPr lang="en-US" sz="2800" b="1" dirty="0">
              <a:latin typeface="Times New Roman"/>
              <a:cs typeface="Calibri"/>
            </a:endParaRPr>
          </a:p>
        </p:txBody>
      </p:sp>
    </p:spTree>
    <p:extLst>
      <p:ext uri="{BB962C8B-B14F-4D97-AF65-F5344CB8AC3E}">
        <p14:creationId xmlns:p14="http://schemas.microsoft.com/office/powerpoint/2010/main" val="1031599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esthetic Neon Wallpapers - Wallpaper Cave"/>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EDBC06AC-765D-02F4-FD2E-BF5F0A06F5C4}"/>
              </a:ext>
            </a:extLst>
          </p:cNvPr>
          <p:cNvSpPr txBox="1"/>
          <p:nvPr/>
        </p:nvSpPr>
        <p:spPr>
          <a:xfrm>
            <a:off x="530087" y="596347"/>
            <a:ext cx="11131826"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q"/>
            </a:pPr>
            <a:r>
              <a:rPr lang="en-US" sz="2800" dirty="0">
                <a:latin typeface="Times New Roman" panose="02020603050405020304" pitchFamily="18" charset="0"/>
                <a:ea typeface="+mn-lt"/>
                <a:cs typeface="Times New Roman" panose="02020603050405020304" pitchFamily="18" charset="0"/>
              </a:rPr>
              <a:t>The </a:t>
            </a:r>
            <a:r>
              <a:rPr lang="en-US" sz="2800" b="1" dirty="0" err="1">
                <a:latin typeface="Times New Roman" panose="02020603050405020304" pitchFamily="18" charset="0"/>
                <a:cs typeface="Times New Roman" panose="02020603050405020304" pitchFamily="18" charset="0"/>
              </a:rPr>
              <a:t>df.tail</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ea typeface="+mn-lt"/>
                <a:cs typeface="Times New Roman" panose="02020603050405020304" pitchFamily="18" charset="0"/>
              </a:rPr>
              <a:t> method in pandas is used to display the last few rows of a </a:t>
            </a:r>
            <a:r>
              <a:rPr lang="en-US" sz="2800" dirty="0" err="1" smtClean="0">
                <a:latin typeface="Times New Roman" panose="02020603050405020304" pitchFamily="18" charset="0"/>
                <a:ea typeface="+mn-lt"/>
                <a:cs typeface="Times New Roman" panose="02020603050405020304" pitchFamily="18" charset="0"/>
              </a:rPr>
              <a:t>dataframe</a:t>
            </a:r>
            <a:r>
              <a:rPr lang="en-US" sz="2800" dirty="0" smtClean="0">
                <a:latin typeface="Times New Roman" panose="02020603050405020304" pitchFamily="18" charset="0"/>
                <a:ea typeface="+mn-lt"/>
                <a:cs typeface="Times New Roman" panose="02020603050405020304" pitchFamily="18" charset="0"/>
              </a:rPr>
              <a:t>. </a:t>
            </a:r>
            <a:r>
              <a:rPr lang="en-US" sz="2800" dirty="0">
                <a:latin typeface="Times New Roman" panose="02020603050405020304" pitchFamily="18" charset="0"/>
                <a:ea typeface="+mn-lt"/>
                <a:cs typeface="Times New Roman" panose="02020603050405020304" pitchFamily="18" charset="0"/>
              </a:rPr>
              <a:t>By default, it shows the last 5 rows, but we </a:t>
            </a:r>
            <a:r>
              <a:rPr lang="en-US" sz="2800" dirty="0" smtClean="0">
                <a:latin typeface="Times New Roman" panose="02020603050405020304" pitchFamily="18" charset="0"/>
                <a:ea typeface="+mn-lt"/>
                <a:cs typeface="Times New Roman" panose="02020603050405020304" pitchFamily="18" charset="0"/>
              </a:rPr>
              <a:t>can </a:t>
            </a:r>
            <a:r>
              <a:rPr lang="en-US" sz="2800" dirty="0">
                <a:latin typeface="Times New Roman" panose="02020603050405020304" pitchFamily="18" charset="0"/>
                <a:ea typeface="+mn-lt"/>
                <a:cs typeface="Times New Roman" panose="02020603050405020304" pitchFamily="18" charset="0"/>
              </a:rPr>
              <a:t>specify the number of rows we </a:t>
            </a:r>
            <a:r>
              <a:rPr lang="en-US" sz="2800" dirty="0" smtClean="0">
                <a:latin typeface="Times New Roman" panose="02020603050405020304" pitchFamily="18" charset="0"/>
                <a:ea typeface="+mn-lt"/>
                <a:cs typeface="Times New Roman" panose="02020603050405020304" pitchFamily="18" charset="0"/>
              </a:rPr>
              <a:t>want </a:t>
            </a:r>
            <a:r>
              <a:rPr lang="en-US" sz="2800" dirty="0">
                <a:latin typeface="Times New Roman" panose="02020603050405020304" pitchFamily="18" charset="0"/>
                <a:ea typeface="+mn-lt"/>
                <a:cs typeface="Times New Roman" panose="02020603050405020304" pitchFamily="18" charset="0"/>
              </a:rPr>
              <a:t>to display within the parentheses. </a:t>
            </a:r>
          </a:p>
          <a:p>
            <a:pPr marL="457200" indent="-457200">
              <a:buFont typeface="Wingdings"/>
              <a:buChar char="q"/>
            </a:pPr>
            <a:r>
              <a:rPr lang="en-US" sz="2800" dirty="0">
                <a:latin typeface="Times New Roman" panose="02020603050405020304" pitchFamily="18" charset="0"/>
                <a:cs typeface="Times New Roman" panose="02020603050405020304" pitchFamily="18" charset="0"/>
              </a:rPr>
              <a:t>The </a:t>
            </a:r>
            <a:r>
              <a:rPr lang="en-US" sz="2800" b="1" dirty="0" err="1">
                <a:latin typeface="Times New Roman" panose="02020603050405020304" pitchFamily="18" charset="0"/>
                <a:cs typeface="Times New Roman" panose="02020603050405020304" pitchFamily="18" charset="0"/>
              </a:rPr>
              <a:t>df.dtypes</a:t>
            </a:r>
            <a:r>
              <a:rPr lang="en-US" sz="2800" dirty="0">
                <a:latin typeface="Times New Roman" panose="02020603050405020304" pitchFamily="18" charset="0"/>
                <a:cs typeface="Times New Roman" panose="02020603050405020304" pitchFamily="18" charset="0"/>
              </a:rPr>
              <a:t> is an attribute in pandas is used to return </a:t>
            </a:r>
            <a:r>
              <a:rPr lang="en-US" sz="2800" dirty="0">
                <a:latin typeface="Times New Roman" panose="02020603050405020304" pitchFamily="18" charset="0"/>
                <a:ea typeface="+mn-lt"/>
                <a:cs typeface="Times New Roman" panose="02020603050405020304" pitchFamily="18" charset="0"/>
              </a:rPr>
              <a:t>a series with the data type of each column in the </a:t>
            </a:r>
            <a:r>
              <a:rPr lang="en-US" sz="2800" dirty="0" err="1" smtClean="0">
                <a:latin typeface="Times New Roman" panose="02020603050405020304" pitchFamily="18" charset="0"/>
                <a:ea typeface="+mn-lt"/>
                <a:cs typeface="Times New Roman" panose="02020603050405020304" pitchFamily="18" charset="0"/>
              </a:rPr>
              <a:t>dataframe</a:t>
            </a:r>
            <a:r>
              <a:rPr lang="en-US" sz="2800" dirty="0" smtClean="0">
                <a:latin typeface="Times New Roman" panose="02020603050405020304" pitchFamily="18" charset="0"/>
                <a:ea typeface="+mn-lt"/>
                <a:cs typeface="Times New Roman" panose="02020603050405020304" pitchFamily="18" charset="0"/>
              </a:rPr>
              <a:t>.</a:t>
            </a:r>
            <a:endParaRPr lang="en-US" sz="2800" dirty="0">
              <a:latin typeface="Times New Roman" panose="02020603050405020304" pitchFamily="18" charset="0"/>
              <a:ea typeface="+mn-lt"/>
              <a:cs typeface="Times New Roman" panose="02020603050405020304" pitchFamily="18" charset="0"/>
            </a:endParaRPr>
          </a:p>
          <a:p>
            <a:pPr marL="457200" indent="-457200" algn="just">
              <a:buFont typeface="Wingdings"/>
              <a:buChar char="q"/>
            </a:pPr>
            <a:r>
              <a:rPr lang="en-US" sz="2800" dirty="0">
                <a:latin typeface="Times New Roman" panose="02020603050405020304" pitchFamily="18" charset="0"/>
                <a:ea typeface="+mn-lt"/>
                <a:cs typeface="Times New Roman" panose="02020603050405020304" pitchFamily="18" charset="0"/>
              </a:rPr>
              <a:t>The </a:t>
            </a:r>
            <a:r>
              <a:rPr lang="en-US" sz="2800" b="1" dirty="0">
                <a:latin typeface="Times New Roman" panose="02020603050405020304" pitchFamily="18" charset="0"/>
                <a:ea typeface="+mn-lt"/>
                <a:cs typeface="Times New Roman" panose="02020603050405020304" pitchFamily="18" charset="0"/>
              </a:rPr>
              <a:t>df.info()</a:t>
            </a:r>
            <a:r>
              <a:rPr lang="en-US" sz="2800" dirty="0">
                <a:latin typeface="Times New Roman" panose="02020603050405020304" pitchFamily="18" charset="0"/>
                <a:ea typeface="+mn-lt"/>
                <a:cs typeface="Times New Roman" panose="02020603050405020304" pitchFamily="18" charset="0"/>
              </a:rPr>
              <a:t> method in pandas provides a concise summary of a </a:t>
            </a:r>
            <a:r>
              <a:rPr lang="en-US" sz="2800" dirty="0" err="1" smtClean="0">
                <a:latin typeface="Times New Roman" panose="02020603050405020304" pitchFamily="18" charset="0"/>
                <a:ea typeface="+mn-lt"/>
                <a:cs typeface="Times New Roman" panose="02020603050405020304" pitchFamily="18" charset="0"/>
              </a:rPr>
              <a:t>dataframe</a:t>
            </a:r>
            <a:r>
              <a:rPr lang="en-US" sz="2800" dirty="0" smtClean="0">
                <a:latin typeface="Times New Roman" panose="02020603050405020304" pitchFamily="18" charset="0"/>
                <a:ea typeface="+mn-lt"/>
                <a:cs typeface="Times New Roman" panose="02020603050405020304" pitchFamily="18" charset="0"/>
              </a:rPr>
              <a:t>, </a:t>
            </a:r>
            <a:r>
              <a:rPr lang="en-US" sz="2800" dirty="0">
                <a:latin typeface="Times New Roman" panose="02020603050405020304" pitchFamily="18" charset="0"/>
                <a:ea typeface="+mn-lt"/>
                <a:cs typeface="Times New Roman" panose="02020603050405020304" pitchFamily="18" charset="0"/>
              </a:rPr>
              <a:t>including the data types, non-null values, and memory usage. It's a useful tool for quickly understanding the structure and characteristics of our </a:t>
            </a:r>
            <a:r>
              <a:rPr lang="en-US" sz="2800" dirty="0" err="1" smtClean="0">
                <a:latin typeface="Times New Roman" panose="02020603050405020304" pitchFamily="18" charset="0"/>
                <a:ea typeface="+mn-lt"/>
                <a:cs typeface="Times New Roman" panose="02020603050405020304" pitchFamily="18" charset="0"/>
              </a:rPr>
              <a:t>dataframe</a:t>
            </a:r>
            <a:r>
              <a:rPr lang="en-US" sz="2800" dirty="0" smtClean="0">
                <a:latin typeface="Times New Roman" panose="02020603050405020304" pitchFamily="18" charset="0"/>
                <a:ea typeface="+mn-lt"/>
                <a:cs typeface="Times New Roman" panose="02020603050405020304" pitchFamily="18" charset="0"/>
              </a:rPr>
              <a:t>.</a:t>
            </a:r>
            <a:endParaRPr lang="en-US" sz="2800" dirty="0">
              <a:latin typeface="Times New Roman" panose="02020603050405020304" pitchFamily="18" charset="0"/>
              <a:ea typeface="+mn-lt"/>
              <a:cs typeface="Times New Roman" panose="02020603050405020304" pitchFamily="18" charset="0"/>
            </a:endParaRPr>
          </a:p>
          <a:p>
            <a:pPr marL="457200" indent="-457200" algn="just">
              <a:buFont typeface="Wingdings"/>
              <a:buChar char="q"/>
            </a:pPr>
            <a:r>
              <a:rPr lang="en-US" sz="2800" dirty="0">
                <a:latin typeface="Times New Roman" panose="02020603050405020304" pitchFamily="18" charset="0"/>
                <a:ea typeface="+mn-lt"/>
                <a:cs typeface="Times New Roman" panose="02020603050405020304" pitchFamily="18" charset="0"/>
              </a:rPr>
              <a:t>The </a:t>
            </a:r>
            <a:r>
              <a:rPr lang="en-US" sz="2800" b="1" dirty="0" err="1">
                <a:latin typeface="Times New Roman" panose="02020603050405020304" pitchFamily="18" charset="0"/>
                <a:ea typeface="+mn-lt"/>
                <a:cs typeface="Times New Roman" panose="02020603050405020304" pitchFamily="18" charset="0"/>
              </a:rPr>
              <a:t>sort_values</a:t>
            </a:r>
            <a:r>
              <a:rPr lang="en-US" sz="2800" b="1" dirty="0">
                <a:latin typeface="Times New Roman" panose="02020603050405020304" pitchFamily="18" charset="0"/>
                <a:ea typeface="+mn-lt"/>
                <a:cs typeface="Times New Roman" panose="02020603050405020304" pitchFamily="18" charset="0"/>
              </a:rPr>
              <a:t>()</a:t>
            </a:r>
            <a:r>
              <a:rPr lang="en-US" sz="2800" dirty="0">
                <a:latin typeface="Times New Roman" panose="02020603050405020304" pitchFamily="18" charset="0"/>
                <a:ea typeface="+mn-lt"/>
                <a:cs typeface="Times New Roman" panose="02020603050405020304" pitchFamily="18" charset="0"/>
              </a:rPr>
              <a:t> method in pandas to sort a </a:t>
            </a:r>
            <a:r>
              <a:rPr lang="en-US" sz="2800" dirty="0" err="1">
                <a:latin typeface="Times New Roman" panose="02020603050405020304" pitchFamily="18" charset="0"/>
                <a:ea typeface="+mn-lt"/>
                <a:cs typeface="Times New Roman" panose="02020603050405020304" pitchFamily="18" charset="0"/>
              </a:rPr>
              <a:t>dataframe</a:t>
            </a:r>
            <a:r>
              <a:rPr lang="en-US" sz="2800" dirty="0">
                <a:latin typeface="Times New Roman" panose="02020603050405020304" pitchFamily="18" charset="0"/>
                <a:ea typeface="+mn-lt"/>
                <a:cs typeface="Times New Roman" panose="02020603050405020304" pitchFamily="18" charset="0"/>
              </a:rPr>
              <a:t>  </a:t>
            </a:r>
            <a:r>
              <a:rPr lang="en-US" sz="2800" dirty="0" smtClean="0">
                <a:latin typeface="Times New Roman" panose="02020603050405020304" pitchFamily="18" charset="0"/>
                <a:ea typeface="+mn-lt"/>
                <a:cs typeface="Times New Roman" panose="02020603050405020304" pitchFamily="18" charset="0"/>
              </a:rPr>
              <a:t>based </a:t>
            </a:r>
            <a:r>
              <a:rPr lang="en-US" sz="2800" dirty="0">
                <a:latin typeface="Times New Roman" panose="02020603050405020304" pitchFamily="18" charset="0"/>
                <a:ea typeface="+mn-lt"/>
                <a:cs typeface="Times New Roman" panose="02020603050405020304" pitchFamily="18" charset="0"/>
              </a:rPr>
              <a:t>on a specific column in ascending or descending order.</a:t>
            </a:r>
          </a:p>
          <a:p>
            <a:pPr marL="457200" indent="-457200" algn="just">
              <a:buFont typeface="Wingdings"/>
              <a:buChar char="q"/>
            </a:pPr>
            <a:r>
              <a:rPr lang="en-US" sz="2800" dirty="0">
                <a:latin typeface="Times New Roman" panose="02020603050405020304" pitchFamily="18" charset="0"/>
                <a:ea typeface="+mn-lt"/>
                <a:cs typeface="Times New Roman" panose="02020603050405020304" pitchFamily="18" charset="0"/>
              </a:rPr>
              <a:t>We can access the rows using indexing and columns using their respective names. </a:t>
            </a:r>
            <a:r>
              <a:rPr lang="en-US" sz="2800" dirty="0" err="1">
                <a:latin typeface="Times New Roman" panose="02020603050405020304" pitchFamily="18" charset="0"/>
                <a:ea typeface="+mn-lt"/>
                <a:cs typeface="Times New Roman" panose="02020603050405020304" pitchFamily="18" charset="0"/>
              </a:rPr>
              <a:t>Eg</a:t>
            </a:r>
            <a:r>
              <a:rPr lang="en-US" sz="2800" dirty="0">
                <a:latin typeface="Times New Roman" panose="02020603050405020304" pitchFamily="18" charset="0"/>
                <a:ea typeface="+mn-lt"/>
                <a:cs typeface="Times New Roman" panose="02020603050405020304" pitchFamily="18" charset="0"/>
              </a:rPr>
              <a:t>: </a:t>
            </a:r>
            <a:r>
              <a:rPr lang="en-US" sz="2800" dirty="0" err="1">
                <a:latin typeface="Times New Roman" panose="02020603050405020304" pitchFamily="18" charset="0"/>
                <a:ea typeface="+mn-lt"/>
                <a:cs typeface="Times New Roman" panose="02020603050405020304" pitchFamily="18" charset="0"/>
              </a:rPr>
              <a:t>df</a:t>
            </a:r>
            <a:r>
              <a:rPr lang="en-US" sz="2800" dirty="0">
                <a:latin typeface="Times New Roman" panose="02020603050405020304" pitchFamily="18" charset="0"/>
                <a:ea typeface="+mn-lt"/>
                <a:cs typeface="Times New Roman" panose="02020603050405020304" pitchFamily="18" charset="0"/>
              </a:rPr>
              <a:t>["player</a:t>
            </a:r>
            <a:r>
              <a:rPr lang="en-US" sz="2800" dirty="0" smtClean="0">
                <a:latin typeface="Times New Roman" panose="02020603050405020304" pitchFamily="18" charset="0"/>
                <a:ea typeface="+mn-lt"/>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543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esthetic Neon Wallpapers - Wallpaper Cave"/>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061FD5C8-B832-6DC3-EC17-B2ADE4D65B5D}"/>
              </a:ext>
            </a:extLst>
          </p:cNvPr>
          <p:cNvSpPr txBox="1"/>
          <p:nvPr/>
        </p:nvSpPr>
        <p:spPr>
          <a:xfrm>
            <a:off x="482081" y="575387"/>
            <a:ext cx="11212285"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Wingdings"/>
              <a:buChar char="q"/>
            </a:pPr>
            <a:r>
              <a:rPr lang="en-US" sz="2800" dirty="0">
                <a:latin typeface="Times New Roman"/>
                <a:ea typeface="+mn-lt"/>
                <a:cs typeface="+mn-lt"/>
              </a:rPr>
              <a:t>If more than one column to be printed or displayed, pass the column  names inside the subscript bracket of the dataset.</a:t>
            </a:r>
            <a:endParaRPr lang="en-US" sz="2800" dirty="0">
              <a:latin typeface="Times New Roman"/>
              <a:ea typeface="+mn-lt"/>
              <a:cs typeface="Times New Roman"/>
            </a:endParaRPr>
          </a:p>
          <a:p>
            <a:pPr algn="just"/>
            <a:r>
              <a:rPr lang="en-US" sz="2800" dirty="0">
                <a:latin typeface="Times New Roman"/>
                <a:ea typeface="+mn-lt"/>
                <a:cs typeface="+mn-lt"/>
              </a:rPr>
              <a:t>           </a:t>
            </a:r>
            <a:r>
              <a:rPr lang="en-US" sz="2800" dirty="0" err="1">
                <a:latin typeface="Times New Roman"/>
                <a:ea typeface="+mn-lt"/>
                <a:cs typeface="+mn-lt"/>
              </a:rPr>
              <a:t>Eg</a:t>
            </a:r>
            <a:r>
              <a:rPr lang="en-US" sz="2800" dirty="0">
                <a:latin typeface="Times New Roman"/>
                <a:ea typeface="+mn-lt"/>
                <a:cs typeface="+mn-lt"/>
              </a:rPr>
              <a:t>:  </a:t>
            </a:r>
            <a:r>
              <a:rPr lang="en-US" sz="2800" dirty="0" err="1">
                <a:latin typeface="Times New Roman"/>
                <a:ea typeface="+mn-lt"/>
                <a:cs typeface="+mn-lt"/>
              </a:rPr>
              <a:t>df</a:t>
            </a:r>
            <a:r>
              <a:rPr lang="en-US" sz="2800" dirty="0">
                <a:latin typeface="Times New Roman"/>
                <a:ea typeface="+mn-lt"/>
                <a:cs typeface="+mn-lt"/>
              </a:rPr>
              <a:t>[[</a:t>
            </a:r>
            <a:r>
              <a:rPr lang="en-US" sz="2800" dirty="0">
                <a:solidFill>
                  <a:srgbClr val="A31515"/>
                </a:solidFill>
                <a:latin typeface="Times New Roman"/>
                <a:ea typeface="+mn-lt"/>
                <a:cs typeface="+mn-lt"/>
              </a:rPr>
              <a:t>"</a:t>
            </a:r>
            <a:r>
              <a:rPr lang="en-US" sz="2800" dirty="0" err="1">
                <a:solidFill>
                  <a:srgbClr val="A31515"/>
                </a:solidFill>
                <a:latin typeface="Times New Roman"/>
                <a:ea typeface="+mn-lt"/>
                <a:cs typeface="+mn-lt"/>
              </a:rPr>
              <a:t>player"</a:t>
            </a:r>
            <a:r>
              <a:rPr lang="en-US" sz="2800" dirty="0" err="1">
                <a:latin typeface="Times New Roman"/>
                <a:ea typeface="+mn-lt"/>
                <a:cs typeface="+mn-lt"/>
              </a:rPr>
              <a:t>,</a:t>
            </a:r>
            <a:r>
              <a:rPr lang="en-US" sz="2800" dirty="0" err="1">
                <a:solidFill>
                  <a:srgbClr val="A31515"/>
                </a:solidFill>
                <a:latin typeface="Times New Roman"/>
                <a:ea typeface="+mn-lt"/>
                <a:cs typeface="+mn-lt"/>
              </a:rPr>
              <a:t>"strike_rate"</a:t>
            </a:r>
            <a:r>
              <a:rPr lang="en-US" sz="2800" dirty="0" err="1">
                <a:latin typeface="Times New Roman"/>
                <a:ea typeface="+mn-lt"/>
                <a:cs typeface="+mn-lt"/>
              </a:rPr>
              <a:t>,</a:t>
            </a:r>
            <a:r>
              <a:rPr lang="en-US" sz="2800" dirty="0" err="1">
                <a:solidFill>
                  <a:srgbClr val="A31515"/>
                </a:solidFill>
                <a:latin typeface="Times New Roman"/>
                <a:ea typeface="+mn-lt"/>
                <a:cs typeface="+mn-lt"/>
              </a:rPr>
              <a:t>"runs</a:t>
            </a:r>
            <a:r>
              <a:rPr lang="en-US" sz="2800" dirty="0">
                <a:solidFill>
                  <a:srgbClr val="A31515"/>
                </a:solidFill>
                <a:latin typeface="Times New Roman"/>
                <a:ea typeface="+mn-lt"/>
                <a:cs typeface="+mn-lt"/>
              </a:rPr>
              <a:t>"</a:t>
            </a:r>
            <a:r>
              <a:rPr lang="en-US" sz="2800" dirty="0">
                <a:latin typeface="Times New Roman"/>
                <a:ea typeface="+mn-lt"/>
                <a:cs typeface="+mn-lt"/>
              </a:rPr>
              <a:t>]]</a:t>
            </a:r>
            <a:endParaRPr lang="en-US" sz="2800" dirty="0">
              <a:latin typeface="Times New Roman"/>
              <a:cs typeface="Times New Roman"/>
            </a:endParaRPr>
          </a:p>
          <a:p>
            <a:pPr marL="457200" indent="-457200" algn="just">
              <a:buFont typeface="Wingdings"/>
              <a:buChar char="q"/>
            </a:pPr>
            <a:r>
              <a:rPr lang="en-US" sz="2800" dirty="0">
                <a:latin typeface="Times New Roman"/>
                <a:cs typeface="Calibri"/>
              </a:rPr>
              <a:t>Filtering the </a:t>
            </a:r>
            <a:r>
              <a:rPr lang="en-US" sz="2800" dirty="0" err="1">
                <a:latin typeface="Times New Roman"/>
                <a:cs typeface="Calibri"/>
              </a:rPr>
              <a:t>dataframe</a:t>
            </a:r>
            <a:r>
              <a:rPr lang="en-US" sz="2800" dirty="0">
                <a:latin typeface="Times New Roman"/>
                <a:cs typeface="Calibri"/>
              </a:rPr>
              <a:t> or </a:t>
            </a:r>
            <a:r>
              <a:rPr lang="en-US" sz="2800" dirty="0" err="1">
                <a:latin typeface="Times New Roman"/>
                <a:cs typeface="Calibri"/>
              </a:rPr>
              <a:t>analysing</a:t>
            </a:r>
            <a:r>
              <a:rPr lang="en-US" sz="2800" dirty="0">
                <a:latin typeface="Times New Roman"/>
                <a:cs typeface="Calibri"/>
              </a:rPr>
              <a:t> the </a:t>
            </a:r>
            <a:r>
              <a:rPr lang="en-US" sz="2800" dirty="0" err="1">
                <a:latin typeface="Times New Roman"/>
                <a:cs typeface="Calibri"/>
              </a:rPr>
              <a:t>dataframe</a:t>
            </a:r>
            <a:r>
              <a:rPr lang="en-US" sz="2800" dirty="0">
                <a:latin typeface="Times New Roman"/>
                <a:cs typeface="Calibri"/>
              </a:rPr>
              <a:t> based on some conditions</a:t>
            </a:r>
          </a:p>
          <a:p>
            <a:pPr algn="just"/>
            <a:r>
              <a:rPr lang="en-US" sz="2800" dirty="0">
                <a:latin typeface="Times New Roman"/>
                <a:cs typeface="Calibri"/>
              </a:rPr>
              <a:t>   </a:t>
            </a:r>
            <a:r>
              <a:rPr lang="en-US" sz="2800" dirty="0" err="1">
                <a:latin typeface="Times New Roman"/>
                <a:cs typeface="Calibri"/>
              </a:rPr>
              <a:t>Eg:</a:t>
            </a:r>
            <a:r>
              <a:rPr lang="en-US" sz="2800" dirty="0" err="1">
                <a:latin typeface="Times New Roman"/>
                <a:ea typeface="+mn-lt"/>
                <a:cs typeface="+mn-lt"/>
              </a:rPr>
              <a:t>df</a:t>
            </a:r>
            <a:r>
              <a:rPr lang="en-US" sz="2800" dirty="0">
                <a:latin typeface="Times New Roman"/>
                <a:ea typeface="+mn-lt"/>
                <a:cs typeface="+mn-lt"/>
              </a:rPr>
              <a:t>[(</a:t>
            </a:r>
            <a:r>
              <a:rPr lang="en-US" sz="2800" dirty="0" err="1">
                <a:latin typeface="Times New Roman"/>
                <a:ea typeface="+mn-lt"/>
                <a:cs typeface="+mn-lt"/>
              </a:rPr>
              <a:t>df</a:t>
            </a:r>
            <a:r>
              <a:rPr lang="en-US" sz="2800" dirty="0">
                <a:latin typeface="Times New Roman"/>
                <a:ea typeface="+mn-lt"/>
                <a:cs typeface="+mn-lt"/>
              </a:rPr>
              <a:t>[</a:t>
            </a:r>
            <a:r>
              <a:rPr lang="en-US" sz="2800" dirty="0">
                <a:solidFill>
                  <a:srgbClr val="A31515"/>
                </a:solidFill>
                <a:latin typeface="Times New Roman"/>
                <a:ea typeface="+mn-lt"/>
                <a:cs typeface="+mn-lt"/>
              </a:rPr>
              <a:t>"6s"</a:t>
            </a:r>
            <a:r>
              <a:rPr lang="en-US" sz="2800" dirty="0">
                <a:latin typeface="Times New Roman"/>
                <a:ea typeface="+mn-lt"/>
                <a:cs typeface="+mn-lt"/>
              </a:rPr>
              <a:t>]&gt;=</a:t>
            </a:r>
            <a:r>
              <a:rPr lang="en-US" sz="2800" dirty="0">
                <a:solidFill>
                  <a:srgbClr val="116644"/>
                </a:solidFill>
                <a:latin typeface="Times New Roman"/>
                <a:ea typeface="+mn-lt"/>
                <a:cs typeface="+mn-lt"/>
              </a:rPr>
              <a:t>5</a:t>
            </a:r>
            <a:r>
              <a:rPr lang="en-US" sz="2800" dirty="0">
                <a:latin typeface="Times New Roman"/>
                <a:ea typeface="+mn-lt"/>
                <a:cs typeface="+mn-lt"/>
              </a:rPr>
              <a:t>) &amp; (</a:t>
            </a:r>
            <a:r>
              <a:rPr lang="en-US" sz="2800" dirty="0" err="1">
                <a:latin typeface="Times New Roman"/>
                <a:ea typeface="+mn-lt"/>
                <a:cs typeface="+mn-lt"/>
              </a:rPr>
              <a:t>df</a:t>
            </a:r>
            <a:r>
              <a:rPr lang="en-US" sz="2800" dirty="0">
                <a:latin typeface="Times New Roman"/>
                <a:ea typeface="+mn-lt"/>
                <a:cs typeface="+mn-lt"/>
              </a:rPr>
              <a:t>[</a:t>
            </a:r>
            <a:r>
              <a:rPr lang="en-US" sz="2800" dirty="0">
                <a:solidFill>
                  <a:srgbClr val="A31515"/>
                </a:solidFill>
                <a:latin typeface="Times New Roman"/>
                <a:ea typeface="+mn-lt"/>
                <a:cs typeface="+mn-lt"/>
              </a:rPr>
              <a:t>"4s"</a:t>
            </a:r>
            <a:r>
              <a:rPr lang="en-US" sz="2800" dirty="0">
                <a:latin typeface="Times New Roman"/>
                <a:ea typeface="+mn-lt"/>
                <a:cs typeface="+mn-lt"/>
              </a:rPr>
              <a:t>]&gt;=</a:t>
            </a:r>
            <a:r>
              <a:rPr lang="en-US" sz="2800" dirty="0">
                <a:solidFill>
                  <a:srgbClr val="116644"/>
                </a:solidFill>
                <a:latin typeface="Times New Roman"/>
                <a:ea typeface="+mn-lt"/>
                <a:cs typeface="+mn-lt"/>
              </a:rPr>
              <a:t>5</a:t>
            </a:r>
            <a:r>
              <a:rPr lang="en-US" sz="2800" dirty="0">
                <a:latin typeface="Times New Roman"/>
                <a:ea typeface="+mn-lt"/>
                <a:cs typeface="+mn-lt"/>
              </a:rPr>
              <a:t>) &amp; (</a:t>
            </a:r>
            <a:r>
              <a:rPr lang="en-US" sz="2800" dirty="0" err="1">
                <a:latin typeface="Times New Roman"/>
                <a:ea typeface="+mn-lt"/>
                <a:cs typeface="+mn-lt"/>
              </a:rPr>
              <a:t>df</a:t>
            </a:r>
            <a:r>
              <a:rPr lang="en-US" sz="2800" dirty="0">
                <a:latin typeface="Times New Roman"/>
                <a:ea typeface="+mn-lt"/>
                <a:cs typeface="+mn-lt"/>
              </a:rPr>
              <a:t>[</a:t>
            </a:r>
            <a:r>
              <a:rPr lang="en-US" sz="2800" dirty="0">
                <a:solidFill>
                  <a:srgbClr val="A31515"/>
                </a:solidFill>
                <a:latin typeface="Times New Roman"/>
                <a:ea typeface="+mn-lt"/>
                <a:cs typeface="+mn-lt"/>
              </a:rPr>
              <a:t>"team"</a:t>
            </a:r>
            <a:r>
              <a:rPr lang="en-US" sz="2800" dirty="0">
                <a:latin typeface="Times New Roman"/>
                <a:ea typeface="+mn-lt"/>
                <a:cs typeface="+mn-lt"/>
              </a:rPr>
              <a:t>]==</a:t>
            </a:r>
            <a:r>
              <a:rPr lang="en-US" sz="2800" dirty="0">
                <a:solidFill>
                  <a:srgbClr val="A31515"/>
                </a:solidFill>
                <a:latin typeface="Times New Roman"/>
                <a:ea typeface="+mn-lt"/>
                <a:cs typeface="+mn-lt"/>
              </a:rPr>
              <a:t>"India"</a:t>
            </a:r>
            <a:r>
              <a:rPr lang="en-US" sz="2800" dirty="0">
                <a:latin typeface="Times New Roman"/>
                <a:ea typeface="+mn-lt"/>
                <a:cs typeface="+mn-lt"/>
              </a:rPr>
              <a:t>) ] </a:t>
            </a:r>
            <a:endParaRPr lang="en-US" sz="2800" dirty="0">
              <a:solidFill>
                <a:srgbClr val="008000"/>
              </a:solidFill>
              <a:latin typeface="Times New Roman"/>
              <a:ea typeface="+mn-lt"/>
              <a:cs typeface="+mn-lt"/>
            </a:endParaRPr>
          </a:p>
          <a:p>
            <a:pPr algn="just"/>
            <a:r>
              <a:rPr lang="en-US" sz="2800" dirty="0">
                <a:solidFill>
                  <a:srgbClr val="000000"/>
                </a:solidFill>
                <a:latin typeface="Times New Roman"/>
                <a:cs typeface="Calibri"/>
              </a:rPr>
              <a:t>  </a:t>
            </a:r>
            <a:r>
              <a:rPr lang="en-US" sz="2800" dirty="0">
                <a:latin typeface="Times New Roman"/>
                <a:cs typeface="Calibri"/>
              </a:rPr>
              <a:t>Here we are filtering the data based on the</a:t>
            </a:r>
            <a:r>
              <a:rPr lang="en-US" sz="2800" dirty="0">
                <a:latin typeface="Times New Roman"/>
                <a:ea typeface="+mn-lt"/>
                <a:cs typeface="+mn-lt"/>
              </a:rPr>
              <a:t> </a:t>
            </a:r>
            <a:r>
              <a:rPr lang="en-US" sz="2800" dirty="0" err="1">
                <a:latin typeface="Times New Roman"/>
                <a:ea typeface="+mn-lt"/>
                <a:cs typeface="+mn-lt"/>
              </a:rPr>
              <a:t>the</a:t>
            </a:r>
            <a:r>
              <a:rPr lang="en-US" sz="2800" dirty="0">
                <a:latin typeface="Times New Roman"/>
                <a:ea typeface="+mn-lt"/>
                <a:cs typeface="+mn-lt"/>
              </a:rPr>
              <a:t> number of 6s is greater than or equal to 5, the number of 4s is greater than or equal to 5, and the team is "India". </a:t>
            </a:r>
            <a:endParaRPr lang="en-US" sz="2800" dirty="0">
              <a:latin typeface="Times New Roman"/>
              <a:cs typeface="Calibri"/>
            </a:endParaRPr>
          </a:p>
          <a:p>
            <a:pPr marL="457200" indent="-457200" algn="just">
              <a:buFont typeface="Wingdings"/>
              <a:buChar char="q"/>
            </a:pPr>
            <a:r>
              <a:rPr lang="en-US" sz="2800" dirty="0">
                <a:latin typeface="Times New Roman"/>
                <a:cs typeface="Calibri"/>
              </a:rPr>
              <a:t>Similarly we analyze/filter for different columns</a:t>
            </a:r>
          </a:p>
          <a:p>
            <a:pPr marL="457200" indent="-457200" algn="just">
              <a:buFont typeface="Wingdings"/>
              <a:buChar char="q"/>
            </a:pPr>
            <a:endParaRPr lang="en-US" sz="2800" dirty="0">
              <a:latin typeface="Times New Roman"/>
              <a:cs typeface="Calibri"/>
            </a:endParaRPr>
          </a:p>
          <a:p>
            <a:pPr algn="just"/>
            <a:endParaRPr lang="en-US" sz="2800" dirty="0">
              <a:latin typeface="Times New Roman"/>
              <a:cs typeface="Calibri"/>
            </a:endParaRPr>
          </a:p>
        </p:txBody>
      </p:sp>
    </p:spTree>
    <p:extLst>
      <p:ext uri="{BB962C8B-B14F-4D97-AF65-F5344CB8AC3E}">
        <p14:creationId xmlns:p14="http://schemas.microsoft.com/office/powerpoint/2010/main" val="1601620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esthetic Neon Wallpapers - Wallpaper Cave"/>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CFF24ADF-F9D5-EB35-715F-5D00A8E77EB7}"/>
              </a:ext>
            </a:extLst>
          </p:cNvPr>
          <p:cNvSpPr txBox="1"/>
          <p:nvPr/>
        </p:nvSpPr>
        <p:spPr>
          <a:xfrm>
            <a:off x="517316" y="1102578"/>
            <a:ext cx="11414448"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dirty="0" smtClean="0">
                <a:latin typeface="Times New Roman"/>
                <a:cs typeface="Calibri"/>
              </a:rPr>
              <a:t>We </a:t>
            </a:r>
            <a:r>
              <a:rPr lang="en-US" sz="2800" dirty="0">
                <a:latin typeface="Times New Roman"/>
                <a:cs typeface="Calibri"/>
              </a:rPr>
              <a:t>visualize the data using bar graphs, pie charts, scatter plot.</a:t>
            </a:r>
          </a:p>
          <a:p>
            <a:pPr marL="457200" indent="-457200">
              <a:buFont typeface="Wingdings"/>
              <a:buChar char="q"/>
            </a:pPr>
            <a:r>
              <a:rPr lang="en-US" sz="2800" dirty="0">
                <a:latin typeface="Times New Roman"/>
                <a:cs typeface="Calibri"/>
              </a:rPr>
              <a:t>For constructing a bar graph use </a:t>
            </a:r>
            <a:r>
              <a:rPr lang="en-US" sz="2800" b="1" dirty="0" err="1">
                <a:latin typeface="Times New Roman"/>
                <a:cs typeface="Calibri"/>
              </a:rPr>
              <a:t>plt.bar</a:t>
            </a:r>
            <a:r>
              <a:rPr lang="en-US" sz="2800" b="1" dirty="0">
                <a:latin typeface="Times New Roman"/>
                <a:cs typeface="Calibri"/>
              </a:rPr>
              <a:t>()</a:t>
            </a:r>
            <a:r>
              <a:rPr lang="en-US" sz="2800" dirty="0">
                <a:latin typeface="Times New Roman"/>
                <a:cs typeface="Calibri"/>
              </a:rPr>
              <a:t> passing the parameters "x </a:t>
            </a:r>
            <a:r>
              <a:rPr lang="en-US" sz="2800" dirty="0" err="1">
                <a:latin typeface="Times New Roman"/>
                <a:cs typeface="Calibri"/>
              </a:rPr>
              <a:t>axis","y</a:t>
            </a:r>
            <a:r>
              <a:rPr lang="en-US" sz="2800" dirty="0">
                <a:latin typeface="Times New Roman"/>
                <a:cs typeface="Calibri"/>
              </a:rPr>
              <a:t> axis", </a:t>
            </a:r>
            <a:r>
              <a:rPr lang="en-US" sz="2800" dirty="0" err="1" smtClean="0">
                <a:latin typeface="Times New Roman"/>
                <a:cs typeface="Calibri"/>
              </a:rPr>
              <a:t>color,width,etc</a:t>
            </a:r>
            <a:endParaRPr lang="en-US" sz="2800" dirty="0">
              <a:latin typeface="Times New Roman"/>
              <a:cs typeface="Calibri"/>
            </a:endParaRPr>
          </a:p>
          <a:p>
            <a:pPr marL="457200" indent="-457200">
              <a:buFont typeface="Wingdings"/>
              <a:buChar char="q"/>
            </a:pPr>
            <a:r>
              <a:rPr lang="en-US" sz="2800" dirty="0">
                <a:latin typeface="Times New Roman"/>
                <a:cs typeface="Calibri"/>
              </a:rPr>
              <a:t>Initialize the width and height of the bar graph using the </a:t>
            </a:r>
            <a:r>
              <a:rPr lang="en-US" sz="2800" b="1" dirty="0" err="1">
                <a:latin typeface="Times New Roman"/>
                <a:cs typeface="Calibri"/>
              </a:rPr>
              <a:t>plt.figure</a:t>
            </a:r>
            <a:r>
              <a:rPr lang="en-US" sz="2800" b="1" dirty="0">
                <a:latin typeface="Times New Roman"/>
                <a:cs typeface="Calibri"/>
              </a:rPr>
              <a:t>()</a:t>
            </a:r>
            <a:endParaRPr lang="en-US" sz="2800" dirty="0">
              <a:latin typeface="Times New Roman"/>
              <a:cs typeface="Calibri"/>
            </a:endParaRPr>
          </a:p>
          <a:p>
            <a:r>
              <a:rPr lang="en-US" sz="2800" dirty="0">
                <a:latin typeface="Times New Roman"/>
                <a:cs typeface="Calibri"/>
              </a:rPr>
              <a:t>         </a:t>
            </a:r>
            <a:r>
              <a:rPr lang="en-US" sz="2800" dirty="0" err="1">
                <a:latin typeface="Times New Roman"/>
                <a:cs typeface="Calibri"/>
              </a:rPr>
              <a:t>Eg:</a:t>
            </a:r>
            <a:r>
              <a:rPr lang="en-US" sz="2800" dirty="0" err="1">
                <a:latin typeface="Times New Roman"/>
                <a:ea typeface="+mn-lt"/>
                <a:cs typeface="+mn-lt"/>
              </a:rPr>
              <a:t>fig</a:t>
            </a:r>
            <a:r>
              <a:rPr lang="en-US" sz="2800" dirty="0">
                <a:latin typeface="Times New Roman"/>
                <a:ea typeface="+mn-lt"/>
                <a:cs typeface="+mn-lt"/>
              </a:rPr>
              <a:t>=</a:t>
            </a:r>
            <a:r>
              <a:rPr lang="en-US" sz="2800" dirty="0" err="1">
                <a:latin typeface="Times New Roman"/>
                <a:ea typeface="+mn-lt"/>
                <a:cs typeface="+mn-lt"/>
              </a:rPr>
              <a:t>plt.figure</a:t>
            </a:r>
            <a:r>
              <a:rPr lang="en-US" sz="2800" dirty="0">
                <a:latin typeface="Times New Roman"/>
                <a:ea typeface="+mn-lt"/>
                <a:cs typeface="+mn-lt"/>
              </a:rPr>
              <a:t>(</a:t>
            </a:r>
            <a:r>
              <a:rPr lang="en-US" sz="2800" dirty="0" err="1">
                <a:latin typeface="Times New Roman"/>
                <a:ea typeface="+mn-lt"/>
                <a:cs typeface="+mn-lt"/>
              </a:rPr>
              <a:t>figsize</a:t>
            </a:r>
            <a:r>
              <a:rPr lang="en-US" sz="2800" dirty="0">
                <a:latin typeface="Times New Roman"/>
                <a:ea typeface="+mn-lt"/>
                <a:cs typeface="+mn-lt"/>
              </a:rPr>
              <a:t>=(</a:t>
            </a:r>
            <a:r>
              <a:rPr lang="en-US" sz="2800" dirty="0">
                <a:solidFill>
                  <a:srgbClr val="116644"/>
                </a:solidFill>
                <a:latin typeface="Times New Roman"/>
                <a:ea typeface="+mn-lt"/>
                <a:cs typeface="+mn-lt"/>
              </a:rPr>
              <a:t>10</a:t>
            </a:r>
            <a:r>
              <a:rPr lang="en-US" sz="2800" dirty="0">
                <a:latin typeface="Times New Roman"/>
                <a:ea typeface="+mn-lt"/>
                <a:cs typeface="+mn-lt"/>
              </a:rPr>
              <a:t>,</a:t>
            </a:r>
            <a:r>
              <a:rPr lang="en-US" sz="2800" dirty="0">
                <a:solidFill>
                  <a:srgbClr val="116644"/>
                </a:solidFill>
                <a:latin typeface="Times New Roman"/>
                <a:ea typeface="+mn-lt"/>
                <a:cs typeface="+mn-lt"/>
              </a:rPr>
              <a:t>10</a:t>
            </a:r>
            <a:r>
              <a:rPr lang="en-US" sz="2800" dirty="0">
                <a:latin typeface="Times New Roman"/>
                <a:ea typeface="+mn-lt"/>
                <a:cs typeface="+mn-lt"/>
              </a:rPr>
              <a:t>))</a:t>
            </a:r>
            <a:endParaRPr lang="en-US" sz="2800" dirty="0">
              <a:latin typeface="Times New Roman"/>
              <a:cs typeface="Calibri"/>
            </a:endParaRPr>
          </a:p>
          <a:p>
            <a:pPr marL="457200" indent="-457200">
              <a:buFont typeface="Wingdings"/>
              <a:buChar char="q"/>
            </a:pPr>
            <a:r>
              <a:rPr lang="en-US" sz="2800" dirty="0">
                <a:latin typeface="Times New Roman"/>
                <a:cs typeface="Calibri"/>
              </a:rPr>
              <a:t>The </a:t>
            </a:r>
            <a:r>
              <a:rPr lang="en-US" sz="2800" b="1" dirty="0" err="1">
                <a:latin typeface="Times New Roman"/>
                <a:cs typeface="Calibri"/>
              </a:rPr>
              <a:t>plt.xlabel</a:t>
            </a:r>
            <a:r>
              <a:rPr lang="en-US" sz="2800" dirty="0">
                <a:latin typeface="Times New Roman"/>
                <a:cs typeface="Calibri"/>
              </a:rPr>
              <a:t> is used to label the x axis.</a:t>
            </a:r>
          </a:p>
          <a:p>
            <a:pPr marL="457200" indent="-457200">
              <a:buFont typeface="Wingdings"/>
              <a:buChar char="q"/>
            </a:pPr>
            <a:r>
              <a:rPr lang="en-US" sz="2800" dirty="0">
                <a:latin typeface="Times New Roman"/>
                <a:cs typeface="Calibri"/>
              </a:rPr>
              <a:t>The </a:t>
            </a:r>
            <a:r>
              <a:rPr lang="en-US" sz="2800" b="1" dirty="0" err="1">
                <a:latin typeface="Times New Roman"/>
                <a:cs typeface="Calibri"/>
              </a:rPr>
              <a:t>plt.ylabel</a:t>
            </a:r>
            <a:r>
              <a:rPr lang="en-US" sz="2800" b="1" dirty="0">
                <a:latin typeface="Times New Roman"/>
                <a:cs typeface="Calibri"/>
              </a:rPr>
              <a:t> </a:t>
            </a:r>
            <a:r>
              <a:rPr lang="en-US" sz="2800" dirty="0">
                <a:latin typeface="Times New Roman"/>
                <a:cs typeface="Calibri"/>
              </a:rPr>
              <a:t>is used to label the y axis.</a:t>
            </a:r>
          </a:p>
          <a:p>
            <a:pPr marL="457200" indent="-457200">
              <a:buFont typeface="Wingdings"/>
              <a:buChar char="q"/>
            </a:pPr>
            <a:r>
              <a:rPr lang="en-US" sz="2800" dirty="0">
                <a:latin typeface="Times New Roman"/>
                <a:cs typeface="Calibri"/>
              </a:rPr>
              <a:t>The </a:t>
            </a:r>
            <a:r>
              <a:rPr lang="en-US" sz="2800" b="1" dirty="0" err="1">
                <a:latin typeface="Times New Roman"/>
                <a:cs typeface="Calibri"/>
              </a:rPr>
              <a:t>plt.title</a:t>
            </a:r>
            <a:r>
              <a:rPr lang="en-US" sz="2800" b="1" dirty="0">
                <a:latin typeface="Times New Roman"/>
                <a:cs typeface="Calibri"/>
              </a:rPr>
              <a:t> </a:t>
            </a:r>
            <a:r>
              <a:rPr lang="en-US" sz="2800" dirty="0">
                <a:latin typeface="Times New Roman"/>
                <a:cs typeface="Calibri"/>
              </a:rPr>
              <a:t>is used to provide title to the bar graph.</a:t>
            </a:r>
          </a:p>
          <a:p>
            <a:pPr marL="457200" indent="-457200">
              <a:buFont typeface="Wingdings"/>
              <a:buChar char="q"/>
            </a:pPr>
            <a:r>
              <a:rPr lang="en-US" sz="2800" dirty="0">
                <a:latin typeface="Times New Roman"/>
                <a:cs typeface="Calibri"/>
              </a:rPr>
              <a:t>The </a:t>
            </a:r>
            <a:r>
              <a:rPr lang="en-US" sz="2800" b="1" dirty="0" err="1">
                <a:latin typeface="Times New Roman"/>
                <a:cs typeface="Calibri"/>
              </a:rPr>
              <a:t>plt.show</a:t>
            </a:r>
            <a:r>
              <a:rPr lang="en-US" sz="2800" b="1" dirty="0">
                <a:latin typeface="Times New Roman"/>
                <a:cs typeface="Calibri"/>
              </a:rPr>
              <a:t>()</a:t>
            </a:r>
            <a:r>
              <a:rPr lang="en-US" sz="2800" dirty="0">
                <a:latin typeface="Times New Roman"/>
                <a:cs typeface="Calibri"/>
              </a:rPr>
              <a:t> is used to display the bar graph.</a:t>
            </a:r>
          </a:p>
          <a:p>
            <a:pPr marL="457200" indent="-457200">
              <a:buFont typeface="Wingdings"/>
              <a:buChar char="q"/>
            </a:pPr>
            <a:r>
              <a:rPr lang="en-US" sz="2800" dirty="0">
                <a:latin typeface="Times New Roman"/>
                <a:cs typeface="Calibri"/>
              </a:rPr>
              <a:t>We sort our dataset based on a column, store </a:t>
            </a:r>
            <a:r>
              <a:rPr lang="en-US" sz="2800" dirty="0" smtClean="0">
                <a:latin typeface="Times New Roman"/>
                <a:cs typeface="Calibri"/>
              </a:rPr>
              <a:t>it </a:t>
            </a:r>
            <a:r>
              <a:rPr lang="en-US" sz="2800" dirty="0">
                <a:latin typeface="Times New Roman"/>
                <a:cs typeface="Calibri"/>
              </a:rPr>
              <a:t>in an object, use </a:t>
            </a:r>
            <a:r>
              <a:rPr lang="en-US" sz="2800" dirty="0" smtClean="0">
                <a:latin typeface="Times New Roman"/>
                <a:cs typeface="Calibri"/>
              </a:rPr>
              <a:t>this </a:t>
            </a:r>
            <a:r>
              <a:rPr lang="en-US" sz="2800" dirty="0">
                <a:latin typeface="Times New Roman"/>
                <a:cs typeface="Calibri"/>
              </a:rPr>
              <a:t>dataset to visualize.</a:t>
            </a:r>
          </a:p>
          <a:p>
            <a:pPr marL="457200" indent="-457200">
              <a:buFont typeface="Wingdings"/>
              <a:buChar char="q"/>
            </a:pPr>
            <a:r>
              <a:rPr lang="en-US" sz="2800" dirty="0">
                <a:latin typeface="Times New Roman"/>
                <a:cs typeface="Calibri"/>
              </a:rPr>
              <a:t>Using the bar graph, we </a:t>
            </a:r>
            <a:r>
              <a:rPr lang="en-US" sz="2800" dirty="0" err="1" smtClean="0">
                <a:latin typeface="Times New Roman"/>
                <a:cs typeface="Calibri"/>
              </a:rPr>
              <a:t>analyse</a:t>
            </a:r>
            <a:r>
              <a:rPr lang="en-US" sz="2800" dirty="0" smtClean="0">
                <a:latin typeface="Times New Roman"/>
                <a:cs typeface="Calibri"/>
              </a:rPr>
              <a:t> </a:t>
            </a:r>
            <a:r>
              <a:rPr lang="en-US" sz="2800" dirty="0">
                <a:latin typeface="Times New Roman"/>
                <a:cs typeface="Calibri"/>
              </a:rPr>
              <a:t>the </a:t>
            </a:r>
            <a:r>
              <a:rPr lang="en-US" sz="2800" dirty="0" err="1">
                <a:latin typeface="Times New Roman"/>
                <a:cs typeface="Calibri"/>
              </a:rPr>
              <a:t>the</a:t>
            </a:r>
            <a:r>
              <a:rPr lang="en-US" sz="2800" dirty="0">
                <a:latin typeface="Times New Roman"/>
                <a:cs typeface="Calibri"/>
              </a:rPr>
              <a:t> top performers among the list of players and many </a:t>
            </a:r>
            <a:r>
              <a:rPr lang="en-US" sz="2800" dirty="0" smtClean="0">
                <a:latin typeface="Times New Roman"/>
                <a:cs typeface="Calibri"/>
              </a:rPr>
              <a:t>more</a:t>
            </a:r>
            <a:endParaRPr lang="en-US" sz="2800" dirty="0">
              <a:latin typeface="Times New Roman"/>
              <a:cs typeface="Calibri"/>
            </a:endParaRPr>
          </a:p>
        </p:txBody>
      </p:sp>
      <p:pic>
        <p:nvPicPr>
          <p:cNvPr id="3" name="Picture 2" descr="growth bar graph cartoon icon vector illustration 20364027 ...">
            <a:extLst>
              <a:ext uri="{FF2B5EF4-FFF2-40B4-BE49-F238E27FC236}">
                <a16:creationId xmlns:a16="http://schemas.microsoft.com/office/drawing/2014/main" xmlns="" id="{76BEF0B9-F5C1-A52A-43C8-F7F95CBDCE88}"/>
              </a:ext>
            </a:extLst>
          </p:cNvPr>
          <p:cNvPicPr>
            <a:picLocks noChangeAspect="1"/>
          </p:cNvPicPr>
          <p:nvPr/>
        </p:nvPicPr>
        <p:blipFill>
          <a:blip r:embed="rId3"/>
          <a:stretch>
            <a:fillRect/>
          </a:stretch>
        </p:blipFill>
        <p:spPr>
          <a:xfrm>
            <a:off x="8820486" y="2999465"/>
            <a:ext cx="2743200" cy="1961648"/>
          </a:xfrm>
          <a:prstGeom prst="rect">
            <a:avLst/>
          </a:prstGeom>
        </p:spPr>
      </p:pic>
      <p:sp>
        <p:nvSpPr>
          <p:cNvPr id="5" name="TextBox 4"/>
          <p:cNvSpPr txBox="1"/>
          <p:nvPr/>
        </p:nvSpPr>
        <p:spPr>
          <a:xfrm>
            <a:off x="2144973" y="272550"/>
            <a:ext cx="7902054" cy="584775"/>
          </a:xfrm>
          <a:prstGeom prst="rect">
            <a:avLst/>
          </a:prstGeom>
          <a:noFill/>
        </p:spPr>
        <p:txBody>
          <a:bodyPr wrap="square" rtlCol="0">
            <a:spAutoFit/>
          </a:bodyPr>
          <a:lstStyle/>
          <a:p>
            <a:pPr algn="ctr"/>
            <a:r>
              <a:rPr lang="en-US" sz="3200" b="1" dirty="0">
                <a:latin typeface="Times New Roman"/>
                <a:cs typeface="Calibri"/>
              </a:rPr>
              <a:t>DATA VISUALISATION-BAR GRAPHS</a:t>
            </a:r>
            <a:endParaRPr lang="en-US" sz="3200" dirty="0"/>
          </a:p>
        </p:txBody>
      </p:sp>
    </p:spTree>
    <p:extLst>
      <p:ext uri="{BB962C8B-B14F-4D97-AF65-F5344CB8AC3E}">
        <p14:creationId xmlns:p14="http://schemas.microsoft.com/office/powerpoint/2010/main" val="3300987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esthetic Neon Wallpapers - Wallpaper Cave"/>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FF7B6714-FD83-B020-6C6A-C4BC5B225A70}"/>
              </a:ext>
            </a:extLst>
          </p:cNvPr>
          <p:cNvSpPr txBox="1"/>
          <p:nvPr/>
        </p:nvSpPr>
        <p:spPr>
          <a:xfrm>
            <a:off x="269753" y="1738693"/>
            <a:ext cx="7222868"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dirty="0" smtClean="0">
                <a:latin typeface="Times New Roman"/>
                <a:cs typeface="Times New Roman"/>
              </a:rPr>
              <a:t>For </a:t>
            </a:r>
            <a:r>
              <a:rPr lang="en-US" sz="2800" dirty="0">
                <a:latin typeface="Times New Roman"/>
                <a:cs typeface="Times New Roman"/>
              </a:rPr>
              <a:t>constructing a pie chart use </a:t>
            </a:r>
            <a:r>
              <a:rPr lang="en-US" sz="2800" b="1" dirty="0" err="1">
                <a:latin typeface="Times New Roman"/>
                <a:cs typeface="Times New Roman"/>
              </a:rPr>
              <a:t>plt.pie</a:t>
            </a:r>
            <a:r>
              <a:rPr lang="en-US" sz="2800" b="1" dirty="0">
                <a:latin typeface="Times New Roman"/>
                <a:cs typeface="Times New Roman"/>
              </a:rPr>
              <a:t>()</a:t>
            </a:r>
            <a:r>
              <a:rPr lang="en-US" sz="2800" dirty="0">
                <a:latin typeface="Times New Roman"/>
                <a:cs typeface="Times New Roman"/>
              </a:rPr>
              <a:t> passing the parameters such as </a:t>
            </a:r>
            <a:r>
              <a:rPr lang="en-US" sz="2800" dirty="0" err="1">
                <a:latin typeface="Times New Roman"/>
                <a:cs typeface="Times New Roman"/>
              </a:rPr>
              <a:t>datasets,labels,autopct,etc</a:t>
            </a:r>
            <a:endParaRPr lang="en-US" sz="2800" dirty="0">
              <a:latin typeface="Times New Roman"/>
              <a:cs typeface="Times New Roman"/>
            </a:endParaRPr>
          </a:p>
          <a:p>
            <a:pPr marL="457200" indent="-457200">
              <a:buFont typeface="Wingdings" panose="05000000000000000000" pitchFamily="2" charset="2"/>
              <a:buChar char="q"/>
            </a:pPr>
            <a:r>
              <a:rPr lang="en-US" sz="2800" dirty="0">
                <a:latin typeface="Times New Roman"/>
                <a:cs typeface="Times New Roman"/>
              </a:rPr>
              <a:t>A dictionary is being used where some of the data is extracted  from the source dataset and stored in it(dictionary) using the for loop(</a:t>
            </a:r>
            <a:r>
              <a:rPr lang="en-US" sz="2800" dirty="0" err="1">
                <a:latin typeface="Times New Roman"/>
                <a:cs typeface="Times New Roman"/>
              </a:rPr>
              <a:t>itertuples</a:t>
            </a:r>
            <a:r>
              <a:rPr lang="en-US" sz="2800" dirty="0">
                <a:latin typeface="Times New Roman"/>
                <a:cs typeface="Times New Roman"/>
              </a:rPr>
              <a:t>) ,in form of key-value pairs.</a:t>
            </a:r>
          </a:p>
          <a:p>
            <a:pPr marL="457200" indent="-457200">
              <a:buFont typeface="Wingdings" panose="05000000000000000000" pitchFamily="2" charset="2"/>
              <a:buChar char="q"/>
            </a:pPr>
            <a:r>
              <a:rPr lang="en-US" sz="2800" dirty="0">
                <a:latin typeface="Times New Roman"/>
                <a:cs typeface="Times New Roman"/>
              </a:rPr>
              <a:t>Using the dictionary data, we </a:t>
            </a:r>
            <a:r>
              <a:rPr lang="en-US" sz="2800" dirty="0" smtClean="0">
                <a:latin typeface="Times New Roman"/>
                <a:cs typeface="Times New Roman"/>
              </a:rPr>
              <a:t>construct </a:t>
            </a:r>
            <a:r>
              <a:rPr lang="en-US" sz="2800" dirty="0">
                <a:latin typeface="Times New Roman"/>
                <a:cs typeface="Times New Roman"/>
              </a:rPr>
              <a:t>a pie chart to analyze the statistics of each player and many more </a:t>
            </a:r>
            <a:r>
              <a:rPr lang="en-US" sz="2800" dirty="0" smtClean="0">
                <a:latin typeface="Times New Roman"/>
                <a:cs typeface="Times New Roman"/>
              </a:rPr>
              <a:t>.</a:t>
            </a:r>
            <a:endParaRPr lang="en-US" sz="2800" dirty="0">
              <a:latin typeface="Times New Roman"/>
              <a:cs typeface="Times New Roman"/>
            </a:endParaRPr>
          </a:p>
        </p:txBody>
      </p:sp>
      <p:pic>
        <p:nvPicPr>
          <p:cNvPr id="4" name="Picture 3" descr="Simple doodle a pie chart cartoon hand draw Vector Image">
            <a:extLst>
              <a:ext uri="{FF2B5EF4-FFF2-40B4-BE49-F238E27FC236}">
                <a16:creationId xmlns:a16="http://schemas.microsoft.com/office/drawing/2014/main" xmlns="" id="{2096298B-606B-201C-AEA5-5AF021998A29}"/>
              </a:ext>
            </a:extLst>
          </p:cNvPr>
          <p:cNvPicPr>
            <a:picLocks noChangeAspect="1"/>
          </p:cNvPicPr>
          <p:nvPr/>
        </p:nvPicPr>
        <p:blipFill rotWithShape="1">
          <a:blip r:embed="rId3"/>
          <a:srcRect r="523" b="10849"/>
          <a:stretch/>
        </p:blipFill>
        <p:spPr>
          <a:xfrm>
            <a:off x="7762374" y="1738693"/>
            <a:ext cx="3660801" cy="3925128"/>
          </a:xfrm>
          <a:prstGeom prst="rect">
            <a:avLst/>
          </a:prstGeom>
        </p:spPr>
      </p:pic>
      <p:sp>
        <p:nvSpPr>
          <p:cNvPr id="7" name="TextBox 6"/>
          <p:cNvSpPr txBox="1"/>
          <p:nvPr/>
        </p:nvSpPr>
        <p:spPr>
          <a:xfrm>
            <a:off x="1339755" y="544514"/>
            <a:ext cx="951249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DATA </a:t>
            </a:r>
            <a:r>
              <a:rPr lang="en-US" sz="3200" b="1" dirty="0" smtClean="0">
                <a:latin typeface="Times New Roman" panose="02020603050405020304" pitchFamily="18" charset="0"/>
                <a:cs typeface="Times New Roman" panose="02020603050405020304" pitchFamily="18" charset="0"/>
              </a:rPr>
              <a:t>VISUALISATION-PIE CHART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675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esthetic Neon Wallpapers - Wallpaper Cave"/>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5173080C-C46C-3297-1BB6-E7BB01EC321C}"/>
              </a:ext>
            </a:extLst>
          </p:cNvPr>
          <p:cNvSpPr txBox="1"/>
          <p:nvPr/>
        </p:nvSpPr>
        <p:spPr>
          <a:xfrm>
            <a:off x="318157" y="1378125"/>
            <a:ext cx="8492966"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Wingdings" panose="05000000000000000000" pitchFamily="2" charset="2"/>
              <a:buChar char="q"/>
            </a:pPr>
            <a:r>
              <a:rPr lang="en-US" sz="2800" dirty="0" err="1" smtClean="0">
                <a:latin typeface="Times New Roman"/>
                <a:ea typeface="+mn-lt"/>
                <a:cs typeface="+mn-lt"/>
              </a:rPr>
              <a:t>Seaborn</a:t>
            </a:r>
            <a:r>
              <a:rPr lang="en-US" sz="2800" dirty="0" smtClean="0">
                <a:latin typeface="Times New Roman"/>
                <a:ea typeface="+mn-lt"/>
                <a:cs typeface="+mn-lt"/>
              </a:rPr>
              <a:t> </a:t>
            </a:r>
            <a:r>
              <a:rPr lang="en-US" sz="2800" dirty="0">
                <a:latin typeface="Times New Roman"/>
                <a:ea typeface="+mn-lt"/>
                <a:cs typeface="+mn-lt"/>
              </a:rPr>
              <a:t>is a statistical data visualization library based on </a:t>
            </a:r>
            <a:r>
              <a:rPr lang="en-US" sz="2800" dirty="0" err="1">
                <a:latin typeface="Times New Roman"/>
                <a:ea typeface="+mn-lt"/>
                <a:cs typeface="+mn-lt"/>
              </a:rPr>
              <a:t>Matplotlib</a:t>
            </a:r>
            <a:r>
              <a:rPr lang="en-US" sz="2800" dirty="0">
                <a:latin typeface="Times New Roman"/>
                <a:ea typeface="+mn-lt"/>
                <a:cs typeface="+mn-lt"/>
              </a:rPr>
              <a:t>. It provides a high-level interface for drawing attractive and informative statistical graphics. We can use it to create a variety of plots, such as scatter plots, bar plots, box plots, and more.</a:t>
            </a:r>
            <a:endParaRPr lang="en-US" sz="2800" b="1" dirty="0">
              <a:latin typeface="Times New Roman"/>
              <a:cs typeface="Calibri"/>
            </a:endParaRPr>
          </a:p>
          <a:p>
            <a:pPr marL="342900" indent="-342900" algn="just">
              <a:buFont typeface="Wingdings"/>
              <a:buChar char="q"/>
            </a:pPr>
            <a:r>
              <a:rPr lang="en-US" sz="2800" dirty="0">
                <a:latin typeface="Times New Roman"/>
                <a:ea typeface="+mn-lt"/>
                <a:cs typeface="+mn-lt"/>
              </a:rPr>
              <a:t>The </a:t>
            </a:r>
            <a:r>
              <a:rPr lang="en-US" sz="2800" b="1" dirty="0" err="1" smtClean="0">
                <a:latin typeface="Times New Roman"/>
                <a:cs typeface="Calibri"/>
              </a:rPr>
              <a:t>groupby</a:t>
            </a:r>
            <a:r>
              <a:rPr lang="en-US" sz="2800" b="1" dirty="0">
                <a:latin typeface="Times New Roman"/>
                <a:cs typeface="Calibri"/>
              </a:rPr>
              <a:t>()</a:t>
            </a:r>
            <a:r>
              <a:rPr lang="en-US" sz="2800" dirty="0">
                <a:latin typeface="Times New Roman"/>
                <a:ea typeface="+mn-lt"/>
                <a:cs typeface="+mn-lt"/>
              </a:rPr>
              <a:t> function is used which is part of the Pandas library and is used for grouping data based on some criteria.</a:t>
            </a:r>
            <a:endParaRPr lang="en-US" sz="2800" dirty="0">
              <a:latin typeface="Times New Roman"/>
              <a:cs typeface="Calibri"/>
            </a:endParaRPr>
          </a:p>
          <a:p>
            <a:pPr algn="just"/>
            <a:r>
              <a:rPr lang="en-US" sz="2800" dirty="0">
                <a:latin typeface="Times New Roman"/>
                <a:cs typeface="Calibri"/>
              </a:rPr>
              <a:t>      </a:t>
            </a:r>
            <a:r>
              <a:rPr lang="en-US" sz="2800" dirty="0" err="1">
                <a:latin typeface="Times New Roman"/>
                <a:cs typeface="Calibri"/>
              </a:rPr>
              <a:t>Eg</a:t>
            </a:r>
            <a:r>
              <a:rPr lang="en-US" sz="2800" dirty="0">
                <a:latin typeface="Times New Roman"/>
                <a:cs typeface="Calibri"/>
              </a:rPr>
              <a:t>:</a:t>
            </a:r>
            <a:r>
              <a:rPr lang="en-US" sz="2800" dirty="0">
                <a:latin typeface="Times New Roman"/>
                <a:ea typeface="+mn-lt"/>
                <a:cs typeface="+mn-lt"/>
              </a:rPr>
              <a:t> </a:t>
            </a:r>
            <a:r>
              <a:rPr lang="en-US" sz="2800" dirty="0" err="1">
                <a:latin typeface="Times New Roman"/>
                <a:ea typeface="+mn-lt"/>
                <a:cs typeface="+mn-lt"/>
              </a:rPr>
              <a:t>team_group</a:t>
            </a:r>
            <a:r>
              <a:rPr lang="en-US" sz="2800" dirty="0">
                <a:latin typeface="Times New Roman"/>
                <a:ea typeface="+mn-lt"/>
                <a:cs typeface="+mn-lt"/>
              </a:rPr>
              <a:t>=</a:t>
            </a:r>
            <a:r>
              <a:rPr lang="en-US" sz="2800" dirty="0" err="1">
                <a:latin typeface="Times New Roman"/>
                <a:ea typeface="+mn-lt"/>
                <a:cs typeface="+mn-lt"/>
              </a:rPr>
              <a:t>df.groupby</a:t>
            </a:r>
            <a:r>
              <a:rPr lang="en-US" sz="2800" dirty="0">
                <a:latin typeface="Times New Roman"/>
                <a:ea typeface="+mn-lt"/>
                <a:cs typeface="+mn-lt"/>
              </a:rPr>
              <a:t>(</a:t>
            </a:r>
            <a:r>
              <a:rPr lang="en-US" sz="2800" dirty="0">
                <a:solidFill>
                  <a:srgbClr val="A31515"/>
                </a:solidFill>
                <a:latin typeface="Times New Roman"/>
                <a:ea typeface="+mn-lt"/>
                <a:cs typeface="+mn-lt"/>
              </a:rPr>
              <a:t>"team"</a:t>
            </a:r>
            <a:r>
              <a:rPr lang="en-US" sz="2800" dirty="0">
                <a:latin typeface="Times New Roman"/>
                <a:ea typeface="+mn-lt"/>
                <a:cs typeface="+mn-lt"/>
              </a:rPr>
              <a:t>)</a:t>
            </a:r>
            <a:endParaRPr lang="en-US" sz="2800" dirty="0">
              <a:latin typeface="Times New Roman"/>
              <a:cs typeface="Calibri"/>
            </a:endParaRPr>
          </a:p>
          <a:p>
            <a:pPr marL="457200" indent="-457200" algn="just">
              <a:buFont typeface="Wingdings"/>
              <a:buChar char="q"/>
            </a:pPr>
            <a:r>
              <a:rPr lang="en-US" sz="2800" dirty="0">
                <a:latin typeface="Times New Roman"/>
                <a:cs typeface="Calibri"/>
              </a:rPr>
              <a:t>Here we are grouping our dataset based on the teams and storing it in an object.</a:t>
            </a:r>
          </a:p>
          <a:p>
            <a:pPr marL="457200" indent="-457200" algn="just">
              <a:buFont typeface="Wingdings"/>
              <a:buChar char="q"/>
            </a:pPr>
            <a:r>
              <a:rPr lang="en-US" sz="2800" dirty="0">
                <a:latin typeface="Times New Roman"/>
                <a:cs typeface="Calibri"/>
              </a:rPr>
              <a:t>These object datasets are used to plot a scatter plot</a:t>
            </a:r>
            <a:r>
              <a:rPr lang="en-US" sz="2800" dirty="0" smtClean="0">
                <a:latin typeface="Times New Roman"/>
                <a:cs typeface="Calibri"/>
              </a:rPr>
              <a:t>.</a:t>
            </a:r>
            <a:endParaRPr lang="en-US" sz="2800" dirty="0">
              <a:latin typeface="Times New Roman"/>
              <a:cs typeface="Calibri"/>
            </a:endParaRPr>
          </a:p>
        </p:txBody>
      </p:sp>
      <p:pic>
        <p:nvPicPr>
          <p:cNvPr id="3" name="Picture 2" descr="Scatter plot - Free business and finance icons">
            <a:extLst>
              <a:ext uri="{FF2B5EF4-FFF2-40B4-BE49-F238E27FC236}">
                <a16:creationId xmlns:a16="http://schemas.microsoft.com/office/drawing/2014/main" xmlns="" id="{BCC87C9F-AE30-C9AA-FBF9-7F9397D6B9F0}"/>
              </a:ext>
            </a:extLst>
          </p:cNvPr>
          <p:cNvPicPr>
            <a:picLocks noChangeAspect="1"/>
          </p:cNvPicPr>
          <p:nvPr/>
        </p:nvPicPr>
        <p:blipFill>
          <a:blip r:embed="rId4"/>
          <a:stretch>
            <a:fillRect/>
          </a:stretch>
        </p:blipFill>
        <p:spPr>
          <a:xfrm>
            <a:off x="9050886" y="2442949"/>
            <a:ext cx="2901350" cy="2956436"/>
          </a:xfrm>
          <a:prstGeom prst="rect">
            <a:avLst/>
          </a:prstGeom>
        </p:spPr>
      </p:pic>
      <p:sp>
        <p:nvSpPr>
          <p:cNvPr id="5" name="TextBox 4"/>
          <p:cNvSpPr txBox="1"/>
          <p:nvPr/>
        </p:nvSpPr>
        <p:spPr>
          <a:xfrm>
            <a:off x="4594746" y="396675"/>
            <a:ext cx="3002508" cy="584775"/>
          </a:xfrm>
          <a:prstGeom prst="rect">
            <a:avLst/>
          </a:prstGeom>
          <a:noFill/>
        </p:spPr>
        <p:txBody>
          <a:bodyPr wrap="square" rtlCol="0">
            <a:spAutoFit/>
          </a:bodyPr>
          <a:lstStyle/>
          <a:p>
            <a:pPr algn="ctr"/>
            <a:r>
              <a:rPr lang="en-US" sz="3200" b="1" dirty="0" smtClean="0">
                <a:latin typeface="Times New Roman"/>
                <a:cs typeface="Calibri"/>
              </a:rPr>
              <a:t>SEABORN</a:t>
            </a:r>
            <a:endParaRPr lang="en-US" sz="2400" b="1" dirty="0">
              <a:latin typeface="Times New Roman"/>
              <a:cs typeface="Calibri"/>
            </a:endParaRPr>
          </a:p>
        </p:txBody>
      </p:sp>
    </p:spTree>
    <p:extLst>
      <p:ext uri="{BB962C8B-B14F-4D97-AF65-F5344CB8AC3E}">
        <p14:creationId xmlns:p14="http://schemas.microsoft.com/office/powerpoint/2010/main" val="1970576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esthetic Neon Wallpapers - Wallpaper Cave"/>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6AE5CD29-974F-D8ED-A9A2-7A91B81B6427}"/>
              </a:ext>
            </a:extLst>
          </p:cNvPr>
          <p:cNvSpPr txBox="1"/>
          <p:nvPr/>
        </p:nvSpPr>
        <p:spPr>
          <a:xfrm>
            <a:off x="496956" y="1359689"/>
            <a:ext cx="1119808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smtClean="0">
                <a:latin typeface="Times New Roman"/>
                <a:ea typeface="+mn-lt"/>
                <a:cs typeface="+mn-lt"/>
              </a:rPr>
              <a:t>Data </a:t>
            </a:r>
            <a:r>
              <a:rPr lang="en-US" sz="2800" dirty="0">
                <a:latin typeface="Times New Roman"/>
                <a:ea typeface="+mn-lt"/>
                <a:cs typeface="+mn-lt"/>
              </a:rPr>
              <a:t>science goes a long way in suggesting optimal strategies for a team to win a match. It also provides sufficient information for a franchise to bid on players. Today, there is an influx of cricket statistics-oriented websites and organizations that provide detailed information on cricket.</a:t>
            </a:r>
          </a:p>
          <a:p>
            <a:pPr algn="just"/>
            <a:endParaRPr lang="en-US" sz="2800" dirty="0">
              <a:latin typeface="Times New Roman"/>
              <a:ea typeface="+mn-lt"/>
              <a:cs typeface="+mn-lt"/>
            </a:endParaRPr>
          </a:p>
          <a:p>
            <a:pPr algn="just"/>
            <a:r>
              <a:rPr lang="en-US" sz="2800" dirty="0">
                <a:latin typeface="Times New Roman"/>
                <a:ea typeface="+mn-lt"/>
                <a:cs typeface="+mn-lt"/>
              </a:rPr>
              <a:t>Data analytics can help solve the uncertainty attached to a bowler or a batsman’s average performance. What’s critical is to know how they will perform in a given circumstance. Collectively, all of this data has the potential to create vast opportunities to </a:t>
            </a:r>
            <a:r>
              <a:rPr lang="en-US" sz="2800" dirty="0" err="1">
                <a:latin typeface="Times New Roman"/>
                <a:ea typeface="+mn-lt"/>
                <a:cs typeface="+mn-lt"/>
              </a:rPr>
              <a:t>analyse</a:t>
            </a:r>
            <a:r>
              <a:rPr lang="en-US" sz="2800" dirty="0">
                <a:latin typeface="Times New Roman"/>
                <a:ea typeface="+mn-lt"/>
                <a:cs typeface="+mn-lt"/>
              </a:rPr>
              <a:t> and draw meaningful insights, which then help predict or classify future events. </a:t>
            </a:r>
            <a:endParaRPr lang="en-US" sz="2800" dirty="0">
              <a:latin typeface="Times New Roman"/>
              <a:cs typeface="Calibri"/>
            </a:endParaRPr>
          </a:p>
        </p:txBody>
      </p:sp>
      <p:sp>
        <p:nvSpPr>
          <p:cNvPr id="4" name="TextBox 3"/>
          <p:cNvSpPr txBox="1"/>
          <p:nvPr/>
        </p:nvSpPr>
        <p:spPr>
          <a:xfrm>
            <a:off x="4048835" y="356679"/>
            <a:ext cx="4094329" cy="646331"/>
          </a:xfrm>
          <a:prstGeom prst="rect">
            <a:avLst/>
          </a:prstGeom>
          <a:noFill/>
        </p:spPr>
        <p:txBody>
          <a:bodyPr wrap="square" rtlCol="0">
            <a:spAutoFit/>
          </a:bodyPr>
          <a:lstStyle/>
          <a:p>
            <a:pPr algn="ctr"/>
            <a:r>
              <a:rPr lang="en-US" sz="3600" b="1" dirty="0">
                <a:latin typeface="Times New Roman"/>
                <a:cs typeface="Times New Roman"/>
              </a:rPr>
              <a:t>CONCLUSION</a:t>
            </a:r>
            <a:endParaRPr lang="en-US" sz="3600" dirty="0"/>
          </a:p>
        </p:txBody>
      </p:sp>
    </p:spTree>
    <p:extLst>
      <p:ext uri="{BB962C8B-B14F-4D97-AF65-F5344CB8AC3E}">
        <p14:creationId xmlns:p14="http://schemas.microsoft.com/office/powerpoint/2010/main" val="285209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ot Someone in Your Life Who Eats, Breathes &amp; Lives the Game of Cricket? Here are 12 Unusual Gifts for Cricket Fans Which are Just Perfect for That Friend of Yours! (2020)"/>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4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65125"/>
            <a:ext cx="10515600" cy="1095185"/>
          </a:xfrm>
        </p:spPr>
        <p:txBody>
          <a:bodyPr/>
          <a:lstStyle/>
          <a:p>
            <a:pPr algn="ctr"/>
            <a:r>
              <a:rPr lang="en-US" b="1" dirty="0" smtClean="0">
                <a:solidFill>
                  <a:srgbClr val="FFFF00"/>
                </a:solidFill>
                <a:effectLst>
                  <a:outerShdw blurRad="38100" dist="38100" dir="2700000" algn="tl">
                    <a:srgbClr val="000000">
                      <a:alpha val="43137"/>
                    </a:srgbClr>
                  </a:outerShdw>
                </a:effectLst>
                <a:latin typeface="Forte" panose="03060902040502070203" pitchFamily="66" charset="0"/>
              </a:rPr>
              <a:t>TEAM DETAILS</a:t>
            </a:r>
            <a:endParaRPr lang="en-US" b="1" dirty="0">
              <a:solidFill>
                <a:srgbClr val="FFFF00"/>
              </a:solidFill>
              <a:effectLst>
                <a:outerShdw blurRad="38100" dist="38100" dir="2700000" algn="tl">
                  <a:srgbClr val="000000">
                    <a:alpha val="43137"/>
                  </a:srgbClr>
                </a:outerShdw>
              </a:effectLst>
              <a:latin typeface="Forte" panose="03060902040502070203" pitchFamily="66" charset="0"/>
            </a:endParaRPr>
          </a:p>
        </p:txBody>
      </p:sp>
      <p:sp>
        <p:nvSpPr>
          <p:cNvPr id="3" name="Content Placeholder 2"/>
          <p:cNvSpPr>
            <a:spLocks noGrp="1"/>
          </p:cNvSpPr>
          <p:nvPr>
            <p:ph idx="1"/>
          </p:nvPr>
        </p:nvSpPr>
        <p:spPr>
          <a:xfrm>
            <a:off x="614149" y="1460311"/>
            <a:ext cx="6250675" cy="2661314"/>
          </a:xfrm>
        </p:spPr>
        <p:txBody>
          <a:bodyPr/>
          <a:lstStyle/>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Name:</a:t>
            </a:r>
            <a:r>
              <a:rPr lang="en-US" dirty="0" smtClean="0">
                <a:solidFill>
                  <a:srgbClr val="FFFF00"/>
                </a:solidFill>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Harshitha</a:t>
            </a:r>
            <a:r>
              <a:rPr lang="en-US" dirty="0" smtClean="0">
                <a:solidFill>
                  <a:srgbClr val="FFFF00"/>
                </a:solidFill>
                <a:latin typeface="Times New Roman" panose="02020603050405020304" pitchFamily="18" charset="0"/>
                <a:cs typeface="Times New Roman" panose="02020603050405020304" pitchFamily="18" charset="0"/>
              </a:rPr>
              <a:t> P S</a:t>
            </a:r>
          </a:p>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Cranes </a:t>
            </a:r>
            <a:r>
              <a:rPr lang="en-US" b="1" dirty="0" err="1" smtClean="0">
                <a:solidFill>
                  <a:srgbClr val="FFFF00"/>
                </a:solidFill>
                <a:latin typeface="Times New Roman" panose="02020603050405020304" pitchFamily="18" charset="0"/>
                <a:cs typeface="Times New Roman" panose="02020603050405020304" pitchFamily="18" charset="0"/>
              </a:rPr>
              <a:t>Reg</a:t>
            </a:r>
            <a:r>
              <a:rPr lang="en-US" b="1" dirty="0">
                <a:solidFill>
                  <a:srgbClr val="FFFF00"/>
                </a:solidFill>
                <a:latin typeface="Times New Roman" panose="02020603050405020304" pitchFamily="18" charset="0"/>
                <a:cs typeface="Times New Roman" panose="02020603050405020304" pitchFamily="18" charset="0"/>
              </a:rPr>
              <a:t> No.: </a:t>
            </a:r>
            <a:r>
              <a:rPr lang="en-US" dirty="0" smtClean="0">
                <a:solidFill>
                  <a:srgbClr val="FFFF00"/>
                </a:solidFill>
                <a:latin typeface="Times New Roman" panose="02020603050405020304" pitchFamily="18" charset="0"/>
                <a:cs typeface="Times New Roman" panose="02020603050405020304" pitchFamily="18" charset="0"/>
              </a:rPr>
              <a:t>I202310264097181</a:t>
            </a:r>
          </a:p>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College Name: </a:t>
            </a:r>
            <a:r>
              <a:rPr lang="en-US" dirty="0" smtClean="0">
                <a:solidFill>
                  <a:srgbClr val="FFFF00"/>
                </a:solidFill>
                <a:latin typeface="Times New Roman" panose="02020603050405020304" pitchFamily="18" charset="0"/>
                <a:cs typeface="Times New Roman" panose="02020603050405020304" pitchFamily="18" charset="0"/>
              </a:rPr>
              <a:t>HKBK College of Engineering</a:t>
            </a:r>
          </a:p>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Batch No. : </a:t>
            </a:r>
            <a:r>
              <a:rPr lang="en-US" dirty="0" smtClean="0">
                <a:solidFill>
                  <a:srgbClr val="FFFF00"/>
                </a:solidFill>
                <a:latin typeface="Times New Roman" panose="02020603050405020304" pitchFamily="18" charset="0"/>
                <a:cs typeface="Times New Roman" panose="02020603050405020304" pitchFamily="18" charset="0"/>
              </a:rPr>
              <a:t>INTDM07</a:t>
            </a:r>
          </a:p>
        </p:txBody>
      </p:sp>
      <p:sp>
        <p:nvSpPr>
          <p:cNvPr id="6" name="Content Placeholder 2"/>
          <p:cNvSpPr txBox="1">
            <a:spLocks/>
          </p:cNvSpPr>
          <p:nvPr/>
        </p:nvSpPr>
        <p:spPr>
          <a:xfrm>
            <a:off x="6192672" y="1460310"/>
            <a:ext cx="5503460" cy="245659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FFFF00"/>
                </a:solidFill>
                <a:latin typeface="Times New Roman" panose="02020603050405020304" pitchFamily="18" charset="0"/>
                <a:cs typeface="Times New Roman" panose="02020603050405020304" pitchFamily="18" charset="0"/>
              </a:rPr>
              <a:t>Name:</a:t>
            </a:r>
            <a:r>
              <a:rPr lang="en-US" dirty="0" smtClean="0">
                <a:solidFill>
                  <a:srgbClr val="FFFF00"/>
                </a:solidFill>
                <a:latin typeface="Times New Roman" panose="02020603050405020304" pitchFamily="18" charset="0"/>
                <a:cs typeface="Times New Roman" panose="02020603050405020304" pitchFamily="18" charset="0"/>
              </a:rPr>
              <a:t> Kavya R Naik</a:t>
            </a:r>
          </a:p>
          <a:p>
            <a:pPr marL="0" indent="0">
              <a:buFont typeface="Arial" panose="020B0604020202020204" pitchFamily="34" charset="0"/>
              <a:buNone/>
            </a:pPr>
            <a:r>
              <a:rPr lang="en-US" b="1" dirty="0" smtClean="0">
                <a:solidFill>
                  <a:srgbClr val="FFFF00"/>
                </a:solidFill>
                <a:latin typeface="Times New Roman" panose="02020603050405020304" pitchFamily="18" charset="0"/>
                <a:cs typeface="Times New Roman" panose="02020603050405020304" pitchFamily="18" charset="0"/>
              </a:rPr>
              <a:t>Cranes </a:t>
            </a:r>
            <a:r>
              <a:rPr lang="en-US" b="1" dirty="0" err="1" smtClean="0">
                <a:solidFill>
                  <a:srgbClr val="FFFF00"/>
                </a:solidFill>
                <a:latin typeface="Times New Roman" panose="02020603050405020304" pitchFamily="18" charset="0"/>
                <a:cs typeface="Times New Roman" panose="02020603050405020304" pitchFamily="18" charset="0"/>
              </a:rPr>
              <a:t>Reg</a:t>
            </a:r>
            <a:r>
              <a:rPr lang="en-US" b="1" dirty="0" smtClean="0">
                <a:solidFill>
                  <a:srgbClr val="FFFF00"/>
                </a:solidFill>
                <a:latin typeface="Times New Roman" panose="02020603050405020304" pitchFamily="18" charset="0"/>
                <a:cs typeface="Times New Roman" panose="02020603050405020304" pitchFamily="18" charset="0"/>
              </a:rPr>
              <a:t> No.: </a:t>
            </a:r>
            <a:r>
              <a:rPr lang="en-US" dirty="0" smtClean="0">
                <a:solidFill>
                  <a:srgbClr val="FFFF00"/>
                </a:solidFill>
                <a:latin typeface="Times New Roman" panose="02020603050405020304" pitchFamily="18" charset="0"/>
                <a:cs typeface="Times New Roman" panose="02020603050405020304" pitchFamily="18" charset="0"/>
              </a:rPr>
              <a:t>1202310264101185</a:t>
            </a:r>
          </a:p>
          <a:p>
            <a:pPr marL="0" indent="0">
              <a:buFont typeface="Arial" panose="020B0604020202020204" pitchFamily="34" charset="0"/>
              <a:buNone/>
            </a:pPr>
            <a:r>
              <a:rPr lang="en-US" b="1" dirty="0" smtClean="0">
                <a:solidFill>
                  <a:srgbClr val="FFFF00"/>
                </a:solidFill>
                <a:latin typeface="Times New Roman" panose="02020603050405020304" pitchFamily="18" charset="0"/>
                <a:cs typeface="Times New Roman" panose="02020603050405020304" pitchFamily="18" charset="0"/>
              </a:rPr>
              <a:t>College Name: </a:t>
            </a:r>
            <a:r>
              <a:rPr lang="en-US" dirty="0" smtClean="0">
                <a:solidFill>
                  <a:srgbClr val="FFFF00"/>
                </a:solidFill>
                <a:latin typeface="Times New Roman" panose="02020603050405020304" pitchFamily="18" charset="0"/>
                <a:cs typeface="Times New Roman" panose="02020603050405020304" pitchFamily="18" charset="0"/>
              </a:rPr>
              <a:t>HKBK College of Engineering</a:t>
            </a:r>
          </a:p>
          <a:p>
            <a:pPr marL="0" indent="0">
              <a:buFont typeface="Arial" panose="020B0604020202020204" pitchFamily="34" charset="0"/>
              <a:buNone/>
            </a:pPr>
            <a:r>
              <a:rPr lang="en-US" b="1" dirty="0" smtClean="0">
                <a:solidFill>
                  <a:srgbClr val="FFFF00"/>
                </a:solidFill>
                <a:latin typeface="Times New Roman" panose="02020603050405020304" pitchFamily="18" charset="0"/>
                <a:cs typeface="Times New Roman" panose="02020603050405020304" pitchFamily="18" charset="0"/>
              </a:rPr>
              <a:t>Batch No. </a:t>
            </a:r>
            <a:r>
              <a:rPr lang="en-US" dirty="0" smtClean="0">
                <a:solidFill>
                  <a:srgbClr val="FFFF00"/>
                </a:solidFill>
                <a:latin typeface="Times New Roman" panose="02020603050405020304" pitchFamily="18" charset="0"/>
                <a:cs typeface="Times New Roman" panose="02020603050405020304" pitchFamily="18" charset="0"/>
              </a:rPr>
              <a:t>: INTDM07</a:t>
            </a:r>
          </a:p>
        </p:txBody>
      </p:sp>
      <p:sp>
        <p:nvSpPr>
          <p:cNvPr id="7" name="TextBox 6"/>
          <p:cNvSpPr txBox="1"/>
          <p:nvPr/>
        </p:nvSpPr>
        <p:spPr>
          <a:xfrm>
            <a:off x="2902423" y="4746485"/>
            <a:ext cx="6836663" cy="1077218"/>
          </a:xfrm>
          <a:prstGeom prst="rect">
            <a:avLst/>
          </a:prstGeom>
          <a:noFill/>
        </p:spPr>
        <p:txBody>
          <a:bodyPr wrap="square" rtlCol="0">
            <a:spAutoFit/>
          </a:bodyPr>
          <a:lstStyle/>
          <a:p>
            <a:r>
              <a:rPr lang="en-US" sz="3200" b="1" dirty="0" smtClean="0">
                <a:solidFill>
                  <a:srgbClr val="FFFF00"/>
                </a:solidFill>
                <a:latin typeface="Times New Roman" panose="02020603050405020304" pitchFamily="18" charset="0"/>
                <a:cs typeface="Times New Roman" panose="02020603050405020304" pitchFamily="18" charset="0"/>
              </a:rPr>
              <a:t>Project title: </a:t>
            </a:r>
            <a:r>
              <a:rPr lang="en-US" sz="3200" dirty="0" smtClean="0">
                <a:solidFill>
                  <a:srgbClr val="FFFF00"/>
                </a:solidFill>
                <a:latin typeface="Times New Roman" panose="02020603050405020304" pitchFamily="18" charset="0"/>
                <a:cs typeface="Times New Roman" panose="02020603050405020304" pitchFamily="18" charset="0"/>
              </a:rPr>
              <a:t>Cricket Data Analysis</a:t>
            </a:r>
          </a:p>
          <a:p>
            <a:r>
              <a:rPr lang="en-US" sz="3200" b="1" dirty="0" smtClean="0">
                <a:solidFill>
                  <a:srgbClr val="FFFF00"/>
                </a:solidFill>
                <a:latin typeface="Times New Roman" panose="02020603050405020304" pitchFamily="18" charset="0"/>
                <a:cs typeface="Times New Roman" panose="02020603050405020304" pitchFamily="18" charset="0"/>
              </a:rPr>
              <a:t>Trainer Name: </a:t>
            </a:r>
            <a:r>
              <a:rPr lang="en-US" sz="3200" dirty="0" smtClean="0">
                <a:solidFill>
                  <a:srgbClr val="FFFF00"/>
                </a:solidFill>
                <a:latin typeface="Times New Roman" panose="02020603050405020304" pitchFamily="18" charset="0"/>
                <a:cs typeface="Times New Roman" panose="02020603050405020304" pitchFamily="18" charset="0"/>
              </a:rPr>
              <a:t>Sir. </a:t>
            </a:r>
            <a:r>
              <a:rPr lang="en-US" sz="3200" dirty="0" err="1" smtClean="0">
                <a:solidFill>
                  <a:srgbClr val="FFFF00"/>
                </a:solidFill>
                <a:latin typeface="Times New Roman" panose="02020603050405020304" pitchFamily="18" charset="0"/>
                <a:cs typeface="Times New Roman" panose="02020603050405020304" pitchFamily="18" charset="0"/>
              </a:rPr>
              <a:t>Hemesh</a:t>
            </a:r>
            <a:r>
              <a:rPr lang="en-US" sz="3200" dirty="0" smtClean="0">
                <a:solidFill>
                  <a:srgbClr val="FFFF00"/>
                </a:solidFill>
                <a:latin typeface="Times New Roman" panose="02020603050405020304" pitchFamily="18" charset="0"/>
                <a:cs typeface="Times New Roman" panose="02020603050405020304" pitchFamily="18" charset="0"/>
              </a:rPr>
              <a:t> </a:t>
            </a:r>
            <a:r>
              <a:rPr lang="en-US" sz="3200" dirty="0" err="1" smtClean="0">
                <a:solidFill>
                  <a:srgbClr val="FFFF00"/>
                </a:solidFill>
                <a:latin typeface="Times New Roman" panose="02020603050405020304" pitchFamily="18" charset="0"/>
                <a:cs typeface="Times New Roman" panose="02020603050405020304" pitchFamily="18" charset="0"/>
              </a:rPr>
              <a:t>Muniraju</a:t>
            </a:r>
            <a:endParaRPr lang="en-US" sz="32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4657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ot Someone in Your Life Who Eats, Breathes &amp; Lives the Game of Cricket? Here are 12 Unusual Gifts for Cricket Fans Which are Just Perfect for That Friend of Yours! (2020)"/>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4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pPr algn="ctr"/>
            <a:r>
              <a:rPr lang="en-US" sz="4800" b="1" dirty="0" smtClean="0">
                <a:solidFill>
                  <a:srgbClr val="FFFF00"/>
                </a:solidFill>
                <a:latin typeface="Times New Roman" panose="02020603050405020304" pitchFamily="18" charset="0"/>
                <a:cs typeface="Times New Roman" panose="02020603050405020304" pitchFamily="18" charset="0"/>
              </a:rPr>
              <a:t>DETAILS OF THE PROJECT</a:t>
            </a:r>
            <a:endParaRPr lang="en-US" sz="48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600" b="1" dirty="0" smtClean="0">
                <a:solidFill>
                  <a:srgbClr val="FFFF00"/>
                </a:solidFill>
                <a:latin typeface="Times New Roman" panose="02020603050405020304" pitchFamily="18" charset="0"/>
                <a:cs typeface="Times New Roman" panose="02020603050405020304" pitchFamily="18" charset="0"/>
              </a:rPr>
              <a:t>Topic: </a:t>
            </a:r>
            <a:r>
              <a:rPr lang="en-US" sz="3600" dirty="0" err="1" smtClean="0">
                <a:solidFill>
                  <a:srgbClr val="FFFF00"/>
                </a:solidFill>
                <a:latin typeface="Times New Roman" panose="02020603050405020304" pitchFamily="18" charset="0"/>
                <a:cs typeface="Times New Roman" panose="02020603050405020304" pitchFamily="18" charset="0"/>
              </a:rPr>
              <a:t>Crickect</a:t>
            </a:r>
            <a:r>
              <a:rPr lang="en-US" sz="3600" dirty="0" smtClean="0">
                <a:solidFill>
                  <a:srgbClr val="FFFF00"/>
                </a:solidFill>
                <a:latin typeface="Times New Roman" panose="02020603050405020304" pitchFamily="18" charset="0"/>
                <a:cs typeface="Times New Roman" panose="02020603050405020304" pitchFamily="18" charset="0"/>
              </a:rPr>
              <a:t> Data Analysis</a:t>
            </a:r>
          </a:p>
          <a:p>
            <a:pPr marL="0" indent="0">
              <a:buNone/>
            </a:pPr>
            <a:r>
              <a:rPr lang="en-US" sz="3600" b="1" dirty="0" smtClean="0">
                <a:solidFill>
                  <a:srgbClr val="FFFF00"/>
                </a:solidFill>
                <a:latin typeface="Times New Roman" panose="02020603050405020304" pitchFamily="18" charset="0"/>
                <a:cs typeface="Times New Roman" panose="02020603050405020304" pitchFamily="18" charset="0"/>
              </a:rPr>
              <a:t>Platform Used: </a:t>
            </a:r>
            <a:r>
              <a:rPr lang="en-US" sz="3600" dirty="0" smtClean="0">
                <a:solidFill>
                  <a:srgbClr val="FFFF00"/>
                </a:solidFill>
                <a:latin typeface="Times New Roman" panose="02020603050405020304" pitchFamily="18" charset="0"/>
                <a:cs typeface="Times New Roman" panose="02020603050405020304" pitchFamily="18" charset="0"/>
              </a:rPr>
              <a:t>Google </a:t>
            </a:r>
            <a:r>
              <a:rPr lang="en-US" sz="3600" dirty="0" err="1" smtClean="0">
                <a:solidFill>
                  <a:srgbClr val="FFFF00"/>
                </a:solidFill>
                <a:latin typeface="Times New Roman" panose="02020603050405020304" pitchFamily="18" charset="0"/>
                <a:cs typeface="Times New Roman" panose="02020603050405020304" pitchFamily="18" charset="0"/>
              </a:rPr>
              <a:t>Collab</a:t>
            </a:r>
            <a:endParaRPr lang="en-US" sz="3600" dirty="0" smtClean="0">
              <a:solidFill>
                <a:srgbClr val="FFFF00"/>
              </a:solidFill>
              <a:latin typeface="Times New Roman" panose="02020603050405020304" pitchFamily="18" charset="0"/>
              <a:cs typeface="Times New Roman" panose="02020603050405020304" pitchFamily="18" charset="0"/>
            </a:endParaRPr>
          </a:p>
          <a:p>
            <a:pPr marL="0" indent="0">
              <a:buNone/>
            </a:pPr>
            <a:r>
              <a:rPr lang="en-US" sz="3600" b="1" dirty="0" smtClean="0">
                <a:solidFill>
                  <a:srgbClr val="FFFF00"/>
                </a:solidFill>
                <a:latin typeface="Times New Roman" panose="02020603050405020304" pitchFamily="18" charset="0"/>
                <a:cs typeface="Times New Roman" panose="02020603050405020304" pitchFamily="18" charset="0"/>
              </a:rPr>
              <a:t>Language Used</a:t>
            </a:r>
            <a:r>
              <a:rPr lang="en-US" sz="3600" dirty="0" smtClean="0">
                <a:solidFill>
                  <a:srgbClr val="FFFF00"/>
                </a:solidFill>
                <a:latin typeface="Times New Roman" panose="02020603050405020304" pitchFamily="18" charset="0"/>
                <a:cs typeface="Times New Roman" panose="02020603050405020304" pitchFamily="18" charset="0"/>
              </a:rPr>
              <a:t>: Python</a:t>
            </a:r>
          </a:p>
          <a:p>
            <a:pPr marL="0" indent="0">
              <a:buNone/>
            </a:pPr>
            <a:r>
              <a:rPr lang="en-US" sz="3600" b="1" dirty="0" smtClean="0">
                <a:solidFill>
                  <a:srgbClr val="FFFF00"/>
                </a:solidFill>
                <a:latin typeface="Times New Roman" panose="02020603050405020304" pitchFamily="18" charset="0"/>
                <a:cs typeface="Times New Roman" panose="02020603050405020304" pitchFamily="18" charset="0"/>
              </a:rPr>
              <a:t>Packages Used: </a:t>
            </a:r>
            <a:r>
              <a:rPr lang="en-US" sz="3600" dirty="0" err="1" smtClean="0">
                <a:solidFill>
                  <a:srgbClr val="FFFF00"/>
                </a:solidFill>
                <a:latin typeface="Times New Roman" panose="02020603050405020304" pitchFamily="18" charset="0"/>
                <a:cs typeface="Times New Roman" panose="02020603050405020304" pitchFamily="18" charset="0"/>
              </a:rPr>
              <a:t>NumPy</a:t>
            </a:r>
            <a:r>
              <a:rPr lang="en-US" sz="3600" dirty="0" smtClean="0">
                <a:solidFill>
                  <a:srgbClr val="FFFF00"/>
                </a:solidFill>
                <a:latin typeface="Times New Roman" panose="02020603050405020304" pitchFamily="18" charset="0"/>
                <a:cs typeface="Times New Roman" panose="02020603050405020304" pitchFamily="18" charset="0"/>
              </a:rPr>
              <a:t>, Pandas, </a:t>
            </a:r>
            <a:r>
              <a:rPr lang="en-US" sz="3600" dirty="0" err="1" smtClean="0">
                <a:solidFill>
                  <a:srgbClr val="FFFF00"/>
                </a:solidFill>
                <a:latin typeface="Times New Roman" panose="02020603050405020304" pitchFamily="18" charset="0"/>
                <a:cs typeface="Times New Roman" panose="02020603050405020304" pitchFamily="18" charset="0"/>
              </a:rPr>
              <a:t>Matplotlib</a:t>
            </a:r>
            <a:r>
              <a:rPr lang="en-US" sz="3600" dirty="0" smtClean="0">
                <a:solidFill>
                  <a:srgbClr val="FFFF00"/>
                </a:solidFill>
                <a:latin typeface="Times New Roman" panose="02020603050405020304" pitchFamily="18" charset="0"/>
                <a:cs typeface="Times New Roman" panose="02020603050405020304" pitchFamily="18" charset="0"/>
              </a:rPr>
              <a:t>, </a:t>
            </a:r>
            <a:r>
              <a:rPr lang="en-US" sz="3600" dirty="0" err="1" smtClean="0">
                <a:solidFill>
                  <a:srgbClr val="FFFF00"/>
                </a:solidFill>
                <a:latin typeface="Times New Roman" panose="02020603050405020304" pitchFamily="18" charset="0"/>
                <a:cs typeface="Times New Roman" panose="02020603050405020304" pitchFamily="18" charset="0"/>
              </a:rPr>
              <a:t>Seaborn</a:t>
            </a:r>
            <a:endParaRPr lang="en-US" sz="3600" dirty="0" smtClean="0">
              <a:solidFill>
                <a:srgbClr val="FFFF00"/>
              </a:solidFill>
              <a:latin typeface="Times New Roman" panose="02020603050405020304" pitchFamily="18" charset="0"/>
              <a:cs typeface="Times New Roman" panose="02020603050405020304" pitchFamily="18" charset="0"/>
            </a:endParaRPr>
          </a:p>
          <a:p>
            <a:pPr marL="0" indent="0">
              <a:buNone/>
            </a:pPr>
            <a:r>
              <a:rPr lang="en-US" sz="3600" b="1" dirty="0" smtClean="0">
                <a:solidFill>
                  <a:srgbClr val="FFFF00"/>
                </a:solidFill>
                <a:latin typeface="Times New Roman" panose="02020603050405020304" pitchFamily="18" charset="0"/>
                <a:cs typeface="Times New Roman" panose="02020603050405020304" pitchFamily="18" charset="0"/>
              </a:rPr>
              <a:t>Dataset Used: </a:t>
            </a:r>
            <a:r>
              <a:rPr lang="en-US" sz="3600" dirty="0" smtClean="0">
                <a:solidFill>
                  <a:srgbClr val="FFFF00"/>
                </a:solidFill>
                <a:latin typeface="Times New Roman" panose="02020603050405020304" pitchFamily="18" charset="0"/>
                <a:cs typeface="Times New Roman" panose="02020603050405020304" pitchFamily="18" charset="0"/>
              </a:rPr>
              <a:t>Batting Data, Bowling Data</a:t>
            </a:r>
          </a:p>
          <a:p>
            <a:pPr marL="0" indent="0">
              <a:buNone/>
            </a:pPr>
            <a:r>
              <a:rPr lang="en-US" sz="3600" b="1" dirty="0" smtClean="0">
                <a:solidFill>
                  <a:srgbClr val="FFFF00"/>
                </a:solidFill>
                <a:latin typeface="Times New Roman" panose="02020603050405020304" pitchFamily="18" charset="0"/>
                <a:cs typeface="Times New Roman" panose="02020603050405020304" pitchFamily="18" charset="0"/>
              </a:rPr>
              <a:t>File Format Used: </a:t>
            </a:r>
            <a:r>
              <a:rPr lang="en-US" sz="3600" dirty="0" smtClean="0">
                <a:solidFill>
                  <a:srgbClr val="FFFF00"/>
                </a:solidFill>
                <a:latin typeface="Times New Roman" panose="02020603050405020304" pitchFamily="18" charset="0"/>
                <a:cs typeface="Times New Roman" panose="02020603050405020304" pitchFamily="18" charset="0"/>
              </a:rPr>
              <a:t>CSV(Comma </a:t>
            </a:r>
            <a:r>
              <a:rPr lang="en-US" sz="3600" dirty="0" err="1" smtClean="0">
                <a:solidFill>
                  <a:srgbClr val="FFFF00"/>
                </a:solidFill>
                <a:latin typeface="Times New Roman" panose="02020603050405020304" pitchFamily="18" charset="0"/>
                <a:cs typeface="Times New Roman" panose="02020603050405020304" pitchFamily="18" charset="0"/>
              </a:rPr>
              <a:t>Seperated</a:t>
            </a:r>
            <a:r>
              <a:rPr lang="en-US" sz="3600" dirty="0" smtClean="0">
                <a:solidFill>
                  <a:srgbClr val="FFFF00"/>
                </a:solidFill>
                <a:latin typeface="Times New Roman" panose="02020603050405020304" pitchFamily="18" charset="0"/>
                <a:cs typeface="Times New Roman" panose="02020603050405020304" pitchFamily="18" charset="0"/>
              </a:rPr>
              <a:t> Values) File </a:t>
            </a:r>
            <a:endParaRPr lang="en-US" sz="36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24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Set of Neon spectrum design vector background 05 free download"/>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0" y="-16544"/>
            <a:ext cx="12192000" cy="68745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673415" y="393335"/>
            <a:ext cx="4399471" cy="619186"/>
          </a:xfrm>
        </p:spPr>
        <p:txBody>
          <a:bodyPr>
            <a:noAutofit/>
          </a:bodyPr>
          <a:lstStyle/>
          <a:p>
            <a:r>
              <a:rPr lang="en-US" sz="5400" b="1" dirty="0">
                <a:latin typeface="Times New Roman"/>
                <a:ea typeface="Calibri Light"/>
                <a:cs typeface="Calibri Light"/>
              </a:rPr>
              <a:t>ABSTRACT</a:t>
            </a:r>
          </a:p>
        </p:txBody>
      </p:sp>
      <p:sp>
        <p:nvSpPr>
          <p:cNvPr id="3" name="Subtitle 2"/>
          <p:cNvSpPr>
            <a:spLocks noGrp="1"/>
          </p:cNvSpPr>
          <p:nvPr>
            <p:ph type="subTitle" idx="1"/>
          </p:nvPr>
        </p:nvSpPr>
        <p:spPr>
          <a:xfrm>
            <a:off x="172529" y="1422400"/>
            <a:ext cx="11401244" cy="5100606"/>
          </a:xfrm>
        </p:spPr>
        <p:txBody>
          <a:bodyPr vert="horz" lIns="91440" tIns="45720" rIns="91440" bIns="45720" rtlCol="0" anchor="t">
            <a:normAutofit/>
          </a:bodyPr>
          <a:lstStyle/>
          <a:p>
            <a:pPr marL="285750" indent="-285750" algn="just">
              <a:lnSpc>
                <a:spcPct val="120000"/>
              </a:lnSpc>
              <a:buFont typeface="Wingdings" panose="020B0604020202020204" pitchFamily="34" charset="0"/>
              <a:buChar char="Ø"/>
            </a:pPr>
            <a:r>
              <a:rPr lang="en-US" sz="2800" dirty="0">
                <a:latin typeface="Times New Roman"/>
                <a:ea typeface="+mn-lt"/>
                <a:cs typeface="+mn-lt"/>
              </a:rPr>
              <a:t>Cricket is a popular bat-and-ball game played between two teams, typically consisting of eleven players each. The game is widely followed and played in many countries, with international competitions such as the Cricket World Cup and various domestic leagues garnering significant attention. </a:t>
            </a:r>
            <a:endParaRPr lang="en-US" dirty="0"/>
          </a:p>
          <a:p>
            <a:pPr marL="285750" indent="-285750" algn="just">
              <a:lnSpc>
                <a:spcPct val="170000"/>
              </a:lnSpc>
              <a:buFont typeface="Wingdings" panose="020B0604020202020204" pitchFamily="34" charset="0"/>
              <a:buChar char="Ø"/>
            </a:pPr>
            <a:r>
              <a:rPr lang="en-US" sz="2800" dirty="0">
                <a:latin typeface="Times New Roman"/>
                <a:ea typeface="+mn-lt"/>
                <a:cs typeface="+mn-lt"/>
              </a:rPr>
              <a:t>Cricket has a rich history and a passionate global fan base. </a:t>
            </a:r>
            <a:endParaRPr lang="en-US" sz="2800" dirty="0">
              <a:latin typeface="Times New Roman"/>
              <a:ea typeface="Calibri"/>
              <a:cs typeface="Calibri"/>
            </a:endParaRPr>
          </a:p>
          <a:p>
            <a:pPr marL="285750" indent="-285750" algn="just">
              <a:lnSpc>
                <a:spcPct val="120000"/>
              </a:lnSpc>
              <a:buFont typeface="Wingdings" panose="020B0604020202020204" pitchFamily="34" charset="0"/>
              <a:buChar char="Ø"/>
            </a:pPr>
            <a:r>
              <a:rPr lang="en-US" sz="2800" dirty="0">
                <a:latin typeface="Times New Roman"/>
                <a:ea typeface="+mn-lt"/>
                <a:cs typeface="+mn-lt"/>
              </a:rPr>
              <a:t>The team batting tries to score runs, while the bowling team aims to dismiss the batsmen and restrict the runs scored.</a:t>
            </a:r>
            <a:endParaRPr lang="en-US" dirty="0">
              <a:latin typeface="Times New Roman"/>
              <a:ea typeface="+mn-lt"/>
              <a:cs typeface="+mn-lt"/>
            </a:endParaRPr>
          </a:p>
        </p:txBody>
      </p:sp>
    </p:spTree>
    <p:extLst>
      <p:ext uri="{BB962C8B-B14F-4D97-AF65-F5344CB8AC3E}">
        <p14:creationId xmlns:p14="http://schemas.microsoft.com/office/powerpoint/2010/main" val="12170541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Set of Neon spectrum design vector background 05 free download"/>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0" y="-16544"/>
            <a:ext cx="12192000" cy="6874544"/>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72529" y="1088570"/>
            <a:ext cx="11401244" cy="5434435"/>
          </a:xfrm>
        </p:spPr>
        <p:txBody>
          <a:bodyPr vert="horz" lIns="91440" tIns="45720" rIns="91440" bIns="45720" rtlCol="0" anchor="t">
            <a:normAutofit/>
          </a:bodyPr>
          <a:lstStyle/>
          <a:p>
            <a:pPr marL="285750" indent="-285750" algn="just">
              <a:buFont typeface="Wingdings" panose="020B0604020202020204" pitchFamily="34" charset="0"/>
              <a:buChar char="Ø"/>
            </a:pPr>
            <a:r>
              <a:rPr lang="en-US" sz="2800" dirty="0">
                <a:latin typeface="Times New Roman"/>
                <a:ea typeface="+mn-lt"/>
                <a:cs typeface="+mn-lt"/>
              </a:rPr>
              <a:t>Batsmen score runs by hitting the ball and running between wickets. Runs are also scored when the ball crosses the boundary.</a:t>
            </a:r>
            <a:endParaRPr lang="en-US" dirty="0">
              <a:latin typeface="Times New Roman"/>
              <a:ea typeface="+mn-lt"/>
              <a:cs typeface="Calibri"/>
            </a:endParaRPr>
          </a:p>
          <a:p>
            <a:pPr marL="285750" indent="-285750" algn="just">
              <a:buFont typeface="Wingdings" panose="020B0604020202020204" pitchFamily="34" charset="0"/>
              <a:buChar char="Ø"/>
            </a:pPr>
            <a:r>
              <a:rPr lang="en-US" sz="2800" dirty="0">
                <a:latin typeface="Times New Roman"/>
                <a:ea typeface="+mn-lt"/>
                <a:cs typeface="+mn-lt"/>
              </a:rPr>
              <a:t>Bowlers aim to dismiss batsmen by getting them out through various means, such as getting them bowled, caught, or leg before wicket (LBW).</a:t>
            </a:r>
            <a:endParaRPr lang="en-US" dirty="0">
              <a:latin typeface="Times New Roman"/>
              <a:cs typeface="Calibri" panose="020F0502020204030204"/>
            </a:endParaRPr>
          </a:p>
          <a:p>
            <a:pPr marL="285750" indent="-285750" algn="just">
              <a:buFont typeface="Wingdings" panose="020B0604020202020204" pitchFamily="34" charset="0"/>
              <a:buChar char="Ø"/>
            </a:pPr>
            <a:r>
              <a:rPr lang="en-US" sz="2800" dirty="0">
                <a:latin typeface="Times New Roman"/>
                <a:ea typeface="+mn-lt"/>
                <a:cs typeface="+mn-lt"/>
              </a:rPr>
              <a:t>The game is played in sets of six deliveries called overs. The number of overs in a match can vary.</a:t>
            </a:r>
            <a:endParaRPr lang="en-US" sz="2800" dirty="0">
              <a:latin typeface="Times New Roman"/>
              <a:ea typeface="Calibri"/>
              <a:cs typeface="Calibri"/>
            </a:endParaRPr>
          </a:p>
          <a:p>
            <a:pPr marL="285750" indent="-285750" algn="just">
              <a:buFont typeface="Wingdings" panose="020B0604020202020204" pitchFamily="34" charset="0"/>
              <a:buChar char="Ø"/>
            </a:pPr>
            <a:r>
              <a:rPr lang="en-US" sz="2800" dirty="0">
                <a:latin typeface="Times New Roman"/>
                <a:ea typeface="+mn-lt"/>
                <a:cs typeface="+mn-lt"/>
              </a:rPr>
              <a:t>Cricket is played in different formats, including Test matches (longest format), One Day Internationals (ODIs), and Twenty20 (T20) matches, each with varying rules and durations.</a:t>
            </a:r>
            <a:endParaRPr lang="en-US" sz="2800" dirty="0">
              <a:latin typeface="Times New Roman"/>
              <a:ea typeface="Calibri"/>
              <a:cs typeface="Calibri"/>
            </a:endParaRPr>
          </a:p>
          <a:p>
            <a:pPr marL="285750" indent="-285750" algn="just">
              <a:buFont typeface="Wingdings" panose="020B0604020202020204" pitchFamily="34" charset="0"/>
              <a:buChar char="Ø"/>
            </a:pPr>
            <a:r>
              <a:rPr lang="en-US" sz="2800" dirty="0">
                <a:latin typeface="Times New Roman"/>
                <a:ea typeface="+mn-lt"/>
                <a:cs typeface="+mn-lt"/>
              </a:rPr>
              <a:t>One of the most significant areas where data analytics has been used in cricket is in player selection. Teams use data to identify players with the skills and abilities needed for specific roles in the team</a:t>
            </a:r>
            <a:r>
              <a:rPr lang="en-US" sz="2800" dirty="0" smtClean="0">
                <a:latin typeface="Times New Roman"/>
                <a:ea typeface="+mn-lt"/>
                <a:cs typeface="+mn-lt"/>
              </a:rPr>
              <a:t>.</a:t>
            </a:r>
            <a:endParaRPr lang="en-US" sz="2800" dirty="0">
              <a:latin typeface="Times New Roman"/>
              <a:ea typeface="Calibri"/>
              <a:cs typeface="Calibri"/>
            </a:endParaRPr>
          </a:p>
        </p:txBody>
      </p:sp>
      <p:sp>
        <p:nvSpPr>
          <p:cNvPr id="5" name="TextBox 4"/>
          <p:cNvSpPr txBox="1"/>
          <p:nvPr/>
        </p:nvSpPr>
        <p:spPr>
          <a:xfrm>
            <a:off x="319314" y="391886"/>
            <a:ext cx="277222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Abstract </a:t>
            </a:r>
            <a:r>
              <a:rPr lang="en-US" sz="2400" b="1" dirty="0" err="1">
                <a:latin typeface="Times New Roman" panose="02020603050405020304" pitchFamily="18" charset="0"/>
                <a:cs typeface="Times New Roman" panose="02020603050405020304" pitchFamily="18" charset="0"/>
              </a:rPr>
              <a:t>Contd</a:t>
            </a:r>
            <a:r>
              <a:rPr lang="en-US"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6322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l Neon Wavy Rose Art Background for Powerpoint Templates - PPT Background  HD wallpaper | Pxfuel"/>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9111CE94-43C1-6169-0382-920EC8E90C22}"/>
              </a:ext>
            </a:extLst>
          </p:cNvPr>
          <p:cNvSpPr txBox="1"/>
          <p:nvPr/>
        </p:nvSpPr>
        <p:spPr>
          <a:xfrm>
            <a:off x="443204" y="1312753"/>
            <a:ext cx="1130559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panose="02020603050405020304" pitchFamily="18" charset="0"/>
                <a:cs typeface="Times New Roman" panose="02020603050405020304" pitchFamily="18" charset="0"/>
              </a:rPr>
              <a:t>We will be </a:t>
            </a:r>
            <a:r>
              <a:rPr lang="en-US" sz="2800" err="1">
                <a:latin typeface="Times New Roman" panose="02020603050405020304" pitchFamily="18" charset="0"/>
                <a:cs typeface="Times New Roman" panose="02020603050405020304" pitchFamily="18" charset="0"/>
              </a:rPr>
              <a:t>analysing</a:t>
            </a:r>
            <a:r>
              <a:rPr lang="en-US" sz="2800">
                <a:latin typeface="Times New Roman" panose="02020603050405020304" pitchFamily="18" charset="0"/>
                <a:cs typeface="Times New Roman" panose="02020603050405020304" pitchFamily="18" charset="0"/>
              </a:rPr>
              <a:t> and visualizing the data using the python libraries such as </a:t>
            </a:r>
            <a:r>
              <a:rPr lang="en-US" sz="2800" err="1">
                <a:latin typeface="Times New Roman" panose="02020603050405020304" pitchFamily="18" charset="0"/>
                <a:cs typeface="Times New Roman" panose="02020603050405020304" pitchFamily="18" charset="0"/>
              </a:rPr>
              <a:t>numpy</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matplotlib</a:t>
            </a:r>
            <a:r>
              <a:rPr lang="en-US" sz="2800">
                <a:latin typeface="Times New Roman" panose="02020603050405020304" pitchFamily="18" charset="0"/>
                <a:cs typeface="Times New Roman" panose="02020603050405020304" pitchFamily="18" charset="0"/>
              </a:rPr>
              <a:t>, pandas, </a:t>
            </a:r>
            <a:r>
              <a:rPr lang="en-US" sz="2800" err="1">
                <a:latin typeface="Times New Roman" panose="02020603050405020304" pitchFamily="18" charset="0"/>
                <a:cs typeface="Times New Roman" panose="02020603050405020304" pitchFamily="18" charset="0"/>
              </a:rPr>
              <a:t>seaborn</a:t>
            </a:r>
            <a:r>
              <a:rPr lang="en-US" sz="2800">
                <a:latin typeface="Times New Roman" panose="02020603050405020304" pitchFamily="18" charset="0"/>
                <a:cs typeface="Times New Roman" panose="02020603050405020304" pitchFamily="18" charset="0"/>
              </a:rPr>
              <a:t>.</a:t>
            </a:r>
          </a:p>
        </p:txBody>
      </p:sp>
      <p:pic>
        <p:nvPicPr>
          <p:cNvPr id="7" name="Picture 6" descr="Do Data Analysis In Python Using Numpy Pandas Matplotlib, 50% OFF">
            <a:extLst>
              <a:ext uri="{FF2B5EF4-FFF2-40B4-BE49-F238E27FC236}">
                <a16:creationId xmlns:a16="http://schemas.microsoft.com/office/drawing/2014/main" xmlns="" id="{946EC5EA-9B8E-EDC8-4DBA-8B2F54D8277B}"/>
              </a:ext>
            </a:extLst>
          </p:cNvPr>
          <p:cNvPicPr>
            <a:picLocks noChangeAspect="1"/>
          </p:cNvPicPr>
          <p:nvPr/>
        </p:nvPicPr>
        <p:blipFill>
          <a:blip r:embed="rId3"/>
          <a:stretch>
            <a:fillRect/>
          </a:stretch>
        </p:blipFill>
        <p:spPr>
          <a:xfrm>
            <a:off x="1733636" y="2550291"/>
            <a:ext cx="8724728" cy="4024277"/>
          </a:xfrm>
          <a:prstGeom prst="rect">
            <a:avLst/>
          </a:prstGeom>
        </p:spPr>
      </p:pic>
      <p:sp>
        <p:nvSpPr>
          <p:cNvPr id="2" name="TextBox 1"/>
          <p:cNvSpPr txBox="1"/>
          <p:nvPr/>
        </p:nvSpPr>
        <p:spPr>
          <a:xfrm>
            <a:off x="443204" y="506102"/>
            <a:ext cx="4775200" cy="584775"/>
          </a:xfrm>
          <a:prstGeom prst="rect">
            <a:avLst/>
          </a:prstGeom>
          <a:noFill/>
        </p:spPr>
        <p:txBody>
          <a:bodyPr wrap="square" lIns="91440" tIns="45720" rIns="91440" bIns="45720" rtlCol="0" anchor="t">
            <a:spAutoFit/>
          </a:bodyPr>
          <a:lstStyle/>
          <a:p>
            <a:r>
              <a:rPr lang="en-US" sz="3200" b="1">
                <a:latin typeface="Times New Roman"/>
                <a:cs typeface="Times New Roman"/>
              </a:rPr>
              <a:t>PACKAGES USED :-</a:t>
            </a:r>
            <a:endParaRPr 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628894"/>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ool Neon Wavy Rose Art Background for Powerpoint Templates - PPT Background  HD wallpaper | Pxfuel"/>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pPr algn="ctr"/>
            <a:r>
              <a:rPr lang="en-US" b="1">
                <a:latin typeface="Times New Roman"/>
                <a:ea typeface="Calibri Light"/>
                <a:cs typeface="Calibri Light"/>
              </a:rPr>
              <a:t>NUMPY</a:t>
            </a:r>
            <a:endParaRPr lang="en-US" b="1">
              <a:latin typeface="Times New Roman"/>
              <a:cs typeface="Times New Roman"/>
            </a:endParaRPr>
          </a:p>
        </p:txBody>
      </p:sp>
      <p:sp>
        <p:nvSpPr>
          <p:cNvPr id="3" name="Content Placeholder 2"/>
          <p:cNvSpPr>
            <a:spLocks noGrp="1"/>
          </p:cNvSpPr>
          <p:nvPr>
            <p:ph idx="1"/>
          </p:nvPr>
        </p:nvSpPr>
        <p:spPr>
          <a:xfrm>
            <a:off x="651294" y="1437436"/>
            <a:ext cx="7405914" cy="4351338"/>
          </a:xfrm>
        </p:spPr>
        <p:txBody>
          <a:bodyPr vert="horz" lIns="91440" tIns="45720" rIns="91440" bIns="45720" rtlCol="0" anchor="t">
            <a:normAutofit fontScale="92500"/>
          </a:bodyPr>
          <a:lstStyle/>
          <a:p>
            <a:pPr>
              <a:buFont typeface="Wingdings" panose="020B0604020202020204" pitchFamily="34" charset="0"/>
              <a:buChar char="q"/>
            </a:pPr>
            <a:r>
              <a:rPr lang="en-US">
                <a:latin typeface="Times New Roman"/>
                <a:cs typeface="Times New Roman"/>
              </a:rPr>
              <a:t>NumPy is a Python package.</a:t>
            </a:r>
            <a:endParaRPr lang="en-US">
              <a:latin typeface="Times New Roman"/>
              <a:ea typeface="Calibri"/>
              <a:cs typeface="Times New Roman"/>
            </a:endParaRPr>
          </a:p>
          <a:p>
            <a:pPr>
              <a:buFont typeface="Wingdings" panose="020B0604020202020204" pitchFamily="34" charset="0"/>
              <a:buChar char="q"/>
            </a:pPr>
            <a:r>
              <a:rPr lang="en-US">
                <a:latin typeface="Times New Roman"/>
                <a:cs typeface="Times New Roman"/>
              </a:rPr>
              <a:t>It stands for “NUMERICAL PYTHON”.</a:t>
            </a:r>
          </a:p>
          <a:p>
            <a:pPr>
              <a:buFont typeface="Wingdings" panose="020B0604020202020204" pitchFamily="34" charset="0"/>
              <a:buChar char="q"/>
            </a:pPr>
            <a:r>
              <a:rPr lang="en-US">
                <a:latin typeface="Times New Roman"/>
                <a:cs typeface="Times New Roman"/>
              </a:rPr>
              <a:t>Using NumPy, a developer can perform the following operations-</a:t>
            </a:r>
          </a:p>
          <a:p>
            <a:pPr lvl="1">
              <a:buFont typeface="Wingdings" panose="05000000000000000000" pitchFamily="2" charset="2"/>
              <a:buChar char="Ø"/>
            </a:pPr>
            <a:r>
              <a:rPr lang="en-US" sz="2800">
                <a:latin typeface="Times New Roman"/>
                <a:cs typeface="Times New Roman"/>
              </a:rPr>
              <a:t>	Mathematical and logical operations on arrays.</a:t>
            </a:r>
          </a:p>
          <a:p>
            <a:pPr lvl="1">
              <a:buFont typeface="Wingdings" panose="05000000000000000000" pitchFamily="2" charset="2"/>
              <a:buChar char="Ø"/>
            </a:pPr>
            <a:r>
              <a:rPr lang="en-US" sz="2800">
                <a:latin typeface="Times New Roman"/>
                <a:cs typeface="Times New Roman"/>
              </a:rPr>
              <a:t>	Fourier transforms and routines for shape manipulation.</a:t>
            </a:r>
          </a:p>
          <a:p>
            <a:pPr lvl="1">
              <a:buFont typeface="Wingdings" panose="05000000000000000000" pitchFamily="2" charset="2"/>
              <a:buChar char="Ø"/>
            </a:pPr>
            <a:r>
              <a:rPr lang="en-US" sz="2800">
                <a:latin typeface="Times New Roman"/>
                <a:cs typeface="Times New Roman"/>
              </a:rPr>
              <a:t>	Operations related to linear algebra.</a:t>
            </a:r>
          </a:p>
          <a:p>
            <a:pPr lvl="1">
              <a:buFont typeface="Wingdings" panose="05000000000000000000" pitchFamily="2" charset="2"/>
              <a:buChar char="Ø"/>
            </a:pPr>
            <a:r>
              <a:rPr lang="en-US" sz="2800">
                <a:latin typeface="Times New Roman"/>
                <a:cs typeface="Times New Roman"/>
              </a:rPr>
              <a:t>	NumPy has in-built functions for linear algebra and random number generation.</a:t>
            </a:r>
          </a:p>
          <a:p>
            <a:pPr>
              <a:buFont typeface="Wingdings" panose="020B0604020202020204" pitchFamily="34" charset="0"/>
              <a:buChar char="q"/>
            </a:pPr>
            <a:endParaRPr lang="en-US">
              <a:latin typeface="Times New Roman"/>
              <a:cs typeface="Times New Roman"/>
            </a:endParaRPr>
          </a:p>
        </p:txBody>
      </p:sp>
      <p:pic>
        <p:nvPicPr>
          <p:cNvPr id="3074" name="Picture 2" descr="NumPy logo refresh · Issue #37 · numpy/numpy.org · GitHu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4114" y="1825625"/>
            <a:ext cx="3336471" cy="333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398325"/>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ool Neon Wavy Rose Art Background for Powerpoint Templates - PPT Background  HD wallpaper | Pxfuel"/>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                        </a:t>
            </a:r>
            <a:r>
              <a:rPr lang="en-US" b="1" dirty="0" smtClean="0">
                <a:latin typeface="Times New Roman"/>
                <a:cs typeface="Times New Roman"/>
              </a:rPr>
              <a:t>MATPLOTLIB</a:t>
            </a:r>
            <a:endParaRPr lang="en-US" b="1" dirty="0">
              <a:latin typeface="Times New Roman"/>
              <a:cs typeface="Times New Roman"/>
            </a:endParaRPr>
          </a:p>
        </p:txBody>
      </p:sp>
      <p:sp>
        <p:nvSpPr>
          <p:cNvPr id="3" name="Content Placeholder 2"/>
          <p:cNvSpPr>
            <a:spLocks noGrp="1"/>
          </p:cNvSpPr>
          <p:nvPr>
            <p:ph idx="1"/>
          </p:nvPr>
        </p:nvSpPr>
        <p:spPr>
          <a:xfrm>
            <a:off x="838200" y="1825626"/>
            <a:ext cx="6375400" cy="4597571"/>
          </a:xfrm>
        </p:spPr>
        <p:txBody>
          <a:bodyPr vert="horz" lIns="91440" tIns="45720" rIns="91440" bIns="45720" rtlCol="0" anchor="t">
            <a:noAutofit/>
          </a:bodyPr>
          <a:lstStyle/>
          <a:p>
            <a:pPr algn="just">
              <a:buFont typeface="Wingdings" panose="05000000000000000000" pitchFamily="2" charset="2"/>
              <a:buChar char="q"/>
            </a:pPr>
            <a:r>
              <a:rPr lang="en-US" dirty="0" err="1">
                <a:latin typeface="Times New Roman"/>
                <a:cs typeface="Times New Roman"/>
              </a:rPr>
              <a:t>Matplotlib</a:t>
            </a:r>
            <a:r>
              <a:rPr lang="en-US" dirty="0">
                <a:latin typeface="Times New Roman"/>
                <a:cs typeface="Times New Roman"/>
              </a:rPr>
              <a:t> is a low level graph plotting library in python that serves as a visualization utility.</a:t>
            </a:r>
          </a:p>
        </p:txBody>
      </p:sp>
      <p:sp>
        <p:nvSpPr>
          <p:cNvPr id="4" name="TextBox 3"/>
          <p:cNvSpPr txBox="1"/>
          <p:nvPr/>
        </p:nvSpPr>
        <p:spPr>
          <a:xfrm>
            <a:off x="940158" y="3026535"/>
            <a:ext cx="5357611" cy="3108543"/>
          </a:xfrm>
          <a:prstGeom prst="rect">
            <a:avLst/>
          </a:prstGeom>
          <a:noFill/>
        </p:spPr>
        <p:txBody>
          <a:bodyPr wrap="square" lIns="91440" tIns="45720" rIns="91440" bIns="45720" rtlCol="0" anchor="t">
            <a:spAutoFit/>
          </a:bodyPr>
          <a:lstStyle/>
          <a:p>
            <a:r>
              <a:rPr lang="en-US" sz="2800" dirty="0">
                <a:latin typeface="Times New Roman"/>
                <a:cs typeface="Times New Roman"/>
              </a:rPr>
              <a:t>Types of </a:t>
            </a:r>
            <a:r>
              <a:rPr lang="en-US" sz="2800" dirty="0" err="1">
                <a:latin typeface="Times New Roman"/>
                <a:cs typeface="Times New Roman"/>
              </a:rPr>
              <a:t>matplotlib</a:t>
            </a:r>
            <a:r>
              <a:rPr lang="en-US" sz="2800" dirty="0">
                <a:latin typeface="Times New Roman"/>
                <a:cs typeface="Times New Roman"/>
              </a:rPr>
              <a:t>:</a:t>
            </a:r>
          </a:p>
          <a:p>
            <a:pPr marL="914400" lvl="1" indent="-457200">
              <a:buFont typeface="Wingdings" panose="05000000000000000000" pitchFamily="2" charset="2"/>
              <a:buChar char="v"/>
            </a:pPr>
            <a:r>
              <a:rPr lang="en-US" sz="2800" dirty="0" err="1">
                <a:latin typeface="Times New Roman"/>
                <a:cs typeface="Times New Roman"/>
              </a:rPr>
              <a:t>Matplotlib</a:t>
            </a:r>
            <a:r>
              <a:rPr lang="en-US" sz="2800" dirty="0">
                <a:latin typeface="Times New Roman"/>
                <a:cs typeface="Times New Roman"/>
              </a:rPr>
              <a:t> Line </a:t>
            </a:r>
            <a:r>
              <a:rPr lang="en-US" sz="2800" dirty="0" smtClean="0">
                <a:latin typeface="Times New Roman"/>
                <a:cs typeface="Times New Roman"/>
              </a:rPr>
              <a:t>Plot</a:t>
            </a:r>
            <a:endParaRPr lang="en-US" sz="2800" dirty="0">
              <a:latin typeface="Times New Roman"/>
              <a:cs typeface="Times New Roman"/>
            </a:endParaRPr>
          </a:p>
          <a:p>
            <a:pPr marL="914400" lvl="1" indent="-457200">
              <a:buFont typeface="Wingdings" panose="05000000000000000000" pitchFamily="2" charset="2"/>
              <a:buChar char="v"/>
            </a:pPr>
            <a:r>
              <a:rPr lang="en-US" sz="2800" dirty="0" err="1">
                <a:latin typeface="Times New Roman"/>
                <a:cs typeface="Times New Roman"/>
              </a:rPr>
              <a:t>Matplotlib</a:t>
            </a:r>
            <a:r>
              <a:rPr lang="en-US" sz="2800" dirty="0">
                <a:latin typeface="Times New Roman"/>
                <a:cs typeface="Times New Roman"/>
              </a:rPr>
              <a:t> bar Plot</a:t>
            </a:r>
          </a:p>
          <a:p>
            <a:pPr marL="914400" lvl="1" indent="-457200">
              <a:buFont typeface="Wingdings" panose="05000000000000000000" pitchFamily="2" charset="2"/>
              <a:buChar char="v"/>
            </a:pPr>
            <a:r>
              <a:rPr lang="en-US" sz="2800" dirty="0" err="1">
                <a:latin typeface="Times New Roman"/>
                <a:cs typeface="Times New Roman"/>
              </a:rPr>
              <a:t>Matplotlib</a:t>
            </a:r>
            <a:r>
              <a:rPr lang="en-US" sz="2800" dirty="0">
                <a:latin typeface="Times New Roman"/>
                <a:cs typeface="Times New Roman"/>
              </a:rPr>
              <a:t> Histograms Plot</a:t>
            </a:r>
          </a:p>
          <a:p>
            <a:pPr marL="914400" lvl="1" indent="-457200">
              <a:buFont typeface="Wingdings" panose="05000000000000000000" pitchFamily="2" charset="2"/>
              <a:buChar char="v"/>
            </a:pPr>
            <a:r>
              <a:rPr lang="en-US" sz="2800" dirty="0" err="1">
                <a:latin typeface="Times New Roman"/>
                <a:cs typeface="Times New Roman"/>
              </a:rPr>
              <a:t>Matplotlib</a:t>
            </a:r>
            <a:r>
              <a:rPr lang="en-US" sz="2800" dirty="0">
                <a:latin typeface="Times New Roman"/>
                <a:cs typeface="Times New Roman"/>
              </a:rPr>
              <a:t> Scatter Plot</a:t>
            </a:r>
          </a:p>
          <a:p>
            <a:pPr marL="914400" lvl="1" indent="-457200">
              <a:buFont typeface="Wingdings" panose="05000000000000000000" pitchFamily="2" charset="2"/>
              <a:buChar char="v"/>
            </a:pPr>
            <a:r>
              <a:rPr lang="en-US" sz="2800" dirty="0" err="1">
                <a:latin typeface="Times New Roman"/>
                <a:cs typeface="Times New Roman"/>
              </a:rPr>
              <a:t>Matplotlib</a:t>
            </a:r>
            <a:r>
              <a:rPr lang="en-US" sz="2800" dirty="0">
                <a:latin typeface="Times New Roman"/>
                <a:cs typeface="Times New Roman"/>
              </a:rPr>
              <a:t> Pie Plot</a:t>
            </a:r>
          </a:p>
          <a:p>
            <a:pPr marL="914400" lvl="1" indent="-457200">
              <a:buFont typeface="Wingdings" panose="05000000000000000000" pitchFamily="2" charset="2"/>
              <a:buChar char="v"/>
            </a:pPr>
            <a:r>
              <a:rPr lang="en-US" sz="2800" dirty="0" err="1">
                <a:latin typeface="Times New Roman"/>
                <a:cs typeface="Times New Roman"/>
              </a:rPr>
              <a:t>Matplotlib</a:t>
            </a:r>
            <a:r>
              <a:rPr lang="en-US" sz="2800" dirty="0">
                <a:latin typeface="Times New Roman"/>
                <a:cs typeface="Times New Roman"/>
              </a:rPr>
              <a:t> Area Plot</a:t>
            </a:r>
          </a:p>
        </p:txBody>
      </p:sp>
      <p:pic>
        <p:nvPicPr>
          <p:cNvPr id="5126" name="Picture 6" descr="Exploring the Power of Matplotlib: An Indispensable Tool for Data Science  and Visualization"/>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075" b="95113" l="10000" r="90000">
                        <a14:foregroundMark x1="56889" y1="15038" x2="56889" y2="15038"/>
                        <a14:foregroundMark x1="28000" y1="82331" x2="28000" y2="82331"/>
                        <a14:foregroundMark x1="24111" y1="83647" x2="24111" y2="83647"/>
                        <a14:backgroundMark x1="53000" y1="12782" x2="53000" y2="12782"/>
                      </a14:backgroundRemoval>
                    </a14:imgEffect>
                  </a14:imgLayer>
                </a14:imgProps>
              </a:ext>
              <a:ext uri="{28A0092B-C50C-407E-A947-70E740481C1C}">
                <a14:useLocalDpi xmlns:a14="http://schemas.microsoft.com/office/drawing/2010/main" val="0"/>
              </a:ext>
            </a:extLst>
          </a:blip>
          <a:srcRect/>
          <a:stretch>
            <a:fillRect/>
          </a:stretch>
        </p:blipFill>
        <p:spPr bwMode="auto">
          <a:xfrm>
            <a:off x="4958635" y="895348"/>
            <a:ext cx="8572500" cy="50673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89628" y="4580806"/>
            <a:ext cx="6110514" cy="1015663"/>
          </a:xfrm>
          <a:prstGeom prst="rect">
            <a:avLst/>
          </a:prstGeom>
          <a:noFill/>
        </p:spPr>
        <p:txBody>
          <a:bodyPr wrap="square" rtlCol="0">
            <a:spAutoFit/>
          </a:bodyPr>
          <a:lstStyle/>
          <a:p>
            <a:pPr algn="ctr"/>
            <a:r>
              <a:rPr lang="en-US" sz="6000" b="1" i="1">
                <a:ln w="9525">
                  <a:solidFill>
                    <a:schemeClr val="bg1"/>
                  </a:solidFill>
                  <a:prstDash val="solid"/>
                </a:ln>
                <a:effectLst>
                  <a:outerShdw blurRad="12700" dist="38100" dir="2700000" algn="tl" rotWithShape="0">
                    <a:schemeClr val="bg1">
                      <a:lumMod val="50000"/>
                    </a:schemeClr>
                  </a:outerShdw>
                </a:effectLst>
              </a:rPr>
              <a:t>MATPLOTLIB</a:t>
            </a:r>
          </a:p>
        </p:txBody>
      </p:sp>
    </p:spTree>
    <p:extLst>
      <p:ext uri="{BB962C8B-B14F-4D97-AF65-F5344CB8AC3E}">
        <p14:creationId xmlns:p14="http://schemas.microsoft.com/office/powerpoint/2010/main" val="4246586755"/>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ool Neon Wavy Rose Art Background for Powerpoint Templates - PPT Background  HD wallpaper | Pxfuel"/>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146184"/>
            <a:ext cx="10515600" cy="1325563"/>
          </a:xfrm>
        </p:spPr>
        <p:txBody>
          <a:bodyPr/>
          <a:lstStyle/>
          <a:p>
            <a:r>
              <a:rPr lang="en-US" b="1" dirty="0">
                <a:latin typeface="Times New Roman"/>
                <a:cs typeface="Times New Roman"/>
              </a:rPr>
              <a:t>                               PANDAS</a:t>
            </a:r>
            <a:endParaRPr lang="en-US" dirty="0"/>
          </a:p>
        </p:txBody>
      </p:sp>
      <p:sp>
        <p:nvSpPr>
          <p:cNvPr id="3" name="Content Placeholder 2"/>
          <p:cNvSpPr>
            <a:spLocks noGrp="1"/>
          </p:cNvSpPr>
          <p:nvPr>
            <p:ph idx="1"/>
          </p:nvPr>
        </p:nvSpPr>
        <p:spPr>
          <a:xfrm>
            <a:off x="683654" y="1181681"/>
            <a:ext cx="7952346" cy="4987299"/>
          </a:xfrm>
        </p:spPr>
        <p:txBody>
          <a:bodyPr vert="horz" lIns="91440" tIns="45720" rIns="91440" bIns="45720" rtlCol="0" anchor="t">
            <a:normAutofit/>
          </a:bodyPr>
          <a:lstStyle/>
          <a:p>
            <a:pPr>
              <a:buFont typeface="Wingdings" panose="020B0604020202020204" pitchFamily="34" charset="0"/>
              <a:buChar char="q"/>
            </a:pPr>
            <a:r>
              <a:rPr lang="en-US" dirty="0">
                <a:latin typeface="Times New Roman"/>
                <a:cs typeface="Times New Roman"/>
              </a:rPr>
              <a:t>Pandas is a Python library used for working with data sets.</a:t>
            </a:r>
          </a:p>
          <a:p>
            <a:pPr>
              <a:buFont typeface="Wingdings" panose="020B0604020202020204" pitchFamily="34" charset="0"/>
              <a:buChar char="q"/>
            </a:pPr>
            <a:r>
              <a:rPr lang="en-US" dirty="0">
                <a:latin typeface="Times New Roman"/>
                <a:cs typeface="Times New Roman"/>
              </a:rPr>
              <a:t>It has functions for analyzing, cleaning, exploring, and manipulating data.</a:t>
            </a:r>
          </a:p>
          <a:p>
            <a:pPr>
              <a:buFont typeface="Wingdings" panose="020B0604020202020204" pitchFamily="34" charset="0"/>
              <a:buChar char="q"/>
            </a:pPr>
            <a:r>
              <a:rPr lang="en-US" dirty="0">
                <a:latin typeface="Times New Roman"/>
                <a:cs typeface="Times New Roman"/>
              </a:rPr>
              <a:t>The name "Pandas" has a reference to both "Panel Data", and "Python Data Analysis“</a:t>
            </a:r>
          </a:p>
          <a:p>
            <a:pPr>
              <a:buFont typeface="Wingdings" panose="020B0604020202020204" pitchFamily="34" charset="0"/>
              <a:buChar char="q"/>
            </a:pPr>
            <a:r>
              <a:rPr lang="en-US" dirty="0">
                <a:latin typeface="Times New Roman"/>
                <a:cs typeface="Times New Roman"/>
              </a:rPr>
              <a:t>Pandas allows us to analyze big data and make conclusions based on statistical theories.</a:t>
            </a:r>
          </a:p>
          <a:p>
            <a:pPr>
              <a:buFont typeface="Wingdings" panose="020B0604020202020204" pitchFamily="34" charset="0"/>
              <a:buChar char="q"/>
            </a:pPr>
            <a:r>
              <a:rPr lang="en-US" dirty="0">
                <a:latin typeface="Times New Roman"/>
                <a:cs typeface="Times New Roman"/>
              </a:rPr>
              <a:t>Pandas can clean messy data sets, and make them readable and relevant.</a:t>
            </a:r>
          </a:p>
          <a:p>
            <a:pPr>
              <a:buFont typeface="Wingdings" panose="020B0604020202020204" pitchFamily="34" charset="0"/>
              <a:buChar char="q"/>
            </a:pPr>
            <a:r>
              <a:rPr lang="en-US" dirty="0">
                <a:latin typeface="Times New Roman"/>
                <a:cs typeface="Times New Roman"/>
              </a:rPr>
              <a:t>Relevant data is very important in data science.</a:t>
            </a:r>
          </a:p>
        </p:txBody>
      </p:sp>
      <p:pic>
        <p:nvPicPr>
          <p:cNvPr id="4098" name="Picture 2" descr="Python Pandas | Python Pandas Tutorial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0" y="1181680"/>
            <a:ext cx="3321376" cy="498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742506"/>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653</Words>
  <Application>Microsoft Office PowerPoint</Application>
  <PresentationFormat>Widescreen</PresentationFormat>
  <Paragraphs>129</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Calibri</vt:lpstr>
      <vt:lpstr>Calibri Light</vt:lpstr>
      <vt:lpstr>Forte</vt:lpstr>
      <vt:lpstr>Times New Roman</vt:lpstr>
      <vt:lpstr>Wingdings</vt:lpstr>
      <vt:lpstr>Office Theme</vt:lpstr>
      <vt:lpstr>CRICKET DATA ANALYSYS</vt:lpstr>
      <vt:lpstr>TEAM DETAILS</vt:lpstr>
      <vt:lpstr>DETAILS OF THE PROJECT</vt:lpstr>
      <vt:lpstr>ABSTRACT</vt:lpstr>
      <vt:lpstr>PowerPoint Presentation</vt:lpstr>
      <vt:lpstr>PowerPoint Presentation</vt:lpstr>
      <vt:lpstr>NUMPY</vt:lpstr>
      <vt:lpstr>                        MATPLOTLIB</vt:lpstr>
      <vt:lpstr>                               PANDAS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13</cp:revision>
  <dcterms:created xsi:type="dcterms:W3CDTF">2023-11-30T16:49:53Z</dcterms:created>
  <dcterms:modified xsi:type="dcterms:W3CDTF">2023-12-02T14:38:20Z</dcterms:modified>
</cp:coreProperties>
</file>