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Lato Heavy" charset="1" panose="020F0502020204030203"/>
      <p:regular r:id="rId16"/>
    </p:embeddedFont>
    <p:embeddedFont>
      <p:font typeface="Lato Heavy Bold" charset="1" panose="020F0502020204030203"/>
      <p:regular r:id="rId17"/>
    </p:embeddedFont>
    <p:embeddedFont>
      <p:font typeface="Lato Heavy Italics" charset="1" panose="020F0502020204030203"/>
      <p:regular r:id="rId18"/>
    </p:embeddedFont>
    <p:embeddedFont>
      <p:font typeface="Lato Heavy Bold Italics" charset="1" panose="020F0502020204030203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Montserrat Thin" charset="1" panose="00000300000000000000"/>
      <p:regular r:id="rId24"/>
    </p:embeddedFont>
    <p:embeddedFont>
      <p:font typeface="Montserrat Thin Italics" charset="1" panose="00000300000000000000"/>
      <p:regular r:id="rId25"/>
    </p:embeddedFont>
    <p:embeddedFont>
      <p:font typeface="Montserrat Extra-Light" charset="1" panose="00000300000000000000"/>
      <p:regular r:id="rId26"/>
    </p:embeddedFont>
    <p:embeddedFont>
      <p:font typeface="Montserrat Extra-Light Italics" charset="1" panose="00000300000000000000"/>
      <p:regular r:id="rId27"/>
    </p:embeddedFont>
    <p:embeddedFont>
      <p:font typeface="Montserrat Light" charset="1" panose="00000400000000000000"/>
      <p:regular r:id="rId28"/>
    </p:embeddedFont>
    <p:embeddedFont>
      <p:font typeface="Montserrat Light Italics" charset="1" panose="00000400000000000000"/>
      <p:regular r:id="rId29"/>
    </p:embeddedFont>
    <p:embeddedFont>
      <p:font typeface="Montserrat Medium" charset="1" panose="00000600000000000000"/>
      <p:regular r:id="rId30"/>
    </p:embeddedFont>
    <p:embeddedFont>
      <p:font typeface="Montserrat Medium Italics" charset="1" panose="00000600000000000000"/>
      <p:regular r:id="rId31"/>
    </p:embeddedFont>
    <p:embeddedFont>
      <p:font typeface="Montserrat Semi-Bold" charset="1" panose="00000700000000000000"/>
      <p:regular r:id="rId32"/>
    </p:embeddedFont>
    <p:embeddedFont>
      <p:font typeface="Montserrat Semi-Bold Italics" charset="1" panose="00000700000000000000"/>
      <p:regular r:id="rId33"/>
    </p:embeddedFont>
    <p:embeddedFont>
      <p:font typeface="Montserrat Ultra-Bold" charset="1" panose="00000900000000000000"/>
      <p:regular r:id="rId34"/>
    </p:embeddedFont>
    <p:embeddedFont>
      <p:font typeface="Montserrat Ultra-Bold Italics" charset="1" panose="00000900000000000000"/>
      <p:regular r:id="rId35"/>
    </p:embeddedFont>
    <p:embeddedFont>
      <p:font typeface="Montserrat Heavy" charset="1" panose="00000A00000000000000"/>
      <p:regular r:id="rId36"/>
    </p:embeddedFont>
    <p:embeddedFont>
      <p:font typeface="Montserrat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2659204" y="-6225116"/>
            <a:ext cx="6274575" cy="12450233"/>
            <a:chOff x="0" y="0"/>
            <a:chExt cx="3165983" cy="6282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14229" y="6428718"/>
            <a:ext cx="12630150" cy="1114425"/>
            <a:chOff x="0" y="0"/>
            <a:chExt cx="3326459" cy="293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6459" cy="293511"/>
            </a:xfrm>
            <a:custGeom>
              <a:avLst/>
              <a:gdLst/>
              <a:ahLst/>
              <a:cxnLst/>
              <a:rect r="r" b="b" t="t" l="l"/>
              <a:pathLst>
                <a:path h="293511" w="3326459">
                  <a:moveTo>
                    <a:pt x="3123259" y="0"/>
                  </a:moveTo>
                  <a:cubicBezTo>
                    <a:pt x="3235484" y="0"/>
                    <a:pt x="3326459" y="65705"/>
                    <a:pt x="3326459" y="146756"/>
                  </a:cubicBezTo>
                  <a:cubicBezTo>
                    <a:pt x="3326459" y="227806"/>
                    <a:pt x="3235484" y="293511"/>
                    <a:pt x="3123259" y="293511"/>
                  </a:cubicBezTo>
                  <a:lnTo>
                    <a:pt x="203200" y="293511"/>
                  </a:lnTo>
                  <a:cubicBezTo>
                    <a:pt x="90976" y="293511"/>
                    <a:pt x="0" y="227806"/>
                    <a:pt x="0" y="146756"/>
                  </a:cubicBezTo>
                  <a:cubicBezTo>
                    <a:pt x="0" y="657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3326459" cy="360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4293682"/>
            <a:ext cx="13235916" cy="230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sz="7955">
                <a:solidFill>
                  <a:srgbClr val="FFFFFF"/>
                </a:solidFill>
                <a:latin typeface="Oswald Bold"/>
              </a:rPr>
              <a:t>MONITOREO Y VISUALIZACIÓN DE TEMPERATURA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890" y="6947831"/>
            <a:ext cx="6419559" cy="1339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2595"/>
              </a:lnSpc>
              <a:buFont typeface="Arial"/>
              <a:buChar char="•"/>
            </a:pPr>
            <a:r>
              <a:rPr lang="en-US" sz="2199" spc="103">
                <a:solidFill>
                  <a:srgbClr val="FFFFFF"/>
                </a:solidFill>
                <a:latin typeface="Lato Heavy"/>
              </a:rPr>
              <a:t>FLORES COLLÍ FRANCISCO EDUARDO</a:t>
            </a:r>
          </a:p>
          <a:p>
            <a:pPr marL="474979" indent="-237490" lvl="1">
              <a:lnSpc>
                <a:spcPts val="2595"/>
              </a:lnSpc>
              <a:buFont typeface="Arial"/>
              <a:buChar char="•"/>
            </a:pPr>
            <a:r>
              <a:rPr lang="en-US" sz="2199" spc="103">
                <a:solidFill>
                  <a:srgbClr val="FFFFFF"/>
                </a:solidFill>
                <a:latin typeface="Lato Heavy"/>
              </a:rPr>
              <a:t>Hernández Trejo Abraham</a:t>
            </a:r>
          </a:p>
          <a:p>
            <a:pPr marL="474979" indent="-237490" lvl="1">
              <a:lnSpc>
                <a:spcPts val="2595"/>
              </a:lnSpc>
              <a:buFont typeface="Arial"/>
              <a:buChar char="•"/>
            </a:pPr>
            <a:r>
              <a:rPr lang="en-US" sz="2199" spc="103">
                <a:solidFill>
                  <a:srgbClr val="FFFFFF"/>
                </a:solidFill>
                <a:latin typeface="Lato Heavy"/>
              </a:rPr>
              <a:t>Martín Peralta Carlos</a:t>
            </a:r>
          </a:p>
          <a:p>
            <a:pPr marL="474979" indent="-237490" lvl="1">
              <a:lnSpc>
                <a:spcPts val="2595"/>
              </a:lnSpc>
              <a:buFont typeface="Arial"/>
              <a:buChar char="•"/>
            </a:pPr>
            <a:r>
              <a:rPr lang="en-US" sz="2199" spc="103">
                <a:solidFill>
                  <a:srgbClr val="FFFFFF"/>
                </a:solidFill>
                <a:latin typeface="Lato Heavy"/>
              </a:rPr>
              <a:t>Melchor Zetina Johan</a:t>
            </a:r>
          </a:p>
        </p:txBody>
      </p:sp>
      <p:sp>
        <p:nvSpPr>
          <p:cNvPr name="AutoShape 13" id="13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4" id="14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9DB3C1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9DB3C1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5400000">
            <a:off x="2154379" y="-6870065"/>
            <a:ext cx="6274575" cy="12450233"/>
            <a:chOff x="0" y="0"/>
            <a:chExt cx="3165983" cy="62820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5B696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235916" y="990600"/>
            <a:ext cx="3994930" cy="36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5"/>
              </a:lnSpc>
            </a:pPr>
            <a:r>
              <a:rPr lang="en-US" sz="2199" spc="103">
                <a:solidFill>
                  <a:srgbClr val="FFFFFF"/>
                </a:solidFill>
                <a:latin typeface="Lato Heavy"/>
              </a:rPr>
              <a:t>INTERNET DE LAS COSAS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40584" y="8124464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2162536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2413184" y="3086690"/>
            <a:ext cx="12318716" cy="117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INTRODUCCIÓN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3184" y="4369569"/>
            <a:ext cx="14089890" cy="331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8"/>
              </a:lnSpc>
            </a:pPr>
            <a:r>
              <a:rPr lang="en-US" sz="2899" spc="57">
                <a:solidFill>
                  <a:srgbClr val="FFFFFF"/>
                </a:solidFill>
                <a:latin typeface="Montserrat"/>
              </a:rPr>
              <a:t>ESTE PROYECTO SE CENTRA EN LA RECOPILACIÓN Y VISUALIZACIÓN DE DATOS DE TEMPERATURA UTILIZANDO UN DISPOSITIVO IOT EQUIPADO CON UN SENSOR DE TEMPERATURA Y LA PLATAFORMA THINGSPEAK PARA EL ALMACENAMIENTO EN LA NUBE. EL OBJETIVO ES PROPORCIONAR UNA SOLUCIÓN PRÁCTICA PARA MONITOREAR Y ANALIZAR LAS VARIACIONES DE TEMPERATURA EN UN ENTORNO ESPECÍFICO A LO LARGO DEL TIEMPO.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2957" y="2717720"/>
            <a:ext cx="1728747" cy="2388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1</a:t>
            </a:r>
          </a:p>
        </p:txBody>
      </p:sp>
      <p:sp>
        <p:nvSpPr>
          <p:cNvPr name="AutoShape 7" id="7"/>
          <p:cNvSpPr/>
          <p:nvPr/>
        </p:nvSpPr>
        <p:spPr>
          <a:xfrm>
            <a:off x="1732555" y="3987318"/>
            <a:ext cx="43914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40584" y="8787712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410892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2574170" y="1335009"/>
            <a:ext cx="12860138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INSTRUCCIÓNES</a:t>
            </a:r>
            <a:r>
              <a:rPr lang="en-US" sz="8000" spc="344">
                <a:solidFill>
                  <a:srgbClr val="FFFFFF"/>
                </a:solidFill>
                <a:latin typeface="Oswald"/>
              </a:rPr>
              <a:t> - DISPOSITIVO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74170" y="2617925"/>
            <a:ext cx="13713248" cy="616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CONEXIÓN DE HARDWARE: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CONECTA EL SENSOR DE TEMPERATURA (DHT11) A TU PLACA DE DESARROLLO COMPATIBLE CON ARDUINO.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ASEGÚRATE DE TENER UNA CONEXIÓN ESTABLE A UNA RED WI-FI.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CONFIGURACIÓN DEL CÓDIGO: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ABRE EL IDE DE ARDUINO Y CREA UN NUEVO SKETCH.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COPIA Y PEGA EL CÓDIGO PROPORCIONADO EN EL SKETCH (SKETCH_FEB26A.INO).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REEMPLAZA LAS VARIABLES SSID, PASSWORD, Y THINGSPEAKAPIKEY CON LOS CORRESPONDIENTES A TU RED WI-FI Y TU CUENTA DE THINGSPEAK.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SUBE EL SKETCH A TU DISPOSITIVO IOT.</a:t>
            </a:r>
          </a:p>
          <a:p>
            <a:pPr>
              <a:lnSpc>
                <a:spcPts val="37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42957" y="966076"/>
            <a:ext cx="1728747" cy="2388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AutoShape 7" id="7"/>
          <p:cNvSpPr/>
          <p:nvPr/>
        </p:nvSpPr>
        <p:spPr>
          <a:xfrm>
            <a:off x="1952130" y="2264250"/>
            <a:ext cx="43914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40584" y="9258300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410892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2574170" y="1335009"/>
            <a:ext cx="12860138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INSTRUCCIÓNES</a:t>
            </a:r>
            <a:r>
              <a:rPr lang="en-US" sz="8000" spc="344">
                <a:solidFill>
                  <a:srgbClr val="FFFFFF"/>
                </a:solidFill>
                <a:latin typeface="Oswald"/>
              </a:rPr>
              <a:t> - matlab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74170" y="2782467"/>
            <a:ext cx="13925109" cy="616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1.- CONFIGURACIÓN INICIAL: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Asegúrate de tener MATLAB instalado en tu computadora.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Abre MATLAB.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2.- Código MATLAB: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Copia y pega el código MATLAB proporcionado en un nuevo script de MATLAB.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3.- Configuración del Canal ThingSpeak: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Abre un navegador web y ve a ThingSpeak.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Crea un nuevo canal y asigna un nombre significativo.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Define un campo para la temperatura y guarda los cambios.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Anota el ID del canal y la clave API de lectura.</a:t>
            </a:r>
          </a:p>
          <a:p>
            <a:pPr>
              <a:lnSpc>
                <a:spcPts val="37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42957" y="966021"/>
            <a:ext cx="1728747" cy="238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3</a:t>
            </a:r>
          </a:p>
        </p:txBody>
      </p:sp>
      <p:sp>
        <p:nvSpPr>
          <p:cNvPr name="AutoShape 7" id="7"/>
          <p:cNvSpPr/>
          <p:nvPr/>
        </p:nvSpPr>
        <p:spPr>
          <a:xfrm>
            <a:off x="1952130" y="2264250"/>
            <a:ext cx="43914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410892"/>
            <a:ext cx="1334741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2527090" y="856081"/>
            <a:ext cx="12860138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INSTRUCCIÓNES</a:t>
            </a:r>
            <a:r>
              <a:rPr lang="en-US" sz="8000" spc="344">
                <a:solidFill>
                  <a:srgbClr val="FFFFFF"/>
                </a:solidFill>
                <a:latin typeface="Oswald"/>
              </a:rPr>
              <a:t> - matlab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27090" y="2402306"/>
            <a:ext cx="15502295" cy="759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4.- ACTUALIZACIÓN DEL CÓDIGO MATLAB: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Reemplaza readChannelID con el ID de tu canal de ThingSpeak.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Reemplaza readAPIKey con tu clave API de lectura.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5.- Ejecución del Script MATLAB: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Ejecuta el script MATLAB.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Verifica que MATLAB pueda acceder a Internet y a ThingSpeak.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Deberías obtener datos de temperatura para los tres días especificados.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6.- Visualización de Datos: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Después de ejecutar el script, deberías ver un gráfico que muestra la comparación de temperaturas durante los tres días especificados.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  <a:r>
              <a:rPr lang="en-US" sz="2900" spc="58">
                <a:solidFill>
                  <a:srgbClr val="FFFFFF"/>
                </a:solidFill>
                <a:latin typeface="Montserrat"/>
              </a:rPr>
              <a:t>El eje X representa el tiempo en minutos y el eje Y representa la temperatura en grados Fahrenheit.</a:t>
            </a:r>
          </a:p>
          <a:p>
            <a:pPr marL="626111" indent="-313055" lvl="1">
              <a:lnSpc>
                <a:spcPts val="3799"/>
              </a:lnSpc>
              <a:buFont typeface="Arial"/>
              <a:buChar char="•"/>
            </a:pPr>
          </a:p>
          <a:p>
            <a:pPr>
              <a:lnSpc>
                <a:spcPts val="37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95877" y="487092"/>
            <a:ext cx="1728747" cy="238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4</a:t>
            </a:r>
          </a:p>
        </p:txBody>
      </p:sp>
      <p:sp>
        <p:nvSpPr>
          <p:cNvPr name="AutoShape 6" id="6"/>
          <p:cNvSpPr/>
          <p:nvPr/>
        </p:nvSpPr>
        <p:spPr>
          <a:xfrm>
            <a:off x="1905049" y="1785321"/>
            <a:ext cx="43914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949698" y="478089"/>
            <a:ext cx="0" cy="812249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812897" y="2100985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756" y="2812737"/>
            <a:ext cx="7671140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CONSIDERACIONES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19849" y="1975497"/>
            <a:ext cx="7929515" cy="593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ASEGÚRATE DE QUE EL DISPOSITIVO IOT ESTÉ ACTIVO Y ENVIANDO DATOS A THINGSPEAK CORRECTAMENTE ANTES DE EJECUTAR EL SCRIPT DE MATLAB.</a:t>
            </a:r>
          </a:p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VERIFICA QUE LA PLACA DE DESARROLLO UTILIZADA PARA EL DISPOSITIVO IOT SEA COMPATIBLE CON LAS LIBRERÍAS Y EL CÓDIGO PROPORCIONADOS.</a:t>
            </a:r>
          </a:p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AJUSTA LOS INTERVALOS DE TIEMPO Y OTRAS CONFIGURACIONES SEGÚN SEA NECESARIO PARA ADAPTARSE A TUS REQUERIMIENTOS ESPECÍFICOS.</a:t>
            </a:r>
          </a:p>
          <a:p>
            <a:pPr>
              <a:lnSpc>
                <a:spcPts val="362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812897" y="3925539"/>
            <a:ext cx="264078" cy="2640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22422" y="5780291"/>
            <a:ext cx="264078" cy="2640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79284"/>
            <a:chOff x="0" y="0"/>
            <a:chExt cx="4816593" cy="863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63680"/>
            </a:xfrm>
            <a:custGeom>
              <a:avLst/>
              <a:gdLst/>
              <a:ahLst/>
              <a:cxnLst/>
              <a:rect r="r" b="b" t="t" l="l"/>
              <a:pathLst>
                <a:path h="863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93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6676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RESULTADOS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623" y="3501727"/>
            <a:ext cx="18030754" cy="6458418"/>
          </a:xfrm>
          <a:custGeom>
            <a:avLst/>
            <a:gdLst/>
            <a:ahLst/>
            <a:cxnLst/>
            <a:rect r="r" b="b" t="t" l="l"/>
            <a:pathLst>
              <a:path h="6458418" w="18030754">
                <a:moveTo>
                  <a:pt x="0" y="0"/>
                </a:moveTo>
                <a:lnTo>
                  <a:pt x="18030754" y="0"/>
                </a:lnTo>
                <a:lnTo>
                  <a:pt x="18030754" y="6458418"/>
                </a:lnTo>
                <a:lnTo>
                  <a:pt x="0" y="645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0" t="0" r="-151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DAF_VujQUT0</dc:identifier>
  <dcterms:modified xsi:type="dcterms:W3CDTF">2011-08-01T06:04:30Z</dcterms:modified>
  <cp:revision>1</cp:revision>
  <dc:title>Monitoreo y Visualización de Temperatura</dc:title>
</cp:coreProperties>
</file>