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6" r:id="rId4"/>
    <p:sldId id="267" r:id="rId5"/>
    <p:sldId id="268" r:id="rId6"/>
    <p:sldId id="269"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2722A-4843-4AAD-A50E-6E66EB21E428}" type="doc">
      <dgm:prSet loTypeId="urn:microsoft.com/office/officeart/2005/8/layout/hList1" loCatId="list" qsTypeId="urn:microsoft.com/office/officeart/2005/8/quickstyle/simple1" qsCatId="simple" csTypeId="urn:microsoft.com/office/officeart/2005/8/colors/accent4_2" csCatId="accent4" phldr="1"/>
      <dgm:spPr/>
    </dgm:pt>
    <dgm:pt modelId="{76C1680A-AD60-43F7-AC06-04E7D8262A8E}">
      <dgm:prSet phldrT="[文字]"/>
      <dgm:spPr/>
      <dgm:t>
        <a:bodyPr/>
        <a:lstStyle/>
        <a:p>
          <a:r>
            <a:rPr lang="en-US" altLang="zh-TW" dirty="0">
              <a:latin typeface="Poppins" panose="00000500000000000000" pitchFamily="2" charset="0"/>
              <a:cs typeface="Poppins" panose="00000500000000000000" pitchFamily="2" charset="0"/>
            </a:rPr>
            <a:t>Data  validation</a:t>
          </a:r>
          <a:endParaRPr lang="zh-TW" altLang="en-US" dirty="0">
            <a:latin typeface="Poppins" panose="00000500000000000000" pitchFamily="2" charset="0"/>
            <a:cs typeface="Poppins" panose="00000500000000000000" pitchFamily="2" charset="0"/>
          </a:endParaRPr>
        </a:p>
      </dgm:t>
    </dgm:pt>
    <dgm:pt modelId="{82923C42-D8AC-4FE9-B7C0-EBBC71B76E1A}" type="parTrans" cxnId="{CF781121-E21E-4A4A-8B89-8C71AFD9E969}">
      <dgm:prSet/>
      <dgm:spPr/>
      <dgm:t>
        <a:bodyPr/>
        <a:lstStyle/>
        <a:p>
          <a:endParaRPr lang="zh-TW" altLang="en-US"/>
        </a:p>
      </dgm:t>
    </dgm:pt>
    <dgm:pt modelId="{FF298AD6-4B32-42C9-B9B6-43ACBA30D09E}" type="sibTrans" cxnId="{CF781121-E21E-4A4A-8B89-8C71AFD9E969}">
      <dgm:prSet/>
      <dgm:spPr/>
      <dgm:t>
        <a:bodyPr/>
        <a:lstStyle/>
        <a:p>
          <a:endParaRPr lang="zh-TW" altLang="en-US"/>
        </a:p>
      </dgm:t>
    </dgm:pt>
    <dgm:pt modelId="{973D00FD-10B8-43BA-904E-F09F49F355A3}">
      <dgm:prSet phldrT="[文字]"/>
      <dgm:spPr/>
      <dgm:t>
        <a:bodyPr/>
        <a:lstStyle/>
        <a:p>
          <a:r>
            <a:rPr lang="en-US" altLang="zh-TW" dirty="0">
              <a:latin typeface="Poppins" panose="00000500000000000000" pitchFamily="2" charset="0"/>
              <a:cs typeface="Poppins" panose="00000500000000000000" pitchFamily="2" charset="0"/>
            </a:rPr>
            <a:t>Exploratory Analysis</a:t>
          </a:r>
          <a:endParaRPr lang="zh-TW" altLang="en-US" dirty="0">
            <a:latin typeface="Poppins" panose="00000500000000000000" pitchFamily="2" charset="0"/>
            <a:cs typeface="Poppins" panose="00000500000000000000" pitchFamily="2" charset="0"/>
          </a:endParaRPr>
        </a:p>
      </dgm:t>
    </dgm:pt>
    <dgm:pt modelId="{FDD4AB53-8E15-403B-B28D-88ABE425DEB2}" type="parTrans" cxnId="{F8A1E192-CAE7-4FAE-BB9D-E08EC7B0C069}">
      <dgm:prSet/>
      <dgm:spPr/>
      <dgm:t>
        <a:bodyPr/>
        <a:lstStyle/>
        <a:p>
          <a:endParaRPr lang="zh-TW" altLang="en-US"/>
        </a:p>
      </dgm:t>
    </dgm:pt>
    <dgm:pt modelId="{222E8791-C6FE-4B91-B91B-50432A3929C5}" type="sibTrans" cxnId="{F8A1E192-CAE7-4FAE-BB9D-E08EC7B0C069}">
      <dgm:prSet/>
      <dgm:spPr/>
      <dgm:t>
        <a:bodyPr/>
        <a:lstStyle/>
        <a:p>
          <a:endParaRPr lang="zh-TW" altLang="en-US"/>
        </a:p>
      </dgm:t>
    </dgm:pt>
    <dgm:pt modelId="{2383BDCC-F3DB-47F2-83CF-D2F9AE6ADA07}">
      <dgm:prSet phldrT="[文字]"/>
      <dgm:spPr/>
      <dgm:t>
        <a:bodyPr/>
        <a:lstStyle/>
        <a:p>
          <a:r>
            <a:rPr lang="en-US" altLang="zh-TW" dirty="0">
              <a:latin typeface="Poppins" panose="00000500000000000000" pitchFamily="2" charset="0"/>
              <a:cs typeface="Poppins" panose="00000500000000000000" pitchFamily="2" charset="0"/>
            </a:rPr>
            <a:t>Business Metric</a:t>
          </a:r>
          <a:endParaRPr lang="zh-TW" altLang="en-US" dirty="0">
            <a:latin typeface="Poppins" panose="00000500000000000000" pitchFamily="2" charset="0"/>
            <a:cs typeface="Poppins" panose="00000500000000000000" pitchFamily="2" charset="0"/>
          </a:endParaRPr>
        </a:p>
      </dgm:t>
    </dgm:pt>
    <dgm:pt modelId="{1374BF03-B9B0-40FD-BB6B-97AD2065934F}" type="parTrans" cxnId="{E03CFAA5-85E8-476D-890A-5B6E20627BC3}">
      <dgm:prSet/>
      <dgm:spPr/>
      <dgm:t>
        <a:bodyPr/>
        <a:lstStyle/>
        <a:p>
          <a:endParaRPr lang="zh-TW" altLang="en-US"/>
        </a:p>
      </dgm:t>
    </dgm:pt>
    <dgm:pt modelId="{1D61E38B-D48E-4846-A971-CBA280C53947}" type="sibTrans" cxnId="{E03CFAA5-85E8-476D-890A-5B6E20627BC3}">
      <dgm:prSet/>
      <dgm:spPr/>
      <dgm:t>
        <a:bodyPr/>
        <a:lstStyle/>
        <a:p>
          <a:endParaRPr lang="zh-TW" altLang="en-US"/>
        </a:p>
      </dgm:t>
    </dgm:pt>
    <dgm:pt modelId="{2ED893EA-47CB-4CC7-B767-49994EA54163}">
      <dgm:prSet phldrT="[文字]" custT="1"/>
      <dgm:spPr/>
      <dgm:t>
        <a:bodyPr/>
        <a:lstStyle/>
        <a:p>
          <a:r>
            <a:rPr lang="en-US" altLang="zh-TW" sz="1800" dirty="0">
              <a:latin typeface="Poppins" panose="00000500000000000000" pitchFamily="2" charset="0"/>
              <a:cs typeface="Poppins" panose="00000500000000000000" pitchFamily="2" charset="0"/>
            </a:rPr>
            <a:t>15,000 customers</a:t>
          </a:r>
          <a:endParaRPr lang="zh-TW" altLang="en-US" sz="1800" dirty="0">
            <a:latin typeface="Poppins" panose="00000500000000000000" pitchFamily="2" charset="0"/>
            <a:cs typeface="Poppins" panose="00000500000000000000" pitchFamily="2" charset="0"/>
          </a:endParaRPr>
        </a:p>
      </dgm:t>
    </dgm:pt>
    <dgm:pt modelId="{979610AB-5C69-4941-A875-FA3F9192D24C}" type="parTrans" cxnId="{65525B0D-7F88-4CBB-A313-9171BA3842AE}">
      <dgm:prSet/>
      <dgm:spPr/>
      <dgm:t>
        <a:bodyPr/>
        <a:lstStyle/>
        <a:p>
          <a:endParaRPr lang="zh-TW" altLang="en-US"/>
        </a:p>
      </dgm:t>
    </dgm:pt>
    <dgm:pt modelId="{31E567F8-8190-4FF7-92C2-7666F5CBF3A3}" type="sibTrans" cxnId="{65525B0D-7F88-4CBB-A313-9171BA3842AE}">
      <dgm:prSet/>
      <dgm:spPr/>
      <dgm:t>
        <a:bodyPr/>
        <a:lstStyle/>
        <a:p>
          <a:endParaRPr lang="zh-TW" altLang="en-US"/>
        </a:p>
      </dgm:t>
    </dgm:pt>
    <dgm:pt modelId="{279C7E2D-4645-4F68-A69E-AF80EA2FBFDB}">
      <dgm:prSet phldrT="[文字]" custT="1"/>
      <dgm:spPr/>
      <dgm:t>
        <a:bodyPr/>
        <a:lstStyle/>
        <a:p>
          <a:r>
            <a:rPr lang="en-US" altLang="zh-TW" sz="1800" dirty="0">
              <a:latin typeface="Poppins" panose="00000500000000000000" pitchFamily="2" charset="0"/>
              <a:cs typeface="Poppins" panose="00000500000000000000" pitchFamily="2" charset="0"/>
            </a:rPr>
            <a:t>1,074 null entries in revenue</a:t>
          </a:r>
          <a:endParaRPr lang="zh-TW" altLang="en-US" sz="1800" dirty="0">
            <a:latin typeface="Poppins" panose="00000500000000000000" pitchFamily="2" charset="0"/>
            <a:cs typeface="Poppins" panose="00000500000000000000" pitchFamily="2" charset="0"/>
          </a:endParaRPr>
        </a:p>
      </dgm:t>
    </dgm:pt>
    <dgm:pt modelId="{3BF08168-3DBA-45F4-A6C7-CF76D86B8AF5}" type="parTrans" cxnId="{3C790457-6B23-4873-87B6-4CE8CA9F8512}">
      <dgm:prSet/>
      <dgm:spPr/>
      <dgm:t>
        <a:bodyPr/>
        <a:lstStyle/>
        <a:p>
          <a:endParaRPr lang="zh-TW" altLang="en-US"/>
        </a:p>
      </dgm:t>
    </dgm:pt>
    <dgm:pt modelId="{D6A41670-F30E-4B29-AFC0-3B4FD8AF8DE6}" type="sibTrans" cxnId="{3C790457-6B23-4873-87B6-4CE8CA9F8512}">
      <dgm:prSet/>
      <dgm:spPr/>
      <dgm:t>
        <a:bodyPr/>
        <a:lstStyle/>
        <a:p>
          <a:endParaRPr lang="zh-TW" altLang="en-US"/>
        </a:p>
      </dgm:t>
    </dgm:pt>
    <dgm:pt modelId="{C6ADDD4D-DF76-479E-A51D-11EB22EBBB10}">
      <dgm:prSet phldrT="[文字]" custT="1"/>
      <dgm:spPr/>
      <dgm:t>
        <a:bodyPr/>
        <a:lstStyle/>
        <a:p>
          <a:r>
            <a:rPr lang="en-US" altLang="zh-TW" sz="1800" dirty="0">
              <a:latin typeface="Poppins" panose="00000500000000000000" pitchFamily="2" charset="0"/>
              <a:cs typeface="Poppins" panose="00000500000000000000" pitchFamily="2" charset="0"/>
            </a:rPr>
            <a:t>Data cleaning</a:t>
          </a:r>
          <a:endParaRPr lang="zh-TW" altLang="en-US" sz="1800" dirty="0">
            <a:latin typeface="Poppins" panose="00000500000000000000" pitchFamily="2" charset="0"/>
            <a:cs typeface="Poppins" panose="00000500000000000000" pitchFamily="2" charset="0"/>
          </a:endParaRPr>
        </a:p>
      </dgm:t>
    </dgm:pt>
    <dgm:pt modelId="{F779356F-9674-485D-98DF-150CB1DA9BCA}" type="parTrans" cxnId="{AFE89951-A4AF-4905-B652-7D3B848FA684}">
      <dgm:prSet/>
      <dgm:spPr/>
      <dgm:t>
        <a:bodyPr/>
        <a:lstStyle/>
        <a:p>
          <a:endParaRPr lang="zh-TW" altLang="en-US"/>
        </a:p>
      </dgm:t>
    </dgm:pt>
    <dgm:pt modelId="{A3866108-44DD-42F3-AF9D-C8C9238C9E76}" type="sibTrans" cxnId="{AFE89951-A4AF-4905-B652-7D3B848FA684}">
      <dgm:prSet/>
      <dgm:spPr/>
      <dgm:t>
        <a:bodyPr/>
        <a:lstStyle/>
        <a:p>
          <a:endParaRPr lang="zh-TW" altLang="en-US"/>
        </a:p>
      </dgm:t>
    </dgm:pt>
    <dgm:pt modelId="{192B4F97-22B2-44BD-B137-1FBD1E95266E}">
      <dgm:prSet phldrT="[文字]" custT="1"/>
      <dgm:spPr/>
      <dgm:t>
        <a:bodyPr/>
        <a:lstStyle/>
        <a:p>
          <a:pPr marL="171450" lvl="1" indent="-171450" algn="l" defTabSz="800100">
            <a:lnSpc>
              <a:spcPct val="90000"/>
            </a:lnSpc>
            <a:spcBef>
              <a:spcPct val="0"/>
            </a:spcBef>
            <a:spcAft>
              <a:spcPct val="15000"/>
            </a:spcAft>
            <a:buChar char="•"/>
          </a:pPr>
          <a:r>
            <a:rPr lang="en-US" altLang="zh-TW" sz="1800" kern="1200" dirty="0">
              <a:solidFill>
                <a:prstClr val="black">
                  <a:hueOff val="0"/>
                  <a:satOff val="0"/>
                  <a:lumOff val="0"/>
                  <a:alphaOff val="0"/>
                </a:prstClr>
              </a:solidFill>
              <a:latin typeface="Poppins" panose="00000500000000000000" pitchFamily="2" charset="0"/>
              <a:ea typeface="新細明體" panose="02020500000000000000" pitchFamily="18" charset="-120"/>
              <a:cs typeface="Poppins" panose="00000500000000000000" pitchFamily="2" charset="0"/>
            </a:rPr>
            <a:t>The revenue spread and tendency over time.</a:t>
          </a:r>
          <a:endParaRPr lang="zh-TW" altLang="en-US" sz="1800" kern="1200" dirty="0">
            <a:solidFill>
              <a:prstClr val="black">
                <a:hueOff val="0"/>
                <a:satOff val="0"/>
                <a:lumOff val="0"/>
                <a:alphaOff val="0"/>
              </a:prstClr>
            </a:solidFill>
            <a:latin typeface="Poppins" panose="00000500000000000000" pitchFamily="2" charset="0"/>
            <a:ea typeface="新細明體" panose="02020500000000000000" pitchFamily="18" charset="-120"/>
            <a:cs typeface="Poppins" panose="00000500000000000000" pitchFamily="2" charset="0"/>
          </a:endParaRPr>
        </a:p>
      </dgm:t>
    </dgm:pt>
    <dgm:pt modelId="{175A9D8E-1CCD-410A-BFD4-9086C13A0BCF}" type="parTrans" cxnId="{040AED04-46FB-4489-997A-4AB2FF6A33DD}">
      <dgm:prSet/>
      <dgm:spPr/>
      <dgm:t>
        <a:bodyPr/>
        <a:lstStyle/>
        <a:p>
          <a:endParaRPr lang="zh-TW" altLang="en-US"/>
        </a:p>
      </dgm:t>
    </dgm:pt>
    <dgm:pt modelId="{525F32F2-1AC5-40D1-A62C-94DE67D3AE25}" type="sibTrans" cxnId="{040AED04-46FB-4489-997A-4AB2FF6A33DD}">
      <dgm:prSet/>
      <dgm:spPr/>
      <dgm:t>
        <a:bodyPr/>
        <a:lstStyle/>
        <a:p>
          <a:endParaRPr lang="zh-TW" altLang="en-US"/>
        </a:p>
      </dgm:t>
    </dgm:pt>
    <dgm:pt modelId="{65DB4333-F0B7-4F56-9696-5E2C2793A522}">
      <dgm:prSet phldrT="[文字]" custT="1"/>
      <dgm:spPr/>
      <dgm:t>
        <a:bodyPr/>
        <a:lstStyle/>
        <a:p>
          <a:r>
            <a:rPr lang="en-US" altLang="zh-TW" sz="1800" kern="1200" dirty="0">
              <a:solidFill>
                <a:prstClr val="black">
                  <a:hueOff val="0"/>
                  <a:satOff val="0"/>
                  <a:lumOff val="0"/>
                  <a:alphaOff val="0"/>
                </a:prstClr>
              </a:solidFill>
              <a:latin typeface="Poppins" panose="00000500000000000000" pitchFamily="2" charset="0"/>
              <a:ea typeface="新細明體" panose="02020500000000000000" pitchFamily="18" charset="-120"/>
              <a:cs typeface="Poppins" panose="00000500000000000000" pitchFamily="2" charset="0"/>
            </a:rPr>
            <a:t>Estimate the future revenue based on the current data.</a:t>
          </a:r>
          <a:endParaRPr lang="zh-TW" altLang="en-US" sz="1800" kern="1200" dirty="0">
            <a:solidFill>
              <a:prstClr val="black">
                <a:hueOff val="0"/>
                <a:satOff val="0"/>
                <a:lumOff val="0"/>
                <a:alphaOff val="0"/>
              </a:prstClr>
            </a:solidFill>
            <a:latin typeface="Poppins" panose="00000500000000000000" pitchFamily="2" charset="0"/>
            <a:ea typeface="新細明體" panose="02020500000000000000" pitchFamily="18" charset="-120"/>
            <a:cs typeface="Poppins" panose="00000500000000000000" pitchFamily="2" charset="0"/>
          </a:endParaRPr>
        </a:p>
      </dgm:t>
    </dgm:pt>
    <dgm:pt modelId="{D61836CB-EA60-4324-A64B-E4A98FC90AF3}" type="parTrans" cxnId="{D867C80F-59E8-486C-B8E6-134EBCEE15D3}">
      <dgm:prSet/>
      <dgm:spPr/>
      <dgm:t>
        <a:bodyPr/>
        <a:lstStyle/>
        <a:p>
          <a:endParaRPr lang="zh-TW" altLang="en-US"/>
        </a:p>
      </dgm:t>
    </dgm:pt>
    <dgm:pt modelId="{2F75B2C2-8105-4B84-8417-84363516CDD2}" type="sibTrans" cxnId="{D867C80F-59E8-486C-B8E6-134EBCEE15D3}">
      <dgm:prSet/>
      <dgm:spPr/>
      <dgm:t>
        <a:bodyPr/>
        <a:lstStyle/>
        <a:p>
          <a:endParaRPr lang="zh-TW" altLang="en-US"/>
        </a:p>
      </dgm:t>
    </dgm:pt>
    <dgm:pt modelId="{B412F9D2-C26D-443C-AFA2-67E34439059C}" type="pres">
      <dgm:prSet presAssocID="{0082722A-4843-4AAD-A50E-6E66EB21E428}" presName="Name0" presStyleCnt="0">
        <dgm:presLayoutVars>
          <dgm:dir/>
          <dgm:animLvl val="lvl"/>
          <dgm:resizeHandles val="exact"/>
        </dgm:presLayoutVars>
      </dgm:prSet>
      <dgm:spPr/>
    </dgm:pt>
    <dgm:pt modelId="{C4FBF1DD-FDE0-4DD9-B9EB-BF5686EADEC0}" type="pres">
      <dgm:prSet presAssocID="{76C1680A-AD60-43F7-AC06-04E7D8262A8E}" presName="composite" presStyleCnt="0"/>
      <dgm:spPr/>
    </dgm:pt>
    <dgm:pt modelId="{9597E145-C5FB-41C5-8346-BC007E68C5B9}" type="pres">
      <dgm:prSet presAssocID="{76C1680A-AD60-43F7-AC06-04E7D8262A8E}" presName="parTx" presStyleLbl="alignNode1" presStyleIdx="0" presStyleCnt="3">
        <dgm:presLayoutVars>
          <dgm:chMax val="0"/>
          <dgm:chPref val="0"/>
          <dgm:bulletEnabled val="1"/>
        </dgm:presLayoutVars>
      </dgm:prSet>
      <dgm:spPr/>
    </dgm:pt>
    <dgm:pt modelId="{DA974FA2-377F-443B-9CC2-773383E53D72}" type="pres">
      <dgm:prSet presAssocID="{76C1680A-AD60-43F7-AC06-04E7D8262A8E}" presName="desTx" presStyleLbl="alignAccFollowNode1" presStyleIdx="0" presStyleCnt="3">
        <dgm:presLayoutVars>
          <dgm:bulletEnabled val="1"/>
        </dgm:presLayoutVars>
      </dgm:prSet>
      <dgm:spPr/>
    </dgm:pt>
    <dgm:pt modelId="{CC910A8D-F8B7-4F42-8679-FB0F7FC49977}" type="pres">
      <dgm:prSet presAssocID="{FF298AD6-4B32-42C9-B9B6-43ACBA30D09E}" presName="space" presStyleCnt="0"/>
      <dgm:spPr/>
    </dgm:pt>
    <dgm:pt modelId="{8A3DD771-4B08-4D9E-AC6A-F0489AD2E4B0}" type="pres">
      <dgm:prSet presAssocID="{973D00FD-10B8-43BA-904E-F09F49F355A3}" presName="composite" presStyleCnt="0"/>
      <dgm:spPr/>
    </dgm:pt>
    <dgm:pt modelId="{8F470FC1-503B-458C-954A-622BF87493E7}" type="pres">
      <dgm:prSet presAssocID="{973D00FD-10B8-43BA-904E-F09F49F355A3}" presName="parTx" presStyleLbl="alignNode1" presStyleIdx="1" presStyleCnt="3">
        <dgm:presLayoutVars>
          <dgm:chMax val="0"/>
          <dgm:chPref val="0"/>
          <dgm:bulletEnabled val="1"/>
        </dgm:presLayoutVars>
      </dgm:prSet>
      <dgm:spPr/>
    </dgm:pt>
    <dgm:pt modelId="{1CDC8DEF-4B62-4039-BD7F-949E13CB3345}" type="pres">
      <dgm:prSet presAssocID="{973D00FD-10B8-43BA-904E-F09F49F355A3}" presName="desTx" presStyleLbl="alignAccFollowNode1" presStyleIdx="1" presStyleCnt="3">
        <dgm:presLayoutVars>
          <dgm:bulletEnabled val="1"/>
        </dgm:presLayoutVars>
      </dgm:prSet>
      <dgm:spPr/>
    </dgm:pt>
    <dgm:pt modelId="{F59CA86B-A988-425E-89E9-D3DA0F92EFBA}" type="pres">
      <dgm:prSet presAssocID="{222E8791-C6FE-4B91-B91B-50432A3929C5}" presName="space" presStyleCnt="0"/>
      <dgm:spPr/>
    </dgm:pt>
    <dgm:pt modelId="{E604D0A0-85A8-44E4-832C-F48AF310422B}" type="pres">
      <dgm:prSet presAssocID="{2383BDCC-F3DB-47F2-83CF-D2F9AE6ADA07}" presName="composite" presStyleCnt="0"/>
      <dgm:spPr/>
    </dgm:pt>
    <dgm:pt modelId="{D7562276-DE4E-4DB3-BBF5-C661C9F03AAD}" type="pres">
      <dgm:prSet presAssocID="{2383BDCC-F3DB-47F2-83CF-D2F9AE6ADA07}" presName="parTx" presStyleLbl="alignNode1" presStyleIdx="2" presStyleCnt="3">
        <dgm:presLayoutVars>
          <dgm:chMax val="0"/>
          <dgm:chPref val="0"/>
          <dgm:bulletEnabled val="1"/>
        </dgm:presLayoutVars>
      </dgm:prSet>
      <dgm:spPr/>
    </dgm:pt>
    <dgm:pt modelId="{8E11FC9F-8CCA-4000-8DF1-FB2EC4046284}" type="pres">
      <dgm:prSet presAssocID="{2383BDCC-F3DB-47F2-83CF-D2F9AE6ADA07}" presName="desTx" presStyleLbl="alignAccFollowNode1" presStyleIdx="2" presStyleCnt="3">
        <dgm:presLayoutVars>
          <dgm:bulletEnabled val="1"/>
        </dgm:presLayoutVars>
      </dgm:prSet>
      <dgm:spPr/>
    </dgm:pt>
  </dgm:ptLst>
  <dgm:cxnLst>
    <dgm:cxn modelId="{65B15001-C497-4F5D-9D57-F7D03EAC4B66}" type="presOf" srcId="{2ED893EA-47CB-4CC7-B767-49994EA54163}" destId="{DA974FA2-377F-443B-9CC2-773383E53D72}" srcOrd="0" destOrd="0" presId="urn:microsoft.com/office/officeart/2005/8/layout/hList1"/>
    <dgm:cxn modelId="{040AED04-46FB-4489-997A-4AB2FF6A33DD}" srcId="{973D00FD-10B8-43BA-904E-F09F49F355A3}" destId="{192B4F97-22B2-44BD-B137-1FBD1E95266E}" srcOrd="0" destOrd="0" parTransId="{175A9D8E-1CCD-410A-BFD4-9086C13A0BCF}" sibTransId="{525F32F2-1AC5-40D1-A62C-94DE67D3AE25}"/>
    <dgm:cxn modelId="{65525B0D-7F88-4CBB-A313-9171BA3842AE}" srcId="{76C1680A-AD60-43F7-AC06-04E7D8262A8E}" destId="{2ED893EA-47CB-4CC7-B767-49994EA54163}" srcOrd="0" destOrd="0" parTransId="{979610AB-5C69-4941-A875-FA3F9192D24C}" sibTransId="{31E567F8-8190-4FF7-92C2-7666F5CBF3A3}"/>
    <dgm:cxn modelId="{D867C80F-59E8-486C-B8E6-134EBCEE15D3}" srcId="{2383BDCC-F3DB-47F2-83CF-D2F9AE6ADA07}" destId="{65DB4333-F0B7-4F56-9696-5E2C2793A522}" srcOrd="0" destOrd="0" parTransId="{D61836CB-EA60-4324-A64B-E4A98FC90AF3}" sibTransId="{2F75B2C2-8105-4B84-8417-84363516CDD2}"/>
    <dgm:cxn modelId="{8A190917-6FF7-48CF-B8A9-F8D68924F606}" type="presOf" srcId="{C6ADDD4D-DF76-479E-A51D-11EB22EBBB10}" destId="{DA974FA2-377F-443B-9CC2-773383E53D72}" srcOrd="0" destOrd="2" presId="urn:microsoft.com/office/officeart/2005/8/layout/hList1"/>
    <dgm:cxn modelId="{CF781121-E21E-4A4A-8B89-8C71AFD9E969}" srcId="{0082722A-4843-4AAD-A50E-6E66EB21E428}" destId="{76C1680A-AD60-43F7-AC06-04E7D8262A8E}" srcOrd="0" destOrd="0" parTransId="{82923C42-D8AC-4FE9-B7C0-EBBC71B76E1A}" sibTransId="{FF298AD6-4B32-42C9-B9B6-43ACBA30D09E}"/>
    <dgm:cxn modelId="{6F32BC32-ECE7-4DB9-B196-3E46C4B490F1}" type="presOf" srcId="{192B4F97-22B2-44BD-B137-1FBD1E95266E}" destId="{1CDC8DEF-4B62-4039-BD7F-949E13CB3345}" srcOrd="0" destOrd="0" presId="urn:microsoft.com/office/officeart/2005/8/layout/hList1"/>
    <dgm:cxn modelId="{0726254A-C26A-4B7A-9E19-C5B325561D14}" type="presOf" srcId="{279C7E2D-4645-4F68-A69E-AF80EA2FBFDB}" destId="{DA974FA2-377F-443B-9CC2-773383E53D72}" srcOrd="0" destOrd="1" presId="urn:microsoft.com/office/officeart/2005/8/layout/hList1"/>
    <dgm:cxn modelId="{469E776F-A4D9-41AA-AC7A-35E7B63D5815}" type="presOf" srcId="{76C1680A-AD60-43F7-AC06-04E7D8262A8E}" destId="{9597E145-C5FB-41C5-8346-BC007E68C5B9}" srcOrd="0" destOrd="0" presId="urn:microsoft.com/office/officeart/2005/8/layout/hList1"/>
    <dgm:cxn modelId="{15956470-D912-46BD-A6D4-08CEE6BC0583}" type="presOf" srcId="{65DB4333-F0B7-4F56-9696-5E2C2793A522}" destId="{8E11FC9F-8CCA-4000-8DF1-FB2EC4046284}" srcOrd="0" destOrd="0" presId="urn:microsoft.com/office/officeart/2005/8/layout/hList1"/>
    <dgm:cxn modelId="{3A026F50-F2CD-41D4-9017-E15D5D6517D1}" type="presOf" srcId="{973D00FD-10B8-43BA-904E-F09F49F355A3}" destId="{8F470FC1-503B-458C-954A-622BF87493E7}" srcOrd="0" destOrd="0" presId="urn:microsoft.com/office/officeart/2005/8/layout/hList1"/>
    <dgm:cxn modelId="{AFE89951-A4AF-4905-B652-7D3B848FA684}" srcId="{76C1680A-AD60-43F7-AC06-04E7D8262A8E}" destId="{C6ADDD4D-DF76-479E-A51D-11EB22EBBB10}" srcOrd="2" destOrd="0" parTransId="{F779356F-9674-485D-98DF-150CB1DA9BCA}" sibTransId="{A3866108-44DD-42F3-AF9D-C8C9238C9E76}"/>
    <dgm:cxn modelId="{3C790457-6B23-4873-87B6-4CE8CA9F8512}" srcId="{76C1680A-AD60-43F7-AC06-04E7D8262A8E}" destId="{279C7E2D-4645-4F68-A69E-AF80EA2FBFDB}" srcOrd="1" destOrd="0" parTransId="{3BF08168-3DBA-45F4-A6C7-CF76D86B8AF5}" sibTransId="{D6A41670-F30E-4B29-AFC0-3B4FD8AF8DE6}"/>
    <dgm:cxn modelId="{F8A1E192-CAE7-4FAE-BB9D-E08EC7B0C069}" srcId="{0082722A-4843-4AAD-A50E-6E66EB21E428}" destId="{973D00FD-10B8-43BA-904E-F09F49F355A3}" srcOrd="1" destOrd="0" parTransId="{FDD4AB53-8E15-403B-B28D-88ABE425DEB2}" sibTransId="{222E8791-C6FE-4B91-B91B-50432A3929C5}"/>
    <dgm:cxn modelId="{E2852CA4-9631-4A47-8A9C-C9CDA734734E}" type="presOf" srcId="{2383BDCC-F3DB-47F2-83CF-D2F9AE6ADA07}" destId="{D7562276-DE4E-4DB3-BBF5-C661C9F03AAD}" srcOrd="0" destOrd="0" presId="urn:microsoft.com/office/officeart/2005/8/layout/hList1"/>
    <dgm:cxn modelId="{E03CFAA5-85E8-476D-890A-5B6E20627BC3}" srcId="{0082722A-4843-4AAD-A50E-6E66EB21E428}" destId="{2383BDCC-F3DB-47F2-83CF-D2F9AE6ADA07}" srcOrd="2" destOrd="0" parTransId="{1374BF03-B9B0-40FD-BB6B-97AD2065934F}" sibTransId="{1D61E38B-D48E-4846-A971-CBA280C53947}"/>
    <dgm:cxn modelId="{4EA5C6DF-2479-4E1A-B950-57311E6E4E25}" type="presOf" srcId="{0082722A-4843-4AAD-A50E-6E66EB21E428}" destId="{B412F9D2-C26D-443C-AFA2-67E34439059C}" srcOrd="0" destOrd="0" presId="urn:microsoft.com/office/officeart/2005/8/layout/hList1"/>
    <dgm:cxn modelId="{B65E2084-7A7C-44E1-AB2F-C7E1C43D21DF}" type="presParOf" srcId="{B412F9D2-C26D-443C-AFA2-67E34439059C}" destId="{C4FBF1DD-FDE0-4DD9-B9EB-BF5686EADEC0}" srcOrd="0" destOrd="0" presId="urn:microsoft.com/office/officeart/2005/8/layout/hList1"/>
    <dgm:cxn modelId="{FCC3A251-14B1-4353-AA6A-0B43668124A5}" type="presParOf" srcId="{C4FBF1DD-FDE0-4DD9-B9EB-BF5686EADEC0}" destId="{9597E145-C5FB-41C5-8346-BC007E68C5B9}" srcOrd="0" destOrd="0" presId="urn:microsoft.com/office/officeart/2005/8/layout/hList1"/>
    <dgm:cxn modelId="{A1461081-B92A-46D0-880E-BE7F76BB3B28}" type="presParOf" srcId="{C4FBF1DD-FDE0-4DD9-B9EB-BF5686EADEC0}" destId="{DA974FA2-377F-443B-9CC2-773383E53D72}" srcOrd="1" destOrd="0" presId="urn:microsoft.com/office/officeart/2005/8/layout/hList1"/>
    <dgm:cxn modelId="{AAF09D1F-FA7A-4FBE-8C71-282E0890038E}" type="presParOf" srcId="{B412F9D2-C26D-443C-AFA2-67E34439059C}" destId="{CC910A8D-F8B7-4F42-8679-FB0F7FC49977}" srcOrd="1" destOrd="0" presId="urn:microsoft.com/office/officeart/2005/8/layout/hList1"/>
    <dgm:cxn modelId="{9B5F2717-D012-43FD-9F96-EA9B8E84D0EF}" type="presParOf" srcId="{B412F9D2-C26D-443C-AFA2-67E34439059C}" destId="{8A3DD771-4B08-4D9E-AC6A-F0489AD2E4B0}" srcOrd="2" destOrd="0" presId="urn:microsoft.com/office/officeart/2005/8/layout/hList1"/>
    <dgm:cxn modelId="{10DC97D6-EA30-41BE-9868-ACDBFA6AD538}" type="presParOf" srcId="{8A3DD771-4B08-4D9E-AC6A-F0489AD2E4B0}" destId="{8F470FC1-503B-458C-954A-622BF87493E7}" srcOrd="0" destOrd="0" presId="urn:microsoft.com/office/officeart/2005/8/layout/hList1"/>
    <dgm:cxn modelId="{E2B228FA-67B2-453C-98AA-F6CA24FB36AB}" type="presParOf" srcId="{8A3DD771-4B08-4D9E-AC6A-F0489AD2E4B0}" destId="{1CDC8DEF-4B62-4039-BD7F-949E13CB3345}" srcOrd="1" destOrd="0" presId="urn:microsoft.com/office/officeart/2005/8/layout/hList1"/>
    <dgm:cxn modelId="{63617D50-8CD7-4B51-88B3-DA38E16B9012}" type="presParOf" srcId="{B412F9D2-C26D-443C-AFA2-67E34439059C}" destId="{F59CA86B-A988-425E-89E9-D3DA0F92EFBA}" srcOrd="3" destOrd="0" presId="urn:microsoft.com/office/officeart/2005/8/layout/hList1"/>
    <dgm:cxn modelId="{800C3042-26AF-49D6-99AC-37988D25DD6E}" type="presParOf" srcId="{B412F9D2-C26D-443C-AFA2-67E34439059C}" destId="{E604D0A0-85A8-44E4-832C-F48AF310422B}" srcOrd="4" destOrd="0" presId="urn:microsoft.com/office/officeart/2005/8/layout/hList1"/>
    <dgm:cxn modelId="{426D5A25-2E73-4AB7-9A65-9AF3D60F7CA8}" type="presParOf" srcId="{E604D0A0-85A8-44E4-832C-F48AF310422B}" destId="{D7562276-DE4E-4DB3-BBF5-C661C9F03AAD}" srcOrd="0" destOrd="0" presId="urn:microsoft.com/office/officeart/2005/8/layout/hList1"/>
    <dgm:cxn modelId="{62451E32-48D2-4504-8AEE-38566230EA12}" type="presParOf" srcId="{E604D0A0-85A8-44E4-832C-F48AF310422B}" destId="{8E11FC9F-8CCA-4000-8DF1-FB2EC404628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7E145-C5FB-41C5-8346-BC007E68C5B9}">
      <dsp:nvSpPr>
        <dsp:cNvPr id="0" name=""/>
        <dsp:cNvSpPr/>
      </dsp:nvSpPr>
      <dsp:spPr>
        <a:xfrm>
          <a:off x="3089" y="1306105"/>
          <a:ext cx="3012121" cy="1192396"/>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latin typeface="Poppins" panose="00000500000000000000" pitchFamily="2" charset="0"/>
              <a:cs typeface="Poppins" panose="00000500000000000000" pitchFamily="2" charset="0"/>
            </a:rPr>
            <a:t>Data  validation</a:t>
          </a:r>
          <a:endParaRPr lang="zh-TW" altLang="en-US" sz="2800" kern="1200" dirty="0">
            <a:latin typeface="Poppins" panose="00000500000000000000" pitchFamily="2" charset="0"/>
            <a:cs typeface="Poppins" panose="00000500000000000000" pitchFamily="2" charset="0"/>
          </a:endParaRPr>
        </a:p>
      </dsp:txBody>
      <dsp:txXfrm>
        <a:off x="3089" y="1306105"/>
        <a:ext cx="3012121" cy="1192396"/>
      </dsp:txXfrm>
    </dsp:sp>
    <dsp:sp modelId="{DA974FA2-377F-443B-9CC2-773383E53D72}">
      <dsp:nvSpPr>
        <dsp:cNvPr id="0" name=""/>
        <dsp:cNvSpPr/>
      </dsp:nvSpPr>
      <dsp:spPr>
        <a:xfrm>
          <a:off x="3089" y="2498501"/>
          <a:ext cx="3012121" cy="1614060"/>
        </a:xfrm>
        <a:prstGeom prst="rect">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TW" sz="1800" kern="1200" dirty="0">
              <a:latin typeface="Poppins" panose="00000500000000000000" pitchFamily="2" charset="0"/>
              <a:cs typeface="Poppins" panose="00000500000000000000" pitchFamily="2" charset="0"/>
            </a:rPr>
            <a:t>15,000 customers</a:t>
          </a:r>
          <a:endParaRPr lang="zh-TW" altLang="en-US" sz="1800" kern="1200" dirty="0">
            <a:latin typeface="Poppins" panose="00000500000000000000" pitchFamily="2" charset="0"/>
            <a:cs typeface="Poppins" panose="00000500000000000000" pitchFamily="2" charset="0"/>
          </a:endParaRPr>
        </a:p>
        <a:p>
          <a:pPr marL="171450" lvl="1" indent="-171450" algn="l" defTabSz="800100">
            <a:lnSpc>
              <a:spcPct val="90000"/>
            </a:lnSpc>
            <a:spcBef>
              <a:spcPct val="0"/>
            </a:spcBef>
            <a:spcAft>
              <a:spcPct val="15000"/>
            </a:spcAft>
            <a:buChar char="•"/>
          </a:pPr>
          <a:r>
            <a:rPr lang="en-US" altLang="zh-TW" sz="1800" kern="1200" dirty="0">
              <a:latin typeface="Poppins" panose="00000500000000000000" pitchFamily="2" charset="0"/>
              <a:cs typeface="Poppins" panose="00000500000000000000" pitchFamily="2" charset="0"/>
            </a:rPr>
            <a:t>1,074 null entries in revenue</a:t>
          </a:r>
          <a:endParaRPr lang="zh-TW" altLang="en-US" sz="1800" kern="1200" dirty="0">
            <a:latin typeface="Poppins" panose="00000500000000000000" pitchFamily="2" charset="0"/>
            <a:cs typeface="Poppins" panose="00000500000000000000" pitchFamily="2" charset="0"/>
          </a:endParaRPr>
        </a:p>
        <a:p>
          <a:pPr marL="171450" lvl="1" indent="-171450" algn="l" defTabSz="800100">
            <a:lnSpc>
              <a:spcPct val="90000"/>
            </a:lnSpc>
            <a:spcBef>
              <a:spcPct val="0"/>
            </a:spcBef>
            <a:spcAft>
              <a:spcPct val="15000"/>
            </a:spcAft>
            <a:buChar char="•"/>
          </a:pPr>
          <a:r>
            <a:rPr lang="en-US" altLang="zh-TW" sz="1800" kern="1200" dirty="0">
              <a:latin typeface="Poppins" panose="00000500000000000000" pitchFamily="2" charset="0"/>
              <a:cs typeface="Poppins" panose="00000500000000000000" pitchFamily="2" charset="0"/>
            </a:rPr>
            <a:t>Data cleaning</a:t>
          </a:r>
          <a:endParaRPr lang="zh-TW" altLang="en-US" sz="1800" kern="1200" dirty="0">
            <a:latin typeface="Poppins" panose="00000500000000000000" pitchFamily="2" charset="0"/>
            <a:cs typeface="Poppins" panose="00000500000000000000" pitchFamily="2" charset="0"/>
          </a:endParaRPr>
        </a:p>
      </dsp:txBody>
      <dsp:txXfrm>
        <a:off x="3089" y="2498501"/>
        <a:ext cx="3012121" cy="1614060"/>
      </dsp:txXfrm>
    </dsp:sp>
    <dsp:sp modelId="{8F470FC1-503B-458C-954A-622BF87493E7}">
      <dsp:nvSpPr>
        <dsp:cNvPr id="0" name=""/>
        <dsp:cNvSpPr/>
      </dsp:nvSpPr>
      <dsp:spPr>
        <a:xfrm>
          <a:off x="3436907" y="1306105"/>
          <a:ext cx="3012121" cy="1192396"/>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latin typeface="Poppins" panose="00000500000000000000" pitchFamily="2" charset="0"/>
              <a:cs typeface="Poppins" panose="00000500000000000000" pitchFamily="2" charset="0"/>
            </a:rPr>
            <a:t>Exploratory Analysis</a:t>
          </a:r>
          <a:endParaRPr lang="zh-TW" altLang="en-US" sz="2800" kern="1200" dirty="0">
            <a:latin typeface="Poppins" panose="00000500000000000000" pitchFamily="2" charset="0"/>
            <a:cs typeface="Poppins" panose="00000500000000000000" pitchFamily="2" charset="0"/>
          </a:endParaRPr>
        </a:p>
      </dsp:txBody>
      <dsp:txXfrm>
        <a:off x="3436907" y="1306105"/>
        <a:ext cx="3012121" cy="1192396"/>
      </dsp:txXfrm>
    </dsp:sp>
    <dsp:sp modelId="{1CDC8DEF-4B62-4039-BD7F-949E13CB3345}">
      <dsp:nvSpPr>
        <dsp:cNvPr id="0" name=""/>
        <dsp:cNvSpPr/>
      </dsp:nvSpPr>
      <dsp:spPr>
        <a:xfrm>
          <a:off x="3436907" y="2498501"/>
          <a:ext cx="3012121" cy="1614060"/>
        </a:xfrm>
        <a:prstGeom prst="rect">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TW" sz="1800" kern="1200" dirty="0">
              <a:solidFill>
                <a:prstClr val="black">
                  <a:hueOff val="0"/>
                  <a:satOff val="0"/>
                  <a:lumOff val="0"/>
                  <a:alphaOff val="0"/>
                </a:prstClr>
              </a:solidFill>
              <a:latin typeface="Poppins" panose="00000500000000000000" pitchFamily="2" charset="0"/>
              <a:ea typeface="新細明體" panose="02020500000000000000" pitchFamily="18" charset="-120"/>
              <a:cs typeface="Poppins" panose="00000500000000000000" pitchFamily="2" charset="0"/>
            </a:rPr>
            <a:t>The revenue spread and tendency over time.</a:t>
          </a:r>
          <a:endParaRPr lang="zh-TW" altLang="en-US" sz="1800" kern="1200" dirty="0">
            <a:solidFill>
              <a:prstClr val="black">
                <a:hueOff val="0"/>
                <a:satOff val="0"/>
                <a:lumOff val="0"/>
                <a:alphaOff val="0"/>
              </a:prstClr>
            </a:solidFill>
            <a:latin typeface="Poppins" panose="00000500000000000000" pitchFamily="2" charset="0"/>
            <a:ea typeface="新細明體" panose="02020500000000000000" pitchFamily="18" charset="-120"/>
            <a:cs typeface="Poppins" panose="00000500000000000000" pitchFamily="2" charset="0"/>
          </a:endParaRPr>
        </a:p>
      </dsp:txBody>
      <dsp:txXfrm>
        <a:off x="3436907" y="2498501"/>
        <a:ext cx="3012121" cy="1614060"/>
      </dsp:txXfrm>
    </dsp:sp>
    <dsp:sp modelId="{D7562276-DE4E-4DB3-BBF5-C661C9F03AAD}">
      <dsp:nvSpPr>
        <dsp:cNvPr id="0" name=""/>
        <dsp:cNvSpPr/>
      </dsp:nvSpPr>
      <dsp:spPr>
        <a:xfrm>
          <a:off x="6870725" y="1306105"/>
          <a:ext cx="3012121" cy="1192396"/>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latin typeface="Poppins" panose="00000500000000000000" pitchFamily="2" charset="0"/>
              <a:cs typeface="Poppins" panose="00000500000000000000" pitchFamily="2" charset="0"/>
            </a:rPr>
            <a:t>Business Metric</a:t>
          </a:r>
          <a:endParaRPr lang="zh-TW" altLang="en-US" sz="2800" kern="1200" dirty="0">
            <a:latin typeface="Poppins" panose="00000500000000000000" pitchFamily="2" charset="0"/>
            <a:cs typeface="Poppins" panose="00000500000000000000" pitchFamily="2" charset="0"/>
          </a:endParaRPr>
        </a:p>
      </dsp:txBody>
      <dsp:txXfrm>
        <a:off x="6870725" y="1306105"/>
        <a:ext cx="3012121" cy="1192396"/>
      </dsp:txXfrm>
    </dsp:sp>
    <dsp:sp modelId="{8E11FC9F-8CCA-4000-8DF1-FB2EC4046284}">
      <dsp:nvSpPr>
        <dsp:cNvPr id="0" name=""/>
        <dsp:cNvSpPr/>
      </dsp:nvSpPr>
      <dsp:spPr>
        <a:xfrm>
          <a:off x="6870725" y="2498501"/>
          <a:ext cx="3012121" cy="1614060"/>
        </a:xfrm>
        <a:prstGeom prst="rect">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TW" sz="1800" kern="1200" dirty="0">
              <a:solidFill>
                <a:prstClr val="black">
                  <a:hueOff val="0"/>
                  <a:satOff val="0"/>
                  <a:lumOff val="0"/>
                  <a:alphaOff val="0"/>
                </a:prstClr>
              </a:solidFill>
              <a:latin typeface="Poppins" panose="00000500000000000000" pitchFamily="2" charset="0"/>
              <a:ea typeface="新細明體" panose="02020500000000000000" pitchFamily="18" charset="-120"/>
              <a:cs typeface="Poppins" panose="00000500000000000000" pitchFamily="2" charset="0"/>
            </a:rPr>
            <a:t>Estimate the future revenue based on the current data.</a:t>
          </a:r>
          <a:endParaRPr lang="zh-TW" altLang="en-US" sz="1800" kern="1200" dirty="0">
            <a:solidFill>
              <a:prstClr val="black">
                <a:hueOff val="0"/>
                <a:satOff val="0"/>
                <a:lumOff val="0"/>
                <a:alphaOff val="0"/>
              </a:prstClr>
            </a:solidFill>
            <a:latin typeface="Poppins" panose="00000500000000000000" pitchFamily="2" charset="0"/>
            <a:ea typeface="新細明體" panose="02020500000000000000" pitchFamily="18" charset="-120"/>
            <a:cs typeface="Poppins" panose="00000500000000000000" pitchFamily="2" charset="0"/>
          </a:endParaRPr>
        </a:p>
      </dsp:txBody>
      <dsp:txXfrm>
        <a:off x="6870725" y="2498501"/>
        <a:ext cx="3012121" cy="16140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62897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1689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475197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按一下以編輯母片文字樣式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92213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1341986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3293513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3830227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1226330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309601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211358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120359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136304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286182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342330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187679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Date Placeholder 4"/>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32376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00D8607-DDFF-4109-8009-756CAA67AF34}" type="datetimeFigureOut">
              <a:rPr lang="zh-TW" altLang="en-US" smtClean="0"/>
              <a:t>2022/12/26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324985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0D8607-DDFF-4109-8009-756CAA67AF34}" type="datetimeFigureOut">
              <a:rPr lang="zh-TW" altLang="en-US" smtClean="0"/>
              <a:t>2022/12/26</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FA2C72-11BA-43DB-8056-8250B1FBD5D8}" type="slidenum">
              <a:rPr lang="zh-TW" altLang="en-US" smtClean="0"/>
              <a:t>‹#›</a:t>
            </a:fld>
            <a:endParaRPr lang="zh-TW" altLang="en-US"/>
          </a:p>
        </p:txBody>
      </p:sp>
    </p:spTree>
    <p:extLst>
      <p:ext uri="{BB962C8B-B14F-4D97-AF65-F5344CB8AC3E}">
        <p14:creationId xmlns:p14="http://schemas.microsoft.com/office/powerpoint/2010/main" val="33765634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Person writing on a notepad">
            <a:extLst>
              <a:ext uri="{FF2B5EF4-FFF2-40B4-BE49-F238E27FC236}">
                <a16:creationId xmlns:a16="http://schemas.microsoft.com/office/drawing/2014/main" id="{463DB01C-9210-5A2C-5AE4-265A77BBD3E8}"/>
              </a:ext>
            </a:extLst>
          </p:cNvPr>
          <p:cNvPicPr>
            <a:picLocks noChangeAspect="1"/>
          </p:cNvPicPr>
          <p:nvPr/>
        </p:nvPicPr>
        <p:blipFill rotWithShape="1">
          <a:blip r:embed="rId4">
            <a:duotone>
              <a:prstClr val="black"/>
              <a:schemeClr val="accent5">
                <a:tint val="45000"/>
                <a:satMod val="400000"/>
              </a:schemeClr>
            </a:duotone>
            <a:alphaModFix amt="25000"/>
          </a:blip>
          <a:srcRect t="28556" b="467"/>
          <a:stretch/>
        </p:blipFill>
        <p:spPr>
          <a:xfrm>
            <a:off x="20" y="10"/>
            <a:ext cx="12191980" cy="6857990"/>
          </a:xfrm>
          <a:prstGeom prst="rect">
            <a:avLst/>
          </a:prstGeom>
        </p:spPr>
      </p:pic>
      <p:sp>
        <p:nvSpPr>
          <p:cNvPr id="2" name="標題 1">
            <a:extLst>
              <a:ext uri="{FF2B5EF4-FFF2-40B4-BE49-F238E27FC236}">
                <a16:creationId xmlns:a16="http://schemas.microsoft.com/office/drawing/2014/main" id="{5A35C40A-45CD-954A-602F-48E5FE9E299D}"/>
              </a:ext>
            </a:extLst>
          </p:cNvPr>
          <p:cNvSpPr>
            <a:spLocks noGrp="1"/>
          </p:cNvSpPr>
          <p:nvPr>
            <p:ph type="ctrTitle"/>
          </p:nvPr>
        </p:nvSpPr>
        <p:spPr>
          <a:xfrm>
            <a:off x="1154955" y="1447800"/>
            <a:ext cx="8825658" cy="3329581"/>
          </a:xfrm>
        </p:spPr>
        <p:txBody>
          <a:bodyPr>
            <a:normAutofit/>
          </a:bodyPr>
          <a:lstStyle/>
          <a:p>
            <a:r>
              <a:rPr lang="en-US" altLang="zh-TW" b="1" i="0" u="none" strike="noStrike" baseline="0" dirty="0">
                <a:latin typeface="Poppins" panose="00000500000000000000" pitchFamily="2" charset="0"/>
                <a:cs typeface="Poppins" panose="00000500000000000000" pitchFamily="2" charset="0"/>
              </a:rPr>
              <a:t>Sales strategy for our new product</a:t>
            </a:r>
            <a:endParaRPr lang="zh-TW" altLang="en-US" b="1" dirty="0">
              <a:latin typeface="Poppins" panose="00000500000000000000" pitchFamily="2" charset="0"/>
              <a:cs typeface="Poppins" panose="00000500000000000000" pitchFamily="2" charset="0"/>
            </a:endParaRPr>
          </a:p>
        </p:txBody>
      </p:sp>
      <p:sp>
        <p:nvSpPr>
          <p:cNvPr id="3" name="副標題 2">
            <a:extLst>
              <a:ext uri="{FF2B5EF4-FFF2-40B4-BE49-F238E27FC236}">
                <a16:creationId xmlns:a16="http://schemas.microsoft.com/office/drawing/2014/main" id="{850FC03B-3BD9-2ABA-5CCD-CA2B6AC039C9}"/>
              </a:ext>
            </a:extLst>
          </p:cNvPr>
          <p:cNvSpPr>
            <a:spLocks noGrp="1"/>
          </p:cNvSpPr>
          <p:nvPr>
            <p:ph type="subTitle" idx="1"/>
          </p:nvPr>
        </p:nvSpPr>
        <p:spPr>
          <a:xfrm>
            <a:off x="1224112" y="1765239"/>
            <a:ext cx="8825658" cy="861420"/>
          </a:xfrm>
        </p:spPr>
        <p:txBody>
          <a:bodyPr>
            <a:normAutofit/>
          </a:bodyPr>
          <a:lstStyle/>
          <a:p>
            <a:r>
              <a:rPr lang="en-US" altLang="zh-TW" sz="1800" b="0" i="1" u="none" strike="noStrike" baseline="0" dirty="0" err="1">
                <a:solidFill>
                  <a:schemeClr val="bg2">
                    <a:lumMod val="20000"/>
                    <a:lumOff val="80000"/>
                  </a:schemeClr>
                </a:solidFill>
                <a:latin typeface="Poppins" panose="00000500000000000000" pitchFamily="2" charset="0"/>
                <a:cs typeface="Poppins" panose="00000500000000000000" pitchFamily="2" charset="0"/>
              </a:rPr>
              <a:t>datacamp</a:t>
            </a:r>
            <a:r>
              <a:rPr lang="en-US" altLang="zh-TW" sz="1800" b="0" i="1" u="none" strike="noStrike" baseline="0" dirty="0">
                <a:solidFill>
                  <a:schemeClr val="bg2">
                    <a:lumMod val="20000"/>
                    <a:lumOff val="80000"/>
                  </a:schemeClr>
                </a:solidFill>
                <a:latin typeface="Poppins" panose="00000500000000000000" pitchFamily="2" charset="0"/>
                <a:cs typeface="Poppins" panose="00000500000000000000" pitchFamily="2" charset="0"/>
              </a:rPr>
              <a:t> Practical Exam - Product Sales</a:t>
            </a:r>
            <a:endParaRPr lang="zh-TW" altLang="en-US" i="1" dirty="0">
              <a:solidFill>
                <a:schemeClr val="bg2">
                  <a:lumMod val="20000"/>
                  <a:lumOff val="80000"/>
                </a:schemeClr>
              </a:solidFill>
              <a:latin typeface="Poppins" panose="00000500000000000000" pitchFamily="2" charset="0"/>
              <a:cs typeface="Poppins" panose="00000500000000000000" pitchFamily="2" charset="0"/>
            </a:endParaRP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ustDataLst>
      <p:tags r:id="rId1"/>
    </p:custDataLst>
    <p:extLst>
      <p:ext uri="{BB962C8B-B14F-4D97-AF65-F5344CB8AC3E}">
        <p14:creationId xmlns:p14="http://schemas.microsoft.com/office/powerpoint/2010/main" val="164696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9F68109-9438-63DC-DBE6-F53160E0B85B}"/>
              </a:ext>
            </a:extLst>
          </p:cNvPr>
          <p:cNvSpPr>
            <a:spLocks noGrp="1"/>
          </p:cNvSpPr>
          <p:nvPr>
            <p:ph type="title"/>
          </p:nvPr>
        </p:nvSpPr>
        <p:spPr>
          <a:xfrm>
            <a:off x="721184" y="408040"/>
            <a:ext cx="6188190" cy="1622321"/>
          </a:xfrm>
        </p:spPr>
        <p:txBody>
          <a:bodyPr>
            <a:normAutofit/>
          </a:bodyPr>
          <a:lstStyle/>
          <a:p>
            <a:pPr>
              <a:lnSpc>
                <a:spcPct val="90000"/>
              </a:lnSpc>
            </a:pPr>
            <a:r>
              <a:rPr lang="en-US" altLang="zh-TW" sz="3600" b="1" dirty="0">
                <a:solidFill>
                  <a:srgbClr val="EBEBEB"/>
                </a:solidFill>
                <a:latin typeface="Poppins" panose="00000500000000000000" pitchFamily="2" charset="0"/>
                <a:cs typeface="Poppins" panose="00000500000000000000" pitchFamily="2" charset="0"/>
              </a:rPr>
              <a:t>What’s the suitable sales methods for our new product ?</a:t>
            </a:r>
            <a:endParaRPr lang="zh-TW" altLang="en-US" sz="3600" b="1" dirty="0">
              <a:solidFill>
                <a:srgbClr val="EBEBEB"/>
              </a:solidFill>
              <a:latin typeface="Poppins" panose="00000500000000000000" pitchFamily="2" charset="0"/>
              <a:cs typeface="Poppins" panose="00000500000000000000" pitchFamily="2" charset="0"/>
            </a:endParaRPr>
          </a:p>
        </p:txBody>
      </p:sp>
      <p:sp>
        <p:nvSpPr>
          <p:cNvPr id="3" name="內容版面配置區 2">
            <a:extLst>
              <a:ext uri="{FF2B5EF4-FFF2-40B4-BE49-F238E27FC236}">
                <a16:creationId xmlns:a16="http://schemas.microsoft.com/office/drawing/2014/main" id="{298A287D-072E-6019-E415-48C6AB17E8CF}"/>
              </a:ext>
            </a:extLst>
          </p:cNvPr>
          <p:cNvSpPr>
            <a:spLocks noGrp="1"/>
          </p:cNvSpPr>
          <p:nvPr>
            <p:ph idx="1"/>
          </p:nvPr>
        </p:nvSpPr>
        <p:spPr>
          <a:xfrm>
            <a:off x="601440" y="2278563"/>
            <a:ext cx="6188189" cy="4331234"/>
          </a:xfrm>
        </p:spPr>
        <p:txBody>
          <a:bodyPr>
            <a:normAutofit lnSpcReduction="10000"/>
          </a:bodyPr>
          <a:lstStyle/>
          <a:p>
            <a:pPr>
              <a:lnSpc>
                <a:spcPct val="90000"/>
              </a:lnSpc>
              <a:buClr>
                <a:srgbClr val="26595B"/>
              </a:buClr>
            </a:pPr>
            <a:r>
              <a:rPr lang="en-US" altLang="zh-TW" sz="1400" b="0" i="0" u="none" strike="noStrike" baseline="0" dirty="0">
                <a:solidFill>
                  <a:srgbClr val="FFFFFF"/>
                </a:solidFill>
                <a:latin typeface="Poppins" panose="00000500000000000000" pitchFamily="2" charset="0"/>
                <a:cs typeface="Poppins" panose="00000500000000000000" pitchFamily="2" charset="0"/>
              </a:rPr>
              <a:t>Six weeks ago we launched a new line of office stationery.</a:t>
            </a:r>
          </a:p>
          <a:p>
            <a:pPr>
              <a:lnSpc>
                <a:spcPct val="90000"/>
              </a:lnSpc>
              <a:buClr>
                <a:srgbClr val="26595B"/>
              </a:buClr>
            </a:pPr>
            <a:r>
              <a:rPr lang="en-US" altLang="zh-TW" sz="1400" b="0" i="0" u="none" strike="noStrike" baseline="0" dirty="0">
                <a:solidFill>
                  <a:srgbClr val="FFFFFF"/>
                </a:solidFill>
                <a:latin typeface="Poppins" panose="00000500000000000000" pitchFamily="2" charset="0"/>
                <a:cs typeface="Poppins" panose="00000500000000000000" pitchFamily="2" charset="0"/>
              </a:rPr>
              <a:t>We have tested three different sales strategies</a:t>
            </a:r>
            <a:endParaRPr lang="en-US" altLang="zh-TW" sz="1400" dirty="0">
              <a:solidFill>
                <a:srgbClr val="FFFFFF"/>
              </a:solidFill>
              <a:latin typeface="Poppins" panose="00000500000000000000" pitchFamily="2" charset="0"/>
              <a:cs typeface="Poppins" panose="00000500000000000000" pitchFamily="2" charset="0"/>
            </a:endParaRPr>
          </a:p>
          <a:p>
            <a:pPr lvl="1">
              <a:lnSpc>
                <a:spcPct val="90000"/>
              </a:lnSpc>
              <a:buClr>
                <a:srgbClr val="26595B"/>
              </a:buClr>
            </a:pPr>
            <a:r>
              <a:rPr lang="en-US" altLang="zh-TW" sz="1400" b="1" i="0" u="none" strike="noStrike" baseline="0" dirty="0">
                <a:solidFill>
                  <a:srgbClr val="FFFFFF"/>
                </a:solidFill>
                <a:latin typeface="Poppins" panose="00000500000000000000" pitchFamily="2" charset="0"/>
                <a:cs typeface="Poppins" panose="00000500000000000000" pitchFamily="2" charset="0"/>
              </a:rPr>
              <a:t>Email</a:t>
            </a:r>
            <a:endParaRPr lang="en-US" altLang="zh-TW" sz="1400" dirty="0">
              <a:solidFill>
                <a:srgbClr val="FFFFFF"/>
              </a:solidFill>
              <a:latin typeface="Poppins" panose="00000500000000000000" pitchFamily="2" charset="0"/>
              <a:cs typeface="Poppins" panose="00000500000000000000" pitchFamily="2" charset="0"/>
            </a:endParaRPr>
          </a:p>
          <a:p>
            <a:pPr lvl="2">
              <a:lnSpc>
                <a:spcPct val="90000"/>
              </a:lnSpc>
              <a:buClr>
                <a:srgbClr val="26595B"/>
              </a:buClr>
            </a:pPr>
            <a:r>
              <a:rPr lang="en-US" altLang="zh-TW" sz="1400" dirty="0">
                <a:solidFill>
                  <a:srgbClr val="FFFFFF"/>
                </a:solidFill>
                <a:latin typeface="Poppins" panose="00000500000000000000" pitchFamily="2" charset="0"/>
                <a:cs typeface="Poppins" panose="00000500000000000000" pitchFamily="2" charset="0"/>
              </a:rPr>
              <a:t>Customers in this group received an email when the product line was launched, and a further email three weeks later. This required very little work for the team.</a:t>
            </a:r>
          </a:p>
          <a:p>
            <a:pPr lvl="1">
              <a:lnSpc>
                <a:spcPct val="90000"/>
              </a:lnSpc>
              <a:buClr>
                <a:srgbClr val="26595B"/>
              </a:buClr>
            </a:pPr>
            <a:r>
              <a:rPr lang="en-US" altLang="zh-TW" sz="1400" b="1" dirty="0">
                <a:solidFill>
                  <a:srgbClr val="FFFFFF"/>
                </a:solidFill>
                <a:latin typeface="Poppins" panose="00000500000000000000" pitchFamily="2" charset="0"/>
                <a:cs typeface="Poppins" panose="00000500000000000000" pitchFamily="2" charset="0"/>
              </a:rPr>
              <a:t>Call</a:t>
            </a:r>
          </a:p>
          <a:p>
            <a:pPr lvl="2">
              <a:lnSpc>
                <a:spcPct val="90000"/>
              </a:lnSpc>
              <a:buClr>
                <a:srgbClr val="26595B"/>
              </a:buClr>
            </a:pPr>
            <a:r>
              <a:rPr lang="en-US" altLang="zh-TW" sz="1400" dirty="0">
                <a:solidFill>
                  <a:srgbClr val="FFFFFF"/>
                </a:solidFill>
                <a:latin typeface="Poppins" panose="00000500000000000000" pitchFamily="2" charset="0"/>
                <a:cs typeface="Poppins" panose="00000500000000000000" pitchFamily="2" charset="0"/>
              </a:rPr>
              <a:t>Customers in this group were called by a member of the sales team. On average members of the team were on the phone for around thirty minutes per customer.</a:t>
            </a:r>
          </a:p>
          <a:p>
            <a:pPr lvl="1">
              <a:lnSpc>
                <a:spcPct val="90000"/>
              </a:lnSpc>
              <a:buClr>
                <a:srgbClr val="26595B"/>
              </a:buClr>
            </a:pPr>
            <a:r>
              <a:rPr lang="en-US" altLang="zh-TW" sz="1400" b="1" dirty="0">
                <a:solidFill>
                  <a:srgbClr val="FFFFFF"/>
                </a:solidFill>
                <a:latin typeface="Poppins" panose="00000500000000000000" pitchFamily="2" charset="0"/>
                <a:cs typeface="Poppins" panose="00000500000000000000" pitchFamily="2" charset="0"/>
              </a:rPr>
              <a:t>Email and call</a:t>
            </a:r>
          </a:p>
          <a:p>
            <a:pPr lvl="2">
              <a:lnSpc>
                <a:spcPct val="90000"/>
              </a:lnSpc>
              <a:buClr>
                <a:srgbClr val="26595B"/>
              </a:buClr>
            </a:pPr>
            <a:r>
              <a:rPr lang="en-US" altLang="zh-TW" sz="1400" dirty="0">
                <a:solidFill>
                  <a:srgbClr val="FFFFFF"/>
                </a:solidFill>
                <a:latin typeface="Poppins" panose="00000500000000000000" pitchFamily="2" charset="0"/>
                <a:cs typeface="Poppins" panose="00000500000000000000" pitchFamily="2" charset="0"/>
              </a:rPr>
              <a:t>Customers in this group were first sent the product information email, then called a week later by the sales team to talk about their needs and how this new product may support their work. The email required little work from the team, the call was around ten minutes per customer.</a:t>
            </a:r>
          </a:p>
        </p:txBody>
      </p:sp>
      <p:sp>
        <p:nvSpPr>
          <p:cNvPr id="2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8" name="Picture 15" descr="School and office supplies">
            <a:extLst>
              <a:ext uri="{FF2B5EF4-FFF2-40B4-BE49-F238E27FC236}">
                <a16:creationId xmlns:a16="http://schemas.microsoft.com/office/drawing/2014/main" id="{DFBED539-8E25-6941-5D94-CE85D182A2D0}"/>
              </a:ext>
            </a:extLst>
          </p:cNvPr>
          <p:cNvPicPr>
            <a:picLocks noChangeAspect="1"/>
          </p:cNvPicPr>
          <p:nvPr/>
        </p:nvPicPr>
        <p:blipFill rotWithShape="1">
          <a:blip r:embed="rId4"/>
          <a:srcRect l="40702" r="10989"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ustDataLst>
      <p:tags r:id="rId1"/>
    </p:custDataLst>
    <p:extLst>
      <p:ext uri="{BB962C8B-B14F-4D97-AF65-F5344CB8AC3E}">
        <p14:creationId xmlns:p14="http://schemas.microsoft.com/office/powerpoint/2010/main" val="290185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標題 1">
            <a:extLst>
              <a:ext uri="{FF2B5EF4-FFF2-40B4-BE49-F238E27FC236}">
                <a16:creationId xmlns:a16="http://schemas.microsoft.com/office/drawing/2014/main" id="{29F68109-9438-63DC-DBE6-F53160E0B85B}"/>
              </a:ext>
            </a:extLst>
          </p:cNvPr>
          <p:cNvSpPr>
            <a:spLocks noGrp="1"/>
          </p:cNvSpPr>
          <p:nvPr>
            <p:ph type="title"/>
          </p:nvPr>
        </p:nvSpPr>
        <p:spPr>
          <a:xfrm>
            <a:off x="1103312" y="282607"/>
            <a:ext cx="8947522" cy="1400530"/>
          </a:xfrm>
        </p:spPr>
        <p:txBody>
          <a:bodyPr anchor="ctr">
            <a:normAutofit/>
          </a:bodyPr>
          <a:lstStyle/>
          <a:p>
            <a:r>
              <a:rPr lang="en-US" altLang="zh-TW" b="1" dirty="0">
                <a:solidFill>
                  <a:srgbClr val="FFFFFF"/>
                </a:solidFill>
                <a:latin typeface="Poppins" panose="00000500000000000000" pitchFamily="2" charset="0"/>
                <a:cs typeface="Poppins" panose="00000500000000000000" pitchFamily="2" charset="0"/>
              </a:rPr>
              <a:t>Data analysis overview</a:t>
            </a:r>
            <a:endParaRPr lang="zh-TW" altLang="en-US" b="1" dirty="0">
              <a:solidFill>
                <a:srgbClr val="FFFFFF"/>
              </a:solidFill>
              <a:latin typeface="Poppins" panose="00000500000000000000" pitchFamily="2" charset="0"/>
              <a:cs typeface="Poppins" panose="00000500000000000000" pitchFamily="2" charset="0"/>
            </a:endParaRPr>
          </a:p>
        </p:txBody>
      </p:sp>
      <p:graphicFrame>
        <p:nvGraphicFramePr>
          <p:cNvPr id="6" name="資料庫圖表 5">
            <a:extLst>
              <a:ext uri="{FF2B5EF4-FFF2-40B4-BE49-F238E27FC236}">
                <a16:creationId xmlns:a16="http://schemas.microsoft.com/office/drawing/2014/main" id="{1C2D725B-BB44-B6E9-CDBF-E883873F4A7A}"/>
              </a:ext>
            </a:extLst>
          </p:cNvPr>
          <p:cNvGraphicFramePr/>
          <p:nvPr>
            <p:extLst>
              <p:ext uri="{D42A27DB-BD31-4B8C-83A1-F6EECF244321}">
                <p14:modId xmlns:p14="http://schemas.microsoft.com/office/powerpoint/2010/main" val="1061717630"/>
              </p:ext>
            </p:extLst>
          </p:nvPr>
        </p:nvGraphicFramePr>
        <p:xfrm>
          <a:off x="1153032" y="1274070"/>
          <a:ext cx="9885936"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圖片 8">
            <a:extLst>
              <a:ext uri="{FF2B5EF4-FFF2-40B4-BE49-F238E27FC236}">
                <a16:creationId xmlns:a16="http://schemas.microsoft.com/office/drawing/2014/main" id="{1708E740-B3CF-D5B7-8285-3665F8FF1D94}"/>
              </a:ext>
            </a:extLst>
          </p:cNvPr>
          <p:cNvPicPr>
            <a:picLocks noChangeAspect="1"/>
          </p:cNvPicPr>
          <p:nvPr/>
        </p:nvPicPr>
        <p:blipFill>
          <a:blip r:embed="rId9"/>
          <a:stretch>
            <a:fillRect/>
          </a:stretch>
        </p:blipFill>
        <p:spPr>
          <a:xfrm>
            <a:off x="1836012" y="5625707"/>
            <a:ext cx="1727289" cy="933498"/>
          </a:xfrm>
          <a:prstGeom prst="rect">
            <a:avLst/>
          </a:prstGeom>
        </p:spPr>
      </p:pic>
      <p:sp>
        <p:nvSpPr>
          <p:cNvPr id="11" name="矩形 10" descr="poButton">
            <a:extLst>
              <a:ext uri="{FF2B5EF4-FFF2-40B4-BE49-F238E27FC236}">
                <a16:creationId xmlns:a16="http://schemas.microsoft.com/office/drawing/2014/main" id="{9803563E-06A0-3ECB-719E-7C3BFB56CCFF}"/>
              </a:ext>
            </a:extLst>
          </p:cNvPr>
          <p:cNvSpPr/>
          <p:nvPr>
            <p:custDataLst>
              <p:tags r:id="rId2"/>
            </p:custDataLst>
          </p:nvPr>
        </p:nvSpPr>
        <p:spPr>
          <a:xfrm>
            <a:off x="1836012" y="5625707"/>
            <a:ext cx="1727289" cy="933498"/>
          </a:xfrm>
          <a:prstGeom prst="rect">
            <a:avLst/>
          </a:prstGeom>
          <a:solidFill>
            <a:srgbClr val="000000">
              <a:alpha val="0"/>
            </a:srgbClr>
          </a:solidFill>
          <a:ln w="19050" cap="rnd" cmpd="sng" algn="ctr">
            <a:noFill/>
            <a:prstDash val="solid"/>
          </a:ln>
          <a:effectLst/>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4718905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nextCondLst>
                <p:cond evt="onClick" delay="0">
                  <p:tgtEl>
                    <p:spTgt spid="11"/>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252E0342-4051-63A1-54EB-B28052BB7FF0}"/>
              </a:ext>
            </a:extLst>
          </p:cNvPr>
          <p:cNvSpPr>
            <a:spLocks noGrp="1"/>
          </p:cNvSpPr>
          <p:nvPr>
            <p:ph type="title"/>
          </p:nvPr>
        </p:nvSpPr>
        <p:spPr>
          <a:xfrm>
            <a:off x="112169" y="284961"/>
            <a:ext cx="10462183" cy="1016654"/>
          </a:xfrm>
        </p:spPr>
        <p:txBody>
          <a:bodyPr>
            <a:normAutofit/>
          </a:bodyPr>
          <a:lstStyle/>
          <a:p>
            <a:pPr algn="ctr">
              <a:lnSpc>
                <a:spcPct val="150000"/>
              </a:lnSpc>
            </a:pPr>
            <a:r>
              <a:rPr lang="en-US" altLang="zh-TW" sz="2800" b="1" dirty="0">
                <a:solidFill>
                  <a:schemeClr val="bg1"/>
                </a:solidFill>
                <a:latin typeface="Poppins" panose="00000500000000000000" pitchFamily="2" charset="0"/>
                <a:cs typeface="Poppins" panose="00000500000000000000" pitchFamily="2" charset="0"/>
              </a:rPr>
              <a:t>How many customers were there for each approach?</a:t>
            </a:r>
            <a:endParaRPr lang="zh-TW" altLang="en-US" sz="2800" b="1" dirty="0">
              <a:solidFill>
                <a:schemeClr val="bg1"/>
              </a:solidFill>
              <a:latin typeface="Poppins" panose="00000500000000000000" pitchFamily="2" charset="0"/>
              <a:cs typeface="Poppins" panose="00000500000000000000" pitchFamily="2" charset="0"/>
            </a:endParaRPr>
          </a:p>
        </p:txBody>
      </p:sp>
      <p:sp>
        <p:nvSpPr>
          <p:cNvPr id="18" name="Rectangle 1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1" name="表格 6">
            <a:extLst>
              <a:ext uri="{FF2B5EF4-FFF2-40B4-BE49-F238E27FC236}">
                <a16:creationId xmlns:a16="http://schemas.microsoft.com/office/drawing/2014/main" id="{5B00A715-5573-611C-E9B6-2A995EC6F891}"/>
              </a:ext>
            </a:extLst>
          </p:cNvPr>
          <p:cNvGraphicFramePr>
            <a:graphicFrameLocks noGrp="1"/>
          </p:cNvGraphicFramePr>
          <p:nvPr>
            <p:ph idx="1"/>
            <p:extLst>
              <p:ext uri="{D42A27DB-BD31-4B8C-83A1-F6EECF244321}">
                <p14:modId xmlns:p14="http://schemas.microsoft.com/office/powerpoint/2010/main" val="1827757887"/>
              </p:ext>
            </p:extLst>
          </p:nvPr>
        </p:nvGraphicFramePr>
        <p:xfrm>
          <a:off x="1617648" y="2882517"/>
          <a:ext cx="8956704" cy="3225492"/>
        </p:xfrm>
        <a:graphic>
          <a:graphicData uri="http://schemas.openxmlformats.org/drawingml/2006/table">
            <a:tbl>
              <a:tblPr firstRow="1" bandRow="1">
                <a:tableStyleId>{17292A2E-F333-43FB-9621-5CBBE7FDCDCB}</a:tableStyleId>
              </a:tblPr>
              <a:tblGrid>
                <a:gridCol w="4478352">
                  <a:extLst>
                    <a:ext uri="{9D8B030D-6E8A-4147-A177-3AD203B41FA5}">
                      <a16:colId xmlns:a16="http://schemas.microsoft.com/office/drawing/2014/main" val="2919182097"/>
                    </a:ext>
                  </a:extLst>
                </a:gridCol>
                <a:gridCol w="4478352">
                  <a:extLst>
                    <a:ext uri="{9D8B030D-6E8A-4147-A177-3AD203B41FA5}">
                      <a16:colId xmlns:a16="http://schemas.microsoft.com/office/drawing/2014/main" val="3077097614"/>
                    </a:ext>
                  </a:extLst>
                </a:gridCol>
              </a:tblGrid>
              <a:tr h="806373">
                <a:tc>
                  <a:txBody>
                    <a:bodyPr/>
                    <a:lstStyle/>
                    <a:p>
                      <a:pPr algn="ctr"/>
                      <a:r>
                        <a:rPr lang="en-US" altLang="zh-TW" sz="3000" dirty="0">
                          <a:latin typeface="Poppins" panose="00000500000000000000" pitchFamily="2" charset="0"/>
                          <a:cs typeface="Poppins" panose="00000500000000000000" pitchFamily="2" charset="0"/>
                        </a:rPr>
                        <a:t>Approach</a:t>
                      </a:r>
                      <a:endParaRPr lang="zh-TW" altLang="en-US" sz="3000" dirty="0">
                        <a:latin typeface="Poppins" panose="00000500000000000000" pitchFamily="2" charset="0"/>
                        <a:cs typeface="Poppins" panose="00000500000000000000" pitchFamily="2" charset="0"/>
                      </a:endParaRPr>
                    </a:p>
                  </a:txBody>
                  <a:tcPr marL="150632" marR="150632" marT="75316" marB="753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000" dirty="0">
                          <a:latin typeface="Poppins" panose="00000500000000000000" pitchFamily="2" charset="0"/>
                          <a:cs typeface="Poppins" panose="00000500000000000000" pitchFamily="2" charset="0"/>
                        </a:rPr>
                        <a:t>Customer number</a:t>
                      </a:r>
                      <a:endParaRPr lang="zh-TW" altLang="en-US" sz="3000" dirty="0">
                        <a:latin typeface="Poppins" panose="00000500000000000000" pitchFamily="2" charset="0"/>
                        <a:cs typeface="Poppins" panose="00000500000000000000" pitchFamily="2" charset="0"/>
                      </a:endParaRPr>
                    </a:p>
                  </a:txBody>
                  <a:tcPr marL="150632" marR="150632" marT="75316" marB="753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838782"/>
                  </a:ext>
                </a:extLst>
              </a:tr>
              <a:tr h="806373">
                <a:tc>
                  <a:txBody>
                    <a:bodyPr/>
                    <a:lstStyle/>
                    <a:p>
                      <a:pPr algn="ctr"/>
                      <a:r>
                        <a:rPr lang="en-US" altLang="zh-TW" sz="3000" dirty="0">
                          <a:latin typeface="Poppins" panose="00000500000000000000" pitchFamily="2" charset="0"/>
                          <a:cs typeface="Poppins" panose="00000500000000000000" pitchFamily="2" charset="0"/>
                        </a:rPr>
                        <a:t>Call</a:t>
                      </a:r>
                      <a:endParaRPr lang="zh-TW" altLang="en-US" sz="3000" dirty="0">
                        <a:latin typeface="Poppins" panose="00000500000000000000" pitchFamily="2" charset="0"/>
                        <a:cs typeface="Poppins" panose="00000500000000000000" pitchFamily="2" charset="0"/>
                      </a:endParaRPr>
                    </a:p>
                  </a:txBody>
                  <a:tcPr marL="150632" marR="150632" marT="75316" marB="753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000">
                          <a:latin typeface="Poppins" panose="00000500000000000000" pitchFamily="2" charset="0"/>
                          <a:cs typeface="Poppins" panose="00000500000000000000" pitchFamily="2" charset="0"/>
                        </a:rPr>
                        <a:t>4,962</a:t>
                      </a:r>
                      <a:endParaRPr lang="zh-TW" altLang="en-US" sz="3000">
                        <a:latin typeface="Poppins" panose="00000500000000000000" pitchFamily="2" charset="0"/>
                        <a:cs typeface="Poppins" panose="00000500000000000000" pitchFamily="2" charset="0"/>
                      </a:endParaRPr>
                    </a:p>
                  </a:txBody>
                  <a:tcPr marL="150632" marR="150632" marT="75316" marB="753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3215273"/>
                  </a:ext>
                </a:extLst>
              </a:tr>
              <a:tr h="806373">
                <a:tc>
                  <a:txBody>
                    <a:bodyPr/>
                    <a:lstStyle/>
                    <a:p>
                      <a:pPr algn="ctr"/>
                      <a:r>
                        <a:rPr lang="en-US" altLang="zh-TW" sz="3000" dirty="0">
                          <a:latin typeface="Poppins" panose="00000500000000000000" pitchFamily="2" charset="0"/>
                          <a:cs typeface="Poppins" panose="00000500000000000000" pitchFamily="2" charset="0"/>
                        </a:rPr>
                        <a:t>Email</a:t>
                      </a:r>
                      <a:endParaRPr lang="zh-TW" altLang="en-US" sz="3000" dirty="0">
                        <a:latin typeface="Poppins" panose="00000500000000000000" pitchFamily="2" charset="0"/>
                        <a:cs typeface="Poppins" panose="00000500000000000000" pitchFamily="2" charset="0"/>
                      </a:endParaRPr>
                    </a:p>
                  </a:txBody>
                  <a:tcPr marL="150632" marR="150632" marT="75316" marB="753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000">
                          <a:latin typeface="Poppins" panose="00000500000000000000" pitchFamily="2" charset="0"/>
                          <a:cs typeface="Poppins" panose="00000500000000000000" pitchFamily="2" charset="0"/>
                        </a:rPr>
                        <a:t>7,466</a:t>
                      </a:r>
                      <a:endParaRPr lang="zh-TW" altLang="en-US" sz="3000">
                        <a:latin typeface="Poppins" panose="00000500000000000000" pitchFamily="2" charset="0"/>
                        <a:cs typeface="Poppins" panose="00000500000000000000" pitchFamily="2" charset="0"/>
                      </a:endParaRPr>
                    </a:p>
                  </a:txBody>
                  <a:tcPr marL="150632" marR="150632" marT="75316" marB="753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956527"/>
                  </a:ext>
                </a:extLst>
              </a:tr>
              <a:tr h="806373">
                <a:tc>
                  <a:txBody>
                    <a:bodyPr/>
                    <a:lstStyle/>
                    <a:p>
                      <a:pPr algn="ctr"/>
                      <a:r>
                        <a:rPr lang="en-US" altLang="zh-TW" sz="3000">
                          <a:latin typeface="Poppins" panose="00000500000000000000" pitchFamily="2" charset="0"/>
                          <a:cs typeface="Poppins" panose="00000500000000000000" pitchFamily="2" charset="0"/>
                        </a:rPr>
                        <a:t>Email + Call</a:t>
                      </a:r>
                      <a:endParaRPr lang="zh-TW" altLang="en-US" sz="3000">
                        <a:latin typeface="Poppins" panose="00000500000000000000" pitchFamily="2" charset="0"/>
                        <a:cs typeface="Poppins" panose="00000500000000000000" pitchFamily="2" charset="0"/>
                      </a:endParaRPr>
                    </a:p>
                  </a:txBody>
                  <a:tcPr marL="150632" marR="150632" marT="75316" marB="753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000" dirty="0">
                          <a:latin typeface="Poppins" panose="00000500000000000000" pitchFamily="2" charset="0"/>
                          <a:cs typeface="Poppins" panose="00000500000000000000" pitchFamily="2" charset="0"/>
                        </a:rPr>
                        <a:t>2,572</a:t>
                      </a:r>
                      <a:endParaRPr lang="zh-TW" altLang="en-US" sz="3000" dirty="0">
                        <a:latin typeface="Poppins" panose="00000500000000000000" pitchFamily="2" charset="0"/>
                        <a:cs typeface="Poppins" panose="00000500000000000000" pitchFamily="2" charset="0"/>
                      </a:endParaRPr>
                    </a:p>
                  </a:txBody>
                  <a:tcPr marL="150632" marR="150632" marT="75316" marB="753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418999"/>
                  </a:ext>
                </a:extLst>
              </a:tr>
            </a:tbl>
          </a:graphicData>
        </a:graphic>
      </p:graphicFrame>
    </p:spTree>
    <p:custDataLst>
      <p:tags r:id="rId1"/>
    </p:custDataLst>
    <p:extLst>
      <p:ext uri="{BB962C8B-B14F-4D97-AF65-F5344CB8AC3E}">
        <p14:creationId xmlns:p14="http://schemas.microsoft.com/office/powerpoint/2010/main" val="71691689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252E0342-4051-63A1-54EB-B28052BB7FF0}"/>
              </a:ext>
            </a:extLst>
          </p:cNvPr>
          <p:cNvSpPr>
            <a:spLocks noGrp="1"/>
          </p:cNvSpPr>
          <p:nvPr>
            <p:ph type="title"/>
          </p:nvPr>
        </p:nvSpPr>
        <p:spPr>
          <a:xfrm>
            <a:off x="58381" y="292658"/>
            <a:ext cx="10462183" cy="1016654"/>
          </a:xfrm>
        </p:spPr>
        <p:txBody>
          <a:bodyPr>
            <a:normAutofit fontScale="90000"/>
          </a:bodyPr>
          <a:lstStyle/>
          <a:p>
            <a:pPr algn="ctr">
              <a:lnSpc>
                <a:spcPct val="150000"/>
              </a:lnSpc>
            </a:pPr>
            <a:r>
              <a:rPr lang="en-US" altLang="zh-TW" sz="2800" b="1" dirty="0">
                <a:solidFill>
                  <a:schemeClr val="bg1"/>
                </a:solidFill>
                <a:latin typeface="Poppins" panose="00000500000000000000" pitchFamily="2" charset="0"/>
                <a:cs typeface="Poppins" panose="00000500000000000000" pitchFamily="2" charset="0"/>
              </a:rPr>
              <a:t>What does the spread of the revenue look like overall? </a:t>
            </a:r>
            <a:br>
              <a:rPr lang="en-US" altLang="zh-TW" sz="2800" b="1" dirty="0">
                <a:solidFill>
                  <a:schemeClr val="bg1"/>
                </a:solidFill>
                <a:latin typeface="Poppins" panose="00000500000000000000" pitchFamily="2" charset="0"/>
                <a:cs typeface="Poppins" panose="00000500000000000000" pitchFamily="2" charset="0"/>
              </a:rPr>
            </a:br>
            <a:r>
              <a:rPr lang="en-US" altLang="zh-TW" sz="2800" b="1" dirty="0">
                <a:solidFill>
                  <a:schemeClr val="bg1"/>
                </a:solidFill>
                <a:latin typeface="Poppins" panose="00000500000000000000" pitchFamily="2" charset="0"/>
                <a:cs typeface="Poppins" panose="00000500000000000000" pitchFamily="2" charset="0"/>
              </a:rPr>
              <a:t>And for each method?</a:t>
            </a:r>
            <a:endParaRPr lang="zh-TW" altLang="en-US" sz="2800" b="1" dirty="0">
              <a:solidFill>
                <a:schemeClr val="bg1"/>
              </a:solidFill>
              <a:latin typeface="Poppins" panose="00000500000000000000" pitchFamily="2" charset="0"/>
              <a:cs typeface="Poppins" panose="00000500000000000000" pitchFamily="2" charset="0"/>
            </a:endParaRPr>
          </a:p>
        </p:txBody>
      </p:sp>
      <p:sp>
        <p:nvSpPr>
          <p:cNvPr id="18" name="Rectangle 1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pic>
        <p:nvPicPr>
          <p:cNvPr id="6" name="圖片 5">
            <a:extLst>
              <a:ext uri="{FF2B5EF4-FFF2-40B4-BE49-F238E27FC236}">
                <a16:creationId xmlns:a16="http://schemas.microsoft.com/office/drawing/2014/main" id="{D53903BF-3680-EF05-378C-4A454E5FC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14" y="2587999"/>
            <a:ext cx="5394971" cy="4142240"/>
          </a:xfrm>
          <a:prstGeom prst="rect">
            <a:avLst/>
          </a:prstGeom>
        </p:spPr>
      </p:pic>
      <p:pic>
        <p:nvPicPr>
          <p:cNvPr id="8" name="圖片 7">
            <a:extLst>
              <a:ext uri="{FF2B5EF4-FFF2-40B4-BE49-F238E27FC236}">
                <a16:creationId xmlns:a16="http://schemas.microsoft.com/office/drawing/2014/main" id="{C7E58441-6601-2044-CDB6-122DB7B38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13" y="2587999"/>
            <a:ext cx="5221234" cy="4142240"/>
          </a:xfrm>
          <a:prstGeom prst="rect">
            <a:avLst/>
          </a:prstGeom>
        </p:spPr>
      </p:pic>
    </p:spTree>
    <p:custDataLst>
      <p:tags r:id="rId1"/>
    </p:custDataLst>
    <p:extLst>
      <p:ext uri="{BB962C8B-B14F-4D97-AF65-F5344CB8AC3E}">
        <p14:creationId xmlns:p14="http://schemas.microsoft.com/office/powerpoint/2010/main" val="41584227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252E0342-4051-63A1-54EB-B28052BB7FF0}"/>
              </a:ext>
            </a:extLst>
          </p:cNvPr>
          <p:cNvSpPr>
            <a:spLocks noGrp="1"/>
          </p:cNvSpPr>
          <p:nvPr>
            <p:ph type="title"/>
          </p:nvPr>
        </p:nvSpPr>
        <p:spPr>
          <a:xfrm>
            <a:off x="58381" y="292658"/>
            <a:ext cx="10462183" cy="1016654"/>
          </a:xfrm>
        </p:spPr>
        <p:txBody>
          <a:bodyPr>
            <a:normAutofit fontScale="90000"/>
          </a:bodyPr>
          <a:lstStyle/>
          <a:p>
            <a:pPr algn="ctr">
              <a:lnSpc>
                <a:spcPct val="150000"/>
              </a:lnSpc>
            </a:pPr>
            <a:r>
              <a:rPr lang="en-US" altLang="zh-TW" sz="2800" b="1" dirty="0">
                <a:solidFill>
                  <a:schemeClr val="bg1"/>
                </a:solidFill>
                <a:latin typeface="Poppins" panose="00000500000000000000" pitchFamily="2" charset="0"/>
                <a:cs typeface="Poppins" panose="00000500000000000000" pitchFamily="2" charset="0"/>
              </a:rPr>
              <a:t>Was there any difference in revenue over time </a:t>
            </a:r>
            <a:br>
              <a:rPr lang="en-US" altLang="zh-TW" sz="2800" b="1" dirty="0">
                <a:solidFill>
                  <a:schemeClr val="bg1"/>
                </a:solidFill>
                <a:latin typeface="Poppins" panose="00000500000000000000" pitchFamily="2" charset="0"/>
                <a:cs typeface="Poppins" panose="00000500000000000000" pitchFamily="2" charset="0"/>
              </a:rPr>
            </a:br>
            <a:r>
              <a:rPr lang="en-US" altLang="zh-TW" sz="2800" b="1" dirty="0">
                <a:solidFill>
                  <a:schemeClr val="bg1"/>
                </a:solidFill>
                <a:latin typeface="Poppins" panose="00000500000000000000" pitchFamily="2" charset="0"/>
                <a:cs typeface="Poppins" panose="00000500000000000000" pitchFamily="2" charset="0"/>
              </a:rPr>
              <a:t>for each of the methods?</a:t>
            </a:r>
            <a:endParaRPr lang="zh-TW" altLang="en-US" sz="2800" b="1" dirty="0">
              <a:solidFill>
                <a:schemeClr val="bg1"/>
              </a:solidFill>
              <a:latin typeface="Poppins" panose="00000500000000000000" pitchFamily="2" charset="0"/>
              <a:cs typeface="Poppins" panose="00000500000000000000" pitchFamily="2" charset="0"/>
            </a:endParaRPr>
          </a:p>
        </p:txBody>
      </p:sp>
      <p:sp>
        <p:nvSpPr>
          <p:cNvPr id="18" name="Rectangle 1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pic>
        <p:nvPicPr>
          <p:cNvPr id="4" name="圖片 3">
            <a:extLst>
              <a:ext uri="{FF2B5EF4-FFF2-40B4-BE49-F238E27FC236}">
                <a16:creationId xmlns:a16="http://schemas.microsoft.com/office/drawing/2014/main" id="{AE7AE7C8-941E-2AB3-9D4E-85FF9136B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382" y="2456697"/>
            <a:ext cx="5221234" cy="4142240"/>
          </a:xfrm>
          <a:prstGeom prst="rect">
            <a:avLst/>
          </a:prstGeom>
        </p:spPr>
      </p:pic>
    </p:spTree>
    <p:custDataLst>
      <p:tags r:id="rId1"/>
    </p:custDataLst>
    <p:extLst>
      <p:ext uri="{BB962C8B-B14F-4D97-AF65-F5344CB8AC3E}">
        <p14:creationId xmlns:p14="http://schemas.microsoft.com/office/powerpoint/2010/main" val="28683270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A1C01D-43BE-EDD3-E3B4-B35C34F2C5BF}"/>
              </a:ext>
            </a:extLst>
          </p:cNvPr>
          <p:cNvSpPr>
            <a:spLocks noGrp="1"/>
          </p:cNvSpPr>
          <p:nvPr>
            <p:ph type="title"/>
          </p:nvPr>
        </p:nvSpPr>
        <p:spPr>
          <a:xfrm>
            <a:off x="646111" y="452718"/>
            <a:ext cx="9404723" cy="915040"/>
          </a:xfrm>
        </p:spPr>
        <p:txBody>
          <a:bodyPr/>
          <a:lstStyle/>
          <a:p>
            <a:pPr algn="ctr"/>
            <a:r>
              <a:rPr lang="en-US" altLang="zh-TW" sz="2800" b="1" dirty="0">
                <a:latin typeface="Poppins" panose="00000500000000000000" pitchFamily="2" charset="0"/>
                <a:cs typeface="Poppins" panose="00000500000000000000" pitchFamily="2" charset="0"/>
              </a:rPr>
              <a:t>‘</a:t>
            </a:r>
            <a:r>
              <a:rPr lang="en-US" altLang="zh-TW" sz="2800" b="1" i="0" u="none" strike="noStrike" baseline="0" dirty="0">
                <a:latin typeface="Poppins" panose="00000500000000000000" pitchFamily="2" charset="0"/>
                <a:cs typeface="Poppins" panose="00000500000000000000" pitchFamily="2" charset="0"/>
              </a:rPr>
              <a:t>Email + Call’  method has the highest revenue.</a:t>
            </a:r>
            <a:br>
              <a:rPr lang="en-US" altLang="zh-TW" sz="2800" b="1" i="0" u="none" strike="noStrike" baseline="0" dirty="0">
                <a:latin typeface="Poppins" panose="00000500000000000000" pitchFamily="2" charset="0"/>
                <a:cs typeface="Poppins" panose="00000500000000000000" pitchFamily="2" charset="0"/>
              </a:rPr>
            </a:br>
            <a:r>
              <a:rPr lang="en-US" altLang="zh-TW" sz="2800" b="1" i="0" u="none" strike="noStrike" baseline="0" dirty="0">
                <a:latin typeface="Poppins" panose="00000500000000000000" pitchFamily="2" charset="0"/>
                <a:cs typeface="Poppins" panose="00000500000000000000" pitchFamily="2" charset="0"/>
              </a:rPr>
              <a:t>Therefore, it’s our best option based on the data.</a:t>
            </a:r>
            <a:endParaRPr lang="zh-TW" altLang="en-US" sz="5400" b="1" dirty="0">
              <a:latin typeface="Poppins" panose="00000500000000000000" pitchFamily="2" charset="0"/>
              <a:cs typeface="Poppins" panose="00000500000000000000" pitchFamily="2" charset="0"/>
            </a:endParaRPr>
          </a:p>
        </p:txBody>
      </p:sp>
      <p:pic>
        <p:nvPicPr>
          <p:cNvPr id="4" name="圖片 3">
            <a:extLst>
              <a:ext uri="{FF2B5EF4-FFF2-40B4-BE49-F238E27FC236}">
                <a16:creationId xmlns:a16="http://schemas.microsoft.com/office/drawing/2014/main" id="{9A2442CA-10DC-9C37-933F-425B9A00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853" y="2088537"/>
            <a:ext cx="5221234" cy="4142240"/>
          </a:xfrm>
          <a:prstGeom prst="rect">
            <a:avLst/>
          </a:prstGeom>
        </p:spPr>
      </p:pic>
      <p:sp>
        <p:nvSpPr>
          <p:cNvPr id="7" name="框架 6">
            <a:extLst>
              <a:ext uri="{FF2B5EF4-FFF2-40B4-BE49-F238E27FC236}">
                <a16:creationId xmlns:a16="http://schemas.microsoft.com/office/drawing/2014/main" id="{0ADF909E-1D90-8245-661C-B2DB2C734F3C}"/>
              </a:ext>
            </a:extLst>
          </p:cNvPr>
          <p:cNvSpPr/>
          <p:nvPr/>
        </p:nvSpPr>
        <p:spPr>
          <a:xfrm>
            <a:off x="5074023" y="2358999"/>
            <a:ext cx="1640063" cy="3871778"/>
          </a:xfrm>
          <a:prstGeom prst="frame">
            <a:avLst>
              <a:gd name="adj1" fmla="val 86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文字方塊 8">
            <a:extLst>
              <a:ext uri="{FF2B5EF4-FFF2-40B4-BE49-F238E27FC236}">
                <a16:creationId xmlns:a16="http://schemas.microsoft.com/office/drawing/2014/main" id="{F132F81D-D58E-C2DA-F6B6-351A4CC963AE}"/>
              </a:ext>
            </a:extLst>
          </p:cNvPr>
          <p:cNvSpPr txBox="1"/>
          <p:nvPr/>
        </p:nvSpPr>
        <p:spPr>
          <a:xfrm>
            <a:off x="7220430" y="1936019"/>
            <a:ext cx="3574997" cy="2532681"/>
          </a:xfrm>
          <a:prstGeom prst="rect">
            <a:avLst/>
          </a:prstGeom>
          <a:noFill/>
        </p:spPr>
        <p:txBody>
          <a:bodyPr wrap="square">
            <a:spAutoFit/>
          </a:bodyPr>
          <a:lstStyle/>
          <a:p>
            <a:pPr>
              <a:lnSpc>
                <a:spcPct val="150000"/>
              </a:lnSpc>
            </a:pPr>
            <a:r>
              <a:rPr lang="en-US" altLang="zh-TW" dirty="0"/>
              <a:t>We could use the medium of revenue as our business metric.</a:t>
            </a:r>
          </a:p>
          <a:p>
            <a:pPr>
              <a:lnSpc>
                <a:spcPct val="150000"/>
              </a:lnSpc>
            </a:pPr>
            <a:endParaRPr lang="en-US" altLang="zh-TW" dirty="0"/>
          </a:p>
          <a:p>
            <a:pPr>
              <a:lnSpc>
                <a:spcPct val="150000"/>
              </a:lnSpc>
            </a:pPr>
            <a:r>
              <a:rPr lang="zh-TW" altLang="en-US" dirty="0"/>
              <a:t>The expected revenue based on our data in 'Email + Call' group is 182 dollars.</a:t>
            </a:r>
          </a:p>
        </p:txBody>
      </p:sp>
      <p:pic>
        <p:nvPicPr>
          <p:cNvPr id="11" name="圖片 10">
            <a:extLst>
              <a:ext uri="{FF2B5EF4-FFF2-40B4-BE49-F238E27FC236}">
                <a16:creationId xmlns:a16="http://schemas.microsoft.com/office/drawing/2014/main" id="{B321E675-8703-52F2-07B3-319A6C9A607D}"/>
              </a:ext>
            </a:extLst>
          </p:cNvPr>
          <p:cNvPicPr>
            <a:picLocks noChangeAspect="1"/>
          </p:cNvPicPr>
          <p:nvPr/>
        </p:nvPicPr>
        <p:blipFill>
          <a:blip r:embed="rId4"/>
          <a:stretch>
            <a:fillRect/>
          </a:stretch>
        </p:blipFill>
        <p:spPr>
          <a:xfrm>
            <a:off x="7298542" y="4594742"/>
            <a:ext cx="3016405" cy="1612983"/>
          </a:xfrm>
          <a:prstGeom prst="rect">
            <a:avLst/>
          </a:prstGeom>
        </p:spPr>
      </p:pic>
    </p:spTree>
    <p:custDataLst>
      <p:tags r:id="rId1"/>
    </p:custDataLst>
    <p:extLst>
      <p:ext uri="{BB962C8B-B14F-4D97-AF65-F5344CB8AC3E}">
        <p14:creationId xmlns:p14="http://schemas.microsoft.com/office/powerpoint/2010/main" val="185673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1F4CF4-67DB-CCB6-3AFB-3F5BB261F6FA}"/>
              </a:ext>
            </a:extLst>
          </p:cNvPr>
          <p:cNvSpPr>
            <a:spLocks noGrp="1"/>
          </p:cNvSpPr>
          <p:nvPr>
            <p:ph type="title"/>
          </p:nvPr>
        </p:nvSpPr>
        <p:spPr/>
        <p:txBody>
          <a:bodyPr/>
          <a:lstStyle/>
          <a:p>
            <a:pPr algn="ctr"/>
            <a:r>
              <a:rPr lang="en-US" altLang="zh-TW" b="1" dirty="0">
                <a:latin typeface="Poppins" panose="00000500000000000000" pitchFamily="2" charset="0"/>
                <a:cs typeface="Poppins" panose="00000500000000000000" pitchFamily="2" charset="0"/>
              </a:rPr>
              <a:t>Summary</a:t>
            </a:r>
            <a:endParaRPr lang="zh-TW" altLang="en-US" b="1" dirty="0">
              <a:latin typeface="Poppins" panose="00000500000000000000" pitchFamily="2" charset="0"/>
              <a:cs typeface="Poppins" panose="00000500000000000000" pitchFamily="2" charset="0"/>
            </a:endParaRPr>
          </a:p>
        </p:txBody>
      </p:sp>
      <p:sp>
        <p:nvSpPr>
          <p:cNvPr id="3" name="內容版面配置區 2">
            <a:extLst>
              <a:ext uri="{FF2B5EF4-FFF2-40B4-BE49-F238E27FC236}">
                <a16:creationId xmlns:a16="http://schemas.microsoft.com/office/drawing/2014/main" id="{269084B1-40B3-18EE-1620-BE3821C4C021}"/>
              </a:ext>
            </a:extLst>
          </p:cNvPr>
          <p:cNvSpPr>
            <a:spLocks noGrp="1"/>
          </p:cNvSpPr>
          <p:nvPr>
            <p:ph idx="1"/>
          </p:nvPr>
        </p:nvSpPr>
        <p:spPr>
          <a:xfrm>
            <a:off x="1195520" y="1676400"/>
            <a:ext cx="8946541" cy="4501563"/>
          </a:xfrm>
        </p:spPr>
        <p:txBody>
          <a:bodyPr>
            <a:normAutofit fontScale="92500" lnSpcReduction="20000"/>
          </a:bodyPr>
          <a:lstStyle/>
          <a:p>
            <a:pPr>
              <a:lnSpc>
                <a:spcPct val="130000"/>
              </a:lnSpc>
              <a:spcBef>
                <a:spcPts val="1800"/>
              </a:spcBef>
            </a:pPr>
            <a:r>
              <a:rPr lang="en-US" altLang="zh-TW" sz="2400" dirty="0">
                <a:latin typeface="Poppins" panose="00000500000000000000" pitchFamily="2" charset="0"/>
                <a:cs typeface="Poppins" panose="00000500000000000000" pitchFamily="2" charset="0"/>
              </a:rPr>
              <a:t>Between three sales methods, 'Email + Call' is the best option because of the highest revenue.</a:t>
            </a:r>
          </a:p>
          <a:p>
            <a:pPr>
              <a:lnSpc>
                <a:spcPct val="130000"/>
              </a:lnSpc>
              <a:spcBef>
                <a:spcPts val="1800"/>
              </a:spcBef>
            </a:pPr>
            <a:r>
              <a:rPr lang="en-US" altLang="zh-TW" sz="2400" dirty="0">
                <a:latin typeface="Poppins" panose="00000500000000000000" pitchFamily="2" charset="0"/>
                <a:cs typeface="Poppins" panose="00000500000000000000" pitchFamily="2" charset="0"/>
              </a:rPr>
              <a:t>For any sales methods, we have to wait until the sixth week for the best results.</a:t>
            </a:r>
          </a:p>
          <a:p>
            <a:pPr>
              <a:lnSpc>
                <a:spcPct val="130000"/>
              </a:lnSpc>
              <a:spcBef>
                <a:spcPts val="1800"/>
              </a:spcBef>
            </a:pPr>
            <a:r>
              <a:rPr lang="en-US" altLang="zh-TW" sz="2400" dirty="0">
                <a:latin typeface="Poppins" panose="00000500000000000000" pitchFamily="2" charset="0"/>
                <a:cs typeface="Poppins" panose="00000500000000000000" pitchFamily="2" charset="0"/>
              </a:rPr>
              <a:t>'Call' is a time-consuming and low return method that should be avoid.</a:t>
            </a:r>
          </a:p>
          <a:p>
            <a:pPr>
              <a:lnSpc>
                <a:spcPct val="130000"/>
              </a:lnSpc>
              <a:spcBef>
                <a:spcPts val="1800"/>
              </a:spcBef>
            </a:pPr>
            <a:r>
              <a:rPr lang="en-US" altLang="zh-TW" sz="2400" dirty="0">
                <a:latin typeface="Poppins" panose="00000500000000000000" pitchFamily="2" charset="0"/>
                <a:cs typeface="Poppins" panose="00000500000000000000" pitchFamily="2" charset="0"/>
              </a:rPr>
              <a:t>We could use the 'median of revenue' as business metric, the expected revenue for 'Email + Call' group is 182 dollars per customer. </a:t>
            </a:r>
            <a:br>
              <a:rPr lang="en-US" altLang="zh-TW" sz="2400" dirty="0">
                <a:latin typeface="Poppins" panose="00000500000000000000" pitchFamily="2" charset="0"/>
                <a:cs typeface="Poppins" panose="00000500000000000000" pitchFamily="2" charset="0"/>
              </a:rPr>
            </a:br>
            <a:r>
              <a:rPr lang="en-US" altLang="zh-TW" i="1" dirty="0">
                <a:latin typeface="+mn-lt"/>
                <a:cs typeface="Poppins" panose="00000500000000000000" pitchFamily="2" charset="0"/>
              </a:rPr>
              <a:t>(assume there are no seasonal or other systemic influence variables)</a:t>
            </a:r>
            <a:endParaRPr lang="zh-TW" altLang="en-US" sz="2400" i="1" dirty="0">
              <a:latin typeface="+mn-lt"/>
              <a:cs typeface="Poppins" panose="00000500000000000000" pitchFamily="2" charset="0"/>
            </a:endParaRPr>
          </a:p>
        </p:txBody>
      </p:sp>
    </p:spTree>
    <p:custDataLst>
      <p:tags r:id="rId1"/>
    </p:custDataLst>
    <p:extLst>
      <p:ext uri="{BB962C8B-B14F-4D97-AF65-F5344CB8AC3E}">
        <p14:creationId xmlns:p14="http://schemas.microsoft.com/office/powerpoint/2010/main" val="39303321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MA" val="3.0"/>
</p:tagLst>
</file>

<file path=ppt/tags/tag2.xml><?xml version="1.0" encoding="utf-8"?>
<p:tagLst xmlns:a="http://schemas.openxmlformats.org/drawingml/2006/main" xmlns:r="http://schemas.openxmlformats.org/officeDocument/2006/relationships" xmlns:p="http://schemas.openxmlformats.org/presentationml/2006/main">
  <p:tag name="AMA" val="3.0"/>
</p:tagLst>
</file>

<file path=ppt/tags/tag3.xml><?xml version="1.0" encoding="utf-8"?>
<p:tagLst xmlns:a="http://schemas.openxmlformats.org/drawingml/2006/main" xmlns:r="http://schemas.openxmlformats.org/officeDocument/2006/relationships" xmlns:p="http://schemas.openxmlformats.org/presentationml/2006/main">
  <p:tag name="AMA" val="3.0"/>
</p:tagLst>
</file>

<file path=ppt/tags/tag4.xml><?xml version="1.0" encoding="utf-8"?>
<p:tagLst xmlns:a="http://schemas.openxmlformats.org/drawingml/2006/main" xmlns:r="http://schemas.openxmlformats.org/officeDocument/2006/relationships" xmlns:p="http://schemas.openxmlformats.org/presentationml/2006/main">
  <p:tag name="SHAPE" val="BUTTON"/>
</p:tagLst>
</file>

<file path=ppt/tags/tag5.xml><?xml version="1.0" encoding="utf-8"?>
<p:tagLst xmlns:a="http://schemas.openxmlformats.org/drawingml/2006/main" xmlns:r="http://schemas.openxmlformats.org/officeDocument/2006/relationships" xmlns:p="http://schemas.openxmlformats.org/presentationml/2006/main">
  <p:tag name="AMA" val="3.0"/>
</p:tagLst>
</file>

<file path=ppt/tags/tag6.xml><?xml version="1.0" encoding="utf-8"?>
<p:tagLst xmlns:a="http://schemas.openxmlformats.org/drawingml/2006/main" xmlns:r="http://schemas.openxmlformats.org/officeDocument/2006/relationships" xmlns:p="http://schemas.openxmlformats.org/presentationml/2006/main">
  <p:tag name="AMA" val="3.0"/>
</p:tagLst>
</file>

<file path=ppt/tags/tag7.xml><?xml version="1.0" encoding="utf-8"?>
<p:tagLst xmlns:a="http://schemas.openxmlformats.org/drawingml/2006/main" xmlns:r="http://schemas.openxmlformats.org/officeDocument/2006/relationships" xmlns:p="http://schemas.openxmlformats.org/presentationml/2006/main">
  <p:tag name="AMA" val="3.0"/>
</p:tagLst>
</file>

<file path=ppt/tags/tag8.xml><?xml version="1.0" encoding="utf-8"?>
<p:tagLst xmlns:a="http://schemas.openxmlformats.org/drawingml/2006/main" xmlns:r="http://schemas.openxmlformats.org/officeDocument/2006/relationships" xmlns:p="http://schemas.openxmlformats.org/presentationml/2006/main">
  <p:tag name="AMA" val="3.0"/>
</p:tagLst>
</file>

<file path=ppt/tags/tag9.xml><?xml version="1.0" encoding="utf-8"?>
<p:tagLst xmlns:a="http://schemas.openxmlformats.org/drawingml/2006/main" xmlns:r="http://schemas.openxmlformats.org/officeDocument/2006/relationships" xmlns:p="http://schemas.openxmlformats.org/presentationml/2006/main">
  <p:tag name="AMA"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173</TotalTime>
  <Words>394</Words>
  <Application>Microsoft Office PowerPoint</Application>
  <PresentationFormat>寬螢幕</PresentationFormat>
  <Paragraphs>40</Paragraphs>
  <Slides>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Arial</vt:lpstr>
      <vt:lpstr>Century Gothic</vt:lpstr>
      <vt:lpstr>Poppins</vt:lpstr>
      <vt:lpstr>Wingdings 3</vt:lpstr>
      <vt:lpstr>離子</vt:lpstr>
      <vt:lpstr>Sales strategy for our new product</vt:lpstr>
      <vt:lpstr>What’s the suitable sales methods for our new product ?</vt:lpstr>
      <vt:lpstr>Data analysis overview</vt:lpstr>
      <vt:lpstr>How many customers were there for each approach?</vt:lpstr>
      <vt:lpstr>What does the spread of the revenue look like overall?  And for each method?</vt:lpstr>
      <vt:lpstr>Was there any difference in revenue over time  for each of the methods?</vt:lpstr>
      <vt:lpstr>‘Email + Call’  method has the highest revenue. Therefore, it’s our best option based on the data.</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Phoenix Sun</dc:creator>
  <cp:lastModifiedBy>Phoenix Sun</cp:lastModifiedBy>
  <cp:revision>55</cp:revision>
  <dcterms:created xsi:type="dcterms:W3CDTF">2022-12-24T10:00:00Z</dcterms:created>
  <dcterms:modified xsi:type="dcterms:W3CDTF">2022-12-26T01:55:39Z</dcterms:modified>
</cp:coreProperties>
</file>