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8" r:id="rId10"/>
    <p:sldId id="267"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6" r:id="rId27"/>
    <p:sldId id="285" r:id="rId28"/>
    <p:sldId id="287" r:id="rId29"/>
    <p:sldId id="288"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58" y="8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A1EC1116-87E4-4F9E-8BE3-A82552CCB112}" type="datetimeFigureOut">
              <a:rPr lang="vi-VN" smtClean="0"/>
              <a:t>29/10/2022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294802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EC1116-87E4-4F9E-8BE3-A82552CCB112}" type="datetimeFigureOut">
              <a:rPr lang="vi-VN" smtClean="0"/>
              <a:t>29/10/2022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414415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EC1116-87E4-4F9E-8BE3-A82552CCB112}" type="datetimeFigureOut">
              <a:rPr lang="vi-VN" smtClean="0"/>
              <a:t>29/10/2022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390597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A1EC1116-87E4-4F9E-8BE3-A82552CCB112}" type="datetimeFigureOut">
              <a:rPr lang="vi-VN" smtClean="0"/>
              <a:t>29/10/2022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158415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EC1116-87E4-4F9E-8BE3-A82552CCB112}" type="datetimeFigureOut">
              <a:rPr lang="vi-VN" smtClean="0"/>
              <a:t>29/10/2022</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2544484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A1EC1116-87E4-4F9E-8BE3-A82552CCB112}" type="datetimeFigureOut">
              <a:rPr lang="vi-VN" smtClean="0"/>
              <a:t>29/10/2022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198035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A1EC1116-87E4-4F9E-8BE3-A82552CCB112}" type="datetimeFigureOut">
              <a:rPr lang="vi-VN" smtClean="0"/>
              <a:t>29/10/2022</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100122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A1EC1116-87E4-4F9E-8BE3-A82552CCB112}" type="datetimeFigureOut">
              <a:rPr lang="vi-VN" smtClean="0"/>
              <a:t>29/10/2022</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387527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C1116-87E4-4F9E-8BE3-A82552CCB112}" type="datetimeFigureOut">
              <a:rPr lang="vi-VN" smtClean="0"/>
              <a:t>29/10/2022</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2505023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EC1116-87E4-4F9E-8BE3-A82552CCB112}" type="datetimeFigureOut">
              <a:rPr lang="vi-VN" smtClean="0"/>
              <a:t>29/10/2022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12194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EC1116-87E4-4F9E-8BE3-A82552CCB112}" type="datetimeFigureOut">
              <a:rPr lang="vi-VN" smtClean="0"/>
              <a:t>29/10/2022</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7CDACB5-6A98-413D-A14F-B8813BC1C922}" type="slidenum">
              <a:rPr lang="vi-VN" smtClean="0"/>
              <a:t>‹#›</a:t>
            </a:fld>
            <a:endParaRPr lang="vi-VN"/>
          </a:p>
        </p:txBody>
      </p:sp>
    </p:spTree>
    <p:extLst>
      <p:ext uri="{BB962C8B-B14F-4D97-AF65-F5344CB8AC3E}">
        <p14:creationId xmlns:p14="http://schemas.microsoft.com/office/powerpoint/2010/main" val="164800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C1116-87E4-4F9E-8BE3-A82552CCB112}" type="datetimeFigureOut">
              <a:rPr lang="vi-VN" smtClean="0"/>
              <a:t>29/10/2022</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DACB5-6A98-413D-A14F-B8813BC1C922}" type="slidenum">
              <a:rPr lang="vi-VN" smtClean="0"/>
              <a:t>‹#›</a:t>
            </a:fld>
            <a:endParaRPr lang="vi-VN"/>
          </a:p>
        </p:txBody>
      </p:sp>
    </p:spTree>
    <p:extLst>
      <p:ext uri="{BB962C8B-B14F-4D97-AF65-F5344CB8AC3E}">
        <p14:creationId xmlns:p14="http://schemas.microsoft.com/office/powerpoint/2010/main" val="747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ReactJS</a:t>
            </a:r>
            <a:r>
              <a:rPr lang="vi-VN" b="1"/>
              <a:t> </a:t>
            </a:r>
            <a:endParaRPr lang="vi-VN"/>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31545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Hook</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smtClean="0">
                <a:latin typeface="Times New Roman" panose="02020603050405020304" pitchFamily="18" charset="0"/>
                <a:cs typeface="Times New Roman" panose="02020603050405020304" pitchFamily="18" charset="0"/>
              </a:rPr>
              <a:t> Chúng </a:t>
            </a:r>
            <a:r>
              <a:rPr lang="en-US">
                <a:latin typeface="Times New Roman" panose="02020603050405020304" pitchFamily="18" charset="0"/>
                <a:cs typeface="Times New Roman" panose="02020603050405020304" pitchFamily="18" charset="0"/>
              </a:rPr>
              <a:t>ta có thể tự viết hook cho mình trong trường hợp cái logic đó lập lại ở các component khác nhau. Các hàm hook luôn được bắt đầu với use (vd: </a:t>
            </a:r>
            <a:r>
              <a:rPr lang="vi-VN">
                <a:latin typeface="Times New Roman" panose="02020603050405020304" pitchFamily="18" charset="0"/>
                <a:cs typeface="Times New Roman" panose="02020603050405020304" pitchFamily="18" charset="0"/>
              </a:rPr>
              <a:t>useFetch</a:t>
            </a:r>
            <a:r>
              <a:rPr lang="en-US"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import { useState, useEffect } from "react";</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const useFetch = (url) =&gt; {</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const [data, setData] = useState(null);</a:t>
            </a:r>
          </a:p>
          <a:p>
            <a:pPr marL="0" indent="0">
              <a:buNone/>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useEffect(() =&gt; {</a:t>
            </a: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fetch(url)</a:t>
            </a:r>
            <a:endParaRPr lang="en-US"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then((res) =&gt; res.json())</a:t>
            </a:r>
            <a:endParaRPr lang="en-US" smtClean="0">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.then((data) =&gt; setData(data));</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[url]);</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 return [data];</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export default useFetch;</a:t>
            </a:r>
          </a:p>
          <a:p>
            <a:endParaRPr lang="vi-VN">
              <a:latin typeface="+mj-lt"/>
            </a:endParaRPr>
          </a:p>
        </p:txBody>
      </p:sp>
    </p:spTree>
    <p:extLst>
      <p:ext uri="{BB962C8B-B14F-4D97-AF65-F5344CB8AC3E}">
        <p14:creationId xmlns:p14="http://schemas.microsoft.com/office/powerpoint/2010/main" val="2127009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a:latin typeface="Times New Roman" panose="02020603050405020304" pitchFamily="18" charset="0"/>
                <a:cs typeface="Times New Roman" panose="02020603050405020304" pitchFamily="18" charset="0"/>
              </a:rPr>
              <a:t>Redux</a:t>
            </a:r>
            <a:r>
              <a:rPr lang="vi-VN" b="1">
                <a:latin typeface="Times New Roman" panose="02020603050405020304" pitchFamily="18" charset="0"/>
                <a:cs typeface="Times New Roman" panose="02020603050405020304" pitchFamily="18" charset="0"/>
              </a:rPr>
              <a:t> </a:t>
            </a:r>
          </a:p>
        </p:txBody>
      </p:sp>
      <p:sp>
        <p:nvSpPr>
          <p:cNvPr id="3" name="Text Placeholder 2"/>
          <p:cNvSpPr>
            <a:spLocks noGrp="1"/>
          </p:cNvSpPr>
          <p:nvPr>
            <p:ph type="body" idx="1"/>
          </p:nvPr>
        </p:nvSpPr>
        <p:spPr/>
        <p:txBody>
          <a:bodyPr/>
          <a:lstStyle/>
          <a:p>
            <a:endParaRPr lang="vi-VN"/>
          </a:p>
        </p:txBody>
      </p:sp>
    </p:spTree>
    <p:extLst>
      <p:ext uri="{BB962C8B-B14F-4D97-AF65-F5344CB8AC3E}">
        <p14:creationId xmlns:p14="http://schemas.microsoft.com/office/powerpoint/2010/main" val="13316007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5142" y="365125"/>
            <a:ext cx="5404658" cy="5811837"/>
          </a:xfrm>
        </p:spPr>
        <p:txBody>
          <a:bodyPr>
            <a:normAutofit/>
          </a:bodyPr>
          <a:lstStyle/>
          <a:p>
            <a:r>
              <a:rPr lang="vi-VN">
                <a:latin typeface="+mj-lt"/>
              </a:rPr>
              <a:t>Redux là 1 thư viện Javascript để quản lý state của ứng dụng, thường được sử dụng với javascript framework như </a:t>
            </a:r>
            <a:r>
              <a:rPr lang="vi-VN">
                <a:latin typeface="+mj-lt"/>
              </a:rPr>
              <a:t>React</a:t>
            </a:r>
            <a:r>
              <a:rPr lang="en-US" smtClean="0">
                <a:latin typeface="+mj-lt"/>
              </a:rPr>
              <a:t>.</a:t>
            </a:r>
          </a:p>
          <a:p>
            <a:r>
              <a:rPr lang="vi-VN" smtClean="0">
                <a:latin typeface="+mj-lt"/>
              </a:rPr>
              <a:t>Redux </a:t>
            </a:r>
            <a:r>
              <a:rPr lang="vi-VN">
                <a:latin typeface="+mj-lt"/>
              </a:rPr>
              <a:t>hoạt </a:t>
            </a:r>
            <a:r>
              <a:rPr lang="vi-VN">
                <a:latin typeface="+mj-lt"/>
              </a:rPr>
              <a:t>động </a:t>
            </a:r>
            <a:r>
              <a:rPr lang="vi-VN" smtClean="0">
                <a:latin typeface="+mj-lt"/>
              </a:rPr>
              <a:t>khá </a:t>
            </a:r>
            <a:r>
              <a:rPr lang="vi-VN">
                <a:latin typeface="+mj-lt"/>
              </a:rPr>
              <a:t>đơn giản. Nó có 1 store lưu trữ toàn bộ state của app. Mỗi component có thể access trực tiếp đến state được lưu trữ thay vì phải truyền props từ component này đến component khác.</a:t>
            </a:r>
          </a:p>
          <a:p>
            <a:endParaRPr lang="vi-VN"/>
          </a:p>
          <a:p>
            <a:endParaRPr lang="vi-VN"/>
          </a:p>
        </p:txBody>
      </p:sp>
      <p:sp>
        <p:nvSpPr>
          <p:cNvPr id="4" name="Content Placeholder 3"/>
          <p:cNvSpPr>
            <a:spLocks noGrp="1"/>
          </p:cNvSpPr>
          <p:nvPr>
            <p:ph sz="half" idx="2"/>
          </p:nvPr>
        </p:nvSpPr>
        <p:spPr/>
        <p:txBody>
          <a:bodyPr>
            <a:normAutofit/>
          </a:bodyPr>
          <a:lstStyle/>
          <a:p>
            <a:endParaRPr lang="vi-VN"/>
          </a:p>
        </p:txBody>
      </p:sp>
      <p:pic>
        <p:nvPicPr>
          <p:cNvPr id="5" name="Picture 4" descr="redux"/>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65125"/>
            <a:ext cx="5618018" cy="5811838"/>
          </a:xfrm>
          <a:prstGeom prst="rect">
            <a:avLst/>
          </a:prstGeom>
          <a:noFill/>
          <a:ln>
            <a:noFill/>
          </a:ln>
        </p:spPr>
      </p:pic>
    </p:spTree>
    <p:extLst>
      <p:ext uri="{BB962C8B-B14F-4D97-AF65-F5344CB8AC3E}">
        <p14:creationId xmlns:p14="http://schemas.microsoft.com/office/powerpoint/2010/main" val="3019124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5142" y="365125"/>
            <a:ext cx="5404658" cy="5811837"/>
          </a:xfrm>
        </p:spPr>
        <p:txBody>
          <a:bodyPr>
            <a:normAutofit/>
          </a:bodyPr>
          <a:lstStyle/>
          <a:p>
            <a:r>
              <a:rPr lang="en-US"/>
              <a:t>Khi người dùng tương tác với UI sẽ tạo ra </a:t>
            </a:r>
            <a:r>
              <a:rPr lang="en-US"/>
              <a:t>1 </a:t>
            </a:r>
            <a:r>
              <a:rPr lang="en-US" smtClean="0"/>
              <a:t>action, </a:t>
            </a:r>
            <a:r>
              <a:rPr lang="en-US"/>
              <a:t>action này sẽ được dispatcher gửi đến reducer (các action bất đồng bộ ví dụ như gọi api sẽ được sử lý bởi các middleware tại bước này). Reducer sẽ nhận thông tin từ action và state hiện tại và sử lý sao đó trả về một state mới. Khi state thay đổi Ui cũng sẽ cập nhật theo.</a:t>
            </a:r>
            <a:endParaRPr lang="vi-VN"/>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6019800" y="785220"/>
            <a:ext cx="6017029" cy="4971646"/>
          </a:xfrm>
          <a:prstGeom prst="rect">
            <a:avLst/>
          </a:prstGeom>
        </p:spPr>
      </p:pic>
    </p:spTree>
    <p:extLst>
      <p:ext uri="{BB962C8B-B14F-4D97-AF65-F5344CB8AC3E}">
        <p14:creationId xmlns:p14="http://schemas.microsoft.com/office/powerpoint/2010/main" val="47499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Action</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r>
              <a:rPr lang="vi-VN">
                <a:latin typeface="Times New Roman" panose="02020603050405020304" pitchFamily="18" charset="0"/>
                <a:cs typeface="Times New Roman" panose="02020603050405020304" pitchFamily="18" charset="0"/>
              </a:rPr>
              <a:t>Actions đơn giản là các events. Chúng là cách mà chúng ta send data từ app đến Redux store. Những data này có thể là từ sự tương tác của user vs app, API calls hoặc cũng có thể là từ form </a:t>
            </a:r>
            <a:r>
              <a:rPr lang="vi-VN">
                <a:latin typeface="Times New Roman" panose="02020603050405020304" pitchFamily="18" charset="0"/>
                <a:cs typeface="Times New Roman" panose="02020603050405020304" pitchFamily="18" charset="0"/>
              </a:rPr>
              <a:t>submission</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VD:</a:t>
            </a:r>
          </a:p>
          <a:p>
            <a:pPr marL="0" indent="0">
              <a:buNone/>
            </a:pP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const setLoginStatus = (name, password) =&gt; {</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return {</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type: "LOGIN",</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payload: {</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username: "foo",</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password: "bar"</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t>
            </a:r>
          </a:p>
          <a:p>
            <a:pPr marL="0" indent="0">
              <a:buNone/>
            </a:pPr>
            <a:r>
              <a:rPr lang="vi-VN"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a:t>
            </a:r>
          </a:p>
          <a:p>
            <a:pPr marL="0" indent="0">
              <a:buNone/>
            </a:pPr>
            <a:endParaRPr lang="vi-VN">
              <a:latin typeface="+mj-lt"/>
            </a:endParaRPr>
          </a:p>
          <a:p>
            <a:endParaRPr lang="vi-VN">
              <a:latin typeface="+mj-lt"/>
            </a:endParaRPr>
          </a:p>
        </p:txBody>
      </p:sp>
    </p:spTree>
    <p:extLst>
      <p:ext uri="{BB962C8B-B14F-4D97-AF65-F5344CB8AC3E}">
        <p14:creationId xmlns:p14="http://schemas.microsoft.com/office/powerpoint/2010/main" val="630114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Reducers</a:t>
            </a:r>
          </a:p>
        </p:txBody>
      </p:sp>
      <p:sp>
        <p:nvSpPr>
          <p:cNvPr id="3" name="Content Placeholder 2"/>
          <p:cNvSpPr>
            <a:spLocks noGrp="1"/>
          </p:cNvSpPr>
          <p:nvPr>
            <p:ph idx="1"/>
          </p:nvPr>
        </p:nvSpPr>
        <p:spPr/>
        <p:txBody>
          <a:bodyPr>
            <a:normAutofit lnSpcReduction="10000"/>
          </a:bodyPr>
          <a:lstStyle/>
          <a:p>
            <a:r>
              <a:rPr lang="vi-VN">
                <a:latin typeface="Times New Roman" panose="02020603050405020304" pitchFamily="18" charset="0"/>
                <a:cs typeface="Times New Roman" panose="02020603050405020304" pitchFamily="18" charset="0"/>
              </a:rPr>
              <a:t>Reducers là các function nguyên thủy chúng lấy state hiện tại của app, thực hiện một action và trả về một state mới. Những states này được lưu như những objects và chúng định rõ cách state của một ứng dụng thay đổi trong việc phản hồi một action được gửi đến store. 1 reducer tương đương với 1 state nhưng kèm theo các mô tả state sẽ thay đổi như thế nào khi các action khác nhau </a:t>
            </a:r>
            <a:r>
              <a:rPr lang="vi-VN">
                <a:latin typeface="Times New Roman" panose="02020603050405020304" pitchFamily="18" charset="0"/>
                <a:cs typeface="Times New Roman" panose="02020603050405020304" pitchFamily="18" charset="0"/>
              </a:rPr>
              <a:t>được </a:t>
            </a:r>
            <a:r>
              <a:rPr lang="vi-VN" smtClean="0">
                <a:latin typeface="Times New Roman" panose="02020603050405020304" pitchFamily="18" charset="0"/>
                <a:cs typeface="Times New Roman" panose="02020603050405020304" pitchFamily="18" charset="0"/>
              </a:rPr>
              <a:t>gọi</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Reducer sẽ dựa theo action type để thay đổi state với payload (nếu có) và trả về state mới. Lưu ý state mới phải là object mới nếu không </a:t>
            </a:r>
            <a:r>
              <a:rPr lang="en-US">
                <a:latin typeface="Times New Roman" panose="02020603050405020304" pitchFamily="18" charset="0"/>
                <a:cs typeface="Times New Roman" panose="02020603050405020304" pitchFamily="18" charset="0"/>
              </a:rPr>
              <a:t>Redux </a:t>
            </a:r>
            <a:r>
              <a:rPr lang="en-US">
                <a:latin typeface="Times New Roman" panose="02020603050405020304" pitchFamily="18" charset="0"/>
                <a:cs typeface="Times New Roman" panose="02020603050405020304" pitchFamily="18" charset="0"/>
              </a:rPr>
              <a:t>Reducer sẽ dựa theo action type để thay đổi state với payload (nếu có) và trả về state mới. Lưu ý state mới phải là object mới nếu không Redux sẽ không thể cập nhật lại UI</a:t>
            </a:r>
            <a:endParaRPr lang="vi-VN">
              <a:latin typeface="Times New Roman" panose="02020603050405020304" pitchFamily="18" charset="0"/>
              <a:cs typeface="Times New Roman" panose="02020603050405020304" pitchFamily="18" charset="0"/>
            </a:endParaRPr>
          </a:p>
          <a:p>
            <a:pPr marL="0" indent="0">
              <a:buNone/>
            </a:pPr>
            <a:endParaRPr lang="vi-VN"/>
          </a:p>
        </p:txBody>
      </p:sp>
    </p:spTree>
    <p:extLst>
      <p:ext uri="{BB962C8B-B14F-4D97-AF65-F5344CB8AC3E}">
        <p14:creationId xmlns:p14="http://schemas.microsoft.com/office/powerpoint/2010/main" val="3025132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smtClean="0"/>
              <a:t>Reducers</a:t>
            </a:r>
            <a:r>
              <a:rPr lang="en-US" b="1" smtClean="0"/>
              <a:t> (Ví Dụ)</a:t>
            </a:r>
            <a:endParaRPr lang="vi-VN" b="1"/>
          </a:p>
        </p:txBody>
      </p:sp>
      <p:sp>
        <p:nvSpPr>
          <p:cNvPr id="3" name="Content Placeholder 2"/>
          <p:cNvSpPr>
            <a:spLocks noGrp="1"/>
          </p:cNvSpPr>
          <p:nvPr>
            <p:ph idx="1"/>
          </p:nvPr>
        </p:nvSpPr>
        <p:spPr/>
        <p:txBody>
          <a:bodyPr>
            <a:normAutofit fontScale="47500" lnSpcReduction="20000"/>
          </a:bodyPr>
          <a:lstStyle/>
          <a:p>
            <a:pPr marL="0" indent="0">
              <a:buNone/>
            </a:pPr>
            <a:r>
              <a:rPr lang="vi-VN" smtClean="0">
                <a:latin typeface="Times New Roman" panose="02020603050405020304" pitchFamily="18" charset="0"/>
                <a:cs typeface="Times New Roman" panose="02020603050405020304" pitchFamily="18" charset="0"/>
              </a:rPr>
              <a:t>export default function counterApp (state = initialState, action) {</a:t>
            </a:r>
          </a:p>
          <a:p>
            <a:pPr marL="0" indent="0">
              <a:buNone/>
            </a:pPr>
            <a:r>
              <a:rPr lang="vi-VN" smtClean="0">
                <a:latin typeface="Times New Roman" panose="02020603050405020304" pitchFamily="18" charset="0"/>
                <a:cs typeface="Times New Roman" panose="02020603050405020304" pitchFamily="18" charset="0"/>
              </a:rPr>
              <a:t>        switch (action.type) {</a:t>
            </a:r>
          </a:p>
          <a:p>
            <a:pPr marL="0" indent="0">
              <a:buNone/>
            </a:pPr>
            <a:r>
              <a:rPr lang="vi-VN" smtClean="0">
                <a:latin typeface="Times New Roman" panose="02020603050405020304" pitchFamily="18" charset="0"/>
                <a:cs typeface="Times New Roman" panose="02020603050405020304" pitchFamily="18" charset="0"/>
              </a:rPr>
              <a:t>            case INCREASE:</a:t>
            </a:r>
          </a:p>
          <a:p>
            <a:pPr marL="0" indent="0">
              <a:buNone/>
            </a:pPr>
            <a:r>
              <a:rPr lang="vi-VN" smtClean="0">
                <a:latin typeface="Times New Roman" panose="02020603050405020304" pitchFamily="18" charset="0"/>
                <a:cs typeface="Times New Roman" panose="02020603050405020304" pitchFamily="18" charset="0"/>
              </a:rPr>
              <a:t>                return {</a:t>
            </a:r>
          </a:p>
          <a:p>
            <a:pPr marL="0" indent="0">
              <a:buNone/>
            </a:pPr>
            <a:r>
              <a:rPr lang="vi-VN" smtClean="0">
                <a:latin typeface="Times New Roman" panose="02020603050405020304" pitchFamily="18" charset="0"/>
                <a:cs typeface="Times New Roman" panose="02020603050405020304" pitchFamily="18" charset="0"/>
              </a:rPr>
              <a:t>                    increase: ++state.increase,</a:t>
            </a:r>
          </a:p>
          <a:p>
            <a:pPr marL="0" indent="0">
              <a:buNone/>
            </a:pPr>
            <a:r>
              <a:rPr lang="vi-VN" smtClean="0">
                <a:latin typeface="Times New Roman" panose="02020603050405020304" pitchFamily="18" charset="0"/>
                <a:cs typeface="Times New Roman" panose="02020603050405020304" pitchFamily="18" charset="0"/>
              </a:rPr>
              <a:t>                    decrease: state.decrease</a:t>
            </a:r>
          </a:p>
          <a:p>
            <a:pPr marL="0" indent="0">
              <a:buNone/>
            </a:pPr>
            <a:r>
              <a:rPr lang="vi-VN" smtClean="0">
                <a:latin typeface="Times New Roman" panose="02020603050405020304" pitchFamily="18" charset="0"/>
                <a:cs typeface="Times New Roman" panose="02020603050405020304" pitchFamily="18" charset="0"/>
              </a:rPr>
              <a:t>                }</a:t>
            </a:r>
          </a:p>
          <a:p>
            <a:pPr marL="0" indent="0">
              <a:buNone/>
            </a:pPr>
            <a:r>
              <a:rPr lang="vi-VN" smtClean="0">
                <a:latin typeface="Times New Roman" panose="02020603050405020304" pitchFamily="18" charset="0"/>
                <a:cs typeface="Times New Roman" panose="02020603050405020304" pitchFamily="18" charset="0"/>
              </a:rPr>
              <a:t>            case DECREASE:</a:t>
            </a:r>
          </a:p>
          <a:p>
            <a:pPr marL="0" indent="0">
              <a:buNone/>
            </a:pPr>
            <a:r>
              <a:rPr lang="vi-VN" smtClean="0">
                <a:latin typeface="Times New Roman" panose="02020603050405020304" pitchFamily="18" charset="0"/>
                <a:cs typeface="Times New Roman" panose="02020603050405020304" pitchFamily="18" charset="0"/>
              </a:rPr>
              <a:t>                return {</a:t>
            </a:r>
          </a:p>
          <a:p>
            <a:pPr marL="0" indent="0">
              <a:buNone/>
            </a:pPr>
            <a:r>
              <a:rPr lang="vi-VN" smtClean="0">
                <a:latin typeface="Times New Roman" panose="02020603050405020304" pitchFamily="18" charset="0"/>
                <a:cs typeface="Times New Roman" panose="02020603050405020304" pitchFamily="18" charset="0"/>
              </a:rPr>
              <a:t>                    increase: state.increase,</a:t>
            </a:r>
          </a:p>
          <a:p>
            <a:pPr marL="0" indent="0">
              <a:buNone/>
            </a:pPr>
            <a:r>
              <a:rPr lang="vi-VN" smtClean="0">
                <a:latin typeface="Times New Roman" panose="02020603050405020304" pitchFamily="18" charset="0"/>
                <a:cs typeface="Times New Roman" panose="02020603050405020304" pitchFamily="18" charset="0"/>
              </a:rPr>
              <a:t>                    decrease: ++state.decrease</a:t>
            </a:r>
          </a:p>
          <a:p>
            <a:pPr marL="0" indent="0">
              <a:buNone/>
            </a:pPr>
            <a:r>
              <a:rPr lang="vi-VN" smtClean="0">
                <a:latin typeface="Times New Roman" panose="02020603050405020304" pitchFamily="18" charset="0"/>
                <a:cs typeface="Times New Roman" panose="02020603050405020304" pitchFamily="18" charset="0"/>
              </a:rPr>
              <a:t>                }</a:t>
            </a:r>
          </a:p>
          <a:p>
            <a:pPr marL="0" indent="0">
              <a:buNone/>
            </a:pPr>
            <a:r>
              <a:rPr lang="vi-VN" smtClean="0">
                <a:latin typeface="Times New Roman" panose="02020603050405020304" pitchFamily="18" charset="0"/>
                <a:cs typeface="Times New Roman" panose="02020603050405020304" pitchFamily="18" charset="0"/>
              </a:rPr>
              <a:t>            default:</a:t>
            </a:r>
          </a:p>
          <a:p>
            <a:pPr marL="0" indent="0">
              <a:buNone/>
            </a:pPr>
            <a:r>
              <a:rPr lang="vi-VN" smtClean="0">
                <a:latin typeface="Times New Roman" panose="02020603050405020304" pitchFamily="18" charset="0"/>
                <a:cs typeface="Times New Roman" panose="02020603050405020304" pitchFamily="18" charset="0"/>
              </a:rPr>
              <a:t>                return state</a:t>
            </a:r>
          </a:p>
          <a:p>
            <a:pPr marL="0" indent="0">
              <a:buNone/>
            </a:pPr>
            <a:r>
              <a:rPr lang="vi-VN" smtClean="0">
                <a:latin typeface="Times New Roman" panose="02020603050405020304" pitchFamily="18" charset="0"/>
                <a:cs typeface="Times New Roman" panose="02020603050405020304" pitchFamily="18" charset="0"/>
              </a:rPr>
              <a:t>        }</a:t>
            </a:r>
          </a:p>
          <a:p>
            <a:pPr marL="0" indent="0">
              <a:buNone/>
            </a:pPr>
            <a:r>
              <a:rPr lang="vi-VN" smtClean="0">
                <a:latin typeface="Times New Roman" panose="02020603050405020304" pitchFamily="18" charset="0"/>
                <a:cs typeface="Times New Roman" panose="02020603050405020304" pitchFamily="18" charset="0"/>
              </a:rPr>
              <a:t>}</a:t>
            </a:r>
          </a:p>
          <a:p>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5546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Store</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a:latin typeface="Times New Roman" panose="02020603050405020304" pitchFamily="18" charset="0"/>
                <a:cs typeface="Times New Roman" panose="02020603050405020304" pitchFamily="18" charset="0"/>
              </a:rPr>
              <a:t>Store là nơi lưu trạng thái của ứng dụng và chỉ có duy nhất một Store trong bất kỳ một chương trình ứng dụng Redux nào. Nhiệm vụ của store chính là quản lý, access các state được lưu, update state thông qua dispatch, cho phép truy cập state thông qua Getstate và đăng ký hoặc hủy đăng ký các listeners thông qua helper methods.</a:t>
            </a:r>
          </a:p>
          <a:p>
            <a:pPr marL="0" indent="0">
              <a:buNone/>
            </a:pPr>
            <a:endParaRPr lang="vi-VN"/>
          </a:p>
        </p:txBody>
      </p:sp>
    </p:spTree>
    <p:extLst>
      <p:ext uri="{BB962C8B-B14F-4D97-AF65-F5344CB8AC3E}">
        <p14:creationId xmlns:p14="http://schemas.microsoft.com/office/powerpoint/2010/main" val="2752606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Redux-toolkit</a:t>
            </a:r>
            <a:r>
              <a:rPr lang="vi-VN" b="1"/>
              <a:t> </a:t>
            </a:r>
            <a:endParaRPr lang="vi-VN" b="1"/>
          </a:p>
        </p:txBody>
      </p:sp>
      <p:sp>
        <p:nvSpPr>
          <p:cNvPr id="3" name="Content Placeholder 2"/>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Việc </a:t>
            </a:r>
            <a:r>
              <a:rPr lang="en-US">
                <a:latin typeface="Times New Roman" panose="02020603050405020304" pitchFamily="18" charset="0"/>
                <a:cs typeface="Times New Roman" panose="02020603050405020304" pitchFamily="18" charset="0"/>
              </a:rPr>
              <a:t>setup redux khá phức tạp và tốn thời gian. </a:t>
            </a:r>
            <a:r>
              <a:rPr lang="vi-VN">
                <a:latin typeface="Times New Roman" panose="02020603050405020304" pitchFamily="18" charset="0"/>
                <a:cs typeface="Times New Roman" panose="02020603050405020304" pitchFamily="18" charset="0"/>
              </a:rPr>
              <a:t>Redux-toolkit là một package được sinh ra nhằm giải quyết phần lớn những vấn đề kể trên, được phát triển bởi chính chủ reduxjs team, giúp chúng ta viết code redux nhanh gọn, hoàn chỉnh theo một quy chuẩn thống nhất.</a:t>
            </a:r>
          </a:p>
          <a:p>
            <a:pPr marL="0" indent="0">
              <a:buNone/>
            </a:pPr>
            <a:endParaRPr lang="vi-VN"/>
          </a:p>
        </p:txBody>
      </p:sp>
    </p:spTree>
    <p:extLst>
      <p:ext uri="{BB962C8B-B14F-4D97-AF65-F5344CB8AC3E}">
        <p14:creationId xmlns:p14="http://schemas.microsoft.com/office/powerpoint/2010/main" val="1309793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pitchFamily="18" charset="0"/>
                <a:cs typeface="Times New Roman" panose="02020603050405020304" pitchFamily="18" charset="0"/>
              </a:rPr>
              <a:t>Typecript</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mj-lt"/>
              </a:rPr>
              <a:t>TypeScript là một phiên bản cao hơn của JavaScript, được thiết kế để xây dựng các ứng dụng lớn và phức tạp.  Nó kế thừa nhiều khái niệm từ Java và C#, TypeScript là ngôn ngữ tĩnh (Static typed) có nghĩa là nó nghiêm ngặt và có trật tự trái ngược với free-type. Nó còn được bổ sung thêm lớp hướng đối tượng mà điều này không có ở Javascript. Với TypeScript, ta có thể bê nguyên xi code JavaScript vào trong cùng một file và chạy cùng nhau bình thường, bởi vì TypeScript duy trì cú pháp của JavaScript và mở rộng nó bằng một loạt tính năng mới. Nhờ đó mà hiệu năng làm việc được tăng lên đáng </a:t>
            </a:r>
            <a:r>
              <a:rPr lang="vi-VN">
                <a:latin typeface="+mj-lt"/>
              </a:rPr>
              <a:t>kể</a:t>
            </a:r>
            <a:r>
              <a:rPr lang="vi-VN" smtClean="0">
                <a:latin typeface="+mj-lt"/>
              </a:rPr>
              <a:t>.</a:t>
            </a:r>
            <a:endParaRPr lang="vi-VN">
              <a:latin typeface="+mj-lt"/>
            </a:endParaRPr>
          </a:p>
        </p:txBody>
      </p:sp>
    </p:spTree>
    <p:extLst>
      <p:ext uri="{BB962C8B-B14F-4D97-AF65-F5344CB8AC3E}">
        <p14:creationId xmlns:p14="http://schemas.microsoft.com/office/powerpoint/2010/main" val="2870020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marL="0" indent="0">
              <a:buNone/>
            </a:pPr>
            <a:r>
              <a:rPr lang="vi-VN">
                <a:latin typeface="+mj-lt"/>
              </a:rPr>
              <a:t>ReactJS là một opensource được phát triển bởi Facebook, ra mắt vào năm 2013, bản thân nó là một thư viện JavaScript chuyên giúp các nhà phát triển xây dựng giao diện người dùng hay UI</a:t>
            </a:r>
            <a:r>
              <a:rPr lang="en-US">
                <a:latin typeface="+mj-lt"/>
              </a:rPr>
              <a:t>, </a:t>
            </a:r>
            <a:r>
              <a:rPr lang="vi-VN">
                <a:latin typeface="+mj-lt"/>
              </a:rPr>
              <a:t>Nó được phân loại thành kiểu “V” trong mô hình </a:t>
            </a:r>
            <a:r>
              <a:rPr lang="vi-VN" b="1">
                <a:latin typeface="+mj-lt"/>
              </a:rPr>
              <a:t>MVC</a:t>
            </a:r>
            <a:r>
              <a:rPr lang="vi-VN">
                <a:latin typeface="+mj-lt"/>
              </a:rPr>
              <a:t> (</a:t>
            </a:r>
            <a:r>
              <a:rPr lang="vi-VN">
                <a:latin typeface="+mj-lt"/>
              </a:rPr>
              <a:t>Model-View-Controller</a:t>
            </a:r>
            <a:r>
              <a:rPr lang="vi-VN" smtClean="0">
                <a:latin typeface="+mj-lt"/>
              </a:rPr>
              <a:t>).</a:t>
            </a:r>
            <a:r>
              <a:rPr lang="en-US">
                <a:latin typeface="+mj-lt"/>
              </a:rPr>
              <a:t> </a:t>
            </a:r>
            <a:r>
              <a:rPr lang="vi-VN" smtClean="0">
                <a:latin typeface="+mj-lt"/>
              </a:rPr>
              <a:t>React </a:t>
            </a:r>
            <a:r>
              <a:rPr lang="vi-VN">
                <a:latin typeface="+mj-lt"/>
              </a:rPr>
              <a:t>còn cung cấp cho chúng ta khả năng </a:t>
            </a:r>
            <a:r>
              <a:rPr lang="vi-VN">
                <a:latin typeface="+mj-lt"/>
              </a:rPr>
              <a:t>Reusable </a:t>
            </a:r>
            <a:r>
              <a:rPr lang="vi-VN" smtClean="0">
                <a:latin typeface="+mj-lt"/>
              </a:rPr>
              <a:t>Code</a:t>
            </a:r>
            <a:endParaRPr lang="vi-VN"/>
          </a:p>
        </p:txBody>
      </p:sp>
    </p:spTree>
    <p:extLst>
      <p:ext uri="{BB962C8B-B14F-4D97-AF65-F5344CB8AC3E}">
        <p14:creationId xmlns:p14="http://schemas.microsoft.com/office/powerpoint/2010/main" val="349570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a:t>
            </a:r>
            <a:endParaRPr lang="vi-VN"/>
          </a:p>
        </p:txBody>
      </p:sp>
      <p:sp>
        <p:nvSpPr>
          <p:cNvPr id="3" name="Content Placeholder 2"/>
          <p:cNvSpPr>
            <a:spLocks noGrp="1"/>
          </p:cNvSpPr>
          <p:nvPr>
            <p:ph idx="1"/>
          </p:nvPr>
        </p:nvSpPr>
        <p:spPr/>
        <p:txBody>
          <a:bodyPr>
            <a:normAutofit/>
          </a:bodyPr>
          <a:lstStyle/>
          <a:p>
            <a:pPr marL="0" lvl="0" indent="0">
              <a:buNone/>
            </a:pPr>
            <a:r>
              <a:rPr lang="vi-VN" b="1">
                <a:latin typeface="Times New Roman" panose="02020603050405020304" pitchFamily="18" charset="0"/>
                <a:cs typeface="Times New Roman" panose="02020603050405020304" pitchFamily="18" charset="0"/>
              </a:rPr>
              <a:t>Basic Types:</a:t>
            </a:r>
          </a:p>
          <a:p>
            <a:r>
              <a:rPr lang="vi-VN">
                <a:latin typeface="Times New Roman" panose="02020603050405020304" pitchFamily="18" charset="0"/>
                <a:cs typeface="Times New Roman" panose="02020603050405020304" pitchFamily="18" charset="0"/>
              </a:rPr>
              <a:t>Trong TypeScript chia ra làm 7 loại cơ bản, bao gồm: boolean, number, string, array, enum, any, void.</a:t>
            </a:r>
            <a:r>
              <a:rPr lang="vi-VN">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0" indent="0">
              <a:buNone/>
            </a:pPr>
            <a:r>
              <a:rPr lang="vi-VN" b="1" smtClean="0">
                <a:latin typeface="Times New Roman" panose="02020603050405020304" pitchFamily="18" charset="0"/>
                <a:cs typeface="Times New Roman" panose="02020603050405020304" pitchFamily="18" charset="0"/>
              </a:rPr>
              <a:t>Function</a:t>
            </a:r>
            <a:r>
              <a:rPr lang="en-US" b="1" smtClean="0">
                <a:latin typeface="Times New Roman" panose="02020603050405020304" pitchFamily="18" charset="0"/>
                <a:cs typeface="Times New Roman" panose="02020603050405020304" pitchFamily="18" charset="0"/>
              </a:rPr>
              <a:t>:</a:t>
            </a:r>
          </a:p>
          <a:p>
            <a:r>
              <a:rPr lang="vi-VN">
                <a:latin typeface="Times New Roman" panose="02020603050405020304" pitchFamily="18" charset="0"/>
                <a:cs typeface="Times New Roman" panose="02020603050405020304" pitchFamily="18" charset="0"/>
              </a:rPr>
              <a:t>TypeScript có khai báo function giống như javaScript</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Nhưng khi khai báo function TypeScript còn hỗ chợ việc khai báo với các kiểu trả ra của function và cũng như kiểu đầu vào của dữ liệu</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Không những thế khi sử dụng TypeScript ta có thể khai báo giá trị mặc định của đầu vào ngay khi khai báo function, điều mà JavaScript không có</a:t>
            </a:r>
            <a:r>
              <a:rPr lang="en-US">
                <a:latin typeface="Times New Roman" panose="02020603050405020304" pitchFamily="18" charset="0"/>
                <a:cs typeface="Times New Roman" panose="02020603050405020304" pitchFamily="18" charset="0"/>
              </a:rPr>
              <a:t>. Không dừng lại ở đó typeScript còn hỗ chợ việc bỏ qua nhập một hoặc vài đầu vào.</a:t>
            </a:r>
            <a:endParaRPr lang="vi-VN">
              <a:latin typeface="Times New Roman" panose="02020603050405020304" pitchFamily="18" charset="0"/>
              <a:cs typeface="Times New Roman" panose="02020603050405020304" pitchFamily="18" charset="0"/>
            </a:endParaRPr>
          </a:p>
          <a:p>
            <a:endParaRPr lang="vi-VN"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997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en-US" b="1">
                <a:latin typeface="Times New Roman" panose="02020603050405020304" pitchFamily="18" charset="0"/>
                <a:cs typeface="Times New Roman" panose="02020603050405020304" pitchFamily="18" charset="0"/>
              </a:rPr>
              <a:t>T</a:t>
            </a:r>
            <a:r>
              <a:rPr lang="vi-VN" b="1" smtClean="0">
                <a:latin typeface="Times New Roman" panose="02020603050405020304" pitchFamily="18" charset="0"/>
                <a:cs typeface="Times New Roman" panose="02020603050405020304" pitchFamily="18" charset="0"/>
              </a:rPr>
              <a:t>ype </a:t>
            </a:r>
            <a:r>
              <a:rPr lang="en-US" b="1" smtClean="0">
                <a:latin typeface="Times New Roman" panose="02020603050405020304" pitchFamily="18" charset="0"/>
                <a:cs typeface="Times New Roman" panose="02020603050405020304" pitchFamily="18" charset="0"/>
              </a:rPr>
              <a:t>a</a:t>
            </a:r>
            <a:r>
              <a:rPr lang="vi-VN" b="1" smtClean="0">
                <a:latin typeface="Times New Roman" panose="02020603050405020304" pitchFamily="18" charset="0"/>
                <a:cs typeface="Times New Roman" panose="02020603050405020304" pitchFamily="18" charset="0"/>
              </a:rPr>
              <a:t>liases</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74433"/>
          </a:xfrm>
        </p:spPr>
        <p:txBody>
          <a:bodyPr>
            <a:normAutofit fontScale="85000" lnSpcReduction="20000"/>
          </a:bodyPr>
          <a:lstStyle/>
          <a:p>
            <a:pPr marL="0" indent="0">
              <a:buNone/>
            </a:pPr>
            <a:r>
              <a:rPr lang="vi-VN">
                <a:latin typeface="+mj-lt"/>
              </a:rPr>
              <a:t>Trong TypeScript, có rất nhiều types cơ bản như là number, string,... Ngoài ra, trong TypeScript chúng ta có các types nâng cao và các types nâng cao này được gọi là type </a:t>
            </a:r>
            <a:r>
              <a:rPr lang="vi-VN">
                <a:latin typeface="+mj-lt"/>
              </a:rPr>
              <a:t>aliases</a:t>
            </a:r>
            <a:r>
              <a:rPr lang="vi-VN" smtClean="0">
                <a:latin typeface="+mj-lt"/>
              </a:rPr>
              <a:t>.</a:t>
            </a:r>
            <a:r>
              <a:rPr lang="en-US" smtClean="0">
                <a:latin typeface="+mj-lt"/>
              </a:rPr>
              <a:t> </a:t>
            </a:r>
            <a:r>
              <a:rPr lang="vi-VN">
                <a:latin typeface="+mj-lt"/>
              </a:rPr>
              <a:t>Từ khóa type trong TypeScript là một cách cung cấp type aliases cho các variables, objects và functions của chúng ta. Các type aliases này mô tả dữ liệu của chúng ta trông như thế nào. Để mô tả loại dữ liệu của mình trông như thế nào chúng ta sử dụng các type cơ bản (string, number,...) hoặc bằng cách tạo tạo các type tùy chỉnh của chúng </a:t>
            </a:r>
            <a:r>
              <a:rPr lang="vi-VN">
                <a:latin typeface="+mj-lt"/>
              </a:rPr>
              <a:t>ta</a:t>
            </a:r>
            <a:r>
              <a:rPr lang="vi-VN" smtClean="0">
                <a:latin typeface="+mj-lt"/>
              </a:rPr>
              <a:t>.</a:t>
            </a:r>
            <a:endParaRPr lang="en-US" smtClean="0">
              <a:latin typeface="+mj-lt"/>
            </a:endParaRPr>
          </a:p>
          <a:p>
            <a:pPr marL="0" indent="0">
              <a:buNone/>
            </a:pPr>
            <a:endParaRPr lang="vi-VN">
              <a:latin typeface="+mj-lt"/>
            </a:endParaRPr>
          </a:p>
          <a:p>
            <a:pPr marL="0" lvl="0" indent="0">
              <a:buNone/>
            </a:pPr>
            <a:r>
              <a:rPr lang="vi-VN" smtClean="0">
                <a:latin typeface="+mj-lt"/>
              </a:rPr>
              <a:t>type Year = number;</a:t>
            </a:r>
          </a:p>
          <a:p>
            <a:pPr marL="0" lvl="0" indent="0">
              <a:buNone/>
            </a:pPr>
            <a:r>
              <a:rPr lang="vi-VN" smtClean="0">
                <a:latin typeface="+mj-lt"/>
              </a:rPr>
              <a:t>let currentYear: Year = 2021;</a:t>
            </a:r>
          </a:p>
          <a:p>
            <a:pPr marL="0" lvl="0" indent="0">
              <a:buNone/>
            </a:pPr>
            <a:r>
              <a:rPr lang="vi-VN" smtClean="0">
                <a:latin typeface="+mj-lt"/>
              </a:rPr>
              <a:t>type Person = {</a:t>
            </a:r>
          </a:p>
          <a:p>
            <a:pPr marL="0" lvl="0" indent="0">
              <a:buNone/>
            </a:pPr>
            <a:r>
              <a:rPr lang="vi-VN" smtClean="0">
                <a:latin typeface="+mj-lt"/>
              </a:rPr>
              <a:t>    name: String;</a:t>
            </a:r>
          </a:p>
          <a:p>
            <a:pPr marL="0" lvl="0" indent="0">
              <a:buNone/>
            </a:pPr>
            <a:r>
              <a:rPr lang="vi-VN" smtClean="0">
                <a:latin typeface="+mj-lt"/>
              </a:rPr>
              <a:t>    gender: String;</a:t>
            </a:r>
          </a:p>
          <a:p>
            <a:pPr marL="0" lvl="0" indent="0">
              <a:buNone/>
            </a:pPr>
            <a:r>
              <a:rPr lang="vi-VN" smtClean="0">
                <a:latin typeface="+mj-lt"/>
              </a:rPr>
              <a:t>};</a:t>
            </a:r>
          </a:p>
          <a:p>
            <a:pPr marL="0" lvl="0" indent="0">
              <a:buNone/>
            </a:pPr>
            <a:endParaRPr lang="vi-VN">
              <a:latin typeface="+mj-lt"/>
            </a:endParaRPr>
          </a:p>
        </p:txBody>
      </p:sp>
    </p:spTree>
    <p:extLst>
      <p:ext uri="{BB962C8B-B14F-4D97-AF65-F5344CB8AC3E}">
        <p14:creationId xmlns:p14="http://schemas.microsoft.com/office/powerpoint/2010/main" val="4464901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en-US" b="1" smtClean="0">
                <a:latin typeface="Times New Roman" panose="02020603050405020304" pitchFamily="18" charset="0"/>
                <a:cs typeface="Times New Roman" panose="02020603050405020304" pitchFamily="18" charset="0"/>
              </a:rPr>
              <a:t>Interface</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a:t>Interface trong typescript cho phép bạn định nghĩ thuộc tính là gì và phương thức là gì mà đối tượng cần để được implement. Nếu đối tượng tuân thủ đúng khuôn mẫu interface thì đối tượng đã implement interface ấy sẽ được thực thi đúng. Nếu interface không được thực thi đúng thì typescript sẽ phát sinh lỗi ngay lập tức.</a:t>
            </a:r>
          </a:p>
        </p:txBody>
      </p:sp>
    </p:spTree>
    <p:extLst>
      <p:ext uri="{BB962C8B-B14F-4D97-AF65-F5344CB8AC3E}">
        <p14:creationId xmlns:p14="http://schemas.microsoft.com/office/powerpoint/2010/main" val="30435198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a:t>Types </a:t>
            </a:r>
            <a:r>
              <a:rPr lang="vi-VN" b="1"/>
              <a:t>vs </a:t>
            </a:r>
            <a:r>
              <a:rPr lang="vi-VN" b="1" smtClean="0"/>
              <a:t>Interfaces</a:t>
            </a:r>
            <a:endParaRPr lang="vi-VN"/>
          </a:p>
        </p:txBody>
      </p:sp>
      <p:sp>
        <p:nvSpPr>
          <p:cNvPr id="3" name="Content Placeholder 2"/>
          <p:cNvSpPr>
            <a:spLocks noGrp="1"/>
          </p:cNvSpPr>
          <p:nvPr>
            <p:ph idx="1"/>
          </p:nvPr>
        </p:nvSpPr>
        <p:spPr/>
        <p:txBody>
          <a:bodyPr>
            <a:normAutofit fontScale="85000" lnSpcReduction="20000"/>
          </a:bodyPr>
          <a:lstStyle/>
          <a:p>
            <a:pPr lvl="0"/>
            <a:r>
              <a:rPr lang="vi-VN">
                <a:latin typeface="Times New Roman" panose="02020603050405020304" pitchFamily="18" charset="0"/>
                <a:cs typeface="Times New Roman" panose="02020603050405020304" pitchFamily="18" charset="0"/>
              </a:rPr>
              <a:t>Có thể merge interfaces</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types thì không</a:t>
            </a:r>
            <a:r>
              <a:rPr lang="en-US" smtClean="0">
                <a:latin typeface="Times New Roman" panose="02020603050405020304" pitchFamily="18" charset="0"/>
                <a:cs typeface="Times New Roman" panose="02020603050405020304" pitchFamily="18" charset="0"/>
              </a:rPr>
              <a:t>. Ví dụ:</a:t>
            </a:r>
          </a:p>
          <a:p>
            <a:pPr marL="0" lvl="0" indent="0">
              <a:buNone/>
            </a:pPr>
            <a:r>
              <a:rPr lang="en-US" smtClean="0">
                <a:latin typeface="Times New Roman" panose="02020603050405020304" pitchFamily="18" charset="0"/>
                <a:cs typeface="Times New Roman" panose="02020603050405020304" pitchFamily="18" charset="0"/>
              </a:rPr>
              <a:t>	interface Person {</a:t>
            </a:r>
          </a:p>
          <a:p>
            <a:pPr marL="0" lvl="0" indent="0">
              <a:buNone/>
            </a:pPr>
            <a:r>
              <a:rPr lang="en-US" smtClean="0">
                <a:latin typeface="Times New Roman" panose="02020603050405020304" pitchFamily="18" charset="0"/>
                <a:cs typeface="Times New Roman" panose="02020603050405020304" pitchFamily="18" charset="0"/>
              </a:rPr>
              <a:t>  		name: string</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r>
              <a:rPr lang="en-US" smtClean="0">
                <a:latin typeface="Times New Roman" panose="02020603050405020304" pitchFamily="18" charset="0"/>
                <a:cs typeface="Times New Roman" panose="02020603050405020304" pitchFamily="18" charset="0"/>
              </a:rPr>
              <a:t>	interface Person {</a:t>
            </a:r>
          </a:p>
          <a:p>
            <a:pPr marL="0" lvl="0" indent="0">
              <a:buNone/>
            </a:pPr>
            <a:r>
              <a:rPr lang="en-US" smtClean="0">
                <a:latin typeface="Times New Roman" panose="02020603050405020304" pitchFamily="18" charset="0"/>
                <a:cs typeface="Times New Roman" panose="02020603050405020304" pitchFamily="18" charset="0"/>
              </a:rPr>
              <a:t>    		age: number</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r>
              <a:rPr lang="en-US" smtClean="0">
                <a:latin typeface="Times New Roman" panose="02020603050405020304" pitchFamily="18" charset="0"/>
                <a:cs typeface="Times New Roman" panose="02020603050405020304" pitchFamily="18" charset="0"/>
              </a:rPr>
              <a:t>	const viblo: Person = {</a:t>
            </a:r>
          </a:p>
          <a:p>
            <a:pPr marL="0" lvl="0" indent="0">
              <a:buNone/>
            </a:pPr>
            <a:r>
              <a:rPr lang="en-US" smtClean="0">
                <a:latin typeface="Times New Roman" panose="02020603050405020304" pitchFamily="18" charset="0"/>
                <a:cs typeface="Times New Roman" panose="02020603050405020304" pitchFamily="18" charset="0"/>
              </a:rPr>
              <a:t> 	 	name: "Viblo",</a:t>
            </a:r>
          </a:p>
          <a:p>
            <a:pPr marL="0" lvl="0" indent="0">
              <a:buNone/>
            </a:pPr>
            <a:r>
              <a:rPr lang="en-US" smtClean="0">
                <a:latin typeface="Times New Roman" panose="02020603050405020304" pitchFamily="18" charset="0"/>
                <a:cs typeface="Times New Roman" panose="02020603050405020304" pitchFamily="18" charset="0"/>
              </a:rPr>
              <a:t>  		age: 31</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endParaRPr lang="en-US" smtClean="0">
              <a:latin typeface="Times New Roman" panose="02020603050405020304" pitchFamily="18" charset="0"/>
              <a:cs typeface="Times New Roman" panose="02020603050405020304" pitchFamily="18" charset="0"/>
            </a:endParaRPr>
          </a:p>
          <a:p>
            <a:pPr lvl="0"/>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374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a:t>Types </a:t>
            </a:r>
            <a:r>
              <a:rPr lang="vi-VN" b="1"/>
              <a:t>vs </a:t>
            </a:r>
            <a:r>
              <a:rPr lang="vi-VN" b="1" smtClean="0"/>
              <a:t>Interfaces</a:t>
            </a:r>
            <a:endParaRPr lang="vi-VN"/>
          </a:p>
        </p:txBody>
      </p:sp>
      <p:sp>
        <p:nvSpPr>
          <p:cNvPr id="3" name="Content Placeholder 2"/>
          <p:cNvSpPr>
            <a:spLocks noGrp="1"/>
          </p:cNvSpPr>
          <p:nvPr>
            <p:ph idx="1"/>
          </p:nvPr>
        </p:nvSpPr>
        <p:spPr/>
        <p:txBody>
          <a:bodyPr>
            <a:normAutofit fontScale="85000" lnSpcReduction="20000"/>
          </a:bodyPr>
          <a:lstStyle/>
          <a:p>
            <a:pPr lvl="0"/>
            <a:r>
              <a:rPr lang="vi-VN">
                <a:latin typeface="Times New Roman" panose="02020603050405020304" pitchFamily="18" charset="0"/>
                <a:cs typeface="Times New Roman" panose="02020603050405020304" pitchFamily="18" charset="0"/>
              </a:rPr>
              <a:t>Type aliases có thể sử dụng </a:t>
            </a:r>
            <a:r>
              <a:rPr lang="vi-VN">
                <a:latin typeface="Times New Roman" panose="02020603050405020304" pitchFamily="18" charset="0"/>
                <a:cs typeface="Times New Roman" panose="02020603050405020304" pitchFamily="18" charset="0"/>
              </a:rPr>
              <a:t>computed </a:t>
            </a:r>
            <a:r>
              <a:rPr lang="vi-VN" smtClean="0">
                <a:latin typeface="Times New Roman" panose="02020603050405020304" pitchFamily="18" charset="0"/>
                <a:cs typeface="Times New Roman" panose="02020603050405020304" pitchFamily="18" charset="0"/>
              </a:rPr>
              <a:t>properties</a:t>
            </a:r>
            <a:r>
              <a:rPr lang="en-US" smtClean="0">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Từ khóa in có thể được sử dụng để iterate tất cả các item bên trong một tập hợp keys. Chúng ta có thể sử dụng tính năng này để tạo mapped types.</a:t>
            </a:r>
            <a:endParaRPr lang="en-US" smtClean="0">
              <a:latin typeface="Times New Roman" panose="02020603050405020304" pitchFamily="18" charset="0"/>
              <a:cs typeface="Times New Roman" panose="02020603050405020304" pitchFamily="18" charset="0"/>
            </a:endParaRPr>
          </a:p>
          <a:p>
            <a:pPr lvl="0"/>
            <a:endParaRPr lang="vi-VN">
              <a:latin typeface="Times New Roman" panose="02020603050405020304" pitchFamily="18" charset="0"/>
              <a:cs typeface="Times New Roman" panose="02020603050405020304" pitchFamily="18" charset="0"/>
            </a:endParaRPr>
          </a:p>
          <a:p>
            <a:pPr marL="0" lvl="0" indent="0">
              <a:buNone/>
            </a:pPr>
            <a:r>
              <a:rPr lang="en-US" smtClean="0">
                <a:latin typeface="Times New Roman" panose="02020603050405020304" pitchFamily="18" charset="0"/>
                <a:cs typeface="Times New Roman" panose="02020603050405020304" pitchFamily="18" charset="0"/>
              </a:rPr>
              <a:t>	type keys = "firstname" | "lastname"</a:t>
            </a:r>
          </a:p>
          <a:p>
            <a:pPr marL="0" lvl="0" indent="0">
              <a:buNone/>
            </a:pPr>
            <a:r>
              <a:rPr lang="en-US" smtClean="0">
                <a:latin typeface="Times New Roman" panose="02020603050405020304" pitchFamily="18" charset="0"/>
                <a:cs typeface="Times New Roman" panose="02020603050405020304" pitchFamily="18" charset="0"/>
              </a:rPr>
              <a:t>	type Person = {</a:t>
            </a:r>
          </a:p>
          <a:p>
            <a:pPr marL="0" lvl="0" indent="0">
              <a:buNone/>
            </a:pPr>
            <a:r>
              <a:rPr lang="en-US" smtClean="0">
                <a:latin typeface="Times New Roman" panose="02020603050405020304" pitchFamily="18" charset="0"/>
                <a:cs typeface="Times New Roman" panose="02020603050405020304" pitchFamily="18" charset="0"/>
              </a:rPr>
              <a:t>   		[key in keys]: string</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r>
              <a:rPr lang="en-US" smtClean="0">
                <a:latin typeface="Times New Roman" panose="02020603050405020304" pitchFamily="18" charset="0"/>
                <a:cs typeface="Times New Roman" panose="02020603050405020304" pitchFamily="18" charset="0"/>
              </a:rPr>
              <a:t>	const viblo: Person = {</a:t>
            </a:r>
          </a:p>
          <a:p>
            <a:pPr marL="0" lvl="0" indent="0">
              <a:buNone/>
            </a:pPr>
            <a:r>
              <a:rPr lang="en-US" smtClean="0">
                <a:latin typeface="Times New Roman" panose="02020603050405020304" pitchFamily="18" charset="0"/>
                <a:cs typeface="Times New Roman" panose="02020603050405020304" pitchFamily="18" charset="0"/>
              </a:rPr>
              <a:t>  		firstname: "Viblo",</a:t>
            </a:r>
          </a:p>
          <a:p>
            <a:pPr marL="0" lvl="0" indent="0">
              <a:buNone/>
            </a:pPr>
            <a:r>
              <a:rPr lang="en-US" smtClean="0">
                <a:latin typeface="Times New Roman" panose="02020603050405020304" pitchFamily="18" charset="0"/>
                <a:cs typeface="Times New Roman" panose="02020603050405020304" pitchFamily="18" charset="0"/>
              </a:rPr>
              <a:t>  		lastname: "blog"</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endParaRPr lang="en-US" smtClean="0">
              <a:latin typeface="Times New Roman" panose="02020603050405020304" pitchFamily="18" charset="0"/>
              <a:cs typeface="Times New Roman" panose="02020603050405020304" pitchFamily="18" charset="0"/>
            </a:endParaRPr>
          </a:p>
          <a:p>
            <a:pPr lvl="0"/>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152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a:t>Types </a:t>
            </a:r>
            <a:r>
              <a:rPr lang="vi-VN" b="1"/>
              <a:t>vs </a:t>
            </a:r>
            <a:r>
              <a:rPr lang="vi-VN" b="1" smtClean="0"/>
              <a:t>Interfaces</a:t>
            </a:r>
            <a:endParaRPr lang="vi-VN"/>
          </a:p>
        </p:txBody>
      </p:sp>
      <p:sp>
        <p:nvSpPr>
          <p:cNvPr id="3" name="Content Placeholder 2"/>
          <p:cNvSpPr>
            <a:spLocks noGrp="1"/>
          </p:cNvSpPr>
          <p:nvPr>
            <p:ph idx="1"/>
          </p:nvPr>
        </p:nvSpPr>
        <p:spPr/>
        <p:txBody>
          <a:bodyPr>
            <a:normAutofit fontScale="92500" lnSpcReduction="10000"/>
          </a:bodyPr>
          <a:lstStyle/>
          <a:p>
            <a:r>
              <a:rPr lang="vi-VN">
                <a:latin typeface="Times New Roman" panose="02020603050405020304" pitchFamily="18" charset="0"/>
                <a:cs typeface="Times New Roman" panose="02020603050405020304" pitchFamily="18" charset="0"/>
              </a:rPr>
              <a:t>Trong TypeScript, chúng ta dễ dàng extends và implements interfaces. Nhưng không thể với types Với interface để kế thừa chúng ta sử dụng </a:t>
            </a:r>
            <a:r>
              <a:rPr lang="vi-VN">
                <a:latin typeface="Times New Roman" panose="02020603050405020304" pitchFamily="18" charset="0"/>
                <a:cs typeface="Times New Roman" panose="02020603050405020304" pitchFamily="18" charset="0"/>
              </a:rPr>
              <a:t>extends</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pPr marL="0" lvl="0" indent="0">
              <a:buNone/>
            </a:pPr>
            <a:r>
              <a:rPr lang="en-US" smtClean="0">
                <a:latin typeface="Times New Roman" panose="02020603050405020304" pitchFamily="18" charset="0"/>
                <a:cs typeface="Times New Roman" panose="02020603050405020304" pitchFamily="18" charset="0"/>
              </a:rPr>
              <a:t>	interface Animal {</a:t>
            </a:r>
          </a:p>
          <a:p>
            <a:pPr marL="0" lvl="0" indent="0">
              <a:buNone/>
            </a:pPr>
            <a:r>
              <a:rPr lang="en-US" smtClean="0">
                <a:latin typeface="Times New Roman" panose="02020603050405020304" pitchFamily="18" charset="0"/>
                <a:cs typeface="Times New Roman" panose="02020603050405020304" pitchFamily="18" charset="0"/>
              </a:rPr>
              <a:t>  		name: string</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r>
              <a:rPr lang="en-US" smtClean="0">
                <a:latin typeface="Times New Roman" panose="02020603050405020304" pitchFamily="18" charset="0"/>
                <a:cs typeface="Times New Roman" panose="02020603050405020304" pitchFamily="18" charset="0"/>
              </a:rPr>
              <a:t>	interface Bear extends Animal {</a:t>
            </a:r>
          </a:p>
          <a:p>
            <a:pPr marL="0" lvl="0" indent="0">
              <a:buNone/>
            </a:pPr>
            <a:r>
              <a:rPr lang="en-US" smtClean="0">
                <a:latin typeface="Times New Roman" panose="02020603050405020304" pitchFamily="18" charset="0"/>
                <a:cs typeface="Times New Roman" panose="02020603050405020304" pitchFamily="18" charset="0"/>
              </a:rPr>
              <a:t> 		honey: boolean</a:t>
            </a:r>
          </a:p>
          <a:p>
            <a:pPr marL="0" lvl="0" indent="0">
              <a:buNone/>
            </a:pPr>
            <a:r>
              <a:rPr lang="en-US" smtClean="0">
                <a:latin typeface="Times New Roman" panose="02020603050405020304" pitchFamily="18" charset="0"/>
                <a:cs typeface="Times New Roman" panose="02020603050405020304" pitchFamily="18" charset="0"/>
              </a:rPr>
              <a:t>	}</a:t>
            </a:r>
          </a:p>
          <a:p>
            <a:pPr marL="0" lvl="0" indent="0">
              <a:buNone/>
            </a:pPr>
            <a:endParaRPr lang="en-US" smtClean="0">
              <a:latin typeface="Times New Roman" panose="02020603050405020304" pitchFamily="18" charset="0"/>
              <a:cs typeface="Times New Roman" panose="02020603050405020304" pitchFamily="18" charset="0"/>
            </a:endParaRPr>
          </a:p>
          <a:p>
            <a:pPr lvl="0"/>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806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smtClean="0"/>
              <a:t>Types vs Interfaces</a:t>
            </a:r>
            <a:endParaRPr lang="vi-VN"/>
          </a:p>
        </p:txBody>
      </p:sp>
      <p:sp>
        <p:nvSpPr>
          <p:cNvPr id="3" name="Content Placeholder 2"/>
          <p:cNvSpPr>
            <a:spLocks noGrp="1"/>
          </p:cNvSpPr>
          <p:nvPr>
            <p:ph idx="1"/>
          </p:nvPr>
        </p:nvSpPr>
        <p:spPr>
          <a:xfrm>
            <a:off x="838200" y="1690688"/>
            <a:ext cx="10515600" cy="4956999"/>
          </a:xfrm>
        </p:spPr>
        <p:txBody>
          <a:bodyPr>
            <a:normAutofit fontScale="55000" lnSpcReduction="20000"/>
          </a:bodyPr>
          <a:lstStyle/>
          <a:p>
            <a:r>
              <a:rPr lang="vi-VN">
                <a:latin typeface="+mj-lt"/>
              </a:rPr>
              <a:t>Intersection cho phép chúng ta kết hợp nhiều types thành một types duy nhất. Để tạo một intersection types chúng ta dùng</a:t>
            </a:r>
            <a:r>
              <a:rPr lang="vi-VN">
                <a:latin typeface="+mj-lt"/>
              </a:rPr>
              <a:t> </a:t>
            </a:r>
            <a:r>
              <a:rPr lang="vi-VN" smtClean="0">
                <a:latin typeface="+mj-lt"/>
              </a:rPr>
              <a:t>&amp;:</a:t>
            </a:r>
            <a:endParaRPr lang="vi-VN">
              <a:latin typeface="+mj-lt"/>
              <a:cs typeface="Times New Roman" panose="02020603050405020304" pitchFamily="18" charset="0"/>
            </a:endParaRPr>
          </a:p>
          <a:p>
            <a:pPr marL="0" lvl="0" indent="0">
              <a:buNone/>
            </a:pPr>
            <a:r>
              <a:rPr lang="en-US" smtClean="0">
                <a:latin typeface="+mj-lt"/>
                <a:cs typeface="Times New Roman" panose="02020603050405020304" pitchFamily="18" charset="0"/>
              </a:rPr>
              <a:t>	type Name = {</a:t>
            </a:r>
          </a:p>
          <a:p>
            <a:pPr marL="0" lvl="0" indent="0">
              <a:buNone/>
            </a:pPr>
            <a:r>
              <a:rPr lang="en-US" smtClean="0">
                <a:latin typeface="+mj-lt"/>
                <a:cs typeface="Times New Roman" panose="02020603050405020304" pitchFamily="18" charset="0"/>
              </a:rPr>
              <a:t>  		name: string</a:t>
            </a:r>
          </a:p>
          <a:p>
            <a:pPr marL="0" lvl="0" indent="0">
              <a:buNone/>
            </a:pPr>
            <a:r>
              <a:rPr lang="en-US" smtClean="0">
                <a:latin typeface="+mj-lt"/>
                <a:cs typeface="Times New Roman" panose="02020603050405020304" pitchFamily="18" charset="0"/>
              </a:rPr>
              <a:t>	};</a:t>
            </a:r>
          </a:p>
          <a:p>
            <a:pPr marL="0" lvl="0" indent="0">
              <a:buNone/>
            </a:pPr>
            <a:r>
              <a:rPr lang="en-US" smtClean="0">
                <a:latin typeface="+mj-lt"/>
                <a:cs typeface="Times New Roman" panose="02020603050405020304" pitchFamily="18" charset="0"/>
              </a:rPr>
              <a:t>	type Age = {</a:t>
            </a:r>
          </a:p>
          <a:p>
            <a:pPr marL="0" lvl="0" indent="0">
              <a:buNone/>
            </a:pPr>
            <a:r>
              <a:rPr lang="en-US" smtClean="0">
                <a:latin typeface="+mj-lt"/>
                <a:cs typeface="Times New Roman" panose="02020603050405020304" pitchFamily="18" charset="0"/>
              </a:rPr>
              <a:t> 		 age: number</a:t>
            </a:r>
          </a:p>
          <a:p>
            <a:pPr marL="0" lvl="0" indent="0">
              <a:buNone/>
            </a:pPr>
            <a:r>
              <a:rPr lang="en-US" smtClean="0">
                <a:latin typeface="+mj-lt"/>
                <a:cs typeface="Times New Roman" panose="02020603050405020304" pitchFamily="18" charset="0"/>
              </a:rPr>
              <a:t>	};</a:t>
            </a:r>
          </a:p>
          <a:p>
            <a:pPr marL="0" lvl="0" indent="0">
              <a:buNone/>
            </a:pPr>
            <a:r>
              <a:rPr lang="en-US" smtClean="0">
                <a:latin typeface="+mj-lt"/>
                <a:cs typeface="Times New Roman" panose="02020603050405020304" pitchFamily="18" charset="0"/>
              </a:rPr>
              <a:t>	type Person = Name &amp; Age;</a:t>
            </a:r>
          </a:p>
          <a:p>
            <a:r>
              <a:rPr lang="en-US" smtClean="0">
                <a:latin typeface="+mj-lt"/>
                <a:cs typeface="Times New Roman" panose="02020603050405020304" pitchFamily="18" charset="0"/>
              </a:rPr>
              <a:t>Chúng ta cũng có thể làm điều này với interface:</a:t>
            </a:r>
          </a:p>
          <a:p>
            <a:pPr marL="0" lvl="0" indent="0">
              <a:buNone/>
            </a:pPr>
            <a:r>
              <a:rPr lang="en-US" smtClean="0">
                <a:latin typeface="+mj-lt"/>
                <a:cs typeface="Times New Roman" panose="02020603050405020304" pitchFamily="18" charset="0"/>
              </a:rPr>
              <a:t>	interface Name {</a:t>
            </a:r>
          </a:p>
          <a:p>
            <a:pPr marL="0" lvl="0" indent="0">
              <a:buNone/>
            </a:pPr>
            <a:r>
              <a:rPr lang="en-US" smtClean="0">
                <a:latin typeface="+mj-lt"/>
                <a:cs typeface="Times New Roman" panose="02020603050405020304" pitchFamily="18" charset="0"/>
              </a:rPr>
              <a:t>  		name: “string”</a:t>
            </a:r>
          </a:p>
          <a:p>
            <a:pPr marL="0" lvl="0" indent="0">
              <a:buNone/>
            </a:pPr>
            <a:r>
              <a:rPr lang="en-US" smtClean="0">
                <a:latin typeface="+mj-lt"/>
                <a:cs typeface="Times New Roman" panose="02020603050405020304" pitchFamily="18" charset="0"/>
              </a:rPr>
              <a:t>	};</a:t>
            </a:r>
          </a:p>
          <a:p>
            <a:pPr marL="0" lvl="0" indent="0">
              <a:buNone/>
            </a:pPr>
            <a:r>
              <a:rPr lang="en-US" smtClean="0">
                <a:latin typeface="+mj-lt"/>
                <a:cs typeface="Times New Roman" panose="02020603050405020304" pitchFamily="18" charset="0"/>
              </a:rPr>
              <a:t>	interface Age {</a:t>
            </a:r>
          </a:p>
          <a:p>
            <a:pPr marL="0" lvl="0" indent="0">
              <a:buNone/>
            </a:pPr>
            <a:r>
              <a:rPr lang="en-US" smtClean="0">
                <a:latin typeface="+mj-lt"/>
                <a:cs typeface="Times New Roman" panose="02020603050405020304" pitchFamily="18" charset="0"/>
              </a:rPr>
              <a:t>		age: number</a:t>
            </a:r>
          </a:p>
          <a:p>
            <a:pPr marL="0" lvl="0" indent="0">
              <a:buNone/>
            </a:pPr>
            <a:r>
              <a:rPr lang="en-US" smtClean="0">
                <a:latin typeface="+mj-lt"/>
                <a:cs typeface="Times New Roman" panose="02020603050405020304" pitchFamily="18" charset="0"/>
              </a:rPr>
              <a:t>	};</a:t>
            </a:r>
          </a:p>
          <a:p>
            <a:pPr marL="0" lvl="0" indent="0">
              <a:buNone/>
            </a:pPr>
            <a:r>
              <a:rPr lang="en-US" smtClean="0">
                <a:latin typeface="+mj-lt"/>
                <a:cs typeface="Times New Roman" panose="02020603050405020304" pitchFamily="18" charset="0"/>
              </a:rPr>
              <a:t>	type Person = Name &amp; Age;</a:t>
            </a:r>
          </a:p>
          <a:p>
            <a:pPr marL="0" lvl="0" indent="0">
              <a:buNone/>
            </a:pPr>
            <a:endParaRPr lang="en-US" smtClean="0">
              <a:latin typeface="+mj-lt"/>
              <a:cs typeface="Times New Roman" panose="02020603050405020304" pitchFamily="18" charset="0"/>
            </a:endParaRPr>
          </a:p>
          <a:p>
            <a:pPr lvl="0"/>
            <a:endParaRPr lang="vi-VN">
              <a:latin typeface="+mj-lt"/>
              <a:cs typeface="Times New Roman" panose="02020603050405020304" pitchFamily="18" charset="0"/>
            </a:endParaRPr>
          </a:p>
        </p:txBody>
      </p:sp>
    </p:spTree>
    <p:extLst>
      <p:ext uri="{BB962C8B-B14F-4D97-AF65-F5344CB8AC3E}">
        <p14:creationId xmlns:p14="http://schemas.microsoft.com/office/powerpoint/2010/main" val="3636629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a:t>Generics</a:t>
            </a:r>
            <a:r>
              <a:rPr lang="vi-VN" b="1"/>
              <a:t> </a:t>
            </a:r>
            <a:endParaRPr lang="vi-VN"/>
          </a:p>
        </p:txBody>
      </p:sp>
      <p:sp>
        <p:nvSpPr>
          <p:cNvPr id="3" name="Content Placeholder 2"/>
          <p:cNvSpPr>
            <a:spLocks noGrp="1"/>
          </p:cNvSpPr>
          <p:nvPr>
            <p:ph idx="1"/>
          </p:nvPr>
        </p:nvSpPr>
        <p:spPr/>
        <p:txBody>
          <a:bodyPr/>
          <a:lstStyle/>
          <a:p>
            <a:r>
              <a:rPr lang="vi-VN"/>
              <a:t>Generic type trong TypeScript cho phép bạn viết các function, class và interface có thể tái sử dụng và tổng quát hóa. Trong hướng dẫn này, bạn sẽ tập trung vào việc tạo các hàm generic (generic function).</a:t>
            </a:r>
          </a:p>
          <a:p>
            <a:endParaRPr lang="vi-VN"/>
          </a:p>
        </p:txBody>
      </p:sp>
    </p:spTree>
    <p:extLst>
      <p:ext uri="{BB962C8B-B14F-4D97-AF65-F5344CB8AC3E}">
        <p14:creationId xmlns:p14="http://schemas.microsoft.com/office/powerpoint/2010/main" val="28571785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Typecript - </a:t>
            </a:r>
            <a:r>
              <a:rPr lang="vi-VN" b="1"/>
              <a:t>Generics</a:t>
            </a:r>
            <a:r>
              <a:rPr lang="vi-VN" b="1"/>
              <a:t> </a:t>
            </a:r>
            <a:endParaRPr lang="vi-VN"/>
          </a:p>
        </p:txBody>
      </p:sp>
      <p:sp>
        <p:nvSpPr>
          <p:cNvPr id="3" name="Content Placeholder 2"/>
          <p:cNvSpPr>
            <a:spLocks noGrp="1"/>
          </p:cNvSpPr>
          <p:nvPr>
            <p:ph idx="1"/>
          </p:nvPr>
        </p:nvSpPr>
        <p:spPr/>
        <p:txBody>
          <a:bodyPr>
            <a:normAutofit fontScale="85000" lnSpcReduction="20000"/>
          </a:bodyPr>
          <a:lstStyle/>
          <a:p>
            <a:r>
              <a:rPr lang="vi-VN" smtClean="0">
                <a:latin typeface="+mj-lt"/>
              </a:rPr>
              <a:t>Chúng ta có thể định nghĩa 1 hàm generic như sau: </a:t>
            </a:r>
          </a:p>
          <a:p>
            <a:pPr marL="0" indent="0">
              <a:buNone/>
            </a:pPr>
            <a:r>
              <a:rPr lang="en-US" smtClean="0">
                <a:latin typeface="+mj-lt"/>
              </a:rPr>
              <a:t>	</a:t>
            </a:r>
            <a:r>
              <a:rPr lang="vi-VN" smtClean="0">
                <a:latin typeface="+mj-lt"/>
              </a:rPr>
              <a:t>function getRandomElement&lt;T&gt;(items: T[]): T {</a:t>
            </a:r>
          </a:p>
          <a:p>
            <a:pPr marL="0" indent="0">
              <a:buNone/>
            </a:pPr>
            <a:r>
              <a:rPr lang="vi-VN" smtClean="0">
                <a:latin typeface="+mj-lt"/>
              </a:rPr>
              <a:t>   </a:t>
            </a:r>
            <a:r>
              <a:rPr lang="en-US" smtClean="0">
                <a:latin typeface="+mj-lt"/>
              </a:rPr>
              <a:t>	</a:t>
            </a:r>
            <a:r>
              <a:rPr lang="en-US">
                <a:latin typeface="+mj-lt"/>
              </a:rPr>
              <a:t>	</a:t>
            </a:r>
            <a:r>
              <a:rPr lang="vi-VN" smtClean="0">
                <a:latin typeface="+mj-lt"/>
              </a:rPr>
              <a:t>let randomIndex = Math.floor(Math.random() * </a:t>
            </a:r>
            <a:r>
              <a:rPr lang="en-US" smtClean="0">
                <a:latin typeface="+mj-lt"/>
              </a:rPr>
              <a:t>			</a:t>
            </a:r>
            <a:r>
              <a:rPr lang="vi-VN" smtClean="0">
                <a:latin typeface="+mj-lt"/>
              </a:rPr>
              <a:t>items.length);</a:t>
            </a:r>
          </a:p>
          <a:p>
            <a:pPr marL="0" indent="0">
              <a:buNone/>
            </a:pPr>
            <a:r>
              <a:rPr lang="vi-VN" smtClean="0">
                <a:latin typeface="+mj-lt"/>
              </a:rPr>
              <a:t>    </a:t>
            </a:r>
            <a:r>
              <a:rPr lang="en-US" smtClean="0">
                <a:latin typeface="+mj-lt"/>
              </a:rPr>
              <a:t>		</a:t>
            </a:r>
            <a:r>
              <a:rPr lang="vi-VN" smtClean="0">
                <a:latin typeface="+mj-lt"/>
              </a:rPr>
              <a:t>return items[randomIndex];</a:t>
            </a:r>
          </a:p>
          <a:p>
            <a:pPr marL="0" indent="0">
              <a:buNone/>
            </a:pPr>
            <a:r>
              <a:rPr lang="en-US" smtClean="0">
                <a:latin typeface="+mj-lt"/>
              </a:rPr>
              <a:t>	</a:t>
            </a:r>
            <a:r>
              <a:rPr lang="vi-VN" smtClean="0">
                <a:latin typeface="+mj-lt"/>
              </a:rPr>
              <a:t>}</a:t>
            </a:r>
            <a:endParaRPr lang="en-US" smtClean="0">
              <a:latin typeface="+mj-lt"/>
            </a:endParaRPr>
          </a:p>
          <a:p>
            <a:r>
              <a:rPr lang="vi-VN">
                <a:latin typeface="+mj-lt"/>
              </a:rPr>
              <a:t>Hàm này sử dụng biến kiểu T. Kiểu T cho phép bạn chỉ định kiểu dữ liệu tại thời điểm gọi hàm. Ngoài ra, hàm sử dụng biến kiểu T làm kiểu trả về của nó.</a:t>
            </a:r>
          </a:p>
          <a:p>
            <a:r>
              <a:rPr lang="vi-VN">
                <a:latin typeface="+mj-lt"/>
              </a:rPr>
              <a:t>Hàm getRandomElement() là hàm generic bởi vì nó có thể làm việc với bất kỳ kiểu dữ liệu nào, ví dụ: chuỗi, số, đối tượng, ...</a:t>
            </a:r>
          </a:p>
          <a:p>
            <a:r>
              <a:rPr lang="vi-VN">
                <a:latin typeface="+mj-lt"/>
              </a:rPr>
              <a:t>Theo quy ước, chúng ta sử dụng ký tự T làm kiểu dữ liệu của biến. Tuy nhiên, bạn có thể sử dụng các chữ khác như A, B C, ...</a:t>
            </a:r>
          </a:p>
          <a:p>
            <a:pPr marL="0" indent="0">
              <a:buNone/>
            </a:pPr>
            <a:endParaRPr lang="vi-VN">
              <a:latin typeface="+mj-lt"/>
            </a:endParaRPr>
          </a:p>
        </p:txBody>
      </p:sp>
    </p:spTree>
    <p:extLst>
      <p:ext uri="{BB962C8B-B14F-4D97-AF65-F5344CB8AC3E}">
        <p14:creationId xmlns:p14="http://schemas.microsoft.com/office/powerpoint/2010/main" val="38402619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Antd</a:t>
            </a:r>
            <a:r>
              <a:rPr lang="vi-VN" b="1"/>
              <a:t> </a:t>
            </a:r>
            <a:endParaRPr lang="vi-VN"/>
          </a:p>
        </p:txBody>
      </p:sp>
      <p:sp>
        <p:nvSpPr>
          <p:cNvPr id="3" name="Content Placeholder 2"/>
          <p:cNvSpPr>
            <a:spLocks noGrp="1"/>
          </p:cNvSpPr>
          <p:nvPr>
            <p:ph idx="1"/>
          </p:nvPr>
        </p:nvSpPr>
        <p:spPr/>
        <p:txBody>
          <a:bodyPr>
            <a:normAutofit/>
          </a:bodyPr>
          <a:lstStyle/>
          <a:p>
            <a:r>
              <a:rPr lang="vi-VN">
                <a:latin typeface="+mj-lt"/>
              </a:rPr>
              <a:t>Ant là tập hợp các components của React được xây dựng theo chuẩn thiết kế của Ant UED Team. Tương tự như chuẩn Material Design, Ant cung cấp hầu hết các component thông dụng trong ứng dụng web hiện đại, như Layout, Button, Icon, DatePicket, v.v…Bên cạnh đó Ant cũng có những component riêng thú vị, như LocaleProvider cho phép bạn thay đổi ngôn ngữ trên toàn ứng </a:t>
            </a:r>
            <a:r>
              <a:rPr lang="vi-VN">
                <a:latin typeface="+mj-lt"/>
              </a:rPr>
              <a:t>dụng</a:t>
            </a:r>
            <a:r>
              <a:rPr lang="vi-VN" smtClean="0">
                <a:latin typeface="+mj-lt"/>
              </a:rPr>
              <a:t>.</a:t>
            </a:r>
            <a:endParaRPr lang="en-US" smtClean="0">
              <a:latin typeface="+mj-lt"/>
            </a:endParaRPr>
          </a:p>
          <a:p>
            <a:r>
              <a:rPr lang="vi-VN">
                <a:latin typeface="+mj-lt"/>
              </a:rPr>
              <a:t>Có thể coi Ant Design cho React là tập hợp của hầu hết các thư viện về React. Nó đáp ứng được hầu hết các yêu cầu của project của bạn mà ban không phải cài thêm bất cứ thư viện nào </a:t>
            </a:r>
            <a:r>
              <a:rPr lang="vi-VN">
                <a:latin typeface="+mj-lt"/>
              </a:rPr>
              <a:t>nữa</a:t>
            </a:r>
            <a:r>
              <a:rPr lang="vi-VN" smtClean="0">
                <a:latin typeface="+mj-lt"/>
              </a:rPr>
              <a:t>.</a:t>
            </a:r>
            <a:endParaRPr lang="vi-VN">
              <a:latin typeface="+mj-lt"/>
            </a:endParaRPr>
          </a:p>
        </p:txBody>
      </p:sp>
    </p:spTree>
    <p:extLst>
      <p:ext uri="{BB962C8B-B14F-4D97-AF65-F5344CB8AC3E}">
        <p14:creationId xmlns:p14="http://schemas.microsoft.com/office/powerpoint/2010/main" val="3771035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JSX</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mj-lt"/>
              </a:rPr>
              <a:t>JSX (nói ngắn </a:t>
            </a:r>
            <a:r>
              <a:rPr lang="vi-VN">
                <a:latin typeface="+mj-lt"/>
              </a:rPr>
              <a:t>gọn </a:t>
            </a:r>
            <a:r>
              <a:rPr lang="vi-VN" smtClean="0">
                <a:latin typeface="+mj-lt"/>
              </a:rPr>
              <a:t>cho </a:t>
            </a:r>
            <a:r>
              <a:rPr lang="vi-VN">
                <a:latin typeface="+mj-lt"/>
              </a:rPr>
              <a:t>JavaScript extension)   là một cú pháp mở rộng cho JavaScript. Nó giúp chúng ta dễ dàng thay đổi cây DOM bằng các HTML-style code </a:t>
            </a:r>
            <a:r>
              <a:rPr lang="vi-VN">
                <a:latin typeface="+mj-lt"/>
              </a:rPr>
              <a:t>đơn </a:t>
            </a:r>
            <a:r>
              <a:rPr lang="vi-VN" smtClean="0">
                <a:latin typeface="+mj-lt"/>
              </a:rPr>
              <a:t>giản.</a:t>
            </a:r>
            <a:endParaRPr lang="en-US">
              <a:latin typeface="+mj-lt"/>
            </a:endParaRPr>
          </a:p>
          <a:p>
            <a:pPr marL="0" indent="0" algn="ctr">
              <a:buNone/>
            </a:pPr>
            <a:r>
              <a:rPr lang="pt-BR" smtClean="0">
                <a:latin typeface="+mj-lt"/>
              </a:rPr>
              <a:t>const myelement = &lt;h1&gt;I Love JSX!&lt;/h1&gt;;</a:t>
            </a:r>
            <a:endParaRPr lang="vi-VN">
              <a:latin typeface="+mj-lt"/>
            </a:endParaRPr>
          </a:p>
          <a:p>
            <a:r>
              <a:rPr lang="vi-VN" smtClean="0">
                <a:latin typeface="+mj-lt"/>
              </a:rPr>
              <a:t>Việc </a:t>
            </a:r>
            <a:r>
              <a:rPr lang="vi-VN">
                <a:latin typeface="+mj-lt"/>
              </a:rPr>
              <a:t>sử dụng JSX trong ReactJS là không bắt buộc. Bạn có thể sử dụng chỉ </a:t>
            </a:r>
            <a:r>
              <a:rPr lang="vi-VN">
                <a:latin typeface="+mj-lt"/>
              </a:rPr>
              <a:t>JS </a:t>
            </a:r>
            <a:r>
              <a:rPr lang="vi-VN" smtClean="0">
                <a:latin typeface="+mj-lt"/>
              </a:rPr>
              <a:t>thuần. </a:t>
            </a:r>
            <a:r>
              <a:rPr lang="vi-VN">
                <a:latin typeface="+mj-lt"/>
              </a:rPr>
              <a:t>Nhưng có rất nhiều lý do cho việc nên sử dụng JSX trong ReactJS đấy</a:t>
            </a:r>
          </a:p>
        </p:txBody>
      </p:sp>
    </p:spTree>
    <p:extLst>
      <p:ext uri="{BB962C8B-B14F-4D97-AF65-F5344CB8AC3E}">
        <p14:creationId xmlns:p14="http://schemas.microsoft.com/office/powerpoint/2010/main" val="352622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JSX</a:t>
            </a:r>
            <a:endParaRPr lang="vi-VN">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vi-VN" smtClean="0">
                <a:latin typeface="+mj-lt"/>
              </a:rPr>
              <a:t>Thứ nhất, JSX với cú pháp gần giống XML, cấu trúc cây khi biểu thị các attributes, điều đó giúp ta dễ dàng định nghĩa, quản lý được các component phức tạp, thay vì việc phải định nghĩa và gọi ra nhiều hàm hoặc object trong javascript. Khi nhìn vào cấu trúc đó cũng dễ dàng đọc hiểu được ý nghĩa của các component. Code JSX ngắn hơn, dễ hiểu hơn code JS.</a:t>
            </a:r>
          </a:p>
          <a:p>
            <a:pPr lvl="0"/>
            <a:r>
              <a:rPr lang="vi-VN" smtClean="0">
                <a:latin typeface="+mj-lt"/>
              </a:rPr>
              <a:t>Thứ 2, JSX không làm thay đổi ngữ nghĩa của Javascript</a:t>
            </a:r>
          </a:p>
          <a:p>
            <a:r>
              <a:rPr lang="vi-VN" smtClean="0">
                <a:latin typeface="+mj-lt"/>
              </a:rPr>
              <a:t>Thứ 3, với cách viết gần với các thẻ HTML, nó giúp những developers thông thường (ví dụ như các designer) có thể hiểu được một cách dễ dàng, từ đó có thể viết hoặc sửa code mà không gặp nhiều khó khăn. </a:t>
            </a:r>
            <a:endParaRPr lang="vi-VN">
              <a:latin typeface="+mj-lt"/>
            </a:endParaRPr>
          </a:p>
        </p:txBody>
      </p:sp>
    </p:spTree>
    <p:extLst>
      <p:ext uri="{BB962C8B-B14F-4D97-AF65-F5344CB8AC3E}">
        <p14:creationId xmlns:p14="http://schemas.microsoft.com/office/powerpoint/2010/main" val="635089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Components </a:t>
            </a:r>
            <a:endParaRPr lang="vi-VN"/>
          </a:p>
        </p:txBody>
      </p:sp>
      <p:sp>
        <p:nvSpPr>
          <p:cNvPr id="3" name="Content Placeholder 2"/>
          <p:cNvSpPr>
            <a:spLocks noGrp="1"/>
          </p:cNvSpPr>
          <p:nvPr>
            <p:ph idx="1"/>
          </p:nvPr>
        </p:nvSpPr>
        <p:spPr/>
        <p:txBody>
          <a:bodyPr>
            <a:normAutofit lnSpcReduction="10000"/>
          </a:bodyPr>
          <a:lstStyle/>
          <a:p>
            <a:r>
              <a:rPr lang="vi-VN">
                <a:latin typeface="+mj-lt"/>
              </a:rPr>
              <a:t>Components cho phép bạn chia UI thành các phần độc lập, có thể tái sử dụng, và hoàn toàn tách biệt nhau. Về mặt khái niệm, components cũng giống như các hàm Javascript. Chúng nhận vào bất kì đầu vào nào (còn được gọi là “props”) và trả về các React elements mô tả những gì sẽ xuất hiện trên màn </a:t>
            </a:r>
            <a:r>
              <a:rPr lang="vi-VN">
                <a:latin typeface="+mj-lt"/>
              </a:rPr>
              <a:t>hình</a:t>
            </a:r>
            <a:r>
              <a:rPr lang="vi-VN" smtClean="0">
                <a:latin typeface="+mj-lt"/>
              </a:rPr>
              <a:t>.</a:t>
            </a:r>
            <a:endParaRPr lang="en-US" smtClean="0">
              <a:latin typeface="+mj-lt"/>
            </a:endParaRPr>
          </a:p>
          <a:p>
            <a:r>
              <a:rPr lang="en-US" smtClean="0">
                <a:latin typeface="+mj-lt"/>
              </a:rPr>
              <a:t>VD:</a:t>
            </a:r>
            <a:endParaRPr lang="vi-VN">
              <a:latin typeface="+mj-lt"/>
            </a:endParaRPr>
          </a:p>
          <a:p>
            <a:pPr marL="0" indent="0">
              <a:buNone/>
            </a:pPr>
            <a:r>
              <a:rPr lang="en-US" smtClean="0">
                <a:latin typeface="+mj-lt"/>
              </a:rPr>
              <a:t>	</a:t>
            </a:r>
            <a:r>
              <a:rPr lang="vi-VN" smtClean="0">
                <a:latin typeface="+mj-lt"/>
              </a:rPr>
              <a:t>function Welcome(props) {</a:t>
            </a:r>
          </a:p>
          <a:p>
            <a:pPr marL="0" indent="0">
              <a:buNone/>
            </a:pPr>
            <a:r>
              <a:rPr lang="vi-VN" smtClean="0">
                <a:latin typeface="+mj-lt"/>
              </a:rPr>
              <a:t>  </a:t>
            </a:r>
            <a:r>
              <a:rPr lang="en-US" smtClean="0">
                <a:latin typeface="+mj-lt"/>
              </a:rPr>
              <a:t>		</a:t>
            </a:r>
            <a:r>
              <a:rPr lang="vi-VN" smtClean="0">
                <a:latin typeface="+mj-lt"/>
              </a:rPr>
              <a:t>return &lt;h1&gt;Hello, {props.name}&lt;/h1&gt;;</a:t>
            </a:r>
          </a:p>
          <a:p>
            <a:pPr marL="0" indent="0">
              <a:buNone/>
            </a:pPr>
            <a:r>
              <a:rPr lang="en-US" smtClean="0">
                <a:latin typeface="+mj-lt"/>
              </a:rPr>
              <a:t>	</a:t>
            </a:r>
            <a:r>
              <a:rPr lang="vi-VN" smtClean="0">
                <a:latin typeface="+mj-lt"/>
              </a:rPr>
              <a:t>}</a:t>
            </a:r>
          </a:p>
          <a:p>
            <a:r>
              <a:rPr lang="vi-VN" b="1">
                <a:latin typeface="+mj-lt"/>
              </a:rPr>
              <a:t>Chú ý:</a:t>
            </a:r>
            <a:r>
              <a:rPr lang="vi-VN">
                <a:latin typeface="+mj-lt"/>
              </a:rPr>
              <a:t> Luôn luôn bắt đầu tên của component bằng chữ in hoa.</a:t>
            </a:r>
          </a:p>
          <a:p>
            <a:endParaRPr lang="vi-VN"/>
          </a:p>
        </p:txBody>
      </p:sp>
    </p:spTree>
    <p:extLst>
      <p:ext uri="{BB962C8B-B14F-4D97-AF65-F5344CB8AC3E}">
        <p14:creationId xmlns:p14="http://schemas.microsoft.com/office/powerpoint/2010/main" val="1912644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Props</a:t>
            </a:r>
          </a:p>
        </p:txBody>
      </p:sp>
      <p:sp>
        <p:nvSpPr>
          <p:cNvPr id="3" name="Content Placeholder 2"/>
          <p:cNvSpPr>
            <a:spLocks noGrp="1"/>
          </p:cNvSpPr>
          <p:nvPr>
            <p:ph idx="1"/>
          </p:nvPr>
        </p:nvSpPr>
        <p:spPr/>
        <p:txBody>
          <a:bodyPr>
            <a:normAutofit fontScale="92500" lnSpcReduction="10000"/>
          </a:bodyPr>
          <a:lstStyle/>
          <a:p>
            <a:r>
              <a:rPr lang="vi-VN">
                <a:latin typeface="+mj-lt"/>
              </a:rPr>
              <a:t>Props là 1 từ viết ngắn gọn của properties. props là 1 đối tượng, nó lưu trữ các giá trị của các attribute (thuộc tính) của một thẻ (</a:t>
            </a:r>
            <a:r>
              <a:rPr lang="vi-VN">
                <a:latin typeface="+mj-lt"/>
              </a:rPr>
              <a:t>Tag</a:t>
            </a:r>
            <a:r>
              <a:rPr lang="vi-VN" smtClean="0">
                <a:latin typeface="+mj-lt"/>
              </a:rPr>
              <a:t>).</a:t>
            </a:r>
            <a:endParaRPr lang="en-US" smtClean="0">
              <a:latin typeface="+mj-lt"/>
            </a:endParaRPr>
          </a:p>
          <a:p>
            <a:r>
              <a:rPr lang="vi-VN" smtClean="0">
                <a:latin typeface="+mj-lt"/>
              </a:rPr>
              <a:t>Là </a:t>
            </a:r>
            <a:r>
              <a:rPr lang="vi-VN">
                <a:latin typeface="+mj-lt"/>
              </a:rPr>
              <a:t>cách mà component có thể nhận được các giá trị của thuộc tính truyền vào từ bên ngoài vào, và là cách mà các component có thể nói chuyện với </a:t>
            </a:r>
            <a:r>
              <a:rPr lang="vi-VN">
                <a:latin typeface="+mj-lt"/>
              </a:rPr>
              <a:t>nhau</a:t>
            </a:r>
            <a:r>
              <a:rPr lang="vi-VN" smtClean="0">
                <a:latin typeface="+mj-lt"/>
              </a:rPr>
              <a:t>.</a:t>
            </a:r>
            <a:r>
              <a:rPr lang="en-US" smtClean="0">
                <a:latin typeface="+mj-lt"/>
              </a:rPr>
              <a:t> VD:</a:t>
            </a:r>
            <a:endParaRPr lang="vi-VN">
              <a:latin typeface="+mj-lt"/>
            </a:endParaRPr>
          </a:p>
          <a:p>
            <a:pPr marL="0" indent="0">
              <a:buNone/>
            </a:pPr>
            <a:r>
              <a:rPr lang="en-US">
                <a:latin typeface="+mj-lt"/>
              </a:rPr>
              <a:t>	</a:t>
            </a:r>
            <a:r>
              <a:rPr lang="vi-VN" smtClean="0">
                <a:latin typeface="+mj-lt"/>
              </a:rPr>
              <a:t>function Welcome(props) {</a:t>
            </a:r>
          </a:p>
          <a:p>
            <a:pPr marL="0" indent="0">
              <a:buNone/>
            </a:pPr>
            <a:r>
              <a:rPr lang="en-US">
                <a:latin typeface="+mj-lt"/>
              </a:rPr>
              <a:t>	</a:t>
            </a:r>
            <a:r>
              <a:rPr lang="en-US" smtClean="0">
                <a:latin typeface="+mj-lt"/>
              </a:rPr>
              <a:t>	</a:t>
            </a:r>
            <a:r>
              <a:rPr lang="vi-VN" smtClean="0">
                <a:latin typeface="+mj-lt"/>
              </a:rPr>
              <a:t>return &lt;h1&gt;Hello, {props.name}&lt;/h1&gt;;</a:t>
            </a:r>
            <a:endParaRPr lang="en-US" smtClean="0">
              <a:latin typeface="+mj-lt"/>
            </a:endParaRPr>
          </a:p>
          <a:p>
            <a:pPr marL="0" indent="0">
              <a:buNone/>
            </a:pPr>
            <a:r>
              <a:rPr lang="en-US">
                <a:latin typeface="+mj-lt"/>
              </a:rPr>
              <a:t>	</a:t>
            </a:r>
            <a:r>
              <a:rPr lang="vi-VN" smtClean="0">
                <a:latin typeface="+mj-lt"/>
              </a:rPr>
              <a:t>}</a:t>
            </a:r>
          </a:p>
          <a:p>
            <a:pPr marL="0" indent="0">
              <a:buNone/>
            </a:pPr>
            <a:r>
              <a:rPr lang="en-US" smtClean="0">
                <a:latin typeface="+mj-lt"/>
              </a:rPr>
              <a:t>	</a:t>
            </a:r>
            <a:r>
              <a:rPr lang="vi-VN" smtClean="0">
                <a:latin typeface="+mj-lt"/>
              </a:rPr>
              <a:t>const element = &lt;Welcome name="ReactJS" /&gt;;</a:t>
            </a:r>
            <a:endParaRPr lang="en-US" smtClean="0">
              <a:latin typeface="+mj-lt"/>
            </a:endParaRPr>
          </a:p>
          <a:p>
            <a:pPr marL="0" indent="0">
              <a:buNone/>
            </a:pPr>
            <a:r>
              <a:rPr lang="en-US">
                <a:latin typeface="Times New Roman" panose="02020603050405020304" pitchFamily="18" charset="0"/>
                <a:cs typeface="Times New Roman" panose="02020603050405020304" pitchFamily="18" charset="0"/>
              </a:rPr>
              <a:t>Dữ liệu của của React là một chiều có nghĩa là nó chỉ đi từ component cha xuống component con</a:t>
            </a:r>
            <a:endParaRPr lang="vi-VN">
              <a:latin typeface="Times New Roman" panose="02020603050405020304" pitchFamily="18" charset="0"/>
              <a:cs typeface="Times New Roman" panose="02020603050405020304" pitchFamily="18" charset="0"/>
            </a:endParaRPr>
          </a:p>
          <a:p>
            <a:pPr marL="0" indent="0">
              <a:buNone/>
            </a:pPr>
            <a:endParaRPr lang="vi-VN" smtClean="0">
              <a:latin typeface="+mj-lt"/>
            </a:endParaRPr>
          </a:p>
          <a:p>
            <a:endParaRPr lang="vi-VN"/>
          </a:p>
        </p:txBody>
      </p:sp>
    </p:spTree>
    <p:extLst>
      <p:ext uri="{BB962C8B-B14F-4D97-AF65-F5344CB8AC3E}">
        <p14:creationId xmlns:p14="http://schemas.microsoft.com/office/powerpoint/2010/main" val="3091248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a:t>State</a:t>
            </a:r>
          </a:p>
        </p:txBody>
      </p:sp>
      <p:sp>
        <p:nvSpPr>
          <p:cNvPr id="3" name="Content Placeholder 2"/>
          <p:cNvSpPr>
            <a:spLocks noGrp="1"/>
          </p:cNvSpPr>
          <p:nvPr>
            <p:ph idx="1"/>
          </p:nvPr>
        </p:nvSpPr>
        <p:spPr/>
        <p:txBody>
          <a:bodyPr/>
          <a:lstStyle/>
          <a:p>
            <a:r>
              <a:rPr lang="vi-VN">
                <a:latin typeface="+mj-lt"/>
              </a:rPr>
              <a:t>Cũng giống như props , state cũng lưu trữ thông tin về component, nhưng là lưu trữ dữ liệu động của một component.</a:t>
            </a:r>
          </a:p>
          <a:p>
            <a:r>
              <a:rPr lang="vi-VN">
                <a:latin typeface="+mj-lt"/>
              </a:rPr>
              <a:t>State là dữ liệu động , nó cho phép một component theo dõi thông tin thay đổi giữa các kết xuất (render) và làm cho nó có thể tương tác.</a:t>
            </a:r>
          </a:p>
          <a:p>
            <a:r>
              <a:rPr lang="vi-VN">
                <a:latin typeface="+mj-lt"/>
              </a:rPr>
              <a:t>State chỉ có thể được sử dụng ở trong một component sinh ra nó.</a:t>
            </a:r>
          </a:p>
          <a:p>
            <a:endParaRPr lang="vi-VN"/>
          </a:p>
        </p:txBody>
      </p:sp>
    </p:spTree>
    <p:extLst>
      <p:ext uri="{BB962C8B-B14F-4D97-AF65-F5344CB8AC3E}">
        <p14:creationId xmlns:p14="http://schemas.microsoft.com/office/powerpoint/2010/main" val="3806999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Hook</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a:latin typeface="Times New Roman" panose="02020603050405020304" pitchFamily="18" charset="0"/>
                <a:cs typeface="Times New Roman" panose="02020603050405020304" pitchFamily="18" charset="0"/>
              </a:rPr>
              <a:t>Hooks chính thức được giới thiệu trong phiên bản React 16.8. Nó cho phép chúng ta sử dụng state và các tính năng khác của React mà không phải dùng đến</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Class</a:t>
            </a:r>
            <a:endParaRPr lang="en-US" smtClean="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Hook là 1 function có thể gắn (hook) vào 1 function component để giúp component có thể quản lý các state hay các tính năng vòng đời của 1 component</a:t>
            </a:r>
            <a:endParaRPr lang="vi-VN">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Hook không hoạt động được trong class component</a:t>
            </a:r>
            <a:endParaRPr lang="vi-VN">
              <a:latin typeface="Times New Roman" panose="02020603050405020304" pitchFamily="18" charset="0"/>
              <a:cs typeface="Times New Roman" panose="02020603050405020304" pitchFamily="18" charset="0"/>
            </a:endParaRPr>
          </a:p>
          <a:p>
            <a:endParaRPr lang="vi-VN"/>
          </a:p>
          <a:p>
            <a:endParaRPr lang="vi-VN"/>
          </a:p>
        </p:txBody>
      </p:sp>
    </p:spTree>
    <p:extLst>
      <p:ext uri="{BB962C8B-B14F-4D97-AF65-F5344CB8AC3E}">
        <p14:creationId xmlns:p14="http://schemas.microsoft.com/office/powerpoint/2010/main" val="4061794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Hook</a:t>
            </a:r>
            <a:endParaRPr lang="vi-VN"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vi-VN">
                <a:latin typeface="Times New Roman" panose="02020603050405020304" pitchFamily="18" charset="0"/>
                <a:cs typeface="Times New Roman" panose="02020603050405020304" pitchFamily="18" charset="0"/>
              </a:rPr>
              <a:t>useState</a:t>
            </a:r>
            <a:r>
              <a:rPr lang="en-US">
                <a:latin typeface="Times New Roman" panose="02020603050405020304" pitchFamily="18" charset="0"/>
                <a:cs typeface="Times New Roman" panose="02020603050405020304" pitchFamily="18" charset="0"/>
              </a:rPr>
              <a:t>: Được sử dụng để lưu trữ các state của component</a:t>
            </a:r>
            <a:endParaRPr lang="vi-VN">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useEffect</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Hàm </a:t>
            </a:r>
            <a:r>
              <a:rPr lang="en-US" smtClean="0">
                <a:latin typeface="Times New Roman" panose="02020603050405020304" pitchFamily="18" charset="0"/>
                <a:cs typeface="Times New Roman" panose="02020603050405020304" pitchFamily="18" charset="0"/>
              </a:rPr>
              <a:t>useEffect </a:t>
            </a:r>
            <a:r>
              <a:rPr lang="en-US">
                <a:latin typeface="Times New Roman" panose="02020603050405020304" pitchFamily="18" charset="0"/>
                <a:cs typeface="Times New Roman" panose="02020603050405020304" pitchFamily="18" charset="0"/>
              </a:rPr>
              <a:t>dùng để </a:t>
            </a:r>
            <a:r>
              <a:rPr lang="vi-VN">
                <a:latin typeface="Times New Roman" panose="02020603050405020304" pitchFamily="18" charset="0"/>
                <a:cs typeface="Times New Roman" panose="02020603050405020304" pitchFamily="18" charset="0"/>
              </a:rPr>
              <a:t>xử lý các side effects</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useMemo: </a:t>
            </a:r>
            <a:r>
              <a:rPr lang="vi-VN" smtClean="0">
                <a:latin typeface="Times New Roman" panose="02020603050405020304" pitchFamily="18" charset="0"/>
                <a:cs typeface="Times New Roman" panose="02020603050405020304" pitchFamily="18" charset="0"/>
              </a:rPr>
              <a:t>giúp </a:t>
            </a:r>
            <a:r>
              <a:rPr lang="vi-VN">
                <a:latin typeface="Times New Roman" panose="02020603050405020304" pitchFamily="18" charset="0"/>
                <a:cs typeface="Times New Roman" panose="02020603050405020304" pitchFamily="18" charset="0"/>
              </a:rPr>
              <a:t>ta kiểm soát việc được render dư thừa của </a:t>
            </a:r>
            <a:r>
              <a:rPr lang="vi-VN">
                <a:latin typeface="Times New Roman" panose="02020603050405020304" pitchFamily="18" charset="0"/>
                <a:cs typeface="Times New Roman" panose="02020603050405020304" pitchFamily="18" charset="0"/>
              </a:rPr>
              <a:t>các </a:t>
            </a:r>
            <a:r>
              <a:rPr lang="vi-VN" smtClean="0">
                <a:latin typeface="Times New Roman" panose="02020603050405020304" pitchFamily="18" charset="0"/>
                <a:cs typeface="Times New Roman" panose="02020603050405020304" pitchFamily="18" charset="0"/>
              </a:rPr>
              <a:t>component</a:t>
            </a:r>
            <a:r>
              <a:rPr lang="en-US" smtClean="0">
                <a:latin typeface="Times New Roman" panose="02020603050405020304" pitchFamily="18" charset="0"/>
                <a:cs typeface="Times New Roman" panose="02020603050405020304" pitchFamily="18" charset="0"/>
              </a:rPr>
              <a:t>.</a:t>
            </a:r>
          </a:p>
          <a:p>
            <a:r>
              <a:rPr lang="en-US" smtClean="0">
                <a:latin typeface="Times New Roman" panose="02020603050405020304" pitchFamily="18" charset="0"/>
                <a:cs typeface="Times New Roman" panose="02020603050405020304" pitchFamily="18" charset="0"/>
              </a:rPr>
              <a:t>useCallback: </a:t>
            </a:r>
            <a:r>
              <a:rPr lang="vi-VN">
                <a:latin typeface="Times New Roman" panose="02020603050405020304" pitchFamily="18" charset="0"/>
                <a:cs typeface="Times New Roman" panose="02020603050405020304" pitchFamily="18" charset="0"/>
              </a:rPr>
              <a:t>có nhiệm vụ tương tự như useMemo nhưng khác ở chỗ function truyền vào useMemo bắt buộc phải ở trong quá trình render trong khi đối với useCallback đó lại là function callback của 1 event nào đó như là onClick chẳng hạn. </a:t>
            </a:r>
          </a:p>
          <a:p>
            <a:r>
              <a:rPr lang="vi-VN">
                <a:latin typeface="Times New Roman" panose="02020603050405020304" pitchFamily="18" charset="0"/>
                <a:cs typeface="Times New Roman" panose="02020603050405020304" pitchFamily="18" charset="0"/>
              </a:rPr>
              <a:t>useContext</a:t>
            </a:r>
            <a:r>
              <a:rPr lang="en-US">
                <a:latin typeface="Times New Roman" panose="02020603050405020304" pitchFamily="18" charset="0"/>
                <a:cs typeface="Times New Roman" panose="02020603050405020304" pitchFamily="18" charset="0"/>
              </a:rPr>
              <a:t>: dung để share state giữa </a:t>
            </a:r>
            <a:r>
              <a:rPr lang="en-US">
                <a:latin typeface="Times New Roman" panose="02020603050405020304" pitchFamily="18" charset="0"/>
                <a:cs typeface="Times New Roman" panose="02020603050405020304" pitchFamily="18" charset="0"/>
              </a:rPr>
              <a:t>các </a:t>
            </a:r>
            <a:r>
              <a:rPr lang="en-US" smtClean="0">
                <a:latin typeface="Times New Roman" panose="02020603050405020304" pitchFamily="18" charset="0"/>
                <a:cs typeface="Times New Roman" panose="02020603050405020304" pitchFamily="18" charset="0"/>
              </a:rPr>
              <a:t>componenet</a:t>
            </a:r>
          </a:p>
          <a:p>
            <a:r>
              <a:rPr lang="en-US">
                <a:latin typeface="Times New Roman" panose="02020603050405020304" pitchFamily="18" charset="0"/>
                <a:cs typeface="Times New Roman" panose="02020603050405020304" pitchFamily="18" charset="0"/>
              </a:rPr>
              <a:t>Ngoài ra chúng ta còn rất nhiều cái hook khác được định nghĩa sẳn bởi React mà các bạn có thể đọc thêm ở trên trang chủ của React</a:t>
            </a:r>
            <a:endParaRPr lang="vi-V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086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2719</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ReactJS </vt:lpstr>
      <vt:lpstr>PowerPoint Presentation</vt:lpstr>
      <vt:lpstr>JSX</vt:lpstr>
      <vt:lpstr>JSX</vt:lpstr>
      <vt:lpstr>Components </vt:lpstr>
      <vt:lpstr>Props</vt:lpstr>
      <vt:lpstr>State</vt:lpstr>
      <vt:lpstr>Hook</vt:lpstr>
      <vt:lpstr>Hook</vt:lpstr>
      <vt:lpstr>Hook</vt:lpstr>
      <vt:lpstr>Redux </vt:lpstr>
      <vt:lpstr>PowerPoint Presentation</vt:lpstr>
      <vt:lpstr>PowerPoint Presentation</vt:lpstr>
      <vt:lpstr>Action</vt:lpstr>
      <vt:lpstr>Reducers</vt:lpstr>
      <vt:lpstr>Reducers (Ví Dụ)</vt:lpstr>
      <vt:lpstr>Store</vt:lpstr>
      <vt:lpstr>Redux-toolkit </vt:lpstr>
      <vt:lpstr>Typecript</vt:lpstr>
      <vt:lpstr>Typecript</vt:lpstr>
      <vt:lpstr>Typecript - Type aliases</vt:lpstr>
      <vt:lpstr>Typecript - Interface</vt:lpstr>
      <vt:lpstr>Typecript - Types vs Interfaces</vt:lpstr>
      <vt:lpstr>Typecript - Types vs Interfaces</vt:lpstr>
      <vt:lpstr>Typecript - Types vs Interfaces</vt:lpstr>
      <vt:lpstr>Typecript - Types vs Interfaces</vt:lpstr>
      <vt:lpstr>Typecript - Generics </vt:lpstr>
      <vt:lpstr>Typecript - Generics </vt:lpstr>
      <vt:lpstr>Antd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dc:creator>Hữu Tấn Đạt Nguyễn</dc:creator>
  <cp:lastModifiedBy>Hữu Tấn Đạt Nguyễn</cp:lastModifiedBy>
  <cp:revision>17</cp:revision>
  <dcterms:created xsi:type="dcterms:W3CDTF">2022-10-29T10:12:40Z</dcterms:created>
  <dcterms:modified xsi:type="dcterms:W3CDTF">2022-10-29T13:00:18Z</dcterms:modified>
</cp:coreProperties>
</file>