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3"/>
  </p:notesMasterIdLst>
  <p:sldIdLst>
    <p:sldId id="494" r:id="rId2"/>
    <p:sldId id="496" r:id="rId3"/>
    <p:sldId id="422" r:id="rId4"/>
    <p:sldId id="498" r:id="rId5"/>
    <p:sldId id="507" r:id="rId6"/>
    <p:sldId id="508" r:id="rId7"/>
    <p:sldId id="509" r:id="rId8"/>
    <p:sldId id="510" r:id="rId9"/>
    <p:sldId id="511" r:id="rId10"/>
    <p:sldId id="512" r:id="rId11"/>
    <p:sldId id="513" r:id="rId12"/>
  </p:sldIdLst>
  <p:sldSz cx="9144000" cy="6858000" type="screen4x3"/>
  <p:notesSz cx="6784975" cy="98567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38" autoAdjust="0"/>
  </p:normalViewPr>
  <p:slideViewPr>
    <p:cSldViewPr>
      <p:cViewPr>
        <p:scale>
          <a:sx n="66" d="100"/>
          <a:sy n="66" d="100"/>
        </p:scale>
        <p:origin x="-63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338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AB5C97-786E-495D-83F3-957A93478A1B}" type="datetimeFigureOut">
              <a:rPr lang="pt-BR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681538"/>
            <a:ext cx="5429250" cy="443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338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1CB65F4-0C40-4AA4-A8D3-5C5E8F185BD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943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1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10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11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2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Use-Case Writing Guidelines Put into MS Word pg 109-110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trick to keeping things simple is to handle variations in a separate area of the document rather than in one all-encompassing section.</a:t>
            </a:r>
          </a:p>
          <a:p>
            <a:pPr eaLnBrk="1" hangingPunct="1"/>
            <a:r>
              <a:rPr lang="en-US" smtClean="0"/>
              <a:t>First, you document a normal, typical interaction in a section called “Basic Flow”.</a:t>
            </a:r>
          </a:p>
          <a:p>
            <a:pPr eaLnBrk="1" hangingPunct="1"/>
            <a:r>
              <a:rPr lang="en-US" smtClean="0"/>
              <a:t>Next, you describe alternative success scenarios in an “Alternate Flows” section.</a:t>
            </a:r>
          </a:p>
          <a:p>
            <a:pPr eaLnBrk="1" hangingPunct="1"/>
            <a:r>
              <a:rPr lang="en-US" smtClean="0"/>
              <a:t>Finally, you describe error handling in an “Exceptional Flows” section.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32E30F-66F4-4347-9CF9-70F0F659D990}" type="slidenum">
              <a:rPr lang="zh-CN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4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5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6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7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8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9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1A5179-522F-4AB3-B179-25BED1E1D0A6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07DD2B-BCD3-4F9E-AC57-0DC369A9168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F4EC2-3497-4CD7-B517-8DF957CF72A8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2F8B21-0590-4390-81A5-18F9A0E4C3C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1141A-16B9-47F6-857C-A8681526A498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A5FCA-5D15-4F27-B4E6-70121058D7E0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2F1EF-1B1D-4DB2-ADC8-C45E343E99B1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579EC-1FCA-4F90-9FE2-C93B88966A8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E0E038-C89B-4E0F-ABAA-5D1F8D7F5A95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BF7827-4415-47F6-80C5-DBE7E44FE1AC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BC3196-EBEE-4CC0-972A-C622D695748A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D97CA-6E6D-4F14-9346-75D89E395814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54A974-4412-40E0-B466-BBADE0573531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B8AE1-F561-4054-836C-7E2C876810AD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12114-7C7B-4893-BAD7-F43AFB7CE5E6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AB021-DDDA-4521-BBDC-94395E859E4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48F294-1610-4D07-8E75-9B5B9A7DA5CC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9DBC2-684C-4D21-B0A6-576A5D3BE0A4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140CAF-294D-42AD-9D06-AC46FA7FC7BC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96500-0D28-4A17-A562-CEAD7C87B84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48EB56-FAA6-42BA-91EA-FAF08C0DAE5A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34AB6EB-9A82-4C2A-BEE8-A19D7257114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01BE6D1-58F3-47C0-BAD4-A4E027D668D8}" type="datetime1">
              <a:rPr lang="pt-BR" smtClean="0"/>
              <a:pPr>
                <a:defRPr/>
              </a:pPr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32460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A5EA2C-8E75-4F9C-8DC0-D1B3C66CCAC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38200"/>
            <a:ext cx="8991599" cy="609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3276600"/>
            <a:ext cx="8305800" cy="220980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5334000" y="762000"/>
            <a:ext cx="3276600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 smtClean="0"/>
              <a:t>Describe the most common flow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 smtClean="0"/>
              <a:t>Should not list any conditional cases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1</a:t>
            </a:fld>
            <a:endParaRPr lang="pt-BR" sz="2400" b="1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66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991599" cy="609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10</a:t>
            </a:fld>
            <a:endParaRPr lang="pt-BR" sz="2400" b="1" dirty="0">
              <a:solidFill>
                <a:srgbClr val="D1282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514600"/>
            <a:ext cx="8077200" cy="38100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4876800" y="3429000"/>
            <a:ext cx="3886200" cy="266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400" dirty="0" smtClean="0"/>
              <a:t>This defines the state of the system before this use case can be executed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0089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991599" cy="609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err="1" smtClean="0"/>
              <a:t>Postconditions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11</a:t>
            </a:fld>
            <a:endParaRPr lang="pt-BR" sz="2400" b="1" dirty="0">
              <a:solidFill>
                <a:srgbClr val="D1282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819400"/>
            <a:ext cx="8077200" cy="45720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4876800" y="3505200"/>
            <a:ext cx="3886200" cy="2971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400" dirty="0" smtClean="0"/>
              <a:t>This defines the state of the system after this use case is executed</a:t>
            </a:r>
          </a:p>
          <a:p>
            <a:pPr eaLnBrk="1" hangingPunct="1"/>
            <a:r>
              <a:rPr lang="en-US" sz="2400" dirty="0" smtClean="0"/>
              <a:t>(Note: this is not the return result)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363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990600" y="830449"/>
            <a:ext cx="6019800" cy="6019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700"/>
              </a:spcBef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 Flow of Events</a:t>
            </a:r>
          </a:p>
          <a:p>
            <a:pPr marL="174625" lvl="1">
              <a:spcBef>
                <a:spcPts val="700"/>
              </a:spcBef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Basic Flow: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2.1 The system displays a list of resolved cases that have not been reviewed.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2.2 The user selects a case.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2.3 The system validates that the case is payable. (12.1)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2.4 The system determines the payment amount. (12.1)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2.5 The system marks the case as payable.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2.6 The system records the payment amount.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2.7 The system checks the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Cash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fund records to ensure that adequate funds exist.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2.8 The system records the fact that the case has been reviewed.</a:t>
            </a:r>
          </a:p>
          <a:p>
            <a:pPr marL="174625" lvl="1"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…</a:t>
            </a:r>
            <a:endParaRPr lang="en-US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Basic Flow (List form)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2</a:t>
            </a:fld>
            <a:endParaRPr lang="pt-BR" sz="2400" b="1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75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Basic Flow Example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35814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System use case: </a:t>
            </a:r>
            <a:r>
              <a:rPr lang="en-US" sz="2000" b="1" dirty="0" smtClean="0"/>
              <a:t>Review Case Report </a:t>
            </a:r>
            <a:r>
              <a:rPr lang="en-US" sz="2000" dirty="0" smtClean="0"/>
              <a:t>– a task that enables a user to review a case report and disburse funds against cases that qualify for payments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>
                <a:ea typeface="宋体" charset="-122"/>
              </a:rPr>
              <a:t>IS2102 </a:t>
            </a:r>
            <a:r>
              <a:rPr lang="en-US" dirty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 bwMode="auto">
          <a:xfrm>
            <a:off x="3810000" y="838200"/>
            <a:ext cx="5108575" cy="6019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700"/>
              </a:spcBef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 Flow of Events</a:t>
            </a:r>
          </a:p>
          <a:p>
            <a:pPr marL="174625" lvl="1">
              <a:spcBef>
                <a:spcPts val="700"/>
              </a:spcBef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Basic Flow: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2.1 The system displays a list of resolved cases that have not been reviewed.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2.2 The user selects a case.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2.3 The system validates that the case is payable.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2.4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The system determines the payment amount.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2.5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The system marks the case as payable.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2.6 The system records the payment amount.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2.7 The system checks the Cash fund records to ensure that adequate funds exist.</a:t>
            </a:r>
          </a:p>
          <a:p>
            <a:pPr marL="174625" lvl="1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2.8 The system records the fact that the case has been reviewed.</a:t>
            </a:r>
          </a:p>
          <a:p>
            <a:pPr marL="174625" lvl="1"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…</a:t>
            </a:r>
            <a:endParaRPr lang="en-US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3</a:t>
            </a:fld>
            <a:endParaRPr lang="pt-BR" sz="2400" b="1" dirty="0">
              <a:solidFill>
                <a:srgbClr val="D1282E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991599" cy="609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762000"/>
            <a:ext cx="3276600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Describe the most common flow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="1" dirty="0" smtClean="0">
                <a:solidFill>
                  <a:schemeClr val="tx2"/>
                </a:solidFill>
              </a:rPr>
              <a:t>Should not list any conditional cases</a:t>
            </a:r>
          </a:p>
        </p:txBody>
      </p:sp>
      <p:pic>
        <p:nvPicPr>
          <p:cNvPr id="10" name="Picture 9" descr="AA053857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98" y="4038600"/>
            <a:ext cx="1933302" cy="2819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2362200"/>
            <a:ext cx="9144000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What if we want to show the conditional cases?</a:t>
            </a:r>
            <a:endParaRPr lang="en-US" sz="5400" b="1" dirty="0"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4</a:t>
            </a:fld>
            <a:endParaRPr lang="pt-BR" sz="2400" b="1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62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991599" cy="609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Triggering Event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5</a:t>
            </a:fld>
            <a:endParaRPr lang="pt-BR" sz="2400" b="1" dirty="0">
              <a:solidFill>
                <a:srgbClr val="D1282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8077200" cy="22860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6172200" y="3886200"/>
            <a:ext cx="2590800" cy="2057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400" dirty="0" smtClean="0"/>
              <a:t>The event that will trigger this use case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899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991599" cy="609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Brief Description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6</a:t>
            </a:fld>
            <a:endParaRPr lang="pt-BR" sz="2400" b="1" dirty="0">
              <a:solidFill>
                <a:srgbClr val="D1282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524000"/>
            <a:ext cx="8077200" cy="22860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341594"/>
            <a:ext cx="3276600" cy="26020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400" dirty="0" smtClean="0"/>
              <a:t>Give a more complete description to supplement the Trigger Event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459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991599" cy="609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7</a:t>
            </a:fld>
            <a:endParaRPr lang="pt-BR" sz="2400" b="1" dirty="0">
              <a:solidFill>
                <a:srgbClr val="D1282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676400"/>
            <a:ext cx="8077200" cy="22860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4876800" y="3341594"/>
            <a:ext cx="3886200" cy="32116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400" dirty="0" smtClean="0"/>
              <a:t>The actor that will execute the use case (i.e. the person/system that will be doing this use case)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572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991599" cy="609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Related Use Cases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8</a:t>
            </a:fld>
            <a:endParaRPr lang="pt-BR" sz="2400" b="1" dirty="0">
              <a:solidFill>
                <a:srgbClr val="D1282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905000"/>
            <a:ext cx="8077200" cy="22860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2987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991599" cy="609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9</a:t>
            </a:fld>
            <a:endParaRPr lang="pt-BR" sz="2400" b="1" dirty="0">
              <a:solidFill>
                <a:srgbClr val="D1282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133600"/>
            <a:ext cx="8077200" cy="45720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4724400" y="3200400"/>
            <a:ext cx="4038600" cy="320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400" dirty="0" smtClean="0"/>
              <a:t>Parties that will be interested in this use case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(actors can be considered as part of the list)</a:t>
            </a:r>
          </a:p>
        </p:txBody>
      </p:sp>
    </p:spTree>
    <p:extLst>
      <p:ext uri="{BB962C8B-B14F-4D97-AF65-F5344CB8AC3E}">
        <p14:creationId xmlns:p14="http://schemas.microsoft.com/office/powerpoint/2010/main" val="3469218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template.thmx</Template>
  <TotalTime>3105</TotalTime>
  <Words>521</Words>
  <Application>Microsoft Office PowerPoint</Application>
  <PresentationFormat>On-screen Show (4:3)</PresentationFormat>
  <Paragraphs>84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</vt:lpstr>
      <vt:lpstr>PowerPoint Presentation</vt:lpstr>
      <vt:lpstr>PowerPoint Presentation</vt:lpstr>
      <vt:lpstr>Basic Flow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www.birungueta.blogspot.com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IS2102 Requirements Analysis and Design</dc:title>
  <dc:creator>Lek Hsiang Hui</dc:creator>
  <cp:lastModifiedBy>Windows User</cp:lastModifiedBy>
  <cp:revision>784</cp:revision>
  <dcterms:created xsi:type="dcterms:W3CDTF">2011-12-12T08:17:52Z</dcterms:created>
  <dcterms:modified xsi:type="dcterms:W3CDTF">2019-09-06T02:02:00Z</dcterms:modified>
</cp:coreProperties>
</file>