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49D46B-67BE-42E8-AFB3-E348CBFD6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407388"/>
            <a:ext cx="9448800" cy="1825096"/>
          </a:xfrm>
        </p:spPr>
        <p:txBody>
          <a:bodyPr/>
          <a:lstStyle/>
          <a:p>
            <a:r>
              <a:rPr lang="it-IT" dirty="0" err="1"/>
              <a:t>Bigrams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97D191F-6BD5-4957-8A26-456D80311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282617"/>
            <a:ext cx="9448800" cy="685800"/>
          </a:xfrm>
        </p:spPr>
        <p:txBody>
          <a:bodyPr/>
          <a:lstStyle/>
          <a:p>
            <a:r>
              <a:rPr lang="it-IT" dirty="0" err="1"/>
              <a:t>Parallel</a:t>
            </a:r>
            <a:r>
              <a:rPr lang="it-IT" dirty="0"/>
              <a:t> Computing </a:t>
            </a:r>
            <a:r>
              <a:rPr lang="it-IT" dirty="0" err="1"/>
              <a:t>mid-term</a:t>
            </a:r>
            <a:r>
              <a:rPr lang="it-IT" dirty="0"/>
              <a:t> project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45E6F96D-8401-44CB-8B25-DDFBDA150869}"/>
              </a:ext>
            </a:extLst>
          </p:cNvPr>
          <p:cNvSpPr txBox="1">
            <a:spLocks/>
          </p:cNvSpPr>
          <p:nvPr/>
        </p:nvSpPr>
        <p:spPr>
          <a:xfrm>
            <a:off x="1371600" y="4140870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Filippo Bianco</a:t>
            </a:r>
          </a:p>
        </p:txBody>
      </p:sp>
    </p:spTree>
    <p:extLst>
      <p:ext uri="{BB962C8B-B14F-4D97-AF65-F5344CB8AC3E}">
        <p14:creationId xmlns:p14="http://schemas.microsoft.com/office/powerpoint/2010/main" val="270788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05847E-3069-46D5-AA29-1091E8A2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255D47-E87D-40EC-9E55-33E1D101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Goal:  Compute an </a:t>
            </a:r>
            <a:r>
              <a:rPr lang="it-IT" sz="2800" dirty="0" err="1"/>
              <a:t>histogram</a:t>
            </a:r>
            <a:r>
              <a:rPr lang="it-IT" sz="2800" dirty="0"/>
              <a:t> of words and </a:t>
            </a:r>
            <a:r>
              <a:rPr lang="it-IT" sz="2800" dirty="0" err="1"/>
              <a:t>letters</a:t>
            </a:r>
            <a:r>
              <a:rPr lang="it-IT" sz="2800" dirty="0"/>
              <a:t> </a:t>
            </a:r>
            <a:r>
              <a:rPr lang="it-IT" sz="2800" dirty="0" err="1"/>
              <a:t>bigrams</a:t>
            </a:r>
            <a:r>
              <a:rPr lang="it-IT" sz="2800" dirty="0"/>
              <a:t> in a large text</a:t>
            </a:r>
          </a:p>
          <a:p>
            <a:endParaRPr lang="it-IT" sz="2800" dirty="0"/>
          </a:p>
          <a:p>
            <a:r>
              <a:rPr lang="it-IT" sz="2800" dirty="0"/>
              <a:t>How:  </a:t>
            </a:r>
            <a:r>
              <a:rPr lang="it-IT" sz="2800" dirty="0" err="1"/>
              <a:t>Develop</a:t>
            </a:r>
            <a:r>
              <a:rPr lang="it-IT" sz="2800" dirty="0"/>
              <a:t> a </a:t>
            </a:r>
            <a:r>
              <a:rPr lang="it-IT" sz="2800" dirty="0" err="1"/>
              <a:t>sequential</a:t>
            </a:r>
            <a:r>
              <a:rPr lang="it-IT" sz="2800" dirty="0"/>
              <a:t> and a </a:t>
            </a:r>
            <a:r>
              <a:rPr lang="it-IT" sz="2800" dirty="0" err="1"/>
              <a:t>parallel</a:t>
            </a:r>
            <a:r>
              <a:rPr lang="it-IT" sz="2800" dirty="0"/>
              <a:t> </a:t>
            </a:r>
            <a:r>
              <a:rPr lang="it-IT" sz="2800" dirty="0" err="1"/>
              <a:t>solution</a:t>
            </a:r>
            <a:r>
              <a:rPr lang="it-IT" sz="2800" dirty="0"/>
              <a:t> </a:t>
            </a:r>
          </a:p>
          <a:p>
            <a:endParaRPr lang="it-IT" sz="2800" dirty="0"/>
          </a:p>
          <a:p>
            <a:r>
              <a:rPr lang="it-IT" sz="2800" dirty="0"/>
              <a:t>Technologies: C++ 11 and </a:t>
            </a:r>
            <a:r>
              <a:rPr lang="it-IT" sz="2800" dirty="0" err="1"/>
              <a:t>thread</a:t>
            </a:r>
            <a:r>
              <a:rPr lang="it-IT" sz="2800" dirty="0"/>
              <a:t> support library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89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C3C84E-B51D-47AC-8468-F94FA445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Definitions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53C911-9B7B-4E52-97B0-B47CFE55E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Words </a:t>
            </a:r>
            <a:r>
              <a:rPr lang="it-IT" sz="2400" dirty="0" err="1"/>
              <a:t>Bigrams</a:t>
            </a:r>
            <a:r>
              <a:rPr lang="it-IT" sz="2400" dirty="0"/>
              <a:t>: </a:t>
            </a:r>
            <a:r>
              <a:rPr lang="en-US" sz="2400" dirty="0"/>
              <a:t>couples of consecutive words separated just by a space</a:t>
            </a:r>
            <a:endParaRPr lang="it-IT" sz="2400" dirty="0"/>
          </a:p>
          <a:p>
            <a:endParaRPr lang="it-IT" sz="2400" dirty="0"/>
          </a:p>
          <a:p>
            <a:r>
              <a:rPr lang="it-IT" sz="2400" dirty="0" err="1"/>
              <a:t>Letters</a:t>
            </a:r>
            <a:r>
              <a:rPr lang="it-IT" sz="2400" dirty="0"/>
              <a:t>  </a:t>
            </a:r>
            <a:r>
              <a:rPr lang="it-IT" sz="2400" dirty="0" err="1"/>
              <a:t>Bigrams</a:t>
            </a:r>
            <a:r>
              <a:rPr lang="it-IT" sz="2400" dirty="0"/>
              <a:t>: </a:t>
            </a:r>
            <a:r>
              <a:rPr lang="en-US" sz="2400" dirty="0"/>
              <a:t>couples of consecutive letters found in a single word</a:t>
            </a:r>
          </a:p>
          <a:p>
            <a:endParaRPr lang="en-US" sz="2400" dirty="0"/>
          </a:p>
          <a:p>
            <a:r>
              <a:rPr lang="it-IT" sz="2400" dirty="0" err="1"/>
              <a:t>Unordered</a:t>
            </a:r>
            <a:r>
              <a:rPr lang="it-IT" sz="2400" dirty="0"/>
              <a:t> Maps: </a:t>
            </a:r>
            <a:r>
              <a:rPr lang="en-US" sz="2400" dirty="0"/>
              <a:t>associative containers that store elements formed by the combination of a </a:t>
            </a:r>
            <a:r>
              <a:rPr lang="en-US" sz="2400" i="1" dirty="0"/>
              <a:t>key value</a:t>
            </a:r>
            <a:r>
              <a:rPr lang="en-US" sz="2400" dirty="0"/>
              <a:t> and a </a:t>
            </a:r>
            <a:r>
              <a:rPr lang="en-US" sz="2400" i="1" dirty="0"/>
              <a:t>mapped value</a:t>
            </a:r>
            <a:r>
              <a:rPr lang="en-US" sz="2400" dirty="0"/>
              <a:t>, and which allows for fast retrieval of individual elements based on their keys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79374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243BB2-55AE-4B41-B639-C8D5DDA6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Sequential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D30841-CF2D-4D05-A8E2-660DE6AAF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 Data </a:t>
            </a:r>
            <a:r>
              <a:rPr lang="it-IT" dirty="0" err="1"/>
              <a:t>structure</a:t>
            </a:r>
            <a:r>
              <a:rPr lang="it-IT" dirty="0"/>
              <a:t>: Two </a:t>
            </a:r>
            <a:r>
              <a:rPr lang="it-IT" dirty="0" err="1"/>
              <a:t>unordered</a:t>
            </a:r>
            <a:r>
              <a:rPr lang="it-IT" dirty="0"/>
              <a:t> </a:t>
            </a:r>
            <a:r>
              <a:rPr lang="it-IT" dirty="0" err="1"/>
              <a:t>maps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Algorithm</a:t>
            </a:r>
            <a:r>
              <a:rPr lang="it-IT" dirty="0"/>
              <a:t> core: </a:t>
            </a: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it-IT" dirty="0" err="1"/>
              <a:t>Scan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characters</a:t>
            </a:r>
            <a:r>
              <a:rPr lang="it-IT" dirty="0"/>
              <a:t> in the input file text</a:t>
            </a: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it-IT" dirty="0" err="1"/>
              <a:t>Recognize</a:t>
            </a:r>
            <a:r>
              <a:rPr lang="it-IT" dirty="0"/>
              <a:t> and build words and </a:t>
            </a:r>
            <a:r>
              <a:rPr lang="it-IT" dirty="0" err="1"/>
              <a:t>letters</a:t>
            </a:r>
            <a:r>
              <a:rPr lang="it-IT" dirty="0"/>
              <a:t> </a:t>
            </a:r>
            <a:r>
              <a:rPr lang="it-IT" dirty="0" err="1"/>
              <a:t>bigrams</a:t>
            </a:r>
            <a:endParaRPr lang="it-IT" dirty="0"/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it-IT" dirty="0" err="1"/>
              <a:t>Increment</a:t>
            </a:r>
            <a:r>
              <a:rPr lang="it-IT" dirty="0"/>
              <a:t> the counter in the </a:t>
            </a:r>
            <a:r>
              <a:rPr lang="it-IT" dirty="0" err="1"/>
              <a:t>map</a:t>
            </a:r>
            <a:r>
              <a:rPr lang="it-IT" dirty="0"/>
              <a:t> of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bigram</a:t>
            </a:r>
            <a:endParaRPr lang="it-IT" dirty="0"/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it-IT" dirty="0"/>
              <a:t>Report the </a:t>
            </a:r>
            <a:r>
              <a:rPr lang="it-IT" dirty="0" err="1"/>
              <a:t>results</a:t>
            </a:r>
            <a:r>
              <a:rPr lang="it-IT" dirty="0"/>
              <a:t> in the output file text</a:t>
            </a:r>
          </a:p>
        </p:txBody>
      </p:sp>
    </p:spTree>
    <p:extLst>
      <p:ext uri="{BB962C8B-B14F-4D97-AF65-F5344CB8AC3E}">
        <p14:creationId xmlns:p14="http://schemas.microsoft.com/office/powerpoint/2010/main" val="254980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243BB2-55AE-4B41-B639-C8D5DDA6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926" y="764373"/>
            <a:ext cx="11153274" cy="1293028"/>
          </a:xfrm>
        </p:spPr>
        <p:txBody>
          <a:bodyPr/>
          <a:lstStyle/>
          <a:p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with </a:t>
            </a:r>
            <a:br>
              <a:rPr lang="it-IT" dirty="0"/>
            </a:br>
            <a:r>
              <a:rPr lang="it-IT" dirty="0" err="1"/>
              <a:t>mutual</a:t>
            </a:r>
            <a:r>
              <a:rPr lang="it-IT" dirty="0"/>
              <a:t> </a:t>
            </a:r>
            <a:r>
              <a:rPr lang="it-IT" dirty="0" err="1"/>
              <a:t>exclusion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D30841-CF2D-4D05-A8E2-660DE6AAF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 Data </a:t>
            </a:r>
            <a:r>
              <a:rPr lang="it-IT" dirty="0" err="1"/>
              <a:t>structure</a:t>
            </a:r>
            <a:r>
              <a:rPr lang="it-IT" dirty="0"/>
              <a:t>: Two </a:t>
            </a:r>
            <a:r>
              <a:rPr lang="it-IT" dirty="0" err="1"/>
              <a:t>unordered</a:t>
            </a:r>
            <a:r>
              <a:rPr lang="it-IT" dirty="0"/>
              <a:t> </a:t>
            </a:r>
            <a:r>
              <a:rPr lang="it-IT" dirty="0" err="1"/>
              <a:t>maps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Algorithm</a:t>
            </a:r>
            <a:r>
              <a:rPr lang="it-IT" dirty="0"/>
              <a:t> core: </a:t>
            </a: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it-IT" dirty="0"/>
              <a:t>Split the input file text </a:t>
            </a:r>
            <a:r>
              <a:rPr lang="it-IT" dirty="0" err="1"/>
              <a:t>according</a:t>
            </a:r>
            <a:r>
              <a:rPr lang="it-IT" dirty="0"/>
              <a:t> to the </a:t>
            </a:r>
            <a:r>
              <a:rPr lang="it-IT" dirty="0" err="1"/>
              <a:t>threads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it-IT" dirty="0"/>
              <a:t>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a Worker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istantiated</a:t>
            </a:r>
            <a:r>
              <a:rPr lang="it-IT" dirty="0"/>
              <a:t> to </a:t>
            </a:r>
            <a:r>
              <a:rPr lang="it-IT" i="1" dirty="0"/>
              <a:t>start</a:t>
            </a:r>
            <a:r>
              <a:rPr lang="it-IT" dirty="0"/>
              <a:t> a </a:t>
            </a:r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working</a:t>
            </a:r>
            <a:r>
              <a:rPr lang="it-IT" dirty="0"/>
              <a:t> on a text </a:t>
            </a:r>
            <a:r>
              <a:rPr lang="it-IT" dirty="0" err="1"/>
              <a:t>portion</a:t>
            </a:r>
            <a:endParaRPr lang="it-IT" dirty="0"/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it-IT" dirty="0" err="1"/>
              <a:t>Increment</a:t>
            </a:r>
            <a:r>
              <a:rPr lang="it-IT" dirty="0"/>
              <a:t> the counter in the </a:t>
            </a:r>
            <a:r>
              <a:rPr lang="it-IT" dirty="0" err="1"/>
              <a:t>map</a:t>
            </a:r>
            <a:r>
              <a:rPr lang="it-IT" dirty="0"/>
              <a:t> of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bigram</a:t>
            </a:r>
            <a:r>
              <a:rPr lang="it-IT" dirty="0"/>
              <a:t> in a </a:t>
            </a:r>
            <a:r>
              <a:rPr lang="it-IT" b="1" dirty="0" err="1"/>
              <a:t>critical</a:t>
            </a:r>
            <a:r>
              <a:rPr lang="it-IT" b="1" dirty="0"/>
              <a:t> </a:t>
            </a:r>
            <a:r>
              <a:rPr lang="it-IT" b="1" dirty="0" err="1"/>
              <a:t>section</a:t>
            </a:r>
            <a:r>
              <a:rPr lang="it-IT" b="1" dirty="0"/>
              <a:t> </a:t>
            </a:r>
            <a:r>
              <a:rPr lang="it-IT" dirty="0"/>
              <a:t>(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mutex</a:t>
            </a:r>
            <a:r>
              <a:rPr lang="it-IT" dirty="0"/>
              <a:t>)</a:t>
            </a: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it-IT" dirty="0"/>
              <a:t>Join the </a:t>
            </a:r>
            <a:r>
              <a:rPr lang="it-IT" dirty="0" err="1"/>
              <a:t>threads</a:t>
            </a:r>
            <a:endParaRPr lang="it-IT" dirty="0"/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it-IT" dirty="0"/>
              <a:t>Report the </a:t>
            </a:r>
            <a:r>
              <a:rPr lang="it-IT" dirty="0" err="1"/>
              <a:t>results</a:t>
            </a:r>
            <a:r>
              <a:rPr lang="it-IT" dirty="0"/>
              <a:t> in the output file text</a:t>
            </a:r>
          </a:p>
        </p:txBody>
      </p:sp>
    </p:spTree>
    <p:extLst>
      <p:ext uri="{BB962C8B-B14F-4D97-AF65-F5344CB8AC3E}">
        <p14:creationId xmlns:p14="http://schemas.microsoft.com/office/powerpoint/2010/main" val="89890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243BB2-55AE-4B41-B639-C8D5DDA6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926" y="764373"/>
            <a:ext cx="11153274" cy="1293028"/>
          </a:xfrm>
        </p:spPr>
        <p:txBody>
          <a:bodyPr/>
          <a:lstStyle/>
          <a:p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mutual</a:t>
            </a:r>
            <a:r>
              <a:rPr lang="it-IT" dirty="0"/>
              <a:t> </a:t>
            </a:r>
            <a:r>
              <a:rPr lang="it-IT" dirty="0" err="1"/>
              <a:t>exclusion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D30841-CF2D-4D05-A8E2-660DE6AAF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 Data </a:t>
            </a:r>
            <a:r>
              <a:rPr lang="it-IT" dirty="0" err="1"/>
              <a:t>structure</a:t>
            </a:r>
            <a:r>
              <a:rPr lang="it-IT" dirty="0"/>
              <a:t>: Two * THREADS_NUMBER </a:t>
            </a:r>
            <a:r>
              <a:rPr lang="it-IT" dirty="0" err="1"/>
              <a:t>unordered</a:t>
            </a:r>
            <a:r>
              <a:rPr lang="it-IT" dirty="0"/>
              <a:t> </a:t>
            </a:r>
            <a:r>
              <a:rPr lang="it-IT" dirty="0" err="1"/>
              <a:t>maps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Algorithm</a:t>
            </a:r>
            <a:r>
              <a:rPr lang="it-IT" dirty="0"/>
              <a:t> core: </a:t>
            </a: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it-IT" dirty="0"/>
              <a:t>Split the input file text </a:t>
            </a:r>
            <a:r>
              <a:rPr lang="it-IT" dirty="0" err="1"/>
              <a:t>according</a:t>
            </a:r>
            <a:r>
              <a:rPr lang="it-IT" dirty="0"/>
              <a:t> to the </a:t>
            </a:r>
            <a:r>
              <a:rPr lang="it-IT" dirty="0" err="1"/>
              <a:t>threads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it-IT" dirty="0"/>
              <a:t>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a Worker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istantiated</a:t>
            </a:r>
            <a:r>
              <a:rPr lang="it-IT" dirty="0"/>
              <a:t> to start a </a:t>
            </a:r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working</a:t>
            </a:r>
            <a:r>
              <a:rPr lang="it-IT" dirty="0"/>
              <a:t> on a text </a:t>
            </a:r>
            <a:r>
              <a:rPr lang="it-IT" dirty="0" err="1"/>
              <a:t>portion</a:t>
            </a:r>
            <a:endParaRPr lang="it-IT" dirty="0"/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it-IT" dirty="0" err="1"/>
              <a:t>Increment</a:t>
            </a:r>
            <a:r>
              <a:rPr lang="it-IT" dirty="0"/>
              <a:t> the counter of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bigram</a:t>
            </a:r>
            <a:r>
              <a:rPr lang="it-IT" dirty="0"/>
              <a:t> in the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Worker’s</a:t>
            </a:r>
            <a:r>
              <a:rPr lang="it-IT" dirty="0"/>
              <a:t> </a:t>
            </a:r>
            <a:r>
              <a:rPr lang="it-IT" dirty="0" err="1"/>
              <a:t>map</a:t>
            </a:r>
            <a:endParaRPr lang="it-IT" dirty="0"/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it-IT" dirty="0"/>
              <a:t>Join the </a:t>
            </a:r>
            <a:r>
              <a:rPr lang="it-IT" dirty="0" err="1"/>
              <a:t>threads</a:t>
            </a:r>
            <a:r>
              <a:rPr lang="it-IT" dirty="0"/>
              <a:t> </a:t>
            </a: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it-IT" dirty="0"/>
              <a:t>Merge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of </a:t>
            </a:r>
            <a:r>
              <a:rPr lang="it-IT" dirty="0" err="1"/>
              <a:t>every</a:t>
            </a:r>
            <a:r>
              <a:rPr lang="it-IT" dirty="0"/>
              <a:t> Worker (</a:t>
            </a:r>
            <a:r>
              <a:rPr lang="it-IT" dirty="0" err="1"/>
              <a:t>thread</a:t>
            </a:r>
            <a:r>
              <a:rPr lang="it-IT" dirty="0"/>
              <a:t>) to </a:t>
            </a:r>
            <a:r>
              <a:rPr lang="it-IT" dirty="0" err="1"/>
              <a:t>get</a:t>
            </a:r>
            <a:r>
              <a:rPr lang="it-IT" dirty="0"/>
              <a:t> global </a:t>
            </a:r>
            <a:r>
              <a:rPr lang="it-IT" dirty="0" err="1"/>
              <a:t>results</a:t>
            </a:r>
            <a:endParaRPr lang="it-IT" dirty="0"/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it-IT" dirty="0"/>
              <a:t>Report the </a:t>
            </a:r>
            <a:r>
              <a:rPr lang="it-IT" dirty="0" err="1"/>
              <a:t>results</a:t>
            </a:r>
            <a:r>
              <a:rPr lang="it-IT" dirty="0"/>
              <a:t> in the output file text</a:t>
            </a:r>
          </a:p>
        </p:txBody>
      </p:sp>
    </p:spTree>
    <p:extLst>
      <p:ext uri="{BB962C8B-B14F-4D97-AF65-F5344CB8AC3E}">
        <p14:creationId xmlns:p14="http://schemas.microsoft.com/office/powerpoint/2010/main" val="250919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1F9D3C-7CD5-47C4-88AE-11C9E2BA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Experiments</a:t>
            </a:r>
            <a:r>
              <a:rPr lang="it-IT" dirty="0"/>
              <a:t> and </a:t>
            </a:r>
            <a:r>
              <a:rPr lang="it-IT" dirty="0" err="1"/>
              <a:t>results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E94E1E18-D2B7-4A11-A6A2-5E70B3DFD1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35969"/>
              </p:ext>
            </p:extLst>
          </p:nvPr>
        </p:nvGraphicFramePr>
        <p:xfrm>
          <a:off x="685800" y="2193923"/>
          <a:ext cx="10820400" cy="403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550">
                  <a:extLst>
                    <a:ext uri="{9D8B030D-6E8A-4147-A177-3AD203B41FA5}">
                      <a16:colId xmlns:a16="http://schemas.microsoft.com/office/drawing/2014/main" val="230853518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40574955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688933793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138649986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554187986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4063302409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12569628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116008955"/>
                    </a:ext>
                  </a:extLst>
                </a:gridCol>
              </a:tblGrid>
              <a:tr h="77994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Text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Sequential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Parallel</a:t>
                      </a:r>
                      <a:r>
                        <a:rPr lang="it-IT" dirty="0"/>
                        <a:t> </a:t>
                      </a:r>
                    </a:p>
                    <a:p>
                      <a:pPr algn="ctr"/>
                      <a:r>
                        <a:rPr lang="it-IT" dirty="0"/>
                        <a:t>1 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Parallel</a:t>
                      </a:r>
                      <a:r>
                        <a:rPr lang="it-IT" dirty="0"/>
                        <a:t> </a:t>
                      </a:r>
                    </a:p>
                    <a:p>
                      <a:pPr algn="ctr"/>
                      <a:r>
                        <a:rPr lang="it-IT" dirty="0"/>
                        <a:t>2 THREAD</a:t>
                      </a:r>
                    </a:p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Parallel</a:t>
                      </a:r>
                      <a:r>
                        <a:rPr lang="it-IT" dirty="0"/>
                        <a:t> </a:t>
                      </a:r>
                    </a:p>
                    <a:p>
                      <a:pPr algn="ctr"/>
                      <a:r>
                        <a:rPr lang="it-IT" dirty="0"/>
                        <a:t>5 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Parallel</a:t>
                      </a:r>
                      <a:r>
                        <a:rPr lang="it-IT" dirty="0"/>
                        <a:t> ME </a:t>
                      </a:r>
                    </a:p>
                    <a:p>
                      <a:pPr algn="ctr"/>
                      <a:r>
                        <a:rPr lang="it-IT" dirty="0"/>
                        <a:t>1 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Parallel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ME </a:t>
                      </a:r>
                    </a:p>
                    <a:p>
                      <a:pPr algn="ctr"/>
                      <a:r>
                        <a:rPr lang="it-IT" dirty="0"/>
                        <a:t>2 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Parallel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ME </a:t>
                      </a:r>
                    </a:p>
                    <a:p>
                      <a:pPr algn="ctr"/>
                      <a:r>
                        <a:rPr lang="it-IT" dirty="0"/>
                        <a:t>5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42561"/>
                  </a:ext>
                </a:extLst>
              </a:tr>
              <a:tr h="77994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5.41MB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1.071 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b="0" i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1.197 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b="0" i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0.665 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b="0" i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0.502 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b="0" i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1.101 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b="0" i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1.716 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b="0" i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1.863 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3259626"/>
                  </a:ext>
                </a:extLst>
              </a:tr>
              <a:tr h="77994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17.24MB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3.096 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b="0" i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3.270 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b="0" i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1.976 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b="0" i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1.386 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b="0" i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3.337 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b="0" i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5.558 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b="0" i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5.972 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0936998"/>
                  </a:ext>
                </a:extLst>
              </a:tr>
              <a:tr h="77994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39.89MB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6.720 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b="0" i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6.984 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b="0" i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4.123 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b="0" i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2.688 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b="0" i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7.644 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b="0" i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12.851 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b="0" i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14.658 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8809213"/>
                  </a:ext>
                </a:extLst>
              </a:tr>
              <a:tr h="77994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102.44MB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17.167 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b="0" i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17.413 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b="0" i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9.500 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b="0" i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6.654 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b="0" i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18.971 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b="0" i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31.771 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b="0" i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35.749 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0594503"/>
                  </a:ext>
                </a:extLst>
              </a:tr>
            </a:tbl>
          </a:graphicData>
        </a:graphic>
      </p:graphicFrame>
      <p:sp>
        <p:nvSpPr>
          <p:cNvPr id="6" name="Rettangolo 5">
            <a:extLst>
              <a:ext uri="{FF2B5EF4-FFF2-40B4-BE49-F238E27FC236}">
                <a16:creationId xmlns:a16="http://schemas.microsoft.com/office/drawing/2014/main" id="{DC1A540B-8EF3-47FE-95A5-659ADC36D547}"/>
              </a:ext>
            </a:extLst>
          </p:cNvPr>
          <p:cNvSpPr/>
          <p:nvPr/>
        </p:nvSpPr>
        <p:spPr>
          <a:xfrm>
            <a:off x="1056443" y="506027"/>
            <a:ext cx="2601157" cy="1293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/>
              <a:t>Legenda</a:t>
            </a:r>
          </a:p>
          <a:p>
            <a:pPr algn="ctr"/>
            <a:endParaRPr lang="it-IT" i="1" dirty="0"/>
          </a:p>
          <a:p>
            <a:pPr algn="ctr"/>
            <a:r>
              <a:rPr lang="it-IT" sz="1400" dirty="0"/>
              <a:t>ME: with </a:t>
            </a:r>
            <a:r>
              <a:rPr lang="it-IT" sz="1400" dirty="0" err="1"/>
              <a:t>Mutual</a:t>
            </a:r>
            <a:r>
              <a:rPr lang="it-IT" sz="1400" dirty="0"/>
              <a:t> </a:t>
            </a:r>
            <a:r>
              <a:rPr lang="it-IT" sz="1400" dirty="0" err="1"/>
              <a:t>Exclusion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74066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1B4CE-75DB-4451-B416-63FD3804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9B1416-408B-497C-8C9E-F3CEA1978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/>
              <a:t>can conclude: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914400" lvl="1" indent="-457200">
              <a:buFont typeface="+mj-lt"/>
              <a:buAutoNum type="arabicPeriod"/>
            </a:pP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solutions</a:t>
            </a:r>
            <a:r>
              <a:rPr lang="it-IT" dirty="0"/>
              <a:t> </a:t>
            </a:r>
            <a:r>
              <a:rPr lang="it-IT" dirty="0" err="1"/>
              <a:t>experimented</a:t>
            </a:r>
            <a:r>
              <a:rPr lang="it-IT" dirty="0"/>
              <a:t> a </a:t>
            </a:r>
            <a:r>
              <a:rPr lang="it-IT" dirty="0" err="1"/>
              <a:t>thread</a:t>
            </a:r>
            <a:r>
              <a:rPr lang="it-IT" dirty="0"/>
              <a:t> management overhead</a:t>
            </a:r>
          </a:p>
          <a:p>
            <a:pPr marL="914400" lvl="1" indent="-457200">
              <a:buFont typeface="+mj-lt"/>
              <a:buAutoNum type="arabicPeriod"/>
            </a:pPr>
            <a:endParaRPr lang="it-IT" dirty="0"/>
          </a:p>
          <a:p>
            <a:pPr marL="914400" lvl="1" indent="-457200">
              <a:buFont typeface="+mj-lt"/>
              <a:buAutoNum type="arabicPeriod"/>
            </a:pP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mutual</a:t>
            </a:r>
            <a:r>
              <a:rPr lang="it-IT" dirty="0"/>
              <a:t> </a:t>
            </a:r>
            <a:r>
              <a:rPr lang="it-IT" dirty="0" err="1"/>
              <a:t>exclusion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efficient</a:t>
            </a:r>
            <a:r>
              <a:rPr lang="it-IT" dirty="0"/>
              <a:t> (</a:t>
            </a:r>
            <a:r>
              <a:rPr lang="it-IT" dirty="0" err="1"/>
              <a:t>larger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problem</a:t>
            </a:r>
            <a:r>
              <a:rPr lang="it-IT" dirty="0"/>
              <a:t>, </a:t>
            </a:r>
            <a:r>
              <a:rPr lang="it-IT" dirty="0" err="1"/>
              <a:t>larger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gain)</a:t>
            </a:r>
          </a:p>
          <a:p>
            <a:pPr marL="914400" lvl="1" indent="-457200">
              <a:buFont typeface="+mj-lt"/>
              <a:buAutoNum type="arabicPeriod"/>
            </a:pPr>
            <a:endParaRPr lang="it-IT" dirty="0"/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Lock </a:t>
            </a:r>
            <a:r>
              <a:rPr lang="it-IT" dirty="0" err="1"/>
              <a:t>contention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context</a:t>
            </a:r>
            <a:r>
              <a:rPr lang="it-IT" dirty="0"/>
              <a:t> makes the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with </a:t>
            </a:r>
            <a:r>
              <a:rPr lang="it-IT" dirty="0" err="1"/>
              <a:t>mutual</a:t>
            </a:r>
            <a:r>
              <a:rPr lang="it-IT" dirty="0"/>
              <a:t> </a:t>
            </a:r>
            <a:r>
              <a:rPr lang="it-IT" dirty="0" err="1"/>
              <a:t>exclusion</a:t>
            </a:r>
            <a:r>
              <a:rPr lang="it-IT" dirty="0"/>
              <a:t> </a:t>
            </a:r>
            <a:r>
              <a:rPr lang="it-IT" dirty="0" err="1"/>
              <a:t>unfeasible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4341501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Scia di vapore</Template>
  <TotalTime>0</TotalTime>
  <Words>436</Words>
  <Application>Microsoft Office PowerPoint</Application>
  <PresentationFormat>Widescreen</PresentationFormat>
  <Paragraphs>102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Scia di vapore</vt:lpstr>
      <vt:lpstr>Bigrams</vt:lpstr>
      <vt:lpstr>Introduction</vt:lpstr>
      <vt:lpstr>Definitions</vt:lpstr>
      <vt:lpstr>Sequential solution</vt:lpstr>
      <vt:lpstr>Parallel solution with  mutual exclusion</vt:lpstr>
      <vt:lpstr>Parallel solution withOut  mutual exclusion</vt:lpstr>
      <vt:lpstr>Experiments and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Bigrams</dc:title>
  <dc:creator>Filippo Bianco</dc:creator>
  <cp:lastModifiedBy>Filippo Bianco</cp:lastModifiedBy>
  <cp:revision>11</cp:revision>
  <dcterms:created xsi:type="dcterms:W3CDTF">2020-01-24T23:04:06Z</dcterms:created>
  <dcterms:modified xsi:type="dcterms:W3CDTF">2020-01-25T00:22:13Z</dcterms:modified>
</cp:coreProperties>
</file>