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96" r:id="rId2"/>
    <p:sldId id="275" r:id="rId3"/>
    <p:sldId id="276" r:id="rId4"/>
    <p:sldId id="277" r:id="rId5"/>
    <p:sldId id="278" r:id="rId6"/>
    <p:sldId id="279" r:id="rId7"/>
    <p:sldId id="280" r:id="rId8"/>
    <p:sldId id="281" r:id="rId9"/>
    <p:sldId id="282" r:id="rId10"/>
    <p:sldId id="283" r:id="rId11"/>
    <p:sldId id="284" r:id="rId12"/>
    <p:sldId id="292" r:id="rId13"/>
    <p:sldId id="293" r:id="rId14"/>
    <p:sldId id="294" r:id="rId15"/>
    <p:sldId id="295" r:id="rId16"/>
    <p:sldId id="285" r:id="rId17"/>
    <p:sldId id="286" r:id="rId18"/>
    <p:sldId id="287" r:id="rId19"/>
    <p:sldId id="288" r:id="rId20"/>
    <p:sldId id="289" r:id="rId21"/>
    <p:sldId id="290" r:id="rId22"/>
    <p:sldId id="291" r:id="rId23"/>
    <p:sldId id="263" r:id="rId24"/>
    <p:sldId id="264" r:id="rId25"/>
    <p:sldId id="265" r:id="rId26"/>
    <p:sldId id="268" r:id="rId27"/>
    <p:sldId id="271" r:id="rId28"/>
    <p:sldId id="272" r:id="rId29"/>
    <p:sldId id="270" r:id="rId30"/>
    <p:sldId id="273" r:id="rId31"/>
    <p:sldId id="266" r:id="rId32"/>
    <p:sldId id="267" r:id="rId33"/>
    <p:sldId id="274" r:id="rId34"/>
    <p:sldId id="26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C55"/>
    <a:srgbClr val="1A1A36"/>
    <a:srgbClr val="EAE71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p:cViewPr varScale="1">
        <p:scale>
          <a:sx n="84" d="100"/>
          <a:sy n="84" d="100"/>
        </p:scale>
        <p:origin x="1378" y="58"/>
      </p:cViewPr>
      <p:guideLst>
        <p:guide orient="horz" pos="2112"/>
        <p:guide pos="289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0588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366705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2AD90A-A9C8-4ED0-B548-F7A3A9508EE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2AD90A-A9C8-4ED0-B548-F7A3A9508EE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2AD90A-A9C8-4ED0-B548-F7A3A9508EE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2AD90A-A9C8-4ED0-B548-F7A3A9508EE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AD90A-A9C8-4ED0-B548-F7A3A9508EE9}"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2AD90A-A9C8-4ED0-B548-F7A3A9508EE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2AD90A-A9C8-4ED0-B548-F7A3A9508EE9}"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2AD90A-A9C8-4ED0-B548-F7A3A9508EE9}"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AD90A-A9C8-4ED0-B548-F7A3A9508EE9}"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AD90A-A9C8-4ED0-B548-F7A3A9508EE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AD90A-A9C8-4ED0-B548-F7A3A9508EE9}"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8AB6A-480B-446A-891A-69A6B9ED38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AD90A-A9C8-4ED0-B548-F7A3A9508EE9}" type="datetimeFigureOut">
              <a:rPr lang="en-US" smtClean="0"/>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8AB6A-480B-446A-891A-69A6B9ED38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304800"/>
            <a:ext cx="8306527" cy="1560711"/>
          </a:xfrm>
          <a:prstGeom prst="rect">
            <a:avLst/>
          </a:prstGeom>
        </p:spPr>
      </p:pic>
      <p:sp>
        <p:nvSpPr>
          <p:cNvPr id="5" name="TextBox 4"/>
          <p:cNvSpPr txBox="1"/>
          <p:nvPr/>
        </p:nvSpPr>
        <p:spPr>
          <a:xfrm>
            <a:off x="2324463" y="1981200"/>
            <a:ext cx="4114800" cy="461665"/>
          </a:xfrm>
          <a:prstGeom prst="rect">
            <a:avLst/>
          </a:prstGeom>
          <a:noFill/>
        </p:spPr>
        <p:txBody>
          <a:bodyPr wrap="square" rtlCol="0">
            <a:spAutoFit/>
          </a:bodyPr>
          <a:lstStyle/>
          <a:p>
            <a:r>
              <a:rPr lang="en-US" sz="2400" b="1" u="sng" dirty="0" smtClean="0">
                <a:latin typeface="Sylfaen" panose="010A0502050306030303" pitchFamily="18" charset="0"/>
              </a:rPr>
              <a:t>Boot Camp for C Programming</a:t>
            </a:r>
            <a:endParaRPr lang="en-US" sz="2400" b="1" u="sng" dirty="0">
              <a:latin typeface="Sylfaen" panose="010A0502050306030303" pitchFamily="18" charset="0"/>
            </a:endParaRPr>
          </a:p>
        </p:txBody>
      </p:sp>
      <p:sp>
        <p:nvSpPr>
          <p:cNvPr id="6" name="TextBox 5"/>
          <p:cNvSpPr txBox="1"/>
          <p:nvPr/>
        </p:nvSpPr>
        <p:spPr>
          <a:xfrm>
            <a:off x="1981200" y="2590996"/>
            <a:ext cx="5410200" cy="400110"/>
          </a:xfrm>
          <a:prstGeom prst="rect">
            <a:avLst/>
          </a:prstGeom>
          <a:noFill/>
        </p:spPr>
        <p:txBody>
          <a:bodyPr wrap="square" rtlCol="0">
            <a:spAutoFit/>
          </a:bodyPr>
          <a:lstStyle/>
          <a:p>
            <a:r>
              <a:rPr lang="en-US" sz="2000" dirty="0" smtClean="0">
                <a:latin typeface="Sylfaen" panose="010A0502050306030303" pitchFamily="18" charset="0"/>
              </a:rPr>
              <a:t>Topic : Conditional Statements and Loops</a:t>
            </a:r>
            <a:endParaRPr lang="en-US" sz="2000" dirty="0">
              <a:latin typeface="Sylfaen" panose="010A0502050306030303" pitchFamily="18" charset="0"/>
            </a:endParaRPr>
          </a:p>
        </p:txBody>
      </p:sp>
      <p:sp>
        <p:nvSpPr>
          <p:cNvPr id="7" name="TextBox 6"/>
          <p:cNvSpPr txBox="1"/>
          <p:nvPr/>
        </p:nvSpPr>
        <p:spPr>
          <a:xfrm>
            <a:off x="609600" y="3352800"/>
            <a:ext cx="3657600" cy="1631216"/>
          </a:xfrm>
          <a:prstGeom prst="rect">
            <a:avLst/>
          </a:prstGeom>
          <a:noFill/>
        </p:spPr>
        <p:txBody>
          <a:bodyPr wrap="square" rtlCol="0">
            <a:spAutoFit/>
          </a:bodyPr>
          <a:lstStyle/>
          <a:p>
            <a:r>
              <a:rPr lang="en-US" sz="2000" dirty="0" smtClean="0">
                <a:latin typeface="Sylfaen" panose="010A0502050306030303" pitchFamily="18" charset="0"/>
              </a:rPr>
              <a:t>Presented by-</a:t>
            </a:r>
          </a:p>
          <a:p>
            <a:pPr marL="342900" indent="-342900">
              <a:buFont typeface="+mj-lt"/>
              <a:buAutoNum type="arabicPeriod"/>
            </a:pPr>
            <a:r>
              <a:rPr lang="en-US" sz="2000" dirty="0" err="1" smtClean="0">
                <a:latin typeface="Sylfaen" panose="010A0502050306030303" pitchFamily="18" charset="0"/>
              </a:rPr>
              <a:t>Rupal</a:t>
            </a:r>
            <a:r>
              <a:rPr lang="en-US" sz="2000" dirty="0" smtClean="0">
                <a:latin typeface="Sylfaen" panose="010A0502050306030303" pitchFamily="18" charset="0"/>
              </a:rPr>
              <a:t> </a:t>
            </a:r>
            <a:r>
              <a:rPr lang="en-US" sz="2000" dirty="0" err="1" smtClean="0">
                <a:latin typeface="Sylfaen" panose="010A0502050306030303" pitchFamily="18" charset="0"/>
              </a:rPr>
              <a:t>Gondane</a:t>
            </a:r>
            <a:endParaRPr lang="en-US" sz="2000" dirty="0" smtClean="0">
              <a:latin typeface="Sylfaen" panose="010A0502050306030303" pitchFamily="18" charset="0"/>
            </a:endParaRPr>
          </a:p>
          <a:p>
            <a:pPr marL="342900" indent="-342900">
              <a:buFont typeface="+mj-lt"/>
              <a:buAutoNum type="arabicPeriod"/>
            </a:pPr>
            <a:r>
              <a:rPr lang="en-US" sz="2000" dirty="0" err="1" smtClean="0">
                <a:latin typeface="Sylfaen" panose="010A0502050306030303" pitchFamily="18" charset="0"/>
              </a:rPr>
              <a:t>Nidhi</a:t>
            </a:r>
            <a:r>
              <a:rPr lang="en-US" sz="2000" dirty="0" smtClean="0">
                <a:latin typeface="Sylfaen" panose="010A0502050306030303" pitchFamily="18" charset="0"/>
              </a:rPr>
              <a:t> </a:t>
            </a:r>
            <a:r>
              <a:rPr lang="en-US" sz="2000" dirty="0" err="1" smtClean="0">
                <a:latin typeface="Sylfaen" panose="010A0502050306030303" pitchFamily="18" charset="0"/>
              </a:rPr>
              <a:t>Waghmare</a:t>
            </a:r>
            <a:endParaRPr lang="en-US" sz="2000" dirty="0" smtClean="0">
              <a:latin typeface="Sylfaen" panose="010A0502050306030303" pitchFamily="18" charset="0"/>
            </a:endParaRPr>
          </a:p>
          <a:p>
            <a:pPr marL="342900" indent="-342900">
              <a:buFont typeface="+mj-lt"/>
              <a:buAutoNum type="arabicPeriod"/>
            </a:pPr>
            <a:r>
              <a:rPr lang="en-US" sz="2000" dirty="0" err="1" smtClean="0">
                <a:latin typeface="Sylfaen" panose="010A0502050306030303" pitchFamily="18" charset="0"/>
              </a:rPr>
              <a:t>Rutuja</a:t>
            </a:r>
            <a:r>
              <a:rPr lang="en-US" sz="2000" dirty="0" smtClean="0">
                <a:latin typeface="Sylfaen" panose="010A0502050306030303" pitchFamily="18" charset="0"/>
              </a:rPr>
              <a:t> </a:t>
            </a:r>
            <a:r>
              <a:rPr lang="en-US" sz="2000" dirty="0" err="1" smtClean="0">
                <a:latin typeface="Sylfaen" panose="010A0502050306030303" pitchFamily="18" charset="0"/>
              </a:rPr>
              <a:t>Sontakke</a:t>
            </a:r>
            <a:endParaRPr lang="en-US" sz="2000" dirty="0" smtClean="0">
              <a:latin typeface="Sylfaen" panose="010A0502050306030303" pitchFamily="18" charset="0"/>
            </a:endParaRPr>
          </a:p>
          <a:p>
            <a:pPr marL="342900" indent="-342900">
              <a:buFont typeface="+mj-lt"/>
              <a:buAutoNum type="arabicPeriod"/>
            </a:pPr>
            <a:r>
              <a:rPr lang="en-US" sz="2000" dirty="0" err="1" smtClean="0">
                <a:latin typeface="Sylfaen" panose="010A0502050306030303" pitchFamily="18" charset="0"/>
              </a:rPr>
              <a:t>Prajakta</a:t>
            </a:r>
            <a:r>
              <a:rPr lang="en-US" sz="2000" dirty="0" smtClean="0">
                <a:latin typeface="Sylfaen" panose="010A0502050306030303" pitchFamily="18" charset="0"/>
              </a:rPr>
              <a:t> </a:t>
            </a:r>
            <a:r>
              <a:rPr lang="en-US" sz="2000" dirty="0" err="1" smtClean="0">
                <a:latin typeface="Sylfaen" panose="010A0502050306030303" pitchFamily="18" charset="0"/>
              </a:rPr>
              <a:t>Shegaonkar</a:t>
            </a:r>
            <a:endParaRPr lang="en-US" sz="2000" dirty="0">
              <a:latin typeface="Sylfaen" panose="010A0502050306030303" pitchFamily="18" charset="0"/>
            </a:endParaRPr>
          </a:p>
        </p:txBody>
      </p:sp>
    </p:spTree>
    <p:extLst>
      <p:ext uri="{BB962C8B-B14F-4D97-AF65-F5344CB8AC3E}">
        <p14:creationId xmlns:p14="http://schemas.microsoft.com/office/powerpoint/2010/main" val="4206890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30914"/>
            <a:ext cx="7162800" cy="6894195"/>
          </a:xfrm>
          <a:prstGeom prst="rect">
            <a:avLst/>
          </a:prstGeom>
          <a:noFill/>
        </p:spPr>
        <p:txBody>
          <a:bodyPr wrap="square" rtlCol="0">
            <a:spAutoFit/>
          </a:bodyPr>
          <a:lstStyle/>
          <a:p>
            <a:r>
              <a:rPr lang="en-US" dirty="0" smtClean="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include &lt;</a:t>
            </a:r>
            <a:r>
              <a:rPr lang="en-US" dirty="0" err="1">
                <a:latin typeface="Sylfaen" panose="010A0502050306030303" pitchFamily="18" charset="0"/>
                <a:cs typeface="Times New Roman" panose="02020603050405020304" pitchFamily="18" charset="0"/>
              </a:rPr>
              <a:t>stdio.h</a:t>
            </a:r>
            <a:r>
              <a:rPr lang="en-US" dirty="0">
                <a:latin typeface="Sylfaen" panose="010A0502050306030303" pitchFamily="18" charset="0"/>
                <a:cs typeface="Times New Roman" panose="02020603050405020304" pitchFamily="18" charset="0"/>
              </a:rPr>
              <a:t>&gt;</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int</a:t>
            </a:r>
            <a:r>
              <a:rPr lang="en-US" dirty="0" smtClean="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main()</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int</a:t>
            </a:r>
            <a:r>
              <a:rPr lang="en-US" dirty="0" smtClean="0">
                <a:latin typeface="Sylfaen" panose="010A0502050306030303" pitchFamily="18" charset="0"/>
                <a:cs typeface="Times New Roman" panose="02020603050405020304" pitchFamily="18" charset="0"/>
              </a:rPr>
              <a:t> </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 10;</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if </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 10) {</a:t>
            </a:r>
          </a:p>
          <a:p>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r>
              <a:rPr lang="en-US" dirty="0">
                <a:latin typeface="Sylfaen" panose="010A0502050306030303" pitchFamily="18" charset="0"/>
                <a:cs typeface="Times New Roman" panose="02020603050405020304" pitchFamily="18" charset="0"/>
              </a:rPr>
              <a:t>First if </a:t>
            </a:r>
            <a:r>
              <a:rPr lang="en-US" dirty="0" smtClean="0">
                <a:latin typeface="Sylfaen" panose="010A0502050306030303" pitchFamily="18" charset="0"/>
                <a:cs typeface="Times New Roman" panose="02020603050405020304" pitchFamily="18" charset="0"/>
              </a:rPr>
              <a:t>statement</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if </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&lt; 15)</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is smaller than 15\n</a:t>
            </a:r>
            <a:r>
              <a:rPr lang="en-US" dirty="0" smtClean="0">
                <a:latin typeface="Sylfaen" panose="010A0502050306030303" pitchFamily="18" charset="0"/>
                <a:cs typeface="Times New Roman" panose="02020603050405020304" pitchFamily="18" charset="0"/>
              </a:rPr>
              <a:t>");</a:t>
            </a:r>
          </a:p>
          <a:p>
            <a:r>
              <a:rPr lang="en-US" sz="2800" dirty="0" smtClean="0">
                <a:solidFill>
                  <a:schemeClr val="accent1">
                    <a:lumMod val="75000"/>
                  </a:schemeClr>
                </a:solidFill>
              </a:rPr>
              <a:t>Example:</a:t>
            </a:r>
            <a:r>
              <a:rPr lang="en-US" dirty="0" smtClean="0">
                <a:latin typeface="Sylfaen" panose="010A0502050306030303" pitchFamily="18" charset="0"/>
                <a:cs typeface="Times New Roman" panose="02020603050405020304" pitchFamily="18" charset="0"/>
              </a:rPr>
              <a:t>       // </a:t>
            </a:r>
            <a:r>
              <a:rPr lang="en-US" dirty="0">
                <a:latin typeface="Sylfaen" panose="010A0502050306030303" pitchFamily="18" charset="0"/>
                <a:cs typeface="Times New Roman" panose="02020603050405020304" pitchFamily="18" charset="0"/>
              </a:rPr>
              <a:t>Nested - if statement</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r>
              <a:rPr lang="en-US" dirty="0">
                <a:latin typeface="Sylfaen" panose="010A0502050306030303" pitchFamily="18" charset="0"/>
                <a:cs typeface="Times New Roman" panose="02020603050405020304" pitchFamily="18" charset="0"/>
              </a:rPr>
              <a:t>Will only be executed if statement above</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r>
              <a:rPr lang="en-US" dirty="0">
                <a:latin typeface="Sylfaen" panose="010A0502050306030303" pitchFamily="18" charset="0"/>
                <a:cs typeface="Times New Roman" panose="02020603050405020304" pitchFamily="18" charset="0"/>
              </a:rPr>
              <a:t>is true</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if </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&lt; 12)</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is smaller than 12 too\n");</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else</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is greater than 15");</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return </a:t>
            </a:r>
            <a:r>
              <a:rPr lang="en-US" dirty="0">
                <a:latin typeface="Sylfaen" panose="010A0502050306030303" pitchFamily="18" charset="0"/>
                <a:cs typeface="Times New Roman" panose="02020603050405020304" pitchFamily="18" charset="0"/>
              </a:rPr>
              <a:t>0;</a:t>
            </a:r>
          </a:p>
          <a:p>
            <a:r>
              <a:rPr lang="en-US" dirty="0" smtClean="0">
                <a:latin typeface="Sylfaen" panose="010A0502050306030303" pitchFamily="18" charset="0"/>
                <a:cs typeface="Times New Roman" panose="02020603050405020304" pitchFamily="18" charset="0"/>
              </a:rPr>
              <a:t>	}</a:t>
            </a:r>
            <a:endParaRPr lang="en-US" dirty="0">
              <a:latin typeface="Sylfaen" panose="010A0502050306030303" pitchFamily="18" charset="0"/>
              <a:cs typeface="Times New Roman" panose="02020603050405020304" pitchFamily="18" charset="0"/>
            </a:endParaRPr>
          </a:p>
          <a:p>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12075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696200" cy="4985980"/>
          </a:xfrm>
          <a:prstGeom prst="rect">
            <a:avLst/>
          </a:prstGeom>
          <a:noFill/>
        </p:spPr>
        <p:txBody>
          <a:bodyPr wrap="square" rtlCol="0">
            <a:spAutoFit/>
          </a:bodyPr>
          <a:lstStyle/>
          <a:p>
            <a:pPr marL="285750" indent="-285750">
              <a:buFont typeface="Wingdings" panose="05000000000000000000" pitchFamily="2" charset="2"/>
              <a:buChar char="ü"/>
            </a:pPr>
            <a:r>
              <a:rPr lang="en-US" sz="3200" dirty="0" smtClean="0">
                <a:solidFill>
                  <a:schemeClr val="accent1">
                    <a:lumMod val="75000"/>
                  </a:schemeClr>
                </a:solidFill>
              </a:rPr>
              <a:t> </a:t>
            </a:r>
            <a:r>
              <a:rPr lang="en-US" sz="2800" dirty="0" smtClean="0">
                <a:solidFill>
                  <a:schemeClr val="accent1">
                    <a:lumMod val="75000"/>
                  </a:schemeClr>
                </a:solidFill>
              </a:rPr>
              <a:t>Problems for practice –</a:t>
            </a:r>
          </a:p>
          <a:p>
            <a:endParaRPr lang="en-US" sz="3200" dirty="0" smtClean="0">
              <a:solidFill>
                <a:schemeClr val="accent1">
                  <a:lumMod val="75000"/>
                </a:schemeClr>
              </a:solidFill>
            </a:endParaRPr>
          </a:p>
          <a:p>
            <a:pPr marL="342900" indent="-342900">
              <a:buFont typeface="+mj-lt"/>
              <a:buAutoNum type="arabicPeriod"/>
            </a:pPr>
            <a:r>
              <a:rPr lang="en-US" sz="1600" dirty="0">
                <a:latin typeface="Sylfaen" panose="010A0502050306030303" pitchFamily="18" charset="0"/>
              </a:rPr>
              <a:t>W</a:t>
            </a:r>
            <a:r>
              <a:rPr lang="en-US" sz="1600" dirty="0" smtClean="0">
                <a:latin typeface="Sylfaen" panose="010A0502050306030303" pitchFamily="18" charset="0"/>
              </a:rPr>
              <a:t>rite </a:t>
            </a:r>
            <a:r>
              <a:rPr lang="en-US" sz="1600" dirty="0">
                <a:latin typeface="Sylfaen" panose="010A0502050306030303" pitchFamily="18" charset="0"/>
              </a:rPr>
              <a:t>a program in C to allow for ride in roller coaster but the condition is that the person's age should be 18 or more than </a:t>
            </a:r>
            <a:r>
              <a:rPr lang="en-US" sz="1600" dirty="0" smtClean="0">
                <a:latin typeface="Sylfaen" panose="010A0502050306030303" pitchFamily="18" charset="0"/>
              </a:rPr>
              <a:t>18.</a:t>
            </a:r>
            <a:r>
              <a:rPr lang="en-US" sz="1600" dirty="0">
                <a:latin typeface="Sylfaen" panose="010A0502050306030303" pitchFamily="18" charset="0"/>
              </a:rPr>
              <a:t> </a:t>
            </a:r>
            <a:r>
              <a:rPr lang="en-US" sz="1600" dirty="0" smtClean="0">
                <a:latin typeface="Sylfaen" panose="010A0502050306030303" pitchFamily="18" charset="0"/>
              </a:rPr>
              <a:t>use </a:t>
            </a:r>
            <a:r>
              <a:rPr lang="en-US" sz="1600" dirty="0">
                <a:latin typeface="Sylfaen" panose="010A0502050306030303" pitchFamily="18" charset="0"/>
              </a:rPr>
              <a:t>if-else </a:t>
            </a:r>
            <a:r>
              <a:rPr lang="en-US" sz="1600" dirty="0" smtClean="0">
                <a:latin typeface="Sylfaen" panose="010A0502050306030303" pitchFamily="18" charset="0"/>
              </a:rPr>
              <a:t>statement.</a:t>
            </a:r>
          </a:p>
          <a:p>
            <a:pPr marL="342900" indent="-342900">
              <a:buFont typeface="+mj-lt"/>
              <a:buAutoNum type="arabicPeriod"/>
            </a:pPr>
            <a:endParaRPr lang="en-US" sz="1600" dirty="0">
              <a:latin typeface="Sylfaen" panose="010A0502050306030303" pitchFamily="18" charset="0"/>
            </a:endParaRPr>
          </a:p>
          <a:p>
            <a:pPr marL="342900" indent="-342900">
              <a:buFont typeface="+mj-lt"/>
              <a:buAutoNum type="arabicPeriod"/>
            </a:pPr>
            <a:r>
              <a:rPr lang="en-US" sz="1600" dirty="0" smtClean="0">
                <a:latin typeface="Sylfaen" panose="010A0502050306030303" pitchFamily="18" charset="0"/>
              </a:rPr>
              <a:t>Develop </a:t>
            </a:r>
            <a:r>
              <a:rPr lang="en-US" sz="1600" dirty="0">
                <a:latin typeface="Sylfaen" panose="010A0502050306030303" pitchFamily="18" charset="0"/>
              </a:rPr>
              <a:t>an application for the following details</a:t>
            </a:r>
          </a:p>
          <a:p>
            <a:r>
              <a:rPr lang="en-US" sz="1600" dirty="0">
                <a:latin typeface="Sylfaen" panose="010A0502050306030303" pitchFamily="18" charset="0"/>
              </a:rPr>
              <a:t>    </a:t>
            </a:r>
            <a:r>
              <a:rPr lang="en-US" sz="1600" dirty="0" smtClean="0">
                <a:latin typeface="Sylfaen" panose="010A0502050306030303" pitchFamily="18" charset="0"/>
              </a:rPr>
              <a:t>         if </a:t>
            </a:r>
            <a:r>
              <a:rPr lang="en-US" sz="1600" dirty="0">
                <a:latin typeface="Sylfaen" panose="010A0502050306030303" pitchFamily="18" charset="0"/>
              </a:rPr>
              <a:t>the temperature is greater than -273, print the message- invalid temperature</a:t>
            </a:r>
          </a:p>
          <a:p>
            <a:r>
              <a:rPr lang="en-US" sz="1600" dirty="0">
                <a:latin typeface="Sylfaen" panose="010A0502050306030303" pitchFamily="18" charset="0"/>
              </a:rPr>
              <a:t>   </a:t>
            </a:r>
            <a:r>
              <a:rPr lang="en-US" sz="1600" dirty="0" smtClean="0">
                <a:latin typeface="Sylfaen" panose="010A0502050306030303" pitchFamily="18" charset="0"/>
              </a:rPr>
              <a:t>          if </a:t>
            </a:r>
            <a:r>
              <a:rPr lang="en-US" sz="1600" dirty="0">
                <a:latin typeface="Sylfaen" panose="010A0502050306030303" pitchFamily="18" charset="0"/>
              </a:rPr>
              <a:t>the temperature is -273, print the message- absolute 0 temperature</a:t>
            </a:r>
          </a:p>
          <a:p>
            <a:r>
              <a:rPr lang="en-US" sz="1600" dirty="0">
                <a:latin typeface="Sylfaen" panose="010A0502050306030303" pitchFamily="18" charset="0"/>
              </a:rPr>
              <a:t>   </a:t>
            </a:r>
            <a:r>
              <a:rPr lang="en-US" sz="1600" dirty="0" smtClean="0">
                <a:latin typeface="Sylfaen" panose="010A0502050306030303" pitchFamily="18" charset="0"/>
              </a:rPr>
              <a:t>          if </a:t>
            </a:r>
            <a:r>
              <a:rPr lang="en-US" sz="1600" dirty="0">
                <a:latin typeface="Sylfaen" panose="010A0502050306030303" pitchFamily="18" charset="0"/>
              </a:rPr>
              <a:t>the temperature is between -273 to 0, print the message- below freezing point</a:t>
            </a:r>
          </a:p>
          <a:p>
            <a:r>
              <a:rPr lang="en-US" sz="1600" dirty="0">
                <a:latin typeface="Sylfaen" panose="010A0502050306030303" pitchFamily="18" charset="0"/>
              </a:rPr>
              <a:t>   </a:t>
            </a:r>
            <a:r>
              <a:rPr lang="en-US" sz="1600" dirty="0" smtClean="0">
                <a:latin typeface="Sylfaen" panose="010A0502050306030303" pitchFamily="18" charset="0"/>
              </a:rPr>
              <a:t>          if </a:t>
            </a:r>
            <a:r>
              <a:rPr lang="en-US" sz="1600" dirty="0">
                <a:latin typeface="Sylfaen" panose="010A0502050306030303" pitchFamily="18" charset="0"/>
              </a:rPr>
              <a:t>the temperature is 0, print the message- at freezing point</a:t>
            </a:r>
          </a:p>
          <a:p>
            <a:r>
              <a:rPr lang="en-US" sz="1600" dirty="0">
                <a:latin typeface="Sylfaen" panose="010A0502050306030303" pitchFamily="18" charset="0"/>
              </a:rPr>
              <a:t>  </a:t>
            </a:r>
            <a:r>
              <a:rPr lang="en-US" sz="1600" dirty="0" smtClean="0">
                <a:latin typeface="Sylfaen" panose="010A0502050306030303" pitchFamily="18" charset="0"/>
              </a:rPr>
              <a:t>          </a:t>
            </a:r>
            <a:r>
              <a:rPr lang="en-US" sz="1600" dirty="0">
                <a:latin typeface="Sylfaen" panose="010A0502050306030303" pitchFamily="18" charset="0"/>
              </a:rPr>
              <a:t> if the temperature is between 0 and 100, print the message- normal temperature</a:t>
            </a:r>
          </a:p>
          <a:p>
            <a:r>
              <a:rPr lang="en-US" sz="1600" dirty="0">
                <a:latin typeface="Sylfaen" panose="010A0502050306030303" pitchFamily="18" charset="0"/>
              </a:rPr>
              <a:t>  </a:t>
            </a:r>
            <a:r>
              <a:rPr lang="en-US" sz="1600" dirty="0" smtClean="0">
                <a:latin typeface="Sylfaen" panose="010A0502050306030303" pitchFamily="18" charset="0"/>
              </a:rPr>
              <a:t>          </a:t>
            </a:r>
            <a:r>
              <a:rPr lang="en-US" sz="1600" dirty="0">
                <a:latin typeface="Sylfaen" panose="010A0502050306030303" pitchFamily="18" charset="0"/>
              </a:rPr>
              <a:t> if the temperature is 100, print the message- at boiling point</a:t>
            </a:r>
          </a:p>
          <a:p>
            <a:r>
              <a:rPr lang="en-US" sz="1600" dirty="0">
                <a:latin typeface="Sylfaen" panose="010A0502050306030303" pitchFamily="18" charset="0"/>
              </a:rPr>
              <a:t>  </a:t>
            </a:r>
            <a:r>
              <a:rPr lang="en-US" sz="1600" dirty="0" smtClean="0">
                <a:latin typeface="Sylfaen" panose="010A0502050306030303" pitchFamily="18" charset="0"/>
              </a:rPr>
              <a:t>          </a:t>
            </a:r>
            <a:r>
              <a:rPr lang="en-US" sz="1600" dirty="0">
                <a:latin typeface="Sylfaen" panose="010A0502050306030303" pitchFamily="18" charset="0"/>
              </a:rPr>
              <a:t> if the temperature is greater than 100, print the message- above boiling </a:t>
            </a:r>
            <a:r>
              <a:rPr lang="en-US" sz="1600" dirty="0" smtClean="0">
                <a:latin typeface="Sylfaen" panose="010A0502050306030303" pitchFamily="18" charset="0"/>
              </a:rPr>
              <a:t>point</a:t>
            </a:r>
          </a:p>
          <a:p>
            <a:endParaRPr lang="en-US" sz="1600" dirty="0" smtClean="0">
              <a:latin typeface="Sylfaen" panose="010A0502050306030303" pitchFamily="18" charset="0"/>
            </a:endParaRPr>
          </a:p>
          <a:p>
            <a:pPr marL="342900" indent="-342900">
              <a:buAutoNum type="arabicPeriod" startAt="3"/>
            </a:pPr>
            <a:r>
              <a:rPr lang="en-US" sz="1600" dirty="0" smtClean="0">
                <a:latin typeface="Sylfaen" panose="010A0502050306030303" pitchFamily="18" charset="0"/>
              </a:rPr>
              <a:t>Write a </a:t>
            </a:r>
            <a:r>
              <a:rPr lang="en-US" sz="1600" dirty="0">
                <a:latin typeface="Sylfaen" panose="010A0502050306030303" pitchFamily="18" charset="0"/>
              </a:rPr>
              <a:t>program in C </a:t>
            </a:r>
            <a:r>
              <a:rPr lang="en-US" sz="1600" dirty="0" smtClean="0">
                <a:latin typeface="Sylfaen" panose="010A0502050306030303" pitchFamily="18" charset="0"/>
              </a:rPr>
              <a:t>to take </a:t>
            </a:r>
            <a:r>
              <a:rPr lang="en-US" sz="1600" dirty="0">
                <a:latin typeface="Sylfaen" panose="010A0502050306030303" pitchFamily="18" charset="0"/>
              </a:rPr>
              <a:t>year as input from the user and identify whether the entered </a:t>
            </a:r>
            <a:r>
              <a:rPr lang="en-US" sz="1600" dirty="0" smtClean="0">
                <a:latin typeface="Sylfaen" panose="010A0502050306030303" pitchFamily="18" charset="0"/>
              </a:rPr>
              <a:t>year is </a:t>
            </a:r>
            <a:r>
              <a:rPr lang="en-US" sz="1600" dirty="0">
                <a:latin typeface="Sylfaen" panose="010A0502050306030303" pitchFamily="18" charset="0"/>
              </a:rPr>
              <a:t>leap year or </a:t>
            </a:r>
            <a:r>
              <a:rPr lang="en-US" sz="1600" dirty="0" smtClean="0">
                <a:latin typeface="Sylfaen" panose="010A0502050306030303" pitchFamily="18" charset="0"/>
              </a:rPr>
              <a:t>not.</a:t>
            </a:r>
            <a:endParaRPr lang="en-US" sz="1600" dirty="0">
              <a:latin typeface="Sylfaen" panose="010A0502050306030303" pitchFamily="18" charset="0"/>
            </a:endParaRPr>
          </a:p>
          <a:p>
            <a:endParaRPr lang="en-US" sz="3200" dirty="0">
              <a:solidFill>
                <a:schemeClr val="accent1">
                  <a:lumMod val="75000"/>
                </a:schemeClr>
              </a:solidFill>
            </a:endParaRPr>
          </a:p>
        </p:txBody>
      </p:sp>
    </p:spTree>
    <p:extLst>
      <p:ext uri="{BB962C8B-B14F-4D97-AF65-F5344CB8AC3E}">
        <p14:creationId xmlns:p14="http://schemas.microsoft.com/office/powerpoint/2010/main" val="1994220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F8A953E-119B-4B21-A753-2CA3E456EEF4}"/>
              </a:ext>
            </a:extLst>
          </p:cNvPr>
          <p:cNvSpPr txBox="1"/>
          <p:nvPr/>
        </p:nvSpPr>
        <p:spPr>
          <a:xfrm>
            <a:off x="838200" y="304800"/>
            <a:ext cx="4876799" cy="461665"/>
          </a:xfrm>
          <a:prstGeom prst="rect">
            <a:avLst/>
          </a:prstGeom>
          <a:noFill/>
        </p:spPr>
        <p:txBody>
          <a:bodyPr wrap="square" rtlCol="0">
            <a:spAutoFit/>
          </a:bodyPr>
          <a:lstStyle/>
          <a:p>
            <a:endParaRPr lang="en-IN" sz="2400" b="1" dirty="0"/>
          </a:p>
        </p:txBody>
      </p:sp>
      <p:sp>
        <p:nvSpPr>
          <p:cNvPr id="6" name="TextBox 5">
            <a:extLst>
              <a:ext uri="{FF2B5EF4-FFF2-40B4-BE49-F238E27FC236}">
                <a16:creationId xmlns="" xmlns:a16="http://schemas.microsoft.com/office/drawing/2014/main" id="{5B0BF933-F018-4AAA-AE42-567B6B3CE057}"/>
              </a:ext>
            </a:extLst>
          </p:cNvPr>
          <p:cNvSpPr txBox="1"/>
          <p:nvPr/>
        </p:nvSpPr>
        <p:spPr>
          <a:xfrm>
            <a:off x="457201" y="549740"/>
            <a:ext cx="4684472" cy="5165260"/>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FOR  LOOP :-</a:t>
            </a:r>
          </a:p>
          <a:p>
            <a:endParaRPr lang="en-US" sz="40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for loop is used to execute a set of statements  repeatedly until a particular condition is satisfied. We can say it is an </a:t>
            </a:r>
            <a:r>
              <a:rPr lang="en-US" b="1" dirty="0">
                <a:latin typeface="Times New Roman" panose="02020603050405020304" pitchFamily="18" charset="0"/>
                <a:cs typeface="Times New Roman" panose="02020603050405020304" pitchFamily="18" charset="0"/>
              </a:rPr>
              <a:t>open ended loop</a:t>
            </a:r>
            <a:r>
              <a:rPr lang="en-US" dirty="0">
                <a:latin typeface="Times New Roman" panose="02020603050405020304" pitchFamily="18" charset="0"/>
                <a:cs typeface="Times New Roman" panose="02020603050405020304" pitchFamily="18" charset="0"/>
              </a:rPr>
              <a:t>.           </a:t>
            </a:r>
          </a:p>
          <a:p>
            <a:r>
              <a:rPr lang="en-US" b="1" u="sng" dirty="0">
                <a:latin typeface="Times New Roman" panose="02020603050405020304" pitchFamily="18" charset="0"/>
                <a:cs typeface="Times New Roman" panose="02020603050405020304" pitchFamily="18" charset="0"/>
              </a:rPr>
              <a:t>  </a:t>
            </a:r>
          </a:p>
          <a:p>
            <a:endParaRPr lang="en-US" b="1" u="sng"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Syntax</a:t>
            </a:r>
            <a:r>
              <a:rPr lang="en-US" sz="2000" b="1" dirty="0">
                <a:latin typeface="Times New Roman" panose="02020603050405020304" pitchFamily="18" charset="0"/>
                <a:cs typeface="Times New Roman" panose="02020603050405020304" pitchFamily="18" charset="0"/>
              </a:rPr>
              <a:t> :-</a:t>
            </a:r>
          </a:p>
          <a:p>
            <a:endParaRPr lang="en-US" b="1" u="sng" dirty="0">
              <a:latin typeface="Times New Roman" panose="02020603050405020304" pitchFamily="18" charset="0"/>
              <a:cs typeface="Times New Roman" panose="02020603050405020304" pitchFamily="18" charset="0"/>
            </a:endParaRPr>
          </a:p>
          <a:p>
            <a:r>
              <a:rPr lang="en-US" dirty="0"/>
              <a:t>for(initialization  ;  condition ;  increment/decrement) { </a:t>
            </a:r>
          </a:p>
          <a:p>
            <a:r>
              <a:rPr lang="en-US" dirty="0"/>
              <a:t>	</a:t>
            </a:r>
          </a:p>
          <a:p>
            <a:r>
              <a:rPr lang="en-US" dirty="0"/>
              <a:t>	statement-block;</a:t>
            </a:r>
          </a:p>
          <a:p>
            <a:r>
              <a:rPr lang="en-US" dirty="0"/>
              <a:t> }</a:t>
            </a:r>
            <a:endParaRPr lang="en-US" b="1" u="sng" dirty="0">
              <a:latin typeface="Times New Roman" panose="02020603050405020304" pitchFamily="18" charset="0"/>
              <a:cs typeface="Times New Roman" panose="02020603050405020304" pitchFamily="18" charset="0"/>
            </a:endParaRPr>
          </a:p>
        </p:txBody>
      </p:sp>
      <p:pic>
        <p:nvPicPr>
          <p:cNvPr id="1026" name="Picture 2" descr="Flowchart of for loop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672" y="1023072"/>
            <a:ext cx="323850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180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E8A036F6-66A7-443C-BE3E-D23932E94F29}"/>
              </a:ext>
            </a:extLst>
          </p:cNvPr>
          <p:cNvSpPr txBox="1"/>
          <p:nvPr/>
        </p:nvSpPr>
        <p:spPr>
          <a:xfrm>
            <a:off x="304800" y="442587"/>
            <a:ext cx="8077200" cy="5816977"/>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The </a:t>
            </a:r>
            <a:r>
              <a:rPr lang="en-US" sz="3600" b="1" dirty="0" smtClean="0">
                <a:latin typeface="Times New Roman" panose="02020603050405020304" pitchFamily="18" charset="0"/>
                <a:cs typeface="Times New Roman" panose="02020603050405020304" pitchFamily="18" charset="0"/>
              </a:rPr>
              <a:t>“for loop” </a:t>
            </a:r>
            <a:r>
              <a:rPr lang="en-US" sz="3600" b="1" dirty="0">
                <a:latin typeface="Times New Roman" panose="02020603050405020304" pitchFamily="18" charset="0"/>
                <a:cs typeface="Times New Roman" panose="02020603050405020304" pitchFamily="18" charset="0"/>
              </a:rPr>
              <a:t>is executed as follows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execute a initialization statement.</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it checks the condition expression. If it is true, the body of the loop is executed. If it is false, the body of the loop does not execute.</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it evaluate the increment/decrement condition.</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83969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3459105-D8F5-4F38-A82B-BF80C3EE0D3D}"/>
              </a:ext>
            </a:extLst>
          </p:cNvPr>
          <p:cNvSpPr txBox="1"/>
          <p:nvPr/>
        </p:nvSpPr>
        <p:spPr>
          <a:xfrm>
            <a:off x="990600" y="304800"/>
            <a:ext cx="2362200" cy="523220"/>
          </a:xfrm>
          <a:prstGeom prst="rect">
            <a:avLst/>
          </a:prstGeom>
          <a:noFill/>
        </p:spPr>
        <p:txBody>
          <a:bodyPr wrap="square" rtlCol="0">
            <a:spAutoFit/>
          </a:bodyPr>
          <a:lstStyle/>
          <a:p>
            <a:endParaRPr lang="en-GB" sz="2800" b="1" dirty="0">
              <a:solidFill>
                <a:srgbClr val="9EDC55"/>
              </a:solidFill>
            </a:endParaRPr>
          </a:p>
        </p:txBody>
      </p:sp>
      <p:sp>
        <p:nvSpPr>
          <p:cNvPr id="5" name="TextBox 4">
            <a:extLst>
              <a:ext uri="{FF2B5EF4-FFF2-40B4-BE49-F238E27FC236}">
                <a16:creationId xmlns="" xmlns:a16="http://schemas.microsoft.com/office/drawing/2014/main" id="{866FB3D6-0BF7-47A6-9910-E5C5A1FA12DB}"/>
              </a:ext>
            </a:extLst>
          </p:cNvPr>
          <p:cNvSpPr txBox="1"/>
          <p:nvPr/>
        </p:nvSpPr>
        <p:spPr>
          <a:xfrm>
            <a:off x="762000" y="1752600"/>
            <a:ext cx="3429000" cy="2209800"/>
          </a:xfrm>
          <a:prstGeom prst="rect">
            <a:avLst/>
          </a:prstGeom>
          <a:noFill/>
        </p:spPr>
        <p:txBody>
          <a:bodyPr wrap="square" rtlCol="0">
            <a:spAutoFit/>
          </a:bodyPr>
          <a:lstStyle/>
          <a:p>
            <a:endParaRPr lang="en-IN" dirty="0"/>
          </a:p>
        </p:txBody>
      </p:sp>
      <p:sp>
        <p:nvSpPr>
          <p:cNvPr id="7" name="TextBox 6">
            <a:extLst>
              <a:ext uri="{FF2B5EF4-FFF2-40B4-BE49-F238E27FC236}">
                <a16:creationId xmlns="" xmlns:a16="http://schemas.microsoft.com/office/drawing/2014/main" id="{F8703214-51E4-4916-A311-96AC9E8F4BE0}"/>
              </a:ext>
            </a:extLst>
          </p:cNvPr>
          <p:cNvSpPr txBox="1"/>
          <p:nvPr/>
        </p:nvSpPr>
        <p:spPr>
          <a:xfrm>
            <a:off x="609600" y="1828800"/>
            <a:ext cx="3352800"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 xmlns:a16="http://schemas.microsoft.com/office/drawing/2014/main" id="{10580903-EA8A-4BD2-8FF4-32235622DC12}"/>
              </a:ext>
            </a:extLst>
          </p:cNvPr>
          <p:cNvSpPr txBox="1"/>
          <p:nvPr/>
        </p:nvSpPr>
        <p:spPr>
          <a:xfrm>
            <a:off x="381000" y="567454"/>
            <a:ext cx="7924800" cy="553997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Example :-</a:t>
            </a:r>
          </a:p>
          <a:p>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Que - Write a program to print the values of a 1 to 10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for loop execution */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 1 ; a &lt;=10 ; 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("value of a: %d\n", a);</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0; </a:t>
            </a:r>
          </a:p>
          <a:p>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20750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73CB9C-C821-408A-A2B4-6A2CD075B86B}"/>
              </a:ext>
            </a:extLst>
          </p:cNvPr>
          <p:cNvSpPr txBox="1"/>
          <p:nvPr/>
        </p:nvSpPr>
        <p:spPr>
          <a:xfrm>
            <a:off x="609600" y="457200"/>
            <a:ext cx="5486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 xmlns:a16="http://schemas.microsoft.com/office/drawing/2014/main" id="{7B76C223-40A0-48B3-8005-83E125AF4C35}"/>
              </a:ext>
            </a:extLst>
          </p:cNvPr>
          <p:cNvSpPr txBox="1"/>
          <p:nvPr/>
        </p:nvSpPr>
        <p:spPr>
          <a:xfrm>
            <a:off x="457200" y="679444"/>
            <a:ext cx="8077200" cy="317009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for  practice :-</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Que1 – Write a program to print the even numbers from 1 to 20 .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Que2 – Write a program to print your </a:t>
            </a:r>
            <a:r>
              <a:rPr lang="en-US" sz="2400" dirty="0" smtClean="0">
                <a:latin typeface="Times New Roman" panose="02020603050405020304" pitchFamily="18" charset="0"/>
                <a:cs typeface="Times New Roman" panose="02020603050405020304" pitchFamily="18" charset="0"/>
              </a:rPr>
              <a:t>name 10 </a:t>
            </a:r>
            <a:r>
              <a:rPr lang="en-US" sz="2400" dirty="0">
                <a:latin typeface="Times New Roman" panose="02020603050405020304" pitchFamily="18" charset="0"/>
                <a:cs typeface="Times New Roman" panose="02020603050405020304" pitchFamily="18" charset="0"/>
              </a:rPr>
              <a:t>times.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Que3 – Write a program to print the odd numbers from 1 to 20</a:t>
            </a:r>
          </a:p>
        </p:txBody>
      </p:sp>
    </p:spTree>
    <p:extLst>
      <p:ext uri="{BB962C8B-B14F-4D97-AF65-F5344CB8AC3E}">
        <p14:creationId xmlns:p14="http://schemas.microsoft.com/office/powerpoint/2010/main" val="3482469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D16F4F-6472-AB2C-96DB-341978A769D4}"/>
              </a:ext>
            </a:extLst>
          </p:cNvPr>
          <p:cNvSpPr txBox="1"/>
          <p:nvPr/>
        </p:nvSpPr>
        <p:spPr>
          <a:xfrm>
            <a:off x="304800" y="1699201"/>
            <a:ext cx="4724400" cy="3375283"/>
          </a:xfrm>
          <a:prstGeom prst="rect">
            <a:avLst/>
          </a:prstGeom>
          <a:noFill/>
        </p:spPr>
        <p:txBody>
          <a:bodyPr wrap="square" rtlCol="0">
            <a:spAutoFit/>
          </a:bodyPr>
          <a:lstStyle/>
          <a:p>
            <a:pPr marL="12700" marR="89535">
              <a:lnSpc>
                <a:spcPct val="100000"/>
              </a:lnSpc>
              <a:spcBef>
                <a:spcPts val="100"/>
              </a:spcBef>
            </a:pPr>
            <a:r>
              <a:rPr lang="en-US" sz="4800" spc="-130" dirty="0">
                <a:solidFill>
                  <a:srgbClr val="9EDC55"/>
                </a:solidFill>
                <a:latin typeface="Lucida Sans Unicode"/>
                <a:cs typeface="Lucida Sans Unicode"/>
              </a:rPr>
              <a:t>Introduction  to</a:t>
            </a:r>
          </a:p>
          <a:p>
            <a:pPr marL="12700" marR="89535">
              <a:lnSpc>
                <a:spcPct val="100000"/>
              </a:lnSpc>
              <a:spcBef>
                <a:spcPts val="100"/>
              </a:spcBef>
            </a:pPr>
            <a:r>
              <a:rPr lang="en-US" sz="4800" spc="-130" dirty="0">
                <a:solidFill>
                  <a:srgbClr val="9EDC55"/>
                </a:solidFill>
                <a:latin typeface="Lucida Sans Unicode"/>
                <a:cs typeface="Lucida Sans Unicode"/>
              </a:rPr>
              <a:t>to</a:t>
            </a:r>
          </a:p>
          <a:p>
            <a:pPr marL="12700" marR="89535">
              <a:lnSpc>
                <a:spcPct val="100000"/>
              </a:lnSpc>
              <a:spcBef>
                <a:spcPts val="100"/>
              </a:spcBef>
            </a:pPr>
            <a:r>
              <a:rPr lang="en-US" sz="4800" spc="-130" dirty="0">
                <a:solidFill>
                  <a:srgbClr val="9EDC55"/>
                </a:solidFill>
                <a:latin typeface="Lucida Sans Unicode"/>
                <a:cs typeface="Lucida Sans Unicode"/>
              </a:rPr>
              <a:t>While loop &amp;</a:t>
            </a:r>
          </a:p>
          <a:p>
            <a:pPr marL="12700" marR="89535">
              <a:lnSpc>
                <a:spcPct val="100000"/>
              </a:lnSpc>
              <a:spcBef>
                <a:spcPts val="100"/>
              </a:spcBef>
            </a:pPr>
            <a:r>
              <a:rPr lang="en-US" sz="4800" spc="-130" dirty="0">
                <a:solidFill>
                  <a:srgbClr val="9EDC55"/>
                </a:solidFill>
                <a:latin typeface="Lucida Sans Unicode"/>
                <a:cs typeface="Lucida Sans Unicode"/>
              </a:rPr>
              <a:t>Do-While loop</a:t>
            </a:r>
          </a:p>
          <a:p>
            <a:pPr marL="12700" marR="89535">
              <a:lnSpc>
                <a:spcPct val="100000"/>
              </a:lnSpc>
              <a:spcBef>
                <a:spcPts val="100"/>
              </a:spcBef>
            </a:pPr>
            <a:r>
              <a:rPr lang="en-US" sz="1800" spc="-145" dirty="0" err="1">
                <a:solidFill>
                  <a:srgbClr val="FFFFFF"/>
                </a:solidFill>
                <a:latin typeface="Lucida Sans Unicode"/>
                <a:cs typeface="Lucida Sans Unicode"/>
              </a:rPr>
              <a:t>ile</a:t>
            </a:r>
            <a:r>
              <a:rPr lang="en-US" sz="1800" spc="-145" dirty="0">
                <a:solidFill>
                  <a:srgbClr val="FFFFFF"/>
                </a:solidFill>
                <a:latin typeface="Lucida Sans Unicode"/>
                <a:cs typeface="Lucida Sans Unicode"/>
              </a:rPr>
              <a:t> loop</a:t>
            </a:r>
          </a:p>
        </p:txBody>
      </p:sp>
      <p:grpSp>
        <p:nvGrpSpPr>
          <p:cNvPr id="3" name="object 5">
            <a:extLst>
              <a:ext uri="{FF2B5EF4-FFF2-40B4-BE49-F238E27FC236}">
                <a16:creationId xmlns:a16="http://schemas.microsoft.com/office/drawing/2014/main" xmlns="" id="{215DE76F-BC03-B58D-9F9B-3D46FA4DE007}"/>
              </a:ext>
            </a:extLst>
          </p:cNvPr>
          <p:cNvGrpSpPr/>
          <p:nvPr/>
        </p:nvGrpSpPr>
        <p:grpSpPr>
          <a:xfrm>
            <a:off x="4876800" y="866263"/>
            <a:ext cx="3581400" cy="4878259"/>
            <a:chOff x="11147493" y="1113019"/>
            <a:chExt cx="5951855" cy="8058150"/>
          </a:xfrm>
        </p:grpSpPr>
        <p:sp>
          <p:nvSpPr>
            <p:cNvPr id="4" name="object 6">
              <a:extLst>
                <a:ext uri="{FF2B5EF4-FFF2-40B4-BE49-F238E27FC236}">
                  <a16:creationId xmlns:a16="http://schemas.microsoft.com/office/drawing/2014/main" xmlns="" id="{983BFD61-3F41-3EC5-0920-AEFE186B5C1A}"/>
                </a:ext>
              </a:extLst>
            </p:cNvPr>
            <p:cNvSpPr/>
            <p:nvPr/>
          </p:nvSpPr>
          <p:spPr>
            <a:xfrm>
              <a:off x="11240278" y="1119530"/>
              <a:ext cx="5783580" cy="8047355"/>
            </a:xfrm>
            <a:custGeom>
              <a:avLst/>
              <a:gdLst/>
              <a:ahLst/>
              <a:cxnLst/>
              <a:rect l="l" t="t" r="r" b="b"/>
              <a:pathLst>
                <a:path w="5783580" h="8047355">
                  <a:moveTo>
                    <a:pt x="3323968" y="721163"/>
                  </a:moveTo>
                  <a:lnTo>
                    <a:pt x="2134046" y="34186"/>
                  </a:lnTo>
                  <a:lnTo>
                    <a:pt x="2192646" y="0"/>
                  </a:lnTo>
                  <a:lnTo>
                    <a:pt x="3382568" y="686977"/>
                  </a:lnTo>
                  <a:lnTo>
                    <a:pt x="3323968" y="721163"/>
                  </a:lnTo>
                  <a:close/>
                </a:path>
                <a:path w="5783580" h="8047355">
                  <a:moveTo>
                    <a:pt x="3325595" y="2645352"/>
                  </a:moveTo>
                  <a:lnTo>
                    <a:pt x="2134046" y="1958374"/>
                  </a:lnTo>
                  <a:lnTo>
                    <a:pt x="2134046" y="34186"/>
                  </a:lnTo>
                  <a:lnTo>
                    <a:pt x="3323968" y="721163"/>
                  </a:lnTo>
                  <a:lnTo>
                    <a:pt x="3385824" y="721163"/>
                  </a:lnTo>
                  <a:lnTo>
                    <a:pt x="3385824" y="2609538"/>
                  </a:lnTo>
                  <a:lnTo>
                    <a:pt x="3325595" y="2645352"/>
                  </a:lnTo>
                  <a:close/>
                </a:path>
                <a:path w="5783580" h="8047355">
                  <a:moveTo>
                    <a:pt x="3385824" y="721163"/>
                  </a:moveTo>
                  <a:lnTo>
                    <a:pt x="3323968" y="721163"/>
                  </a:lnTo>
                  <a:lnTo>
                    <a:pt x="3385824" y="685349"/>
                  </a:lnTo>
                  <a:lnTo>
                    <a:pt x="3385824" y="721163"/>
                  </a:lnTo>
                  <a:close/>
                </a:path>
                <a:path w="5783580" h="8047355">
                  <a:moveTo>
                    <a:pt x="5697301" y="3835586"/>
                  </a:moveTo>
                  <a:lnTo>
                    <a:pt x="5637580" y="3835586"/>
                  </a:lnTo>
                  <a:lnTo>
                    <a:pt x="5625677" y="3822886"/>
                  </a:lnTo>
                  <a:lnTo>
                    <a:pt x="3909975" y="2832286"/>
                  </a:lnTo>
                  <a:lnTo>
                    <a:pt x="3675572" y="2692586"/>
                  </a:lnTo>
                  <a:lnTo>
                    <a:pt x="3640295" y="2667186"/>
                  </a:lnTo>
                  <a:lnTo>
                    <a:pt x="3611884" y="2629086"/>
                  </a:lnTo>
                  <a:lnTo>
                    <a:pt x="3592936" y="2590986"/>
                  </a:lnTo>
                  <a:lnTo>
                    <a:pt x="3586043" y="2540186"/>
                  </a:lnTo>
                  <a:lnTo>
                    <a:pt x="3586043" y="1054286"/>
                  </a:lnTo>
                  <a:lnTo>
                    <a:pt x="3588103" y="1028886"/>
                  </a:lnTo>
                  <a:lnTo>
                    <a:pt x="3593979" y="1016186"/>
                  </a:lnTo>
                  <a:lnTo>
                    <a:pt x="3603211" y="1003486"/>
                  </a:lnTo>
                  <a:lnTo>
                    <a:pt x="3615343" y="990786"/>
                  </a:lnTo>
                  <a:lnTo>
                    <a:pt x="3666161" y="990786"/>
                  </a:lnTo>
                  <a:lnTo>
                    <a:pt x="3685339" y="1003486"/>
                  </a:lnTo>
                  <a:lnTo>
                    <a:pt x="3623482" y="1003486"/>
                  </a:lnTo>
                  <a:lnTo>
                    <a:pt x="3614937" y="1016186"/>
                  </a:lnTo>
                  <a:lnTo>
                    <a:pt x="3608832" y="1028886"/>
                  </a:lnTo>
                  <a:lnTo>
                    <a:pt x="3605170" y="1041586"/>
                  </a:lnTo>
                  <a:lnTo>
                    <a:pt x="3603949" y="1054286"/>
                  </a:lnTo>
                  <a:lnTo>
                    <a:pt x="3603949" y="1295586"/>
                  </a:lnTo>
                  <a:lnTo>
                    <a:pt x="3602321" y="1295586"/>
                  </a:lnTo>
                  <a:lnTo>
                    <a:pt x="3625924" y="1308286"/>
                  </a:lnTo>
                  <a:lnTo>
                    <a:pt x="3602321" y="1308286"/>
                  </a:lnTo>
                  <a:lnTo>
                    <a:pt x="3602321" y="1625786"/>
                  </a:lnTo>
                  <a:lnTo>
                    <a:pt x="3645896" y="1651186"/>
                  </a:lnTo>
                  <a:lnTo>
                    <a:pt x="3602321" y="1651186"/>
                  </a:lnTo>
                  <a:lnTo>
                    <a:pt x="3602321" y="1968686"/>
                  </a:lnTo>
                  <a:lnTo>
                    <a:pt x="3649528" y="1994086"/>
                  </a:lnTo>
                  <a:lnTo>
                    <a:pt x="3602321" y="1994086"/>
                  </a:lnTo>
                  <a:lnTo>
                    <a:pt x="3602321" y="2298886"/>
                  </a:lnTo>
                  <a:lnTo>
                    <a:pt x="3645896" y="2324286"/>
                  </a:lnTo>
                  <a:lnTo>
                    <a:pt x="3600694" y="2324286"/>
                  </a:lnTo>
                  <a:lnTo>
                    <a:pt x="3600694" y="2540186"/>
                  </a:lnTo>
                  <a:lnTo>
                    <a:pt x="3606976" y="2590986"/>
                  </a:lnTo>
                  <a:lnTo>
                    <a:pt x="3624093" y="2629086"/>
                  </a:lnTo>
                  <a:lnTo>
                    <a:pt x="3680456" y="2679886"/>
                  </a:lnTo>
                  <a:lnTo>
                    <a:pt x="3883931" y="2794186"/>
                  </a:lnTo>
                  <a:lnTo>
                    <a:pt x="3905092" y="2794186"/>
                  </a:lnTo>
                  <a:lnTo>
                    <a:pt x="3905092" y="2806886"/>
                  </a:lnTo>
                  <a:lnTo>
                    <a:pt x="4188330" y="2971986"/>
                  </a:lnTo>
                  <a:lnTo>
                    <a:pt x="4207862" y="2971986"/>
                  </a:lnTo>
                  <a:lnTo>
                    <a:pt x="4207862" y="2984686"/>
                  </a:lnTo>
                  <a:lnTo>
                    <a:pt x="4491100" y="3149786"/>
                  </a:lnTo>
                  <a:lnTo>
                    <a:pt x="4510633" y="3149786"/>
                  </a:lnTo>
                  <a:lnTo>
                    <a:pt x="4510633" y="3162486"/>
                  </a:lnTo>
                  <a:lnTo>
                    <a:pt x="4793871" y="3327586"/>
                  </a:lnTo>
                  <a:lnTo>
                    <a:pt x="4815032" y="3327586"/>
                  </a:lnTo>
                  <a:lnTo>
                    <a:pt x="4815032" y="3340286"/>
                  </a:lnTo>
                  <a:lnTo>
                    <a:pt x="5098270" y="3505386"/>
                  </a:lnTo>
                  <a:lnTo>
                    <a:pt x="5117803" y="3505386"/>
                  </a:lnTo>
                  <a:lnTo>
                    <a:pt x="5117803" y="3518086"/>
                  </a:lnTo>
                  <a:lnTo>
                    <a:pt x="5401041" y="3670486"/>
                  </a:lnTo>
                  <a:lnTo>
                    <a:pt x="5420574" y="3670486"/>
                  </a:lnTo>
                  <a:lnTo>
                    <a:pt x="5420574" y="3683186"/>
                  </a:lnTo>
                  <a:lnTo>
                    <a:pt x="5633816" y="3810186"/>
                  </a:lnTo>
                  <a:lnTo>
                    <a:pt x="5648084" y="3822886"/>
                  </a:lnTo>
                  <a:lnTo>
                    <a:pt x="5709433" y="3822886"/>
                  </a:lnTo>
                  <a:lnTo>
                    <a:pt x="5697301" y="3835586"/>
                  </a:lnTo>
                  <a:close/>
                </a:path>
                <a:path w="5783580" h="8047355">
                  <a:moveTo>
                    <a:pt x="3906720" y="1447986"/>
                  </a:moveTo>
                  <a:lnTo>
                    <a:pt x="3885558" y="1447986"/>
                  </a:lnTo>
                  <a:lnTo>
                    <a:pt x="3885558" y="1143186"/>
                  </a:lnTo>
                  <a:lnTo>
                    <a:pt x="3672316" y="1016186"/>
                  </a:lnTo>
                  <a:lnTo>
                    <a:pt x="3658048" y="1003486"/>
                  </a:lnTo>
                  <a:lnTo>
                    <a:pt x="3685339" y="1003486"/>
                  </a:lnTo>
                  <a:lnTo>
                    <a:pt x="3887186" y="1117786"/>
                  </a:lnTo>
                  <a:lnTo>
                    <a:pt x="3951717" y="1155886"/>
                  </a:lnTo>
                  <a:lnTo>
                    <a:pt x="3906720" y="1155886"/>
                  </a:lnTo>
                  <a:lnTo>
                    <a:pt x="3906720" y="1447986"/>
                  </a:lnTo>
                  <a:close/>
                </a:path>
                <a:path w="5783580" h="8047355">
                  <a:moveTo>
                    <a:pt x="4209491" y="1625786"/>
                  </a:moveTo>
                  <a:lnTo>
                    <a:pt x="4189958" y="1625786"/>
                  </a:lnTo>
                  <a:lnTo>
                    <a:pt x="4189958" y="1308286"/>
                  </a:lnTo>
                  <a:lnTo>
                    <a:pt x="3906720" y="1155886"/>
                  </a:lnTo>
                  <a:lnTo>
                    <a:pt x="3951717" y="1155886"/>
                  </a:lnTo>
                  <a:lnTo>
                    <a:pt x="4188330" y="1295586"/>
                  </a:lnTo>
                  <a:lnTo>
                    <a:pt x="4232369" y="1320986"/>
                  </a:lnTo>
                  <a:lnTo>
                    <a:pt x="4209491" y="1320986"/>
                  </a:lnTo>
                  <a:lnTo>
                    <a:pt x="4209491" y="1625786"/>
                  </a:lnTo>
                  <a:close/>
                </a:path>
                <a:path w="5783580" h="8047355">
                  <a:moveTo>
                    <a:pt x="3905092" y="1790886"/>
                  </a:moveTo>
                  <a:lnTo>
                    <a:pt x="3885558" y="1790886"/>
                  </a:lnTo>
                  <a:lnTo>
                    <a:pt x="3885558" y="1473386"/>
                  </a:lnTo>
                  <a:lnTo>
                    <a:pt x="3602321" y="1308286"/>
                  </a:lnTo>
                  <a:lnTo>
                    <a:pt x="3625924" y="1308286"/>
                  </a:lnTo>
                  <a:lnTo>
                    <a:pt x="3885558" y="1447986"/>
                  </a:lnTo>
                  <a:lnTo>
                    <a:pt x="3906720" y="1447986"/>
                  </a:lnTo>
                  <a:lnTo>
                    <a:pt x="3906720" y="1460686"/>
                  </a:lnTo>
                  <a:lnTo>
                    <a:pt x="3950295" y="1486086"/>
                  </a:lnTo>
                  <a:lnTo>
                    <a:pt x="3905092" y="1486086"/>
                  </a:lnTo>
                  <a:lnTo>
                    <a:pt x="3905092" y="1790886"/>
                  </a:lnTo>
                  <a:close/>
                </a:path>
                <a:path w="5783580" h="8047355">
                  <a:moveTo>
                    <a:pt x="4512262" y="1803586"/>
                  </a:moveTo>
                  <a:lnTo>
                    <a:pt x="4492728" y="1803586"/>
                  </a:lnTo>
                  <a:lnTo>
                    <a:pt x="4492728" y="1486086"/>
                  </a:lnTo>
                  <a:lnTo>
                    <a:pt x="4209491" y="1320986"/>
                  </a:lnTo>
                  <a:lnTo>
                    <a:pt x="4232369" y="1320986"/>
                  </a:lnTo>
                  <a:lnTo>
                    <a:pt x="4540645" y="1498786"/>
                  </a:lnTo>
                  <a:lnTo>
                    <a:pt x="4512262" y="1498786"/>
                  </a:lnTo>
                  <a:lnTo>
                    <a:pt x="4512262" y="1803586"/>
                  </a:lnTo>
                  <a:close/>
                </a:path>
                <a:path w="5783580" h="8047355">
                  <a:moveTo>
                    <a:pt x="4207863" y="1968686"/>
                  </a:moveTo>
                  <a:lnTo>
                    <a:pt x="4188330" y="1968686"/>
                  </a:lnTo>
                  <a:lnTo>
                    <a:pt x="4188330" y="1651186"/>
                  </a:lnTo>
                  <a:lnTo>
                    <a:pt x="4046711" y="1574986"/>
                  </a:lnTo>
                  <a:lnTo>
                    <a:pt x="3905092" y="1486086"/>
                  </a:lnTo>
                  <a:lnTo>
                    <a:pt x="3950295" y="1486086"/>
                  </a:lnTo>
                  <a:lnTo>
                    <a:pt x="4189958" y="1625786"/>
                  </a:lnTo>
                  <a:lnTo>
                    <a:pt x="4209491" y="1625786"/>
                  </a:lnTo>
                  <a:lnTo>
                    <a:pt x="4209491" y="1638486"/>
                  </a:lnTo>
                  <a:lnTo>
                    <a:pt x="4253066" y="1663886"/>
                  </a:lnTo>
                  <a:lnTo>
                    <a:pt x="4207863" y="1663886"/>
                  </a:lnTo>
                  <a:lnTo>
                    <a:pt x="4207863" y="1968686"/>
                  </a:lnTo>
                  <a:close/>
                </a:path>
                <a:path w="5783580" h="8047355">
                  <a:moveTo>
                    <a:pt x="4816660" y="1981386"/>
                  </a:moveTo>
                  <a:lnTo>
                    <a:pt x="4795499" y="1981386"/>
                  </a:lnTo>
                  <a:lnTo>
                    <a:pt x="4795499" y="1663886"/>
                  </a:lnTo>
                  <a:lnTo>
                    <a:pt x="4512262" y="1498786"/>
                  </a:lnTo>
                  <a:lnTo>
                    <a:pt x="4540645" y="1498786"/>
                  </a:lnTo>
                  <a:lnTo>
                    <a:pt x="4848921" y="1676586"/>
                  </a:lnTo>
                  <a:lnTo>
                    <a:pt x="4816660" y="1676586"/>
                  </a:lnTo>
                  <a:lnTo>
                    <a:pt x="4816660" y="1981386"/>
                  </a:lnTo>
                  <a:close/>
                </a:path>
                <a:path w="5783580" h="8047355">
                  <a:moveTo>
                    <a:pt x="3905092" y="2121086"/>
                  </a:moveTo>
                  <a:lnTo>
                    <a:pt x="3885558" y="2121086"/>
                  </a:lnTo>
                  <a:lnTo>
                    <a:pt x="3885558" y="1816286"/>
                  </a:lnTo>
                  <a:lnTo>
                    <a:pt x="3602321" y="1651186"/>
                  </a:lnTo>
                  <a:lnTo>
                    <a:pt x="3645896" y="1651186"/>
                  </a:lnTo>
                  <a:lnTo>
                    <a:pt x="3885558" y="1790886"/>
                  </a:lnTo>
                  <a:lnTo>
                    <a:pt x="3905092" y="1790886"/>
                  </a:lnTo>
                  <a:lnTo>
                    <a:pt x="3905092" y="1803586"/>
                  </a:lnTo>
                  <a:lnTo>
                    <a:pt x="3948667" y="1828986"/>
                  </a:lnTo>
                  <a:lnTo>
                    <a:pt x="3905092" y="1828986"/>
                  </a:lnTo>
                  <a:lnTo>
                    <a:pt x="3905092" y="2121086"/>
                  </a:lnTo>
                  <a:close/>
                </a:path>
                <a:path w="5783580" h="8047355">
                  <a:moveTo>
                    <a:pt x="4512261" y="2133786"/>
                  </a:moveTo>
                  <a:lnTo>
                    <a:pt x="4491101" y="2133786"/>
                  </a:lnTo>
                  <a:lnTo>
                    <a:pt x="4491101" y="1828986"/>
                  </a:lnTo>
                  <a:lnTo>
                    <a:pt x="4349482" y="1740086"/>
                  </a:lnTo>
                  <a:lnTo>
                    <a:pt x="4207863" y="1663886"/>
                  </a:lnTo>
                  <a:lnTo>
                    <a:pt x="4253066" y="1663886"/>
                  </a:lnTo>
                  <a:lnTo>
                    <a:pt x="4492728" y="1803586"/>
                  </a:lnTo>
                  <a:lnTo>
                    <a:pt x="4512262" y="1803586"/>
                  </a:lnTo>
                  <a:lnTo>
                    <a:pt x="4512262" y="1816286"/>
                  </a:lnTo>
                  <a:lnTo>
                    <a:pt x="4555837" y="1841686"/>
                  </a:lnTo>
                  <a:lnTo>
                    <a:pt x="4512261" y="1841686"/>
                  </a:lnTo>
                  <a:lnTo>
                    <a:pt x="4512261" y="2133786"/>
                  </a:lnTo>
                  <a:close/>
                </a:path>
                <a:path w="5783580" h="8047355">
                  <a:moveTo>
                    <a:pt x="5119431" y="2146486"/>
                  </a:moveTo>
                  <a:lnTo>
                    <a:pt x="5099898" y="2146486"/>
                  </a:lnTo>
                  <a:lnTo>
                    <a:pt x="5099898" y="1841686"/>
                  </a:lnTo>
                  <a:lnTo>
                    <a:pt x="4816660" y="1676586"/>
                  </a:lnTo>
                  <a:lnTo>
                    <a:pt x="4848921" y="1676586"/>
                  </a:lnTo>
                  <a:lnTo>
                    <a:pt x="5157197" y="1854386"/>
                  </a:lnTo>
                  <a:lnTo>
                    <a:pt x="5119431" y="1854386"/>
                  </a:lnTo>
                  <a:lnTo>
                    <a:pt x="5119431" y="2146486"/>
                  </a:lnTo>
                  <a:close/>
                </a:path>
                <a:path w="5783580" h="8047355">
                  <a:moveTo>
                    <a:pt x="4207863" y="2298886"/>
                  </a:moveTo>
                  <a:lnTo>
                    <a:pt x="4188330" y="2298886"/>
                  </a:lnTo>
                  <a:lnTo>
                    <a:pt x="4188330" y="1994086"/>
                  </a:lnTo>
                  <a:lnTo>
                    <a:pt x="3905092" y="1828986"/>
                  </a:lnTo>
                  <a:lnTo>
                    <a:pt x="3948667" y="1828986"/>
                  </a:lnTo>
                  <a:lnTo>
                    <a:pt x="4188330" y="1968686"/>
                  </a:lnTo>
                  <a:lnTo>
                    <a:pt x="4207863" y="1968686"/>
                  </a:lnTo>
                  <a:lnTo>
                    <a:pt x="4207863" y="1981386"/>
                  </a:lnTo>
                  <a:lnTo>
                    <a:pt x="4255069" y="2006786"/>
                  </a:lnTo>
                  <a:lnTo>
                    <a:pt x="4207863" y="2006786"/>
                  </a:lnTo>
                  <a:lnTo>
                    <a:pt x="4207863" y="2298886"/>
                  </a:lnTo>
                  <a:close/>
                </a:path>
                <a:path w="5783580" h="8047355">
                  <a:moveTo>
                    <a:pt x="4815032" y="2311586"/>
                  </a:moveTo>
                  <a:lnTo>
                    <a:pt x="4795499" y="2311586"/>
                  </a:lnTo>
                  <a:lnTo>
                    <a:pt x="4795499" y="2006786"/>
                  </a:lnTo>
                  <a:lnTo>
                    <a:pt x="4653880" y="1917886"/>
                  </a:lnTo>
                  <a:lnTo>
                    <a:pt x="4512261" y="1841686"/>
                  </a:lnTo>
                  <a:lnTo>
                    <a:pt x="4555837" y="1841686"/>
                  </a:lnTo>
                  <a:lnTo>
                    <a:pt x="4795499" y="1981386"/>
                  </a:lnTo>
                  <a:lnTo>
                    <a:pt x="4816660" y="1981386"/>
                  </a:lnTo>
                  <a:lnTo>
                    <a:pt x="4816660" y="1994086"/>
                  </a:lnTo>
                  <a:lnTo>
                    <a:pt x="4863866" y="2019486"/>
                  </a:lnTo>
                  <a:lnTo>
                    <a:pt x="4815032" y="2019486"/>
                  </a:lnTo>
                  <a:lnTo>
                    <a:pt x="4815032" y="2311586"/>
                  </a:lnTo>
                  <a:close/>
                </a:path>
                <a:path w="5783580" h="8047355">
                  <a:moveTo>
                    <a:pt x="5423830" y="2324286"/>
                  </a:moveTo>
                  <a:lnTo>
                    <a:pt x="5402669" y="2324286"/>
                  </a:lnTo>
                  <a:lnTo>
                    <a:pt x="5402669" y="2019486"/>
                  </a:lnTo>
                  <a:lnTo>
                    <a:pt x="5119431" y="1854386"/>
                  </a:lnTo>
                  <a:lnTo>
                    <a:pt x="5157197" y="1854386"/>
                  </a:lnTo>
                  <a:lnTo>
                    <a:pt x="5399413" y="1994086"/>
                  </a:lnTo>
                  <a:lnTo>
                    <a:pt x="5463342" y="2032186"/>
                  </a:lnTo>
                  <a:lnTo>
                    <a:pt x="5423830" y="2032186"/>
                  </a:lnTo>
                  <a:lnTo>
                    <a:pt x="5423830" y="2324286"/>
                  </a:lnTo>
                  <a:close/>
                </a:path>
                <a:path w="5783580" h="8047355">
                  <a:moveTo>
                    <a:pt x="3905092" y="2463986"/>
                  </a:moveTo>
                  <a:lnTo>
                    <a:pt x="3885558" y="2463986"/>
                  </a:lnTo>
                  <a:lnTo>
                    <a:pt x="3885558" y="2146486"/>
                  </a:lnTo>
                  <a:lnTo>
                    <a:pt x="3602321" y="1994086"/>
                  </a:lnTo>
                  <a:lnTo>
                    <a:pt x="3649528" y="1994086"/>
                  </a:lnTo>
                  <a:lnTo>
                    <a:pt x="3885558" y="2121086"/>
                  </a:lnTo>
                  <a:lnTo>
                    <a:pt x="3905092" y="2121086"/>
                  </a:lnTo>
                  <a:lnTo>
                    <a:pt x="3905092" y="2133786"/>
                  </a:lnTo>
                  <a:lnTo>
                    <a:pt x="3945555" y="2159186"/>
                  </a:lnTo>
                  <a:lnTo>
                    <a:pt x="3905092" y="2159186"/>
                  </a:lnTo>
                  <a:lnTo>
                    <a:pt x="3905092" y="2463986"/>
                  </a:lnTo>
                  <a:close/>
                </a:path>
                <a:path w="5783580" h="8047355">
                  <a:moveTo>
                    <a:pt x="4512261" y="2476686"/>
                  </a:moveTo>
                  <a:lnTo>
                    <a:pt x="4491101" y="2476686"/>
                  </a:lnTo>
                  <a:lnTo>
                    <a:pt x="4491101" y="2159186"/>
                  </a:lnTo>
                  <a:lnTo>
                    <a:pt x="4207863" y="2006786"/>
                  </a:lnTo>
                  <a:lnTo>
                    <a:pt x="4255069" y="2006786"/>
                  </a:lnTo>
                  <a:lnTo>
                    <a:pt x="4491101" y="2133786"/>
                  </a:lnTo>
                  <a:lnTo>
                    <a:pt x="4512261" y="2133786"/>
                  </a:lnTo>
                  <a:lnTo>
                    <a:pt x="4512261" y="2146486"/>
                  </a:lnTo>
                  <a:lnTo>
                    <a:pt x="4555836" y="2171886"/>
                  </a:lnTo>
                  <a:lnTo>
                    <a:pt x="4512261" y="2171886"/>
                  </a:lnTo>
                  <a:lnTo>
                    <a:pt x="4512261" y="2476686"/>
                  </a:lnTo>
                  <a:close/>
                </a:path>
                <a:path w="5783580" h="8047355">
                  <a:moveTo>
                    <a:pt x="5119431" y="2489386"/>
                  </a:moveTo>
                  <a:lnTo>
                    <a:pt x="5098270" y="2489386"/>
                  </a:lnTo>
                  <a:lnTo>
                    <a:pt x="5098270" y="2171886"/>
                  </a:lnTo>
                  <a:lnTo>
                    <a:pt x="4815032" y="2019486"/>
                  </a:lnTo>
                  <a:lnTo>
                    <a:pt x="4863866" y="2019486"/>
                  </a:lnTo>
                  <a:lnTo>
                    <a:pt x="5099898" y="2146486"/>
                  </a:lnTo>
                  <a:lnTo>
                    <a:pt x="5119431" y="2146486"/>
                  </a:lnTo>
                  <a:lnTo>
                    <a:pt x="5119431" y="2159186"/>
                  </a:lnTo>
                  <a:lnTo>
                    <a:pt x="5163006" y="2184586"/>
                  </a:lnTo>
                  <a:lnTo>
                    <a:pt x="5119431" y="2184586"/>
                  </a:lnTo>
                  <a:lnTo>
                    <a:pt x="5119431" y="2489386"/>
                  </a:lnTo>
                  <a:close/>
                </a:path>
                <a:path w="5783580" h="8047355">
                  <a:moveTo>
                    <a:pt x="5726601" y="2502086"/>
                  </a:moveTo>
                  <a:lnTo>
                    <a:pt x="5705440" y="2502086"/>
                  </a:lnTo>
                  <a:lnTo>
                    <a:pt x="5705440" y="2286186"/>
                  </a:lnTo>
                  <a:lnTo>
                    <a:pt x="5699157" y="2248086"/>
                  </a:lnTo>
                  <a:lnTo>
                    <a:pt x="5682040" y="2197286"/>
                  </a:lnTo>
                  <a:lnTo>
                    <a:pt x="5656682" y="2171886"/>
                  </a:lnTo>
                  <a:lnTo>
                    <a:pt x="5625678" y="2146486"/>
                  </a:lnTo>
                  <a:lnTo>
                    <a:pt x="5423830" y="2032186"/>
                  </a:lnTo>
                  <a:lnTo>
                    <a:pt x="5463342" y="2032186"/>
                  </a:lnTo>
                  <a:lnTo>
                    <a:pt x="5633817" y="2133786"/>
                  </a:lnTo>
                  <a:lnTo>
                    <a:pt x="5670289" y="2159186"/>
                  </a:lnTo>
                  <a:lnTo>
                    <a:pt x="5699742" y="2197286"/>
                  </a:lnTo>
                  <a:lnTo>
                    <a:pt x="5719428" y="2235386"/>
                  </a:lnTo>
                  <a:lnTo>
                    <a:pt x="5726601" y="2286186"/>
                  </a:lnTo>
                  <a:lnTo>
                    <a:pt x="5726601" y="2502086"/>
                  </a:lnTo>
                  <a:close/>
                </a:path>
                <a:path w="5783580" h="8047355">
                  <a:moveTo>
                    <a:pt x="4207863" y="2641786"/>
                  </a:moveTo>
                  <a:lnTo>
                    <a:pt x="4188330" y="2641786"/>
                  </a:lnTo>
                  <a:lnTo>
                    <a:pt x="4188330" y="2324286"/>
                  </a:lnTo>
                  <a:lnTo>
                    <a:pt x="3905092" y="2159186"/>
                  </a:lnTo>
                  <a:lnTo>
                    <a:pt x="3945555" y="2159186"/>
                  </a:lnTo>
                  <a:lnTo>
                    <a:pt x="4046711" y="2222686"/>
                  </a:lnTo>
                  <a:lnTo>
                    <a:pt x="4188330" y="2298886"/>
                  </a:lnTo>
                  <a:lnTo>
                    <a:pt x="4207863" y="2298886"/>
                  </a:lnTo>
                  <a:lnTo>
                    <a:pt x="4207863" y="2311586"/>
                  </a:lnTo>
                  <a:lnTo>
                    <a:pt x="4248325" y="2336986"/>
                  </a:lnTo>
                  <a:lnTo>
                    <a:pt x="4207863" y="2336986"/>
                  </a:lnTo>
                  <a:lnTo>
                    <a:pt x="4207863" y="2641786"/>
                  </a:lnTo>
                  <a:close/>
                </a:path>
                <a:path w="5783580" h="8047355">
                  <a:moveTo>
                    <a:pt x="4815032" y="2654486"/>
                  </a:moveTo>
                  <a:lnTo>
                    <a:pt x="4795499" y="2654486"/>
                  </a:lnTo>
                  <a:lnTo>
                    <a:pt x="4795499" y="2336986"/>
                  </a:lnTo>
                  <a:lnTo>
                    <a:pt x="4512261" y="2171886"/>
                  </a:lnTo>
                  <a:lnTo>
                    <a:pt x="4555836" y="2171886"/>
                  </a:lnTo>
                  <a:lnTo>
                    <a:pt x="4795499" y="2311586"/>
                  </a:lnTo>
                  <a:lnTo>
                    <a:pt x="4815032" y="2311586"/>
                  </a:lnTo>
                  <a:lnTo>
                    <a:pt x="4815032" y="2324286"/>
                  </a:lnTo>
                  <a:lnTo>
                    <a:pt x="4858607" y="2349686"/>
                  </a:lnTo>
                  <a:lnTo>
                    <a:pt x="4815032" y="2349686"/>
                  </a:lnTo>
                  <a:lnTo>
                    <a:pt x="4815032" y="2654486"/>
                  </a:lnTo>
                  <a:close/>
                </a:path>
                <a:path w="5783580" h="8047355">
                  <a:moveTo>
                    <a:pt x="5420574" y="2667186"/>
                  </a:moveTo>
                  <a:lnTo>
                    <a:pt x="5402669" y="2667186"/>
                  </a:lnTo>
                  <a:lnTo>
                    <a:pt x="5402669" y="2349686"/>
                  </a:lnTo>
                  <a:lnTo>
                    <a:pt x="5261050" y="2273486"/>
                  </a:lnTo>
                  <a:lnTo>
                    <a:pt x="5119431" y="2184586"/>
                  </a:lnTo>
                  <a:lnTo>
                    <a:pt x="5163006" y="2184586"/>
                  </a:lnTo>
                  <a:lnTo>
                    <a:pt x="5402669" y="2324286"/>
                  </a:lnTo>
                  <a:lnTo>
                    <a:pt x="5423830" y="2324286"/>
                  </a:lnTo>
                  <a:lnTo>
                    <a:pt x="5423830" y="2336986"/>
                  </a:lnTo>
                  <a:lnTo>
                    <a:pt x="5463828" y="2362386"/>
                  </a:lnTo>
                  <a:lnTo>
                    <a:pt x="5420574" y="2362386"/>
                  </a:lnTo>
                  <a:lnTo>
                    <a:pt x="5420574" y="2667186"/>
                  </a:lnTo>
                  <a:close/>
                </a:path>
                <a:path w="5783580" h="8047355">
                  <a:moveTo>
                    <a:pt x="3905092" y="2794186"/>
                  </a:moveTo>
                  <a:lnTo>
                    <a:pt x="3883931" y="2794186"/>
                  </a:lnTo>
                  <a:lnTo>
                    <a:pt x="3883931" y="2489386"/>
                  </a:lnTo>
                  <a:lnTo>
                    <a:pt x="3600694" y="2324286"/>
                  </a:lnTo>
                  <a:lnTo>
                    <a:pt x="3645896" y="2324286"/>
                  </a:lnTo>
                  <a:lnTo>
                    <a:pt x="3885558" y="2463986"/>
                  </a:lnTo>
                  <a:lnTo>
                    <a:pt x="3905092" y="2463986"/>
                  </a:lnTo>
                  <a:lnTo>
                    <a:pt x="3905092" y="2476686"/>
                  </a:lnTo>
                  <a:lnTo>
                    <a:pt x="3952298" y="2502086"/>
                  </a:lnTo>
                  <a:lnTo>
                    <a:pt x="3905092" y="2502086"/>
                  </a:lnTo>
                  <a:lnTo>
                    <a:pt x="3905092" y="2794186"/>
                  </a:lnTo>
                  <a:close/>
                </a:path>
                <a:path w="5783580" h="8047355">
                  <a:moveTo>
                    <a:pt x="4512261" y="2806886"/>
                  </a:moveTo>
                  <a:lnTo>
                    <a:pt x="4491101" y="2806886"/>
                  </a:lnTo>
                  <a:lnTo>
                    <a:pt x="4491101" y="2502086"/>
                  </a:lnTo>
                  <a:lnTo>
                    <a:pt x="4207863" y="2336986"/>
                  </a:lnTo>
                  <a:lnTo>
                    <a:pt x="4248325" y="2336986"/>
                  </a:lnTo>
                  <a:lnTo>
                    <a:pt x="4349482" y="2400486"/>
                  </a:lnTo>
                  <a:lnTo>
                    <a:pt x="4491101" y="2476686"/>
                  </a:lnTo>
                  <a:lnTo>
                    <a:pt x="4512261" y="2476686"/>
                  </a:lnTo>
                  <a:lnTo>
                    <a:pt x="4512261" y="2489386"/>
                  </a:lnTo>
                  <a:lnTo>
                    <a:pt x="4559468" y="2514786"/>
                  </a:lnTo>
                  <a:lnTo>
                    <a:pt x="4512261" y="2514786"/>
                  </a:lnTo>
                  <a:lnTo>
                    <a:pt x="4512261" y="2806886"/>
                  </a:lnTo>
                  <a:close/>
                </a:path>
                <a:path w="5783580" h="8047355">
                  <a:moveTo>
                    <a:pt x="5119431" y="2832286"/>
                  </a:moveTo>
                  <a:lnTo>
                    <a:pt x="5098270" y="2832286"/>
                  </a:lnTo>
                  <a:lnTo>
                    <a:pt x="5098270" y="2514786"/>
                  </a:lnTo>
                  <a:lnTo>
                    <a:pt x="4815032" y="2349686"/>
                  </a:lnTo>
                  <a:lnTo>
                    <a:pt x="4858607" y="2349686"/>
                  </a:lnTo>
                  <a:lnTo>
                    <a:pt x="5098270" y="2489386"/>
                  </a:lnTo>
                  <a:lnTo>
                    <a:pt x="5119431" y="2489386"/>
                  </a:lnTo>
                  <a:lnTo>
                    <a:pt x="5119431" y="2502086"/>
                  </a:lnTo>
                  <a:lnTo>
                    <a:pt x="5163006" y="2527486"/>
                  </a:lnTo>
                  <a:lnTo>
                    <a:pt x="5119431" y="2527486"/>
                  </a:lnTo>
                  <a:lnTo>
                    <a:pt x="5119431" y="2832286"/>
                  </a:lnTo>
                  <a:close/>
                </a:path>
                <a:path w="5783580" h="8047355">
                  <a:moveTo>
                    <a:pt x="5726601" y="2844986"/>
                  </a:moveTo>
                  <a:lnTo>
                    <a:pt x="5703811" y="2844986"/>
                  </a:lnTo>
                  <a:lnTo>
                    <a:pt x="5703811" y="2527486"/>
                  </a:lnTo>
                  <a:lnTo>
                    <a:pt x="5420574" y="2362386"/>
                  </a:lnTo>
                  <a:lnTo>
                    <a:pt x="5463828" y="2362386"/>
                  </a:lnTo>
                  <a:lnTo>
                    <a:pt x="5563821" y="2425886"/>
                  </a:lnTo>
                  <a:lnTo>
                    <a:pt x="5705440" y="2502086"/>
                  </a:lnTo>
                  <a:lnTo>
                    <a:pt x="5726601" y="2502086"/>
                  </a:lnTo>
                  <a:lnTo>
                    <a:pt x="5726601" y="2844986"/>
                  </a:lnTo>
                  <a:close/>
                </a:path>
                <a:path w="5783580" h="8047355">
                  <a:moveTo>
                    <a:pt x="4207862" y="2971986"/>
                  </a:moveTo>
                  <a:lnTo>
                    <a:pt x="4188330" y="2971986"/>
                  </a:lnTo>
                  <a:lnTo>
                    <a:pt x="4188330" y="2667186"/>
                  </a:lnTo>
                  <a:lnTo>
                    <a:pt x="3905092" y="2502086"/>
                  </a:lnTo>
                  <a:lnTo>
                    <a:pt x="3952298" y="2502086"/>
                  </a:lnTo>
                  <a:lnTo>
                    <a:pt x="4046711" y="2552886"/>
                  </a:lnTo>
                  <a:lnTo>
                    <a:pt x="4188330" y="2641786"/>
                  </a:lnTo>
                  <a:lnTo>
                    <a:pt x="4207863" y="2641786"/>
                  </a:lnTo>
                  <a:lnTo>
                    <a:pt x="4207863" y="2654486"/>
                  </a:lnTo>
                  <a:lnTo>
                    <a:pt x="4255069" y="2679886"/>
                  </a:lnTo>
                  <a:lnTo>
                    <a:pt x="4207862" y="2679886"/>
                  </a:lnTo>
                  <a:lnTo>
                    <a:pt x="4207862" y="2971986"/>
                  </a:lnTo>
                  <a:close/>
                </a:path>
                <a:path w="5783580" h="8047355">
                  <a:moveTo>
                    <a:pt x="4815032" y="2984686"/>
                  </a:moveTo>
                  <a:lnTo>
                    <a:pt x="4795499" y="2984686"/>
                  </a:lnTo>
                  <a:lnTo>
                    <a:pt x="4795499" y="2679886"/>
                  </a:lnTo>
                  <a:lnTo>
                    <a:pt x="4512261" y="2514786"/>
                  </a:lnTo>
                  <a:lnTo>
                    <a:pt x="4559468" y="2514786"/>
                  </a:lnTo>
                  <a:lnTo>
                    <a:pt x="4653880" y="2565586"/>
                  </a:lnTo>
                  <a:lnTo>
                    <a:pt x="4795499" y="2654486"/>
                  </a:lnTo>
                  <a:lnTo>
                    <a:pt x="4815032" y="2654486"/>
                  </a:lnTo>
                  <a:lnTo>
                    <a:pt x="4815032" y="2667186"/>
                  </a:lnTo>
                  <a:lnTo>
                    <a:pt x="4862238" y="2692586"/>
                  </a:lnTo>
                  <a:lnTo>
                    <a:pt x="4815032" y="2692586"/>
                  </a:lnTo>
                  <a:lnTo>
                    <a:pt x="4815032" y="2984686"/>
                  </a:lnTo>
                  <a:close/>
                </a:path>
                <a:path w="5783580" h="8047355">
                  <a:moveTo>
                    <a:pt x="5420574" y="2997386"/>
                  </a:moveTo>
                  <a:lnTo>
                    <a:pt x="5402669" y="2997386"/>
                  </a:lnTo>
                  <a:lnTo>
                    <a:pt x="5402669" y="2692586"/>
                  </a:lnTo>
                  <a:lnTo>
                    <a:pt x="5119431" y="2527486"/>
                  </a:lnTo>
                  <a:lnTo>
                    <a:pt x="5163006" y="2527486"/>
                  </a:lnTo>
                  <a:lnTo>
                    <a:pt x="5402669" y="2667186"/>
                  </a:lnTo>
                  <a:lnTo>
                    <a:pt x="5420574" y="2667186"/>
                  </a:lnTo>
                  <a:lnTo>
                    <a:pt x="5420574" y="2679886"/>
                  </a:lnTo>
                  <a:lnTo>
                    <a:pt x="5464149" y="2705286"/>
                  </a:lnTo>
                  <a:lnTo>
                    <a:pt x="5420574" y="2705286"/>
                  </a:lnTo>
                  <a:lnTo>
                    <a:pt x="5420574" y="2997386"/>
                  </a:lnTo>
                  <a:close/>
                </a:path>
                <a:path w="5783580" h="8047355">
                  <a:moveTo>
                    <a:pt x="4510633" y="3149786"/>
                  </a:moveTo>
                  <a:lnTo>
                    <a:pt x="4491100" y="3149786"/>
                  </a:lnTo>
                  <a:lnTo>
                    <a:pt x="4491100" y="2844986"/>
                  </a:lnTo>
                  <a:lnTo>
                    <a:pt x="4207862" y="2679886"/>
                  </a:lnTo>
                  <a:lnTo>
                    <a:pt x="4255069" y="2679886"/>
                  </a:lnTo>
                  <a:lnTo>
                    <a:pt x="4491101" y="2806886"/>
                  </a:lnTo>
                  <a:lnTo>
                    <a:pt x="4512261" y="2806886"/>
                  </a:lnTo>
                  <a:lnTo>
                    <a:pt x="4512261" y="2832286"/>
                  </a:lnTo>
                  <a:lnTo>
                    <a:pt x="4535865" y="2844986"/>
                  </a:lnTo>
                  <a:lnTo>
                    <a:pt x="4510633" y="2844986"/>
                  </a:lnTo>
                  <a:lnTo>
                    <a:pt x="4510633" y="3149786"/>
                  </a:lnTo>
                  <a:close/>
                </a:path>
                <a:path w="5783580" h="8047355">
                  <a:moveTo>
                    <a:pt x="5119431" y="3162486"/>
                  </a:moveTo>
                  <a:lnTo>
                    <a:pt x="5098270" y="3162486"/>
                  </a:lnTo>
                  <a:lnTo>
                    <a:pt x="5098270" y="2857686"/>
                  </a:lnTo>
                  <a:lnTo>
                    <a:pt x="4815032" y="2692586"/>
                  </a:lnTo>
                  <a:lnTo>
                    <a:pt x="4862238" y="2692586"/>
                  </a:lnTo>
                  <a:lnTo>
                    <a:pt x="4956651" y="2743386"/>
                  </a:lnTo>
                  <a:lnTo>
                    <a:pt x="5098270" y="2832286"/>
                  </a:lnTo>
                  <a:lnTo>
                    <a:pt x="5119431" y="2832286"/>
                  </a:lnTo>
                  <a:lnTo>
                    <a:pt x="5119431" y="2844986"/>
                  </a:lnTo>
                  <a:lnTo>
                    <a:pt x="5143034" y="2857686"/>
                  </a:lnTo>
                  <a:lnTo>
                    <a:pt x="5119431" y="2857686"/>
                  </a:lnTo>
                  <a:lnTo>
                    <a:pt x="5119431" y="3162486"/>
                  </a:lnTo>
                  <a:close/>
                </a:path>
                <a:path w="5783580" h="8047355">
                  <a:moveTo>
                    <a:pt x="5726601" y="3175186"/>
                  </a:moveTo>
                  <a:lnTo>
                    <a:pt x="5703811" y="3175186"/>
                  </a:lnTo>
                  <a:lnTo>
                    <a:pt x="5703811" y="2870386"/>
                  </a:lnTo>
                  <a:lnTo>
                    <a:pt x="5420574" y="2705286"/>
                  </a:lnTo>
                  <a:lnTo>
                    <a:pt x="5464149" y="2705286"/>
                  </a:lnTo>
                  <a:lnTo>
                    <a:pt x="5703811" y="2844986"/>
                  </a:lnTo>
                  <a:lnTo>
                    <a:pt x="5726601" y="2844986"/>
                  </a:lnTo>
                  <a:lnTo>
                    <a:pt x="5726601" y="3175186"/>
                  </a:lnTo>
                  <a:close/>
                </a:path>
                <a:path w="5783580" h="8047355">
                  <a:moveTo>
                    <a:pt x="4815032" y="3327586"/>
                  </a:moveTo>
                  <a:lnTo>
                    <a:pt x="4793871" y="3327586"/>
                  </a:lnTo>
                  <a:lnTo>
                    <a:pt x="4793871" y="3010086"/>
                  </a:lnTo>
                  <a:lnTo>
                    <a:pt x="4510633" y="2844986"/>
                  </a:lnTo>
                  <a:lnTo>
                    <a:pt x="4535865" y="2844986"/>
                  </a:lnTo>
                  <a:lnTo>
                    <a:pt x="4795499" y="2984686"/>
                  </a:lnTo>
                  <a:lnTo>
                    <a:pt x="4815032" y="2984686"/>
                  </a:lnTo>
                  <a:lnTo>
                    <a:pt x="4815032" y="2997386"/>
                  </a:lnTo>
                  <a:lnTo>
                    <a:pt x="4855495" y="3022786"/>
                  </a:lnTo>
                  <a:lnTo>
                    <a:pt x="4815032" y="3022786"/>
                  </a:lnTo>
                  <a:lnTo>
                    <a:pt x="4815032" y="3327586"/>
                  </a:lnTo>
                  <a:close/>
                </a:path>
                <a:path w="5783580" h="8047355">
                  <a:moveTo>
                    <a:pt x="5420574" y="3340286"/>
                  </a:moveTo>
                  <a:lnTo>
                    <a:pt x="5402669" y="3340286"/>
                  </a:lnTo>
                  <a:lnTo>
                    <a:pt x="5402669" y="3022786"/>
                  </a:lnTo>
                  <a:lnTo>
                    <a:pt x="5119431" y="2857686"/>
                  </a:lnTo>
                  <a:lnTo>
                    <a:pt x="5143034" y="2857686"/>
                  </a:lnTo>
                  <a:lnTo>
                    <a:pt x="5402669" y="2997386"/>
                  </a:lnTo>
                  <a:lnTo>
                    <a:pt x="5420574" y="2997386"/>
                  </a:lnTo>
                  <a:lnTo>
                    <a:pt x="5420574" y="3010086"/>
                  </a:lnTo>
                  <a:lnTo>
                    <a:pt x="5464149" y="3035486"/>
                  </a:lnTo>
                  <a:lnTo>
                    <a:pt x="5420574" y="3035486"/>
                  </a:lnTo>
                  <a:lnTo>
                    <a:pt x="5420574" y="3340286"/>
                  </a:lnTo>
                  <a:close/>
                </a:path>
                <a:path w="5783580" h="8047355">
                  <a:moveTo>
                    <a:pt x="5117803" y="3505386"/>
                  </a:moveTo>
                  <a:lnTo>
                    <a:pt x="5098270" y="3505386"/>
                  </a:lnTo>
                  <a:lnTo>
                    <a:pt x="5098270" y="3187886"/>
                  </a:lnTo>
                  <a:lnTo>
                    <a:pt x="4815032" y="3022786"/>
                  </a:lnTo>
                  <a:lnTo>
                    <a:pt x="4855495" y="3022786"/>
                  </a:lnTo>
                  <a:lnTo>
                    <a:pt x="4956651" y="3086286"/>
                  </a:lnTo>
                  <a:lnTo>
                    <a:pt x="5098270" y="3162486"/>
                  </a:lnTo>
                  <a:lnTo>
                    <a:pt x="5119431" y="3162486"/>
                  </a:lnTo>
                  <a:lnTo>
                    <a:pt x="5119431" y="3175186"/>
                  </a:lnTo>
                  <a:lnTo>
                    <a:pt x="5166637" y="3200586"/>
                  </a:lnTo>
                  <a:lnTo>
                    <a:pt x="5117803" y="3200586"/>
                  </a:lnTo>
                  <a:lnTo>
                    <a:pt x="5117803" y="3505386"/>
                  </a:lnTo>
                  <a:close/>
                </a:path>
                <a:path w="5783580" h="8047355">
                  <a:moveTo>
                    <a:pt x="5726601" y="3518086"/>
                  </a:moveTo>
                  <a:lnTo>
                    <a:pt x="5703811" y="3518086"/>
                  </a:lnTo>
                  <a:lnTo>
                    <a:pt x="5703811" y="3200586"/>
                  </a:lnTo>
                  <a:lnTo>
                    <a:pt x="5420574" y="3035486"/>
                  </a:lnTo>
                  <a:lnTo>
                    <a:pt x="5464149" y="3035486"/>
                  </a:lnTo>
                  <a:lnTo>
                    <a:pt x="5703811" y="3175186"/>
                  </a:lnTo>
                  <a:lnTo>
                    <a:pt x="5726601" y="3175186"/>
                  </a:lnTo>
                  <a:lnTo>
                    <a:pt x="5726601" y="3518086"/>
                  </a:lnTo>
                  <a:close/>
                </a:path>
                <a:path w="5783580" h="8047355">
                  <a:moveTo>
                    <a:pt x="5420574" y="3670486"/>
                  </a:moveTo>
                  <a:lnTo>
                    <a:pt x="5401041" y="3670486"/>
                  </a:lnTo>
                  <a:lnTo>
                    <a:pt x="5401041" y="3365686"/>
                  </a:lnTo>
                  <a:lnTo>
                    <a:pt x="5117803" y="3200586"/>
                  </a:lnTo>
                  <a:lnTo>
                    <a:pt x="5166637" y="3200586"/>
                  </a:lnTo>
                  <a:lnTo>
                    <a:pt x="5261050" y="3251386"/>
                  </a:lnTo>
                  <a:lnTo>
                    <a:pt x="5402669" y="3340286"/>
                  </a:lnTo>
                  <a:lnTo>
                    <a:pt x="5420574" y="3340286"/>
                  </a:lnTo>
                  <a:lnTo>
                    <a:pt x="5420574" y="3352986"/>
                  </a:lnTo>
                  <a:lnTo>
                    <a:pt x="5464149" y="3378386"/>
                  </a:lnTo>
                  <a:lnTo>
                    <a:pt x="5420574" y="3378386"/>
                  </a:lnTo>
                  <a:lnTo>
                    <a:pt x="5420574" y="3670486"/>
                  </a:lnTo>
                  <a:close/>
                </a:path>
                <a:path w="5783580" h="8047355">
                  <a:moveTo>
                    <a:pt x="5709433" y="3822886"/>
                  </a:moveTo>
                  <a:lnTo>
                    <a:pt x="5682650" y="3822886"/>
                  </a:lnTo>
                  <a:lnTo>
                    <a:pt x="5691196" y="3810186"/>
                  </a:lnTo>
                  <a:lnTo>
                    <a:pt x="5697300" y="3797486"/>
                  </a:lnTo>
                  <a:lnTo>
                    <a:pt x="5700962" y="3784786"/>
                  </a:lnTo>
                  <a:lnTo>
                    <a:pt x="5702183" y="3772086"/>
                  </a:lnTo>
                  <a:lnTo>
                    <a:pt x="5702183" y="3543486"/>
                  </a:lnTo>
                  <a:lnTo>
                    <a:pt x="5703811" y="3543486"/>
                  </a:lnTo>
                  <a:lnTo>
                    <a:pt x="5420574" y="3378386"/>
                  </a:lnTo>
                  <a:lnTo>
                    <a:pt x="5464149" y="3378386"/>
                  </a:lnTo>
                  <a:lnTo>
                    <a:pt x="5703811" y="3518086"/>
                  </a:lnTo>
                  <a:lnTo>
                    <a:pt x="5726601" y="3518086"/>
                  </a:lnTo>
                  <a:lnTo>
                    <a:pt x="5726601" y="3772086"/>
                  </a:lnTo>
                  <a:lnTo>
                    <a:pt x="5724541" y="3797486"/>
                  </a:lnTo>
                  <a:lnTo>
                    <a:pt x="5718665" y="3810186"/>
                  </a:lnTo>
                  <a:lnTo>
                    <a:pt x="5709433" y="3822886"/>
                  </a:lnTo>
                  <a:close/>
                </a:path>
                <a:path w="5783580" h="8047355">
                  <a:moveTo>
                    <a:pt x="5669628" y="3848286"/>
                  </a:moveTo>
                  <a:lnTo>
                    <a:pt x="5659556" y="3835586"/>
                  </a:lnTo>
                  <a:lnTo>
                    <a:pt x="5676928" y="3835586"/>
                  </a:lnTo>
                  <a:lnTo>
                    <a:pt x="5669628" y="3848286"/>
                  </a:lnTo>
                  <a:close/>
                </a:path>
                <a:path w="5783580" h="8047355">
                  <a:moveTo>
                    <a:pt x="3670689" y="8046754"/>
                  </a:moveTo>
                  <a:lnTo>
                    <a:pt x="3660922" y="8046754"/>
                  </a:lnTo>
                  <a:lnTo>
                    <a:pt x="3628391" y="8036326"/>
                  </a:lnTo>
                  <a:lnTo>
                    <a:pt x="3603339" y="8014603"/>
                  </a:lnTo>
                  <a:lnTo>
                    <a:pt x="3588358" y="7984945"/>
                  </a:lnTo>
                  <a:lnTo>
                    <a:pt x="3586043" y="7950708"/>
                  </a:lnTo>
                  <a:lnTo>
                    <a:pt x="3887186" y="5398146"/>
                  </a:lnTo>
                  <a:lnTo>
                    <a:pt x="5471036" y="4483261"/>
                  </a:lnTo>
                  <a:lnTo>
                    <a:pt x="5508940" y="4761633"/>
                  </a:lnTo>
                  <a:lnTo>
                    <a:pt x="5334301" y="4761633"/>
                  </a:lnTo>
                  <a:lnTo>
                    <a:pt x="4048339" y="5503960"/>
                  </a:lnTo>
                  <a:lnTo>
                    <a:pt x="3755335" y="7970243"/>
                  </a:lnTo>
                  <a:lnTo>
                    <a:pt x="3746000" y="8000740"/>
                  </a:lnTo>
                  <a:lnTo>
                    <a:pt x="3727052" y="8024981"/>
                  </a:lnTo>
                  <a:lnTo>
                    <a:pt x="3701083" y="8040980"/>
                  </a:lnTo>
                  <a:lnTo>
                    <a:pt x="3670689" y="8046754"/>
                  </a:lnTo>
                  <a:close/>
                </a:path>
                <a:path w="5783580" h="8047355">
                  <a:moveTo>
                    <a:pt x="5710323" y="6876287"/>
                  </a:moveTo>
                  <a:lnTo>
                    <a:pt x="5646228" y="6859805"/>
                  </a:lnTo>
                  <a:lnTo>
                    <a:pt x="5612655" y="6803032"/>
                  </a:lnTo>
                  <a:lnTo>
                    <a:pt x="5334301" y="4761633"/>
                  </a:lnTo>
                  <a:lnTo>
                    <a:pt x="5508940" y="4761633"/>
                  </a:lnTo>
                  <a:lnTo>
                    <a:pt x="5783574" y="6778613"/>
                  </a:lnTo>
                  <a:lnTo>
                    <a:pt x="5781514" y="6812875"/>
                  </a:lnTo>
                  <a:lnTo>
                    <a:pt x="5767092" y="6842712"/>
                  </a:lnTo>
                  <a:lnTo>
                    <a:pt x="5742599" y="6864917"/>
                  </a:lnTo>
                  <a:lnTo>
                    <a:pt x="5710323" y="6876287"/>
                  </a:lnTo>
                  <a:close/>
                </a:path>
                <a:path w="5783580" h="8047355">
                  <a:moveTo>
                    <a:pt x="84645" y="6002101"/>
                  </a:moveTo>
                  <a:lnTo>
                    <a:pt x="74878" y="6002101"/>
                  </a:lnTo>
                  <a:lnTo>
                    <a:pt x="42577" y="5990985"/>
                  </a:lnTo>
                  <a:lnTo>
                    <a:pt x="17905" y="5969339"/>
                  </a:lnTo>
                  <a:lnTo>
                    <a:pt x="3001" y="5940062"/>
                  </a:lnTo>
                  <a:lnTo>
                    <a:pt x="0" y="5906054"/>
                  </a:lnTo>
                  <a:lnTo>
                    <a:pt x="296259" y="3395818"/>
                  </a:lnTo>
                  <a:lnTo>
                    <a:pt x="307374" y="3363514"/>
                  </a:lnTo>
                  <a:lnTo>
                    <a:pt x="329019" y="3338841"/>
                  </a:lnTo>
                  <a:lnTo>
                    <a:pt x="358294" y="3323936"/>
                  </a:lnTo>
                  <a:lnTo>
                    <a:pt x="392299" y="3320934"/>
                  </a:lnTo>
                  <a:lnTo>
                    <a:pt x="424601" y="3332050"/>
                  </a:lnTo>
                  <a:lnTo>
                    <a:pt x="449272" y="3353696"/>
                  </a:lnTo>
                  <a:lnTo>
                    <a:pt x="464177" y="3382973"/>
                  </a:lnTo>
                  <a:lnTo>
                    <a:pt x="467178" y="3416981"/>
                  </a:lnTo>
                  <a:lnTo>
                    <a:pt x="170919" y="5927217"/>
                  </a:lnTo>
                  <a:lnTo>
                    <a:pt x="161559" y="5957460"/>
                  </a:lnTo>
                  <a:lnTo>
                    <a:pt x="142432" y="5981141"/>
                  </a:lnTo>
                  <a:lnTo>
                    <a:pt x="115980" y="5996581"/>
                  </a:lnTo>
                  <a:lnTo>
                    <a:pt x="84645" y="6002101"/>
                  </a:lnTo>
                  <a:close/>
                </a:path>
              </a:pathLst>
            </a:custGeom>
            <a:solidFill>
              <a:srgbClr val="292929"/>
            </a:solidFill>
          </p:spPr>
          <p:txBody>
            <a:bodyPr wrap="square" lIns="0" tIns="0" rIns="0" bIns="0" rtlCol="0"/>
            <a:lstStyle/>
            <a:p>
              <a:endParaRPr/>
            </a:p>
          </p:txBody>
        </p:sp>
        <p:sp>
          <p:nvSpPr>
            <p:cNvPr id="5" name="object 7">
              <a:extLst>
                <a:ext uri="{FF2B5EF4-FFF2-40B4-BE49-F238E27FC236}">
                  <a16:creationId xmlns:a16="http://schemas.microsoft.com/office/drawing/2014/main" xmlns="" id="{EAFCDDCB-0AA1-F150-ED47-66449326ACD3}"/>
                </a:ext>
              </a:extLst>
            </p:cNvPr>
            <p:cNvSpPr/>
            <p:nvPr/>
          </p:nvSpPr>
          <p:spPr>
            <a:xfrm>
              <a:off x="15044447" y="2687207"/>
              <a:ext cx="600710" cy="1330325"/>
            </a:xfrm>
            <a:custGeom>
              <a:avLst/>
              <a:gdLst/>
              <a:ahLst/>
              <a:cxnLst/>
              <a:rect l="l" t="t" r="r" b="b"/>
              <a:pathLst>
                <a:path w="600709" h="1330325">
                  <a:moveTo>
                    <a:pt x="600658" y="1330001"/>
                  </a:moveTo>
                  <a:lnTo>
                    <a:pt x="0" y="983257"/>
                  </a:lnTo>
                  <a:lnTo>
                    <a:pt x="0" y="0"/>
                  </a:lnTo>
                  <a:lnTo>
                    <a:pt x="600658" y="346744"/>
                  </a:lnTo>
                  <a:lnTo>
                    <a:pt x="600658" y="1330001"/>
                  </a:lnTo>
                  <a:close/>
                </a:path>
              </a:pathLst>
            </a:custGeom>
            <a:solidFill>
              <a:srgbClr val="A1EFB1"/>
            </a:solidFill>
          </p:spPr>
          <p:txBody>
            <a:bodyPr wrap="square" lIns="0" tIns="0" rIns="0" bIns="0" rtlCol="0"/>
            <a:lstStyle/>
            <a:p>
              <a:endParaRPr/>
            </a:p>
          </p:txBody>
        </p:sp>
        <p:sp>
          <p:nvSpPr>
            <p:cNvPr id="6" name="object 8">
              <a:extLst>
                <a:ext uri="{FF2B5EF4-FFF2-40B4-BE49-F238E27FC236}">
                  <a16:creationId xmlns:a16="http://schemas.microsoft.com/office/drawing/2014/main" xmlns="" id="{E9077431-13E1-0DC0-B1E8-A6373EE94203}"/>
                </a:ext>
              </a:extLst>
            </p:cNvPr>
            <p:cNvSpPr/>
            <p:nvPr/>
          </p:nvSpPr>
          <p:spPr>
            <a:xfrm>
              <a:off x="13463842" y="1324647"/>
              <a:ext cx="3384550" cy="3111500"/>
            </a:xfrm>
            <a:custGeom>
              <a:avLst/>
              <a:gdLst/>
              <a:ahLst/>
              <a:cxnLst/>
              <a:rect l="l" t="t" r="r" b="b"/>
              <a:pathLst>
                <a:path w="3384550" h="3111500">
                  <a:moveTo>
                    <a:pt x="1014120" y="586054"/>
                  </a:moveTo>
                  <a:lnTo>
                    <a:pt x="0" y="0"/>
                  </a:lnTo>
                  <a:lnTo>
                    <a:pt x="0" y="1683258"/>
                  </a:lnTo>
                  <a:lnTo>
                    <a:pt x="1014120" y="2269312"/>
                  </a:lnTo>
                  <a:lnTo>
                    <a:pt x="1014120" y="586054"/>
                  </a:lnTo>
                  <a:close/>
                </a:path>
                <a:path w="3384550" h="3111500">
                  <a:moveTo>
                    <a:pt x="2907258" y="2472804"/>
                  </a:moveTo>
                  <a:lnTo>
                    <a:pt x="2560536" y="2272563"/>
                  </a:lnTo>
                  <a:lnTo>
                    <a:pt x="2560536" y="2910713"/>
                  </a:lnTo>
                  <a:lnTo>
                    <a:pt x="2907258" y="3110941"/>
                  </a:lnTo>
                  <a:lnTo>
                    <a:pt x="2907258" y="2472804"/>
                  </a:lnTo>
                  <a:close/>
                </a:path>
                <a:path w="3384550" h="3111500">
                  <a:moveTo>
                    <a:pt x="2907258" y="1727212"/>
                  </a:moveTo>
                  <a:lnTo>
                    <a:pt x="2560536" y="1526984"/>
                  </a:lnTo>
                  <a:lnTo>
                    <a:pt x="2560536" y="2165121"/>
                  </a:lnTo>
                  <a:lnTo>
                    <a:pt x="2907258" y="2365362"/>
                  </a:lnTo>
                  <a:lnTo>
                    <a:pt x="2907258" y="1727212"/>
                  </a:lnTo>
                  <a:close/>
                </a:path>
                <a:path w="3384550" h="3111500">
                  <a:moveTo>
                    <a:pt x="3384207" y="2419083"/>
                  </a:moveTo>
                  <a:lnTo>
                    <a:pt x="3037484" y="2218842"/>
                  </a:lnTo>
                  <a:lnTo>
                    <a:pt x="3037484" y="2856992"/>
                  </a:lnTo>
                  <a:lnTo>
                    <a:pt x="3384207" y="3057220"/>
                  </a:lnTo>
                  <a:lnTo>
                    <a:pt x="3384207" y="2419083"/>
                  </a:lnTo>
                  <a:close/>
                </a:path>
              </a:pathLst>
            </a:custGeom>
            <a:solidFill>
              <a:srgbClr val="FFFFFF"/>
            </a:solidFill>
          </p:spPr>
          <p:txBody>
            <a:bodyPr wrap="square" lIns="0" tIns="0" rIns="0" bIns="0" rtlCol="0"/>
            <a:lstStyle/>
            <a:p>
              <a:endParaRPr/>
            </a:p>
          </p:txBody>
        </p:sp>
        <p:sp>
          <p:nvSpPr>
            <p:cNvPr id="7" name="object 9">
              <a:extLst>
                <a:ext uri="{FF2B5EF4-FFF2-40B4-BE49-F238E27FC236}">
                  <a16:creationId xmlns:a16="http://schemas.microsoft.com/office/drawing/2014/main" xmlns="" id="{893A57D2-D9B4-213E-DCE3-77496529912B}"/>
                </a:ext>
              </a:extLst>
            </p:cNvPr>
            <p:cNvSpPr/>
            <p:nvPr/>
          </p:nvSpPr>
          <p:spPr>
            <a:xfrm>
              <a:off x="11235395" y="1113019"/>
              <a:ext cx="5791835" cy="8058150"/>
            </a:xfrm>
            <a:custGeom>
              <a:avLst/>
              <a:gdLst/>
              <a:ahLst/>
              <a:cxnLst/>
              <a:rect l="l" t="t" r="r" b="b"/>
              <a:pathLst>
                <a:path w="5791834" h="8058150">
                  <a:moveTo>
                    <a:pt x="3675572" y="8058150"/>
                  </a:moveTo>
                  <a:lnTo>
                    <a:pt x="3664178" y="8058150"/>
                  </a:lnTo>
                  <a:lnTo>
                    <a:pt x="3629511" y="8046500"/>
                  </a:lnTo>
                  <a:lnTo>
                    <a:pt x="3602932" y="8023557"/>
                  </a:lnTo>
                  <a:lnTo>
                    <a:pt x="3587035" y="7992677"/>
                  </a:lnTo>
                  <a:lnTo>
                    <a:pt x="3584416" y="7957219"/>
                  </a:lnTo>
                  <a:lnTo>
                    <a:pt x="3885559" y="5401402"/>
                  </a:lnTo>
                  <a:lnTo>
                    <a:pt x="3887187" y="5399774"/>
                  </a:lnTo>
                  <a:lnTo>
                    <a:pt x="5477547" y="4481633"/>
                  </a:lnTo>
                  <a:lnTo>
                    <a:pt x="5479768" y="4497913"/>
                  </a:lnTo>
                  <a:lnTo>
                    <a:pt x="5469408" y="4497913"/>
                  </a:lnTo>
                  <a:lnTo>
                    <a:pt x="3895325" y="5406286"/>
                  </a:lnTo>
                  <a:lnTo>
                    <a:pt x="3594182" y="7957219"/>
                  </a:lnTo>
                  <a:lnTo>
                    <a:pt x="3596904" y="7989065"/>
                  </a:lnTo>
                  <a:lnTo>
                    <a:pt x="3611071" y="8016638"/>
                  </a:lnTo>
                  <a:lnTo>
                    <a:pt x="3634699" y="8036885"/>
                  </a:lnTo>
                  <a:lnTo>
                    <a:pt x="3665805" y="8046754"/>
                  </a:lnTo>
                  <a:lnTo>
                    <a:pt x="3716744" y="8046754"/>
                  </a:lnTo>
                  <a:lnTo>
                    <a:pt x="3708103" y="8052070"/>
                  </a:lnTo>
                  <a:lnTo>
                    <a:pt x="3675572" y="8058150"/>
                  </a:lnTo>
                  <a:close/>
                </a:path>
                <a:path w="5791834" h="8058150">
                  <a:moveTo>
                    <a:pt x="5747164" y="6876288"/>
                  </a:moveTo>
                  <a:lnTo>
                    <a:pt x="5713578" y="6876288"/>
                  </a:lnTo>
                  <a:lnTo>
                    <a:pt x="5743718" y="6865478"/>
                  </a:lnTo>
                  <a:lnTo>
                    <a:pt x="5766686" y="6844747"/>
                  </a:lnTo>
                  <a:lnTo>
                    <a:pt x="5780191" y="6816996"/>
                  </a:lnTo>
                  <a:lnTo>
                    <a:pt x="5781946" y="6785125"/>
                  </a:lnTo>
                  <a:lnTo>
                    <a:pt x="5469408" y="4497913"/>
                  </a:lnTo>
                  <a:lnTo>
                    <a:pt x="5479768" y="4497913"/>
                  </a:lnTo>
                  <a:lnTo>
                    <a:pt x="5791713" y="6785125"/>
                  </a:lnTo>
                  <a:lnTo>
                    <a:pt x="5789347" y="6821524"/>
                  </a:lnTo>
                  <a:lnTo>
                    <a:pt x="5774010" y="6852886"/>
                  </a:lnTo>
                  <a:lnTo>
                    <a:pt x="5747991" y="6876007"/>
                  </a:lnTo>
                  <a:lnTo>
                    <a:pt x="5747164" y="6876288"/>
                  </a:lnTo>
                  <a:close/>
                </a:path>
                <a:path w="5791834" h="8058150">
                  <a:moveTo>
                    <a:pt x="3716744" y="8046754"/>
                  </a:moveTo>
                  <a:lnTo>
                    <a:pt x="3665805" y="8046754"/>
                  </a:lnTo>
                  <a:lnTo>
                    <a:pt x="3698336" y="8043803"/>
                  </a:lnTo>
                  <a:lnTo>
                    <a:pt x="3725831" y="8029254"/>
                  </a:lnTo>
                  <a:lnTo>
                    <a:pt x="3745695" y="8005548"/>
                  </a:lnTo>
                  <a:lnTo>
                    <a:pt x="3755334" y="7975126"/>
                  </a:lnTo>
                  <a:lnTo>
                    <a:pt x="4046711" y="5505588"/>
                  </a:lnTo>
                  <a:lnTo>
                    <a:pt x="4048338" y="5503960"/>
                  </a:lnTo>
                  <a:lnTo>
                    <a:pt x="5342440" y="4756750"/>
                  </a:lnTo>
                  <a:lnTo>
                    <a:pt x="5345106" y="4776285"/>
                  </a:lnTo>
                  <a:lnTo>
                    <a:pt x="5334301" y="4776285"/>
                  </a:lnTo>
                  <a:lnTo>
                    <a:pt x="4056478" y="5513727"/>
                  </a:lnTo>
                  <a:lnTo>
                    <a:pt x="3765101" y="7976754"/>
                  </a:lnTo>
                  <a:lnTo>
                    <a:pt x="3755462" y="8009389"/>
                  </a:lnTo>
                  <a:lnTo>
                    <a:pt x="3735598" y="8035155"/>
                  </a:lnTo>
                  <a:lnTo>
                    <a:pt x="3716744" y="8046754"/>
                  </a:lnTo>
                  <a:close/>
                </a:path>
                <a:path w="5791834" h="8058150">
                  <a:moveTo>
                    <a:pt x="5713578" y="6887683"/>
                  </a:moveTo>
                  <a:lnTo>
                    <a:pt x="5645821" y="6869979"/>
                  </a:lnTo>
                  <a:lnTo>
                    <a:pt x="5611027" y="6809543"/>
                  </a:lnTo>
                  <a:lnTo>
                    <a:pt x="5334301" y="4776285"/>
                  </a:lnTo>
                  <a:lnTo>
                    <a:pt x="5345106" y="4776285"/>
                  </a:lnTo>
                  <a:lnTo>
                    <a:pt x="5622421" y="6807916"/>
                  </a:lnTo>
                  <a:lnTo>
                    <a:pt x="5633231" y="6838057"/>
                  </a:lnTo>
                  <a:lnTo>
                    <a:pt x="5653960" y="6861026"/>
                  </a:lnTo>
                  <a:lnTo>
                    <a:pt x="5681709" y="6874533"/>
                  </a:lnTo>
                  <a:lnTo>
                    <a:pt x="5713578" y="6876288"/>
                  </a:lnTo>
                  <a:lnTo>
                    <a:pt x="5747164" y="6876288"/>
                  </a:lnTo>
                  <a:lnTo>
                    <a:pt x="5713578" y="6887683"/>
                  </a:lnTo>
                  <a:close/>
                </a:path>
                <a:path w="5791834" h="8058150">
                  <a:moveTo>
                    <a:pt x="91156" y="6015124"/>
                  </a:moveTo>
                  <a:lnTo>
                    <a:pt x="79762" y="6015124"/>
                  </a:lnTo>
                  <a:lnTo>
                    <a:pt x="45095" y="6003474"/>
                  </a:lnTo>
                  <a:lnTo>
                    <a:pt x="18516" y="5980531"/>
                  </a:lnTo>
                  <a:lnTo>
                    <a:pt x="2619" y="5949651"/>
                  </a:lnTo>
                  <a:lnTo>
                    <a:pt x="0" y="5914193"/>
                  </a:lnTo>
                  <a:lnTo>
                    <a:pt x="294631" y="3402330"/>
                  </a:lnTo>
                  <a:lnTo>
                    <a:pt x="315691" y="3353569"/>
                  </a:lnTo>
                  <a:lnTo>
                    <a:pt x="360964" y="3324597"/>
                  </a:lnTo>
                  <a:lnTo>
                    <a:pt x="395555" y="3320934"/>
                  </a:lnTo>
                  <a:lnTo>
                    <a:pt x="429465" y="3332329"/>
                  </a:lnTo>
                  <a:lnTo>
                    <a:pt x="385788" y="3332329"/>
                  </a:lnTo>
                  <a:lnTo>
                    <a:pt x="372410" y="3333525"/>
                  </a:lnTo>
                  <a:lnTo>
                    <a:pt x="335326" y="3350236"/>
                  </a:lnTo>
                  <a:lnTo>
                    <a:pt x="308315" y="3388467"/>
                  </a:lnTo>
                  <a:lnTo>
                    <a:pt x="9766" y="5914193"/>
                  </a:lnTo>
                  <a:lnTo>
                    <a:pt x="12488" y="5946039"/>
                  </a:lnTo>
                  <a:lnTo>
                    <a:pt x="26655" y="5973612"/>
                  </a:lnTo>
                  <a:lnTo>
                    <a:pt x="50283" y="5993859"/>
                  </a:lnTo>
                  <a:lnTo>
                    <a:pt x="81390" y="6003728"/>
                  </a:lnTo>
                  <a:lnTo>
                    <a:pt x="131852" y="6003728"/>
                  </a:lnTo>
                  <a:lnTo>
                    <a:pt x="123712" y="6008815"/>
                  </a:lnTo>
                  <a:lnTo>
                    <a:pt x="91156" y="6015124"/>
                  </a:lnTo>
                  <a:close/>
                </a:path>
                <a:path w="5791834" h="8058150">
                  <a:moveTo>
                    <a:pt x="131852" y="6003728"/>
                  </a:moveTo>
                  <a:lnTo>
                    <a:pt x="81390" y="6003728"/>
                  </a:lnTo>
                  <a:lnTo>
                    <a:pt x="113233" y="6000777"/>
                  </a:lnTo>
                  <a:lnTo>
                    <a:pt x="140804" y="5986228"/>
                  </a:lnTo>
                  <a:lnTo>
                    <a:pt x="161050" y="5962522"/>
                  </a:lnTo>
                  <a:lnTo>
                    <a:pt x="170919" y="5932100"/>
                  </a:lnTo>
                  <a:lnTo>
                    <a:pt x="467178" y="3421864"/>
                  </a:lnTo>
                  <a:lnTo>
                    <a:pt x="464457" y="3390018"/>
                  </a:lnTo>
                  <a:lnTo>
                    <a:pt x="450290" y="3362446"/>
                  </a:lnTo>
                  <a:lnTo>
                    <a:pt x="426661" y="3342199"/>
                  </a:lnTo>
                  <a:lnTo>
                    <a:pt x="395555" y="3332329"/>
                  </a:lnTo>
                  <a:lnTo>
                    <a:pt x="429465" y="3332329"/>
                  </a:lnTo>
                  <a:lnTo>
                    <a:pt x="430222" y="3332584"/>
                  </a:lnTo>
                  <a:lnTo>
                    <a:pt x="456801" y="3355527"/>
                  </a:lnTo>
                  <a:lnTo>
                    <a:pt x="472697" y="3386407"/>
                  </a:lnTo>
                  <a:lnTo>
                    <a:pt x="475317" y="3421864"/>
                  </a:lnTo>
                  <a:lnTo>
                    <a:pt x="182313" y="5933728"/>
                  </a:lnTo>
                  <a:lnTo>
                    <a:pt x="171732" y="5965676"/>
                  </a:lnTo>
                  <a:lnTo>
                    <a:pt x="151385" y="5991519"/>
                  </a:lnTo>
                  <a:lnTo>
                    <a:pt x="131852" y="6003728"/>
                  </a:lnTo>
                  <a:close/>
                </a:path>
                <a:path w="5791834" h="8058150">
                  <a:moveTo>
                    <a:pt x="3328851" y="2658375"/>
                  </a:moveTo>
                  <a:lnTo>
                    <a:pt x="2134046" y="1968142"/>
                  </a:lnTo>
                  <a:lnTo>
                    <a:pt x="2134046" y="37441"/>
                  </a:lnTo>
                  <a:lnTo>
                    <a:pt x="2197530" y="0"/>
                  </a:lnTo>
                  <a:lnTo>
                    <a:pt x="2220082" y="13023"/>
                  </a:lnTo>
                  <a:lnTo>
                    <a:pt x="2197530" y="13023"/>
                  </a:lnTo>
                  <a:lnTo>
                    <a:pt x="2150324" y="40697"/>
                  </a:lnTo>
                  <a:lnTo>
                    <a:pt x="2164421" y="48837"/>
                  </a:lnTo>
                  <a:lnTo>
                    <a:pt x="2145440" y="48837"/>
                  </a:lnTo>
                  <a:lnTo>
                    <a:pt x="2145440" y="1961630"/>
                  </a:lnTo>
                  <a:lnTo>
                    <a:pt x="3323967" y="2642096"/>
                  </a:lnTo>
                  <a:lnTo>
                    <a:pt x="3333734" y="2642096"/>
                  </a:lnTo>
                  <a:lnTo>
                    <a:pt x="3333734" y="2643724"/>
                  </a:lnTo>
                  <a:lnTo>
                    <a:pt x="3354966" y="2643724"/>
                  </a:lnTo>
                  <a:lnTo>
                    <a:pt x="3328851" y="2658375"/>
                  </a:lnTo>
                  <a:close/>
                </a:path>
                <a:path w="5791834" h="8058150">
                  <a:moveTo>
                    <a:pt x="3350555" y="721163"/>
                  </a:moveTo>
                  <a:lnTo>
                    <a:pt x="3328851" y="721163"/>
                  </a:lnTo>
                  <a:lnTo>
                    <a:pt x="3376057" y="693489"/>
                  </a:lnTo>
                  <a:lnTo>
                    <a:pt x="2197530" y="13023"/>
                  </a:lnTo>
                  <a:lnTo>
                    <a:pt x="2220082" y="13023"/>
                  </a:lnTo>
                  <a:lnTo>
                    <a:pt x="3395591" y="691861"/>
                  </a:lnTo>
                  <a:lnTo>
                    <a:pt x="3395591" y="701628"/>
                  </a:lnTo>
                  <a:lnTo>
                    <a:pt x="3384196" y="701628"/>
                  </a:lnTo>
                  <a:lnTo>
                    <a:pt x="3350555" y="721163"/>
                  </a:lnTo>
                  <a:close/>
                </a:path>
                <a:path w="5791834" h="8058150">
                  <a:moveTo>
                    <a:pt x="3333734" y="2642096"/>
                  </a:moveTo>
                  <a:lnTo>
                    <a:pt x="3323967" y="2642096"/>
                  </a:lnTo>
                  <a:lnTo>
                    <a:pt x="3323967" y="729303"/>
                  </a:lnTo>
                  <a:lnTo>
                    <a:pt x="2145440" y="48837"/>
                  </a:lnTo>
                  <a:lnTo>
                    <a:pt x="2164421" y="48837"/>
                  </a:lnTo>
                  <a:lnTo>
                    <a:pt x="3328851" y="721163"/>
                  </a:lnTo>
                  <a:lnTo>
                    <a:pt x="3350555" y="721163"/>
                  </a:lnTo>
                  <a:lnTo>
                    <a:pt x="3333734" y="730931"/>
                  </a:lnTo>
                  <a:lnTo>
                    <a:pt x="3333734" y="2642096"/>
                  </a:lnTo>
                  <a:close/>
                </a:path>
                <a:path w="5791834" h="8058150">
                  <a:moveTo>
                    <a:pt x="3247461" y="2490700"/>
                  </a:moveTo>
                  <a:lnTo>
                    <a:pt x="2223575" y="1899769"/>
                  </a:lnTo>
                  <a:lnTo>
                    <a:pt x="2223575" y="201860"/>
                  </a:lnTo>
                  <a:lnTo>
                    <a:pt x="2257422" y="221395"/>
                  </a:lnTo>
                  <a:lnTo>
                    <a:pt x="2233341" y="221395"/>
                  </a:lnTo>
                  <a:lnTo>
                    <a:pt x="2233341" y="1891630"/>
                  </a:lnTo>
                  <a:lnTo>
                    <a:pt x="3236066" y="2471165"/>
                  </a:lnTo>
                  <a:lnTo>
                    <a:pt x="3247461" y="2471165"/>
                  </a:lnTo>
                  <a:lnTo>
                    <a:pt x="3247461" y="2490700"/>
                  </a:lnTo>
                  <a:close/>
                </a:path>
                <a:path w="5791834" h="8058150">
                  <a:moveTo>
                    <a:pt x="3247461" y="2471165"/>
                  </a:moveTo>
                  <a:lnTo>
                    <a:pt x="3236066" y="2471165"/>
                  </a:lnTo>
                  <a:lnTo>
                    <a:pt x="3236066" y="800931"/>
                  </a:lnTo>
                  <a:lnTo>
                    <a:pt x="2233341" y="221395"/>
                  </a:lnTo>
                  <a:lnTo>
                    <a:pt x="2257422" y="221395"/>
                  </a:lnTo>
                  <a:lnTo>
                    <a:pt x="3247461" y="792791"/>
                  </a:lnTo>
                  <a:lnTo>
                    <a:pt x="3247461" y="2471165"/>
                  </a:lnTo>
                  <a:close/>
                </a:path>
                <a:path w="5791834" h="8058150">
                  <a:moveTo>
                    <a:pt x="3354966" y="2643724"/>
                  </a:moveTo>
                  <a:lnTo>
                    <a:pt x="3333734" y="2643724"/>
                  </a:lnTo>
                  <a:lnTo>
                    <a:pt x="3384196" y="2614422"/>
                  </a:lnTo>
                  <a:lnTo>
                    <a:pt x="3384196" y="701628"/>
                  </a:lnTo>
                  <a:lnTo>
                    <a:pt x="3395591" y="701628"/>
                  </a:lnTo>
                  <a:lnTo>
                    <a:pt x="3395591" y="2620933"/>
                  </a:lnTo>
                  <a:lnTo>
                    <a:pt x="3354966" y="2643724"/>
                  </a:lnTo>
                  <a:close/>
                </a:path>
                <a:path w="5791834" h="8058150">
                  <a:moveTo>
                    <a:pt x="4414594" y="2912329"/>
                  </a:moveTo>
                  <a:lnTo>
                    <a:pt x="3802541" y="2559073"/>
                  </a:lnTo>
                  <a:lnTo>
                    <a:pt x="3802541" y="1564420"/>
                  </a:lnTo>
                  <a:lnTo>
                    <a:pt x="3836386" y="1583955"/>
                  </a:lnTo>
                  <a:lnTo>
                    <a:pt x="3813936" y="1583955"/>
                  </a:lnTo>
                  <a:lnTo>
                    <a:pt x="3813935" y="2554189"/>
                  </a:lnTo>
                  <a:lnTo>
                    <a:pt x="4403199" y="2894422"/>
                  </a:lnTo>
                  <a:lnTo>
                    <a:pt x="4414594" y="2894422"/>
                  </a:lnTo>
                  <a:lnTo>
                    <a:pt x="4414594" y="2912329"/>
                  </a:lnTo>
                  <a:close/>
                </a:path>
                <a:path w="5791834" h="8058150">
                  <a:moveTo>
                    <a:pt x="4414594" y="2894422"/>
                  </a:moveTo>
                  <a:lnTo>
                    <a:pt x="4403199" y="2894422"/>
                  </a:lnTo>
                  <a:lnTo>
                    <a:pt x="4403199" y="1924188"/>
                  </a:lnTo>
                  <a:lnTo>
                    <a:pt x="3813936" y="1583955"/>
                  </a:lnTo>
                  <a:lnTo>
                    <a:pt x="3836386" y="1583955"/>
                  </a:lnTo>
                  <a:lnTo>
                    <a:pt x="4414594" y="1917676"/>
                  </a:lnTo>
                  <a:lnTo>
                    <a:pt x="4414594" y="2894422"/>
                  </a:lnTo>
                  <a:close/>
                </a:path>
                <a:path w="5791834" h="8058150">
                  <a:moveTo>
                    <a:pt x="5140592" y="2586747"/>
                  </a:moveTo>
                  <a:lnTo>
                    <a:pt x="4782476" y="2380003"/>
                  </a:lnTo>
                  <a:lnTo>
                    <a:pt x="4782476" y="1730467"/>
                  </a:lnTo>
                  <a:lnTo>
                    <a:pt x="4813494" y="1748374"/>
                  </a:lnTo>
                  <a:lnTo>
                    <a:pt x="4793871" y="1748374"/>
                  </a:lnTo>
                  <a:lnTo>
                    <a:pt x="4793871" y="2373491"/>
                  </a:lnTo>
                  <a:lnTo>
                    <a:pt x="5130826" y="2567212"/>
                  </a:lnTo>
                  <a:lnTo>
                    <a:pt x="5140592" y="2567212"/>
                  </a:lnTo>
                  <a:lnTo>
                    <a:pt x="5140592" y="2586747"/>
                  </a:lnTo>
                  <a:close/>
                </a:path>
                <a:path w="5791834" h="8058150">
                  <a:moveTo>
                    <a:pt x="5140592" y="2567212"/>
                  </a:moveTo>
                  <a:lnTo>
                    <a:pt x="5130826" y="2567212"/>
                  </a:lnTo>
                  <a:lnTo>
                    <a:pt x="5130826" y="1942095"/>
                  </a:lnTo>
                  <a:lnTo>
                    <a:pt x="4793871" y="1748374"/>
                  </a:lnTo>
                  <a:lnTo>
                    <a:pt x="4813494" y="1748374"/>
                  </a:lnTo>
                  <a:lnTo>
                    <a:pt x="5140592" y="1937211"/>
                  </a:lnTo>
                  <a:lnTo>
                    <a:pt x="5140592" y="2567212"/>
                  </a:lnTo>
                  <a:close/>
                </a:path>
                <a:path w="5791834" h="8058150">
                  <a:moveTo>
                    <a:pt x="5140592" y="3332329"/>
                  </a:moveTo>
                  <a:lnTo>
                    <a:pt x="4782476" y="3125585"/>
                  </a:lnTo>
                  <a:lnTo>
                    <a:pt x="4782476" y="2474421"/>
                  </a:lnTo>
                  <a:lnTo>
                    <a:pt x="4816314" y="2493956"/>
                  </a:lnTo>
                  <a:lnTo>
                    <a:pt x="4793871" y="2493956"/>
                  </a:lnTo>
                  <a:lnTo>
                    <a:pt x="4793871" y="3119074"/>
                  </a:lnTo>
                  <a:lnTo>
                    <a:pt x="5130826" y="3312795"/>
                  </a:lnTo>
                  <a:lnTo>
                    <a:pt x="5140592" y="3312795"/>
                  </a:lnTo>
                  <a:lnTo>
                    <a:pt x="5140592" y="3332329"/>
                  </a:lnTo>
                  <a:close/>
                </a:path>
                <a:path w="5791834" h="8058150">
                  <a:moveTo>
                    <a:pt x="5140592" y="3312795"/>
                  </a:moveTo>
                  <a:lnTo>
                    <a:pt x="5130826" y="3312795"/>
                  </a:lnTo>
                  <a:lnTo>
                    <a:pt x="5130826" y="2687678"/>
                  </a:lnTo>
                  <a:lnTo>
                    <a:pt x="4793871" y="2493956"/>
                  </a:lnTo>
                  <a:lnTo>
                    <a:pt x="4816314" y="2493956"/>
                  </a:lnTo>
                  <a:lnTo>
                    <a:pt x="5140592" y="2681166"/>
                  </a:lnTo>
                  <a:lnTo>
                    <a:pt x="5140592" y="3312795"/>
                  </a:lnTo>
                  <a:close/>
                </a:path>
                <a:path w="5791834" h="8058150">
                  <a:moveTo>
                    <a:pt x="5619166" y="3276981"/>
                  </a:moveTo>
                  <a:lnTo>
                    <a:pt x="5261050" y="3070236"/>
                  </a:lnTo>
                  <a:lnTo>
                    <a:pt x="5261050" y="2420701"/>
                  </a:lnTo>
                  <a:lnTo>
                    <a:pt x="5294887" y="2440235"/>
                  </a:lnTo>
                  <a:lnTo>
                    <a:pt x="5270816" y="2440235"/>
                  </a:lnTo>
                  <a:lnTo>
                    <a:pt x="5270816" y="3065352"/>
                  </a:lnTo>
                  <a:lnTo>
                    <a:pt x="5607771" y="3259074"/>
                  </a:lnTo>
                  <a:lnTo>
                    <a:pt x="5619166" y="3259074"/>
                  </a:lnTo>
                  <a:lnTo>
                    <a:pt x="5619166" y="3276981"/>
                  </a:lnTo>
                  <a:close/>
                </a:path>
                <a:path w="5791834" h="8058150">
                  <a:moveTo>
                    <a:pt x="5619166" y="3259074"/>
                  </a:moveTo>
                  <a:lnTo>
                    <a:pt x="5607771" y="3259074"/>
                  </a:lnTo>
                  <a:lnTo>
                    <a:pt x="5607771" y="2633956"/>
                  </a:lnTo>
                  <a:lnTo>
                    <a:pt x="5270816" y="2440235"/>
                  </a:lnTo>
                  <a:lnTo>
                    <a:pt x="5294887" y="2440235"/>
                  </a:lnTo>
                  <a:lnTo>
                    <a:pt x="5619166" y="2627445"/>
                  </a:lnTo>
                  <a:lnTo>
                    <a:pt x="5619166" y="3259074"/>
                  </a:lnTo>
                  <a:close/>
                </a:path>
              </a:pathLst>
            </a:custGeom>
            <a:solidFill>
              <a:srgbClr val="292929"/>
            </a:solidFill>
          </p:spPr>
          <p:txBody>
            <a:bodyPr wrap="square" lIns="0" tIns="0" rIns="0" bIns="0" rtlCol="0"/>
            <a:lstStyle/>
            <a:p>
              <a:endParaRPr/>
            </a:p>
          </p:txBody>
        </p:sp>
        <p:sp>
          <p:nvSpPr>
            <p:cNvPr id="8" name="object 10">
              <a:extLst>
                <a:ext uri="{FF2B5EF4-FFF2-40B4-BE49-F238E27FC236}">
                  <a16:creationId xmlns:a16="http://schemas.microsoft.com/office/drawing/2014/main" xmlns="" id="{4629D7BC-481E-8F57-C46E-C251B2DECCFD}"/>
                </a:ext>
              </a:extLst>
            </p:cNvPr>
            <p:cNvSpPr/>
            <p:nvPr/>
          </p:nvSpPr>
          <p:spPr>
            <a:xfrm>
              <a:off x="11157255" y="3449078"/>
              <a:ext cx="5938520" cy="4257040"/>
            </a:xfrm>
            <a:custGeom>
              <a:avLst/>
              <a:gdLst/>
              <a:ahLst/>
              <a:cxnLst/>
              <a:rect l="l" t="t" r="r" b="b"/>
              <a:pathLst>
                <a:path w="5938519" h="4257040">
                  <a:moveTo>
                    <a:pt x="5921934" y="2285581"/>
                  </a:moveTo>
                  <a:lnTo>
                    <a:pt x="1964753" y="0"/>
                  </a:lnTo>
                  <a:lnTo>
                    <a:pt x="0" y="1134643"/>
                  </a:lnTo>
                  <a:lnTo>
                    <a:pt x="3958806" y="3418611"/>
                  </a:lnTo>
                  <a:lnTo>
                    <a:pt x="5921934" y="2285581"/>
                  </a:lnTo>
                  <a:close/>
                </a:path>
                <a:path w="5938519" h="4257040">
                  <a:moveTo>
                    <a:pt x="5938215" y="2280691"/>
                  </a:moveTo>
                  <a:lnTo>
                    <a:pt x="3958806" y="3423488"/>
                  </a:lnTo>
                  <a:lnTo>
                    <a:pt x="0" y="1137907"/>
                  </a:lnTo>
                  <a:lnTo>
                    <a:pt x="0" y="1971395"/>
                  </a:lnTo>
                  <a:lnTo>
                    <a:pt x="3958806" y="4256976"/>
                  </a:lnTo>
                  <a:lnTo>
                    <a:pt x="5938215" y="3114192"/>
                  </a:lnTo>
                  <a:lnTo>
                    <a:pt x="5938215" y="2280691"/>
                  </a:lnTo>
                  <a:close/>
                </a:path>
              </a:pathLst>
            </a:custGeom>
            <a:solidFill>
              <a:srgbClr val="FFFFFF"/>
            </a:solidFill>
          </p:spPr>
          <p:txBody>
            <a:bodyPr wrap="square" lIns="0" tIns="0" rIns="0" bIns="0" rtlCol="0"/>
            <a:lstStyle/>
            <a:p>
              <a:endParaRPr/>
            </a:p>
          </p:txBody>
        </p:sp>
        <p:pic>
          <p:nvPicPr>
            <p:cNvPr id="9" name="object 11">
              <a:extLst>
                <a:ext uri="{FF2B5EF4-FFF2-40B4-BE49-F238E27FC236}">
                  <a16:creationId xmlns:a16="http://schemas.microsoft.com/office/drawing/2014/main" xmlns="" id="{7FF7AAB5-A250-702C-CE37-1808C6E7AB00}"/>
                </a:ext>
              </a:extLst>
            </p:cNvPr>
            <p:cNvPicPr/>
            <p:nvPr/>
          </p:nvPicPr>
          <p:blipFill>
            <a:blip r:embed="rId2" cstate="print"/>
            <a:stretch>
              <a:fillRect/>
            </a:stretch>
          </p:blipFill>
          <p:spPr>
            <a:xfrm>
              <a:off x="11147493" y="2493893"/>
              <a:ext cx="5951237" cy="5220297"/>
            </a:xfrm>
            <a:prstGeom prst="rect">
              <a:avLst/>
            </a:prstGeom>
          </p:spPr>
        </p:pic>
      </p:grpSp>
    </p:spTree>
    <p:extLst>
      <p:ext uri="{BB962C8B-B14F-4D97-AF65-F5344CB8AC3E}">
        <p14:creationId xmlns:p14="http://schemas.microsoft.com/office/powerpoint/2010/main" val="1599698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1B21CF1-0701-68B7-0486-4824A57C34A2}"/>
              </a:ext>
            </a:extLst>
          </p:cNvPr>
          <p:cNvSpPr txBox="1"/>
          <p:nvPr/>
        </p:nvSpPr>
        <p:spPr>
          <a:xfrm>
            <a:off x="762000" y="762000"/>
            <a:ext cx="3581400" cy="830997"/>
          </a:xfrm>
          <a:prstGeom prst="rect">
            <a:avLst/>
          </a:prstGeom>
          <a:noFill/>
        </p:spPr>
        <p:txBody>
          <a:bodyPr wrap="square" rtlCol="0">
            <a:spAutoFit/>
          </a:bodyPr>
          <a:lstStyle/>
          <a:p>
            <a:r>
              <a:rPr lang="en-US" sz="4800" b="0" spc="-235" dirty="0">
                <a:latin typeface="Lucida Sans Unicode"/>
                <a:cs typeface="Lucida Sans Unicode"/>
              </a:rPr>
              <a:t>While-loop</a:t>
            </a:r>
            <a:endParaRPr lang="en-IN" sz="4800" dirty="0"/>
          </a:p>
        </p:txBody>
      </p:sp>
      <p:sp>
        <p:nvSpPr>
          <p:cNvPr id="3" name="object 11">
            <a:extLst>
              <a:ext uri="{FF2B5EF4-FFF2-40B4-BE49-F238E27FC236}">
                <a16:creationId xmlns:a16="http://schemas.microsoft.com/office/drawing/2014/main" xmlns="" id="{19BB7D1D-997D-3A23-9C9C-CF74264B2AE8}"/>
              </a:ext>
            </a:extLst>
          </p:cNvPr>
          <p:cNvSpPr/>
          <p:nvPr/>
        </p:nvSpPr>
        <p:spPr>
          <a:xfrm flipV="1">
            <a:off x="4627246" y="2133600"/>
            <a:ext cx="3876674" cy="192916"/>
          </a:xfrm>
          <a:custGeom>
            <a:avLst/>
            <a:gdLst/>
            <a:ahLst/>
            <a:cxnLst/>
            <a:rect l="l" t="t" r="r" b="b"/>
            <a:pathLst>
              <a:path w="7219950">
                <a:moveTo>
                  <a:pt x="0" y="0"/>
                </a:moveTo>
                <a:lnTo>
                  <a:pt x="7219949" y="0"/>
                </a:lnTo>
              </a:path>
            </a:pathLst>
          </a:custGeom>
          <a:ln w="9524">
            <a:solidFill>
              <a:srgbClr val="389D4E"/>
            </a:solidFill>
          </a:ln>
        </p:spPr>
        <p:txBody>
          <a:bodyPr wrap="square" lIns="0" tIns="0" rIns="0" bIns="0" rtlCol="0"/>
          <a:lstStyle/>
          <a:p>
            <a:endParaRPr/>
          </a:p>
        </p:txBody>
      </p:sp>
      <p:sp>
        <p:nvSpPr>
          <p:cNvPr id="4" name="object 11">
            <a:extLst>
              <a:ext uri="{FF2B5EF4-FFF2-40B4-BE49-F238E27FC236}">
                <a16:creationId xmlns:a16="http://schemas.microsoft.com/office/drawing/2014/main" xmlns="" id="{34D88858-C20B-A4A7-0559-458BDA45553E}"/>
              </a:ext>
            </a:extLst>
          </p:cNvPr>
          <p:cNvSpPr/>
          <p:nvPr/>
        </p:nvSpPr>
        <p:spPr>
          <a:xfrm flipV="1">
            <a:off x="4820920" y="5334000"/>
            <a:ext cx="3876674" cy="192916"/>
          </a:xfrm>
          <a:custGeom>
            <a:avLst/>
            <a:gdLst/>
            <a:ahLst/>
            <a:cxnLst/>
            <a:rect l="l" t="t" r="r" b="b"/>
            <a:pathLst>
              <a:path w="7219950">
                <a:moveTo>
                  <a:pt x="0" y="0"/>
                </a:moveTo>
                <a:lnTo>
                  <a:pt x="7219949" y="0"/>
                </a:lnTo>
              </a:path>
            </a:pathLst>
          </a:custGeom>
          <a:ln w="9524">
            <a:solidFill>
              <a:srgbClr val="389D4E"/>
            </a:solidFill>
          </a:ln>
        </p:spPr>
        <p:txBody>
          <a:bodyPr wrap="square" lIns="0" tIns="0" rIns="0" bIns="0" rtlCol="0"/>
          <a:lstStyle/>
          <a:p>
            <a:endParaRPr/>
          </a:p>
        </p:txBody>
      </p:sp>
      <p:sp>
        <p:nvSpPr>
          <p:cNvPr id="5" name="TextBox 4">
            <a:extLst>
              <a:ext uri="{FF2B5EF4-FFF2-40B4-BE49-F238E27FC236}">
                <a16:creationId xmlns:a16="http://schemas.microsoft.com/office/drawing/2014/main" xmlns="" id="{EFEB7E87-E956-0311-51A6-7AF2ACCDDBDB}"/>
              </a:ext>
            </a:extLst>
          </p:cNvPr>
          <p:cNvSpPr txBox="1"/>
          <p:nvPr/>
        </p:nvSpPr>
        <p:spPr>
          <a:xfrm>
            <a:off x="4800600" y="533400"/>
            <a:ext cx="3810000" cy="2031325"/>
          </a:xfrm>
          <a:prstGeom prst="rect">
            <a:avLst/>
          </a:prstGeom>
          <a:noFill/>
        </p:spPr>
        <p:txBody>
          <a:bodyPr wrap="square" rtlCol="0">
            <a:spAutoFit/>
          </a:bodyPr>
          <a:lstStyle/>
          <a:p>
            <a:r>
              <a:rPr lang="en-US" sz="1800" b="1" spc="170" dirty="0" err="1">
                <a:latin typeface="Lucida Sans Unicode"/>
                <a:cs typeface="Lucida Sans Unicode"/>
              </a:rPr>
              <a:t>Defination</a:t>
            </a:r>
            <a:r>
              <a:rPr lang="en-US" sz="1800" b="1" spc="170" dirty="0">
                <a:latin typeface="Lucida Sans Unicode"/>
                <a:cs typeface="Lucida Sans Unicode"/>
              </a:rPr>
              <a:t>:</a:t>
            </a:r>
            <a:endParaRPr lang="en-US" sz="1800" b="1" dirty="0">
              <a:latin typeface="Lucida Sans Unicode"/>
              <a:cs typeface="Lucida Sans Unicode"/>
            </a:endParaRPr>
          </a:p>
          <a:p>
            <a:endParaRPr lang="en-IN" dirty="0"/>
          </a:p>
          <a:p>
            <a:r>
              <a:rPr lang="en-US" sz="1800" dirty="0">
                <a:latin typeface="Lucida Sans Unicode"/>
                <a:cs typeface="Lucida Sans Unicode"/>
              </a:rPr>
              <a:t>A while loop in C programming   repeatedly execute a target statement as long as a given condition is true.</a:t>
            </a:r>
            <a:endParaRPr lang="en-IN" sz="1800" dirty="0">
              <a:latin typeface="Lucida Sans Unicode"/>
              <a:cs typeface="Lucida Sans Unicode"/>
            </a:endParaRPr>
          </a:p>
          <a:p>
            <a:endParaRPr lang="en-IN" dirty="0"/>
          </a:p>
        </p:txBody>
      </p:sp>
      <p:sp>
        <p:nvSpPr>
          <p:cNvPr id="6" name="TextBox 5">
            <a:extLst>
              <a:ext uri="{FF2B5EF4-FFF2-40B4-BE49-F238E27FC236}">
                <a16:creationId xmlns:a16="http://schemas.microsoft.com/office/drawing/2014/main" xmlns="" id="{21D4F331-5179-9C9E-8594-8E603F8A3A66}"/>
              </a:ext>
            </a:extLst>
          </p:cNvPr>
          <p:cNvSpPr txBox="1"/>
          <p:nvPr/>
        </p:nvSpPr>
        <p:spPr>
          <a:xfrm>
            <a:off x="4733926" y="2564725"/>
            <a:ext cx="2581274" cy="3352200"/>
          </a:xfrm>
          <a:prstGeom prst="rect">
            <a:avLst/>
          </a:prstGeom>
          <a:noFill/>
        </p:spPr>
        <p:txBody>
          <a:bodyPr wrap="square" rtlCol="0">
            <a:spAutoFit/>
          </a:bodyPr>
          <a:lstStyle/>
          <a:p>
            <a:pPr marL="12700">
              <a:lnSpc>
                <a:spcPct val="100000"/>
              </a:lnSpc>
              <a:spcBef>
                <a:spcPts val="100"/>
              </a:spcBef>
            </a:pPr>
            <a:r>
              <a:rPr lang="en-US" sz="2400" b="1" spc="-145" dirty="0">
                <a:latin typeface="Lucida Sans Unicode"/>
                <a:cs typeface="Lucida Sans Unicode"/>
              </a:rPr>
              <a:t>Syntax:</a:t>
            </a:r>
          </a:p>
          <a:p>
            <a:pPr>
              <a:lnSpc>
                <a:spcPct val="100000"/>
              </a:lnSpc>
              <a:spcBef>
                <a:spcPts val="55"/>
              </a:spcBef>
            </a:pPr>
            <a:endParaRPr lang="en-US" sz="2000" spc="-145" dirty="0">
              <a:latin typeface="Lucida Sans Unicode"/>
              <a:cs typeface="Lucida Sans Unicode"/>
            </a:endParaRPr>
          </a:p>
          <a:p>
            <a:pPr>
              <a:lnSpc>
                <a:spcPct val="100000"/>
              </a:lnSpc>
              <a:spcBef>
                <a:spcPts val="55"/>
              </a:spcBef>
            </a:pPr>
            <a:r>
              <a:rPr lang="en-US" sz="1800" dirty="0">
                <a:latin typeface="Lucida Sans Unicode"/>
                <a:cs typeface="Lucida Sans Unicode"/>
              </a:rPr>
              <a:t>//</a:t>
            </a:r>
            <a:r>
              <a:rPr lang="en-US" sz="1800" dirty="0" err="1">
                <a:latin typeface="Lucida Sans Unicode"/>
                <a:cs typeface="Lucida Sans Unicode"/>
              </a:rPr>
              <a:t>Initilaizing</a:t>
            </a:r>
            <a:r>
              <a:rPr lang="en-US" sz="1800" dirty="0">
                <a:latin typeface="Lucida Sans Unicode"/>
                <a:cs typeface="Lucida Sans Unicode"/>
              </a:rPr>
              <a:t> variable</a:t>
            </a:r>
          </a:p>
          <a:p>
            <a:pPr>
              <a:lnSpc>
                <a:spcPct val="100000"/>
              </a:lnSpc>
              <a:spcBef>
                <a:spcPts val="55"/>
              </a:spcBef>
            </a:pPr>
            <a:r>
              <a:rPr lang="en-US" sz="1800" dirty="0">
                <a:latin typeface="Lucida Sans Unicode"/>
                <a:cs typeface="Lucida Sans Unicode"/>
              </a:rPr>
              <a:t>while (test Expression) {</a:t>
            </a:r>
          </a:p>
          <a:p>
            <a:pPr>
              <a:lnSpc>
                <a:spcPct val="100000"/>
              </a:lnSpc>
              <a:spcBef>
                <a:spcPts val="55"/>
              </a:spcBef>
            </a:pPr>
            <a:r>
              <a:rPr lang="en-US" sz="1800" dirty="0">
                <a:latin typeface="Lucida Sans Unicode"/>
                <a:cs typeface="Lucida Sans Unicode"/>
              </a:rPr>
              <a:t>  </a:t>
            </a:r>
          </a:p>
          <a:p>
            <a:pPr>
              <a:lnSpc>
                <a:spcPct val="100000"/>
              </a:lnSpc>
              <a:spcBef>
                <a:spcPts val="55"/>
              </a:spcBef>
            </a:pPr>
            <a:r>
              <a:rPr lang="en-US" sz="1800" dirty="0">
                <a:latin typeface="Lucida Sans Unicode"/>
                <a:cs typeface="Lucida Sans Unicode"/>
              </a:rPr>
              <a:t>// the body of the loop </a:t>
            </a:r>
          </a:p>
          <a:p>
            <a:pPr>
              <a:lnSpc>
                <a:spcPct val="100000"/>
              </a:lnSpc>
              <a:spcBef>
                <a:spcPts val="55"/>
              </a:spcBef>
            </a:pPr>
            <a:endParaRPr lang="en-US" sz="1800" dirty="0">
              <a:latin typeface="Lucida Sans Unicode"/>
              <a:cs typeface="Lucida Sans Unicode"/>
            </a:endParaRPr>
          </a:p>
          <a:p>
            <a:pPr>
              <a:lnSpc>
                <a:spcPct val="100000"/>
              </a:lnSpc>
              <a:spcBef>
                <a:spcPts val="55"/>
              </a:spcBef>
            </a:pPr>
            <a:r>
              <a:rPr lang="en-US" sz="1800" dirty="0">
                <a:latin typeface="Lucida Sans Unicode"/>
                <a:cs typeface="Lucida Sans Unicode"/>
              </a:rPr>
              <a:t>}</a:t>
            </a:r>
          </a:p>
          <a:p>
            <a:endParaRPr lang="en-IN" dirty="0"/>
          </a:p>
        </p:txBody>
      </p:sp>
      <p:grpSp>
        <p:nvGrpSpPr>
          <p:cNvPr id="7" name="object 2">
            <a:extLst>
              <a:ext uri="{FF2B5EF4-FFF2-40B4-BE49-F238E27FC236}">
                <a16:creationId xmlns:a16="http://schemas.microsoft.com/office/drawing/2014/main" xmlns="" id="{8738831D-4401-9147-9387-73BDC37F06AC}"/>
              </a:ext>
            </a:extLst>
          </p:cNvPr>
          <p:cNvGrpSpPr/>
          <p:nvPr/>
        </p:nvGrpSpPr>
        <p:grpSpPr>
          <a:xfrm>
            <a:off x="736600" y="2438400"/>
            <a:ext cx="3463312" cy="2232534"/>
            <a:chOff x="1949472" y="4957319"/>
            <a:chExt cx="5476240" cy="3599815"/>
          </a:xfrm>
        </p:grpSpPr>
        <p:sp>
          <p:nvSpPr>
            <p:cNvPr id="8" name="object 3">
              <a:extLst>
                <a:ext uri="{FF2B5EF4-FFF2-40B4-BE49-F238E27FC236}">
                  <a16:creationId xmlns:a16="http://schemas.microsoft.com/office/drawing/2014/main" xmlns="" id="{2A5066AF-1403-119B-41EB-E11F9A840850}"/>
                </a:ext>
              </a:extLst>
            </p:cNvPr>
            <p:cNvSpPr/>
            <p:nvPr/>
          </p:nvSpPr>
          <p:spPr>
            <a:xfrm>
              <a:off x="2161934" y="7011290"/>
              <a:ext cx="4546600" cy="1546225"/>
            </a:xfrm>
            <a:custGeom>
              <a:avLst/>
              <a:gdLst/>
              <a:ahLst/>
              <a:cxnLst/>
              <a:rect l="l" t="t" r="r" b="b"/>
              <a:pathLst>
                <a:path w="4546600" h="1546225">
                  <a:moveTo>
                    <a:pt x="4456218" y="1406648"/>
                  </a:moveTo>
                  <a:lnTo>
                    <a:pt x="4421395" y="1400508"/>
                  </a:lnTo>
                  <a:lnTo>
                    <a:pt x="4392835" y="1383797"/>
                  </a:lnTo>
                  <a:lnTo>
                    <a:pt x="4373516" y="1359081"/>
                  </a:lnTo>
                  <a:lnTo>
                    <a:pt x="4366415" y="1328927"/>
                  </a:lnTo>
                  <a:lnTo>
                    <a:pt x="4366415" y="515588"/>
                  </a:lnTo>
                  <a:lnTo>
                    <a:pt x="4546022" y="516683"/>
                  </a:lnTo>
                  <a:lnTo>
                    <a:pt x="4546022" y="1328927"/>
                  </a:lnTo>
                  <a:lnTo>
                    <a:pt x="4538920" y="1359081"/>
                  </a:lnTo>
                  <a:lnTo>
                    <a:pt x="4519601" y="1383797"/>
                  </a:lnTo>
                  <a:lnTo>
                    <a:pt x="4491041" y="1400508"/>
                  </a:lnTo>
                  <a:lnTo>
                    <a:pt x="4456218" y="1406648"/>
                  </a:lnTo>
                  <a:close/>
                </a:path>
                <a:path w="4546600" h="1546225">
                  <a:moveTo>
                    <a:pt x="1667933" y="1545671"/>
                  </a:moveTo>
                  <a:lnTo>
                    <a:pt x="1633110" y="1539531"/>
                  </a:lnTo>
                  <a:lnTo>
                    <a:pt x="1604550" y="1522820"/>
                  </a:lnTo>
                  <a:lnTo>
                    <a:pt x="1585231" y="1498104"/>
                  </a:lnTo>
                  <a:lnTo>
                    <a:pt x="1578130" y="1467950"/>
                  </a:lnTo>
                  <a:lnTo>
                    <a:pt x="1578130" y="587836"/>
                  </a:lnTo>
                  <a:lnTo>
                    <a:pt x="1757736" y="587836"/>
                  </a:lnTo>
                  <a:lnTo>
                    <a:pt x="1757736" y="1467950"/>
                  </a:lnTo>
                  <a:lnTo>
                    <a:pt x="1750635" y="1498104"/>
                  </a:lnTo>
                  <a:lnTo>
                    <a:pt x="1731315" y="1522820"/>
                  </a:lnTo>
                  <a:lnTo>
                    <a:pt x="1702756" y="1539531"/>
                  </a:lnTo>
                  <a:lnTo>
                    <a:pt x="1667933" y="1545671"/>
                  </a:lnTo>
                  <a:close/>
                </a:path>
                <a:path w="4546600" h="1546225">
                  <a:moveTo>
                    <a:pt x="89803" y="684167"/>
                  </a:moveTo>
                  <a:lnTo>
                    <a:pt x="54980" y="678027"/>
                  </a:lnTo>
                  <a:lnTo>
                    <a:pt x="26420" y="661316"/>
                  </a:lnTo>
                  <a:lnTo>
                    <a:pt x="7101" y="636600"/>
                  </a:lnTo>
                  <a:lnTo>
                    <a:pt x="0" y="606446"/>
                  </a:lnTo>
                  <a:lnTo>
                    <a:pt x="0" y="0"/>
                  </a:lnTo>
                  <a:lnTo>
                    <a:pt x="179606" y="0"/>
                  </a:lnTo>
                  <a:lnTo>
                    <a:pt x="179606" y="606446"/>
                  </a:lnTo>
                  <a:lnTo>
                    <a:pt x="172505" y="636600"/>
                  </a:lnTo>
                  <a:lnTo>
                    <a:pt x="153185" y="661316"/>
                  </a:lnTo>
                  <a:lnTo>
                    <a:pt x="124626" y="678027"/>
                  </a:lnTo>
                  <a:lnTo>
                    <a:pt x="89803" y="684167"/>
                  </a:lnTo>
                  <a:close/>
                </a:path>
              </a:pathLst>
            </a:custGeom>
            <a:solidFill>
              <a:srgbClr val="389D4E"/>
            </a:solidFill>
          </p:spPr>
          <p:txBody>
            <a:bodyPr wrap="square" lIns="0" tIns="0" rIns="0" bIns="0" rtlCol="0"/>
            <a:lstStyle/>
            <a:p>
              <a:endParaRPr/>
            </a:p>
          </p:txBody>
        </p:sp>
        <p:pic>
          <p:nvPicPr>
            <p:cNvPr id="9" name="object 4">
              <a:extLst>
                <a:ext uri="{FF2B5EF4-FFF2-40B4-BE49-F238E27FC236}">
                  <a16:creationId xmlns:a16="http://schemas.microsoft.com/office/drawing/2014/main" xmlns="" id="{1909CDAE-DE5B-A94D-EC50-09A720C74031}"/>
                </a:ext>
              </a:extLst>
            </p:cNvPr>
            <p:cNvPicPr/>
            <p:nvPr/>
          </p:nvPicPr>
          <p:blipFill>
            <a:blip r:embed="rId2" cstate="print"/>
            <a:stretch>
              <a:fillRect/>
            </a:stretch>
          </p:blipFill>
          <p:spPr>
            <a:xfrm>
              <a:off x="1949472" y="4957319"/>
              <a:ext cx="5475841" cy="3594099"/>
            </a:xfrm>
            <a:prstGeom prst="rect">
              <a:avLst/>
            </a:prstGeom>
          </p:spPr>
        </p:pic>
      </p:grpSp>
    </p:spTree>
    <p:extLst>
      <p:ext uri="{BB962C8B-B14F-4D97-AF65-F5344CB8AC3E}">
        <p14:creationId xmlns:p14="http://schemas.microsoft.com/office/powerpoint/2010/main" val="1866750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66FB3D6-0BF7-47A6-9910-E5C5A1FA12DB}"/>
              </a:ext>
            </a:extLst>
          </p:cNvPr>
          <p:cNvSpPr txBox="1"/>
          <p:nvPr/>
        </p:nvSpPr>
        <p:spPr>
          <a:xfrm>
            <a:off x="1369176" y="327127"/>
            <a:ext cx="4572000" cy="1200329"/>
          </a:xfrm>
          <a:prstGeom prst="rect">
            <a:avLst/>
          </a:prstGeom>
          <a:noFill/>
        </p:spPr>
        <p:txBody>
          <a:bodyPr wrap="square" rtlCol="0">
            <a:spAutoFit/>
          </a:bodyPr>
          <a:lstStyle/>
          <a:p>
            <a:r>
              <a:rPr lang="en-US" sz="7200" b="0" spc="-400" dirty="0">
                <a:latin typeface="Lucida Sans Unicode"/>
                <a:cs typeface="Lucida Sans Unicode"/>
              </a:rPr>
              <a:t>EXAMPLE:</a:t>
            </a:r>
            <a:endParaRPr lang="en-IN" sz="7200" dirty="0"/>
          </a:p>
        </p:txBody>
      </p:sp>
      <p:sp>
        <p:nvSpPr>
          <p:cNvPr id="7" name="TextBox 6">
            <a:extLst>
              <a:ext uri="{FF2B5EF4-FFF2-40B4-BE49-F238E27FC236}">
                <a16:creationId xmlns:a16="http://schemas.microsoft.com/office/drawing/2014/main" xmlns="" id="{F8703214-51E4-4916-A311-96AC9E8F4BE0}"/>
              </a:ext>
            </a:extLst>
          </p:cNvPr>
          <p:cNvSpPr txBox="1"/>
          <p:nvPr/>
        </p:nvSpPr>
        <p:spPr>
          <a:xfrm>
            <a:off x="714760" y="1807134"/>
            <a:ext cx="3352800" cy="369332"/>
          </a:xfrm>
          <a:prstGeom prst="rect">
            <a:avLst/>
          </a:prstGeom>
          <a:noFill/>
        </p:spPr>
        <p:txBody>
          <a:bodyPr wrap="square" rtlCol="0">
            <a:spAutoFit/>
          </a:bodyPr>
          <a:lstStyle/>
          <a:p>
            <a:endParaRPr lang="en-IN" dirty="0"/>
          </a:p>
        </p:txBody>
      </p:sp>
      <p:grpSp>
        <p:nvGrpSpPr>
          <p:cNvPr id="2" name="object 18">
            <a:extLst>
              <a:ext uri="{FF2B5EF4-FFF2-40B4-BE49-F238E27FC236}">
                <a16:creationId xmlns:a16="http://schemas.microsoft.com/office/drawing/2014/main" xmlns="" id="{5199F57B-8661-F225-004F-84AFFD232F57}"/>
              </a:ext>
            </a:extLst>
          </p:cNvPr>
          <p:cNvGrpSpPr/>
          <p:nvPr/>
        </p:nvGrpSpPr>
        <p:grpSpPr>
          <a:xfrm>
            <a:off x="728295" y="533400"/>
            <a:ext cx="629285" cy="637540"/>
            <a:chOff x="7104767" y="5758334"/>
            <a:chExt cx="629285" cy="637540"/>
          </a:xfrm>
        </p:grpSpPr>
        <p:sp>
          <p:nvSpPr>
            <p:cNvPr id="3" name="object 19">
              <a:extLst>
                <a:ext uri="{FF2B5EF4-FFF2-40B4-BE49-F238E27FC236}">
                  <a16:creationId xmlns:a16="http://schemas.microsoft.com/office/drawing/2014/main" xmlns="" id="{CB52668B-0080-F04D-9328-91987B621AC9}"/>
                </a:ext>
              </a:extLst>
            </p:cNvPr>
            <p:cNvSpPr/>
            <p:nvPr/>
          </p:nvSpPr>
          <p:spPr>
            <a:xfrm>
              <a:off x="7249713" y="6142237"/>
              <a:ext cx="343535" cy="216535"/>
            </a:xfrm>
            <a:custGeom>
              <a:avLst/>
              <a:gdLst/>
              <a:ahLst/>
              <a:cxnLst/>
              <a:rect l="l" t="t" r="r" b="b"/>
              <a:pathLst>
                <a:path w="343534" h="216535">
                  <a:moveTo>
                    <a:pt x="309503" y="216320"/>
                  </a:moveTo>
                  <a:lnTo>
                    <a:pt x="33896" y="216320"/>
                  </a:lnTo>
                  <a:lnTo>
                    <a:pt x="20702" y="213689"/>
                  </a:lnTo>
                  <a:lnTo>
                    <a:pt x="9927" y="206515"/>
                  </a:lnTo>
                  <a:lnTo>
                    <a:pt x="2663" y="195873"/>
                  </a:lnTo>
                  <a:lnTo>
                    <a:pt x="0" y="182842"/>
                  </a:lnTo>
                  <a:lnTo>
                    <a:pt x="0" y="33477"/>
                  </a:lnTo>
                  <a:lnTo>
                    <a:pt x="2663" y="20446"/>
                  </a:lnTo>
                  <a:lnTo>
                    <a:pt x="9927" y="9804"/>
                  </a:lnTo>
                  <a:lnTo>
                    <a:pt x="20702" y="2630"/>
                  </a:lnTo>
                  <a:lnTo>
                    <a:pt x="33896" y="0"/>
                  </a:lnTo>
                  <a:lnTo>
                    <a:pt x="309503" y="0"/>
                  </a:lnTo>
                  <a:lnTo>
                    <a:pt x="322698" y="2630"/>
                  </a:lnTo>
                  <a:lnTo>
                    <a:pt x="333472" y="9804"/>
                  </a:lnTo>
                  <a:lnTo>
                    <a:pt x="340736" y="20446"/>
                  </a:lnTo>
                  <a:lnTo>
                    <a:pt x="343400" y="33477"/>
                  </a:lnTo>
                  <a:lnTo>
                    <a:pt x="309503" y="33477"/>
                  </a:lnTo>
                  <a:lnTo>
                    <a:pt x="33896" y="33477"/>
                  </a:lnTo>
                  <a:lnTo>
                    <a:pt x="33896" y="182842"/>
                  </a:lnTo>
                  <a:lnTo>
                    <a:pt x="343400" y="182842"/>
                  </a:lnTo>
                  <a:lnTo>
                    <a:pt x="340736" y="195873"/>
                  </a:lnTo>
                  <a:lnTo>
                    <a:pt x="333472" y="206515"/>
                  </a:lnTo>
                  <a:lnTo>
                    <a:pt x="322698" y="213689"/>
                  </a:lnTo>
                  <a:lnTo>
                    <a:pt x="309503" y="216320"/>
                  </a:lnTo>
                  <a:close/>
                </a:path>
                <a:path w="343534" h="216535">
                  <a:moveTo>
                    <a:pt x="343400" y="182842"/>
                  </a:moveTo>
                  <a:lnTo>
                    <a:pt x="309503" y="182842"/>
                  </a:lnTo>
                  <a:lnTo>
                    <a:pt x="309503" y="33477"/>
                  </a:lnTo>
                  <a:lnTo>
                    <a:pt x="343400" y="33477"/>
                  </a:lnTo>
                  <a:lnTo>
                    <a:pt x="343400" y="182842"/>
                  </a:lnTo>
                  <a:close/>
                </a:path>
              </a:pathLst>
            </a:custGeom>
            <a:solidFill>
              <a:srgbClr val="389D4E"/>
            </a:solidFill>
          </p:spPr>
          <p:txBody>
            <a:bodyPr wrap="square" lIns="0" tIns="0" rIns="0" bIns="0" rtlCol="0"/>
            <a:lstStyle/>
            <a:p>
              <a:endParaRPr/>
            </a:p>
          </p:txBody>
        </p:sp>
        <p:sp>
          <p:nvSpPr>
            <p:cNvPr id="4" name="object 20">
              <a:extLst>
                <a:ext uri="{FF2B5EF4-FFF2-40B4-BE49-F238E27FC236}">
                  <a16:creationId xmlns:a16="http://schemas.microsoft.com/office/drawing/2014/main" xmlns="" id="{14704C7A-9B05-6E54-3E2D-A43D516D8D85}"/>
                </a:ext>
              </a:extLst>
            </p:cNvPr>
            <p:cNvSpPr/>
            <p:nvPr/>
          </p:nvSpPr>
          <p:spPr>
            <a:xfrm>
              <a:off x="7121712" y="5775073"/>
              <a:ext cx="594995" cy="439420"/>
            </a:xfrm>
            <a:custGeom>
              <a:avLst/>
              <a:gdLst/>
              <a:ahLst/>
              <a:cxnLst/>
              <a:rect l="l" t="t" r="r" b="b"/>
              <a:pathLst>
                <a:path w="594995" h="439420">
                  <a:moveTo>
                    <a:pt x="587238" y="439240"/>
                  </a:moveTo>
                  <a:lnTo>
                    <a:pt x="16948" y="439240"/>
                  </a:lnTo>
                  <a:lnTo>
                    <a:pt x="7587" y="439240"/>
                  </a:lnTo>
                  <a:lnTo>
                    <a:pt x="0" y="431746"/>
                  </a:lnTo>
                  <a:lnTo>
                    <a:pt x="0" y="7493"/>
                  </a:lnTo>
                  <a:lnTo>
                    <a:pt x="7587" y="0"/>
                  </a:lnTo>
                  <a:lnTo>
                    <a:pt x="587238" y="0"/>
                  </a:lnTo>
                  <a:lnTo>
                    <a:pt x="594826" y="7493"/>
                  </a:lnTo>
                  <a:lnTo>
                    <a:pt x="594826" y="431746"/>
                  </a:lnTo>
                  <a:lnTo>
                    <a:pt x="587238" y="439240"/>
                  </a:lnTo>
                  <a:close/>
                </a:path>
              </a:pathLst>
            </a:custGeom>
            <a:solidFill>
              <a:srgbClr val="FFFFFF"/>
            </a:solidFill>
          </p:spPr>
          <p:txBody>
            <a:bodyPr wrap="square" lIns="0" tIns="0" rIns="0" bIns="0" rtlCol="0"/>
            <a:lstStyle/>
            <a:p>
              <a:endParaRPr/>
            </a:p>
          </p:txBody>
        </p:sp>
        <p:sp>
          <p:nvSpPr>
            <p:cNvPr id="6" name="object 21">
              <a:extLst>
                <a:ext uri="{FF2B5EF4-FFF2-40B4-BE49-F238E27FC236}">
                  <a16:creationId xmlns:a16="http://schemas.microsoft.com/office/drawing/2014/main" xmlns="" id="{AC44061F-94F6-9C6E-E445-4FF7279460F2}"/>
                </a:ext>
              </a:extLst>
            </p:cNvPr>
            <p:cNvSpPr/>
            <p:nvPr/>
          </p:nvSpPr>
          <p:spPr>
            <a:xfrm>
              <a:off x="7104767" y="5758334"/>
              <a:ext cx="629285" cy="473075"/>
            </a:xfrm>
            <a:custGeom>
              <a:avLst/>
              <a:gdLst/>
              <a:ahLst/>
              <a:cxnLst/>
              <a:rect l="l" t="t" r="r" b="b"/>
              <a:pathLst>
                <a:path w="629284" h="473075">
                  <a:moveTo>
                    <a:pt x="594823" y="472717"/>
                  </a:moveTo>
                  <a:lnTo>
                    <a:pt x="33896" y="472717"/>
                  </a:lnTo>
                  <a:lnTo>
                    <a:pt x="20702" y="470086"/>
                  </a:lnTo>
                  <a:lnTo>
                    <a:pt x="9927" y="462912"/>
                  </a:lnTo>
                  <a:lnTo>
                    <a:pt x="2663" y="452271"/>
                  </a:lnTo>
                  <a:lnTo>
                    <a:pt x="0" y="439240"/>
                  </a:lnTo>
                  <a:lnTo>
                    <a:pt x="0" y="33477"/>
                  </a:lnTo>
                  <a:lnTo>
                    <a:pt x="2663" y="20446"/>
                  </a:lnTo>
                  <a:lnTo>
                    <a:pt x="9927" y="9804"/>
                  </a:lnTo>
                  <a:lnTo>
                    <a:pt x="20702" y="2630"/>
                  </a:lnTo>
                  <a:lnTo>
                    <a:pt x="33896" y="0"/>
                  </a:lnTo>
                  <a:lnTo>
                    <a:pt x="594823" y="0"/>
                  </a:lnTo>
                  <a:lnTo>
                    <a:pt x="608017" y="2630"/>
                  </a:lnTo>
                  <a:lnTo>
                    <a:pt x="618791" y="9804"/>
                  </a:lnTo>
                  <a:lnTo>
                    <a:pt x="626056" y="20446"/>
                  </a:lnTo>
                  <a:lnTo>
                    <a:pt x="628720" y="33477"/>
                  </a:lnTo>
                  <a:lnTo>
                    <a:pt x="33896" y="33477"/>
                  </a:lnTo>
                  <a:lnTo>
                    <a:pt x="33896" y="439240"/>
                  </a:lnTo>
                  <a:lnTo>
                    <a:pt x="628720" y="439240"/>
                  </a:lnTo>
                  <a:lnTo>
                    <a:pt x="626056" y="452271"/>
                  </a:lnTo>
                  <a:lnTo>
                    <a:pt x="618792" y="462912"/>
                  </a:lnTo>
                  <a:lnTo>
                    <a:pt x="608018" y="470086"/>
                  </a:lnTo>
                  <a:lnTo>
                    <a:pt x="594823" y="472717"/>
                  </a:lnTo>
                  <a:close/>
                </a:path>
                <a:path w="629284" h="473075">
                  <a:moveTo>
                    <a:pt x="628720" y="439240"/>
                  </a:moveTo>
                  <a:lnTo>
                    <a:pt x="594823" y="439240"/>
                  </a:lnTo>
                  <a:lnTo>
                    <a:pt x="594823" y="33477"/>
                  </a:lnTo>
                  <a:lnTo>
                    <a:pt x="628720" y="33477"/>
                  </a:lnTo>
                  <a:lnTo>
                    <a:pt x="628720" y="439240"/>
                  </a:lnTo>
                  <a:close/>
                </a:path>
              </a:pathLst>
            </a:custGeom>
            <a:solidFill>
              <a:srgbClr val="389D4E"/>
            </a:solidFill>
          </p:spPr>
          <p:txBody>
            <a:bodyPr wrap="square" lIns="0" tIns="0" rIns="0" bIns="0" rtlCol="0"/>
            <a:lstStyle/>
            <a:p>
              <a:endParaRPr/>
            </a:p>
          </p:txBody>
        </p:sp>
        <p:sp>
          <p:nvSpPr>
            <p:cNvPr id="8" name="object 22">
              <a:extLst>
                <a:ext uri="{FF2B5EF4-FFF2-40B4-BE49-F238E27FC236}">
                  <a16:creationId xmlns:a16="http://schemas.microsoft.com/office/drawing/2014/main" xmlns="" id="{3EA139A0-884A-4738-E9AA-65EFE0EAD71B}"/>
                </a:ext>
              </a:extLst>
            </p:cNvPr>
            <p:cNvSpPr/>
            <p:nvPr/>
          </p:nvSpPr>
          <p:spPr>
            <a:xfrm>
              <a:off x="7186632" y="5837266"/>
              <a:ext cx="465455" cy="314960"/>
            </a:xfrm>
            <a:custGeom>
              <a:avLst/>
              <a:gdLst/>
              <a:ahLst/>
              <a:cxnLst/>
              <a:rect l="l" t="t" r="r" b="b"/>
              <a:pathLst>
                <a:path w="465454" h="314960">
                  <a:moveTo>
                    <a:pt x="457402" y="314853"/>
                  </a:moveTo>
                  <a:lnTo>
                    <a:pt x="16948" y="314853"/>
                  </a:lnTo>
                  <a:lnTo>
                    <a:pt x="7587" y="314853"/>
                  </a:lnTo>
                  <a:lnTo>
                    <a:pt x="0" y="307360"/>
                  </a:lnTo>
                  <a:lnTo>
                    <a:pt x="0" y="7493"/>
                  </a:lnTo>
                  <a:lnTo>
                    <a:pt x="7587" y="0"/>
                  </a:lnTo>
                  <a:lnTo>
                    <a:pt x="457402" y="0"/>
                  </a:lnTo>
                  <a:lnTo>
                    <a:pt x="464989" y="7493"/>
                  </a:lnTo>
                  <a:lnTo>
                    <a:pt x="464989" y="307360"/>
                  </a:lnTo>
                  <a:lnTo>
                    <a:pt x="457402" y="314853"/>
                  </a:lnTo>
                  <a:close/>
                </a:path>
              </a:pathLst>
            </a:custGeom>
            <a:solidFill>
              <a:srgbClr val="FFFFFF"/>
            </a:solidFill>
          </p:spPr>
          <p:txBody>
            <a:bodyPr wrap="square" lIns="0" tIns="0" rIns="0" bIns="0" rtlCol="0"/>
            <a:lstStyle/>
            <a:p>
              <a:endParaRPr/>
            </a:p>
          </p:txBody>
        </p:sp>
        <p:sp>
          <p:nvSpPr>
            <p:cNvPr id="9" name="object 23">
              <a:extLst>
                <a:ext uri="{FF2B5EF4-FFF2-40B4-BE49-F238E27FC236}">
                  <a16:creationId xmlns:a16="http://schemas.microsoft.com/office/drawing/2014/main" xmlns="" id="{11BB3628-BC0E-1679-B0E2-96D48A8A0FAC}"/>
                </a:ext>
              </a:extLst>
            </p:cNvPr>
            <p:cNvSpPr/>
            <p:nvPr/>
          </p:nvSpPr>
          <p:spPr>
            <a:xfrm>
              <a:off x="7169681" y="5820530"/>
              <a:ext cx="499109" cy="348615"/>
            </a:xfrm>
            <a:custGeom>
              <a:avLst/>
              <a:gdLst/>
              <a:ahLst/>
              <a:cxnLst/>
              <a:rect l="l" t="t" r="r" b="b"/>
              <a:pathLst>
                <a:path w="499109" h="348614">
                  <a:moveTo>
                    <a:pt x="464992" y="348331"/>
                  </a:moveTo>
                  <a:lnTo>
                    <a:pt x="33896" y="348331"/>
                  </a:lnTo>
                  <a:lnTo>
                    <a:pt x="20702" y="345700"/>
                  </a:lnTo>
                  <a:lnTo>
                    <a:pt x="9927" y="338526"/>
                  </a:lnTo>
                  <a:lnTo>
                    <a:pt x="2663" y="327885"/>
                  </a:lnTo>
                  <a:lnTo>
                    <a:pt x="0" y="314853"/>
                  </a:lnTo>
                  <a:lnTo>
                    <a:pt x="0" y="33477"/>
                  </a:lnTo>
                  <a:lnTo>
                    <a:pt x="2663" y="20446"/>
                  </a:lnTo>
                  <a:lnTo>
                    <a:pt x="9927" y="9804"/>
                  </a:lnTo>
                  <a:lnTo>
                    <a:pt x="20702" y="2630"/>
                  </a:lnTo>
                  <a:lnTo>
                    <a:pt x="33896" y="0"/>
                  </a:lnTo>
                  <a:lnTo>
                    <a:pt x="464992" y="0"/>
                  </a:lnTo>
                  <a:lnTo>
                    <a:pt x="478186" y="2630"/>
                  </a:lnTo>
                  <a:lnTo>
                    <a:pt x="488961" y="9804"/>
                  </a:lnTo>
                  <a:lnTo>
                    <a:pt x="496225" y="20446"/>
                  </a:lnTo>
                  <a:lnTo>
                    <a:pt x="498888" y="33477"/>
                  </a:lnTo>
                  <a:lnTo>
                    <a:pt x="33896" y="33477"/>
                  </a:lnTo>
                  <a:lnTo>
                    <a:pt x="33896" y="314853"/>
                  </a:lnTo>
                  <a:lnTo>
                    <a:pt x="498888" y="314853"/>
                  </a:lnTo>
                  <a:lnTo>
                    <a:pt x="496225" y="327885"/>
                  </a:lnTo>
                  <a:lnTo>
                    <a:pt x="488961" y="338526"/>
                  </a:lnTo>
                  <a:lnTo>
                    <a:pt x="478186" y="345700"/>
                  </a:lnTo>
                  <a:lnTo>
                    <a:pt x="464992" y="348331"/>
                  </a:lnTo>
                  <a:close/>
                </a:path>
                <a:path w="499109" h="348614">
                  <a:moveTo>
                    <a:pt x="498888" y="314853"/>
                  </a:moveTo>
                  <a:lnTo>
                    <a:pt x="464992" y="314853"/>
                  </a:lnTo>
                  <a:lnTo>
                    <a:pt x="464992" y="33477"/>
                  </a:lnTo>
                  <a:lnTo>
                    <a:pt x="498888" y="33477"/>
                  </a:lnTo>
                  <a:lnTo>
                    <a:pt x="498888" y="314853"/>
                  </a:lnTo>
                  <a:close/>
                </a:path>
              </a:pathLst>
            </a:custGeom>
            <a:solidFill>
              <a:srgbClr val="389D4E"/>
            </a:solidFill>
          </p:spPr>
          <p:txBody>
            <a:bodyPr wrap="square" lIns="0" tIns="0" rIns="0" bIns="0" rtlCol="0"/>
            <a:lstStyle/>
            <a:p>
              <a:endParaRPr/>
            </a:p>
          </p:txBody>
        </p:sp>
        <p:sp>
          <p:nvSpPr>
            <p:cNvPr id="10" name="object 24">
              <a:extLst>
                <a:ext uri="{FF2B5EF4-FFF2-40B4-BE49-F238E27FC236}">
                  <a16:creationId xmlns:a16="http://schemas.microsoft.com/office/drawing/2014/main" xmlns="" id="{F93645E7-8D2A-FC40-364E-B8CDC0AD3056}"/>
                </a:ext>
              </a:extLst>
            </p:cNvPr>
            <p:cNvSpPr/>
            <p:nvPr/>
          </p:nvSpPr>
          <p:spPr>
            <a:xfrm>
              <a:off x="7186632" y="6298825"/>
              <a:ext cx="479425" cy="80645"/>
            </a:xfrm>
            <a:custGeom>
              <a:avLst/>
              <a:gdLst/>
              <a:ahLst/>
              <a:cxnLst/>
              <a:rect l="l" t="t" r="r" b="b"/>
              <a:pathLst>
                <a:path w="479425" h="80645">
                  <a:moveTo>
                    <a:pt x="438808" y="80224"/>
                  </a:moveTo>
                  <a:lnTo>
                    <a:pt x="40613" y="80224"/>
                  </a:lnTo>
                  <a:lnTo>
                    <a:pt x="24819" y="77067"/>
                  </a:lnTo>
                  <a:lnTo>
                    <a:pt x="11908" y="68463"/>
                  </a:lnTo>
                  <a:lnTo>
                    <a:pt x="3196" y="55711"/>
                  </a:lnTo>
                  <a:lnTo>
                    <a:pt x="0" y="40113"/>
                  </a:lnTo>
                  <a:lnTo>
                    <a:pt x="3196" y="24514"/>
                  </a:lnTo>
                  <a:lnTo>
                    <a:pt x="11908" y="11762"/>
                  </a:lnTo>
                  <a:lnTo>
                    <a:pt x="24819" y="3157"/>
                  </a:lnTo>
                  <a:lnTo>
                    <a:pt x="40613" y="0"/>
                  </a:lnTo>
                  <a:lnTo>
                    <a:pt x="438808" y="0"/>
                  </a:lnTo>
                  <a:lnTo>
                    <a:pt x="454602" y="3157"/>
                  </a:lnTo>
                  <a:lnTo>
                    <a:pt x="467514" y="11762"/>
                  </a:lnTo>
                  <a:lnTo>
                    <a:pt x="476227" y="24514"/>
                  </a:lnTo>
                  <a:lnTo>
                    <a:pt x="479424" y="40113"/>
                  </a:lnTo>
                  <a:lnTo>
                    <a:pt x="476227" y="55711"/>
                  </a:lnTo>
                  <a:lnTo>
                    <a:pt x="467514" y="68463"/>
                  </a:lnTo>
                  <a:lnTo>
                    <a:pt x="454602" y="77067"/>
                  </a:lnTo>
                  <a:lnTo>
                    <a:pt x="438808" y="80224"/>
                  </a:lnTo>
                  <a:close/>
                </a:path>
              </a:pathLst>
            </a:custGeom>
            <a:solidFill>
              <a:srgbClr val="FFFFFF"/>
            </a:solidFill>
          </p:spPr>
          <p:txBody>
            <a:bodyPr wrap="square" lIns="0" tIns="0" rIns="0" bIns="0" rtlCol="0"/>
            <a:lstStyle/>
            <a:p>
              <a:endParaRPr/>
            </a:p>
          </p:txBody>
        </p:sp>
        <p:sp>
          <p:nvSpPr>
            <p:cNvPr id="11" name="object 25">
              <a:extLst>
                <a:ext uri="{FF2B5EF4-FFF2-40B4-BE49-F238E27FC236}">
                  <a16:creationId xmlns:a16="http://schemas.microsoft.com/office/drawing/2014/main" xmlns="" id="{BEC0198F-CC57-0F59-40E6-DA4ED785CF43}"/>
                </a:ext>
              </a:extLst>
            </p:cNvPr>
            <p:cNvSpPr/>
            <p:nvPr/>
          </p:nvSpPr>
          <p:spPr>
            <a:xfrm>
              <a:off x="7169681" y="6282087"/>
              <a:ext cx="513715" cy="114300"/>
            </a:xfrm>
            <a:custGeom>
              <a:avLst/>
              <a:gdLst/>
              <a:ahLst/>
              <a:cxnLst/>
              <a:rect l="l" t="t" r="r" b="b"/>
              <a:pathLst>
                <a:path w="513715" h="114300">
                  <a:moveTo>
                    <a:pt x="455759" y="113701"/>
                  </a:moveTo>
                  <a:lnTo>
                    <a:pt x="57564" y="113701"/>
                  </a:lnTo>
                  <a:lnTo>
                    <a:pt x="35178" y="109227"/>
                  </a:lnTo>
                  <a:lnTo>
                    <a:pt x="16878" y="97032"/>
                  </a:lnTo>
                  <a:lnTo>
                    <a:pt x="4530" y="78959"/>
                  </a:lnTo>
                  <a:lnTo>
                    <a:pt x="0" y="56852"/>
                  </a:lnTo>
                  <a:lnTo>
                    <a:pt x="4530" y="34744"/>
                  </a:lnTo>
                  <a:lnTo>
                    <a:pt x="16879" y="16670"/>
                  </a:lnTo>
                  <a:lnTo>
                    <a:pt x="35179" y="4474"/>
                  </a:lnTo>
                  <a:lnTo>
                    <a:pt x="57564" y="0"/>
                  </a:lnTo>
                  <a:lnTo>
                    <a:pt x="455759" y="0"/>
                  </a:lnTo>
                  <a:lnTo>
                    <a:pt x="478144" y="4474"/>
                  </a:lnTo>
                  <a:lnTo>
                    <a:pt x="496444" y="16670"/>
                  </a:lnTo>
                  <a:lnTo>
                    <a:pt x="507927" y="33477"/>
                  </a:lnTo>
                  <a:lnTo>
                    <a:pt x="57564" y="33477"/>
                  </a:lnTo>
                  <a:lnTo>
                    <a:pt x="48351" y="35314"/>
                  </a:lnTo>
                  <a:lnTo>
                    <a:pt x="40828" y="40323"/>
                  </a:lnTo>
                  <a:lnTo>
                    <a:pt x="35756" y="47753"/>
                  </a:lnTo>
                  <a:lnTo>
                    <a:pt x="33896" y="56852"/>
                  </a:lnTo>
                  <a:lnTo>
                    <a:pt x="35757" y="65950"/>
                  </a:lnTo>
                  <a:lnTo>
                    <a:pt x="40831" y="73379"/>
                  </a:lnTo>
                  <a:lnTo>
                    <a:pt x="48354" y="78387"/>
                  </a:lnTo>
                  <a:lnTo>
                    <a:pt x="57564" y="80224"/>
                  </a:lnTo>
                  <a:lnTo>
                    <a:pt x="507928" y="80224"/>
                  </a:lnTo>
                  <a:lnTo>
                    <a:pt x="496444" y="97032"/>
                  </a:lnTo>
                  <a:lnTo>
                    <a:pt x="478144" y="109227"/>
                  </a:lnTo>
                  <a:lnTo>
                    <a:pt x="455759" y="113701"/>
                  </a:lnTo>
                  <a:close/>
                </a:path>
                <a:path w="513715" h="114300">
                  <a:moveTo>
                    <a:pt x="507928" y="80224"/>
                  </a:moveTo>
                  <a:lnTo>
                    <a:pt x="455759" y="80224"/>
                  </a:lnTo>
                  <a:lnTo>
                    <a:pt x="464973" y="78387"/>
                  </a:lnTo>
                  <a:lnTo>
                    <a:pt x="472496" y="73378"/>
                  </a:lnTo>
                  <a:lnTo>
                    <a:pt x="477567" y="65949"/>
                  </a:lnTo>
                  <a:lnTo>
                    <a:pt x="479427" y="56852"/>
                  </a:lnTo>
                  <a:lnTo>
                    <a:pt x="477567" y="47753"/>
                  </a:lnTo>
                  <a:lnTo>
                    <a:pt x="472494" y="40323"/>
                  </a:lnTo>
                  <a:lnTo>
                    <a:pt x="464971" y="35314"/>
                  </a:lnTo>
                  <a:lnTo>
                    <a:pt x="455759" y="33477"/>
                  </a:lnTo>
                  <a:lnTo>
                    <a:pt x="507927" y="33477"/>
                  </a:lnTo>
                  <a:lnTo>
                    <a:pt x="508792" y="34744"/>
                  </a:lnTo>
                  <a:lnTo>
                    <a:pt x="513323" y="56852"/>
                  </a:lnTo>
                  <a:lnTo>
                    <a:pt x="508792" y="78959"/>
                  </a:lnTo>
                  <a:lnTo>
                    <a:pt x="507928" y="80224"/>
                  </a:lnTo>
                  <a:close/>
                </a:path>
              </a:pathLst>
            </a:custGeom>
            <a:solidFill>
              <a:srgbClr val="389D4E"/>
            </a:solidFill>
          </p:spPr>
          <p:txBody>
            <a:bodyPr wrap="square" lIns="0" tIns="0" rIns="0" bIns="0" rtlCol="0"/>
            <a:lstStyle/>
            <a:p>
              <a:endParaRPr/>
            </a:p>
          </p:txBody>
        </p:sp>
      </p:grpSp>
      <p:grpSp>
        <p:nvGrpSpPr>
          <p:cNvPr id="12" name="object 2">
            <a:extLst>
              <a:ext uri="{FF2B5EF4-FFF2-40B4-BE49-F238E27FC236}">
                <a16:creationId xmlns:a16="http://schemas.microsoft.com/office/drawing/2014/main" xmlns="" id="{96C29B70-B992-6ED6-0C59-FD67C75D09EC}"/>
              </a:ext>
            </a:extLst>
          </p:cNvPr>
          <p:cNvGrpSpPr/>
          <p:nvPr/>
        </p:nvGrpSpPr>
        <p:grpSpPr>
          <a:xfrm flipV="1">
            <a:off x="151765" y="1422620"/>
            <a:ext cx="8372475" cy="255021"/>
            <a:chOff x="4762" y="3762377"/>
            <a:chExt cx="18278475" cy="257175"/>
          </a:xfrm>
        </p:grpSpPr>
        <p:sp>
          <p:nvSpPr>
            <p:cNvPr id="13" name="object 3">
              <a:extLst>
                <a:ext uri="{FF2B5EF4-FFF2-40B4-BE49-F238E27FC236}">
                  <a16:creationId xmlns:a16="http://schemas.microsoft.com/office/drawing/2014/main" xmlns="" id="{D4D7781A-9851-B7B7-58FC-7AB76CEF740F}"/>
                </a:ext>
              </a:extLst>
            </p:cNvPr>
            <p:cNvSpPr/>
            <p:nvPr/>
          </p:nvSpPr>
          <p:spPr>
            <a:xfrm>
              <a:off x="4762" y="3891983"/>
              <a:ext cx="18278475" cy="0"/>
            </a:xfrm>
            <a:custGeom>
              <a:avLst/>
              <a:gdLst/>
              <a:ahLst/>
              <a:cxnLst/>
              <a:rect l="l" t="t" r="r" b="b"/>
              <a:pathLst>
                <a:path w="18278475">
                  <a:moveTo>
                    <a:pt x="0" y="0"/>
                  </a:moveTo>
                  <a:lnTo>
                    <a:pt x="18278473" y="0"/>
                  </a:lnTo>
                </a:path>
              </a:pathLst>
            </a:custGeom>
            <a:ln w="9524">
              <a:solidFill>
                <a:srgbClr val="292929"/>
              </a:solidFill>
            </a:ln>
          </p:spPr>
          <p:txBody>
            <a:bodyPr wrap="square" lIns="0" tIns="0" rIns="0" bIns="0" rtlCol="0"/>
            <a:lstStyle/>
            <a:p>
              <a:endParaRPr/>
            </a:p>
          </p:txBody>
        </p:sp>
        <p:sp>
          <p:nvSpPr>
            <p:cNvPr id="14" name="object 4">
              <a:extLst>
                <a:ext uri="{FF2B5EF4-FFF2-40B4-BE49-F238E27FC236}">
                  <a16:creationId xmlns:a16="http://schemas.microsoft.com/office/drawing/2014/main" xmlns="" id="{422EE329-2146-9EC9-AE9D-D2D71DCFAB25}"/>
                </a:ext>
              </a:extLst>
            </p:cNvPr>
            <p:cNvSpPr/>
            <p:nvPr/>
          </p:nvSpPr>
          <p:spPr>
            <a:xfrm>
              <a:off x="2281186" y="3762387"/>
              <a:ext cx="13723619" cy="257175"/>
            </a:xfrm>
            <a:custGeom>
              <a:avLst/>
              <a:gdLst/>
              <a:ahLst/>
              <a:cxnLst/>
              <a:rect l="l" t="t" r="r" b="b"/>
              <a:pathLst>
                <a:path w="13723619" h="257175">
                  <a:moveTo>
                    <a:pt x="257175" y="128587"/>
                  </a:moveTo>
                  <a:lnTo>
                    <a:pt x="247078" y="78536"/>
                  </a:lnTo>
                  <a:lnTo>
                    <a:pt x="219519" y="37655"/>
                  </a:lnTo>
                  <a:lnTo>
                    <a:pt x="178638" y="10096"/>
                  </a:lnTo>
                  <a:lnTo>
                    <a:pt x="128587" y="0"/>
                  </a:lnTo>
                  <a:lnTo>
                    <a:pt x="78536" y="10096"/>
                  </a:lnTo>
                  <a:lnTo>
                    <a:pt x="37668" y="37655"/>
                  </a:lnTo>
                  <a:lnTo>
                    <a:pt x="10109" y="78536"/>
                  </a:lnTo>
                  <a:lnTo>
                    <a:pt x="0" y="128587"/>
                  </a:lnTo>
                  <a:lnTo>
                    <a:pt x="10109" y="178638"/>
                  </a:lnTo>
                  <a:lnTo>
                    <a:pt x="37668" y="219506"/>
                  </a:lnTo>
                  <a:lnTo>
                    <a:pt x="78536" y="247065"/>
                  </a:lnTo>
                  <a:lnTo>
                    <a:pt x="128587" y="257175"/>
                  </a:lnTo>
                  <a:lnTo>
                    <a:pt x="178638" y="247065"/>
                  </a:lnTo>
                  <a:lnTo>
                    <a:pt x="219519" y="219506"/>
                  </a:lnTo>
                  <a:lnTo>
                    <a:pt x="247078" y="178638"/>
                  </a:lnTo>
                  <a:lnTo>
                    <a:pt x="257175" y="128587"/>
                  </a:lnTo>
                  <a:close/>
                </a:path>
                <a:path w="13723619" h="257175">
                  <a:moveTo>
                    <a:pt x="3623780" y="128587"/>
                  </a:moveTo>
                  <a:lnTo>
                    <a:pt x="3613670" y="78536"/>
                  </a:lnTo>
                  <a:lnTo>
                    <a:pt x="3586111" y="37655"/>
                  </a:lnTo>
                  <a:lnTo>
                    <a:pt x="3545243" y="10096"/>
                  </a:lnTo>
                  <a:lnTo>
                    <a:pt x="3495192" y="0"/>
                  </a:lnTo>
                  <a:lnTo>
                    <a:pt x="3445141" y="10096"/>
                  </a:lnTo>
                  <a:lnTo>
                    <a:pt x="3404260" y="37655"/>
                  </a:lnTo>
                  <a:lnTo>
                    <a:pt x="3376701" y="78536"/>
                  </a:lnTo>
                  <a:lnTo>
                    <a:pt x="3366605" y="128587"/>
                  </a:lnTo>
                  <a:lnTo>
                    <a:pt x="3376701" y="178638"/>
                  </a:lnTo>
                  <a:lnTo>
                    <a:pt x="3404260" y="219506"/>
                  </a:lnTo>
                  <a:lnTo>
                    <a:pt x="3445141" y="247065"/>
                  </a:lnTo>
                  <a:lnTo>
                    <a:pt x="3495192" y="257175"/>
                  </a:lnTo>
                  <a:lnTo>
                    <a:pt x="3545243" y="247065"/>
                  </a:lnTo>
                  <a:lnTo>
                    <a:pt x="3586111" y="219506"/>
                  </a:lnTo>
                  <a:lnTo>
                    <a:pt x="3613670" y="178638"/>
                  </a:lnTo>
                  <a:lnTo>
                    <a:pt x="3623780" y="128587"/>
                  </a:lnTo>
                  <a:close/>
                </a:path>
                <a:path w="13723619" h="257175">
                  <a:moveTo>
                    <a:pt x="6990372" y="128587"/>
                  </a:moveTo>
                  <a:lnTo>
                    <a:pt x="6980263" y="78536"/>
                  </a:lnTo>
                  <a:lnTo>
                    <a:pt x="6952716" y="37655"/>
                  </a:lnTo>
                  <a:lnTo>
                    <a:pt x="6911835" y="10096"/>
                  </a:lnTo>
                  <a:lnTo>
                    <a:pt x="6861784" y="0"/>
                  </a:lnTo>
                  <a:lnTo>
                    <a:pt x="6811734" y="10096"/>
                  </a:lnTo>
                  <a:lnTo>
                    <a:pt x="6770865" y="37655"/>
                  </a:lnTo>
                  <a:lnTo>
                    <a:pt x="6743306" y="78536"/>
                  </a:lnTo>
                  <a:lnTo>
                    <a:pt x="6733197" y="128587"/>
                  </a:lnTo>
                  <a:lnTo>
                    <a:pt x="6743306" y="178638"/>
                  </a:lnTo>
                  <a:lnTo>
                    <a:pt x="6770865" y="219506"/>
                  </a:lnTo>
                  <a:lnTo>
                    <a:pt x="6811734" y="247065"/>
                  </a:lnTo>
                  <a:lnTo>
                    <a:pt x="6861784" y="257175"/>
                  </a:lnTo>
                  <a:lnTo>
                    <a:pt x="6911835" y="247065"/>
                  </a:lnTo>
                  <a:lnTo>
                    <a:pt x="6952716" y="219506"/>
                  </a:lnTo>
                  <a:lnTo>
                    <a:pt x="6980263" y="178638"/>
                  </a:lnTo>
                  <a:lnTo>
                    <a:pt x="6990372" y="128587"/>
                  </a:lnTo>
                  <a:close/>
                </a:path>
                <a:path w="13723619" h="257175">
                  <a:moveTo>
                    <a:pt x="10356977" y="128587"/>
                  </a:moveTo>
                  <a:lnTo>
                    <a:pt x="10346868" y="78536"/>
                  </a:lnTo>
                  <a:lnTo>
                    <a:pt x="10319309" y="37655"/>
                  </a:lnTo>
                  <a:lnTo>
                    <a:pt x="10278440" y="10096"/>
                  </a:lnTo>
                  <a:lnTo>
                    <a:pt x="10228389" y="0"/>
                  </a:lnTo>
                  <a:lnTo>
                    <a:pt x="10178326" y="10096"/>
                  </a:lnTo>
                  <a:lnTo>
                    <a:pt x="10137457" y="37655"/>
                  </a:lnTo>
                  <a:lnTo>
                    <a:pt x="10109898" y="78536"/>
                  </a:lnTo>
                  <a:lnTo>
                    <a:pt x="10099802" y="128587"/>
                  </a:lnTo>
                  <a:lnTo>
                    <a:pt x="10109898" y="178638"/>
                  </a:lnTo>
                  <a:lnTo>
                    <a:pt x="10137457" y="219506"/>
                  </a:lnTo>
                  <a:lnTo>
                    <a:pt x="10178326" y="247065"/>
                  </a:lnTo>
                  <a:lnTo>
                    <a:pt x="10228389" y="257175"/>
                  </a:lnTo>
                  <a:lnTo>
                    <a:pt x="10278440" y="247065"/>
                  </a:lnTo>
                  <a:lnTo>
                    <a:pt x="10319309" y="219506"/>
                  </a:lnTo>
                  <a:lnTo>
                    <a:pt x="10346868" y="178638"/>
                  </a:lnTo>
                  <a:lnTo>
                    <a:pt x="10356977" y="128587"/>
                  </a:lnTo>
                  <a:close/>
                </a:path>
                <a:path w="13723619" h="257175">
                  <a:moveTo>
                    <a:pt x="13723569" y="128587"/>
                  </a:moveTo>
                  <a:lnTo>
                    <a:pt x="13713460" y="78536"/>
                  </a:lnTo>
                  <a:lnTo>
                    <a:pt x="13685901" y="37655"/>
                  </a:lnTo>
                  <a:lnTo>
                    <a:pt x="13645033" y="10096"/>
                  </a:lnTo>
                  <a:lnTo>
                    <a:pt x="13594982" y="0"/>
                  </a:lnTo>
                  <a:lnTo>
                    <a:pt x="13544931" y="10096"/>
                  </a:lnTo>
                  <a:lnTo>
                    <a:pt x="13504063" y="37655"/>
                  </a:lnTo>
                  <a:lnTo>
                    <a:pt x="13476504" y="78536"/>
                  </a:lnTo>
                  <a:lnTo>
                    <a:pt x="13466394" y="128587"/>
                  </a:lnTo>
                  <a:lnTo>
                    <a:pt x="13476504" y="178638"/>
                  </a:lnTo>
                  <a:lnTo>
                    <a:pt x="13504063" y="219506"/>
                  </a:lnTo>
                  <a:lnTo>
                    <a:pt x="13544931" y="247065"/>
                  </a:lnTo>
                  <a:lnTo>
                    <a:pt x="13594982" y="257175"/>
                  </a:lnTo>
                  <a:lnTo>
                    <a:pt x="13645033" y="247065"/>
                  </a:lnTo>
                  <a:lnTo>
                    <a:pt x="13685901" y="219506"/>
                  </a:lnTo>
                  <a:lnTo>
                    <a:pt x="13713460" y="178638"/>
                  </a:lnTo>
                  <a:lnTo>
                    <a:pt x="13723569" y="128587"/>
                  </a:lnTo>
                  <a:close/>
                </a:path>
              </a:pathLst>
            </a:custGeom>
            <a:solidFill>
              <a:srgbClr val="A1EFB1"/>
            </a:solidFill>
          </p:spPr>
          <p:txBody>
            <a:bodyPr wrap="square" lIns="0" tIns="0" rIns="0" bIns="0" rtlCol="0"/>
            <a:lstStyle/>
            <a:p>
              <a:endParaRPr/>
            </a:p>
          </p:txBody>
        </p:sp>
      </p:grpSp>
      <p:sp>
        <p:nvSpPr>
          <p:cNvPr id="16" name="Rectangle 1">
            <a:extLst>
              <a:ext uri="{FF2B5EF4-FFF2-40B4-BE49-F238E27FC236}">
                <a16:creationId xmlns:a16="http://schemas.microsoft.com/office/drawing/2014/main" xmlns="" id="{2A5CDB08-E738-7EC3-6C99-0A6769E60D46}"/>
              </a:ext>
            </a:extLst>
          </p:cNvPr>
          <p:cNvSpPr>
            <a:spLocks noChangeArrowheads="1"/>
          </p:cNvSpPr>
          <p:nvPr/>
        </p:nvSpPr>
        <p:spPr bwMode="auto">
          <a:xfrm>
            <a:off x="955076" y="1829712"/>
            <a:ext cx="7438604"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//Write a program  Print numbers from 1 to 5</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#include &lt;</a:t>
            </a:r>
            <a:r>
              <a:rPr kumimoji="0" lang="en-US" altLang="en-US" sz="24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stdio.h</a:t>
            </a: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int </a:t>
            </a: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 1;              </a:t>
            </a:r>
            <a:r>
              <a:rPr kumimoji="0" lang="en-US" altLang="en-US" sz="2400" b="0" i="0" u="none" strike="noStrike" cap="none" normalizeH="0" baseline="0" dirty="0">
                <a:ln>
                  <a:noFill/>
                </a:ln>
                <a:solidFill>
                  <a:srgbClr val="222222"/>
                </a:solidFill>
                <a:effectLst/>
                <a:latin typeface="Arial Unicode MS"/>
                <a:ea typeface="Courier"/>
                <a:cs typeface="Courier New" panose="02070309020205020404" pitchFamily="49" charset="0"/>
              </a:rPr>
              <a:t>//initializing the variable</a:t>
            </a: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while (</a:t>
            </a: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&lt;= 5)     </a:t>
            </a:r>
            <a:r>
              <a:rPr kumimoji="0" lang="en-US" altLang="en-US" sz="2400" b="0" i="0" u="none" strike="noStrike" cap="none" normalizeH="0" baseline="0" dirty="0">
                <a:ln>
                  <a:noFill/>
                </a:ln>
                <a:solidFill>
                  <a:srgbClr val="222222"/>
                </a:solidFill>
                <a:effectLst/>
                <a:latin typeface="Arial Unicode MS"/>
                <a:ea typeface="Courier"/>
                <a:cs typeface="Courier New" panose="02070309020205020404" pitchFamily="49" charset="0"/>
              </a:rPr>
              <a:t>//while loop with condition</a:t>
            </a: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printf</a:t>
            </a: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("%d\n", </a:t>
            </a:r>
            <a:r>
              <a:rPr kumimoji="0" lang="en-US" altLang="en-US" sz="24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endParaRPr kumimoji="0" lang="en-US" altLang="en-US" sz="2400" b="0" i="0" u="none" strike="noStrike" cap="none" normalizeH="0" baseline="0" dirty="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endParaRPr kumimoji="0" lang="en-US" altLang="en-US" sz="2400" b="0" i="0" u="none" strike="noStrike" cap="none" normalizeH="0" baseline="0" dirty="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182563"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return 0;</a:t>
            </a:r>
          </a:p>
          <a:p>
            <a:pPr marL="0" marR="0" lvl="0" indent="182563" algn="l" defTabSz="914400" rtl="0" eaLnBrk="0" fontAlgn="base" latinLnBrk="0" hangingPunct="0">
              <a:lnSpc>
                <a:spcPct val="100000"/>
              </a:lnSpc>
              <a:spcBef>
                <a:spcPct val="0"/>
              </a:spcBef>
              <a:spcAft>
                <a:spcPct val="0"/>
              </a:spcAft>
              <a:buClrTx/>
              <a:buSzTx/>
              <a:buFontTx/>
              <a:buNone/>
              <a:tabLst/>
            </a:pPr>
            <a:r>
              <a:rPr lang="en-US" altLang="en-US" sz="2400" dirty="0">
                <a:latin typeface="Calibri" panose="020F0502020204030204" pitchFamily="34" charset="0"/>
                <a:ea typeface="Yu Mincho" panose="02020400000000000000" pitchFamily="18" charset="-128"/>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84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xmlns="" id="{6B98D55D-AF71-1EFB-8123-1F583041491F}"/>
              </a:ext>
            </a:extLst>
          </p:cNvPr>
          <p:cNvPicPr/>
          <p:nvPr/>
        </p:nvPicPr>
        <p:blipFill>
          <a:blip r:embed="rId2" cstate="print"/>
          <a:stretch>
            <a:fillRect/>
          </a:stretch>
        </p:blipFill>
        <p:spPr>
          <a:xfrm>
            <a:off x="0" y="-152400"/>
            <a:ext cx="3048000" cy="6477000"/>
          </a:xfrm>
          <a:prstGeom prst="rect">
            <a:avLst/>
          </a:prstGeom>
        </p:spPr>
      </p:pic>
      <p:sp>
        <p:nvSpPr>
          <p:cNvPr id="4" name="TextBox 3">
            <a:extLst>
              <a:ext uri="{FF2B5EF4-FFF2-40B4-BE49-F238E27FC236}">
                <a16:creationId xmlns:a16="http://schemas.microsoft.com/office/drawing/2014/main" xmlns="" id="{0682FACD-E160-A9DF-B04B-8147F8CBA548}"/>
              </a:ext>
            </a:extLst>
          </p:cNvPr>
          <p:cNvSpPr txBox="1"/>
          <p:nvPr/>
        </p:nvSpPr>
        <p:spPr>
          <a:xfrm>
            <a:off x="3200400" y="152400"/>
            <a:ext cx="5562600" cy="1015663"/>
          </a:xfrm>
          <a:prstGeom prst="rect">
            <a:avLst/>
          </a:prstGeom>
          <a:noFill/>
        </p:spPr>
        <p:txBody>
          <a:bodyPr wrap="square">
            <a:spAutoFit/>
          </a:bodyPr>
          <a:lstStyle/>
          <a:p>
            <a:r>
              <a:rPr lang="en-US" sz="6000" b="0" spc="165" dirty="0">
                <a:solidFill>
                  <a:schemeClr val="accent5">
                    <a:lumMod val="60000"/>
                    <a:lumOff val="40000"/>
                  </a:schemeClr>
                </a:solidFill>
                <a:latin typeface="Trebuchet MS"/>
                <a:cs typeface="Trebuchet MS"/>
              </a:rPr>
              <a:t>DO-While loop</a:t>
            </a:r>
            <a:endParaRPr lang="en-IN" sz="6000" dirty="0">
              <a:solidFill>
                <a:schemeClr val="accent5">
                  <a:lumMod val="60000"/>
                  <a:lumOff val="40000"/>
                </a:schemeClr>
              </a:solidFill>
            </a:endParaRPr>
          </a:p>
        </p:txBody>
      </p:sp>
      <p:sp>
        <p:nvSpPr>
          <p:cNvPr id="6" name="TextBox 5">
            <a:extLst>
              <a:ext uri="{FF2B5EF4-FFF2-40B4-BE49-F238E27FC236}">
                <a16:creationId xmlns:a16="http://schemas.microsoft.com/office/drawing/2014/main" xmlns="" id="{4B185F75-66DC-BB38-F367-DEAC27A4C015}"/>
              </a:ext>
            </a:extLst>
          </p:cNvPr>
          <p:cNvSpPr txBox="1"/>
          <p:nvPr/>
        </p:nvSpPr>
        <p:spPr>
          <a:xfrm>
            <a:off x="3276600" y="1600200"/>
            <a:ext cx="4572000" cy="1305486"/>
          </a:xfrm>
          <a:prstGeom prst="rect">
            <a:avLst/>
          </a:prstGeom>
          <a:noFill/>
        </p:spPr>
        <p:txBody>
          <a:bodyPr wrap="square">
            <a:spAutoFit/>
          </a:bodyPr>
          <a:lstStyle/>
          <a:p>
            <a:pPr marL="12700">
              <a:lnSpc>
                <a:spcPct val="100000"/>
              </a:lnSpc>
              <a:spcBef>
                <a:spcPts val="100"/>
              </a:spcBef>
            </a:pPr>
            <a:r>
              <a:rPr lang="en-US" sz="2400" b="1" spc="-15" dirty="0" err="1">
                <a:solidFill>
                  <a:srgbClr val="A1EFB1"/>
                </a:solidFill>
                <a:latin typeface="Tahoma"/>
                <a:cs typeface="Tahoma"/>
              </a:rPr>
              <a:t>Defination</a:t>
            </a:r>
            <a:r>
              <a:rPr lang="en-US" sz="2400" b="1" spc="-15" dirty="0">
                <a:solidFill>
                  <a:srgbClr val="A1EFB1"/>
                </a:solidFill>
                <a:latin typeface="Tahoma"/>
                <a:cs typeface="Tahoma"/>
              </a:rPr>
              <a:t>:</a:t>
            </a:r>
          </a:p>
          <a:p>
            <a:pPr marL="12700">
              <a:lnSpc>
                <a:spcPct val="100000"/>
              </a:lnSpc>
              <a:spcBef>
                <a:spcPts val="100"/>
              </a:spcBef>
            </a:pPr>
            <a:r>
              <a:rPr lang="en-US" sz="1800" dirty="0">
                <a:latin typeface="Tahoma"/>
                <a:cs typeface="Tahoma"/>
              </a:rPr>
              <a:t>The body of do...while loop is executed at least once. Only then, the test expression is evaluated.</a:t>
            </a:r>
          </a:p>
        </p:txBody>
      </p:sp>
      <p:sp>
        <p:nvSpPr>
          <p:cNvPr id="8" name="TextBox 7">
            <a:extLst>
              <a:ext uri="{FF2B5EF4-FFF2-40B4-BE49-F238E27FC236}">
                <a16:creationId xmlns:a16="http://schemas.microsoft.com/office/drawing/2014/main" xmlns="" id="{6B7EB05B-4CED-05E3-F93C-762F27A27B77}"/>
              </a:ext>
            </a:extLst>
          </p:cNvPr>
          <p:cNvSpPr txBox="1"/>
          <p:nvPr/>
        </p:nvSpPr>
        <p:spPr>
          <a:xfrm>
            <a:off x="3352800" y="3085068"/>
            <a:ext cx="4572000" cy="369332"/>
          </a:xfrm>
          <a:prstGeom prst="rect">
            <a:avLst/>
          </a:prstGeom>
          <a:noFill/>
        </p:spPr>
        <p:txBody>
          <a:bodyPr wrap="square">
            <a:spAutoFit/>
          </a:bodyPr>
          <a:lstStyle/>
          <a:p>
            <a:r>
              <a:rPr lang="en-US" sz="18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rPr>
              <a:t>Syntax</a:t>
            </a:r>
            <a:endParaRPr lang="en-IN" sz="1800" b="1" dirty="0">
              <a:solidFill>
                <a:schemeClr val="accent4">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xmlns="" id="{7F515422-07D5-5817-C1DB-3E26CB36A01A}"/>
              </a:ext>
            </a:extLst>
          </p:cNvPr>
          <p:cNvSpPr txBox="1"/>
          <p:nvPr/>
        </p:nvSpPr>
        <p:spPr>
          <a:xfrm>
            <a:off x="3337560" y="3715862"/>
            <a:ext cx="4572000" cy="157241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Yu Mincho" panose="02020400000000000000" pitchFamily="18" charset="-128"/>
                <a:cs typeface="Times New Roman" panose="02020603050405020304" pitchFamily="18" charset="0"/>
              </a:rPr>
              <a:t>do {</a:t>
            </a:r>
          </a:p>
          <a:p>
            <a:pPr>
              <a:lnSpc>
                <a:spcPct val="107000"/>
              </a:lnSpc>
              <a:spcAft>
                <a:spcPts val="800"/>
              </a:spcAft>
            </a:pPr>
            <a:r>
              <a:rPr lang="en-IN" sz="1800" dirty="0">
                <a:effectLst/>
                <a:latin typeface="Calibri" panose="020F0502020204030204" pitchFamily="34" charset="0"/>
                <a:ea typeface="Yu Mincho" panose="02020400000000000000" pitchFamily="18" charset="-128"/>
                <a:cs typeface="Times New Roman" panose="02020603050405020304" pitchFamily="18" charset="0"/>
              </a:rPr>
              <a:t>  // the body of the loop</a:t>
            </a:r>
          </a:p>
          <a:p>
            <a:pPr>
              <a:lnSpc>
                <a:spcPct val="107000"/>
              </a:lnSpc>
              <a:spcAft>
                <a:spcPts val="800"/>
              </a:spcAft>
            </a:pPr>
            <a:r>
              <a:rPr lang="en-IN" sz="1800" dirty="0">
                <a:effectLst/>
                <a:latin typeface="Calibri" panose="020F0502020204030204" pitchFamily="34" charset="0"/>
                <a:ea typeface="Yu Mincho" panose="02020400000000000000" pitchFamily="18" charset="-128"/>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Yu Mincho" panose="02020400000000000000" pitchFamily="18" charset="-128"/>
                <a:cs typeface="Times New Roman" panose="02020603050405020304" pitchFamily="18" charset="0"/>
              </a:rPr>
              <a:t>while (test Expression);</a:t>
            </a:r>
          </a:p>
        </p:txBody>
      </p:sp>
    </p:spTree>
    <p:extLst>
      <p:ext uri="{BB962C8B-B14F-4D97-AF65-F5344CB8AC3E}">
        <p14:creationId xmlns:p14="http://schemas.microsoft.com/office/powerpoint/2010/main" val="3933271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0100" y="304800"/>
            <a:ext cx="6553200"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IF ELSE Statement</a:t>
            </a:r>
            <a:endParaRPr lang="en-US" sz="4400" b="1" dirty="0">
              <a:effectLst>
                <a:outerShdw blurRad="38100" dist="38100" dir="2700000" algn="tl">
                  <a:srgbClr val="000000">
                    <a:alpha val="43137"/>
                  </a:srgbClr>
                </a:outerShdw>
              </a:effectLst>
            </a:endParaRPr>
          </a:p>
        </p:txBody>
      </p:sp>
      <p:sp>
        <p:nvSpPr>
          <p:cNvPr id="6" name="TextBox 5"/>
          <p:cNvSpPr txBox="1"/>
          <p:nvPr/>
        </p:nvSpPr>
        <p:spPr>
          <a:xfrm>
            <a:off x="304800" y="1371600"/>
            <a:ext cx="754380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Sylfaen" panose="010A0502050306030303" pitchFamily="18" charset="0"/>
                <a:cs typeface="Times New Roman" panose="02020603050405020304" pitchFamily="18" charset="0"/>
              </a:rPr>
              <a:t>The </a:t>
            </a:r>
            <a:r>
              <a:rPr lang="en-US" b="1" dirty="0">
                <a:latin typeface="Sylfaen" panose="010A0502050306030303" pitchFamily="18" charset="0"/>
                <a:cs typeface="Times New Roman" panose="02020603050405020304" pitchFamily="18" charset="0"/>
              </a:rPr>
              <a:t>if-else statement </a:t>
            </a:r>
            <a:r>
              <a:rPr lang="en-US" dirty="0">
                <a:latin typeface="Sylfaen" panose="010A0502050306030303" pitchFamily="18" charset="0"/>
                <a:cs typeface="Times New Roman" panose="02020603050405020304" pitchFamily="18" charset="0"/>
              </a:rPr>
              <a:t>in C is used to perform the operations based on some specific condition. </a:t>
            </a:r>
            <a:endParaRPr lang="en-US" dirty="0" smtClean="0">
              <a:latin typeface="Sylfaen" panose="010A0502050306030303" pitchFamily="18" charset="0"/>
              <a:cs typeface="Times New Roman" panose="02020603050405020304" pitchFamily="18" charset="0"/>
            </a:endParaRPr>
          </a:p>
          <a:p>
            <a:endParaRPr lang="en-US" dirty="0" smtClean="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Sylfaen" panose="010A0502050306030303" pitchFamily="18" charset="0"/>
                <a:cs typeface="Times New Roman" panose="02020603050405020304" pitchFamily="18" charset="0"/>
              </a:rPr>
              <a:t>The </a:t>
            </a:r>
            <a:r>
              <a:rPr lang="en-US" dirty="0">
                <a:latin typeface="Sylfaen" panose="010A0502050306030303" pitchFamily="18" charset="0"/>
                <a:cs typeface="Times New Roman" panose="02020603050405020304" pitchFamily="18" charset="0"/>
              </a:rPr>
              <a:t>operations specified in if block are executed if and only if the given condition is </a:t>
            </a:r>
            <a:r>
              <a:rPr lang="en-US" b="1" dirty="0">
                <a:latin typeface="Sylfaen" panose="010A0502050306030303" pitchFamily="18" charset="0"/>
                <a:cs typeface="Times New Roman" panose="02020603050405020304" pitchFamily="18" charset="0"/>
              </a:rPr>
              <a:t>true</a:t>
            </a:r>
            <a:r>
              <a:rPr lang="en-US" dirty="0" smtClean="0">
                <a:latin typeface="Sylfaen" panose="010A0502050306030303"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Sylfaen" panose="010A0502050306030303" pitchFamily="18" charset="0"/>
                <a:cs typeface="Times New Roman" panose="02020603050405020304" pitchFamily="18" charset="0"/>
              </a:rPr>
              <a:t>It gives our program the ability to make decisions according to the input provided by the user.</a:t>
            </a:r>
            <a:endParaRPr lang="en-US" dirty="0">
              <a:latin typeface="Sylfaen" panose="010A0502050306030303" pitchFamily="18" charset="0"/>
              <a:cs typeface="Times New Roman" panose="02020603050405020304" pitchFamily="18" charset="0"/>
            </a:endParaRPr>
          </a:p>
          <a:p>
            <a:endParaRPr lang="en-US" dirty="0" smtClean="0"/>
          </a:p>
          <a:p>
            <a:endParaRPr lang="en-US"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75000"/>
                  </a:schemeClr>
                </a:solidFill>
                <a:latin typeface="Sylfaen" panose="010A0502050306030303" pitchFamily="18" charset="0"/>
                <a:cs typeface="Times New Roman" panose="02020603050405020304" pitchFamily="18" charset="0"/>
              </a:rPr>
              <a:t>There </a:t>
            </a:r>
            <a:r>
              <a:rPr lang="en-US" dirty="0">
                <a:solidFill>
                  <a:schemeClr val="accent1">
                    <a:lumMod val="75000"/>
                  </a:schemeClr>
                </a:solidFill>
                <a:latin typeface="Sylfaen" panose="010A0502050306030303" pitchFamily="18" charset="0"/>
                <a:cs typeface="Times New Roman" panose="02020603050405020304" pitchFamily="18" charset="0"/>
              </a:rPr>
              <a:t>are the following variants of if statement in C language –</a:t>
            </a:r>
          </a:p>
          <a:p>
            <a:endParaRPr lang="en-US" dirty="0">
              <a:solidFill>
                <a:schemeClr val="accent2">
                  <a:lumMod val="75000"/>
                </a:schemeClr>
              </a:solidFill>
              <a:latin typeface="Sylfaen" panose="010A0502050306030303"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Sylfaen" panose="010A0502050306030303" pitchFamily="18" charset="0"/>
                <a:cs typeface="Times New Roman" panose="02020603050405020304" pitchFamily="18" charset="0"/>
              </a:rPr>
              <a:t>If statement</a:t>
            </a:r>
          </a:p>
          <a:p>
            <a:pPr marL="342900" indent="-342900">
              <a:buFont typeface="Wingdings" panose="05000000000000000000" pitchFamily="2" charset="2"/>
              <a:buChar char="Ø"/>
            </a:pPr>
            <a:r>
              <a:rPr lang="en-US" dirty="0">
                <a:latin typeface="Sylfaen" panose="010A0502050306030303" pitchFamily="18" charset="0"/>
                <a:cs typeface="Times New Roman" panose="02020603050405020304" pitchFamily="18" charset="0"/>
              </a:rPr>
              <a:t>If-else statement</a:t>
            </a:r>
          </a:p>
          <a:p>
            <a:pPr marL="342900" indent="-342900">
              <a:buFont typeface="Wingdings" panose="05000000000000000000" pitchFamily="2" charset="2"/>
              <a:buChar char="Ø"/>
            </a:pPr>
            <a:r>
              <a:rPr lang="en-US" dirty="0">
                <a:latin typeface="Sylfaen" panose="010A0502050306030303" pitchFamily="18" charset="0"/>
                <a:cs typeface="Times New Roman" panose="02020603050405020304" pitchFamily="18" charset="0"/>
              </a:rPr>
              <a:t>If else-if ladder</a:t>
            </a:r>
          </a:p>
          <a:p>
            <a:pPr marL="342900" indent="-342900">
              <a:buFont typeface="Wingdings" panose="05000000000000000000" pitchFamily="2" charset="2"/>
              <a:buChar char="Ø"/>
            </a:pPr>
            <a:r>
              <a:rPr lang="en-US" dirty="0">
                <a:latin typeface="Sylfaen" panose="010A0502050306030303" pitchFamily="18" charset="0"/>
                <a:cs typeface="Times New Roman" panose="02020603050405020304" pitchFamily="18" charset="0"/>
              </a:rPr>
              <a:t>Nested if</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318205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5">
            <a:extLst>
              <a:ext uri="{FF2B5EF4-FFF2-40B4-BE49-F238E27FC236}">
                <a16:creationId xmlns:a16="http://schemas.microsoft.com/office/drawing/2014/main" xmlns="" id="{773AA5C5-CFC6-570B-4467-D1D4A06FFEB1}"/>
              </a:ext>
            </a:extLst>
          </p:cNvPr>
          <p:cNvGrpSpPr/>
          <p:nvPr/>
        </p:nvGrpSpPr>
        <p:grpSpPr>
          <a:xfrm>
            <a:off x="609173" y="402078"/>
            <a:ext cx="467995" cy="678180"/>
            <a:chOff x="12543024" y="5723762"/>
            <a:chExt cx="467995" cy="678180"/>
          </a:xfrm>
        </p:grpSpPr>
        <p:sp>
          <p:nvSpPr>
            <p:cNvPr id="3" name="object 6">
              <a:extLst>
                <a:ext uri="{FF2B5EF4-FFF2-40B4-BE49-F238E27FC236}">
                  <a16:creationId xmlns:a16="http://schemas.microsoft.com/office/drawing/2014/main" xmlns="" id="{339308C3-CDFA-1820-9B57-71DE8F285DC4}"/>
                </a:ext>
              </a:extLst>
            </p:cNvPr>
            <p:cNvSpPr/>
            <p:nvPr/>
          </p:nvSpPr>
          <p:spPr>
            <a:xfrm>
              <a:off x="12543024" y="5723762"/>
              <a:ext cx="467995" cy="468630"/>
            </a:xfrm>
            <a:custGeom>
              <a:avLst/>
              <a:gdLst/>
              <a:ahLst/>
              <a:cxnLst/>
              <a:rect l="l" t="t" r="r" b="b"/>
              <a:pathLst>
                <a:path w="467994" h="468629">
                  <a:moveTo>
                    <a:pt x="233782" y="468602"/>
                  </a:moveTo>
                  <a:lnTo>
                    <a:pt x="186726" y="463834"/>
                  </a:lnTo>
                  <a:lnTo>
                    <a:pt x="142871" y="450160"/>
                  </a:lnTo>
                  <a:lnTo>
                    <a:pt x="103163" y="428532"/>
                  </a:lnTo>
                  <a:lnTo>
                    <a:pt x="68551" y="399899"/>
                  </a:lnTo>
                  <a:lnTo>
                    <a:pt x="39981" y="365210"/>
                  </a:lnTo>
                  <a:lnTo>
                    <a:pt x="18400" y="325414"/>
                  </a:lnTo>
                  <a:lnTo>
                    <a:pt x="4758" y="281461"/>
                  </a:lnTo>
                  <a:lnTo>
                    <a:pt x="0" y="234301"/>
                  </a:lnTo>
                  <a:lnTo>
                    <a:pt x="4758" y="187141"/>
                  </a:lnTo>
                  <a:lnTo>
                    <a:pt x="18400" y="143188"/>
                  </a:lnTo>
                  <a:lnTo>
                    <a:pt x="39981" y="103392"/>
                  </a:lnTo>
                  <a:lnTo>
                    <a:pt x="68551" y="68703"/>
                  </a:lnTo>
                  <a:lnTo>
                    <a:pt x="103163" y="40069"/>
                  </a:lnTo>
                  <a:lnTo>
                    <a:pt x="142871" y="18441"/>
                  </a:lnTo>
                  <a:lnTo>
                    <a:pt x="186726" y="4768"/>
                  </a:lnTo>
                  <a:lnTo>
                    <a:pt x="233782" y="0"/>
                  </a:lnTo>
                  <a:lnTo>
                    <a:pt x="280838" y="4768"/>
                  </a:lnTo>
                  <a:lnTo>
                    <a:pt x="324694" y="18441"/>
                  </a:lnTo>
                  <a:lnTo>
                    <a:pt x="353428" y="34092"/>
                  </a:lnTo>
                  <a:lnTo>
                    <a:pt x="233782" y="34092"/>
                  </a:lnTo>
                  <a:lnTo>
                    <a:pt x="187977" y="39380"/>
                  </a:lnTo>
                  <a:lnTo>
                    <a:pt x="145930" y="54442"/>
                  </a:lnTo>
                  <a:lnTo>
                    <a:pt x="108839" y="78076"/>
                  </a:lnTo>
                  <a:lnTo>
                    <a:pt x="77903" y="109081"/>
                  </a:lnTo>
                  <a:lnTo>
                    <a:pt x="54321" y="146255"/>
                  </a:lnTo>
                  <a:lnTo>
                    <a:pt x="39293" y="188395"/>
                  </a:lnTo>
                  <a:lnTo>
                    <a:pt x="34017" y="234301"/>
                  </a:lnTo>
                  <a:lnTo>
                    <a:pt x="39293" y="280206"/>
                  </a:lnTo>
                  <a:lnTo>
                    <a:pt x="54321" y="322347"/>
                  </a:lnTo>
                  <a:lnTo>
                    <a:pt x="77903" y="359521"/>
                  </a:lnTo>
                  <a:lnTo>
                    <a:pt x="108840" y="390525"/>
                  </a:lnTo>
                  <a:lnTo>
                    <a:pt x="145931" y="414160"/>
                  </a:lnTo>
                  <a:lnTo>
                    <a:pt x="187978" y="429222"/>
                  </a:lnTo>
                  <a:lnTo>
                    <a:pt x="233782" y="434509"/>
                  </a:lnTo>
                  <a:lnTo>
                    <a:pt x="353428" y="434509"/>
                  </a:lnTo>
                  <a:lnTo>
                    <a:pt x="324694" y="450160"/>
                  </a:lnTo>
                  <a:lnTo>
                    <a:pt x="280838" y="463834"/>
                  </a:lnTo>
                  <a:lnTo>
                    <a:pt x="233782" y="468602"/>
                  </a:lnTo>
                  <a:close/>
                </a:path>
                <a:path w="467994" h="468629">
                  <a:moveTo>
                    <a:pt x="353428" y="434509"/>
                  </a:moveTo>
                  <a:lnTo>
                    <a:pt x="233782" y="434509"/>
                  </a:lnTo>
                  <a:lnTo>
                    <a:pt x="279586" y="429222"/>
                  </a:lnTo>
                  <a:lnTo>
                    <a:pt x="321633" y="414160"/>
                  </a:lnTo>
                  <a:lnTo>
                    <a:pt x="358725" y="390525"/>
                  </a:lnTo>
                  <a:lnTo>
                    <a:pt x="389661" y="359521"/>
                  </a:lnTo>
                  <a:lnTo>
                    <a:pt x="413243" y="322347"/>
                  </a:lnTo>
                  <a:lnTo>
                    <a:pt x="428272" y="280206"/>
                  </a:lnTo>
                  <a:lnTo>
                    <a:pt x="433548" y="234301"/>
                  </a:lnTo>
                  <a:lnTo>
                    <a:pt x="428272" y="188395"/>
                  </a:lnTo>
                  <a:lnTo>
                    <a:pt x="413243" y="146255"/>
                  </a:lnTo>
                  <a:lnTo>
                    <a:pt x="389662" y="109081"/>
                  </a:lnTo>
                  <a:lnTo>
                    <a:pt x="358726" y="78076"/>
                  </a:lnTo>
                  <a:lnTo>
                    <a:pt x="321635" y="54442"/>
                  </a:lnTo>
                  <a:lnTo>
                    <a:pt x="279587" y="39380"/>
                  </a:lnTo>
                  <a:lnTo>
                    <a:pt x="233782" y="34092"/>
                  </a:lnTo>
                  <a:lnTo>
                    <a:pt x="353428" y="34092"/>
                  </a:lnTo>
                  <a:lnTo>
                    <a:pt x="399014" y="68703"/>
                  </a:lnTo>
                  <a:lnTo>
                    <a:pt x="427584" y="103392"/>
                  </a:lnTo>
                  <a:lnTo>
                    <a:pt x="449164" y="143188"/>
                  </a:lnTo>
                  <a:lnTo>
                    <a:pt x="462807" y="187141"/>
                  </a:lnTo>
                  <a:lnTo>
                    <a:pt x="467565" y="234301"/>
                  </a:lnTo>
                  <a:lnTo>
                    <a:pt x="462807" y="281461"/>
                  </a:lnTo>
                  <a:lnTo>
                    <a:pt x="449164" y="325414"/>
                  </a:lnTo>
                  <a:lnTo>
                    <a:pt x="427584" y="365210"/>
                  </a:lnTo>
                  <a:lnTo>
                    <a:pt x="399014" y="399899"/>
                  </a:lnTo>
                  <a:lnTo>
                    <a:pt x="364401" y="428532"/>
                  </a:lnTo>
                  <a:lnTo>
                    <a:pt x="353428" y="434509"/>
                  </a:lnTo>
                  <a:close/>
                </a:path>
              </a:pathLst>
            </a:custGeom>
            <a:solidFill>
              <a:srgbClr val="389D4E"/>
            </a:solidFill>
          </p:spPr>
          <p:txBody>
            <a:bodyPr wrap="square" lIns="0" tIns="0" rIns="0" bIns="0" rtlCol="0"/>
            <a:lstStyle/>
            <a:p>
              <a:endParaRPr/>
            </a:p>
          </p:txBody>
        </p:sp>
        <p:pic>
          <p:nvPicPr>
            <p:cNvPr id="4" name="object 7">
              <a:extLst>
                <a:ext uri="{FF2B5EF4-FFF2-40B4-BE49-F238E27FC236}">
                  <a16:creationId xmlns:a16="http://schemas.microsoft.com/office/drawing/2014/main" xmlns="" id="{1487842C-7826-B57B-2834-C667D7D1280F}"/>
                </a:ext>
              </a:extLst>
            </p:cNvPr>
            <p:cNvPicPr/>
            <p:nvPr/>
          </p:nvPicPr>
          <p:blipFill>
            <a:blip r:embed="rId3" cstate="print"/>
            <a:stretch>
              <a:fillRect/>
            </a:stretch>
          </p:blipFill>
          <p:spPr>
            <a:xfrm>
              <a:off x="12672973" y="5950880"/>
              <a:ext cx="207670" cy="450656"/>
            </a:xfrm>
            <a:prstGeom prst="rect">
              <a:avLst/>
            </a:prstGeom>
          </p:spPr>
        </p:pic>
      </p:grpSp>
      <p:sp>
        <p:nvSpPr>
          <p:cNvPr id="6" name="TextBox 5">
            <a:extLst>
              <a:ext uri="{FF2B5EF4-FFF2-40B4-BE49-F238E27FC236}">
                <a16:creationId xmlns:a16="http://schemas.microsoft.com/office/drawing/2014/main" xmlns="" id="{566A3F4F-2604-8D65-3653-7C92203CF746}"/>
              </a:ext>
            </a:extLst>
          </p:cNvPr>
          <p:cNvSpPr txBox="1"/>
          <p:nvPr/>
        </p:nvSpPr>
        <p:spPr>
          <a:xfrm>
            <a:off x="1097061" y="256189"/>
            <a:ext cx="4572000" cy="1015663"/>
          </a:xfrm>
          <a:prstGeom prst="rect">
            <a:avLst/>
          </a:prstGeom>
          <a:noFill/>
        </p:spPr>
        <p:txBody>
          <a:bodyPr wrap="square">
            <a:spAutoFit/>
          </a:bodyPr>
          <a:lstStyle/>
          <a:p>
            <a:r>
              <a:rPr lang="en-US" sz="6000" b="0" spc="265" dirty="0">
                <a:latin typeface="Trebuchet MS"/>
                <a:cs typeface="Trebuchet MS"/>
              </a:rPr>
              <a:t>EXAMPLE:</a:t>
            </a:r>
            <a:endParaRPr lang="en-IN" sz="6000" dirty="0"/>
          </a:p>
        </p:txBody>
      </p:sp>
      <p:sp>
        <p:nvSpPr>
          <p:cNvPr id="8" name="TextBox 7">
            <a:extLst>
              <a:ext uri="{FF2B5EF4-FFF2-40B4-BE49-F238E27FC236}">
                <a16:creationId xmlns:a16="http://schemas.microsoft.com/office/drawing/2014/main" xmlns="" id="{4953EBFA-C940-C353-AD38-FDF110043A34}"/>
              </a:ext>
            </a:extLst>
          </p:cNvPr>
          <p:cNvSpPr txBox="1"/>
          <p:nvPr/>
        </p:nvSpPr>
        <p:spPr>
          <a:xfrm>
            <a:off x="609173" y="1142727"/>
            <a:ext cx="6446520" cy="523220"/>
          </a:xfrm>
          <a:prstGeom prst="rect">
            <a:avLst/>
          </a:prstGeom>
          <a:noFill/>
        </p:spPr>
        <p:txBody>
          <a:bodyPr wrap="square">
            <a:spAutoFit/>
          </a:bodyPr>
          <a:lstStyle/>
          <a:p>
            <a:pPr marL="12700">
              <a:lnSpc>
                <a:spcPct val="100000"/>
              </a:lnSpc>
              <a:spcBef>
                <a:spcPts val="100"/>
              </a:spcBef>
            </a:pPr>
            <a:r>
              <a:rPr lang="en-US" sz="2800" b="1" spc="-30" dirty="0">
                <a:solidFill>
                  <a:srgbClr val="389D4E"/>
                </a:solidFill>
                <a:latin typeface="Tahoma"/>
                <a:cs typeface="Tahoma"/>
              </a:rPr>
              <a:t>Write a program to print table of 2</a:t>
            </a:r>
            <a:endParaRPr lang="en-US" sz="2800" dirty="0">
              <a:latin typeface="Tahoma"/>
              <a:cs typeface="Tahoma"/>
            </a:endParaRPr>
          </a:p>
        </p:txBody>
      </p:sp>
      <p:sp>
        <p:nvSpPr>
          <p:cNvPr id="10" name="TextBox 9">
            <a:extLst>
              <a:ext uri="{FF2B5EF4-FFF2-40B4-BE49-F238E27FC236}">
                <a16:creationId xmlns:a16="http://schemas.microsoft.com/office/drawing/2014/main" xmlns="" id="{502931FD-F020-1747-C2D1-9DC63AED2E5C}"/>
              </a:ext>
            </a:extLst>
          </p:cNvPr>
          <p:cNvSpPr txBox="1"/>
          <p:nvPr/>
        </p:nvSpPr>
        <p:spPr>
          <a:xfrm>
            <a:off x="739122" y="1790972"/>
            <a:ext cx="4572000" cy="5067028"/>
          </a:xfrm>
          <a:prstGeom prst="rect">
            <a:avLst/>
          </a:prstGeom>
          <a:noFill/>
        </p:spPr>
        <p:txBody>
          <a:bodyPr wrap="square">
            <a:spAutoFit/>
          </a:bodyPr>
          <a:lstStyle/>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#include&lt;stdio.h&gt;</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int main()</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a:t>
            </a:r>
          </a:p>
          <a:p>
            <a:pPr indent="457200">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int </a:t>
            </a:r>
            <a:r>
              <a:rPr lang="en-IN" dirty="0" err="1">
                <a:effectLst/>
                <a:latin typeface="Tahoma" panose="020B0604030504040204" pitchFamily="34" charset="0"/>
                <a:ea typeface="Tahoma" panose="020B0604030504040204" pitchFamily="34" charset="0"/>
                <a:cs typeface="Tahoma" panose="020B0604030504040204" pitchFamily="34" charset="0"/>
              </a:rPr>
              <a:t>num</a:t>
            </a:r>
            <a:r>
              <a:rPr lang="en-IN" dirty="0">
                <a:effectLst/>
                <a:latin typeface="Tahoma" panose="020B0604030504040204" pitchFamily="34" charset="0"/>
                <a:ea typeface="Tahoma" panose="020B0604030504040204" pitchFamily="34" charset="0"/>
                <a:cs typeface="Tahoma" panose="020B0604030504040204" pitchFamily="34" charset="0"/>
              </a:rPr>
              <a:t>=1;	 //initializing the variable</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do	             //do-while loop </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a:t>
            </a:r>
            <a:r>
              <a:rPr lang="en-IN" dirty="0" err="1">
                <a:effectLst/>
                <a:latin typeface="Tahoma" panose="020B0604030504040204" pitchFamily="34" charset="0"/>
                <a:ea typeface="Tahoma" panose="020B0604030504040204" pitchFamily="34" charset="0"/>
                <a:cs typeface="Tahoma" panose="020B0604030504040204" pitchFamily="34" charset="0"/>
              </a:rPr>
              <a:t>printf</a:t>
            </a:r>
            <a:r>
              <a:rPr lang="en-IN" dirty="0">
                <a:effectLst/>
                <a:latin typeface="Tahoma" panose="020B0604030504040204" pitchFamily="34" charset="0"/>
                <a:ea typeface="Tahoma" panose="020B0604030504040204" pitchFamily="34" charset="0"/>
                <a:cs typeface="Tahoma" panose="020B0604030504040204" pitchFamily="34" charset="0"/>
              </a:rPr>
              <a:t>("%d\n",2*</a:t>
            </a:r>
            <a:r>
              <a:rPr lang="en-IN" dirty="0" err="1">
                <a:effectLst/>
                <a:latin typeface="Tahoma" panose="020B0604030504040204" pitchFamily="34" charset="0"/>
                <a:ea typeface="Tahoma" panose="020B0604030504040204" pitchFamily="34" charset="0"/>
                <a:cs typeface="Tahoma" panose="020B0604030504040204" pitchFamily="34" charset="0"/>
              </a:rPr>
              <a:t>num</a:t>
            </a:r>
            <a:r>
              <a:rPr lang="en-IN" dirty="0">
                <a:effectLst/>
                <a:latin typeface="Tahoma" panose="020B0604030504040204" pitchFamily="34" charset="0"/>
                <a:ea typeface="Tahoma" panose="020B0604030504040204" pitchFamily="34" charset="0"/>
                <a:cs typeface="Tahoma" panose="020B0604030504040204" pitchFamily="34" charset="0"/>
              </a:rPr>
              <a:t>);</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a:t>
            </a:r>
            <a:r>
              <a:rPr lang="en-IN" dirty="0" err="1">
                <a:effectLst/>
                <a:latin typeface="Tahoma" panose="020B0604030504040204" pitchFamily="34" charset="0"/>
                <a:ea typeface="Tahoma" panose="020B0604030504040204" pitchFamily="34" charset="0"/>
                <a:cs typeface="Tahoma" panose="020B0604030504040204" pitchFamily="34" charset="0"/>
              </a:rPr>
              <a:t>num</a:t>
            </a:r>
            <a:r>
              <a:rPr lang="en-IN" dirty="0">
                <a:effectLst/>
                <a:latin typeface="Tahoma" panose="020B0604030504040204" pitchFamily="34" charset="0"/>
                <a:ea typeface="Tahoma" panose="020B0604030504040204" pitchFamily="34" charset="0"/>
                <a:cs typeface="Tahoma" panose="020B0604030504040204" pitchFamily="34" charset="0"/>
              </a:rPr>
              <a:t>++;		//incrementing operation</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}while(</a:t>
            </a:r>
            <a:r>
              <a:rPr lang="en-IN" dirty="0" err="1">
                <a:effectLst/>
                <a:latin typeface="Tahoma" panose="020B0604030504040204" pitchFamily="34" charset="0"/>
                <a:ea typeface="Tahoma" panose="020B0604030504040204" pitchFamily="34" charset="0"/>
                <a:cs typeface="Tahoma" panose="020B0604030504040204" pitchFamily="34" charset="0"/>
              </a:rPr>
              <a:t>num</a:t>
            </a:r>
            <a:r>
              <a:rPr lang="en-IN" dirty="0">
                <a:effectLst/>
                <a:latin typeface="Tahoma" panose="020B0604030504040204" pitchFamily="34" charset="0"/>
                <a:ea typeface="Tahoma" panose="020B0604030504040204" pitchFamily="34" charset="0"/>
                <a:cs typeface="Tahoma" panose="020B0604030504040204" pitchFamily="34" charset="0"/>
              </a:rPr>
              <a:t>&lt;=10);</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return 0;</a:t>
            </a:r>
          </a:p>
          <a:p>
            <a:pPr>
              <a:lnSpc>
                <a:spcPct val="107000"/>
              </a:lnSpc>
              <a:spcAft>
                <a:spcPts val="800"/>
              </a:spcAft>
            </a:pPr>
            <a:r>
              <a:rPr lang="en-IN" dirty="0">
                <a:effectLst/>
                <a:latin typeface="Tahoma" panose="020B0604030504040204" pitchFamily="34" charset="0"/>
                <a:ea typeface="Tahoma" panose="020B0604030504040204" pitchFamily="34" charset="0"/>
                <a:cs typeface="Tahoma" panose="020B0604030504040204" pitchFamily="34" charset="0"/>
              </a:rPr>
              <a:t>} </a:t>
            </a:r>
          </a:p>
          <a:p>
            <a:pPr marL="12700">
              <a:lnSpc>
                <a:spcPct val="100000"/>
              </a:lnSpc>
              <a:spcBef>
                <a:spcPts val="100"/>
              </a:spcBef>
            </a:pPr>
            <a:endParaRPr lang="en-US" sz="1800" spc="40" dirty="0">
              <a:solidFill>
                <a:srgbClr val="292929"/>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3860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FD8B4D6-91D1-4B70-A02C-D90113B00A9B}"/>
              </a:ext>
            </a:extLst>
          </p:cNvPr>
          <p:cNvSpPr txBox="1"/>
          <p:nvPr/>
        </p:nvSpPr>
        <p:spPr>
          <a:xfrm>
            <a:off x="396240" y="533400"/>
            <a:ext cx="4191000" cy="923330"/>
          </a:xfrm>
          <a:prstGeom prst="rect">
            <a:avLst/>
          </a:prstGeom>
          <a:noFill/>
        </p:spPr>
        <p:txBody>
          <a:bodyPr wrap="square">
            <a:spAutoFit/>
          </a:bodyPr>
          <a:lstStyle/>
          <a:p>
            <a:r>
              <a:rPr lang="en-US" sz="5400" b="0" spc="50" dirty="0">
                <a:solidFill>
                  <a:schemeClr val="tx1"/>
                </a:solidFill>
                <a:latin typeface="Lucida Sans Unicode"/>
                <a:cs typeface="Lucida Sans Unicode"/>
              </a:rPr>
              <a:t>While loop </a:t>
            </a:r>
            <a:endParaRPr lang="en-IN" sz="5400" dirty="0"/>
          </a:p>
        </p:txBody>
      </p:sp>
      <p:sp>
        <p:nvSpPr>
          <p:cNvPr id="4" name="object 2">
            <a:extLst>
              <a:ext uri="{FF2B5EF4-FFF2-40B4-BE49-F238E27FC236}">
                <a16:creationId xmlns:a16="http://schemas.microsoft.com/office/drawing/2014/main" xmlns="" id="{A2A3DBD9-89C6-0C79-BA72-166F76B9B60B}"/>
              </a:ext>
            </a:extLst>
          </p:cNvPr>
          <p:cNvSpPr/>
          <p:nvPr/>
        </p:nvSpPr>
        <p:spPr>
          <a:xfrm>
            <a:off x="0" y="-9331"/>
            <a:ext cx="4587240" cy="64008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389D4E"/>
          </a:solidFill>
        </p:spPr>
        <p:txBody>
          <a:bodyPr wrap="square" lIns="0" tIns="0" rIns="0" bIns="0" rtlCol="0"/>
          <a:lstStyle/>
          <a:p>
            <a:r>
              <a:rPr lang="en-US" sz="1800" b="0" spc="50" dirty="0">
                <a:solidFill>
                  <a:schemeClr val="tx1"/>
                </a:solidFill>
                <a:latin typeface="Lucida Sans Unicode"/>
                <a:cs typeface="Lucida Sans Unicode"/>
              </a:rPr>
              <a:t>           </a:t>
            </a:r>
          </a:p>
          <a:p>
            <a:endParaRPr lang="en-US" sz="4800" dirty="0"/>
          </a:p>
        </p:txBody>
      </p:sp>
      <p:sp>
        <p:nvSpPr>
          <p:cNvPr id="6" name="TextBox 5">
            <a:extLst>
              <a:ext uri="{FF2B5EF4-FFF2-40B4-BE49-F238E27FC236}">
                <a16:creationId xmlns:a16="http://schemas.microsoft.com/office/drawing/2014/main" xmlns="" id="{B092F4D9-2A90-7CDC-059A-5B8FF69E0E1A}"/>
              </a:ext>
            </a:extLst>
          </p:cNvPr>
          <p:cNvSpPr txBox="1"/>
          <p:nvPr/>
        </p:nvSpPr>
        <p:spPr>
          <a:xfrm>
            <a:off x="419388" y="1166842"/>
            <a:ext cx="3909060" cy="452431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rPr>
              <a:t>Loop is Entry control-loop.</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While loop is a pre-test loop.</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It test the condition before executing the loop body.</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There is no </a:t>
            </a:r>
            <a:r>
              <a:rPr lang="en-US" sz="2400" dirty="0" err="1">
                <a:solidFill>
                  <a:schemeClr val="bg1"/>
                </a:solidFill>
              </a:rPr>
              <a:t>semicolom</a:t>
            </a:r>
            <a:r>
              <a:rPr lang="en-US" sz="2400" dirty="0">
                <a:solidFill>
                  <a:schemeClr val="bg1"/>
                </a:solidFill>
              </a:rPr>
              <a:t> at the end of the loop.</a:t>
            </a:r>
          </a:p>
        </p:txBody>
      </p:sp>
      <p:sp>
        <p:nvSpPr>
          <p:cNvPr id="8" name="TextBox 7">
            <a:extLst>
              <a:ext uri="{FF2B5EF4-FFF2-40B4-BE49-F238E27FC236}">
                <a16:creationId xmlns:a16="http://schemas.microsoft.com/office/drawing/2014/main" xmlns="" id="{6A9DC5B5-C571-0566-91E6-89ADEA146DD9}"/>
              </a:ext>
            </a:extLst>
          </p:cNvPr>
          <p:cNvSpPr txBox="1"/>
          <p:nvPr/>
        </p:nvSpPr>
        <p:spPr>
          <a:xfrm>
            <a:off x="4800600" y="117901"/>
            <a:ext cx="4572000" cy="830997"/>
          </a:xfrm>
          <a:prstGeom prst="rect">
            <a:avLst/>
          </a:prstGeom>
          <a:noFill/>
        </p:spPr>
        <p:txBody>
          <a:bodyPr wrap="square">
            <a:spAutoFit/>
          </a:bodyPr>
          <a:lstStyle/>
          <a:p>
            <a:pPr marL="12700" marR="295275">
              <a:lnSpc>
                <a:spcPct val="100000"/>
              </a:lnSpc>
              <a:spcBef>
                <a:spcPts val="100"/>
              </a:spcBef>
            </a:pPr>
            <a:r>
              <a:rPr lang="en-US" sz="4800" spc="-130" dirty="0">
                <a:solidFill>
                  <a:schemeClr val="accent3">
                    <a:lumMod val="75000"/>
                  </a:schemeClr>
                </a:solidFill>
              </a:rPr>
              <a:t>Do-While loop</a:t>
            </a:r>
            <a:endParaRPr lang="en-US" sz="4800" spc="-55" dirty="0">
              <a:solidFill>
                <a:schemeClr val="accent3">
                  <a:lumMod val="75000"/>
                </a:schemeClr>
              </a:solidFill>
            </a:endParaRPr>
          </a:p>
        </p:txBody>
      </p:sp>
      <p:sp>
        <p:nvSpPr>
          <p:cNvPr id="10" name="TextBox 9">
            <a:extLst>
              <a:ext uri="{FF2B5EF4-FFF2-40B4-BE49-F238E27FC236}">
                <a16:creationId xmlns:a16="http://schemas.microsoft.com/office/drawing/2014/main" xmlns="" id="{3DC79EB5-71D7-278A-9EF5-27C30384C93A}"/>
              </a:ext>
            </a:extLst>
          </p:cNvPr>
          <p:cNvSpPr txBox="1"/>
          <p:nvPr/>
        </p:nvSpPr>
        <p:spPr>
          <a:xfrm>
            <a:off x="4610388" y="1166842"/>
            <a:ext cx="4137660" cy="415498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Do-while loop is exit  control loop.</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Do-while loop is a </a:t>
            </a:r>
            <a:r>
              <a:rPr lang="en-US" sz="2400" dirty="0" err="1">
                <a:latin typeface="Tahoma" panose="020B0604030504040204" pitchFamily="34" charset="0"/>
                <a:ea typeface="Tahoma" panose="020B0604030504040204" pitchFamily="34" charset="0"/>
                <a:cs typeface="Tahoma" panose="020B0604030504040204" pitchFamily="34" charset="0"/>
              </a:rPr>
              <a:t>post test</a:t>
            </a:r>
            <a:r>
              <a:rPr lang="en-US" sz="2400" dirty="0">
                <a:latin typeface="Tahoma" panose="020B0604030504040204" pitchFamily="34" charset="0"/>
                <a:ea typeface="Tahoma" panose="020B0604030504040204" pitchFamily="34" charset="0"/>
                <a:cs typeface="Tahoma" panose="020B0604030504040204" pitchFamily="34" charset="0"/>
              </a:rPr>
              <a:t> loop.</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It test the condition at the end of the loop body.</a:t>
            </a:r>
          </a:p>
          <a:p>
            <a:pPr marL="285750" indent="-285750">
              <a:buFont typeface="Arial" panose="020B0604020202020204" pitchFamily="34" charset="0"/>
              <a:buChar cha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400" dirty="0" err="1">
                <a:latin typeface="Tahoma" panose="020B0604030504040204" pitchFamily="34" charset="0"/>
                <a:ea typeface="Tahoma" panose="020B0604030504040204" pitchFamily="34" charset="0"/>
                <a:cs typeface="Tahoma" panose="020B0604030504040204" pitchFamily="34" charset="0"/>
              </a:rPr>
              <a:t>Semicolom</a:t>
            </a:r>
            <a:r>
              <a:rPr lang="en-US" sz="2400" dirty="0">
                <a:latin typeface="Tahoma" panose="020B0604030504040204" pitchFamily="34" charset="0"/>
                <a:ea typeface="Tahoma" panose="020B0604030504040204" pitchFamily="34" charset="0"/>
                <a:cs typeface="Tahoma" panose="020B0604030504040204" pitchFamily="34" charset="0"/>
              </a:rPr>
              <a:t> is </a:t>
            </a:r>
            <a:r>
              <a:rPr lang="en-US" sz="2400" dirty="0" err="1">
                <a:latin typeface="Tahoma" panose="020B0604030504040204" pitchFamily="34" charset="0"/>
                <a:ea typeface="Tahoma" panose="020B0604030504040204" pitchFamily="34" charset="0"/>
                <a:cs typeface="Tahoma" panose="020B0604030504040204" pitchFamily="34" charset="0"/>
              </a:rPr>
              <a:t>compulrsory</a:t>
            </a:r>
            <a:r>
              <a:rPr lang="en-US" sz="2400" dirty="0">
                <a:latin typeface="Tahoma" panose="020B0604030504040204" pitchFamily="34" charset="0"/>
                <a:ea typeface="Tahoma" panose="020B0604030504040204" pitchFamily="34" charset="0"/>
                <a:cs typeface="Tahoma" panose="020B0604030504040204" pitchFamily="34" charset="0"/>
              </a:rPr>
              <a:t> at the end of the loop.</a:t>
            </a:r>
          </a:p>
        </p:txBody>
      </p:sp>
      <p:sp>
        <p:nvSpPr>
          <p:cNvPr id="12" name="TextBox 11">
            <a:extLst>
              <a:ext uri="{FF2B5EF4-FFF2-40B4-BE49-F238E27FC236}">
                <a16:creationId xmlns:a16="http://schemas.microsoft.com/office/drawing/2014/main" xmlns="" id="{9FB3322F-4F53-ECAD-CBD5-5406AA256361}"/>
              </a:ext>
            </a:extLst>
          </p:cNvPr>
          <p:cNvSpPr txBox="1"/>
          <p:nvPr/>
        </p:nvSpPr>
        <p:spPr>
          <a:xfrm>
            <a:off x="419388" y="117901"/>
            <a:ext cx="4687746" cy="1015663"/>
          </a:xfrm>
          <a:prstGeom prst="rect">
            <a:avLst/>
          </a:prstGeom>
          <a:noFill/>
        </p:spPr>
        <p:txBody>
          <a:bodyPr wrap="square">
            <a:spAutoFit/>
          </a:bodyPr>
          <a:lstStyle/>
          <a:p>
            <a:r>
              <a:rPr lang="en-US" sz="6000" b="0" spc="50" dirty="0">
                <a:solidFill>
                  <a:schemeClr val="tx1"/>
                </a:solidFill>
                <a:latin typeface="Lucida Sans Unicode"/>
                <a:cs typeface="Lucida Sans Unicode"/>
              </a:rPr>
              <a:t>While loop </a:t>
            </a:r>
            <a:endParaRPr lang="en-IN" sz="6000" dirty="0"/>
          </a:p>
        </p:txBody>
      </p:sp>
    </p:spTree>
    <p:extLst>
      <p:ext uri="{BB962C8B-B14F-4D97-AF65-F5344CB8AC3E}">
        <p14:creationId xmlns:p14="http://schemas.microsoft.com/office/powerpoint/2010/main" val="3633556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8E756-17DB-A7FA-A6C9-ED0D57C8A946}"/>
              </a:ext>
            </a:extLst>
          </p:cNvPr>
          <p:cNvSpPr>
            <a:spLocks noGrp="1"/>
          </p:cNvSpPr>
          <p:nvPr>
            <p:ph type="title"/>
          </p:nvPr>
        </p:nvSpPr>
        <p:spPr/>
        <p:txBody>
          <a:bodyPr/>
          <a:lstStyle/>
          <a:p>
            <a:r>
              <a:rPr lang="en-US" dirty="0"/>
              <a:t>Problem For Practice :</a:t>
            </a:r>
            <a:endParaRPr lang="en-IN" dirty="0"/>
          </a:p>
        </p:txBody>
      </p:sp>
      <p:sp>
        <p:nvSpPr>
          <p:cNvPr id="6" name="TextBox 5">
            <a:extLst>
              <a:ext uri="{FF2B5EF4-FFF2-40B4-BE49-F238E27FC236}">
                <a16:creationId xmlns:a16="http://schemas.microsoft.com/office/drawing/2014/main" xmlns="" id="{FF25E0A8-7276-4CCA-67FE-8685E379935E}"/>
              </a:ext>
            </a:extLst>
          </p:cNvPr>
          <p:cNvSpPr txBox="1"/>
          <p:nvPr/>
        </p:nvSpPr>
        <p:spPr>
          <a:xfrm>
            <a:off x="1143000" y="1905000"/>
            <a:ext cx="6858000" cy="3816429"/>
          </a:xfrm>
          <a:prstGeom prst="rect">
            <a:avLst/>
          </a:prstGeom>
          <a:noFill/>
        </p:spPr>
        <p:txBody>
          <a:bodyPr wrap="square" rtlCol="0">
            <a:spAutoFit/>
          </a:bodyPr>
          <a:lstStyle/>
          <a:p>
            <a:r>
              <a:rPr lang="en-IN" sz="2800" dirty="0">
                <a:effectLst/>
                <a:latin typeface="Calibri" panose="020F0502020204030204" pitchFamily="34" charset="0"/>
                <a:ea typeface="Yu Mincho" panose="02020400000000000000" pitchFamily="18" charset="-128"/>
                <a:cs typeface="Times New Roman" panose="02020603050405020304" pitchFamily="18" charset="0"/>
              </a:rPr>
              <a:t>QUE 1: Program to print table for the given number using while loop in C.</a:t>
            </a:r>
          </a:p>
          <a:p>
            <a:endParaRPr lang="en-IN" sz="2800" dirty="0">
              <a:effectLst/>
              <a:latin typeface="Calibri" panose="020F0502020204030204" pitchFamily="34" charset="0"/>
              <a:ea typeface="Yu Mincho" panose="02020400000000000000" pitchFamily="18" charset="-128"/>
              <a:cs typeface="Times New Roman" panose="02020603050405020304" pitchFamily="18" charset="0"/>
            </a:endParaRPr>
          </a:p>
          <a:p>
            <a:r>
              <a:rPr lang="en-IN" sz="2800" dirty="0">
                <a:effectLst/>
                <a:latin typeface="Calibri" panose="020F0502020204030204" pitchFamily="34" charset="0"/>
                <a:ea typeface="Yu Mincho" panose="02020400000000000000" pitchFamily="18" charset="-128"/>
                <a:cs typeface="Times New Roman" panose="02020603050405020304" pitchFamily="18" charset="0"/>
              </a:rPr>
              <a:t>QUE 2: Program to print first 5 odd number using while loop in C.</a:t>
            </a:r>
          </a:p>
          <a:p>
            <a:endParaRPr lang="en-IN" sz="2800" dirty="0">
              <a:latin typeface="Calibri" panose="020F0502020204030204" pitchFamily="34" charset="0"/>
              <a:ea typeface="Yu Mincho" panose="02020400000000000000" pitchFamily="18" charset="-128"/>
              <a:cs typeface="Times New Roman" panose="02020603050405020304" pitchFamily="18" charset="0"/>
            </a:endParaRPr>
          </a:p>
          <a:p>
            <a:r>
              <a:rPr lang="en-IN" sz="2800" dirty="0">
                <a:effectLst/>
                <a:latin typeface="Calibri" panose="020F0502020204030204" pitchFamily="34" charset="0"/>
                <a:ea typeface="Yu Mincho" panose="02020400000000000000" pitchFamily="18" charset="-128"/>
                <a:cs typeface="Times New Roman" panose="02020603050405020304" pitchFamily="18" charset="0"/>
              </a:rPr>
              <a:t>QUE 3: Program to print table </a:t>
            </a:r>
            <a:r>
              <a:rPr lang="en-IN" sz="2800" dirty="0">
                <a:latin typeface="Calibri" panose="020F0502020204030204" pitchFamily="34" charset="0"/>
                <a:ea typeface="Yu Mincho" panose="02020400000000000000" pitchFamily="18" charset="-128"/>
                <a:cs typeface="Times New Roman" panose="02020603050405020304" pitchFamily="18" charset="0"/>
              </a:rPr>
              <a:t>of 2 </a:t>
            </a:r>
            <a:r>
              <a:rPr lang="en-IN" sz="2800" dirty="0">
                <a:effectLst/>
                <a:latin typeface="Calibri" panose="020F0502020204030204" pitchFamily="34" charset="0"/>
                <a:ea typeface="Yu Mincho" panose="02020400000000000000" pitchFamily="18" charset="-128"/>
                <a:cs typeface="Times New Roman" panose="02020603050405020304" pitchFamily="18" charset="0"/>
              </a:rPr>
              <a:t> using do- while loop in C.</a:t>
            </a:r>
          </a:p>
          <a:p>
            <a:endParaRPr lang="en-IN" dirty="0"/>
          </a:p>
        </p:txBody>
      </p:sp>
    </p:spTree>
    <p:extLst>
      <p:ext uri="{BB962C8B-B14F-4D97-AF65-F5344CB8AC3E}">
        <p14:creationId xmlns:p14="http://schemas.microsoft.com/office/powerpoint/2010/main" val="3180598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F8A953E-119B-4B21-A753-2CA3E456EEF4}"/>
              </a:ext>
            </a:extLst>
          </p:cNvPr>
          <p:cNvSpPr txBox="1"/>
          <p:nvPr/>
        </p:nvSpPr>
        <p:spPr>
          <a:xfrm>
            <a:off x="838200" y="304800"/>
            <a:ext cx="4876799" cy="923330"/>
          </a:xfrm>
          <a:prstGeom prst="rect">
            <a:avLst/>
          </a:prstGeom>
          <a:noFill/>
        </p:spPr>
        <p:txBody>
          <a:bodyPr wrap="square" rtlCol="0">
            <a:spAutoFit/>
          </a:bodyPr>
          <a:lstStyle/>
          <a:p>
            <a:r>
              <a:rPr lang="en-GB" sz="5400" b="1" dirty="0"/>
              <a:t>Break </a:t>
            </a:r>
            <a:r>
              <a:rPr lang="en-GB" sz="2400" b="1" dirty="0"/>
              <a:t>Statement</a:t>
            </a:r>
            <a:endParaRPr lang="en-IN" sz="2400" b="1" dirty="0"/>
          </a:p>
        </p:txBody>
      </p:sp>
      <p:sp>
        <p:nvSpPr>
          <p:cNvPr id="6" name="TextBox 5">
            <a:extLst>
              <a:ext uri="{FF2B5EF4-FFF2-40B4-BE49-F238E27FC236}">
                <a16:creationId xmlns:a16="http://schemas.microsoft.com/office/drawing/2014/main" xmlns="" id="{5B0BF933-F018-4AAA-AE42-567B6B3CE057}"/>
              </a:ext>
            </a:extLst>
          </p:cNvPr>
          <p:cNvSpPr txBox="1"/>
          <p:nvPr/>
        </p:nvSpPr>
        <p:spPr>
          <a:xfrm>
            <a:off x="304800" y="1828800"/>
            <a:ext cx="8077200" cy="3754874"/>
          </a:xfrm>
          <a:prstGeom prst="rect">
            <a:avLst/>
          </a:prstGeom>
          <a:noFill/>
        </p:spPr>
        <p:txBody>
          <a:bodyPr wrap="square" rtlCol="0">
            <a:spAutoFit/>
          </a:bodyPr>
          <a:lstStyle/>
          <a:p>
            <a:pPr marL="342900" indent="-342900">
              <a:buFont typeface="Wingdings" panose="05000000000000000000" pitchFamily="2" charset="2"/>
              <a:buChar char="§"/>
            </a:pPr>
            <a:r>
              <a:rPr lang="en-GB" sz="2000" dirty="0"/>
              <a:t>The break is a </a:t>
            </a:r>
            <a:r>
              <a:rPr lang="en-GB" sz="2000" b="1" dirty="0"/>
              <a:t>keyword</a:t>
            </a:r>
            <a:r>
              <a:rPr lang="en-GB" sz="2000" dirty="0"/>
              <a:t> in C which is used to bring the program control out of the </a:t>
            </a:r>
            <a:r>
              <a:rPr lang="en-GB" sz="2000" b="1" dirty="0"/>
              <a:t>loop.</a:t>
            </a:r>
          </a:p>
          <a:p>
            <a:endParaRPr lang="en-GB" sz="2000" b="1" dirty="0"/>
          </a:p>
          <a:p>
            <a:pPr marL="342900" indent="-342900">
              <a:buFont typeface="Wingdings" panose="05000000000000000000" pitchFamily="2" charset="2"/>
              <a:buChar char="§"/>
            </a:pPr>
            <a:endParaRPr lang="en-GB" sz="2000" b="1" dirty="0"/>
          </a:p>
          <a:p>
            <a:pPr marL="342900" indent="-342900">
              <a:buFont typeface="Wingdings" panose="05000000000000000000" pitchFamily="2" charset="2"/>
              <a:buChar char="§"/>
            </a:pPr>
            <a:r>
              <a:rPr lang="en-GB" sz="2000" dirty="0"/>
              <a:t>The break statement </a:t>
            </a:r>
            <a:r>
              <a:rPr lang="en-GB" sz="2000" b="1" dirty="0"/>
              <a:t>terminates</a:t>
            </a:r>
            <a:r>
              <a:rPr lang="en-GB" sz="2000" dirty="0"/>
              <a:t> the execution of the nearest enclosing </a:t>
            </a:r>
            <a:r>
              <a:rPr lang="en-GB" sz="2000" b="1" dirty="0"/>
              <a:t>do, for, switch, or while </a:t>
            </a:r>
            <a:r>
              <a:rPr lang="en-GB" sz="2000" dirty="0"/>
              <a:t>statement in which it appears. </a:t>
            </a:r>
          </a:p>
          <a:p>
            <a:endParaRPr lang="en-GB" sz="2000" dirty="0"/>
          </a:p>
          <a:p>
            <a:endParaRPr lang="en-GB" sz="2000" dirty="0"/>
          </a:p>
          <a:p>
            <a:pPr marL="342900" indent="-342900">
              <a:buFont typeface="Wingdings" panose="05000000000000000000" pitchFamily="2" charset="2"/>
              <a:buChar char="§"/>
            </a:pPr>
            <a:r>
              <a:rPr lang="en-GB" sz="2000" dirty="0"/>
              <a:t>Break statement can be used with</a:t>
            </a:r>
          </a:p>
          <a:p>
            <a:pPr marL="342900" indent="-342900">
              <a:buFont typeface="Wingdings" panose="05000000000000000000" pitchFamily="2" charset="2"/>
              <a:buChar char="ü"/>
            </a:pPr>
            <a:r>
              <a:rPr lang="en-GB" sz="2000" b="1" dirty="0"/>
              <a:t>Loops </a:t>
            </a:r>
          </a:p>
          <a:p>
            <a:pPr marL="342900" indent="-342900">
              <a:buFont typeface="Wingdings" panose="05000000000000000000" pitchFamily="2" charset="2"/>
              <a:buChar char="ü"/>
            </a:pPr>
            <a:r>
              <a:rPr lang="en-GB" sz="2000" b="1" dirty="0"/>
              <a:t>Switch case expressions</a:t>
            </a:r>
          </a:p>
          <a:p>
            <a:endParaRPr lang="en-IN" dirty="0"/>
          </a:p>
        </p:txBody>
      </p:sp>
    </p:spTree>
    <p:extLst>
      <p:ext uri="{BB962C8B-B14F-4D97-AF65-F5344CB8AC3E}">
        <p14:creationId xmlns:p14="http://schemas.microsoft.com/office/powerpoint/2010/main" val="2828725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E38C897-6A48-414E-ACB4-4EED5C527270}"/>
              </a:ext>
            </a:extLst>
          </p:cNvPr>
          <p:cNvPicPr>
            <a:picLocks noChangeAspect="1"/>
          </p:cNvPicPr>
          <p:nvPr/>
        </p:nvPicPr>
        <p:blipFill>
          <a:blip r:embed="rId2"/>
          <a:stretch>
            <a:fillRect/>
          </a:stretch>
        </p:blipFill>
        <p:spPr>
          <a:xfrm>
            <a:off x="304800" y="2090066"/>
            <a:ext cx="3886199" cy="3844230"/>
          </a:xfrm>
          <a:prstGeom prst="rect">
            <a:avLst/>
          </a:prstGeom>
        </p:spPr>
      </p:pic>
      <p:sp>
        <p:nvSpPr>
          <p:cNvPr id="7" name="TextBox 6">
            <a:extLst>
              <a:ext uri="{FF2B5EF4-FFF2-40B4-BE49-F238E27FC236}">
                <a16:creationId xmlns:a16="http://schemas.microsoft.com/office/drawing/2014/main" xmlns="" id="{E8A036F6-66A7-443C-BE3E-D23932E94F29}"/>
              </a:ext>
            </a:extLst>
          </p:cNvPr>
          <p:cNvSpPr txBox="1"/>
          <p:nvPr/>
        </p:nvSpPr>
        <p:spPr>
          <a:xfrm>
            <a:off x="4343400" y="304800"/>
            <a:ext cx="4419599" cy="3539430"/>
          </a:xfrm>
          <a:prstGeom prst="rect">
            <a:avLst/>
          </a:prstGeom>
          <a:noFill/>
        </p:spPr>
        <p:txBody>
          <a:bodyPr wrap="square" rtlCol="0">
            <a:spAutoFit/>
          </a:bodyPr>
          <a:lstStyle/>
          <a:p>
            <a:r>
              <a:rPr lang="en-GB" sz="2800" b="1" u="sng" dirty="0"/>
              <a:t>Syntax-</a:t>
            </a:r>
          </a:p>
          <a:p>
            <a:endParaRPr lang="en-GB" sz="2800" b="1" u="sng" dirty="0"/>
          </a:p>
          <a:p>
            <a:r>
              <a:rPr lang="en-GB" sz="2400" dirty="0">
                <a:latin typeface="Times New Roman" panose="02020603050405020304" pitchFamily="18" charset="0"/>
                <a:cs typeface="Times New Roman" panose="02020603050405020304" pitchFamily="18" charset="0"/>
              </a:rPr>
              <a:t>for (</a:t>
            </a:r>
            <a:r>
              <a:rPr lang="en-GB" sz="2400" dirty="0" err="1">
                <a:latin typeface="Times New Roman" panose="02020603050405020304" pitchFamily="18" charset="0"/>
                <a:cs typeface="Times New Roman" panose="02020603050405020304" pitchFamily="18" charset="0"/>
              </a:rPr>
              <a:t>init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testExpression</a:t>
            </a:r>
            <a:r>
              <a:rPr lang="en-GB" sz="2400" dirty="0">
                <a:latin typeface="Times New Roman" panose="02020603050405020304" pitchFamily="18" charset="0"/>
                <a:cs typeface="Times New Roman" panose="02020603050405020304" pitchFamily="18" charset="0"/>
              </a:rPr>
              <a:t>; update){</a:t>
            </a:r>
          </a:p>
          <a:p>
            <a:r>
              <a:rPr lang="en-GB" sz="2400" dirty="0">
                <a:latin typeface="Times New Roman" panose="02020603050405020304" pitchFamily="18" charset="0"/>
                <a:cs typeface="Times New Roman" panose="02020603050405020304" pitchFamily="18" charset="0"/>
              </a:rPr>
              <a:t>      //codes</a:t>
            </a:r>
          </a:p>
          <a:p>
            <a:r>
              <a:rPr lang="en-GB" sz="2400" dirty="0">
                <a:latin typeface="Times New Roman" panose="02020603050405020304" pitchFamily="18" charset="0"/>
                <a:cs typeface="Times New Roman" panose="02020603050405020304" pitchFamily="18" charset="0"/>
              </a:rPr>
              <a:t>if (condition to break){</a:t>
            </a:r>
          </a:p>
          <a:p>
            <a:r>
              <a:rPr lang="en-GB" sz="2400" dirty="0">
                <a:latin typeface="Times New Roman" panose="02020603050405020304" pitchFamily="18" charset="0"/>
                <a:cs typeface="Times New Roman" panose="02020603050405020304" pitchFamily="18" charset="0"/>
              </a:rPr>
              <a:t>            break;</a:t>
            </a:r>
          </a:p>
          <a:p>
            <a:r>
              <a:rPr lang="en-GB" sz="2400"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     //codes</a:t>
            </a:r>
          </a:p>
          <a:p>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5643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3459105-D8F5-4F38-A82B-BF80C3EE0D3D}"/>
              </a:ext>
            </a:extLst>
          </p:cNvPr>
          <p:cNvSpPr txBox="1"/>
          <p:nvPr/>
        </p:nvSpPr>
        <p:spPr>
          <a:xfrm>
            <a:off x="990600" y="304800"/>
            <a:ext cx="2362200" cy="523220"/>
          </a:xfrm>
          <a:prstGeom prst="rect">
            <a:avLst/>
          </a:prstGeom>
          <a:noFill/>
        </p:spPr>
        <p:txBody>
          <a:bodyPr wrap="square" rtlCol="0">
            <a:spAutoFit/>
          </a:bodyPr>
          <a:lstStyle/>
          <a:p>
            <a:r>
              <a:rPr lang="en-GB" sz="2800" b="1" dirty="0">
                <a:solidFill>
                  <a:srgbClr val="9EDC55"/>
                </a:solidFill>
              </a:rPr>
              <a:t>Example:</a:t>
            </a:r>
          </a:p>
        </p:txBody>
      </p:sp>
      <p:sp>
        <p:nvSpPr>
          <p:cNvPr id="5" name="TextBox 4">
            <a:extLst>
              <a:ext uri="{FF2B5EF4-FFF2-40B4-BE49-F238E27FC236}">
                <a16:creationId xmlns:a16="http://schemas.microsoft.com/office/drawing/2014/main" xmlns="" id="{866FB3D6-0BF7-47A6-9910-E5C5A1FA12DB}"/>
              </a:ext>
            </a:extLst>
          </p:cNvPr>
          <p:cNvSpPr txBox="1"/>
          <p:nvPr/>
        </p:nvSpPr>
        <p:spPr>
          <a:xfrm>
            <a:off x="762000" y="1752600"/>
            <a:ext cx="3429000" cy="22098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xmlns="" id="{F8703214-51E4-4916-A311-96AC9E8F4BE0}"/>
              </a:ext>
            </a:extLst>
          </p:cNvPr>
          <p:cNvSpPr txBox="1"/>
          <p:nvPr/>
        </p:nvSpPr>
        <p:spPr>
          <a:xfrm>
            <a:off x="609600" y="1828800"/>
            <a:ext cx="3352800"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xmlns="" id="{10580903-EA8A-4BD2-8FF4-32235622DC12}"/>
              </a:ext>
            </a:extLst>
          </p:cNvPr>
          <p:cNvSpPr txBox="1"/>
          <p:nvPr/>
        </p:nvSpPr>
        <p:spPr>
          <a:xfrm>
            <a:off x="491412" y="990600"/>
            <a:ext cx="7924800" cy="5355312"/>
          </a:xfrm>
          <a:prstGeom prst="rect">
            <a:avLst/>
          </a:prstGeom>
          <a:noFill/>
        </p:spPr>
        <p:txBody>
          <a:bodyPr wrap="square" rtlCol="0">
            <a:spAutoFit/>
          </a:bodyPr>
          <a:lstStyle/>
          <a:p>
            <a:r>
              <a:rPr lang="en-GB" dirty="0"/>
              <a:t>#include &lt;</a:t>
            </a:r>
            <a:r>
              <a:rPr lang="en-GB" dirty="0" err="1"/>
              <a:t>stdio.h</a:t>
            </a:r>
            <a:r>
              <a:rPr lang="en-GB" dirty="0"/>
              <a:t>&gt;</a:t>
            </a:r>
          </a:p>
          <a:p>
            <a:r>
              <a:rPr lang="en-GB" dirty="0"/>
              <a:t>int main(){</a:t>
            </a:r>
          </a:p>
          <a:p>
            <a:r>
              <a:rPr lang="en-GB" dirty="0">
                <a:solidFill>
                  <a:schemeClr val="bg1">
                    <a:lumMod val="65000"/>
                  </a:schemeClr>
                </a:solidFill>
              </a:rPr>
              <a:t>//add non zero numbers</a:t>
            </a:r>
          </a:p>
          <a:p>
            <a:r>
              <a:rPr lang="en-GB" dirty="0"/>
              <a:t>int </a:t>
            </a:r>
            <a:r>
              <a:rPr lang="en-GB" dirty="0" err="1"/>
              <a:t>num</a:t>
            </a:r>
            <a:r>
              <a:rPr lang="en-GB" dirty="0"/>
              <a:t>;</a:t>
            </a:r>
          </a:p>
          <a:p>
            <a:r>
              <a:rPr lang="en-GB" dirty="0"/>
              <a:t>int sum=0;</a:t>
            </a:r>
          </a:p>
          <a:p>
            <a:r>
              <a:rPr lang="en-GB" dirty="0"/>
              <a:t>int </a:t>
            </a:r>
            <a:r>
              <a:rPr lang="en-GB" dirty="0" err="1"/>
              <a:t>i,n</a:t>
            </a:r>
            <a:r>
              <a:rPr lang="en-GB" dirty="0"/>
              <a:t>;</a:t>
            </a:r>
          </a:p>
          <a:p>
            <a:r>
              <a:rPr lang="en-GB" dirty="0"/>
              <a:t>	</a:t>
            </a:r>
            <a:r>
              <a:rPr lang="en-GB" dirty="0" err="1"/>
              <a:t>printf</a:t>
            </a:r>
            <a:r>
              <a:rPr lang="en-GB" dirty="0"/>
              <a:t>(" Enter how many number do you want to add \n");</a:t>
            </a:r>
          </a:p>
          <a:p>
            <a:r>
              <a:rPr lang="en-GB" dirty="0"/>
              <a:t> 	</a:t>
            </a:r>
            <a:r>
              <a:rPr lang="en-GB" dirty="0" err="1"/>
              <a:t>scanf</a:t>
            </a:r>
            <a:r>
              <a:rPr lang="en-GB" dirty="0"/>
              <a:t>("%d", &amp;n);</a:t>
            </a:r>
          </a:p>
          <a:p>
            <a:r>
              <a:rPr lang="en-GB" dirty="0"/>
              <a:t>		for (</a:t>
            </a:r>
            <a:r>
              <a:rPr lang="en-GB" dirty="0" err="1"/>
              <a:t>i</a:t>
            </a:r>
            <a:r>
              <a:rPr lang="en-GB" dirty="0"/>
              <a:t>=1; </a:t>
            </a:r>
            <a:r>
              <a:rPr lang="en-GB" dirty="0" err="1"/>
              <a:t>i</a:t>
            </a:r>
            <a:r>
              <a:rPr lang="en-GB" dirty="0"/>
              <a:t>&lt;=n; </a:t>
            </a:r>
            <a:r>
              <a:rPr lang="en-GB" dirty="0" err="1"/>
              <a:t>i</a:t>
            </a:r>
            <a:r>
              <a:rPr lang="en-GB" dirty="0"/>
              <a:t>++) {</a:t>
            </a:r>
          </a:p>
          <a:p>
            <a:r>
              <a:rPr lang="en-GB" dirty="0"/>
              <a:t>	</a:t>
            </a:r>
            <a:r>
              <a:rPr lang="en-GB" dirty="0" err="1"/>
              <a:t>printf</a:t>
            </a:r>
            <a:r>
              <a:rPr lang="en-GB" dirty="0"/>
              <a:t>("enter number : %d\n", </a:t>
            </a:r>
            <a:r>
              <a:rPr lang="en-GB" dirty="0" err="1"/>
              <a:t>i</a:t>
            </a:r>
            <a:r>
              <a:rPr lang="en-GB" dirty="0"/>
              <a:t>); </a:t>
            </a:r>
          </a:p>
          <a:p>
            <a:r>
              <a:rPr lang="en-GB" dirty="0"/>
              <a:t>	</a:t>
            </a:r>
            <a:r>
              <a:rPr lang="en-GB" dirty="0" err="1"/>
              <a:t>scanf</a:t>
            </a:r>
            <a:r>
              <a:rPr lang="en-GB" dirty="0"/>
              <a:t>("%d", &amp;</a:t>
            </a:r>
            <a:r>
              <a:rPr lang="en-GB" dirty="0" err="1"/>
              <a:t>num</a:t>
            </a:r>
            <a:r>
              <a:rPr lang="en-GB" dirty="0"/>
              <a:t>);</a:t>
            </a:r>
          </a:p>
          <a:p>
            <a:r>
              <a:rPr lang="en-GB" dirty="0"/>
              <a:t>		if (</a:t>
            </a:r>
            <a:r>
              <a:rPr lang="en-GB" dirty="0" err="1"/>
              <a:t>num</a:t>
            </a:r>
            <a:r>
              <a:rPr lang="en-GB" dirty="0"/>
              <a:t>==0) {</a:t>
            </a:r>
          </a:p>
          <a:p>
            <a:r>
              <a:rPr lang="en-GB" dirty="0"/>
              <a:t>			break;</a:t>
            </a:r>
          </a:p>
          <a:p>
            <a:r>
              <a:rPr lang="en-GB" dirty="0"/>
              <a:t>} </a:t>
            </a:r>
            <a:r>
              <a:rPr lang="en-GB" dirty="0">
                <a:solidFill>
                  <a:schemeClr val="bg1">
                    <a:lumMod val="65000"/>
                  </a:schemeClr>
                </a:solidFill>
              </a:rPr>
              <a:t>//if you enter zero, loop is terminated</a:t>
            </a:r>
          </a:p>
          <a:p>
            <a:r>
              <a:rPr lang="en-GB" dirty="0"/>
              <a:t>		sum = </a:t>
            </a:r>
            <a:r>
              <a:rPr lang="en-GB" dirty="0" err="1"/>
              <a:t>sum+num</a:t>
            </a:r>
            <a:r>
              <a:rPr lang="en-GB" dirty="0"/>
              <a:t>;</a:t>
            </a:r>
          </a:p>
          <a:p>
            <a:r>
              <a:rPr lang="en-GB" dirty="0"/>
              <a:t>}</a:t>
            </a:r>
          </a:p>
          <a:p>
            <a:r>
              <a:rPr lang="en-GB" dirty="0"/>
              <a:t>	</a:t>
            </a:r>
            <a:r>
              <a:rPr lang="en-GB" dirty="0" err="1"/>
              <a:t>printf</a:t>
            </a:r>
            <a:r>
              <a:rPr lang="en-GB" dirty="0"/>
              <a:t>("Total is : %d\n", sum);</a:t>
            </a:r>
          </a:p>
          <a:p>
            <a:r>
              <a:rPr lang="en-GB" dirty="0"/>
              <a:t>return 0;</a:t>
            </a:r>
          </a:p>
          <a:p>
            <a:r>
              <a:rPr lang="en-GB" dirty="0"/>
              <a:t>}</a:t>
            </a:r>
            <a:endParaRPr lang="en-IN" dirty="0"/>
          </a:p>
        </p:txBody>
      </p:sp>
    </p:spTree>
    <p:extLst>
      <p:ext uri="{BB962C8B-B14F-4D97-AF65-F5344CB8AC3E}">
        <p14:creationId xmlns:p14="http://schemas.microsoft.com/office/powerpoint/2010/main" val="2192587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73CB9C-C821-408A-A2B4-6A2CD075B86B}"/>
              </a:ext>
            </a:extLst>
          </p:cNvPr>
          <p:cNvSpPr txBox="1"/>
          <p:nvPr/>
        </p:nvSpPr>
        <p:spPr>
          <a:xfrm>
            <a:off x="609600" y="457200"/>
            <a:ext cx="5486400" cy="1200329"/>
          </a:xfrm>
          <a:prstGeom prst="rect">
            <a:avLst/>
          </a:prstGeom>
          <a:noFill/>
        </p:spPr>
        <p:txBody>
          <a:bodyPr wrap="square" rtlCol="0">
            <a:spAutoFit/>
          </a:bodyPr>
          <a:lstStyle/>
          <a:p>
            <a:r>
              <a:rPr lang="en-GB" sz="5400" b="1" dirty="0"/>
              <a:t>Continue</a:t>
            </a:r>
            <a:r>
              <a:rPr lang="en-GB" sz="4400" b="1" dirty="0"/>
              <a:t> </a:t>
            </a:r>
            <a:r>
              <a:rPr lang="en-GB" sz="2400" b="1" dirty="0"/>
              <a:t>Statement</a:t>
            </a:r>
            <a:endParaRPr lang="en-IN" sz="2400" b="1" dirty="0"/>
          </a:p>
          <a:p>
            <a:endParaRPr lang="en-IN" dirty="0"/>
          </a:p>
        </p:txBody>
      </p:sp>
      <p:sp>
        <p:nvSpPr>
          <p:cNvPr id="3" name="TextBox 2">
            <a:extLst>
              <a:ext uri="{FF2B5EF4-FFF2-40B4-BE49-F238E27FC236}">
                <a16:creationId xmlns:a16="http://schemas.microsoft.com/office/drawing/2014/main" xmlns="" id="{7B76C223-40A0-48B3-8005-83E125AF4C35}"/>
              </a:ext>
            </a:extLst>
          </p:cNvPr>
          <p:cNvSpPr txBox="1"/>
          <p:nvPr/>
        </p:nvSpPr>
        <p:spPr>
          <a:xfrm>
            <a:off x="609600" y="1676400"/>
            <a:ext cx="7391400" cy="3170099"/>
          </a:xfrm>
          <a:prstGeom prst="rect">
            <a:avLst/>
          </a:prstGeom>
          <a:noFill/>
        </p:spPr>
        <p:txBody>
          <a:bodyPr wrap="square" rtlCol="0">
            <a:spAutoFit/>
          </a:bodyPr>
          <a:lstStyle/>
          <a:p>
            <a:pPr marL="285750" indent="-285750">
              <a:buFont typeface="Wingdings" panose="05000000000000000000" pitchFamily="2" charset="2"/>
              <a:buChar char="§"/>
            </a:pPr>
            <a:r>
              <a:rPr lang="en-GB" sz="2000" dirty="0"/>
              <a:t>It is used to bring the program control to the </a:t>
            </a:r>
            <a:r>
              <a:rPr lang="en-GB" sz="2000" b="1" dirty="0"/>
              <a:t>next iteration </a:t>
            </a:r>
            <a:r>
              <a:rPr lang="en-GB" sz="2000" dirty="0"/>
              <a:t>of the </a:t>
            </a:r>
            <a:r>
              <a:rPr lang="en-GB" sz="2000" b="1" dirty="0"/>
              <a:t>loop</a:t>
            </a:r>
            <a:r>
              <a:rPr lang="en-GB" sz="2000" dirty="0"/>
              <a:t>.</a:t>
            </a:r>
          </a:p>
          <a:p>
            <a:endParaRPr lang="en-GB" sz="2000" dirty="0"/>
          </a:p>
          <a:p>
            <a:pPr marL="285750" indent="-285750">
              <a:buFont typeface="Wingdings" panose="05000000000000000000" pitchFamily="2" charset="2"/>
              <a:buChar char="§"/>
            </a:pPr>
            <a:endParaRPr lang="en-GB" sz="2000" dirty="0"/>
          </a:p>
          <a:p>
            <a:pPr marL="285750" indent="-285750">
              <a:buFont typeface="Wingdings" panose="05000000000000000000" pitchFamily="2" charset="2"/>
              <a:buChar char="§"/>
            </a:pPr>
            <a:r>
              <a:rPr lang="en-GB" sz="2000" dirty="0"/>
              <a:t>The continue statement </a:t>
            </a:r>
            <a:r>
              <a:rPr lang="en-GB" sz="2000" b="1" dirty="0"/>
              <a:t>skips</a:t>
            </a:r>
            <a:r>
              <a:rPr lang="en-GB" sz="2000" dirty="0"/>
              <a:t> some code inside the loops and </a:t>
            </a:r>
            <a:r>
              <a:rPr lang="en-GB" sz="2000" b="1" dirty="0"/>
              <a:t>continues</a:t>
            </a:r>
            <a:r>
              <a:rPr lang="en-GB" sz="2000" dirty="0"/>
              <a:t> with the next iteration.</a:t>
            </a:r>
          </a:p>
          <a:p>
            <a:endParaRPr lang="en-GB" sz="2000" dirty="0"/>
          </a:p>
          <a:p>
            <a:pPr marL="285750" indent="-285750">
              <a:buFont typeface="Wingdings" panose="05000000000000000000" pitchFamily="2" charset="2"/>
              <a:buChar char="§"/>
            </a:pPr>
            <a:endParaRPr lang="en-GB" sz="2000" dirty="0"/>
          </a:p>
          <a:p>
            <a:pPr marL="285750" indent="-285750">
              <a:buFont typeface="Wingdings" panose="05000000000000000000" pitchFamily="2" charset="2"/>
              <a:buChar char="§"/>
            </a:pPr>
            <a:r>
              <a:rPr lang="en-GB" sz="2000" dirty="0"/>
              <a:t>It is mainly used for a </a:t>
            </a:r>
            <a:r>
              <a:rPr lang="en-GB" sz="2000" b="1" dirty="0"/>
              <a:t>condition</a:t>
            </a:r>
            <a:r>
              <a:rPr lang="en-GB" sz="2000" dirty="0"/>
              <a:t> so that we can skip some lines of code for a particular condition.</a:t>
            </a:r>
            <a:endParaRPr lang="en-IN" sz="2000" dirty="0"/>
          </a:p>
        </p:txBody>
      </p:sp>
    </p:spTree>
    <p:extLst>
      <p:ext uri="{BB962C8B-B14F-4D97-AF65-F5344CB8AC3E}">
        <p14:creationId xmlns:p14="http://schemas.microsoft.com/office/powerpoint/2010/main" val="699966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C615328-540D-4ACC-8D77-B971D01565E5}"/>
              </a:ext>
            </a:extLst>
          </p:cNvPr>
          <p:cNvPicPr>
            <a:picLocks noChangeAspect="1"/>
          </p:cNvPicPr>
          <p:nvPr/>
        </p:nvPicPr>
        <p:blipFill>
          <a:blip r:embed="rId2"/>
          <a:stretch>
            <a:fillRect/>
          </a:stretch>
        </p:blipFill>
        <p:spPr>
          <a:xfrm>
            <a:off x="381000" y="1905000"/>
            <a:ext cx="3581399" cy="3785652"/>
          </a:xfrm>
          <a:prstGeom prst="rect">
            <a:avLst/>
          </a:prstGeom>
        </p:spPr>
      </p:pic>
      <p:sp>
        <p:nvSpPr>
          <p:cNvPr id="3" name="TextBox 2">
            <a:extLst>
              <a:ext uri="{FF2B5EF4-FFF2-40B4-BE49-F238E27FC236}">
                <a16:creationId xmlns:a16="http://schemas.microsoft.com/office/drawing/2014/main" xmlns="" id="{276293C1-4CE0-4952-9B06-13BE56CE0E43}"/>
              </a:ext>
            </a:extLst>
          </p:cNvPr>
          <p:cNvSpPr txBox="1"/>
          <p:nvPr/>
        </p:nvSpPr>
        <p:spPr>
          <a:xfrm>
            <a:off x="4267200" y="533400"/>
            <a:ext cx="4394717" cy="3416320"/>
          </a:xfrm>
          <a:prstGeom prst="rect">
            <a:avLst/>
          </a:prstGeom>
          <a:noFill/>
        </p:spPr>
        <p:txBody>
          <a:bodyPr wrap="square" rtlCol="0">
            <a:spAutoFit/>
          </a:bodyPr>
          <a:lstStyle/>
          <a:p>
            <a:r>
              <a:rPr lang="en-GB" sz="2800" b="1" u="sng" dirty="0"/>
              <a:t>Syntax-</a:t>
            </a:r>
          </a:p>
          <a:p>
            <a:endParaRPr lang="en-GB" sz="2000" b="1" u="sng" dirty="0"/>
          </a:p>
          <a:p>
            <a:r>
              <a:rPr lang="en-GB" sz="2400" dirty="0">
                <a:latin typeface="Times New Roman" panose="02020603050405020304" pitchFamily="18" charset="0"/>
                <a:cs typeface="Times New Roman" panose="02020603050405020304" pitchFamily="18" charset="0"/>
              </a:rPr>
              <a:t>for (</a:t>
            </a:r>
            <a:r>
              <a:rPr lang="en-GB" sz="2400" dirty="0" err="1">
                <a:latin typeface="Times New Roman" panose="02020603050405020304" pitchFamily="18" charset="0"/>
                <a:cs typeface="Times New Roman" panose="02020603050405020304" pitchFamily="18" charset="0"/>
              </a:rPr>
              <a:t>init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testExpression</a:t>
            </a:r>
            <a:r>
              <a:rPr lang="en-GB" sz="2400" dirty="0">
                <a:latin typeface="Times New Roman" panose="02020603050405020304" pitchFamily="18" charset="0"/>
                <a:cs typeface="Times New Roman" panose="02020603050405020304" pitchFamily="18" charset="0"/>
              </a:rPr>
              <a:t>; update){</a:t>
            </a:r>
          </a:p>
          <a:p>
            <a:r>
              <a:rPr lang="en-GB" sz="2400" dirty="0">
                <a:latin typeface="Times New Roman" panose="02020603050405020304" pitchFamily="18" charset="0"/>
                <a:cs typeface="Times New Roman" panose="02020603050405020304" pitchFamily="18" charset="0"/>
              </a:rPr>
              <a:t>      //codes</a:t>
            </a:r>
          </a:p>
          <a:p>
            <a:r>
              <a:rPr lang="en-GB" sz="2400" dirty="0">
                <a:latin typeface="Times New Roman" panose="02020603050405020304" pitchFamily="18" charset="0"/>
                <a:cs typeface="Times New Roman" panose="02020603050405020304" pitchFamily="18" charset="0"/>
              </a:rPr>
              <a:t>if (</a:t>
            </a:r>
            <a:r>
              <a:rPr lang="en-GB" sz="2400" dirty="0" err="1">
                <a:latin typeface="Times New Roman" panose="02020603050405020304" pitchFamily="18" charset="0"/>
                <a:cs typeface="Times New Roman" panose="02020603050405020304" pitchFamily="18" charset="0"/>
              </a:rPr>
              <a:t>testExpression</a:t>
            </a:r>
            <a:r>
              <a:rPr lang="en-GB" sz="2400"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            continue;</a:t>
            </a:r>
          </a:p>
          <a:p>
            <a:r>
              <a:rPr lang="en-GB" sz="2400"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     //codes</a:t>
            </a:r>
          </a:p>
          <a:p>
            <a:r>
              <a:rPr lang="en-GB" sz="2400" dirty="0">
                <a:latin typeface="Times New Roman" panose="02020603050405020304" pitchFamily="18" charset="0"/>
                <a:cs typeface="Times New Roman" panose="02020603050405020304" pitchFamily="18" charset="0"/>
              </a:rPr>
              <a:t>}</a:t>
            </a:r>
            <a:endParaRPr lang="en-IN" sz="2400" dirty="0"/>
          </a:p>
        </p:txBody>
      </p:sp>
    </p:spTree>
    <p:extLst>
      <p:ext uri="{BB962C8B-B14F-4D97-AF65-F5344CB8AC3E}">
        <p14:creationId xmlns:p14="http://schemas.microsoft.com/office/powerpoint/2010/main" val="1935495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D91344-FEB8-40E4-B49F-17BA9A9CA021}"/>
              </a:ext>
            </a:extLst>
          </p:cNvPr>
          <p:cNvSpPr txBox="1"/>
          <p:nvPr/>
        </p:nvSpPr>
        <p:spPr>
          <a:xfrm>
            <a:off x="457200" y="304800"/>
            <a:ext cx="2590800" cy="800219"/>
          </a:xfrm>
          <a:prstGeom prst="rect">
            <a:avLst/>
          </a:prstGeom>
          <a:noFill/>
        </p:spPr>
        <p:txBody>
          <a:bodyPr wrap="square" rtlCol="0">
            <a:spAutoFit/>
          </a:bodyPr>
          <a:lstStyle/>
          <a:p>
            <a:r>
              <a:rPr lang="en-GB" sz="2800" b="1" dirty="0">
                <a:solidFill>
                  <a:srgbClr val="9EDC55"/>
                </a:solidFill>
              </a:rPr>
              <a:t>Example:</a:t>
            </a:r>
          </a:p>
          <a:p>
            <a:endParaRPr lang="en-IN" dirty="0"/>
          </a:p>
        </p:txBody>
      </p:sp>
      <p:sp>
        <p:nvSpPr>
          <p:cNvPr id="4" name="TextBox 3">
            <a:extLst>
              <a:ext uri="{FF2B5EF4-FFF2-40B4-BE49-F238E27FC236}">
                <a16:creationId xmlns:a16="http://schemas.microsoft.com/office/drawing/2014/main" xmlns="" id="{42862C15-461C-4FD1-92F3-492F3B07E202}"/>
              </a:ext>
            </a:extLst>
          </p:cNvPr>
          <p:cNvSpPr txBox="1"/>
          <p:nvPr/>
        </p:nvSpPr>
        <p:spPr>
          <a:xfrm>
            <a:off x="914400" y="914400"/>
            <a:ext cx="7467600" cy="5355312"/>
          </a:xfrm>
          <a:prstGeom prst="rect">
            <a:avLst/>
          </a:prstGeom>
          <a:noFill/>
        </p:spPr>
        <p:txBody>
          <a:bodyPr wrap="square" rtlCol="0">
            <a:spAutoFit/>
          </a:bodyPr>
          <a:lstStyle/>
          <a:p>
            <a:r>
              <a:rPr lang="en-GB" dirty="0"/>
              <a:t>#include &lt;</a:t>
            </a:r>
            <a:r>
              <a:rPr lang="en-GB" dirty="0" err="1"/>
              <a:t>stdio.h</a:t>
            </a:r>
            <a:r>
              <a:rPr lang="en-GB" dirty="0"/>
              <a:t>&gt;</a:t>
            </a:r>
          </a:p>
          <a:p>
            <a:r>
              <a:rPr lang="en-GB" dirty="0"/>
              <a:t>int main(){</a:t>
            </a:r>
          </a:p>
          <a:p>
            <a:r>
              <a:rPr lang="en-GB" dirty="0">
                <a:solidFill>
                  <a:schemeClr val="bg1">
                    <a:lumMod val="65000"/>
                  </a:schemeClr>
                </a:solidFill>
              </a:rPr>
              <a:t>// It takes input as positive, negative and zero number.</a:t>
            </a:r>
          </a:p>
          <a:p>
            <a:r>
              <a:rPr lang="en-GB" dirty="0"/>
              <a:t>int </a:t>
            </a:r>
            <a:r>
              <a:rPr lang="en-GB" dirty="0" err="1"/>
              <a:t>num</a:t>
            </a:r>
            <a:r>
              <a:rPr lang="en-GB" dirty="0"/>
              <a:t>;</a:t>
            </a:r>
          </a:p>
          <a:p>
            <a:r>
              <a:rPr lang="en-GB" dirty="0"/>
              <a:t>int sum=0;</a:t>
            </a:r>
          </a:p>
          <a:p>
            <a:r>
              <a:rPr lang="en-GB" dirty="0"/>
              <a:t>int </a:t>
            </a:r>
            <a:r>
              <a:rPr lang="en-GB" dirty="0" err="1"/>
              <a:t>i,n</a:t>
            </a:r>
            <a:r>
              <a:rPr lang="en-GB" dirty="0"/>
              <a:t>;</a:t>
            </a:r>
          </a:p>
          <a:p>
            <a:r>
              <a:rPr lang="en-GB" dirty="0"/>
              <a:t>	</a:t>
            </a:r>
            <a:r>
              <a:rPr lang="en-GB" dirty="0" err="1"/>
              <a:t>printf</a:t>
            </a:r>
            <a:r>
              <a:rPr lang="en-GB" dirty="0"/>
              <a:t>("Enter how many number do you want to add\n");</a:t>
            </a:r>
          </a:p>
          <a:p>
            <a:r>
              <a:rPr lang="en-GB" dirty="0"/>
              <a:t> 	</a:t>
            </a:r>
            <a:r>
              <a:rPr lang="en-GB" dirty="0" err="1"/>
              <a:t>scanf</a:t>
            </a:r>
            <a:r>
              <a:rPr lang="en-GB" dirty="0"/>
              <a:t>("%d", &amp;n);</a:t>
            </a:r>
          </a:p>
          <a:p>
            <a:r>
              <a:rPr lang="en-GB" dirty="0"/>
              <a:t>		for (</a:t>
            </a:r>
            <a:r>
              <a:rPr lang="en-GB" dirty="0" err="1"/>
              <a:t>i</a:t>
            </a:r>
            <a:r>
              <a:rPr lang="en-GB" dirty="0"/>
              <a:t>=1; </a:t>
            </a:r>
            <a:r>
              <a:rPr lang="en-GB" dirty="0" err="1"/>
              <a:t>i</a:t>
            </a:r>
            <a:r>
              <a:rPr lang="en-GB" dirty="0"/>
              <a:t>&lt;=n; </a:t>
            </a:r>
            <a:r>
              <a:rPr lang="en-GB" dirty="0" err="1"/>
              <a:t>i</a:t>
            </a:r>
            <a:r>
              <a:rPr lang="en-GB" dirty="0"/>
              <a:t>++) {</a:t>
            </a:r>
          </a:p>
          <a:p>
            <a:r>
              <a:rPr lang="en-GB" dirty="0"/>
              <a:t>	</a:t>
            </a:r>
            <a:r>
              <a:rPr lang="en-GB" dirty="0" err="1"/>
              <a:t>printf</a:t>
            </a:r>
            <a:r>
              <a:rPr lang="en-GB" dirty="0"/>
              <a:t>("enter number : %d\n", </a:t>
            </a:r>
            <a:r>
              <a:rPr lang="en-GB" dirty="0" err="1"/>
              <a:t>i</a:t>
            </a:r>
            <a:r>
              <a:rPr lang="en-GB" dirty="0"/>
              <a:t>); </a:t>
            </a:r>
          </a:p>
          <a:p>
            <a:r>
              <a:rPr lang="en-GB" dirty="0"/>
              <a:t>	</a:t>
            </a:r>
            <a:r>
              <a:rPr lang="en-GB" dirty="0" err="1"/>
              <a:t>scanf</a:t>
            </a:r>
            <a:r>
              <a:rPr lang="en-GB" dirty="0"/>
              <a:t>("%d", &amp;</a:t>
            </a:r>
            <a:r>
              <a:rPr lang="en-GB" dirty="0" err="1"/>
              <a:t>num</a:t>
            </a:r>
            <a:r>
              <a:rPr lang="en-GB" dirty="0"/>
              <a:t>);</a:t>
            </a:r>
          </a:p>
          <a:p>
            <a:r>
              <a:rPr lang="en-GB" dirty="0"/>
              <a:t>		if (</a:t>
            </a:r>
            <a:r>
              <a:rPr lang="en-GB" dirty="0" err="1"/>
              <a:t>num</a:t>
            </a:r>
            <a:r>
              <a:rPr lang="en-GB" dirty="0"/>
              <a:t>==0) {</a:t>
            </a:r>
          </a:p>
          <a:p>
            <a:r>
              <a:rPr lang="en-GB" dirty="0"/>
              <a:t>			continue;</a:t>
            </a:r>
          </a:p>
          <a:p>
            <a:r>
              <a:rPr lang="en-GB" dirty="0"/>
              <a:t>} </a:t>
            </a:r>
          </a:p>
          <a:p>
            <a:r>
              <a:rPr lang="en-GB" dirty="0"/>
              <a:t>		sum = </a:t>
            </a:r>
            <a:r>
              <a:rPr lang="en-GB" dirty="0" err="1"/>
              <a:t>sum+num</a:t>
            </a:r>
            <a:r>
              <a:rPr lang="en-GB" dirty="0"/>
              <a:t>;</a:t>
            </a:r>
          </a:p>
          <a:p>
            <a:r>
              <a:rPr lang="en-GB" dirty="0"/>
              <a:t>}</a:t>
            </a:r>
          </a:p>
          <a:p>
            <a:r>
              <a:rPr lang="en-GB" dirty="0"/>
              <a:t>	</a:t>
            </a:r>
            <a:r>
              <a:rPr lang="en-GB" dirty="0" err="1"/>
              <a:t>printf</a:t>
            </a:r>
            <a:r>
              <a:rPr lang="en-GB" dirty="0"/>
              <a:t>("Total is : %d\n", sum);</a:t>
            </a:r>
          </a:p>
          <a:p>
            <a:r>
              <a:rPr lang="en-GB" dirty="0"/>
              <a:t>return 0;</a:t>
            </a:r>
          </a:p>
          <a:p>
            <a:r>
              <a:rPr lang="en-GB" dirty="0"/>
              <a:t>}</a:t>
            </a:r>
            <a:endParaRPr lang="en-IN" dirty="0"/>
          </a:p>
        </p:txBody>
      </p:sp>
    </p:spTree>
    <p:extLst>
      <p:ext uri="{BB962C8B-B14F-4D97-AF65-F5344CB8AC3E}">
        <p14:creationId xmlns:p14="http://schemas.microsoft.com/office/powerpoint/2010/main" val="1375225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5F5061-2201-42D9-99DA-0E26A2EC062C}"/>
              </a:ext>
            </a:extLst>
          </p:cNvPr>
          <p:cNvSpPr txBox="1"/>
          <p:nvPr/>
        </p:nvSpPr>
        <p:spPr>
          <a:xfrm>
            <a:off x="609600" y="381000"/>
            <a:ext cx="5410200" cy="1200329"/>
          </a:xfrm>
          <a:prstGeom prst="rect">
            <a:avLst/>
          </a:prstGeom>
          <a:noFill/>
        </p:spPr>
        <p:txBody>
          <a:bodyPr wrap="square" rtlCol="0">
            <a:spAutoFit/>
          </a:bodyPr>
          <a:lstStyle/>
          <a:p>
            <a:r>
              <a:rPr lang="en-GB" sz="5400" b="1" dirty="0"/>
              <a:t>Switch </a:t>
            </a:r>
            <a:r>
              <a:rPr lang="en-GB" sz="2400" b="1" dirty="0"/>
              <a:t>Statement</a:t>
            </a:r>
            <a:endParaRPr lang="en-IN" sz="2400" b="1" dirty="0"/>
          </a:p>
          <a:p>
            <a:endParaRPr lang="en-IN" dirty="0"/>
          </a:p>
        </p:txBody>
      </p:sp>
      <p:sp>
        <p:nvSpPr>
          <p:cNvPr id="9" name="Rectangle 8">
            <a:extLst>
              <a:ext uri="{FF2B5EF4-FFF2-40B4-BE49-F238E27FC236}">
                <a16:creationId xmlns:a16="http://schemas.microsoft.com/office/drawing/2014/main" xmlns="" id="{7C059E4D-438E-44C5-A280-847BF0657493}"/>
              </a:ext>
            </a:extLst>
          </p:cNvPr>
          <p:cNvSpPr/>
          <p:nvPr/>
        </p:nvSpPr>
        <p:spPr>
          <a:xfrm>
            <a:off x="457200" y="1598435"/>
            <a:ext cx="8001000" cy="4216539"/>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ü"/>
            </a:pPr>
            <a:r>
              <a:rPr lang="en-US" altLang="en-US" sz="2400" b="1" dirty="0">
                <a:solidFill>
                  <a:schemeClr val="tx2"/>
                </a:solidFill>
                <a:latin typeface="Times New Roman" panose="02020603050405020304" pitchFamily="18" charset="0"/>
                <a:cs typeface="Times New Roman" panose="02020603050405020304" pitchFamily="18" charset="0"/>
              </a:rPr>
              <a:t>This is how it works:</a:t>
            </a:r>
          </a:p>
          <a:p>
            <a:pPr lvl="0" eaLnBrk="0" fontAlgn="base" hangingPunct="0">
              <a:spcBef>
                <a:spcPct val="0"/>
              </a:spcBef>
              <a:spcAft>
                <a:spcPct val="0"/>
              </a:spcAft>
            </a:pPr>
            <a:endParaRPr lang="en-US" altLang="en-US" sz="2400" b="1" dirty="0">
              <a:solidFill>
                <a:schemeClr val="tx2"/>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
            </a:pPr>
            <a:r>
              <a:rPr lang="en-US" altLang="en-US" sz="2000" dirty="0">
                <a:solidFill>
                  <a:srgbClr val="000000"/>
                </a:solidFill>
                <a:cs typeface="Times New Roman" panose="02020603050405020304" pitchFamily="18" charset="0"/>
              </a:rPr>
              <a:t>The </a:t>
            </a:r>
            <a:r>
              <a:rPr lang="en-US" altLang="en-US" sz="2000" b="1" dirty="0">
                <a:solidFill>
                  <a:srgbClr val="DC143C"/>
                </a:solidFill>
                <a:cs typeface="Times New Roman" panose="02020603050405020304" pitchFamily="18" charset="0"/>
              </a:rPr>
              <a:t>switch</a:t>
            </a:r>
            <a:r>
              <a:rPr lang="en-US" altLang="en-US" sz="2000" dirty="0">
                <a:solidFill>
                  <a:srgbClr val="000000"/>
                </a:solidFill>
                <a:cs typeface="Times New Roman" panose="02020603050405020304" pitchFamily="18" charset="0"/>
              </a:rPr>
              <a:t> expression is evaluated once.</a:t>
            </a:r>
          </a:p>
          <a:p>
            <a:pPr marL="285750" lvl="0" indent="-285750" eaLnBrk="0" fontAlgn="base" hangingPunct="0">
              <a:spcBef>
                <a:spcPct val="0"/>
              </a:spcBef>
              <a:spcAft>
                <a:spcPct val="0"/>
              </a:spcAft>
              <a:buFont typeface="Wingdings" panose="05000000000000000000" pitchFamily="2" charset="2"/>
              <a:buChar char="§"/>
            </a:pPr>
            <a:endParaRPr lang="en-US" altLang="en-US" sz="2000" dirty="0">
              <a:solidFill>
                <a:srgbClr val="000000"/>
              </a:solidFill>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
            </a:pPr>
            <a:r>
              <a:rPr lang="en-US" altLang="en-US" sz="2000" dirty="0">
                <a:solidFill>
                  <a:srgbClr val="000000"/>
                </a:solidFill>
                <a:cs typeface="Times New Roman" panose="02020603050405020304" pitchFamily="18" charset="0"/>
              </a:rPr>
              <a:t>The value of the expression is compared with the values of each </a:t>
            </a:r>
            <a:r>
              <a:rPr lang="en-US" altLang="en-US" sz="2000" b="1" dirty="0">
                <a:solidFill>
                  <a:srgbClr val="DC143C"/>
                </a:solidFill>
                <a:cs typeface="Times New Roman" panose="02020603050405020304" pitchFamily="18" charset="0"/>
              </a:rPr>
              <a:t>case</a:t>
            </a:r>
            <a:r>
              <a:rPr lang="en-US" altLang="en-US" sz="2000" dirty="0">
                <a:solidFill>
                  <a:srgbClr val="000000"/>
                </a:solidFill>
                <a:cs typeface="Times New Roman" panose="02020603050405020304" pitchFamily="18" charset="0"/>
              </a:rPr>
              <a:t>, if there is a match, the associated block of code is executed.</a:t>
            </a:r>
          </a:p>
          <a:p>
            <a:pPr marL="285750" lvl="0" indent="-285750" eaLnBrk="0" fontAlgn="base" hangingPunct="0">
              <a:spcBef>
                <a:spcPct val="0"/>
              </a:spcBef>
              <a:spcAft>
                <a:spcPct val="0"/>
              </a:spcAft>
              <a:buFont typeface="Wingdings" panose="05000000000000000000" pitchFamily="2" charset="2"/>
              <a:buChar char="§"/>
            </a:pPr>
            <a:endParaRPr lang="en-US" altLang="en-US" sz="2000" dirty="0">
              <a:solidFill>
                <a:srgbClr val="000000"/>
              </a:solidFill>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
            </a:pPr>
            <a:r>
              <a:rPr lang="en-US" altLang="en-US" sz="2000" dirty="0">
                <a:solidFill>
                  <a:srgbClr val="000000"/>
                </a:solidFill>
                <a:cs typeface="Times New Roman" panose="02020603050405020304" pitchFamily="18" charset="0"/>
              </a:rPr>
              <a:t>The </a:t>
            </a:r>
            <a:r>
              <a:rPr lang="en-US" altLang="en-US" sz="2000" b="1" dirty="0">
                <a:solidFill>
                  <a:srgbClr val="DC143C"/>
                </a:solidFill>
                <a:cs typeface="Times New Roman" panose="02020603050405020304" pitchFamily="18" charset="0"/>
              </a:rPr>
              <a:t>break</a:t>
            </a:r>
            <a:r>
              <a:rPr lang="en-US" altLang="en-US" sz="2000" dirty="0">
                <a:solidFill>
                  <a:srgbClr val="000000"/>
                </a:solidFill>
                <a:cs typeface="Times New Roman" panose="02020603050405020304" pitchFamily="18" charset="0"/>
              </a:rPr>
              <a:t> statement breaks out of the switch block and stops the execution.</a:t>
            </a:r>
          </a:p>
          <a:p>
            <a:pPr marL="285750" lvl="0" indent="-285750" eaLnBrk="0" fontAlgn="base" hangingPunct="0">
              <a:spcBef>
                <a:spcPct val="0"/>
              </a:spcBef>
              <a:spcAft>
                <a:spcPct val="0"/>
              </a:spcAft>
              <a:buFont typeface="Wingdings" panose="05000000000000000000" pitchFamily="2" charset="2"/>
              <a:buChar char="§"/>
            </a:pPr>
            <a:endParaRPr lang="en-US" altLang="en-US" sz="2000" dirty="0">
              <a:solidFill>
                <a:srgbClr val="000000"/>
              </a:solidFill>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
            </a:pPr>
            <a:r>
              <a:rPr lang="en-US" altLang="en-US" sz="2000" dirty="0">
                <a:solidFill>
                  <a:srgbClr val="000000"/>
                </a:solidFill>
                <a:cs typeface="Times New Roman" panose="02020603050405020304" pitchFamily="18" charset="0"/>
              </a:rPr>
              <a:t>The </a:t>
            </a:r>
            <a:r>
              <a:rPr lang="en-US" altLang="en-US" sz="2000" b="1" dirty="0">
                <a:solidFill>
                  <a:srgbClr val="DC143C"/>
                </a:solidFill>
                <a:cs typeface="Times New Roman" panose="02020603050405020304" pitchFamily="18" charset="0"/>
              </a:rPr>
              <a:t>default</a:t>
            </a:r>
            <a:r>
              <a:rPr lang="en-US" altLang="en-US" sz="2000" b="1" dirty="0">
                <a:solidFill>
                  <a:srgbClr val="000000"/>
                </a:solidFill>
                <a:cs typeface="Times New Roman" panose="02020603050405020304" pitchFamily="18" charset="0"/>
              </a:rPr>
              <a:t> </a:t>
            </a:r>
            <a:r>
              <a:rPr lang="en-US" altLang="en-US" sz="2000" dirty="0">
                <a:solidFill>
                  <a:srgbClr val="000000"/>
                </a:solidFill>
                <a:cs typeface="Times New Roman" panose="02020603050405020304" pitchFamily="18" charset="0"/>
              </a:rPr>
              <a:t>statement is optional, and specifies some code to run if there is no case match.</a:t>
            </a:r>
          </a:p>
        </p:txBody>
      </p:sp>
    </p:spTree>
    <p:extLst>
      <p:ext uri="{BB962C8B-B14F-4D97-AF65-F5344CB8AC3E}">
        <p14:creationId xmlns:p14="http://schemas.microsoft.com/office/powerpoint/2010/main" val="51662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381000"/>
            <a:ext cx="62484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latin typeface="Arial(body)"/>
              </a:rPr>
              <a:t>if Statement - </a:t>
            </a:r>
            <a:endParaRPr lang="en-US" sz="3600" b="1" dirty="0">
              <a:effectLst>
                <a:outerShdw blurRad="38100" dist="38100" dir="2700000" algn="tl">
                  <a:srgbClr val="000000">
                    <a:alpha val="43137"/>
                  </a:srgbClr>
                </a:outerShdw>
              </a:effectLst>
              <a:latin typeface="Arial(body)"/>
            </a:endParaRPr>
          </a:p>
        </p:txBody>
      </p:sp>
      <p:sp>
        <p:nvSpPr>
          <p:cNvPr id="3" name="TextBox 2"/>
          <p:cNvSpPr txBox="1"/>
          <p:nvPr/>
        </p:nvSpPr>
        <p:spPr>
          <a:xfrm>
            <a:off x="381000" y="1524000"/>
            <a:ext cx="7239000"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Sylfaen" panose="010A0502050306030303" pitchFamily="18" charset="0"/>
                <a:cs typeface="Times New Roman" panose="02020603050405020304" pitchFamily="18" charset="0"/>
              </a:rPr>
              <a:t>Use the if </a:t>
            </a:r>
            <a:r>
              <a:rPr lang="en-US" dirty="0" smtClean="0">
                <a:latin typeface="Sylfaen" panose="010A0502050306030303" pitchFamily="18" charset="0"/>
                <a:cs typeface="Times New Roman" panose="02020603050405020304" pitchFamily="18" charset="0"/>
              </a:rPr>
              <a:t>statement is </a:t>
            </a:r>
            <a:r>
              <a:rPr lang="en-US" dirty="0">
                <a:latin typeface="Sylfaen" panose="010A0502050306030303" pitchFamily="18" charset="0"/>
                <a:cs typeface="Times New Roman" panose="02020603050405020304" pitchFamily="18" charset="0"/>
              </a:rPr>
              <a:t>to specify a block of C code to be executed if a condition is </a:t>
            </a:r>
            <a:r>
              <a:rPr lang="en-US" b="1" dirty="0">
                <a:latin typeface="Sylfaen" panose="010A0502050306030303" pitchFamily="18" charset="0"/>
                <a:cs typeface="Times New Roman" panose="02020603050405020304" pitchFamily="18" charset="0"/>
              </a:rPr>
              <a:t>true</a:t>
            </a:r>
            <a:r>
              <a:rPr lang="en-US" dirty="0" smtClean="0">
                <a:latin typeface="Sylfaen" panose="010A0502050306030303"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chemeClr val="accent1">
                    <a:lumMod val="75000"/>
                  </a:schemeClr>
                </a:solidFill>
                <a:latin typeface="Sylfaen" panose="010A0502050306030303" pitchFamily="18" charset="0"/>
                <a:cs typeface="Times New Roman" panose="02020603050405020304" pitchFamily="18" charset="0"/>
              </a:rPr>
              <a:t>Syntax</a:t>
            </a:r>
            <a:r>
              <a:rPr lang="en-US"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if (test expression) </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 code</a:t>
            </a:r>
          </a:p>
          <a:p>
            <a:r>
              <a:rPr lang="en-US" dirty="0">
                <a:latin typeface="Sylfaen" panose="010A0502050306030303" pitchFamily="18" charset="0"/>
                <a:cs typeface="Times New Roman" panose="02020603050405020304" pitchFamily="18" charset="0"/>
              </a:rPr>
              <a:t>	 }</a:t>
            </a: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endParaRPr lang="en-US" dirty="0"/>
          </a:p>
        </p:txBody>
      </p:sp>
      <p:pic>
        <p:nvPicPr>
          <p:cNvPr id="5" name="Picture 4"/>
          <p:cNvPicPr>
            <a:picLocks noChangeAspect="1"/>
          </p:cNvPicPr>
          <p:nvPr/>
        </p:nvPicPr>
        <p:blipFill>
          <a:blip r:embed="rId2"/>
          <a:stretch>
            <a:fillRect/>
          </a:stretch>
        </p:blipFill>
        <p:spPr>
          <a:xfrm>
            <a:off x="4114800" y="2133600"/>
            <a:ext cx="3505200" cy="3810000"/>
          </a:xfrm>
          <a:prstGeom prst="rect">
            <a:avLst/>
          </a:prstGeom>
        </p:spPr>
      </p:pic>
    </p:spTree>
    <p:extLst>
      <p:ext uri="{BB962C8B-B14F-4D97-AF65-F5344CB8AC3E}">
        <p14:creationId xmlns:p14="http://schemas.microsoft.com/office/powerpoint/2010/main" val="164451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039A72C1-7311-40CB-942E-D625024F1B74}"/>
              </a:ext>
            </a:extLst>
          </p:cNvPr>
          <p:cNvSpPr>
            <a:spLocks noChangeArrowheads="1"/>
          </p:cNvSpPr>
          <p:nvPr/>
        </p:nvSpPr>
        <p:spPr bwMode="auto">
          <a:xfrm>
            <a:off x="1219200" y="1066800"/>
            <a:ext cx="3505200" cy="523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73239"/>
                </a:solidFill>
                <a:latin typeface="+mj-lt"/>
              </a:rPr>
              <a:t>S</a:t>
            </a:r>
            <a:r>
              <a:rPr kumimoji="0" lang="en-US" altLang="en-US" sz="2000" i="0" u="none" strike="noStrike" cap="none" normalizeH="0" baseline="0" dirty="0">
                <a:ln>
                  <a:noFill/>
                </a:ln>
                <a:solidFill>
                  <a:srgbClr val="273239"/>
                </a:solidFill>
                <a:effectLst/>
                <a:latin typeface="+mj-lt"/>
              </a:rPr>
              <a:t>witch(expression)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case value1: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statement_1;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break;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case value2: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statement_2;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case </a:t>
            </a:r>
            <a:r>
              <a:rPr kumimoji="0" lang="en-US" altLang="en-US" b="0" i="0" u="none" strike="noStrike" cap="none" normalizeH="0" baseline="0" dirty="0" err="1">
                <a:ln>
                  <a:noFill/>
                </a:ln>
                <a:solidFill>
                  <a:srgbClr val="273239"/>
                </a:solidFill>
                <a:effectLst/>
                <a:latin typeface="+mj-lt"/>
              </a:rPr>
              <a:t>value_n</a:t>
            </a:r>
            <a:r>
              <a:rPr kumimoji="0" lang="en-US" altLang="en-US" b="0" i="0" u="none" strike="noStrike" cap="none" normalizeH="0" baseline="0" dirty="0">
                <a:ln>
                  <a:noFill/>
                </a:ln>
                <a:solidFill>
                  <a:srgbClr val="273239"/>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273239"/>
                </a:solidFill>
                <a:effectLst/>
                <a:latin typeface="+mj-lt"/>
              </a:rPr>
              <a:t>statement_n</a:t>
            </a:r>
            <a:r>
              <a:rPr kumimoji="0" lang="en-US" altLang="en-US" b="0" i="0" u="none" strike="noStrike" cap="none" normalizeH="0" baseline="0" dirty="0">
                <a:ln>
                  <a:noFill/>
                </a:ln>
                <a:solidFill>
                  <a:srgbClr val="273239"/>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default: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default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mj-lt"/>
              </a:rPr>
              <a:t> } </a:t>
            </a:r>
            <a:endParaRPr kumimoji="0" lang="en-US" altLang="en-US" b="0" i="0" u="none" strike="noStrike" cap="none" normalizeH="0" baseline="0" dirty="0">
              <a:ln>
                <a:noFill/>
              </a:ln>
              <a:solidFill>
                <a:schemeClr val="tx1"/>
              </a:solidFill>
              <a:effectLst/>
              <a:latin typeface="+mj-lt"/>
            </a:endParaRPr>
          </a:p>
        </p:txBody>
      </p:sp>
      <p:sp>
        <p:nvSpPr>
          <p:cNvPr id="5" name="TextBox 4">
            <a:extLst>
              <a:ext uri="{FF2B5EF4-FFF2-40B4-BE49-F238E27FC236}">
                <a16:creationId xmlns:a16="http://schemas.microsoft.com/office/drawing/2014/main" xmlns="" id="{58F9C47A-6210-4CED-9D84-E0197915C1EA}"/>
              </a:ext>
            </a:extLst>
          </p:cNvPr>
          <p:cNvSpPr txBox="1"/>
          <p:nvPr/>
        </p:nvSpPr>
        <p:spPr>
          <a:xfrm>
            <a:off x="533400" y="381000"/>
            <a:ext cx="1981200" cy="800219"/>
          </a:xfrm>
          <a:prstGeom prst="rect">
            <a:avLst/>
          </a:prstGeom>
          <a:noFill/>
        </p:spPr>
        <p:txBody>
          <a:bodyPr wrap="square" rtlCol="0">
            <a:spAutoFit/>
          </a:bodyPr>
          <a:lstStyle/>
          <a:p>
            <a:r>
              <a:rPr lang="en-GB" sz="2800" b="1" u="sng" dirty="0"/>
              <a:t>Syntax-</a:t>
            </a:r>
          </a:p>
          <a:p>
            <a:endParaRPr lang="en-IN" dirty="0"/>
          </a:p>
        </p:txBody>
      </p:sp>
    </p:spTree>
    <p:extLst>
      <p:ext uri="{BB962C8B-B14F-4D97-AF65-F5344CB8AC3E}">
        <p14:creationId xmlns:p14="http://schemas.microsoft.com/office/powerpoint/2010/main" val="2859251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6AD1178-5112-497E-91C6-4F0F2CEEC301}"/>
              </a:ext>
            </a:extLst>
          </p:cNvPr>
          <p:cNvSpPr txBox="1"/>
          <p:nvPr/>
        </p:nvSpPr>
        <p:spPr>
          <a:xfrm>
            <a:off x="457200" y="304800"/>
            <a:ext cx="7239000" cy="5670783"/>
          </a:xfrm>
          <a:prstGeom prst="rect">
            <a:avLst/>
          </a:prstGeom>
          <a:noFill/>
        </p:spPr>
        <p:txBody>
          <a:bodyPr wrap="square" rtlCol="0">
            <a:spAutoFit/>
          </a:bodyPr>
          <a:lstStyle/>
          <a:p>
            <a:endParaRPr lang="en-GB" sz="900" dirty="0"/>
          </a:p>
          <a:p>
            <a:r>
              <a:rPr lang="en-GB" sz="2800" b="1" dirty="0">
                <a:solidFill>
                  <a:srgbClr val="9EDC55"/>
                </a:solidFill>
              </a:rPr>
              <a:t>Example:</a:t>
            </a:r>
          </a:p>
          <a:p>
            <a:endParaRPr lang="en-GB" sz="900" dirty="0"/>
          </a:p>
          <a:p>
            <a:r>
              <a:rPr lang="en-GB" dirty="0"/>
              <a:t>#include &lt;</a:t>
            </a:r>
            <a:r>
              <a:rPr lang="en-GB" dirty="0" err="1"/>
              <a:t>stdio.h</a:t>
            </a:r>
            <a:r>
              <a:rPr lang="en-GB" dirty="0"/>
              <a:t>&gt;</a:t>
            </a:r>
          </a:p>
          <a:p>
            <a:r>
              <a:rPr lang="en-GB" dirty="0"/>
              <a:t>int main()</a:t>
            </a:r>
          </a:p>
          <a:p>
            <a:r>
              <a:rPr lang="en-GB" dirty="0"/>
              <a:t>{</a:t>
            </a:r>
          </a:p>
          <a:p>
            <a:r>
              <a:rPr lang="en-GB" dirty="0"/>
              <a:t>    int day;</a:t>
            </a:r>
          </a:p>
          <a:p>
            <a:r>
              <a:rPr lang="en-GB" dirty="0"/>
              <a:t>    </a:t>
            </a:r>
            <a:r>
              <a:rPr lang="en-GB" dirty="0" err="1"/>
              <a:t>printf</a:t>
            </a:r>
            <a:r>
              <a:rPr lang="en-GB" dirty="0"/>
              <a:t>("Please, input a number for a day of the week!\n");</a:t>
            </a:r>
          </a:p>
          <a:p>
            <a:r>
              <a:rPr lang="en-GB" dirty="0"/>
              <a:t>    </a:t>
            </a:r>
            <a:r>
              <a:rPr lang="en-GB" dirty="0" err="1"/>
              <a:t>scanf</a:t>
            </a:r>
            <a:r>
              <a:rPr lang="en-GB" dirty="0"/>
              <a:t>("%d", &amp;day);</a:t>
            </a:r>
          </a:p>
          <a:p>
            <a:r>
              <a:rPr lang="en-GB" dirty="0"/>
              <a:t>    switch(day)</a:t>
            </a:r>
          </a:p>
          <a:p>
            <a:r>
              <a:rPr lang="en-GB" dirty="0"/>
              <a:t>    {</a:t>
            </a:r>
          </a:p>
          <a:p>
            <a:r>
              <a:rPr lang="en-GB" dirty="0"/>
              <a:t>       case 1:</a:t>
            </a:r>
          </a:p>
          <a:p>
            <a:r>
              <a:rPr lang="en-GB" dirty="0"/>
              <a:t>           </a:t>
            </a:r>
            <a:r>
              <a:rPr lang="en-GB" dirty="0" err="1"/>
              <a:t>printf</a:t>
            </a:r>
            <a:r>
              <a:rPr lang="en-GB" dirty="0"/>
              <a:t>("Monday");</a:t>
            </a:r>
          </a:p>
          <a:p>
            <a:r>
              <a:rPr lang="en-GB" dirty="0"/>
              <a:t>           break;</a:t>
            </a:r>
          </a:p>
          <a:p>
            <a:r>
              <a:rPr lang="en-GB" dirty="0"/>
              <a:t>       case 2:</a:t>
            </a:r>
          </a:p>
          <a:p>
            <a:r>
              <a:rPr lang="en-GB" dirty="0"/>
              <a:t>           </a:t>
            </a:r>
            <a:r>
              <a:rPr lang="en-GB" dirty="0" err="1"/>
              <a:t>printf</a:t>
            </a:r>
            <a:r>
              <a:rPr lang="en-GB" dirty="0"/>
              <a:t>("Tuesday");</a:t>
            </a:r>
          </a:p>
          <a:p>
            <a:r>
              <a:rPr lang="en-GB" dirty="0"/>
              <a:t>           break;</a:t>
            </a:r>
          </a:p>
          <a:p>
            <a:r>
              <a:rPr lang="en-GB" dirty="0"/>
              <a:t>       case 3:</a:t>
            </a:r>
          </a:p>
          <a:p>
            <a:r>
              <a:rPr lang="en-GB" dirty="0"/>
              <a:t>           </a:t>
            </a:r>
            <a:r>
              <a:rPr lang="en-GB" dirty="0" err="1"/>
              <a:t>printf</a:t>
            </a:r>
            <a:r>
              <a:rPr lang="en-GB" dirty="0"/>
              <a:t>("Wednesday");</a:t>
            </a:r>
          </a:p>
          <a:p>
            <a:r>
              <a:rPr lang="en-GB" dirty="0"/>
              <a:t>           break;</a:t>
            </a:r>
          </a:p>
          <a:p>
            <a:r>
              <a:rPr lang="en-GB" sz="1050" dirty="0"/>
              <a:t>       </a:t>
            </a:r>
            <a:endParaRPr lang="en-IN" sz="1050" dirty="0"/>
          </a:p>
        </p:txBody>
      </p:sp>
    </p:spTree>
    <p:extLst>
      <p:ext uri="{BB962C8B-B14F-4D97-AF65-F5344CB8AC3E}">
        <p14:creationId xmlns:p14="http://schemas.microsoft.com/office/powerpoint/2010/main" val="2919988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60A4CE5-3620-49C9-84FB-6EB27FBB2A1A}"/>
              </a:ext>
            </a:extLst>
          </p:cNvPr>
          <p:cNvSpPr txBox="1"/>
          <p:nvPr/>
        </p:nvSpPr>
        <p:spPr>
          <a:xfrm>
            <a:off x="533400" y="685800"/>
            <a:ext cx="7010400" cy="4801314"/>
          </a:xfrm>
          <a:prstGeom prst="rect">
            <a:avLst/>
          </a:prstGeom>
          <a:noFill/>
        </p:spPr>
        <p:txBody>
          <a:bodyPr wrap="square" rtlCol="0">
            <a:spAutoFit/>
          </a:bodyPr>
          <a:lstStyle/>
          <a:p>
            <a:r>
              <a:rPr lang="en-GB" dirty="0"/>
              <a:t>       case 4:</a:t>
            </a:r>
          </a:p>
          <a:p>
            <a:r>
              <a:rPr lang="en-GB" dirty="0"/>
              <a:t>           </a:t>
            </a:r>
            <a:r>
              <a:rPr lang="en-GB" dirty="0" err="1"/>
              <a:t>printf</a:t>
            </a:r>
            <a:r>
              <a:rPr lang="en-GB" dirty="0"/>
              <a:t>("Thursday");</a:t>
            </a:r>
          </a:p>
          <a:p>
            <a:r>
              <a:rPr lang="en-GB" dirty="0"/>
              <a:t>           break;</a:t>
            </a:r>
          </a:p>
          <a:p>
            <a:r>
              <a:rPr lang="en-GB" dirty="0"/>
              <a:t>       case 5:</a:t>
            </a:r>
          </a:p>
          <a:p>
            <a:r>
              <a:rPr lang="en-GB" dirty="0"/>
              <a:t>           </a:t>
            </a:r>
            <a:r>
              <a:rPr lang="en-GB" dirty="0" err="1"/>
              <a:t>printf</a:t>
            </a:r>
            <a:r>
              <a:rPr lang="en-GB" dirty="0"/>
              <a:t>("Friday");</a:t>
            </a:r>
          </a:p>
          <a:p>
            <a:r>
              <a:rPr lang="en-GB" dirty="0"/>
              <a:t>           break;</a:t>
            </a:r>
          </a:p>
          <a:p>
            <a:r>
              <a:rPr lang="en-GB" dirty="0"/>
              <a:t>       case 6:</a:t>
            </a:r>
          </a:p>
          <a:p>
            <a:r>
              <a:rPr lang="en-GB" dirty="0"/>
              <a:t>           </a:t>
            </a:r>
            <a:r>
              <a:rPr lang="en-GB" dirty="0" err="1"/>
              <a:t>printf</a:t>
            </a:r>
            <a:r>
              <a:rPr lang="en-GB" dirty="0"/>
              <a:t>("Saturday");</a:t>
            </a:r>
          </a:p>
          <a:p>
            <a:r>
              <a:rPr lang="en-GB" dirty="0"/>
              <a:t>           break; </a:t>
            </a:r>
          </a:p>
          <a:p>
            <a:r>
              <a:rPr lang="en-GB" dirty="0"/>
              <a:t>       case 7:</a:t>
            </a:r>
          </a:p>
          <a:p>
            <a:r>
              <a:rPr lang="en-GB" dirty="0"/>
              <a:t>           </a:t>
            </a:r>
            <a:r>
              <a:rPr lang="en-GB" dirty="0" err="1"/>
              <a:t>printf</a:t>
            </a:r>
            <a:r>
              <a:rPr lang="en-GB" dirty="0"/>
              <a:t>("Weekend");</a:t>
            </a:r>
          </a:p>
          <a:p>
            <a:r>
              <a:rPr lang="en-GB" dirty="0"/>
              <a:t>           break;</a:t>
            </a:r>
          </a:p>
          <a:p>
            <a:r>
              <a:rPr lang="en-GB" dirty="0"/>
              <a:t>       default:</a:t>
            </a:r>
          </a:p>
          <a:p>
            <a:r>
              <a:rPr lang="en-GB" dirty="0"/>
              <a:t>           </a:t>
            </a:r>
            <a:r>
              <a:rPr lang="en-GB" dirty="0" err="1"/>
              <a:t>printf</a:t>
            </a:r>
            <a:r>
              <a:rPr lang="en-GB" dirty="0"/>
              <a:t>("There is no such day in the week");	       </a:t>
            </a:r>
          </a:p>
          <a:p>
            <a:r>
              <a:rPr lang="en-GB" dirty="0"/>
              <a:t>    }</a:t>
            </a:r>
          </a:p>
          <a:p>
            <a:r>
              <a:rPr lang="en-GB" dirty="0"/>
              <a:t>    return 0;</a:t>
            </a:r>
          </a:p>
          <a:p>
            <a:r>
              <a:rPr lang="en-GB" dirty="0"/>
              <a:t>}</a:t>
            </a:r>
            <a:endParaRPr lang="en-IN" dirty="0"/>
          </a:p>
        </p:txBody>
      </p:sp>
    </p:spTree>
    <p:extLst>
      <p:ext uri="{BB962C8B-B14F-4D97-AF65-F5344CB8AC3E}">
        <p14:creationId xmlns:p14="http://schemas.microsoft.com/office/powerpoint/2010/main" val="380401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24D43A-FE40-4657-B985-0F725893DCC3}"/>
              </a:ext>
            </a:extLst>
          </p:cNvPr>
          <p:cNvSpPr txBox="1"/>
          <p:nvPr/>
        </p:nvSpPr>
        <p:spPr>
          <a:xfrm>
            <a:off x="609600" y="586273"/>
            <a:ext cx="5486400" cy="800219"/>
          </a:xfrm>
          <a:prstGeom prst="rect">
            <a:avLst/>
          </a:prstGeom>
          <a:noFill/>
        </p:spPr>
        <p:txBody>
          <a:bodyPr wrap="square" rtlCol="0">
            <a:spAutoFit/>
          </a:bodyPr>
          <a:lstStyle/>
          <a:p>
            <a:pPr marL="457200" indent="-457200">
              <a:buFont typeface="Wingdings" panose="05000000000000000000" pitchFamily="2" charset="2"/>
              <a:buChar char="ü"/>
            </a:pPr>
            <a:r>
              <a:rPr lang="en-GB" sz="2800" b="1" dirty="0">
                <a:solidFill>
                  <a:srgbClr val="9EDC55"/>
                </a:solidFill>
                <a:latin typeface="Arial Black" panose="020B0A04020102020204" pitchFamily="34" charset="0"/>
              </a:rPr>
              <a:t>Problems for practice:</a:t>
            </a:r>
          </a:p>
          <a:p>
            <a:endParaRPr lang="en-IN" dirty="0"/>
          </a:p>
        </p:txBody>
      </p:sp>
      <p:sp>
        <p:nvSpPr>
          <p:cNvPr id="3" name="TextBox 2">
            <a:extLst>
              <a:ext uri="{FF2B5EF4-FFF2-40B4-BE49-F238E27FC236}">
                <a16:creationId xmlns:a16="http://schemas.microsoft.com/office/drawing/2014/main" xmlns="" id="{5929FB15-9B6D-48D0-B601-40228B4A7888}"/>
              </a:ext>
            </a:extLst>
          </p:cNvPr>
          <p:cNvSpPr txBox="1"/>
          <p:nvPr/>
        </p:nvSpPr>
        <p:spPr>
          <a:xfrm>
            <a:off x="762000" y="1409819"/>
            <a:ext cx="7315200" cy="3139321"/>
          </a:xfrm>
          <a:prstGeom prst="rect">
            <a:avLst/>
          </a:prstGeom>
          <a:noFill/>
        </p:spPr>
        <p:txBody>
          <a:bodyPr wrap="square" rtlCol="0">
            <a:spAutoFit/>
          </a:bodyPr>
          <a:lstStyle/>
          <a:p>
            <a:r>
              <a:rPr lang="en-GB" dirty="0"/>
              <a:t>1. Construct a program to print numbers in reverse order but it skips the multiple of two.</a:t>
            </a:r>
          </a:p>
          <a:p>
            <a:endParaRPr lang="en-GB" dirty="0"/>
          </a:p>
          <a:p>
            <a:r>
              <a:rPr lang="en-GB" dirty="0"/>
              <a:t>2. Write a program for switch case to perform the following condition,</a:t>
            </a:r>
          </a:p>
          <a:p>
            <a:r>
              <a:rPr lang="en-GB" dirty="0"/>
              <a:t>    a)Addition</a:t>
            </a:r>
          </a:p>
          <a:p>
            <a:r>
              <a:rPr lang="en-GB" dirty="0"/>
              <a:t>    b)Subtraction</a:t>
            </a:r>
          </a:p>
          <a:p>
            <a:r>
              <a:rPr lang="en-GB" dirty="0"/>
              <a:t>    c)Division</a:t>
            </a:r>
          </a:p>
          <a:p>
            <a:endParaRPr lang="en-GB" dirty="0"/>
          </a:p>
          <a:p>
            <a:r>
              <a:rPr lang="en-GB" dirty="0"/>
              <a:t>3. Construct a program which represent Magic 8-Ball using Switch case.</a:t>
            </a:r>
          </a:p>
          <a:p>
            <a:endParaRPr lang="en-IN" dirty="0"/>
          </a:p>
        </p:txBody>
      </p:sp>
    </p:spTree>
    <p:extLst>
      <p:ext uri="{BB962C8B-B14F-4D97-AF65-F5344CB8AC3E}">
        <p14:creationId xmlns:p14="http://schemas.microsoft.com/office/powerpoint/2010/main" val="1592329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a:extLst>
              <a:ext uri="{FF2B5EF4-FFF2-40B4-BE49-F238E27FC236}">
                <a16:creationId xmlns:a16="http://schemas.microsoft.com/office/drawing/2014/main" xmlns="" id="{F77A0565-8F47-4226-A02B-4CD80AFA4F76}"/>
              </a:ext>
            </a:extLst>
          </p:cNvPr>
          <p:cNvSpPr txBox="1"/>
          <p:nvPr/>
        </p:nvSpPr>
        <p:spPr>
          <a:xfrm>
            <a:off x="1981200" y="2819400"/>
            <a:ext cx="4701865" cy="861774"/>
          </a:xfrm>
          <a:prstGeom prst="rect">
            <a:avLst/>
          </a:prstGeom>
          <a:noFill/>
        </p:spPr>
        <p:txBody>
          <a:bodyPr wrap="none" rtlCol="0">
            <a:spAutoFit/>
          </a:bodyPr>
          <a:lstStyle/>
          <a:p>
            <a:pPr algn="r"/>
            <a:r>
              <a:rPr lang="en-US" sz="5000" dirty="0">
                <a:solidFill>
                  <a:srgbClr val="9EDC55"/>
                </a:solidFill>
                <a:latin typeface="Arial Black" panose="020B0A04020102020204" charset="0"/>
                <a:cs typeface="Arial Black" panose="020B0A04020102020204" charset="0"/>
              </a:rPr>
              <a:t>THANK </a:t>
            </a:r>
            <a:r>
              <a:rPr lang="en-US" sz="5000" dirty="0">
                <a:latin typeface="Arial Black" panose="020B0A04020102020204" charset="0"/>
                <a:cs typeface="Arial Black" panose="020B0A04020102020204" charset="0"/>
              </a:rPr>
              <a:t>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81000"/>
            <a:ext cx="6400800" cy="5078313"/>
          </a:xfrm>
          <a:prstGeom prst="rect">
            <a:avLst/>
          </a:prstGeom>
          <a:noFill/>
        </p:spPr>
        <p:txBody>
          <a:bodyPr wrap="square" rtlCol="0">
            <a:spAutoFit/>
          </a:bodyPr>
          <a:lstStyle/>
          <a:p>
            <a:r>
              <a:rPr lang="en-US" sz="2800" dirty="0" smtClean="0">
                <a:solidFill>
                  <a:schemeClr val="accent1">
                    <a:lumMod val="75000"/>
                  </a:schemeClr>
                </a:solidFill>
              </a:rPr>
              <a:t>Example:</a:t>
            </a:r>
          </a:p>
          <a:p>
            <a:endParaRPr lang="en-US" sz="2800" dirty="0">
              <a:solidFill>
                <a:schemeClr val="accent1">
                  <a:lumMod val="75000"/>
                </a:schemeClr>
              </a:solidFill>
            </a:endParaRPr>
          </a:p>
          <a:p>
            <a:r>
              <a:rPr lang="en-US" sz="2800" dirty="0" smtClean="0">
                <a:solidFill>
                  <a:schemeClr val="accent1">
                    <a:lumMod val="75000"/>
                  </a:schemeClr>
                </a:solidFill>
              </a:rPr>
              <a:t> </a:t>
            </a:r>
            <a:r>
              <a:rPr lang="en-US" sz="2000" dirty="0">
                <a:latin typeface="Sylfaen" panose="010A0502050306030303" pitchFamily="18" charset="0"/>
                <a:cs typeface="Times New Roman" panose="02020603050405020304" pitchFamily="18" charset="0"/>
              </a:rPr>
              <a:t>#include&lt;</a:t>
            </a:r>
            <a:r>
              <a:rPr lang="en-US" sz="2000" dirty="0" err="1">
                <a:latin typeface="Sylfaen" panose="010A0502050306030303" pitchFamily="18" charset="0"/>
                <a:cs typeface="Times New Roman" panose="02020603050405020304" pitchFamily="18" charset="0"/>
              </a:rPr>
              <a:t>stdio.h</a:t>
            </a:r>
            <a:r>
              <a:rPr lang="en-US" sz="2000" dirty="0">
                <a:latin typeface="Sylfaen" panose="010A0502050306030303" pitchFamily="18" charset="0"/>
                <a:cs typeface="Times New Roman" panose="02020603050405020304" pitchFamily="18" charset="0"/>
              </a:rPr>
              <a:t>&gt;   </a:t>
            </a:r>
          </a:p>
          <a:p>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a:t>
            </a:r>
            <a:r>
              <a:rPr lang="en-US" sz="2000" dirty="0" err="1" smtClean="0">
                <a:latin typeface="Sylfaen" panose="010A0502050306030303" pitchFamily="18" charset="0"/>
                <a:cs typeface="Times New Roman" panose="02020603050405020304" pitchFamily="18" charset="0"/>
              </a:rPr>
              <a:t>int</a:t>
            </a:r>
            <a:r>
              <a:rPr lang="en-US" sz="2000" dirty="0" smtClean="0">
                <a:latin typeface="Sylfaen" panose="010A0502050306030303" pitchFamily="18" charset="0"/>
                <a:cs typeface="Times New Roman" panose="02020603050405020304" pitchFamily="18" charset="0"/>
              </a:rPr>
              <a:t> </a:t>
            </a:r>
            <a:r>
              <a:rPr lang="en-US" sz="2000" dirty="0">
                <a:latin typeface="Sylfaen" panose="010A0502050306030303" pitchFamily="18" charset="0"/>
                <a:cs typeface="Times New Roman" panose="02020603050405020304" pitchFamily="18" charset="0"/>
              </a:rPr>
              <a:t>main(){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int</a:t>
            </a:r>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 0;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printf</a:t>
            </a:r>
            <a:r>
              <a:rPr lang="en-US" sz="2000" dirty="0">
                <a:latin typeface="Sylfaen" panose="010A0502050306030303" pitchFamily="18" charset="0"/>
                <a:cs typeface="Times New Roman" panose="02020603050405020304" pitchFamily="18" charset="0"/>
              </a:rPr>
              <a:t>("Enter a number:");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scanf</a:t>
            </a:r>
            <a:r>
              <a:rPr lang="en-US" sz="2000" dirty="0">
                <a:latin typeface="Sylfaen" panose="010A0502050306030303" pitchFamily="18" charset="0"/>
                <a:cs typeface="Times New Roman" panose="02020603050405020304" pitchFamily="18" charset="0"/>
              </a:rPr>
              <a:t>("%d",&amp;</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if(i%2 == 0){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printf</a:t>
            </a:r>
            <a:r>
              <a:rPr lang="en-US" sz="2000" dirty="0">
                <a:latin typeface="Sylfaen" panose="010A0502050306030303" pitchFamily="18" charset="0"/>
                <a:cs typeface="Times New Roman" panose="02020603050405020304" pitchFamily="18" charset="0"/>
              </a:rPr>
              <a:t>("%d is even number", </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    </a:t>
            </a:r>
          </a:p>
          <a:p>
            <a:r>
              <a:rPr lang="en-US" sz="2000" dirty="0">
                <a:latin typeface="Sylfaen" panose="010A0502050306030303" pitchFamily="18" charset="0"/>
                <a:cs typeface="Times New Roman" panose="02020603050405020304" pitchFamily="18" charset="0"/>
              </a:rPr>
              <a:t>    	return 0;  </a:t>
            </a:r>
          </a:p>
          <a:p>
            <a:r>
              <a:rPr lang="en-US" sz="2000" dirty="0">
                <a:latin typeface="Sylfaen" panose="010A0502050306030303" pitchFamily="18" charset="0"/>
                <a:cs typeface="Times New Roman" panose="02020603050405020304" pitchFamily="18" charset="0"/>
              </a:rPr>
              <a:t>}</a:t>
            </a:r>
          </a:p>
          <a:p>
            <a:r>
              <a:rPr lang="en-US" sz="2000" dirty="0" smtClean="0">
                <a:solidFill>
                  <a:schemeClr val="accent1">
                    <a:lumMod val="75000"/>
                  </a:schemeClr>
                </a:solidFill>
                <a:latin typeface="Sylfaen" panose="010A0502050306030303" pitchFamily="18" charset="0"/>
              </a:rPr>
              <a:t> </a:t>
            </a:r>
            <a:endParaRPr lang="en-US" sz="2000" dirty="0">
              <a:solidFill>
                <a:schemeClr val="accent1">
                  <a:lumMod val="75000"/>
                </a:schemeClr>
              </a:solidFill>
              <a:latin typeface="Sylfaen" panose="010A0502050306030303" pitchFamily="18" charset="0"/>
            </a:endParaRPr>
          </a:p>
        </p:txBody>
      </p:sp>
    </p:spTree>
    <p:extLst>
      <p:ext uri="{BB962C8B-B14F-4D97-AF65-F5344CB8AC3E}">
        <p14:creationId xmlns:p14="http://schemas.microsoft.com/office/powerpoint/2010/main" val="2536939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81000"/>
            <a:ext cx="6781800"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i</a:t>
            </a:r>
            <a:r>
              <a:rPr lang="en-US" sz="3600" b="1" dirty="0" smtClean="0">
                <a:effectLst>
                  <a:outerShdw blurRad="38100" dist="38100" dir="2700000" algn="tl">
                    <a:srgbClr val="000000">
                      <a:alpha val="43137"/>
                    </a:srgbClr>
                  </a:outerShdw>
                </a:effectLst>
              </a:rPr>
              <a:t>f - else Statement - </a:t>
            </a:r>
            <a:endParaRPr lang="en-US" sz="3600" b="1" dirty="0">
              <a:effectLst>
                <a:outerShdw blurRad="38100" dist="38100" dir="2700000" algn="tl">
                  <a:srgbClr val="000000">
                    <a:alpha val="43137"/>
                  </a:srgbClr>
                </a:outerShdw>
              </a:effectLst>
            </a:endParaRPr>
          </a:p>
        </p:txBody>
      </p:sp>
      <p:sp>
        <p:nvSpPr>
          <p:cNvPr id="4" name="TextBox 3"/>
          <p:cNvSpPr txBox="1"/>
          <p:nvPr/>
        </p:nvSpPr>
        <p:spPr>
          <a:xfrm>
            <a:off x="457200" y="1524000"/>
            <a:ext cx="76200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Sylfaen" panose="010A0502050306030303" pitchFamily="18" charset="0"/>
                <a:cs typeface="Times New Roman" panose="02020603050405020304" pitchFamily="18" charset="0"/>
              </a:rPr>
              <a:t>Use the else statement to specify a block of code to be executed if the condition is </a:t>
            </a:r>
            <a:r>
              <a:rPr lang="en-US" b="1" dirty="0">
                <a:latin typeface="Sylfaen" panose="010A0502050306030303" pitchFamily="18" charset="0"/>
                <a:cs typeface="Times New Roman" panose="02020603050405020304" pitchFamily="18" charset="0"/>
              </a:rPr>
              <a:t>false</a:t>
            </a:r>
            <a:r>
              <a:rPr lang="en-US" dirty="0" smtClean="0">
                <a:latin typeface="Sylfaen" panose="010A0502050306030303" pitchFamily="18" charset="0"/>
                <a:cs typeface="Times New Roman" panose="02020603050405020304" pitchFamily="18" charset="0"/>
              </a:rPr>
              <a:t>.</a:t>
            </a:r>
          </a:p>
          <a:p>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accent1">
                    <a:lumMod val="75000"/>
                  </a:schemeClr>
                </a:solidFill>
                <a:latin typeface="Sylfaen" panose="010A0502050306030303" pitchFamily="18" charset="0"/>
                <a:cs typeface="Times New Roman" panose="02020603050405020304" pitchFamily="18" charset="0"/>
              </a:rPr>
              <a:t>Syntax </a:t>
            </a:r>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if (condition) {</a:t>
            </a:r>
          </a:p>
          <a:p>
            <a:r>
              <a:rPr lang="en-US" dirty="0">
                <a:latin typeface="Sylfaen" panose="010A0502050306030303" pitchFamily="18" charset="0"/>
                <a:cs typeface="Times New Roman" panose="02020603050405020304" pitchFamily="18" charset="0"/>
              </a:rPr>
              <a:t>  		// block of code to be executed if the condition is true</a:t>
            </a:r>
          </a:p>
          <a:p>
            <a:r>
              <a:rPr lang="en-US" dirty="0">
                <a:latin typeface="Sylfaen" panose="010A0502050306030303" pitchFamily="18" charset="0"/>
                <a:cs typeface="Times New Roman" panose="02020603050405020304" pitchFamily="18" charset="0"/>
              </a:rPr>
              <a:t>	} </a:t>
            </a:r>
          </a:p>
          <a:p>
            <a:r>
              <a:rPr lang="en-US" dirty="0">
                <a:latin typeface="Sylfaen" panose="010A0502050306030303" pitchFamily="18" charset="0"/>
                <a:cs typeface="Times New Roman" panose="02020603050405020304" pitchFamily="18" charset="0"/>
              </a:rPr>
              <a:t>	else {</a:t>
            </a:r>
          </a:p>
          <a:p>
            <a:r>
              <a:rPr lang="en-US" dirty="0">
                <a:latin typeface="Sylfaen" panose="010A0502050306030303" pitchFamily="18" charset="0"/>
                <a:cs typeface="Times New Roman" panose="02020603050405020304" pitchFamily="18" charset="0"/>
              </a:rPr>
              <a:t>  		// block of code to be executed if the condition is false</a:t>
            </a:r>
          </a:p>
          <a:p>
            <a:r>
              <a:rPr lang="en-US" dirty="0">
                <a:latin typeface="Sylfaen" panose="010A0502050306030303" pitchFamily="18" charset="0"/>
                <a:cs typeface="Times New Roman" panose="02020603050405020304" pitchFamily="18" charset="0"/>
              </a:rPr>
              <a:t>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34786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271582"/>
            <a:ext cx="6781800" cy="6586418"/>
          </a:xfrm>
          <a:prstGeom prst="rect">
            <a:avLst/>
          </a:prstGeom>
          <a:noFill/>
        </p:spPr>
        <p:txBody>
          <a:bodyPr wrap="square" rtlCol="0">
            <a:spAutoFit/>
          </a:bodyPr>
          <a:lstStyle/>
          <a:p>
            <a:r>
              <a:rPr lang="en-US" sz="2800" dirty="0">
                <a:solidFill>
                  <a:schemeClr val="accent1">
                    <a:lumMod val="75000"/>
                  </a:schemeClr>
                </a:solidFill>
              </a:rPr>
              <a:t>Example</a:t>
            </a:r>
            <a:r>
              <a:rPr lang="en-US" sz="2800" dirty="0" smtClean="0">
                <a:solidFill>
                  <a:schemeClr val="accent1">
                    <a:lumMod val="75000"/>
                  </a:schemeClr>
                </a:solidFill>
              </a:rPr>
              <a:t>:</a:t>
            </a:r>
          </a:p>
          <a:p>
            <a:endParaRPr lang="en-US" sz="2800" dirty="0">
              <a:solidFill>
                <a:schemeClr val="accent1">
                  <a:lumMod val="75000"/>
                </a:schemeClr>
              </a:solidFill>
            </a:endParaRPr>
          </a:p>
          <a:p>
            <a:r>
              <a:rPr lang="en-US" sz="2000" dirty="0">
                <a:latin typeface="Sylfaen" panose="010A0502050306030303" pitchFamily="18" charset="0"/>
                <a:cs typeface="Times New Roman" panose="02020603050405020304" pitchFamily="18" charset="0"/>
              </a:rPr>
              <a:t>#include&lt;</a:t>
            </a:r>
            <a:r>
              <a:rPr lang="en-US" sz="2000" dirty="0" err="1">
                <a:latin typeface="Sylfaen" panose="010A0502050306030303" pitchFamily="18" charset="0"/>
                <a:cs typeface="Times New Roman" panose="02020603050405020304" pitchFamily="18" charset="0"/>
              </a:rPr>
              <a:t>stdio.h</a:t>
            </a:r>
            <a:r>
              <a:rPr lang="en-US" sz="2000" dirty="0">
                <a:latin typeface="Sylfaen" panose="010A0502050306030303" pitchFamily="18" charset="0"/>
                <a:cs typeface="Times New Roman" panose="02020603050405020304" pitchFamily="18" charset="0"/>
              </a:rPr>
              <a:t>&gt;    </a:t>
            </a:r>
          </a:p>
          <a:p>
            <a:r>
              <a:rPr lang="en-US" sz="2000" dirty="0">
                <a:latin typeface="Sylfaen" panose="010A0502050306030303" pitchFamily="18" charset="0"/>
                <a:cs typeface="Times New Roman" panose="02020603050405020304" pitchFamily="18" charset="0"/>
              </a:rPr>
              <a:t/>
            </a:r>
            <a:br>
              <a:rPr lang="en-US" sz="2000" dirty="0">
                <a:latin typeface="Sylfaen" panose="010A0502050306030303" pitchFamily="18" charset="0"/>
                <a:cs typeface="Times New Roman" panose="02020603050405020304" pitchFamily="18" charset="0"/>
              </a:rPr>
            </a:br>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int</a:t>
            </a:r>
            <a:r>
              <a:rPr lang="en-US" sz="2000" dirty="0">
                <a:latin typeface="Sylfaen" panose="010A0502050306030303" pitchFamily="18" charset="0"/>
                <a:cs typeface="Times New Roman" panose="02020603050405020304" pitchFamily="18" charset="0"/>
              </a:rPr>
              <a:t> main(){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int</a:t>
            </a:r>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 0;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printf</a:t>
            </a:r>
            <a:r>
              <a:rPr lang="en-US" sz="2000" dirty="0">
                <a:latin typeface="Sylfaen" panose="010A0502050306030303" pitchFamily="18" charset="0"/>
                <a:cs typeface="Times New Roman" panose="02020603050405020304" pitchFamily="18" charset="0"/>
              </a:rPr>
              <a:t>("enter a number:");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scanf</a:t>
            </a:r>
            <a:r>
              <a:rPr lang="en-US" sz="2000" dirty="0">
                <a:latin typeface="Sylfaen" panose="010A0502050306030303" pitchFamily="18" charset="0"/>
                <a:cs typeface="Times New Roman" panose="02020603050405020304" pitchFamily="18" charset="0"/>
              </a:rPr>
              <a:t>("%d",&amp;</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a:r>
            <a:br>
              <a:rPr lang="en-US" sz="2000" dirty="0">
                <a:latin typeface="Sylfaen" panose="010A0502050306030303" pitchFamily="18" charset="0"/>
                <a:cs typeface="Times New Roman" panose="02020603050405020304" pitchFamily="18" charset="0"/>
              </a:rPr>
            </a:br>
            <a:r>
              <a:rPr lang="en-US" sz="2000" dirty="0">
                <a:latin typeface="Sylfaen" panose="010A0502050306030303" pitchFamily="18" charset="0"/>
                <a:cs typeface="Times New Roman" panose="02020603050405020304" pitchFamily="18" charset="0"/>
              </a:rPr>
              <a:t>        if(i%2 == 0){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printf</a:t>
            </a:r>
            <a:r>
              <a:rPr lang="en-US" sz="2000" dirty="0">
                <a:latin typeface="Sylfaen" panose="010A0502050306030303" pitchFamily="18" charset="0"/>
                <a:cs typeface="Times New Roman" panose="02020603050405020304" pitchFamily="18" charset="0"/>
              </a:rPr>
              <a:t>("%d is even number", </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    </a:t>
            </a:r>
          </a:p>
          <a:p>
            <a:r>
              <a:rPr lang="en-US" sz="2000" dirty="0">
                <a:latin typeface="Sylfaen" panose="010A0502050306030303" pitchFamily="18" charset="0"/>
                <a:cs typeface="Times New Roman" panose="02020603050405020304" pitchFamily="18" charset="0"/>
              </a:rPr>
              <a:t>        else{    </a:t>
            </a:r>
          </a:p>
          <a:p>
            <a:r>
              <a:rPr lang="en-US" sz="2000" dirty="0">
                <a:latin typeface="Sylfaen" panose="010A0502050306030303" pitchFamily="18" charset="0"/>
                <a:cs typeface="Times New Roman" panose="02020603050405020304" pitchFamily="18" charset="0"/>
              </a:rPr>
              <a:t>    	</a:t>
            </a:r>
            <a:r>
              <a:rPr lang="en-US" sz="2000" dirty="0" err="1">
                <a:latin typeface="Sylfaen" panose="010A0502050306030303" pitchFamily="18" charset="0"/>
                <a:cs typeface="Times New Roman" panose="02020603050405020304" pitchFamily="18" charset="0"/>
              </a:rPr>
              <a:t>printf</a:t>
            </a:r>
            <a:r>
              <a:rPr lang="en-US" sz="2000" dirty="0">
                <a:latin typeface="Sylfaen" panose="010A0502050306030303" pitchFamily="18" charset="0"/>
                <a:cs typeface="Times New Roman" panose="02020603050405020304" pitchFamily="18" charset="0"/>
              </a:rPr>
              <a:t>("%d is odd number", </a:t>
            </a:r>
            <a:r>
              <a:rPr lang="en-US" sz="2000" dirty="0" err="1">
                <a:latin typeface="Sylfaen" panose="010A0502050306030303" pitchFamily="18" charset="0"/>
                <a:cs typeface="Times New Roman" panose="02020603050405020304" pitchFamily="18" charset="0"/>
              </a:rPr>
              <a:t>i</a:t>
            </a:r>
            <a:r>
              <a:rPr lang="en-US" sz="2000" dirty="0">
                <a:latin typeface="Sylfaen" panose="010A0502050306030303" pitchFamily="18" charset="0"/>
                <a:cs typeface="Times New Roman" panose="02020603050405020304" pitchFamily="18" charset="0"/>
              </a:rPr>
              <a:t>);    </a:t>
            </a:r>
          </a:p>
          <a:p>
            <a:r>
              <a:rPr lang="en-US" sz="2000" dirty="0">
                <a:latin typeface="Sylfaen" panose="010A0502050306030303" pitchFamily="18" charset="0"/>
                <a:cs typeface="Times New Roman" panose="02020603050405020304" pitchFamily="18" charset="0"/>
              </a:rPr>
              <a:t>        }     </a:t>
            </a:r>
          </a:p>
          <a:p>
            <a:r>
              <a:rPr lang="en-US" sz="2000" dirty="0">
                <a:latin typeface="Sylfaen" panose="010A0502050306030303" pitchFamily="18" charset="0"/>
                <a:cs typeface="Times New Roman" panose="02020603050405020304" pitchFamily="18" charset="0"/>
              </a:rPr>
              <a:t>        return 0;  </a:t>
            </a:r>
          </a:p>
          <a:p>
            <a:r>
              <a:rPr lang="en-US" sz="2000" dirty="0">
                <a:latin typeface="Sylfaen" panose="010A0502050306030303" pitchFamily="18" charset="0"/>
                <a:cs typeface="Times New Roman" panose="02020603050405020304" pitchFamily="18" charset="0"/>
              </a:rPr>
              <a:t/>
            </a:r>
            <a:br>
              <a:rPr lang="en-US" sz="2000" dirty="0">
                <a:latin typeface="Sylfaen" panose="010A0502050306030303" pitchFamily="18" charset="0"/>
                <a:cs typeface="Times New Roman" panose="02020603050405020304" pitchFamily="18" charset="0"/>
              </a:rPr>
            </a:br>
            <a:r>
              <a:rPr lang="en-US" sz="2000" dirty="0">
                <a:latin typeface="Sylfaen" panose="010A0502050306030303" pitchFamily="18" charset="0"/>
                <a:cs typeface="Times New Roman" panose="02020603050405020304" pitchFamily="18" charset="0"/>
              </a:rPr>
              <a:t>} </a:t>
            </a:r>
          </a:p>
          <a:p>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1452498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67056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if-else-if Ladder - </a:t>
            </a:r>
            <a:endParaRPr lang="en-US" sz="3600" b="1" dirty="0">
              <a:effectLst>
                <a:outerShdw blurRad="38100" dist="38100" dir="2700000" algn="tl">
                  <a:srgbClr val="000000">
                    <a:alpha val="43137"/>
                  </a:srgbClr>
                </a:outerShdw>
              </a:effectLst>
            </a:endParaRPr>
          </a:p>
        </p:txBody>
      </p:sp>
      <p:sp>
        <p:nvSpPr>
          <p:cNvPr id="3" name="TextBox 2"/>
          <p:cNvSpPr txBox="1"/>
          <p:nvPr/>
        </p:nvSpPr>
        <p:spPr>
          <a:xfrm>
            <a:off x="304800" y="1295400"/>
            <a:ext cx="7772400" cy="532453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Sylfaen" panose="010A0502050306030303" pitchFamily="18" charset="0"/>
                <a:cs typeface="Times New Roman" panose="02020603050405020304" pitchFamily="18" charset="0"/>
              </a:rPr>
              <a:t>The if-else-if ladder statement is an extension to the if-else statement. </a:t>
            </a:r>
            <a:endParaRPr lang="en-US" sz="2000" dirty="0" smtClean="0">
              <a:latin typeface="Sylfaen" panose="010A0502050306030303" pitchFamily="18" charset="0"/>
              <a:cs typeface="Times New Roman" panose="02020603050405020304" pitchFamily="18" charset="0"/>
            </a:endParaRPr>
          </a:p>
          <a:p>
            <a:pPr marL="342900" indent="-342900">
              <a:buFont typeface="Wingdings" panose="05000000000000000000" pitchFamily="2" charset="2"/>
              <a:buChar char="§"/>
            </a:pPr>
            <a:endParaRPr lang="en-US" sz="2000" dirty="0" smtClean="0">
              <a:latin typeface="Sylfaen" panose="010A0502050306030303" pitchFamily="18" charset="0"/>
              <a:cs typeface="Times New Roman" panose="02020603050405020304" pitchFamily="18" charset="0"/>
            </a:endParaRPr>
          </a:p>
          <a:p>
            <a:pPr marL="342900" indent="-342900">
              <a:buFont typeface="Wingdings" panose="05000000000000000000" pitchFamily="2" charset="2"/>
              <a:buChar char="§"/>
            </a:pPr>
            <a:r>
              <a:rPr lang="en-US" sz="2000" dirty="0" smtClean="0">
                <a:latin typeface="Sylfaen" panose="010A0502050306030303" pitchFamily="18" charset="0"/>
                <a:cs typeface="Times New Roman" panose="02020603050405020304" pitchFamily="18" charset="0"/>
              </a:rPr>
              <a:t>It </a:t>
            </a:r>
            <a:r>
              <a:rPr lang="en-US" sz="2000" dirty="0">
                <a:latin typeface="Sylfaen" panose="010A0502050306030303" pitchFamily="18" charset="0"/>
                <a:cs typeface="Times New Roman" panose="02020603050405020304" pitchFamily="18" charset="0"/>
              </a:rPr>
              <a:t>is used in the scenario where there are </a:t>
            </a:r>
            <a:r>
              <a:rPr lang="en-US" sz="2000" b="1" dirty="0">
                <a:latin typeface="Sylfaen" panose="010A0502050306030303" pitchFamily="18" charset="0"/>
                <a:cs typeface="Times New Roman" panose="02020603050405020304" pitchFamily="18" charset="0"/>
              </a:rPr>
              <a:t>multiple cases </a:t>
            </a:r>
            <a:r>
              <a:rPr lang="en-US" sz="2000" dirty="0">
                <a:latin typeface="Sylfaen" panose="010A0502050306030303" pitchFamily="18" charset="0"/>
                <a:cs typeface="Times New Roman" panose="02020603050405020304" pitchFamily="18" charset="0"/>
              </a:rPr>
              <a:t>to be performed for different conditions.</a:t>
            </a:r>
          </a:p>
          <a:p>
            <a:pPr marL="342900" indent="-342900">
              <a:buFont typeface="Wingdings" panose="05000000000000000000" pitchFamily="2" charset="2"/>
              <a:buChar char="§"/>
            </a:pPr>
            <a:endParaRPr lang="en-US" sz="2000" dirty="0">
              <a:latin typeface="Sylfaen" panose="010A0502050306030303" pitchFamily="18" charset="0"/>
              <a:cs typeface="Times New Roman" panose="02020603050405020304" pitchFamily="18" charset="0"/>
            </a:endParaRPr>
          </a:p>
          <a:p>
            <a:pPr marL="342900" indent="-342900">
              <a:buFont typeface="Wingdings" panose="05000000000000000000" pitchFamily="2" charset="2"/>
              <a:buChar char="§"/>
            </a:pPr>
            <a:r>
              <a:rPr lang="en-US" sz="2000" dirty="0" smtClean="0">
                <a:solidFill>
                  <a:schemeClr val="accent1">
                    <a:lumMod val="75000"/>
                  </a:schemeClr>
                </a:solidFill>
                <a:latin typeface="Sylfaen" panose="010A0502050306030303" pitchFamily="18" charset="0"/>
                <a:cs typeface="Times New Roman" panose="02020603050405020304" pitchFamily="18" charset="0"/>
              </a:rPr>
              <a:t>Syntax </a:t>
            </a:r>
            <a:r>
              <a:rPr lang="en-US" sz="2000" dirty="0" smtClean="0">
                <a:latin typeface="Sylfaen" panose="010A0502050306030303" pitchFamily="18" charset="0"/>
                <a:cs typeface="Times New Roman" panose="02020603050405020304" pitchFamily="18" charset="0"/>
              </a:rPr>
              <a:t>-</a:t>
            </a:r>
            <a:endParaRPr lang="en-US" sz="2000" dirty="0">
              <a:latin typeface="Sylfaen" panose="010A0502050306030303" pitchFamily="18" charset="0"/>
              <a:cs typeface="Times New Roman" panose="02020603050405020304" pitchFamily="18" charset="0"/>
            </a:endParaRPr>
          </a:p>
          <a:p>
            <a:r>
              <a:rPr lang="en-US" sz="2000" dirty="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if(condition1){  </a:t>
            </a:r>
          </a:p>
          <a:p>
            <a:r>
              <a:rPr lang="en-US" dirty="0">
                <a:latin typeface="Sylfaen" panose="010A0502050306030303" pitchFamily="18" charset="0"/>
                <a:cs typeface="Times New Roman" panose="02020603050405020304" pitchFamily="18" charset="0"/>
              </a:rPr>
              <a:t>		//code to be executed if condition1 is true  </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else if(condition2){  </a:t>
            </a:r>
          </a:p>
          <a:p>
            <a:r>
              <a:rPr lang="en-US" dirty="0">
                <a:latin typeface="Sylfaen" panose="010A0502050306030303" pitchFamily="18" charset="0"/>
                <a:cs typeface="Times New Roman" panose="02020603050405020304" pitchFamily="18" charset="0"/>
              </a:rPr>
              <a:t>		//code to be executed if condition2 is true  </a:t>
            </a:r>
          </a:p>
          <a:p>
            <a:r>
              <a:rPr lang="en-US" dirty="0">
                <a:latin typeface="Sylfaen" panose="010A0502050306030303" pitchFamily="18" charset="0"/>
                <a:cs typeface="Times New Roman" panose="02020603050405020304" pitchFamily="18" charset="0"/>
              </a:rPr>
              <a:t>	}  </a:t>
            </a:r>
          </a:p>
          <a:p>
            <a:r>
              <a:rPr lang="en-US" dirty="0">
                <a:latin typeface="Sylfaen" panose="010A0502050306030303" pitchFamily="18" charset="0"/>
                <a:cs typeface="Times New Roman" panose="02020603050405020304" pitchFamily="18" charset="0"/>
              </a:rPr>
              <a:t>	...  </a:t>
            </a:r>
          </a:p>
          <a:p>
            <a:r>
              <a:rPr lang="en-US" dirty="0">
                <a:latin typeface="Sylfaen" panose="010A0502050306030303" pitchFamily="18" charset="0"/>
                <a:cs typeface="Times New Roman" panose="02020603050405020304" pitchFamily="18" charset="0"/>
              </a:rPr>
              <a:t>	else{  </a:t>
            </a:r>
          </a:p>
          <a:p>
            <a:r>
              <a:rPr lang="en-US" dirty="0">
                <a:latin typeface="Sylfaen" panose="010A0502050306030303" pitchFamily="18" charset="0"/>
                <a:cs typeface="Times New Roman" panose="02020603050405020304" pitchFamily="18" charset="0"/>
              </a:rPr>
              <a:t>		//code to be executed if all the conditions are false  </a:t>
            </a:r>
          </a:p>
          <a:p>
            <a:r>
              <a:rPr lang="en-US" dirty="0">
                <a:latin typeface="Sylfaen" panose="010A0502050306030303" pitchFamily="18" charset="0"/>
                <a:cs typeface="Times New Roman" panose="02020603050405020304" pitchFamily="18" charset="0"/>
              </a:rPr>
              <a:t>	} </a:t>
            </a:r>
          </a:p>
          <a:p>
            <a:endParaRPr lang="en-US" dirty="0"/>
          </a:p>
        </p:txBody>
      </p:sp>
    </p:spTree>
    <p:extLst>
      <p:ext uri="{BB962C8B-B14F-4D97-AF65-F5344CB8AC3E}">
        <p14:creationId xmlns:p14="http://schemas.microsoft.com/office/powerpoint/2010/main" val="398496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9053"/>
            <a:ext cx="7467600" cy="6894195"/>
          </a:xfrm>
          <a:prstGeom prst="rect">
            <a:avLst/>
          </a:prstGeom>
          <a:noFill/>
        </p:spPr>
        <p:txBody>
          <a:bodyPr wrap="square" rtlCol="0">
            <a:spAutoFit/>
          </a:bodyPr>
          <a:lstStyle/>
          <a:p>
            <a:r>
              <a:rPr lang="en-US" dirty="0" smtClean="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include&lt;</a:t>
            </a:r>
            <a:r>
              <a:rPr lang="en-US" dirty="0" err="1">
                <a:latin typeface="Sylfaen" panose="010A0502050306030303" pitchFamily="18" charset="0"/>
                <a:cs typeface="Times New Roman" panose="02020603050405020304" pitchFamily="18" charset="0"/>
              </a:rPr>
              <a:t>stdio.h</a:t>
            </a:r>
            <a:r>
              <a:rPr lang="en-US" dirty="0">
                <a:latin typeface="Sylfaen" panose="010A0502050306030303" pitchFamily="18" charset="0"/>
                <a:cs typeface="Times New Roman" panose="02020603050405020304" pitchFamily="18" charset="0"/>
              </a:rPr>
              <a:t>&gt;   </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int</a:t>
            </a:r>
            <a:r>
              <a:rPr lang="en-US" dirty="0" smtClean="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main(){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int</a:t>
            </a:r>
            <a:r>
              <a:rPr lang="en-US" dirty="0" smtClean="0">
                <a:latin typeface="Sylfaen" panose="010A0502050306030303" pitchFamily="18" charset="0"/>
                <a:cs typeface="Times New Roman" panose="02020603050405020304" pitchFamily="18" charset="0"/>
              </a:rPr>
              <a:t> </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 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("enter a number:");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scanf</a:t>
            </a:r>
            <a:r>
              <a:rPr lang="en-US" dirty="0">
                <a:latin typeface="Sylfaen" panose="010A0502050306030303" pitchFamily="18" charset="0"/>
                <a:cs typeface="Times New Roman" panose="02020603050405020304" pitchFamily="18" charset="0"/>
              </a:rPr>
              <a:t>("%d",&amp;</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a:t>
            </a:r>
          </a:p>
          <a:p>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if(</a:t>
            </a:r>
            <a:r>
              <a:rPr lang="en-US" dirty="0" err="1" smtClean="0">
                <a:latin typeface="Sylfaen" panose="010A0502050306030303" pitchFamily="18" charset="0"/>
                <a:cs typeface="Times New Roman" panose="02020603050405020304" pitchFamily="18" charset="0"/>
              </a:rPr>
              <a:t>i</a:t>
            </a:r>
            <a:r>
              <a:rPr lang="en-US" dirty="0" smtClean="0">
                <a:latin typeface="Sylfaen" panose="010A0502050306030303" pitchFamily="18" charset="0"/>
                <a:cs typeface="Times New Roman" panose="02020603050405020304" pitchFamily="18" charset="0"/>
              </a:rPr>
              <a:t> </a:t>
            </a:r>
            <a:r>
              <a:rPr lang="en-US" dirty="0">
                <a:latin typeface="Sylfaen" panose="010A0502050306030303" pitchFamily="18" charset="0"/>
                <a:cs typeface="Times New Roman" panose="02020603050405020304" pitchFamily="18" charset="0"/>
              </a:rPr>
              <a:t>== 10){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("number is equals to 10");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else </a:t>
            </a:r>
            <a:r>
              <a:rPr lang="en-US" dirty="0">
                <a:latin typeface="Sylfaen" panose="010A0502050306030303" pitchFamily="18" charset="0"/>
                <a:cs typeface="Times New Roman" panose="02020603050405020304" pitchFamily="18" charset="0"/>
              </a:rPr>
              <a:t>if(</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 50){    </a:t>
            </a:r>
          </a:p>
          <a:p>
            <a:r>
              <a:rPr lang="en-US" sz="2800" dirty="0" smtClean="0">
                <a:solidFill>
                  <a:schemeClr val="accent1">
                    <a:lumMod val="75000"/>
                  </a:schemeClr>
                </a:solidFill>
              </a:rPr>
              <a:t>Example: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("number is equal to 50");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else </a:t>
            </a:r>
            <a:r>
              <a:rPr lang="en-US" dirty="0">
                <a:latin typeface="Sylfaen" panose="010A0502050306030303" pitchFamily="18" charset="0"/>
                <a:cs typeface="Times New Roman" panose="02020603050405020304" pitchFamily="18" charset="0"/>
              </a:rPr>
              <a:t>if(</a:t>
            </a:r>
            <a:r>
              <a:rPr lang="en-US" dirty="0" err="1">
                <a:latin typeface="Sylfaen" panose="010A0502050306030303" pitchFamily="18" charset="0"/>
                <a:cs typeface="Times New Roman" panose="02020603050405020304" pitchFamily="18" charset="0"/>
              </a:rPr>
              <a:t>i</a:t>
            </a:r>
            <a:r>
              <a:rPr lang="en-US" dirty="0">
                <a:latin typeface="Sylfaen" panose="010A0502050306030303" pitchFamily="18" charset="0"/>
                <a:cs typeface="Times New Roman" panose="02020603050405020304" pitchFamily="18" charset="0"/>
              </a:rPr>
              <a:t> == 100){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a:t>
            </a:r>
            <a:r>
              <a:rPr lang="en-US" dirty="0" err="1" smtClean="0">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("number is equal to 100");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else</a:t>
            </a:r>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r>
              <a:rPr lang="en-US" dirty="0" err="1">
                <a:latin typeface="Sylfaen" panose="010A0502050306030303" pitchFamily="18" charset="0"/>
                <a:cs typeface="Times New Roman" panose="02020603050405020304" pitchFamily="18" charset="0"/>
              </a:rPr>
              <a:t>printf</a:t>
            </a:r>
            <a:r>
              <a:rPr lang="en-US" dirty="0">
                <a:latin typeface="Sylfaen" panose="010A0502050306030303" pitchFamily="18" charset="0"/>
                <a:cs typeface="Times New Roman" panose="02020603050405020304" pitchFamily="18" charset="0"/>
              </a:rPr>
              <a:t>("number is not equal to 10, 50 or 100");    </a:t>
            </a: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    </a:t>
            </a:r>
            <a:endParaRPr lang="en-US"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	</a:t>
            </a:r>
            <a:r>
              <a:rPr lang="en-US" dirty="0" smtClean="0">
                <a:latin typeface="Sylfaen" panose="010A0502050306030303" pitchFamily="18" charset="0"/>
                <a:cs typeface="Times New Roman" panose="02020603050405020304" pitchFamily="18" charset="0"/>
              </a:rPr>
              <a:t>	return </a:t>
            </a:r>
            <a:r>
              <a:rPr lang="en-US" dirty="0">
                <a:latin typeface="Sylfaen" panose="010A0502050306030303" pitchFamily="18" charset="0"/>
                <a:cs typeface="Times New Roman" panose="02020603050405020304" pitchFamily="18" charset="0"/>
              </a:rPr>
              <a:t>0;  </a:t>
            </a:r>
          </a:p>
          <a:p>
            <a:r>
              <a:rPr lang="en-US" dirty="0" smtClean="0">
                <a:latin typeface="Sylfaen" panose="010A0502050306030303" pitchFamily="18" charset="0"/>
                <a:cs typeface="Times New Roman" panose="02020603050405020304" pitchFamily="18" charset="0"/>
              </a:rPr>
              <a:t>	} </a:t>
            </a:r>
            <a:endParaRPr lang="en-US" dirty="0">
              <a:latin typeface="Sylfaen" panose="010A0502050306030303" pitchFamily="18" charset="0"/>
              <a:cs typeface="Times New Roman" panose="02020603050405020304" pitchFamily="18" charset="0"/>
            </a:endParaRPr>
          </a:p>
          <a:p>
            <a:endParaRPr lang="en-US" dirty="0">
              <a:solidFill>
                <a:schemeClr val="accent1">
                  <a:lumMod val="75000"/>
                </a:schemeClr>
              </a:solidFill>
              <a:latin typeface="Sylfaen" panose="010A0502050306030303" pitchFamily="18" charset="0"/>
            </a:endParaRPr>
          </a:p>
          <a:p>
            <a:endParaRPr lang="en-US" dirty="0"/>
          </a:p>
        </p:txBody>
      </p:sp>
    </p:spTree>
    <p:extLst>
      <p:ext uri="{BB962C8B-B14F-4D97-AF65-F5344CB8AC3E}">
        <p14:creationId xmlns:p14="http://schemas.microsoft.com/office/powerpoint/2010/main" val="1985673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6248400"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Nested – if Statement - </a:t>
            </a:r>
            <a:endParaRPr lang="en-US" sz="3600" b="1" dirty="0">
              <a:effectLst>
                <a:outerShdw blurRad="38100" dist="38100" dir="2700000" algn="tl">
                  <a:srgbClr val="000000">
                    <a:alpha val="43137"/>
                  </a:srgbClr>
                </a:outerShdw>
              </a:effectLst>
            </a:endParaRPr>
          </a:p>
        </p:txBody>
      </p:sp>
      <p:sp>
        <p:nvSpPr>
          <p:cNvPr id="3" name="TextBox 2"/>
          <p:cNvSpPr txBox="1"/>
          <p:nvPr/>
        </p:nvSpPr>
        <p:spPr>
          <a:xfrm>
            <a:off x="381000" y="1295400"/>
            <a:ext cx="7696200"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Sylfaen" panose="010A0502050306030303" pitchFamily="18" charset="0"/>
                <a:cs typeface="Times New Roman" panose="02020603050405020304" pitchFamily="18" charset="0"/>
              </a:rPr>
              <a:t>A nested if in C is an if statement that is the target of another if statement. Nested if statements mean an </a:t>
            </a:r>
            <a:r>
              <a:rPr lang="en-US" b="1" dirty="0">
                <a:latin typeface="Sylfaen" panose="010A0502050306030303" pitchFamily="18" charset="0"/>
                <a:cs typeface="Times New Roman" panose="02020603050405020304" pitchFamily="18" charset="0"/>
              </a:rPr>
              <a:t>if statement inside another if statement</a:t>
            </a:r>
            <a:r>
              <a:rPr lang="en-US" dirty="0" smtClean="0">
                <a:latin typeface="Sylfaen" panose="010A0502050306030303"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Sylfaen" panose="010A0502050306030303" pitchFamily="18" charset="0"/>
                <a:cs typeface="Times New Roman" panose="02020603050405020304" pitchFamily="18" charset="0"/>
              </a:rPr>
              <a:t>It allows you to test multiple criteria based on the given input.</a:t>
            </a: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Sylfaen" panose="010A0502050306030303"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accent1">
                    <a:lumMod val="75000"/>
                  </a:schemeClr>
                </a:solidFill>
                <a:latin typeface="Sylfaen" panose="010A0502050306030303" pitchFamily="18" charset="0"/>
                <a:cs typeface="Times New Roman" panose="02020603050405020304" pitchFamily="18" charset="0"/>
              </a:rPr>
              <a:t>Syntax</a:t>
            </a:r>
            <a:r>
              <a:rPr lang="en-US" dirty="0">
                <a:latin typeface="Sylfaen" panose="010A0502050306030303" pitchFamily="18" charset="0"/>
                <a:cs typeface="Times New Roman" panose="02020603050405020304" pitchFamily="18" charset="0"/>
              </a:rPr>
              <a:t> – </a:t>
            </a:r>
          </a:p>
          <a:p>
            <a:r>
              <a:rPr lang="en-US" dirty="0">
                <a:latin typeface="Sylfaen" panose="010A0502050306030303" pitchFamily="18" charset="0"/>
                <a:cs typeface="Times New Roman" panose="02020603050405020304" pitchFamily="18" charset="0"/>
              </a:rPr>
              <a:t>      	if (condition1) </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 Executes when condition1 is true</a:t>
            </a:r>
          </a:p>
          <a:p>
            <a:r>
              <a:rPr lang="en-US" dirty="0">
                <a:latin typeface="Sylfaen" panose="010A0502050306030303" pitchFamily="18" charset="0"/>
                <a:cs typeface="Times New Roman" panose="02020603050405020304" pitchFamily="18" charset="0"/>
              </a:rPr>
              <a:t>  	 if (condition2) </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 Executes when condition2 is true</a:t>
            </a:r>
          </a:p>
          <a:p>
            <a:r>
              <a:rPr lang="en-US" dirty="0">
                <a:latin typeface="Sylfaen" panose="010A0502050306030303" pitchFamily="18" charset="0"/>
                <a:cs typeface="Times New Roman" panose="02020603050405020304" pitchFamily="18" charset="0"/>
              </a:rPr>
              <a:t>   	 }</a:t>
            </a:r>
          </a:p>
          <a:p>
            <a:r>
              <a:rPr lang="en-US" dirty="0">
                <a:latin typeface="Sylfaen" panose="010A0502050306030303" pitchFamily="18" charset="0"/>
                <a:cs typeface="Times New Roman" panose="02020603050405020304" pitchFamily="18" charset="0"/>
              </a:rPr>
              <a:t>         }</a:t>
            </a:r>
          </a:p>
        </p:txBody>
      </p:sp>
    </p:spTree>
    <p:extLst>
      <p:ext uri="{BB962C8B-B14F-4D97-AF65-F5344CB8AC3E}">
        <p14:creationId xmlns:p14="http://schemas.microsoft.com/office/powerpoint/2010/main" val="3437246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T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CSE_01_Introduction_2017_18</Template>
  <TotalTime>2163</TotalTime>
  <Words>1193</Words>
  <Application>Microsoft Office PowerPoint</Application>
  <PresentationFormat>On-screen Show (4:3)</PresentationFormat>
  <Paragraphs>435</Paragraphs>
  <Slides>34</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Arial Unicode MS</vt:lpstr>
      <vt:lpstr>Arial</vt:lpstr>
      <vt:lpstr>Arial Black</vt:lpstr>
      <vt:lpstr>Arial(body)</vt:lpstr>
      <vt:lpstr>Calibri</vt:lpstr>
      <vt:lpstr>Courier</vt:lpstr>
      <vt:lpstr>Courier New</vt:lpstr>
      <vt:lpstr>Lucida Sans Unicode</vt:lpstr>
      <vt:lpstr>Sylfaen</vt:lpstr>
      <vt:lpstr>Tahoma</vt:lpstr>
      <vt:lpstr>Times New Roman</vt:lpstr>
      <vt:lpstr>Trebuchet MS</vt:lpstr>
      <vt:lpstr>Wingdings</vt:lpstr>
      <vt:lpstr>Yu Mincho</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For Practice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Analysis &amp; Synthesis</dc:title>
  <dc:creator>SBJITMR</dc:creator>
  <cp:lastModifiedBy>ASUS</cp:lastModifiedBy>
  <cp:revision>205</cp:revision>
  <dcterms:created xsi:type="dcterms:W3CDTF">2017-05-29T06:12:00Z</dcterms:created>
  <dcterms:modified xsi:type="dcterms:W3CDTF">2022-10-12T01:39:05Z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3279C3254BD144D78899E432C772A0ED</vt:lpwstr>
  </property>
  <property fmtid="{D5CDD505-2E9C-101B-9397-08002B2CF9AE}" pid="3" name="KSOProductBuildVer">
    <vt:lpwstr>1033-11.2.0.10447</vt:lpwstr>
  </property>
</Properties>
</file>