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PT Sans Narrow" panose="020B050602020302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K. Ferencz" userId="7467e397-c5e9-41bd-83c2-50103f8c325d" providerId="ADAL" clId="{553DC445-33DC-41DD-8692-60DE6A4EFBA2}"/>
    <pc:docChg chg="modSld">
      <pc:chgData name="Matthew K. Ferencz" userId="7467e397-c5e9-41bd-83c2-50103f8c325d" providerId="ADAL" clId="{553DC445-33DC-41DD-8692-60DE6A4EFBA2}" dt="2022-06-29T12:06:52.902" v="27" actId="20577"/>
      <pc:docMkLst>
        <pc:docMk/>
      </pc:docMkLst>
      <pc:sldChg chg="modSp mod">
        <pc:chgData name="Matthew K. Ferencz" userId="7467e397-c5e9-41bd-83c2-50103f8c325d" providerId="ADAL" clId="{553DC445-33DC-41DD-8692-60DE6A4EFBA2}" dt="2022-06-29T12:05:14.207" v="7" actId="20577"/>
        <pc:sldMkLst>
          <pc:docMk/>
          <pc:sldMk cId="0" sldId="258"/>
        </pc:sldMkLst>
        <pc:spChg chg="mod">
          <ac:chgData name="Matthew K. Ferencz" userId="7467e397-c5e9-41bd-83c2-50103f8c325d" providerId="ADAL" clId="{553DC445-33DC-41DD-8692-60DE6A4EFBA2}" dt="2022-06-29T12:05:14.207" v="7" actId="20577"/>
          <ac:spMkLst>
            <pc:docMk/>
            <pc:sldMk cId="0" sldId="258"/>
            <ac:spMk id="79" creationId="{00000000-0000-0000-0000-000000000000}"/>
          </ac:spMkLst>
        </pc:spChg>
      </pc:sldChg>
      <pc:sldChg chg="modSp mod">
        <pc:chgData name="Matthew K. Ferencz" userId="7467e397-c5e9-41bd-83c2-50103f8c325d" providerId="ADAL" clId="{553DC445-33DC-41DD-8692-60DE6A4EFBA2}" dt="2022-06-29T12:06:52.902" v="27" actId="20577"/>
        <pc:sldMkLst>
          <pc:docMk/>
          <pc:sldMk cId="0" sldId="278"/>
        </pc:sldMkLst>
        <pc:spChg chg="mod">
          <ac:chgData name="Matthew K. Ferencz" userId="7467e397-c5e9-41bd-83c2-50103f8c325d" providerId="ADAL" clId="{553DC445-33DC-41DD-8692-60DE6A4EFBA2}" dt="2022-06-29T12:06:52.902" v="27" actId="20577"/>
          <ac:spMkLst>
            <pc:docMk/>
            <pc:sldMk cId="0" sldId="278"/>
            <ac:spMk id="199" creationId="{00000000-0000-0000-0000-000000000000}"/>
          </ac:spMkLst>
        </pc:spChg>
      </pc:sldChg>
    </pc:docChg>
  </pc:docChgLst>
  <pc:docChgLst>
    <pc:chgData name="Matthew K. Ferencz" userId="7467e397-c5e9-41bd-83c2-50103f8c325d" providerId="ADAL" clId="{A2A9D89E-1041-48DA-8311-00F04AEC994A}"/>
    <pc:docChg chg="custSel modSld">
      <pc:chgData name="Matthew K. Ferencz" userId="7467e397-c5e9-41bd-83c2-50103f8c325d" providerId="ADAL" clId="{A2A9D89E-1041-48DA-8311-00F04AEC994A}" dt="2022-06-29T11:53:43.084" v="84" actId="6549"/>
      <pc:docMkLst>
        <pc:docMk/>
      </pc:docMkLst>
      <pc:sldChg chg="modSp mod">
        <pc:chgData name="Matthew K. Ferencz" userId="7467e397-c5e9-41bd-83c2-50103f8c325d" providerId="ADAL" clId="{A2A9D89E-1041-48DA-8311-00F04AEC994A}" dt="2022-06-29T11:53:43.084" v="84" actId="6549"/>
        <pc:sldMkLst>
          <pc:docMk/>
          <pc:sldMk cId="0" sldId="259"/>
        </pc:sldMkLst>
        <pc:spChg chg="mod">
          <ac:chgData name="Matthew K. Ferencz" userId="7467e397-c5e9-41bd-83c2-50103f8c325d" providerId="ADAL" clId="{A2A9D89E-1041-48DA-8311-00F04AEC994A}" dt="2022-06-29T11:53:43.084" v="84" actId="6549"/>
          <ac:spMkLst>
            <pc:docMk/>
            <pc:sldMk cId="0" sldId="259"/>
            <ac:spMk id="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020551f90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020551f9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020551f90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020551f90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020551f90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020551f9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020551f90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020551f90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020551f90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020551f90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020551f90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020551f9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020551f90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020551f90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020551f90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020551f9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020551f90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020551f90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020551f90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020551f90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020551f9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020551f9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020551f90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020551f9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020551f90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020551f9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020551f90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020551f90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020551f90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020551f90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020551f90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020551f90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37ca59764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37ca5976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020551f9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020551f9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020551f9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020551f9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020551f9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020551f9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7ca59764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7ca5976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020551f90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020551f9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7ca5976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7ca5976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020551f90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020551f90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0" dirty="0">
                <a:solidFill>
                  <a:srgbClr val="000000"/>
                </a:solidFill>
                <a:latin typeface="Calibri"/>
                <a:ea typeface="Calibri"/>
                <a:cs typeface="Calibri"/>
                <a:sym typeface="Calibri"/>
              </a:rPr>
              <a:t>Casual Rider vs. Member Rider Bicycle Use</a:t>
            </a:r>
            <a:endParaRPr b="0" dirty="0">
              <a:solidFill>
                <a:srgbClr val="000000"/>
              </a:solidFill>
              <a:latin typeface="Calibri"/>
              <a:ea typeface="Calibri"/>
              <a:cs typeface="Calibri"/>
              <a:sym typeface="Calibri"/>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solidFill>
                  <a:srgbClr val="000000"/>
                </a:solidFill>
                <a:latin typeface="Calibri"/>
                <a:ea typeface="Calibri"/>
                <a:cs typeface="Calibri"/>
                <a:sym typeface="Calibri"/>
              </a:rPr>
              <a:t>By: Matthew Ferencz</a:t>
            </a:r>
            <a:endParaRPr>
              <a:solidFill>
                <a:srgbClr val="000000"/>
              </a:solidFill>
              <a:latin typeface="Calibri"/>
              <a:ea typeface="Calibri"/>
              <a:cs typeface="Calibri"/>
              <a:sym typeface="Calibri"/>
            </a:endParaRPr>
          </a:p>
          <a:p>
            <a:pPr marL="0" lvl="0" indent="0" algn="ctr" rtl="0">
              <a:spcBef>
                <a:spcPts val="0"/>
              </a:spcBef>
              <a:spcAft>
                <a:spcPts val="0"/>
              </a:spcAft>
              <a:buNone/>
            </a:pPr>
            <a:r>
              <a:rPr lang="en">
                <a:solidFill>
                  <a:srgbClr val="000000"/>
                </a:solidFill>
                <a:latin typeface="Calibri"/>
                <a:ea typeface="Calibri"/>
                <a:cs typeface="Calibri"/>
                <a:sym typeface="Calibri"/>
              </a:rPr>
              <a:t>Date: 06-28-2022</a:t>
            </a:r>
            <a:endParaRPr>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6535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3400" b="0">
                <a:solidFill>
                  <a:srgbClr val="3F3F3F"/>
                </a:solidFill>
                <a:highlight>
                  <a:srgbClr val="FFFFFF"/>
                </a:highlight>
                <a:latin typeface="Calibri"/>
                <a:ea typeface="Calibri"/>
                <a:cs typeface="Calibri"/>
                <a:sym typeface="Calibri"/>
              </a:rPr>
              <a:t>Daily Trips By Member Rider Type</a:t>
            </a:r>
            <a:endParaRPr sz="3400"/>
          </a:p>
        </p:txBody>
      </p:sp>
      <p:pic>
        <p:nvPicPr>
          <p:cNvPr id="121" name="Google Shape;121;p22"/>
          <p:cNvPicPr preferRelativeResize="0"/>
          <p:nvPr/>
        </p:nvPicPr>
        <p:blipFill>
          <a:blip r:embed="rId3">
            <a:alphaModFix/>
          </a:blip>
          <a:stretch>
            <a:fillRect/>
          </a:stretch>
        </p:blipFill>
        <p:spPr>
          <a:xfrm>
            <a:off x="185650" y="772750"/>
            <a:ext cx="8870398" cy="419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b="0">
                <a:solidFill>
                  <a:srgbClr val="000000"/>
                </a:solidFill>
                <a:latin typeface="Calibri"/>
                <a:ea typeface="Calibri"/>
                <a:cs typeface="Calibri"/>
                <a:sym typeface="Calibri"/>
              </a:rPr>
              <a:t>Observations:</a:t>
            </a:r>
            <a:endParaRPr sz="3822" b="0">
              <a:solidFill>
                <a:srgbClr val="000000"/>
              </a:solidFill>
              <a:latin typeface="Calibri"/>
              <a:ea typeface="Calibri"/>
              <a:cs typeface="Calibri"/>
              <a:sym typeface="Calibri"/>
            </a:endParaRPr>
          </a:p>
        </p:txBody>
      </p:sp>
      <p:sp>
        <p:nvSpPr>
          <p:cNvPr id="127" name="Google Shape;127;p23"/>
          <p:cNvSpPr txBox="1">
            <a:spLocks noGrp="1"/>
          </p:cNvSpPr>
          <p:nvPr>
            <p:ph type="body" idx="1"/>
          </p:nvPr>
        </p:nvSpPr>
        <p:spPr>
          <a:xfrm>
            <a:off x="311700" y="1787325"/>
            <a:ext cx="8520600" cy="10725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3F3F3F"/>
              </a:buClr>
              <a:buSzPts val="2000"/>
              <a:buFont typeface="Calibri"/>
              <a:buChar char="●"/>
            </a:pPr>
            <a:r>
              <a:rPr lang="en" sz="2000">
                <a:solidFill>
                  <a:srgbClr val="3F3F3F"/>
                </a:solidFill>
                <a:latin typeface="Calibri"/>
                <a:ea typeface="Calibri"/>
                <a:cs typeface="Calibri"/>
                <a:sym typeface="Calibri"/>
              </a:rPr>
              <a:t>Casual riders were the more popular rider type over the weekends while members were the more popular rider type on weekdays</a:t>
            </a:r>
            <a:endParaRPr sz="2000">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59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0">
                <a:solidFill>
                  <a:srgbClr val="3F3F3F"/>
                </a:solidFill>
                <a:highlight>
                  <a:srgbClr val="FFFFFF"/>
                </a:highlight>
                <a:latin typeface="Calibri"/>
                <a:ea typeface="Calibri"/>
                <a:cs typeface="Calibri"/>
                <a:sym typeface="Calibri"/>
              </a:rPr>
              <a:t>Number of Casual Rider Trips By Hour of Day</a:t>
            </a:r>
            <a:endParaRPr sz="3200">
              <a:latin typeface="Calibri"/>
              <a:ea typeface="Calibri"/>
              <a:cs typeface="Calibri"/>
              <a:sym typeface="Calibri"/>
            </a:endParaRPr>
          </a:p>
        </p:txBody>
      </p:sp>
      <p:pic>
        <p:nvPicPr>
          <p:cNvPr id="133" name="Google Shape;133;p24"/>
          <p:cNvPicPr preferRelativeResize="0"/>
          <p:nvPr/>
        </p:nvPicPr>
        <p:blipFill>
          <a:blip r:embed="rId3">
            <a:alphaModFix/>
          </a:blip>
          <a:stretch>
            <a:fillRect/>
          </a:stretch>
        </p:blipFill>
        <p:spPr>
          <a:xfrm>
            <a:off x="241788" y="687275"/>
            <a:ext cx="8660424" cy="409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1124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3200" b="0">
                <a:solidFill>
                  <a:srgbClr val="3F3F3F"/>
                </a:solidFill>
                <a:highlight>
                  <a:srgbClr val="FFFFFF"/>
                </a:highlight>
                <a:latin typeface="Calibri"/>
                <a:ea typeface="Calibri"/>
                <a:cs typeface="Calibri"/>
                <a:sym typeface="Calibri"/>
              </a:rPr>
              <a:t>Number of Member Rider Trips By Hour of Day</a:t>
            </a:r>
            <a:endParaRPr sz="3740"/>
          </a:p>
        </p:txBody>
      </p:sp>
      <p:pic>
        <p:nvPicPr>
          <p:cNvPr id="139" name="Google Shape;139;p25"/>
          <p:cNvPicPr preferRelativeResize="0"/>
          <p:nvPr/>
        </p:nvPicPr>
        <p:blipFill>
          <a:blip r:embed="rId3">
            <a:alphaModFix/>
          </a:blip>
          <a:stretch>
            <a:fillRect/>
          </a:stretch>
        </p:blipFill>
        <p:spPr>
          <a:xfrm>
            <a:off x="152400" y="819875"/>
            <a:ext cx="8753097" cy="413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2455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b="0">
                <a:solidFill>
                  <a:srgbClr val="000000"/>
                </a:solidFill>
                <a:latin typeface="Calibri"/>
                <a:ea typeface="Calibri"/>
                <a:cs typeface="Calibri"/>
                <a:sym typeface="Calibri"/>
              </a:rPr>
              <a:t>Observations:</a:t>
            </a:r>
            <a:endParaRPr sz="3822" b="0">
              <a:solidFill>
                <a:srgbClr val="000000"/>
              </a:solidFill>
              <a:latin typeface="Calibri"/>
              <a:ea typeface="Calibri"/>
              <a:cs typeface="Calibri"/>
              <a:sym typeface="Calibri"/>
            </a:endParaRPr>
          </a:p>
        </p:txBody>
      </p:sp>
      <p:sp>
        <p:nvSpPr>
          <p:cNvPr id="145" name="Google Shape;145;p26"/>
          <p:cNvSpPr txBox="1">
            <a:spLocks noGrp="1"/>
          </p:cNvSpPr>
          <p:nvPr>
            <p:ph type="body" idx="1"/>
          </p:nvPr>
        </p:nvSpPr>
        <p:spPr>
          <a:xfrm>
            <a:off x="311700" y="1152425"/>
            <a:ext cx="8520600" cy="3459000"/>
          </a:xfrm>
          <a:prstGeom prst="rect">
            <a:avLst/>
          </a:prstGeom>
        </p:spPr>
        <p:txBody>
          <a:bodyPr spcFirstLastPara="1" wrap="square" lIns="91425" tIns="91425" rIns="91425" bIns="91425" anchor="t" anchorCtr="0">
            <a:normAutofit/>
          </a:bodyPr>
          <a:lstStyle/>
          <a:p>
            <a:pPr marL="0" lvl="0" indent="0" algn="l" rtl="0">
              <a:lnSpc>
                <a:spcPct val="108000"/>
              </a:lnSpc>
              <a:spcBef>
                <a:spcPts val="0"/>
              </a:spcBef>
              <a:spcAft>
                <a:spcPts val="0"/>
              </a:spcAft>
              <a:buNone/>
            </a:pPr>
            <a:endParaRPr>
              <a:solidFill>
                <a:srgbClr val="3F3F3F"/>
              </a:solidFill>
              <a:highlight>
                <a:srgbClr val="FFFFFF"/>
              </a:highlight>
              <a:latin typeface="Calibri"/>
              <a:ea typeface="Calibri"/>
              <a:cs typeface="Calibri"/>
              <a:sym typeface="Calibri"/>
            </a:endParaRPr>
          </a:p>
          <a:p>
            <a:pPr marL="457200" lvl="0" indent="-355600" algn="l" rtl="0">
              <a:lnSpc>
                <a:spcPct val="108000"/>
              </a:lnSpc>
              <a:spcBef>
                <a:spcPts val="0"/>
              </a:spcBef>
              <a:spcAft>
                <a:spcPts val="0"/>
              </a:spcAft>
              <a:buClr>
                <a:srgbClr val="3F3F3F"/>
              </a:buClr>
              <a:buSzPts val="2000"/>
              <a:buFont typeface="Calibri"/>
              <a:buChar char="●"/>
            </a:pPr>
            <a:r>
              <a:rPr lang="en" sz="2000">
                <a:solidFill>
                  <a:srgbClr val="3F3F3F"/>
                </a:solidFill>
                <a:highlight>
                  <a:srgbClr val="FFFFFF"/>
                </a:highlight>
                <a:latin typeface="Calibri"/>
                <a:ea typeface="Calibri"/>
                <a:cs typeface="Calibri"/>
                <a:sym typeface="Calibri"/>
              </a:rPr>
              <a:t>Most popular times for members most likely indicate trips from work commutes:</a:t>
            </a:r>
            <a:endParaRPr sz="2000">
              <a:solidFill>
                <a:srgbClr val="3F3F3F"/>
              </a:solidFill>
              <a:highlight>
                <a:srgbClr val="FFFFFF"/>
              </a:highlight>
              <a:latin typeface="Calibri"/>
              <a:ea typeface="Calibri"/>
              <a:cs typeface="Calibri"/>
              <a:sym typeface="Calibri"/>
            </a:endParaRPr>
          </a:p>
          <a:p>
            <a:pPr marL="457200" lvl="0" indent="0" algn="l" rtl="0">
              <a:lnSpc>
                <a:spcPct val="108000"/>
              </a:lnSpc>
              <a:spcBef>
                <a:spcPts val="0"/>
              </a:spcBef>
              <a:spcAft>
                <a:spcPts val="0"/>
              </a:spcAft>
              <a:buNone/>
            </a:pPr>
            <a:endParaRPr sz="1800">
              <a:solidFill>
                <a:srgbClr val="3F3F3F"/>
              </a:solidFill>
              <a:highlight>
                <a:schemeClr val="lt1"/>
              </a:highlight>
              <a:latin typeface="Calibri"/>
              <a:ea typeface="Calibri"/>
              <a:cs typeface="Calibri"/>
              <a:sym typeface="Calibri"/>
            </a:endParaRPr>
          </a:p>
          <a:p>
            <a:pPr marL="914400" lvl="1" indent="-342900" algn="l" rtl="0">
              <a:lnSpc>
                <a:spcPct val="108000"/>
              </a:lnSpc>
              <a:spcBef>
                <a:spcPts val="0"/>
              </a:spcBef>
              <a:spcAft>
                <a:spcPts val="0"/>
              </a:spcAft>
              <a:buClr>
                <a:srgbClr val="3F3F3F"/>
              </a:buClr>
              <a:buSzPts val="1800"/>
              <a:buFont typeface="Calibri"/>
              <a:buChar char="○"/>
            </a:pPr>
            <a:r>
              <a:rPr lang="en" sz="1800">
                <a:solidFill>
                  <a:srgbClr val="3F3F3F"/>
                </a:solidFill>
                <a:highlight>
                  <a:schemeClr val="lt1"/>
                </a:highlight>
                <a:latin typeface="Calibri"/>
                <a:ea typeface="Calibri"/>
                <a:cs typeface="Calibri"/>
                <a:sym typeface="Calibri"/>
              </a:rPr>
              <a:t>4PM to 7PM</a:t>
            </a:r>
            <a:endParaRPr sz="1800">
              <a:solidFill>
                <a:srgbClr val="3F3F3F"/>
              </a:solidFill>
              <a:highlight>
                <a:schemeClr val="lt1"/>
              </a:highlight>
              <a:latin typeface="Calibri"/>
              <a:ea typeface="Calibri"/>
              <a:cs typeface="Calibri"/>
              <a:sym typeface="Calibri"/>
            </a:endParaRPr>
          </a:p>
          <a:p>
            <a:pPr marL="0" lvl="0" indent="0" algn="l" rtl="0">
              <a:lnSpc>
                <a:spcPct val="108000"/>
              </a:lnSpc>
              <a:spcBef>
                <a:spcPts val="0"/>
              </a:spcBef>
              <a:spcAft>
                <a:spcPts val="0"/>
              </a:spcAft>
              <a:buNone/>
            </a:pPr>
            <a:endParaRPr>
              <a:solidFill>
                <a:srgbClr val="3F3F3F"/>
              </a:solidFill>
              <a:highlight>
                <a:schemeClr val="lt1"/>
              </a:highlight>
              <a:latin typeface="Calibri"/>
              <a:ea typeface="Calibri"/>
              <a:cs typeface="Calibri"/>
              <a:sym typeface="Calibri"/>
            </a:endParaRPr>
          </a:p>
          <a:p>
            <a:pPr marL="914400" lvl="1" indent="-342900" algn="l" rtl="0">
              <a:lnSpc>
                <a:spcPct val="108000"/>
              </a:lnSpc>
              <a:spcBef>
                <a:spcPts val="0"/>
              </a:spcBef>
              <a:spcAft>
                <a:spcPts val="0"/>
              </a:spcAft>
              <a:buClr>
                <a:srgbClr val="3F3F3F"/>
              </a:buClr>
              <a:buSzPts val="1800"/>
              <a:buFont typeface="Calibri"/>
              <a:buChar char="○"/>
            </a:pPr>
            <a:r>
              <a:rPr lang="en" sz="1800">
                <a:solidFill>
                  <a:srgbClr val="3F3F3F"/>
                </a:solidFill>
                <a:highlight>
                  <a:schemeClr val="lt1"/>
                </a:highlight>
                <a:latin typeface="Calibri"/>
                <a:ea typeface="Calibri"/>
                <a:cs typeface="Calibri"/>
                <a:sym typeface="Calibri"/>
              </a:rPr>
              <a:t>7AM to 8AM</a:t>
            </a:r>
            <a:endParaRPr sz="1600">
              <a:solidFill>
                <a:srgbClr val="3F3F3F"/>
              </a:solidFill>
              <a:highlight>
                <a:srgbClr val="FFFFFF"/>
              </a:highlight>
              <a:latin typeface="Calibri"/>
              <a:ea typeface="Calibri"/>
              <a:cs typeface="Calibri"/>
              <a:sym typeface="Calibri"/>
            </a:endParaRPr>
          </a:p>
          <a:p>
            <a:pPr marL="0" lvl="0" indent="0" algn="l" rtl="0">
              <a:lnSpc>
                <a:spcPct val="108000"/>
              </a:lnSpc>
              <a:spcBef>
                <a:spcPts val="0"/>
              </a:spcBef>
              <a:spcAft>
                <a:spcPts val="0"/>
              </a:spcAft>
              <a:buNone/>
            </a:pPr>
            <a:endParaRPr sz="1400">
              <a:solidFill>
                <a:srgbClr val="3F3F3F"/>
              </a:solidFill>
              <a:highlight>
                <a:srgbClr val="FFFFFF"/>
              </a:highlight>
              <a:latin typeface="Calibri"/>
              <a:ea typeface="Calibri"/>
              <a:cs typeface="Calibri"/>
              <a:sym typeface="Calibri"/>
            </a:endParaRPr>
          </a:p>
          <a:p>
            <a:pPr marL="0" lvl="0" indent="0" algn="l" rtl="0">
              <a:lnSpc>
                <a:spcPct val="108000"/>
              </a:lnSpc>
              <a:spcBef>
                <a:spcPts val="0"/>
              </a:spcBef>
              <a:spcAft>
                <a:spcPts val="0"/>
              </a:spcAft>
              <a:buNone/>
            </a:pPr>
            <a:endParaRPr sz="1600">
              <a:solidFill>
                <a:srgbClr val="3F3F3F"/>
              </a:solidFill>
              <a:highlight>
                <a:srgbClr val="FFFFFF"/>
              </a:highlight>
              <a:latin typeface="Calibri"/>
              <a:ea typeface="Calibri"/>
              <a:cs typeface="Calibri"/>
              <a:sym typeface="Calibri"/>
            </a:endParaRPr>
          </a:p>
          <a:p>
            <a:pPr marL="457200" lvl="0" indent="-355600" algn="l" rtl="0">
              <a:lnSpc>
                <a:spcPct val="108000"/>
              </a:lnSpc>
              <a:spcBef>
                <a:spcPts val="0"/>
              </a:spcBef>
              <a:spcAft>
                <a:spcPts val="0"/>
              </a:spcAft>
              <a:buClr>
                <a:srgbClr val="3F3F3F"/>
              </a:buClr>
              <a:buSzPts val="2000"/>
              <a:buFont typeface="Calibri"/>
              <a:buChar char="●"/>
            </a:pPr>
            <a:r>
              <a:rPr lang="en" sz="2000">
                <a:solidFill>
                  <a:srgbClr val="3F3F3F"/>
                </a:solidFill>
                <a:highlight>
                  <a:srgbClr val="FFFFFF"/>
                </a:highlight>
                <a:latin typeface="Calibri"/>
                <a:ea typeface="Calibri"/>
                <a:cs typeface="Calibri"/>
                <a:sym typeface="Calibri"/>
              </a:rPr>
              <a:t>Trips made by casual riders increases throughout the day, peaking at 5PM</a:t>
            </a:r>
            <a:endParaRPr sz="2000">
              <a:solidFill>
                <a:srgbClr val="3F3F3F"/>
              </a:solidFill>
              <a:highlight>
                <a:srgbClr val="FFFFFF"/>
              </a:highlight>
              <a:latin typeface="Calibri"/>
              <a:ea typeface="Calibri"/>
              <a:cs typeface="Calibri"/>
              <a:sym typeface="Calibri"/>
            </a:endParaRPr>
          </a:p>
          <a:p>
            <a:pPr marL="0" lvl="0" indent="0" algn="l" rtl="0">
              <a:spcBef>
                <a:spcPts val="0"/>
              </a:spcBef>
              <a:spcAft>
                <a:spcPts val="1200"/>
              </a:spcAft>
              <a:buNone/>
            </a:pPr>
            <a:endParaRPr sz="20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5705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b="0">
                <a:solidFill>
                  <a:srgbClr val="3F3F3F"/>
                </a:solidFill>
                <a:highlight>
                  <a:srgbClr val="FFFFFF"/>
                </a:highlight>
                <a:latin typeface="Calibri"/>
                <a:ea typeface="Calibri"/>
                <a:cs typeface="Calibri"/>
                <a:sym typeface="Calibri"/>
              </a:rPr>
              <a:t>Average Trip Duration By Rider Type</a:t>
            </a:r>
            <a:endParaRPr sz="3400">
              <a:latin typeface="Calibri"/>
              <a:ea typeface="Calibri"/>
              <a:cs typeface="Calibri"/>
              <a:sym typeface="Calibri"/>
            </a:endParaRPr>
          </a:p>
        </p:txBody>
      </p:sp>
      <p:pic>
        <p:nvPicPr>
          <p:cNvPr id="151" name="Google Shape;151;p27"/>
          <p:cNvPicPr preferRelativeResize="0"/>
          <p:nvPr/>
        </p:nvPicPr>
        <p:blipFill>
          <a:blip r:embed="rId3">
            <a:alphaModFix/>
          </a:blip>
          <a:stretch>
            <a:fillRect/>
          </a:stretch>
        </p:blipFill>
        <p:spPr>
          <a:xfrm>
            <a:off x="433651" y="764455"/>
            <a:ext cx="8176948" cy="38683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1124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0">
                <a:solidFill>
                  <a:srgbClr val="3F3F3F"/>
                </a:solidFill>
                <a:highlight>
                  <a:srgbClr val="FFFFFF"/>
                </a:highlight>
                <a:latin typeface="Calibri"/>
                <a:ea typeface="Calibri"/>
                <a:cs typeface="Calibri"/>
                <a:sym typeface="Calibri"/>
              </a:rPr>
              <a:t>Which Rider Typer Had More 30-Minute Rides</a:t>
            </a:r>
            <a:endParaRPr sz="3400"/>
          </a:p>
        </p:txBody>
      </p:sp>
      <p:pic>
        <p:nvPicPr>
          <p:cNvPr id="157" name="Google Shape;157;p28"/>
          <p:cNvPicPr preferRelativeResize="0"/>
          <p:nvPr/>
        </p:nvPicPr>
        <p:blipFill>
          <a:blip r:embed="rId3">
            <a:alphaModFix/>
          </a:blip>
          <a:stretch>
            <a:fillRect/>
          </a:stretch>
        </p:blipFill>
        <p:spPr>
          <a:xfrm>
            <a:off x="311700" y="819850"/>
            <a:ext cx="8520601" cy="40309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b="0">
                <a:solidFill>
                  <a:srgbClr val="000000"/>
                </a:solidFill>
                <a:latin typeface="Calibri"/>
                <a:ea typeface="Calibri"/>
                <a:cs typeface="Calibri"/>
                <a:sym typeface="Calibri"/>
              </a:rPr>
              <a:t>Observations:</a:t>
            </a:r>
            <a:endParaRPr sz="3822" b="0">
              <a:solidFill>
                <a:srgbClr val="000000"/>
              </a:solidFill>
              <a:latin typeface="Calibri"/>
              <a:ea typeface="Calibri"/>
              <a:cs typeface="Calibri"/>
              <a:sym typeface="Calibri"/>
            </a:endParaRPr>
          </a:p>
        </p:txBody>
      </p:sp>
      <p:sp>
        <p:nvSpPr>
          <p:cNvPr id="163" name="Google Shape;163;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000000"/>
              </a:solidFill>
            </a:endParaRPr>
          </a:p>
          <a:p>
            <a:pPr marL="457200" lvl="0" indent="-355600" algn="l" rtl="0">
              <a:spcBef>
                <a:spcPts val="1200"/>
              </a:spcBef>
              <a:spcAft>
                <a:spcPts val="0"/>
              </a:spcAft>
              <a:buClr>
                <a:srgbClr val="000000"/>
              </a:buClr>
              <a:buSzPts val="2000"/>
              <a:buChar char="●"/>
            </a:pPr>
            <a:r>
              <a:rPr lang="en" sz="2000">
                <a:solidFill>
                  <a:srgbClr val="000000"/>
                </a:solidFill>
              </a:rPr>
              <a:t>Casual riders have longer trips in terms of average duration in minutes than member riders, and almost three times the number of trips lasting longer than 30 minutes</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04950" y="0"/>
            <a:ext cx="85341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b="0">
                <a:solidFill>
                  <a:srgbClr val="000000"/>
                </a:solidFill>
                <a:latin typeface="Calibri"/>
                <a:ea typeface="Calibri"/>
                <a:cs typeface="Calibri"/>
                <a:sym typeface="Calibri"/>
              </a:rPr>
              <a:t>Top 30 Most Popular Routes For Member and Casual Riders</a:t>
            </a:r>
            <a:endParaRPr sz="2640" b="0">
              <a:solidFill>
                <a:srgbClr val="000000"/>
              </a:solidFill>
              <a:latin typeface="Calibri"/>
              <a:ea typeface="Calibri"/>
              <a:cs typeface="Calibri"/>
              <a:sym typeface="Calibri"/>
            </a:endParaRPr>
          </a:p>
        </p:txBody>
      </p:sp>
      <p:pic>
        <p:nvPicPr>
          <p:cNvPr id="169" name="Google Shape;169;p30"/>
          <p:cNvPicPr preferRelativeResize="0"/>
          <p:nvPr/>
        </p:nvPicPr>
        <p:blipFill>
          <a:blip r:embed="rId3">
            <a:alphaModFix/>
          </a:blip>
          <a:stretch>
            <a:fillRect/>
          </a:stretch>
        </p:blipFill>
        <p:spPr>
          <a:xfrm>
            <a:off x="1096467" y="530400"/>
            <a:ext cx="6999609" cy="4524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b="0">
                <a:solidFill>
                  <a:srgbClr val="000000"/>
                </a:solidFill>
                <a:latin typeface="Calibri"/>
                <a:ea typeface="Calibri"/>
                <a:cs typeface="Calibri"/>
                <a:sym typeface="Calibri"/>
              </a:rPr>
              <a:t>Observations:</a:t>
            </a:r>
            <a:endParaRPr/>
          </a:p>
        </p:txBody>
      </p:sp>
      <p:sp>
        <p:nvSpPr>
          <p:cNvPr id="175" name="Google Shape;175;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55600" algn="l" rtl="0">
              <a:lnSpc>
                <a:spcPct val="108000"/>
              </a:lnSpc>
              <a:spcBef>
                <a:spcPts val="0"/>
              </a:spcBef>
              <a:spcAft>
                <a:spcPts val="0"/>
              </a:spcAft>
              <a:buClr>
                <a:srgbClr val="3F3F3F"/>
              </a:buClr>
              <a:buSzPts val="2000"/>
              <a:buFont typeface="Calibri"/>
              <a:buChar char="●"/>
            </a:pPr>
            <a:r>
              <a:rPr lang="en" sz="2000">
                <a:solidFill>
                  <a:srgbClr val="3F3F3F"/>
                </a:solidFill>
                <a:highlight>
                  <a:srgbClr val="FFFFFF"/>
                </a:highlight>
                <a:latin typeface="Calibri"/>
                <a:ea typeface="Calibri"/>
                <a:cs typeface="Calibri"/>
                <a:sym typeface="Calibri"/>
              </a:rPr>
              <a:t>There was no overlap in the most popular routes between member and casual riders</a:t>
            </a:r>
            <a:endParaRPr sz="2000">
              <a:solidFill>
                <a:srgbClr val="3F3F3F"/>
              </a:solidFill>
              <a:highlight>
                <a:srgbClr val="FFFFFF"/>
              </a:highlight>
              <a:latin typeface="Calibri"/>
              <a:ea typeface="Calibri"/>
              <a:cs typeface="Calibri"/>
              <a:sym typeface="Calibri"/>
            </a:endParaRPr>
          </a:p>
          <a:p>
            <a:pPr marL="0" lvl="0" indent="0" algn="l" rtl="0">
              <a:lnSpc>
                <a:spcPct val="108000"/>
              </a:lnSpc>
              <a:spcBef>
                <a:spcPts val="0"/>
              </a:spcBef>
              <a:spcAft>
                <a:spcPts val="0"/>
              </a:spcAft>
              <a:buNone/>
            </a:pPr>
            <a:endParaRPr>
              <a:solidFill>
                <a:srgbClr val="3F3F3F"/>
              </a:solidFill>
              <a:highlight>
                <a:srgbClr val="FFFFFF"/>
              </a:highlight>
              <a:latin typeface="Calibri"/>
              <a:ea typeface="Calibri"/>
              <a:cs typeface="Calibri"/>
              <a:sym typeface="Calibri"/>
            </a:endParaRPr>
          </a:p>
          <a:p>
            <a:pPr marL="457200" lvl="0" indent="-355600" algn="l" rtl="0">
              <a:lnSpc>
                <a:spcPct val="108000"/>
              </a:lnSpc>
              <a:spcBef>
                <a:spcPts val="0"/>
              </a:spcBef>
              <a:spcAft>
                <a:spcPts val="0"/>
              </a:spcAft>
              <a:buClr>
                <a:srgbClr val="3F3F3F"/>
              </a:buClr>
              <a:buSzPts val="2000"/>
              <a:buFont typeface="Calibri"/>
              <a:buChar char="●"/>
            </a:pPr>
            <a:r>
              <a:rPr lang="en" sz="2000">
                <a:solidFill>
                  <a:srgbClr val="3F3F3F"/>
                </a:solidFill>
                <a:highlight>
                  <a:srgbClr val="FFFFFF"/>
                </a:highlight>
                <a:latin typeface="Calibri"/>
                <a:ea typeface="Calibri"/>
                <a:cs typeface="Calibri"/>
                <a:sym typeface="Calibri"/>
              </a:rPr>
              <a:t>Most casual riders do the “Streeter Dr &amp; Grand Ave</a:t>
            </a:r>
            <a:r>
              <a:rPr lang="en" sz="2000" i="1">
                <a:solidFill>
                  <a:srgbClr val="3F3F3F"/>
                </a:solidFill>
                <a:highlight>
                  <a:srgbClr val="FFFFFF"/>
                </a:highlight>
                <a:latin typeface="Calibri"/>
                <a:ea typeface="Calibri"/>
                <a:cs typeface="Calibri"/>
                <a:sym typeface="Calibri"/>
              </a:rPr>
              <a:t>” </a:t>
            </a:r>
            <a:r>
              <a:rPr lang="en" sz="2000">
                <a:solidFill>
                  <a:srgbClr val="3F3F3F"/>
                </a:solidFill>
                <a:highlight>
                  <a:srgbClr val="FFFFFF"/>
                </a:highlight>
                <a:latin typeface="Calibri"/>
                <a:ea typeface="Calibri"/>
                <a:cs typeface="Calibri"/>
                <a:sym typeface="Calibri"/>
              </a:rPr>
              <a:t>route</a:t>
            </a:r>
            <a:endParaRPr sz="2000">
              <a:solidFill>
                <a:srgbClr val="3F3F3F"/>
              </a:solidFill>
              <a:highlight>
                <a:srgbClr val="FFFFFF"/>
              </a:highlight>
              <a:latin typeface="Calibri"/>
              <a:ea typeface="Calibri"/>
              <a:cs typeface="Calibri"/>
              <a:sym typeface="Calibri"/>
            </a:endParaRPr>
          </a:p>
          <a:p>
            <a:pPr marL="0" lvl="0" indent="0" algn="l" rtl="0">
              <a:lnSpc>
                <a:spcPct val="108000"/>
              </a:lnSpc>
              <a:spcBef>
                <a:spcPts val="0"/>
              </a:spcBef>
              <a:spcAft>
                <a:spcPts val="0"/>
              </a:spcAft>
              <a:buNone/>
            </a:pPr>
            <a:endParaRPr>
              <a:solidFill>
                <a:srgbClr val="3F3F3F"/>
              </a:solidFill>
              <a:highlight>
                <a:srgbClr val="FFFFFF"/>
              </a:highlight>
              <a:latin typeface="Calibri"/>
              <a:ea typeface="Calibri"/>
              <a:cs typeface="Calibri"/>
              <a:sym typeface="Calibri"/>
            </a:endParaRPr>
          </a:p>
          <a:p>
            <a:pPr marL="457200" lvl="0" indent="-355600" algn="l" rtl="0">
              <a:lnSpc>
                <a:spcPct val="108000"/>
              </a:lnSpc>
              <a:spcBef>
                <a:spcPts val="0"/>
              </a:spcBef>
              <a:spcAft>
                <a:spcPts val="0"/>
              </a:spcAft>
              <a:buClr>
                <a:srgbClr val="3F3F3F"/>
              </a:buClr>
              <a:buSzPts val="2000"/>
              <a:buFont typeface="Calibri"/>
              <a:buChar char="●"/>
            </a:pPr>
            <a:r>
              <a:rPr lang="en" sz="2000">
                <a:solidFill>
                  <a:srgbClr val="3F3F3F"/>
                </a:solidFill>
                <a:highlight>
                  <a:srgbClr val="FFFFFF"/>
                </a:highlight>
                <a:latin typeface="Calibri"/>
                <a:ea typeface="Calibri"/>
                <a:cs typeface="Calibri"/>
                <a:sym typeface="Calibri"/>
              </a:rPr>
              <a:t>Member riders make more trips with similar start and end stations; Casual riders seem to be more random as a whole in their start and end station routes</a:t>
            </a:r>
            <a:endParaRPr sz="2000">
              <a:solidFill>
                <a:srgbClr val="3F3F3F"/>
              </a:solidFill>
              <a:highlight>
                <a:srgbClr val="FFFFFF"/>
              </a:highlight>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17235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b="0">
                <a:solidFill>
                  <a:srgbClr val="000000"/>
                </a:solidFill>
                <a:latin typeface="Calibri"/>
                <a:ea typeface="Calibri"/>
                <a:cs typeface="Calibri"/>
                <a:sym typeface="Calibri"/>
              </a:rPr>
              <a:t>Presentation Topics:</a:t>
            </a:r>
            <a:endParaRPr sz="3400" b="0">
              <a:solidFill>
                <a:srgbClr val="000000"/>
              </a:solidFill>
              <a:latin typeface="Calibri"/>
              <a:ea typeface="Calibri"/>
              <a:cs typeface="Calibri"/>
              <a:sym typeface="Calibri"/>
            </a:endParaRPr>
          </a:p>
        </p:txBody>
      </p:sp>
      <p:sp>
        <p:nvSpPr>
          <p:cNvPr id="73" name="Google Shape;73;p14"/>
          <p:cNvSpPr txBox="1">
            <a:spLocks noGrp="1"/>
          </p:cNvSpPr>
          <p:nvPr>
            <p:ph type="body" idx="1"/>
          </p:nvPr>
        </p:nvSpPr>
        <p:spPr>
          <a:xfrm>
            <a:off x="311700" y="959125"/>
            <a:ext cx="8520600" cy="3958800"/>
          </a:xfrm>
          <a:prstGeom prst="rect">
            <a:avLst/>
          </a:prstGeom>
        </p:spPr>
        <p:txBody>
          <a:bodyPr spcFirstLastPara="1" wrap="square" lIns="91425" tIns="91425" rIns="91425" bIns="91425" anchor="t" anchorCtr="0">
            <a:normAutofit fontScale="70000" lnSpcReduction="20000"/>
          </a:bodyPr>
          <a:lstStyle/>
          <a:p>
            <a:pPr marL="457200" lvl="0" indent="-355282" algn="l" rtl="0">
              <a:lnSpc>
                <a:spcPct val="200000"/>
              </a:lnSpc>
              <a:spcBef>
                <a:spcPts val="0"/>
              </a:spcBef>
              <a:spcAft>
                <a:spcPts val="0"/>
              </a:spcAft>
              <a:buClr>
                <a:srgbClr val="000000"/>
              </a:buClr>
              <a:buSzPct val="100000"/>
              <a:buFont typeface="Calibri"/>
              <a:buChar char="●"/>
            </a:pPr>
            <a:r>
              <a:rPr lang="en" sz="2850">
                <a:solidFill>
                  <a:srgbClr val="000000"/>
                </a:solidFill>
                <a:latin typeface="Calibri"/>
                <a:ea typeface="Calibri"/>
                <a:cs typeface="Calibri"/>
                <a:sym typeface="Calibri"/>
              </a:rPr>
              <a:t>Objective</a:t>
            </a:r>
            <a:endParaRPr sz="2850">
              <a:solidFill>
                <a:srgbClr val="000000"/>
              </a:solidFill>
              <a:latin typeface="Calibri"/>
              <a:ea typeface="Calibri"/>
              <a:cs typeface="Calibri"/>
              <a:sym typeface="Calibri"/>
            </a:endParaRPr>
          </a:p>
          <a:p>
            <a:pPr marL="457200" lvl="0" indent="-355282" algn="l" rtl="0">
              <a:lnSpc>
                <a:spcPct val="200000"/>
              </a:lnSpc>
              <a:spcBef>
                <a:spcPts val="0"/>
              </a:spcBef>
              <a:spcAft>
                <a:spcPts val="0"/>
              </a:spcAft>
              <a:buClr>
                <a:srgbClr val="000000"/>
              </a:buClr>
              <a:buSzPct val="100000"/>
              <a:buFont typeface="Calibri"/>
              <a:buChar char="●"/>
            </a:pPr>
            <a:r>
              <a:rPr lang="en" sz="2850">
                <a:solidFill>
                  <a:srgbClr val="000000"/>
                </a:solidFill>
                <a:latin typeface="Calibri"/>
                <a:ea typeface="Calibri"/>
                <a:cs typeface="Calibri"/>
                <a:sym typeface="Calibri"/>
              </a:rPr>
              <a:t>Data Sources and Tools Used For Analysis</a:t>
            </a:r>
            <a:endParaRPr sz="2850">
              <a:solidFill>
                <a:srgbClr val="000000"/>
              </a:solidFill>
              <a:latin typeface="Calibri"/>
              <a:ea typeface="Calibri"/>
              <a:cs typeface="Calibri"/>
              <a:sym typeface="Calibri"/>
            </a:endParaRPr>
          </a:p>
          <a:p>
            <a:pPr marL="457200" lvl="0" indent="-355282" algn="l" rtl="0">
              <a:lnSpc>
                <a:spcPct val="200000"/>
              </a:lnSpc>
              <a:spcBef>
                <a:spcPts val="0"/>
              </a:spcBef>
              <a:spcAft>
                <a:spcPts val="0"/>
              </a:spcAft>
              <a:buClr>
                <a:srgbClr val="000000"/>
              </a:buClr>
              <a:buSzPct val="100000"/>
              <a:buFont typeface="Calibri"/>
              <a:buChar char="●"/>
            </a:pPr>
            <a:r>
              <a:rPr lang="en" sz="2850">
                <a:solidFill>
                  <a:srgbClr val="000000"/>
                </a:solidFill>
                <a:latin typeface="Calibri"/>
                <a:ea typeface="Calibri"/>
                <a:cs typeface="Calibri"/>
                <a:sym typeface="Calibri"/>
              </a:rPr>
              <a:t>Observations</a:t>
            </a:r>
            <a:endParaRPr sz="2850">
              <a:solidFill>
                <a:srgbClr val="000000"/>
              </a:solidFill>
              <a:latin typeface="Calibri"/>
              <a:ea typeface="Calibri"/>
              <a:cs typeface="Calibri"/>
              <a:sym typeface="Calibri"/>
            </a:endParaRPr>
          </a:p>
          <a:p>
            <a:pPr marL="457200" lvl="0" indent="-355282" algn="l" rtl="0">
              <a:lnSpc>
                <a:spcPct val="200000"/>
              </a:lnSpc>
              <a:spcBef>
                <a:spcPts val="0"/>
              </a:spcBef>
              <a:spcAft>
                <a:spcPts val="0"/>
              </a:spcAft>
              <a:buClr>
                <a:srgbClr val="000000"/>
              </a:buClr>
              <a:buSzPct val="100000"/>
              <a:buFont typeface="Calibri"/>
              <a:buChar char="●"/>
            </a:pPr>
            <a:r>
              <a:rPr lang="en" sz="2850">
                <a:solidFill>
                  <a:srgbClr val="000000"/>
                </a:solidFill>
                <a:latin typeface="Calibri"/>
                <a:ea typeface="Calibri"/>
                <a:cs typeface="Calibri"/>
                <a:sym typeface="Calibri"/>
              </a:rPr>
              <a:t>Final Observations &amp; Recommendations:</a:t>
            </a:r>
            <a:endParaRPr sz="2850">
              <a:solidFill>
                <a:srgbClr val="000000"/>
              </a:solidFill>
              <a:latin typeface="Calibri"/>
              <a:ea typeface="Calibri"/>
              <a:cs typeface="Calibri"/>
              <a:sym typeface="Calibri"/>
            </a:endParaRPr>
          </a:p>
          <a:p>
            <a:pPr marL="457200" lvl="0" indent="-355282" algn="l" rtl="0">
              <a:lnSpc>
                <a:spcPct val="200000"/>
              </a:lnSpc>
              <a:spcBef>
                <a:spcPts val="0"/>
              </a:spcBef>
              <a:spcAft>
                <a:spcPts val="0"/>
              </a:spcAft>
              <a:buClr>
                <a:srgbClr val="000000"/>
              </a:buClr>
              <a:buSzPct val="100000"/>
              <a:buFont typeface="Calibri"/>
              <a:buChar char="●"/>
            </a:pPr>
            <a:r>
              <a:rPr lang="en" sz="2850">
                <a:solidFill>
                  <a:srgbClr val="000000"/>
                </a:solidFill>
                <a:latin typeface="Calibri"/>
                <a:ea typeface="Calibri"/>
                <a:cs typeface="Calibri"/>
                <a:sym typeface="Calibri"/>
              </a:rPr>
              <a:t>Upcoming Plans</a:t>
            </a:r>
            <a:endParaRPr sz="2850">
              <a:solidFill>
                <a:srgbClr val="000000"/>
              </a:solidFill>
              <a:latin typeface="Calibri"/>
              <a:ea typeface="Calibri"/>
              <a:cs typeface="Calibri"/>
              <a:sym typeface="Calibri"/>
            </a:endParaRPr>
          </a:p>
          <a:p>
            <a:pPr marL="457200" lvl="0" indent="-355282" algn="l" rtl="0">
              <a:lnSpc>
                <a:spcPct val="200000"/>
              </a:lnSpc>
              <a:spcBef>
                <a:spcPts val="0"/>
              </a:spcBef>
              <a:spcAft>
                <a:spcPts val="0"/>
              </a:spcAft>
              <a:buClr>
                <a:srgbClr val="000000"/>
              </a:buClr>
              <a:buSzPct val="100000"/>
              <a:buFont typeface="Calibri"/>
              <a:buChar char="●"/>
            </a:pPr>
            <a:r>
              <a:rPr lang="en" sz="2850">
                <a:solidFill>
                  <a:srgbClr val="000000"/>
                </a:solidFill>
                <a:latin typeface="Calibri"/>
                <a:ea typeface="Calibri"/>
                <a:cs typeface="Calibri"/>
                <a:sym typeface="Calibri"/>
              </a:rPr>
              <a:t>Questions</a:t>
            </a:r>
            <a:endParaRPr sz="2850">
              <a:solidFill>
                <a:srgbClr val="000000"/>
              </a:solidFill>
              <a:latin typeface="Calibri"/>
              <a:ea typeface="Calibri"/>
              <a:cs typeface="Calibri"/>
              <a:sym typeface="Calibri"/>
            </a:endParaRPr>
          </a:p>
          <a:p>
            <a:pPr marL="0" lvl="0" indent="0" algn="l" rtl="0">
              <a:spcBef>
                <a:spcPts val="1200"/>
              </a:spcBef>
              <a:spcAft>
                <a:spcPts val="1200"/>
              </a:spcAft>
              <a:buNone/>
            </a:pPr>
            <a:endParaRPr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792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0">
                <a:solidFill>
                  <a:srgbClr val="000000"/>
                </a:solidFill>
                <a:highlight>
                  <a:srgbClr val="FFFFFF"/>
                </a:highlight>
                <a:latin typeface="Calibri"/>
                <a:ea typeface="Calibri"/>
                <a:cs typeface="Calibri"/>
                <a:sym typeface="Calibri"/>
              </a:rPr>
              <a:t>How Bike Type (Electric vs. Classic) Influences Member and Casual Ridership:</a:t>
            </a:r>
            <a:endParaRPr sz="2100">
              <a:solidFill>
                <a:srgbClr val="000000"/>
              </a:solidFill>
              <a:latin typeface="Calibri"/>
              <a:ea typeface="Calibri"/>
              <a:cs typeface="Calibri"/>
              <a:sym typeface="Calibri"/>
            </a:endParaRPr>
          </a:p>
        </p:txBody>
      </p:sp>
      <p:pic>
        <p:nvPicPr>
          <p:cNvPr id="181" name="Google Shape;181;p32"/>
          <p:cNvPicPr preferRelativeResize="0"/>
          <p:nvPr/>
        </p:nvPicPr>
        <p:blipFill>
          <a:blip r:embed="rId3">
            <a:alphaModFix/>
          </a:blip>
          <a:stretch>
            <a:fillRect/>
          </a:stretch>
        </p:blipFill>
        <p:spPr>
          <a:xfrm>
            <a:off x="169963" y="714650"/>
            <a:ext cx="8804075" cy="416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1679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40" b="0">
                <a:solidFill>
                  <a:srgbClr val="000000"/>
                </a:solidFill>
                <a:latin typeface="Calibri"/>
                <a:ea typeface="Calibri"/>
                <a:cs typeface="Calibri"/>
                <a:sym typeface="Calibri"/>
              </a:rPr>
              <a:t>Average Trip Duration For Classic and Electric Bikes by Member and Casual Ridership</a:t>
            </a:r>
            <a:endParaRPr sz="2140" b="0">
              <a:solidFill>
                <a:srgbClr val="000000"/>
              </a:solidFill>
              <a:latin typeface="Calibri"/>
              <a:ea typeface="Calibri"/>
              <a:cs typeface="Calibri"/>
              <a:sym typeface="Calibri"/>
            </a:endParaRPr>
          </a:p>
        </p:txBody>
      </p:sp>
      <p:pic>
        <p:nvPicPr>
          <p:cNvPr id="187" name="Google Shape;187;p33"/>
          <p:cNvPicPr preferRelativeResize="0"/>
          <p:nvPr/>
        </p:nvPicPr>
        <p:blipFill>
          <a:blip r:embed="rId3">
            <a:alphaModFix/>
          </a:blip>
          <a:stretch>
            <a:fillRect/>
          </a:stretch>
        </p:blipFill>
        <p:spPr>
          <a:xfrm>
            <a:off x="360538" y="985225"/>
            <a:ext cx="8471773" cy="4007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solidFill>
                  <a:srgbClr val="000000"/>
                </a:solidFill>
                <a:latin typeface="Calibri"/>
                <a:ea typeface="Calibri"/>
                <a:cs typeface="Calibri"/>
                <a:sym typeface="Calibri"/>
              </a:rPr>
              <a:t>Observations:</a:t>
            </a:r>
            <a:endParaRPr b="0">
              <a:solidFill>
                <a:srgbClr val="000000"/>
              </a:solidFill>
              <a:latin typeface="Calibri"/>
              <a:ea typeface="Calibri"/>
              <a:cs typeface="Calibri"/>
              <a:sym typeface="Calibri"/>
            </a:endParaRPr>
          </a:p>
        </p:txBody>
      </p:sp>
      <p:sp>
        <p:nvSpPr>
          <p:cNvPr id="193" name="Google Shape;193;p34"/>
          <p:cNvSpPr txBox="1">
            <a:spLocks noGrp="1"/>
          </p:cNvSpPr>
          <p:nvPr>
            <p:ph type="body" idx="1"/>
          </p:nvPr>
        </p:nvSpPr>
        <p:spPr>
          <a:xfrm>
            <a:off x="211950" y="1388250"/>
            <a:ext cx="8520600" cy="1538100"/>
          </a:xfrm>
          <a:prstGeom prst="rect">
            <a:avLst/>
          </a:prstGeom>
        </p:spPr>
        <p:txBody>
          <a:bodyPr spcFirstLastPara="1" wrap="square" lIns="91425" tIns="91425" rIns="91425" bIns="91425" anchor="t" anchorCtr="0">
            <a:normAutofit fontScale="25000" lnSpcReduction="20000"/>
          </a:bodyPr>
          <a:lstStyle/>
          <a:p>
            <a:pPr marL="88900" lvl="0" indent="-88900" algn="l" rtl="0">
              <a:lnSpc>
                <a:spcPct val="108000"/>
              </a:lnSpc>
              <a:spcBef>
                <a:spcPts val="0"/>
              </a:spcBef>
              <a:spcAft>
                <a:spcPts val="0"/>
              </a:spcAft>
              <a:buNone/>
            </a:pPr>
            <a:endParaRPr sz="7200">
              <a:solidFill>
                <a:srgbClr val="000000"/>
              </a:solidFill>
              <a:highlight>
                <a:srgbClr val="FFFFFF"/>
              </a:highlight>
              <a:latin typeface="Calibri"/>
              <a:ea typeface="Calibri"/>
              <a:cs typeface="Calibri"/>
              <a:sym typeface="Calibri"/>
            </a:endParaRPr>
          </a:p>
          <a:p>
            <a:pPr marL="457200" lvl="0" indent="-355600" algn="l" rtl="0">
              <a:lnSpc>
                <a:spcPct val="108000"/>
              </a:lnSpc>
              <a:spcBef>
                <a:spcPts val="0"/>
              </a:spcBef>
              <a:spcAft>
                <a:spcPts val="0"/>
              </a:spcAft>
              <a:buClr>
                <a:srgbClr val="000000"/>
              </a:buClr>
              <a:buSzPct val="100000"/>
              <a:buFont typeface="Calibri"/>
              <a:buChar char="●"/>
            </a:pPr>
            <a:r>
              <a:rPr lang="en" sz="8000">
                <a:solidFill>
                  <a:srgbClr val="000000"/>
                </a:solidFill>
                <a:highlight>
                  <a:srgbClr val="FFFFFF"/>
                </a:highlight>
                <a:latin typeface="Calibri"/>
                <a:ea typeface="Calibri"/>
                <a:cs typeface="Calibri"/>
                <a:sym typeface="Calibri"/>
              </a:rPr>
              <a:t>Both member and casual riders prefer the classic bike while electric bikes were least preferred</a:t>
            </a:r>
            <a:endParaRPr sz="8000">
              <a:solidFill>
                <a:srgbClr val="000000"/>
              </a:solidFill>
              <a:highlight>
                <a:srgbClr val="FFFFFF"/>
              </a:highlight>
              <a:latin typeface="Calibri"/>
              <a:ea typeface="Calibri"/>
              <a:cs typeface="Calibri"/>
              <a:sym typeface="Calibri"/>
            </a:endParaRPr>
          </a:p>
          <a:p>
            <a:pPr marL="0" lvl="0" indent="0" algn="l" rtl="0">
              <a:lnSpc>
                <a:spcPct val="108000"/>
              </a:lnSpc>
              <a:spcBef>
                <a:spcPts val="0"/>
              </a:spcBef>
              <a:spcAft>
                <a:spcPts val="0"/>
              </a:spcAft>
              <a:buNone/>
            </a:pPr>
            <a:endParaRPr sz="7200">
              <a:solidFill>
                <a:srgbClr val="000000"/>
              </a:solidFill>
              <a:highlight>
                <a:srgbClr val="FFFFFF"/>
              </a:highlight>
              <a:latin typeface="Calibri"/>
              <a:ea typeface="Calibri"/>
              <a:cs typeface="Calibri"/>
              <a:sym typeface="Calibri"/>
            </a:endParaRPr>
          </a:p>
          <a:p>
            <a:pPr marL="0" lvl="0" indent="0" algn="l" rtl="0">
              <a:lnSpc>
                <a:spcPct val="108000"/>
              </a:lnSpc>
              <a:spcBef>
                <a:spcPts val="0"/>
              </a:spcBef>
              <a:spcAft>
                <a:spcPts val="0"/>
              </a:spcAft>
              <a:buNone/>
            </a:pPr>
            <a:endParaRPr sz="7200">
              <a:solidFill>
                <a:srgbClr val="000000"/>
              </a:solidFill>
              <a:highlight>
                <a:srgbClr val="FFFFFF"/>
              </a:highlight>
              <a:latin typeface="Calibri"/>
              <a:ea typeface="Calibri"/>
              <a:cs typeface="Calibri"/>
              <a:sym typeface="Calibri"/>
            </a:endParaRPr>
          </a:p>
          <a:p>
            <a:pPr marL="457200" lvl="0" indent="-355600" algn="l" rtl="0">
              <a:lnSpc>
                <a:spcPct val="108000"/>
              </a:lnSpc>
              <a:spcBef>
                <a:spcPts val="0"/>
              </a:spcBef>
              <a:spcAft>
                <a:spcPts val="0"/>
              </a:spcAft>
              <a:buClr>
                <a:srgbClr val="000000"/>
              </a:buClr>
              <a:buSzPct val="100000"/>
              <a:buFont typeface="Calibri"/>
              <a:buChar char="●"/>
            </a:pPr>
            <a:r>
              <a:rPr lang="en" sz="8000">
                <a:solidFill>
                  <a:srgbClr val="000000"/>
                </a:solidFill>
                <a:highlight>
                  <a:srgbClr val="FFFFFF"/>
                </a:highlight>
                <a:latin typeface="Calibri"/>
                <a:ea typeface="Calibri"/>
                <a:cs typeface="Calibri"/>
                <a:sym typeface="Calibri"/>
              </a:rPr>
              <a:t>Average trip duration had no significant influence on the preference to choose an electric bike over a classic bike as both types of bikes had similar averages.</a:t>
            </a:r>
            <a:endParaRPr sz="8000">
              <a:solidFill>
                <a:srgbClr val="000000"/>
              </a:solidFill>
              <a:highlight>
                <a:srgbClr val="FFFFFF"/>
              </a:highlight>
              <a:latin typeface="Calibri"/>
              <a:ea typeface="Calibri"/>
              <a:cs typeface="Calibri"/>
              <a:sym typeface="Calibri"/>
            </a:endParaRPr>
          </a:p>
          <a:p>
            <a:pPr marL="584200" lvl="0" indent="-279400" algn="l" rtl="0">
              <a:lnSpc>
                <a:spcPct val="108000"/>
              </a:lnSpc>
              <a:spcBef>
                <a:spcPts val="0"/>
              </a:spcBef>
              <a:spcAft>
                <a:spcPts val="0"/>
              </a:spcAft>
              <a:buNone/>
            </a:pPr>
            <a:endParaRPr>
              <a:solidFill>
                <a:srgbClr val="3F3F3F"/>
              </a:solidFill>
              <a:highlight>
                <a:srgbClr val="FFFFFF"/>
              </a:highlight>
              <a:latin typeface="Calibri"/>
              <a:ea typeface="Calibri"/>
              <a:cs typeface="Calibri"/>
              <a:sym typeface="Calibri"/>
            </a:endParaRPr>
          </a:p>
          <a:p>
            <a:pPr marL="0" lvl="0" indent="0" algn="l" rtl="0">
              <a:spcBef>
                <a:spcPts val="0"/>
              </a:spcBef>
              <a:spcAft>
                <a:spcPts val="1200"/>
              </a:spcAft>
              <a:buNone/>
            </a:pP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0" y="0"/>
            <a:ext cx="8520600" cy="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891"/>
              <a:buFont typeface="Arial"/>
              <a:buNone/>
            </a:pPr>
            <a:r>
              <a:rPr lang="en" sz="2400" b="0">
                <a:solidFill>
                  <a:srgbClr val="000000"/>
                </a:solidFill>
                <a:latin typeface="Calibri"/>
                <a:ea typeface="Calibri"/>
                <a:cs typeface="Calibri"/>
                <a:sym typeface="Calibri"/>
              </a:rPr>
              <a:t>Final Observations &amp; Recommendations:</a:t>
            </a:r>
            <a:endParaRPr sz="2400"/>
          </a:p>
        </p:txBody>
      </p:sp>
      <p:sp>
        <p:nvSpPr>
          <p:cNvPr id="199" name="Google Shape;199;p35"/>
          <p:cNvSpPr txBox="1">
            <a:spLocks noGrp="1"/>
          </p:cNvSpPr>
          <p:nvPr>
            <p:ph type="body" idx="1"/>
          </p:nvPr>
        </p:nvSpPr>
        <p:spPr>
          <a:xfrm>
            <a:off x="233175" y="436700"/>
            <a:ext cx="8520600" cy="46221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latin typeface="Calibri"/>
                <a:ea typeface="Calibri"/>
                <a:cs typeface="Calibri"/>
                <a:sym typeface="Calibri"/>
              </a:rPr>
              <a:t>Members are the most common rider type</a:t>
            </a:r>
            <a:endParaRPr sz="1400" dirty="0">
              <a:solidFill>
                <a:srgbClr val="000000"/>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highlight>
                  <a:srgbClr val="FFFFFF"/>
                </a:highlight>
                <a:latin typeface="Calibri"/>
                <a:ea typeface="Calibri"/>
                <a:cs typeface="Calibri"/>
                <a:sym typeface="Calibri"/>
              </a:rPr>
              <a:t>Many of the casual riders prefer to ride the “Streeter Dr &amp; Grand Ave</a:t>
            </a:r>
            <a:r>
              <a:rPr lang="en" sz="1400" i="1" dirty="0">
                <a:solidFill>
                  <a:srgbClr val="000000"/>
                </a:solidFill>
                <a:highlight>
                  <a:srgbClr val="FFFFFF"/>
                </a:highlight>
                <a:latin typeface="Calibri"/>
                <a:ea typeface="Calibri"/>
                <a:cs typeface="Calibri"/>
                <a:sym typeface="Calibri"/>
              </a:rPr>
              <a:t>”  </a:t>
            </a:r>
            <a:r>
              <a:rPr lang="en" sz="1400" dirty="0">
                <a:solidFill>
                  <a:srgbClr val="000000"/>
                </a:solidFill>
                <a:highlight>
                  <a:srgbClr val="FFFFFF"/>
                </a:highlight>
                <a:latin typeface="Calibri"/>
                <a:ea typeface="Calibri"/>
                <a:cs typeface="Calibri"/>
                <a:sym typeface="Calibri"/>
              </a:rPr>
              <a:t>station route</a:t>
            </a:r>
            <a:endParaRPr sz="1400" dirty="0">
              <a:solidFill>
                <a:srgbClr val="000000"/>
              </a:solidFill>
              <a:highlight>
                <a:srgbClr val="FFFFFF"/>
              </a:highlight>
              <a:latin typeface="Calibri"/>
              <a:ea typeface="Calibri"/>
              <a:cs typeface="Calibri"/>
              <a:sym typeface="Calibri"/>
            </a:endParaRPr>
          </a:p>
          <a:p>
            <a:pPr marL="914400" lvl="1" indent="-317500" algn="l" rtl="0">
              <a:lnSpc>
                <a:spcPct val="100000"/>
              </a:lnSpc>
              <a:spcBef>
                <a:spcPts val="0"/>
              </a:spcBef>
              <a:spcAft>
                <a:spcPts val="0"/>
              </a:spcAft>
              <a:buClr>
                <a:srgbClr val="000000"/>
              </a:buClr>
              <a:buSzPts val="1400"/>
              <a:buFont typeface="Calibri"/>
              <a:buAutoNum type="alphaLcPeriod"/>
            </a:pPr>
            <a:r>
              <a:rPr lang="en" b="1" dirty="0">
                <a:solidFill>
                  <a:srgbClr val="000000"/>
                </a:solidFill>
                <a:highlight>
                  <a:srgbClr val="FFFFFF"/>
                </a:highlight>
                <a:latin typeface="Calibri"/>
                <a:ea typeface="Calibri"/>
                <a:cs typeface="Calibri"/>
                <a:sym typeface="Calibri"/>
              </a:rPr>
              <a:t>Cyclistic marketing campaigns and incentives can be focused on these areas to help convert casual riders to members</a:t>
            </a:r>
            <a:endParaRPr b="1" dirty="0">
              <a:solidFill>
                <a:srgbClr val="000000"/>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latin typeface="Calibri"/>
                <a:ea typeface="Calibri"/>
                <a:cs typeface="Calibri"/>
                <a:sym typeface="Calibri"/>
              </a:rPr>
              <a:t>Members had more ridership by month but the gap between member and casual riders decreased during traditionally warmer months (May thru August) with casual ridership overtaking member ridership in July</a:t>
            </a:r>
            <a:endParaRPr sz="1400" dirty="0">
              <a:solidFill>
                <a:srgbClr val="000000"/>
              </a:solidFill>
              <a:latin typeface="Calibri"/>
              <a:ea typeface="Calibri"/>
              <a:cs typeface="Calibri"/>
              <a:sym typeface="Calibri"/>
            </a:endParaRPr>
          </a:p>
          <a:p>
            <a:pPr marL="914400" lvl="1" indent="-317500" algn="l" rtl="0">
              <a:lnSpc>
                <a:spcPct val="100000"/>
              </a:lnSpc>
              <a:spcBef>
                <a:spcPts val="0"/>
              </a:spcBef>
              <a:spcAft>
                <a:spcPts val="0"/>
              </a:spcAft>
              <a:buClr>
                <a:srgbClr val="000000"/>
              </a:buClr>
              <a:buSzPts val="1400"/>
              <a:buFont typeface="Calibri"/>
              <a:buAutoNum type="alphaLcPeriod"/>
            </a:pPr>
            <a:r>
              <a:rPr lang="en" b="1" dirty="0">
                <a:solidFill>
                  <a:srgbClr val="000000"/>
                </a:solidFill>
                <a:latin typeface="Calibri"/>
                <a:ea typeface="Calibri"/>
                <a:cs typeface="Calibri"/>
                <a:sym typeface="Calibri"/>
              </a:rPr>
              <a:t>Offer incentives to convert more casual riders to members during the warmer months </a:t>
            </a:r>
            <a:endParaRPr b="1" dirty="0">
              <a:solidFill>
                <a:srgbClr val="000000"/>
              </a:solidFill>
              <a:latin typeface="Calibri"/>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highlight>
                  <a:srgbClr val="FFFFFF"/>
                </a:highlight>
                <a:latin typeface="Calibri"/>
                <a:ea typeface="Calibri"/>
                <a:cs typeface="Calibri"/>
                <a:sym typeface="Calibri"/>
              </a:rPr>
              <a:t>Casual riders on average took longer trips in terms of duration than member riders</a:t>
            </a:r>
            <a:endParaRPr sz="1400" dirty="0">
              <a:solidFill>
                <a:srgbClr val="000000"/>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highlight>
                  <a:srgbClr val="FFFFFF"/>
                </a:highlight>
                <a:latin typeface="Calibri"/>
                <a:ea typeface="Calibri"/>
                <a:cs typeface="Calibri"/>
                <a:sym typeface="Calibri"/>
              </a:rPr>
              <a:t>The data suggests that casual riders use bikes mainly on weekends while Members tend to use them for getting to and from work during the weekdays</a:t>
            </a:r>
            <a:endParaRPr sz="1400" dirty="0">
              <a:solidFill>
                <a:srgbClr val="000000"/>
              </a:solidFill>
              <a:highlight>
                <a:srgbClr val="FFFFFF"/>
              </a:highlight>
              <a:latin typeface="Calibri"/>
              <a:ea typeface="Calibri"/>
              <a:cs typeface="Calibri"/>
              <a:sym typeface="Calibri"/>
            </a:endParaRPr>
          </a:p>
          <a:p>
            <a:pPr marL="914400" lvl="1" indent="-317500" algn="l" rtl="0">
              <a:lnSpc>
                <a:spcPct val="100000"/>
              </a:lnSpc>
              <a:spcBef>
                <a:spcPts val="0"/>
              </a:spcBef>
              <a:spcAft>
                <a:spcPts val="0"/>
              </a:spcAft>
              <a:buClr>
                <a:srgbClr val="000000"/>
              </a:buClr>
              <a:buSzPts val="1400"/>
              <a:buFont typeface="Calibri"/>
              <a:buAutoNum type="alphaLcPeriod"/>
            </a:pPr>
            <a:r>
              <a:rPr lang="en" b="1" dirty="0">
                <a:solidFill>
                  <a:srgbClr val="000000"/>
                </a:solidFill>
                <a:highlight>
                  <a:srgbClr val="FFFFFF"/>
                </a:highlight>
                <a:latin typeface="Calibri"/>
                <a:ea typeface="Calibri"/>
                <a:cs typeface="Calibri"/>
                <a:sym typeface="Calibri"/>
              </a:rPr>
              <a:t>Attention should be aimed at those casual riders who use bikes like annual members during weekday commutes</a:t>
            </a:r>
            <a:endParaRPr dirty="0">
              <a:solidFill>
                <a:srgbClr val="000000"/>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highlight>
                  <a:schemeClr val="lt1"/>
                </a:highlight>
                <a:latin typeface="Calibri"/>
                <a:ea typeface="Calibri"/>
                <a:cs typeface="Calibri"/>
                <a:sym typeface="Calibri"/>
              </a:rPr>
              <a:t>Trips made by casual riders increases throughout the day, peaking at 5PM</a:t>
            </a:r>
            <a:endParaRPr sz="1400" dirty="0">
              <a:solidFill>
                <a:srgbClr val="000000"/>
              </a:solidFill>
              <a:highlight>
                <a:schemeClr val="lt1"/>
              </a:highlight>
              <a:latin typeface="Calibri"/>
              <a:ea typeface="Calibri"/>
              <a:cs typeface="Calibri"/>
              <a:sym typeface="Calibri"/>
            </a:endParaRPr>
          </a:p>
          <a:p>
            <a:pPr marL="914400" lvl="1" indent="-317500" algn="l" rtl="0">
              <a:lnSpc>
                <a:spcPct val="100000"/>
              </a:lnSpc>
              <a:spcBef>
                <a:spcPts val="0"/>
              </a:spcBef>
              <a:spcAft>
                <a:spcPts val="0"/>
              </a:spcAft>
              <a:buClr>
                <a:srgbClr val="000000"/>
              </a:buClr>
              <a:buSzPts val="1400"/>
              <a:buFont typeface="Calibri"/>
              <a:buAutoNum type="alphaLcPeriod"/>
            </a:pPr>
            <a:r>
              <a:rPr lang="en" b="1" dirty="0">
                <a:solidFill>
                  <a:srgbClr val="000000"/>
                </a:solidFill>
                <a:highlight>
                  <a:schemeClr val="lt1"/>
                </a:highlight>
                <a:latin typeface="Calibri"/>
                <a:ea typeface="Calibri"/>
                <a:cs typeface="Calibri"/>
                <a:sym typeface="Calibri"/>
              </a:rPr>
              <a:t>Increase target ads and incentives to casual riders during this time of day as this popular time to ride overlaps with how member riders use their rides</a:t>
            </a:r>
            <a:endParaRPr dirty="0">
              <a:solidFill>
                <a:srgbClr val="000000"/>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highlight>
                  <a:srgbClr val="FFFFFF"/>
                </a:highlight>
                <a:latin typeface="Calibri"/>
                <a:ea typeface="Calibri"/>
                <a:cs typeface="Calibri"/>
                <a:sym typeface="Calibri"/>
              </a:rPr>
              <a:t>Both annual members and casual riders prefer the classic over the electric bikes</a:t>
            </a:r>
            <a:endParaRPr sz="1400" dirty="0">
              <a:solidFill>
                <a:srgbClr val="000000"/>
              </a:solidFill>
              <a:highlight>
                <a:srgbClr val="FFFFFF"/>
              </a:highlight>
              <a:latin typeface="Calibri"/>
              <a:ea typeface="Calibri"/>
              <a:cs typeface="Calibri"/>
              <a:sym typeface="Calibri"/>
            </a:endParaRPr>
          </a:p>
          <a:p>
            <a:pPr marL="457200" lvl="0" indent="-317500" algn="l" rtl="0">
              <a:lnSpc>
                <a:spcPct val="100000"/>
              </a:lnSpc>
              <a:spcBef>
                <a:spcPts val="0"/>
              </a:spcBef>
              <a:spcAft>
                <a:spcPts val="0"/>
              </a:spcAft>
              <a:buClr>
                <a:srgbClr val="000000"/>
              </a:buClr>
              <a:buSzPts val="1400"/>
              <a:buFont typeface="Calibri"/>
              <a:buAutoNum type="arabicPeriod"/>
            </a:pPr>
            <a:r>
              <a:rPr lang="en" sz="1400" dirty="0">
                <a:solidFill>
                  <a:srgbClr val="000000"/>
                </a:solidFill>
                <a:highlight>
                  <a:srgbClr val="FFFFFF"/>
                </a:highlight>
                <a:latin typeface="Calibri"/>
                <a:ea typeface="Calibri"/>
                <a:cs typeface="Calibri"/>
                <a:sym typeface="Calibri"/>
              </a:rPr>
              <a:t>Average trip duration had no significant influence on the preference to choose an electric bike over a classic bike</a:t>
            </a:r>
            <a:endParaRPr sz="1400" b="1" dirty="0">
              <a:solidFill>
                <a:srgbClr val="000000"/>
              </a:solidFill>
              <a:highlight>
                <a:srgbClr val="FFFFFF"/>
              </a:highlight>
              <a:latin typeface="Calibri"/>
              <a:ea typeface="Calibri"/>
              <a:cs typeface="Calibri"/>
              <a:sym typeface="Calibri"/>
            </a:endParaRPr>
          </a:p>
          <a:p>
            <a:pPr marL="914400" lvl="1" indent="-317500" algn="l" rtl="0">
              <a:lnSpc>
                <a:spcPct val="100000"/>
              </a:lnSpc>
              <a:spcBef>
                <a:spcPts val="0"/>
              </a:spcBef>
              <a:spcAft>
                <a:spcPts val="0"/>
              </a:spcAft>
              <a:buClr>
                <a:srgbClr val="000000"/>
              </a:buClr>
              <a:buSzPts val="1400"/>
              <a:buFont typeface="Calibri"/>
              <a:buAutoNum type="alphaLcPeriod"/>
            </a:pPr>
            <a:r>
              <a:rPr lang="en" b="1" dirty="0">
                <a:solidFill>
                  <a:srgbClr val="000000"/>
                </a:solidFill>
                <a:highlight>
                  <a:schemeClr val="lt1"/>
                </a:highlight>
                <a:latin typeface="Calibri"/>
                <a:ea typeface="Calibri"/>
                <a:cs typeface="Calibri"/>
                <a:sym typeface="Calibri"/>
              </a:rPr>
              <a:t>Do not focus investment on more electric bikes, rather, ensure classic bikes are readily available for use.</a:t>
            </a:r>
            <a:endParaRPr b="1" dirty="0">
              <a:solidFill>
                <a:srgbClr val="000000"/>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None/>
            </a:pPr>
            <a:endParaRPr b="1" dirty="0">
              <a:solidFill>
                <a:srgbClr val="000000"/>
              </a:solidFill>
              <a:highlight>
                <a:srgbClr val="FFFFFF"/>
              </a:highlight>
              <a:latin typeface="Calibri"/>
              <a:ea typeface="Calibri"/>
              <a:cs typeface="Calibri"/>
              <a:sym typeface="Calibri"/>
            </a:endParaRPr>
          </a:p>
          <a:p>
            <a:pPr marL="584200" lvl="0" indent="-279400" algn="l" rtl="0">
              <a:lnSpc>
                <a:spcPct val="100000"/>
              </a:lnSpc>
              <a:spcBef>
                <a:spcPts val="0"/>
              </a:spcBef>
              <a:spcAft>
                <a:spcPts val="0"/>
              </a:spcAft>
              <a:buNone/>
            </a:pPr>
            <a:endParaRPr sz="800" b="1" dirty="0">
              <a:solidFill>
                <a:srgbClr val="000000"/>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endParaRPr sz="800" dirty="0">
              <a:solidFill>
                <a:srgbClr val="000000"/>
              </a:solidFill>
              <a:latin typeface="Calibri"/>
              <a:ea typeface="Calibri"/>
              <a:cs typeface="Calibri"/>
              <a:sym typeface="Calibri"/>
            </a:endParaRPr>
          </a:p>
          <a:p>
            <a:pPr marL="0" lvl="0" indent="0" algn="l" rtl="0">
              <a:lnSpc>
                <a:spcPct val="100000"/>
              </a:lnSpc>
              <a:spcBef>
                <a:spcPts val="1200"/>
              </a:spcBef>
              <a:spcAft>
                <a:spcPts val="0"/>
              </a:spcAft>
              <a:buNone/>
            </a:pPr>
            <a:endParaRPr sz="800" dirty="0">
              <a:solidFill>
                <a:srgbClr val="000000"/>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None/>
            </a:pPr>
            <a:endParaRPr sz="800" dirty="0">
              <a:solidFill>
                <a:srgbClr val="000000"/>
              </a:solidFill>
              <a:latin typeface="Calibri"/>
              <a:ea typeface="Calibri"/>
              <a:cs typeface="Calibri"/>
              <a:sym typeface="Calibri"/>
            </a:endParaRPr>
          </a:p>
          <a:p>
            <a:pPr marL="584200" lvl="0" indent="-279400" algn="l" rtl="0">
              <a:lnSpc>
                <a:spcPct val="100000"/>
              </a:lnSpc>
              <a:spcBef>
                <a:spcPts val="1200"/>
              </a:spcBef>
              <a:spcAft>
                <a:spcPts val="0"/>
              </a:spcAft>
              <a:buNone/>
            </a:pPr>
            <a:endParaRPr sz="800" dirty="0">
              <a:solidFill>
                <a:srgbClr val="000000"/>
              </a:solidFill>
              <a:highlight>
                <a:srgbClr val="FFFFFF"/>
              </a:highlight>
              <a:latin typeface="Calibri"/>
              <a:ea typeface="Calibri"/>
              <a:cs typeface="Calibri"/>
              <a:sym typeface="Calibri"/>
            </a:endParaRPr>
          </a:p>
          <a:p>
            <a:pPr marL="0" lvl="0" indent="0" algn="l" rtl="0">
              <a:spcBef>
                <a:spcPts val="0"/>
              </a:spcBef>
              <a:spcAft>
                <a:spcPts val="1200"/>
              </a:spcAft>
              <a:buNone/>
            </a:pPr>
            <a:endParaRPr sz="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68800" y="259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840" b="0">
                <a:solidFill>
                  <a:srgbClr val="000000"/>
                </a:solidFill>
                <a:latin typeface="Calibri"/>
                <a:ea typeface="Calibri"/>
                <a:cs typeface="Calibri"/>
                <a:sym typeface="Calibri"/>
              </a:rPr>
              <a:t>Upcoming Plans:</a:t>
            </a:r>
            <a:endParaRPr sz="2840" b="0">
              <a:solidFill>
                <a:srgbClr val="000000"/>
              </a:solidFill>
              <a:latin typeface="Calibri"/>
              <a:ea typeface="Calibri"/>
              <a:cs typeface="Calibri"/>
              <a:sym typeface="Calibri"/>
            </a:endParaRPr>
          </a:p>
        </p:txBody>
      </p:sp>
      <p:sp>
        <p:nvSpPr>
          <p:cNvPr id="205" name="Google Shape;205;p36"/>
          <p:cNvSpPr txBox="1">
            <a:spLocks noGrp="1"/>
          </p:cNvSpPr>
          <p:nvPr>
            <p:ph type="body" idx="1"/>
          </p:nvPr>
        </p:nvSpPr>
        <p:spPr>
          <a:xfrm>
            <a:off x="291475" y="397700"/>
            <a:ext cx="8776800" cy="4595400"/>
          </a:xfrm>
          <a:prstGeom prst="rect">
            <a:avLst/>
          </a:prstGeom>
        </p:spPr>
        <p:txBody>
          <a:bodyPr spcFirstLastPara="1" wrap="square" lIns="91425" tIns="91425" rIns="91425" bIns="91425" anchor="t" anchorCtr="0">
            <a:noAutofit/>
          </a:bodyPr>
          <a:lstStyle/>
          <a:p>
            <a:pPr marL="457200" lvl="0" indent="-457200" algn="l" rtl="0">
              <a:lnSpc>
                <a:spcPct val="88000"/>
              </a:lnSpc>
              <a:spcBef>
                <a:spcPts val="0"/>
              </a:spcBef>
              <a:spcAft>
                <a:spcPts val="0"/>
              </a:spcAft>
              <a:buSzPts val="688"/>
              <a:buNone/>
            </a:pPr>
            <a:endParaRPr sz="1200">
              <a:solidFill>
                <a:srgbClr val="000000"/>
              </a:solidFill>
              <a:latin typeface="Calibri"/>
              <a:ea typeface="Calibri"/>
              <a:cs typeface="Calibri"/>
              <a:sym typeface="Calibri"/>
            </a:endParaRPr>
          </a:p>
          <a:p>
            <a:pPr marL="457200" lvl="0" indent="-457200" algn="l" rtl="0">
              <a:lnSpc>
                <a:spcPct val="88000"/>
              </a:lnSpc>
              <a:spcBef>
                <a:spcPts val="0"/>
              </a:spcBef>
              <a:spcAft>
                <a:spcPts val="0"/>
              </a:spcAft>
              <a:buSzPts val="688"/>
              <a:buNone/>
            </a:pPr>
            <a:r>
              <a:rPr lang="en" sz="1600">
                <a:solidFill>
                  <a:srgbClr val="000000"/>
                </a:solidFill>
                <a:latin typeface="Calibri"/>
                <a:ea typeface="Calibri"/>
                <a:cs typeface="Calibri"/>
                <a:sym typeface="Calibri"/>
              </a:rPr>
              <a:t>Deep dive into outlier data –</a:t>
            </a:r>
            <a:endParaRPr sz="1600">
              <a:solidFill>
                <a:srgbClr val="000000"/>
              </a:solidFill>
              <a:latin typeface="Calibri"/>
              <a:ea typeface="Calibri"/>
              <a:cs typeface="Calibri"/>
              <a:sym typeface="Calibri"/>
            </a:endParaRPr>
          </a:p>
          <a:p>
            <a:pPr marL="0" lvl="0" indent="0" algn="l" rtl="0">
              <a:lnSpc>
                <a:spcPct val="88000"/>
              </a:lnSpc>
              <a:spcBef>
                <a:spcPts val="0"/>
              </a:spcBef>
              <a:spcAft>
                <a:spcPts val="0"/>
              </a:spcAft>
              <a:buNone/>
            </a:pP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Try to understand why many station names are missing</a:t>
            </a:r>
            <a:endParaRPr sz="1200">
              <a:solidFill>
                <a:srgbClr val="000000"/>
              </a:solidFill>
              <a:latin typeface="Calibri"/>
              <a:ea typeface="Calibri"/>
              <a:cs typeface="Calibri"/>
              <a:sym typeface="Calibri"/>
            </a:endParaRPr>
          </a:p>
          <a:p>
            <a:pPr marL="914400" lvl="1"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 only used complete station name information for part of my analysis on popular routes (no nulls), potentially excluding some data</a:t>
            </a: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Determine what a “Docked Bike” represents, there was no explanation of them in the data’s notes, thus not knowing what they really represented I decided not to use them for my analysis</a:t>
            </a: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Figure out why there are duplicate rider IDs when they should all be unique values</a:t>
            </a: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Some trip lengths are 0 minutes in duration, why?</a:t>
            </a:r>
            <a:endParaRPr sz="1200">
              <a:solidFill>
                <a:srgbClr val="000000"/>
              </a:solidFill>
              <a:latin typeface="Calibri"/>
              <a:ea typeface="Calibri"/>
              <a:cs typeface="Calibri"/>
              <a:sym typeface="Calibri"/>
            </a:endParaRPr>
          </a:p>
          <a:p>
            <a:pPr marL="457200" lvl="0" indent="-457200" algn="l" rtl="0">
              <a:lnSpc>
                <a:spcPct val="88000"/>
              </a:lnSpc>
              <a:spcBef>
                <a:spcPts val="0"/>
              </a:spcBef>
              <a:spcAft>
                <a:spcPts val="0"/>
              </a:spcAft>
              <a:buSzPts val="688"/>
              <a:buNone/>
            </a:pPr>
            <a:endParaRPr sz="1200">
              <a:solidFill>
                <a:srgbClr val="000000"/>
              </a:solidFill>
              <a:latin typeface="Calibri"/>
              <a:ea typeface="Calibri"/>
              <a:cs typeface="Calibri"/>
              <a:sym typeface="Calibri"/>
            </a:endParaRPr>
          </a:p>
          <a:p>
            <a:pPr marL="457200" lvl="0" indent="-457200" algn="l" rtl="0">
              <a:lnSpc>
                <a:spcPct val="88000"/>
              </a:lnSpc>
              <a:spcBef>
                <a:spcPts val="0"/>
              </a:spcBef>
              <a:spcAft>
                <a:spcPts val="0"/>
              </a:spcAft>
              <a:buSzPts val="688"/>
              <a:buNone/>
            </a:pPr>
            <a:r>
              <a:rPr lang="en" sz="1600">
                <a:solidFill>
                  <a:srgbClr val="000000"/>
                </a:solidFill>
                <a:latin typeface="Calibri"/>
                <a:ea typeface="Calibri"/>
                <a:cs typeface="Calibri"/>
                <a:sym typeface="Calibri"/>
              </a:rPr>
              <a:t>Boost data collection efforts –</a:t>
            </a:r>
            <a:endParaRPr sz="1600">
              <a:solidFill>
                <a:srgbClr val="000000"/>
              </a:solidFill>
              <a:latin typeface="Calibri"/>
              <a:ea typeface="Calibri"/>
              <a:cs typeface="Calibri"/>
              <a:sym typeface="Calibri"/>
            </a:endParaRPr>
          </a:p>
          <a:p>
            <a:pPr marL="0" lvl="0" indent="0" algn="l" rtl="0">
              <a:lnSpc>
                <a:spcPct val="88000"/>
              </a:lnSpc>
              <a:spcBef>
                <a:spcPts val="0"/>
              </a:spcBef>
              <a:spcAft>
                <a:spcPts val="0"/>
              </a:spcAft>
              <a:buNone/>
            </a:pP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Increase sample size of current study by reviewing multiple years’ worth of ridership data to determine if findings and observations in this analysis remain consistent over time</a:t>
            </a: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Match latitude and longitude information of popular routes to better visualize the popular rides on a map of surrounding areas</a:t>
            </a: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Match daily weather information to daily ride data to truly determine how seasons may impact ridership</a:t>
            </a: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Research other available public transportation means (city buses, rideshares, cabs, and rail transport) to determine how other choices play a role in city bike rider preferences   </a:t>
            </a:r>
            <a:endParaRPr sz="1200">
              <a:solidFill>
                <a:srgbClr val="000000"/>
              </a:solidFill>
              <a:latin typeface="Calibri"/>
              <a:ea typeface="Calibri"/>
              <a:cs typeface="Calibri"/>
              <a:sym typeface="Calibri"/>
            </a:endParaRPr>
          </a:p>
          <a:p>
            <a:pPr marL="457200" lvl="0"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Politely request more data from users to further determine a typical rider ‘type’– </a:t>
            </a:r>
            <a:endParaRPr sz="1200">
              <a:solidFill>
                <a:srgbClr val="000000"/>
              </a:solidFill>
              <a:latin typeface="Calibri"/>
              <a:ea typeface="Calibri"/>
              <a:cs typeface="Calibri"/>
              <a:sym typeface="Calibri"/>
            </a:endParaRPr>
          </a:p>
          <a:p>
            <a:pPr marL="914400" lvl="1"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Gender and age at first for broad categorization → More detail later on (only if required)</a:t>
            </a:r>
            <a:endParaRPr sz="1200">
              <a:solidFill>
                <a:srgbClr val="000000"/>
              </a:solidFill>
              <a:latin typeface="Calibri"/>
              <a:ea typeface="Calibri"/>
              <a:cs typeface="Calibri"/>
              <a:sym typeface="Calibri"/>
            </a:endParaRPr>
          </a:p>
          <a:p>
            <a:pPr marL="914400" lvl="1" indent="-304800" algn="l" rtl="0">
              <a:lnSpc>
                <a:spcPct val="88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a survey – ask riders relevant questions about their reasons for bike use, satisfaction, and factors influencing their decision to either become a member or stay as a casual rider</a:t>
            </a:r>
            <a:endParaRPr sz="1200">
              <a:solidFill>
                <a:srgbClr val="000000"/>
              </a:solidFill>
              <a:latin typeface="Calibri"/>
              <a:ea typeface="Calibri"/>
              <a:cs typeface="Calibri"/>
              <a:sym typeface="Calibri"/>
            </a:endParaRPr>
          </a:p>
          <a:p>
            <a:pPr marL="571500" lvl="0" indent="-177800" algn="l" rtl="0">
              <a:lnSpc>
                <a:spcPct val="88000"/>
              </a:lnSpc>
              <a:spcBef>
                <a:spcPts val="0"/>
              </a:spcBef>
              <a:spcAft>
                <a:spcPts val="0"/>
              </a:spcAft>
              <a:buSzPts val="688"/>
              <a:buNone/>
            </a:pPr>
            <a:endParaRPr sz="1200">
              <a:solidFill>
                <a:srgbClr val="000000"/>
              </a:solidFill>
              <a:latin typeface="Calibri"/>
              <a:ea typeface="Calibri"/>
              <a:cs typeface="Calibri"/>
              <a:sym typeface="Calibri"/>
            </a:endParaRPr>
          </a:p>
          <a:p>
            <a:pPr marL="0" lvl="0" indent="0" algn="l" rtl="0">
              <a:lnSpc>
                <a:spcPct val="80000"/>
              </a:lnSpc>
              <a:spcBef>
                <a:spcPts val="0"/>
              </a:spcBef>
              <a:spcAft>
                <a:spcPts val="0"/>
              </a:spcAft>
              <a:buClr>
                <a:srgbClr val="000000"/>
              </a:buClr>
              <a:buSzPts val="557"/>
              <a:buFont typeface="Arial"/>
              <a:buNone/>
            </a:pPr>
            <a:endParaRPr sz="12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189500" y="1459050"/>
            <a:ext cx="8520600" cy="2225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solidFill>
                  <a:srgbClr val="000000"/>
                </a:solidFill>
                <a:latin typeface="Calibri"/>
                <a:ea typeface="Calibri"/>
                <a:cs typeface="Calibri"/>
                <a:sym typeface="Calibri"/>
              </a:rPr>
              <a:t>Questions?</a:t>
            </a:r>
            <a:endParaRPr b="0">
              <a:solidFill>
                <a:srgbClr val="000000"/>
              </a:solidFill>
              <a:latin typeface="Calibri"/>
              <a:ea typeface="Calibri"/>
              <a:cs typeface="Calibri"/>
              <a:sym typeface="Calibri"/>
            </a:endParaRPr>
          </a:p>
          <a:p>
            <a:pPr marL="0" lvl="0" indent="0" algn="ctr" rtl="0">
              <a:spcBef>
                <a:spcPts val="0"/>
              </a:spcBef>
              <a:spcAft>
                <a:spcPts val="0"/>
              </a:spcAft>
              <a:buNone/>
            </a:pPr>
            <a:endParaRPr b="0">
              <a:solidFill>
                <a:srgbClr val="000000"/>
              </a:solidFill>
              <a:latin typeface="Calibri"/>
              <a:ea typeface="Calibri"/>
              <a:cs typeface="Calibri"/>
              <a:sym typeface="Calibri"/>
            </a:endParaRPr>
          </a:p>
          <a:p>
            <a:pPr marL="0" lvl="0" indent="0" algn="ctr" rtl="0">
              <a:spcBef>
                <a:spcPts val="0"/>
              </a:spcBef>
              <a:spcAft>
                <a:spcPts val="0"/>
              </a:spcAft>
              <a:buNone/>
            </a:pPr>
            <a:r>
              <a:rPr lang="en" b="0">
                <a:solidFill>
                  <a:srgbClr val="000000"/>
                </a:solidFill>
                <a:latin typeface="Calibri"/>
                <a:ea typeface="Calibri"/>
                <a:cs typeface="Calibri"/>
                <a:sym typeface="Calibri"/>
              </a:rPr>
              <a:t>Thank you</a:t>
            </a:r>
            <a:endParaRPr b="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b="0">
                <a:solidFill>
                  <a:srgbClr val="000000"/>
                </a:solidFill>
                <a:latin typeface="Calibri"/>
                <a:ea typeface="Calibri"/>
                <a:cs typeface="Calibri"/>
                <a:sym typeface="Calibri"/>
              </a:rPr>
              <a:t>Objective:</a:t>
            </a:r>
            <a:endParaRPr sz="3400" b="0">
              <a:solidFill>
                <a:srgbClr val="000000"/>
              </a:solidFill>
              <a:latin typeface="Calibri"/>
              <a:ea typeface="Calibri"/>
              <a:cs typeface="Calibri"/>
              <a:sym typeface="Calibri"/>
            </a:endParaRPr>
          </a:p>
        </p:txBody>
      </p:sp>
      <p:sp>
        <p:nvSpPr>
          <p:cNvPr id="79" name="Google Shape;79;p15"/>
          <p:cNvSpPr txBox="1">
            <a:spLocks noGrp="1"/>
          </p:cNvSpPr>
          <p:nvPr>
            <p:ph type="body" idx="1"/>
          </p:nvPr>
        </p:nvSpPr>
        <p:spPr>
          <a:xfrm>
            <a:off x="311700" y="1274800"/>
            <a:ext cx="8520600" cy="267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600" dirty="0">
              <a:latin typeface="Calibri"/>
              <a:ea typeface="Calibri"/>
              <a:cs typeface="Calibri"/>
              <a:sym typeface="Calibri"/>
            </a:endParaRPr>
          </a:p>
          <a:p>
            <a:pPr marL="0" lvl="0" indent="0" algn="l" rtl="0">
              <a:spcBef>
                <a:spcPts val="1200"/>
              </a:spcBef>
              <a:spcAft>
                <a:spcPts val="0"/>
              </a:spcAft>
              <a:buNone/>
            </a:pPr>
            <a:endParaRPr sz="1600" dirty="0">
              <a:solidFill>
                <a:srgbClr val="000000"/>
              </a:solidFill>
              <a:latin typeface="Calibri"/>
              <a:ea typeface="Calibri"/>
              <a:cs typeface="Calibri"/>
              <a:sym typeface="Calibri"/>
            </a:endParaRPr>
          </a:p>
          <a:p>
            <a:pPr marL="457200" lvl="0" indent="-361950" algn="ctr" rtl="0">
              <a:spcBef>
                <a:spcPts val="1200"/>
              </a:spcBef>
              <a:spcAft>
                <a:spcPts val="0"/>
              </a:spcAft>
              <a:buClr>
                <a:srgbClr val="000000"/>
              </a:buClr>
              <a:buSzPts val="2100"/>
              <a:buFont typeface="Calibri"/>
              <a:buChar char="●"/>
            </a:pPr>
            <a:r>
              <a:rPr lang="en" sz="2100" dirty="0">
                <a:solidFill>
                  <a:srgbClr val="000000"/>
                </a:solidFill>
                <a:latin typeface="Calibri"/>
                <a:ea typeface="Calibri"/>
                <a:cs typeface="Calibri"/>
                <a:sym typeface="Calibri"/>
              </a:rPr>
              <a:t>Analyze data with regards to the use of bicycles from member and casual riders in order to come up with the best marketing strategy for Cyclstic Company to gain more member riders through the conversion of casual riders</a:t>
            </a:r>
            <a:endParaRPr sz="2100"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20055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0">
                <a:solidFill>
                  <a:srgbClr val="000000"/>
                </a:solidFill>
                <a:latin typeface="Calibri"/>
                <a:ea typeface="Calibri"/>
                <a:cs typeface="Calibri"/>
                <a:sym typeface="Calibri"/>
              </a:rPr>
              <a:t>Data Sources and Tools Used For Analysis:</a:t>
            </a:r>
            <a:endParaRPr sz="3200" b="0">
              <a:solidFill>
                <a:srgbClr val="000000"/>
              </a:solidFill>
              <a:latin typeface="Calibri"/>
              <a:ea typeface="Calibri"/>
              <a:cs typeface="Calibri"/>
              <a:sym typeface="Calibri"/>
            </a:endParaRPr>
          </a:p>
        </p:txBody>
      </p:sp>
      <p:sp>
        <p:nvSpPr>
          <p:cNvPr id="85" name="Google Shape;85;p16"/>
          <p:cNvSpPr txBox="1">
            <a:spLocks noGrp="1"/>
          </p:cNvSpPr>
          <p:nvPr>
            <p:ph type="body" idx="1"/>
          </p:nvPr>
        </p:nvSpPr>
        <p:spPr>
          <a:xfrm>
            <a:off x="311700" y="865075"/>
            <a:ext cx="8520600" cy="4099800"/>
          </a:xfrm>
          <a:prstGeom prst="rect">
            <a:avLst/>
          </a:prstGeom>
        </p:spPr>
        <p:txBody>
          <a:bodyPr spcFirstLastPara="1" wrap="square" lIns="91425" tIns="91425" rIns="91425" bIns="91425" anchor="t" anchorCtr="0">
            <a:noAutofit/>
          </a:bodyPr>
          <a:lstStyle/>
          <a:p>
            <a:pPr marL="381000" lvl="0" indent="-177800" algn="l" rtl="0">
              <a:lnSpc>
                <a:spcPct val="180000"/>
              </a:lnSpc>
              <a:spcBef>
                <a:spcPts val="0"/>
              </a:spcBef>
              <a:spcAft>
                <a:spcPts val="0"/>
              </a:spcAft>
              <a:buNone/>
            </a:pPr>
            <a:r>
              <a:rPr lang="en" sz="1700" b="1" dirty="0">
                <a:solidFill>
                  <a:srgbClr val="000000"/>
                </a:solidFill>
                <a:highlight>
                  <a:srgbClr val="FFFFFF"/>
                </a:highlight>
                <a:latin typeface="Calibri"/>
                <a:ea typeface="Calibri"/>
                <a:cs typeface="Calibri"/>
                <a:sym typeface="Calibri"/>
              </a:rPr>
              <a:t>Source: </a:t>
            </a:r>
            <a:endParaRPr sz="1700" b="1" dirty="0">
              <a:solidFill>
                <a:srgbClr val="000000"/>
              </a:solidFill>
              <a:highlight>
                <a:srgbClr val="FFFFFF"/>
              </a:highlight>
              <a:latin typeface="Calibri"/>
              <a:ea typeface="Calibri"/>
              <a:cs typeface="Calibri"/>
              <a:sym typeface="Calibri"/>
            </a:endParaRPr>
          </a:p>
          <a:p>
            <a:pPr marL="457200" lvl="0" indent="-317500" algn="l" rtl="0">
              <a:lnSpc>
                <a:spcPct val="180000"/>
              </a:lnSpc>
              <a:spcBef>
                <a:spcPts val="0"/>
              </a:spcBef>
              <a:spcAft>
                <a:spcPts val="0"/>
              </a:spcAft>
              <a:buClr>
                <a:srgbClr val="000000"/>
              </a:buClr>
              <a:buSzPts val="1400"/>
              <a:buFont typeface="Calibri"/>
              <a:buChar char="●"/>
            </a:pPr>
            <a:r>
              <a:rPr lang="en" sz="1400" dirty="0">
                <a:solidFill>
                  <a:srgbClr val="000000"/>
                </a:solidFill>
                <a:highlight>
                  <a:srgbClr val="FFFFFF"/>
                </a:highlight>
                <a:latin typeface="Calibri"/>
                <a:ea typeface="Calibri"/>
                <a:cs typeface="Calibri"/>
                <a:sym typeface="Calibri"/>
              </a:rPr>
              <a:t>Monthly data files collected </a:t>
            </a:r>
            <a:r>
              <a:rPr lang="en" sz="1400">
                <a:solidFill>
                  <a:srgbClr val="000000"/>
                </a:solidFill>
                <a:highlight>
                  <a:srgbClr val="FFFFFF"/>
                </a:highlight>
                <a:latin typeface="Calibri"/>
                <a:ea typeface="Calibri"/>
                <a:cs typeface="Calibri"/>
                <a:sym typeface="Calibri"/>
              </a:rPr>
              <a:t>from Cylcistic’s (Divvy Bikes) </a:t>
            </a:r>
            <a:r>
              <a:rPr lang="en" sz="1400" dirty="0">
                <a:solidFill>
                  <a:srgbClr val="000000"/>
                </a:solidFill>
                <a:highlight>
                  <a:srgbClr val="FFFFFF"/>
                </a:highlight>
                <a:latin typeface="Calibri"/>
                <a:ea typeface="Calibri"/>
                <a:cs typeface="Calibri"/>
                <a:sym typeface="Calibri"/>
              </a:rPr>
              <a:t>website</a:t>
            </a:r>
            <a:endParaRPr sz="1400" dirty="0">
              <a:solidFill>
                <a:srgbClr val="000000"/>
              </a:solidFill>
              <a:highlight>
                <a:srgbClr val="FFFFFF"/>
              </a:highlight>
              <a:latin typeface="Calibri"/>
              <a:ea typeface="Calibri"/>
              <a:cs typeface="Calibri"/>
              <a:sym typeface="Calibri"/>
            </a:endParaRPr>
          </a:p>
          <a:p>
            <a:pPr marL="381000" lvl="0" indent="-177800" algn="l" rtl="0">
              <a:lnSpc>
                <a:spcPct val="180000"/>
              </a:lnSpc>
              <a:spcBef>
                <a:spcPts val="0"/>
              </a:spcBef>
              <a:spcAft>
                <a:spcPts val="0"/>
              </a:spcAft>
              <a:buNone/>
            </a:pPr>
            <a:endParaRPr sz="1400" dirty="0">
              <a:solidFill>
                <a:srgbClr val="000000"/>
              </a:solidFill>
              <a:highlight>
                <a:srgbClr val="FFFFFF"/>
              </a:highlight>
              <a:latin typeface="Calibri"/>
              <a:ea typeface="Calibri"/>
              <a:cs typeface="Calibri"/>
              <a:sym typeface="Calibri"/>
            </a:endParaRPr>
          </a:p>
          <a:p>
            <a:pPr marL="381000" lvl="0" indent="-177800" algn="l" rtl="0">
              <a:lnSpc>
                <a:spcPct val="180000"/>
              </a:lnSpc>
              <a:spcBef>
                <a:spcPts val="0"/>
              </a:spcBef>
              <a:spcAft>
                <a:spcPts val="0"/>
              </a:spcAft>
              <a:buNone/>
            </a:pPr>
            <a:r>
              <a:rPr lang="en" sz="1700" b="1" dirty="0">
                <a:solidFill>
                  <a:srgbClr val="000000"/>
                </a:solidFill>
                <a:highlight>
                  <a:srgbClr val="FFFFFF"/>
                </a:highlight>
                <a:latin typeface="Calibri"/>
                <a:ea typeface="Calibri"/>
                <a:cs typeface="Calibri"/>
                <a:sym typeface="Calibri"/>
              </a:rPr>
              <a:t>Time Range of Data Sources: </a:t>
            </a:r>
            <a:endParaRPr sz="1700" b="1" dirty="0">
              <a:solidFill>
                <a:srgbClr val="000000"/>
              </a:solidFill>
              <a:highlight>
                <a:srgbClr val="FFFFFF"/>
              </a:highlight>
              <a:latin typeface="Calibri"/>
              <a:ea typeface="Calibri"/>
              <a:cs typeface="Calibri"/>
              <a:sym typeface="Calibri"/>
            </a:endParaRPr>
          </a:p>
          <a:p>
            <a:pPr marL="457200" lvl="0" indent="-317500" algn="l" rtl="0">
              <a:lnSpc>
                <a:spcPct val="180000"/>
              </a:lnSpc>
              <a:spcBef>
                <a:spcPts val="0"/>
              </a:spcBef>
              <a:spcAft>
                <a:spcPts val="0"/>
              </a:spcAft>
              <a:buClr>
                <a:srgbClr val="000000"/>
              </a:buClr>
              <a:buSzPts val="1400"/>
              <a:buFont typeface="Calibri"/>
              <a:buChar char="●"/>
            </a:pPr>
            <a:r>
              <a:rPr lang="en" sz="1400" dirty="0">
                <a:solidFill>
                  <a:srgbClr val="000000"/>
                </a:solidFill>
                <a:highlight>
                  <a:srgbClr val="FFFFFF"/>
                </a:highlight>
                <a:latin typeface="Calibri"/>
                <a:ea typeface="Calibri"/>
                <a:cs typeface="Calibri"/>
                <a:sym typeface="Calibri"/>
              </a:rPr>
              <a:t>April 2021 to March 2022</a:t>
            </a:r>
            <a:endParaRPr sz="1400" dirty="0">
              <a:solidFill>
                <a:srgbClr val="000000"/>
              </a:solidFill>
              <a:highlight>
                <a:srgbClr val="FFFFFF"/>
              </a:highlight>
              <a:latin typeface="Calibri"/>
              <a:ea typeface="Calibri"/>
              <a:cs typeface="Calibri"/>
              <a:sym typeface="Calibri"/>
            </a:endParaRPr>
          </a:p>
          <a:p>
            <a:pPr marL="381000" lvl="0" indent="-177800" algn="l" rtl="0">
              <a:lnSpc>
                <a:spcPct val="180000"/>
              </a:lnSpc>
              <a:spcBef>
                <a:spcPts val="0"/>
              </a:spcBef>
              <a:spcAft>
                <a:spcPts val="0"/>
              </a:spcAft>
              <a:buNone/>
            </a:pPr>
            <a:endParaRPr sz="1400" dirty="0">
              <a:solidFill>
                <a:srgbClr val="000000"/>
              </a:solidFill>
              <a:highlight>
                <a:srgbClr val="FFFFFF"/>
              </a:highlight>
              <a:latin typeface="Calibri"/>
              <a:ea typeface="Calibri"/>
              <a:cs typeface="Calibri"/>
              <a:sym typeface="Calibri"/>
            </a:endParaRPr>
          </a:p>
          <a:p>
            <a:pPr marL="381000" lvl="0" indent="-177800" algn="l" rtl="0">
              <a:lnSpc>
                <a:spcPct val="180000"/>
              </a:lnSpc>
              <a:spcBef>
                <a:spcPts val="0"/>
              </a:spcBef>
              <a:spcAft>
                <a:spcPts val="0"/>
              </a:spcAft>
              <a:buNone/>
            </a:pPr>
            <a:r>
              <a:rPr lang="en" sz="1700" b="1" dirty="0">
                <a:solidFill>
                  <a:srgbClr val="000000"/>
                </a:solidFill>
                <a:highlight>
                  <a:srgbClr val="FFFFFF"/>
                </a:highlight>
                <a:latin typeface="Calibri"/>
                <a:ea typeface="Calibri"/>
                <a:cs typeface="Calibri"/>
                <a:sym typeface="Calibri"/>
              </a:rPr>
              <a:t>Tools: </a:t>
            </a:r>
            <a:endParaRPr sz="1700" b="1" dirty="0">
              <a:solidFill>
                <a:srgbClr val="000000"/>
              </a:solidFill>
              <a:highlight>
                <a:srgbClr val="FFFFFF"/>
              </a:highlight>
              <a:latin typeface="Calibri"/>
              <a:ea typeface="Calibri"/>
              <a:cs typeface="Calibri"/>
              <a:sym typeface="Calibri"/>
            </a:endParaRPr>
          </a:p>
          <a:p>
            <a:pPr marL="457200" lvl="0" indent="-317500" algn="l" rtl="0">
              <a:lnSpc>
                <a:spcPct val="180000"/>
              </a:lnSpc>
              <a:spcBef>
                <a:spcPts val="0"/>
              </a:spcBef>
              <a:spcAft>
                <a:spcPts val="0"/>
              </a:spcAft>
              <a:buClr>
                <a:srgbClr val="000000"/>
              </a:buClr>
              <a:buSzPts val="1400"/>
              <a:buFont typeface="Calibri"/>
              <a:buChar char="●"/>
            </a:pPr>
            <a:r>
              <a:rPr lang="en" sz="1400" dirty="0">
                <a:solidFill>
                  <a:srgbClr val="000000"/>
                </a:solidFill>
                <a:highlight>
                  <a:srgbClr val="FFFFFF"/>
                </a:highlight>
                <a:latin typeface="Calibri"/>
                <a:ea typeface="Calibri"/>
                <a:cs typeface="Calibri"/>
                <a:sym typeface="Calibri"/>
              </a:rPr>
              <a:t>Microsoft Excel</a:t>
            </a:r>
            <a:endParaRPr sz="1400" dirty="0">
              <a:solidFill>
                <a:srgbClr val="000000"/>
              </a:solidFill>
              <a:highlight>
                <a:srgbClr val="FFFFFF"/>
              </a:highlight>
              <a:latin typeface="Calibri"/>
              <a:ea typeface="Calibri"/>
              <a:cs typeface="Calibri"/>
              <a:sym typeface="Calibri"/>
            </a:endParaRPr>
          </a:p>
          <a:p>
            <a:pPr marL="457200" lvl="0" indent="-317500" algn="l" rtl="0">
              <a:lnSpc>
                <a:spcPct val="180000"/>
              </a:lnSpc>
              <a:spcBef>
                <a:spcPts val="0"/>
              </a:spcBef>
              <a:spcAft>
                <a:spcPts val="0"/>
              </a:spcAft>
              <a:buClr>
                <a:srgbClr val="000000"/>
              </a:buClr>
              <a:buSzPts val="1400"/>
              <a:buFont typeface="Calibri"/>
              <a:buChar char="●"/>
            </a:pPr>
            <a:r>
              <a:rPr lang="en" sz="1400" dirty="0">
                <a:solidFill>
                  <a:srgbClr val="000000"/>
                </a:solidFill>
                <a:highlight>
                  <a:srgbClr val="FFFFFF"/>
                </a:highlight>
                <a:latin typeface="Calibri"/>
                <a:ea typeface="Calibri"/>
                <a:cs typeface="Calibri"/>
                <a:sym typeface="Calibri"/>
              </a:rPr>
              <a:t>Google’s BigQuery (SQL)</a:t>
            </a:r>
            <a:endParaRPr sz="1400" dirty="0">
              <a:solidFill>
                <a:srgbClr val="000000"/>
              </a:solidFill>
              <a:highlight>
                <a:srgbClr val="FFFFFF"/>
              </a:highlight>
              <a:latin typeface="Calibri"/>
              <a:ea typeface="Calibri"/>
              <a:cs typeface="Calibri"/>
              <a:sym typeface="Calibri"/>
            </a:endParaRPr>
          </a:p>
          <a:p>
            <a:pPr marL="457200" lvl="0" indent="-317500" algn="l" rtl="0">
              <a:lnSpc>
                <a:spcPct val="180000"/>
              </a:lnSpc>
              <a:spcBef>
                <a:spcPts val="0"/>
              </a:spcBef>
              <a:spcAft>
                <a:spcPts val="0"/>
              </a:spcAft>
              <a:buClr>
                <a:srgbClr val="000000"/>
              </a:buClr>
              <a:buSzPts val="1400"/>
              <a:buFont typeface="Calibri"/>
              <a:buChar char="●"/>
            </a:pPr>
            <a:r>
              <a:rPr lang="en" sz="1400" dirty="0">
                <a:solidFill>
                  <a:srgbClr val="000000"/>
                </a:solidFill>
                <a:highlight>
                  <a:srgbClr val="FFFFFF"/>
                </a:highlight>
                <a:latin typeface="Calibri"/>
                <a:ea typeface="Calibri"/>
                <a:cs typeface="Calibri"/>
                <a:sym typeface="Calibri"/>
              </a:rPr>
              <a:t>Tableau</a:t>
            </a:r>
            <a:endParaRPr sz="1400" dirty="0">
              <a:solidFill>
                <a:srgbClr val="000000"/>
              </a:solidFill>
              <a:highlight>
                <a:srgbClr val="FFFFFF"/>
              </a:highlight>
              <a:latin typeface="Calibri"/>
              <a:ea typeface="Calibri"/>
              <a:cs typeface="Calibri"/>
              <a:sym typeface="Calibri"/>
            </a:endParaRPr>
          </a:p>
          <a:p>
            <a:pPr marL="381000" lvl="0" indent="-177800" algn="l" rtl="0">
              <a:lnSpc>
                <a:spcPct val="180000"/>
              </a:lnSpc>
              <a:spcBef>
                <a:spcPts val="0"/>
              </a:spcBef>
              <a:spcAft>
                <a:spcPts val="0"/>
              </a:spcAft>
              <a:buNone/>
            </a:pPr>
            <a:endParaRPr sz="1400" dirty="0">
              <a:solidFill>
                <a:srgbClr val="3F3F3F"/>
              </a:solidFill>
              <a:highlight>
                <a:srgbClr val="FFFFFF"/>
              </a:highlight>
              <a:latin typeface="Calibri"/>
              <a:ea typeface="Calibri"/>
              <a:cs typeface="Calibri"/>
              <a:sym typeface="Calibri"/>
            </a:endParaRPr>
          </a:p>
          <a:p>
            <a:pPr marL="0" lvl="0" indent="0" algn="l" rtl="0">
              <a:spcBef>
                <a:spcPts val="0"/>
              </a:spcBef>
              <a:spcAft>
                <a:spcPts val="1200"/>
              </a:spcAft>
              <a:buNone/>
            </a:pPr>
            <a:endParaRPr sz="14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1346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0">
                <a:solidFill>
                  <a:srgbClr val="3F3F3F"/>
                </a:solidFill>
                <a:highlight>
                  <a:srgbClr val="FFFFFF"/>
                </a:highlight>
                <a:latin typeface="Calibri"/>
                <a:ea typeface="Calibri"/>
                <a:cs typeface="Calibri"/>
                <a:sym typeface="Calibri"/>
              </a:rPr>
              <a:t>Number of Trips Overall</a:t>
            </a:r>
            <a:endParaRPr sz="3000" b="0">
              <a:latin typeface="Calibri"/>
              <a:ea typeface="Calibri"/>
              <a:cs typeface="Calibri"/>
              <a:sym typeface="Calibri"/>
            </a:endParaRPr>
          </a:p>
        </p:txBody>
      </p:sp>
      <p:pic>
        <p:nvPicPr>
          <p:cNvPr id="91" name="Google Shape;91;p17"/>
          <p:cNvPicPr preferRelativeResize="0"/>
          <p:nvPr/>
        </p:nvPicPr>
        <p:blipFill>
          <a:blip r:embed="rId3">
            <a:alphaModFix/>
          </a:blip>
          <a:stretch>
            <a:fillRect/>
          </a:stretch>
        </p:blipFill>
        <p:spPr>
          <a:xfrm>
            <a:off x="429725" y="842025"/>
            <a:ext cx="8517986" cy="402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3400" b="0">
                <a:solidFill>
                  <a:srgbClr val="000000"/>
                </a:solidFill>
                <a:latin typeface="Calibri"/>
                <a:ea typeface="Calibri"/>
                <a:cs typeface="Calibri"/>
                <a:sym typeface="Calibri"/>
              </a:rPr>
              <a:t>Observations:</a:t>
            </a:r>
            <a:endParaRPr sz="5200"/>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solidFill>
                <a:srgbClr val="000000"/>
              </a:solidFill>
              <a:latin typeface="Calibri"/>
              <a:ea typeface="Calibri"/>
              <a:cs typeface="Calibri"/>
              <a:sym typeface="Calibri"/>
            </a:endParaRPr>
          </a:p>
          <a:p>
            <a:pPr marL="457200" lvl="0" indent="-355600" algn="l" rtl="0">
              <a:spcBef>
                <a:spcPts val="12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Members are the most common rider type by percent of total</a:t>
            </a:r>
            <a:endParaRPr sz="2000">
              <a:solidFill>
                <a:srgbClr val="000000"/>
              </a:solidFill>
              <a:latin typeface="Calibri"/>
              <a:ea typeface="Calibri"/>
              <a:cs typeface="Calibri"/>
              <a:sym typeface="Calibri"/>
            </a:endParaRPr>
          </a:p>
          <a:p>
            <a:pPr marL="457200" lvl="0" indent="0" algn="l" rtl="0">
              <a:spcBef>
                <a:spcPts val="1200"/>
              </a:spcBef>
              <a:spcAft>
                <a:spcPts val="0"/>
              </a:spcAft>
              <a:buNone/>
            </a:pPr>
            <a:endParaRPr sz="2000">
              <a:solidFill>
                <a:srgbClr val="000000"/>
              </a:solidFill>
              <a:latin typeface="Calibri"/>
              <a:ea typeface="Calibri"/>
              <a:cs typeface="Calibri"/>
              <a:sym typeface="Calibri"/>
            </a:endParaRPr>
          </a:p>
          <a:p>
            <a:pPr marL="457200" lvl="0" indent="-355600" algn="l" rtl="0">
              <a:spcBef>
                <a:spcPts val="12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There were 5,419,541 total riders that took part in the 12-month time period this analysis covers </a:t>
            </a:r>
            <a:endParaRPr sz="20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245175" y="459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0">
                <a:solidFill>
                  <a:srgbClr val="3F3F3F"/>
                </a:solidFill>
                <a:highlight>
                  <a:srgbClr val="FFFFFF"/>
                </a:highlight>
                <a:latin typeface="Calibri"/>
                <a:ea typeface="Calibri"/>
                <a:cs typeface="Calibri"/>
                <a:sym typeface="Calibri"/>
              </a:rPr>
              <a:t>Monthly Trips By Rider Type</a:t>
            </a:r>
            <a:endParaRPr sz="2140">
              <a:latin typeface="Calibri"/>
              <a:ea typeface="Calibri"/>
              <a:cs typeface="Calibri"/>
              <a:sym typeface="Calibri"/>
            </a:endParaRPr>
          </a:p>
        </p:txBody>
      </p:sp>
      <p:pic>
        <p:nvPicPr>
          <p:cNvPr id="103" name="Google Shape;103;p19"/>
          <p:cNvPicPr preferRelativeResize="0"/>
          <p:nvPr/>
        </p:nvPicPr>
        <p:blipFill>
          <a:blip r:embed="rId3">
            <a:alphaModFix/>
          </a:blip>
          <a:stretch>
            <a:fillRect/>
          </a:stretch>
        </p:blipFill>
        <p:spPr>
          <a:xfrm>
            <a:off x="245175" y="674975"/>
            <a:ext cx="8775300" cy="398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b="0">
                <a:solidFill>
                  <a:srgbClr val="000000"/>
                </a:solidFill>
                <a:latin typeface="Calibri"/>
                <a:ea typeface="Calibri"/>
                <a:cs typeface="Calibri"/>
                <a:sym typeface="Calibri"/>
              </a:rPr>
              <a:t>Observations:</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solidFill>
                <a:srgbClr val="000000"/>
              </a:solidFill>
              <a:latin typeface="Calibri"/>
              <a:ea typeface="Calibri"/>
              <a:cs typeface="Calibri"/>
              <a:sym typeface="Calibri"/>
            </a:endParaRPr>
          </a:p>
          <a:p>
            <a:pPr marL="457200" lvl="0" indent="-355600" algn="l" rtl="0">
              <a:spcBef>
                <a:spcPts val="12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Members had more ridership by month but the gap between member and casual riders decreased during traditionally warmer months (May thru August) with casual ridership overtaking member ridership in July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20" b="0">
                <a:solidFill>
                  <a:srgbClr val="3F3F3F"/>
                </a:solidFill>
                <a:highlight>
                  <a:srgbClr val="FFFFFF"/>
                </a:highlight>
                <a:latin typeface="Calibri"/>
                <a:ea typeface="Calibri"/>
                <a:cs typeface="Calibri"/>
                <a:sym typeface="Calibri"/>
              </a:rPr>
              <a:t>Daily Trips By Casual Rider Type</a:t>
            </a:r>
            <a:endParaRPr sz="2340">
              <a:latin typeface="Calibri"/>
              <a:ea typeface="Calibri"/>
              <a:cs typeface="Calibri"/>
              <a:sym typeface="Calibri"/>
            </a:endParaRPr>
          </a:p>
        </p:txBody>
      </p:sp>
      <p:pic>
        <p:nvPicPr>
          <p:cNvPr id="115" name="Google Shape;115;p21"/>
          <p:cNvPicPr preferRelativeResize="0"/>
          <p:nvPr/>
        </p:nvPicPr>
        <p:blipFill>
          <a:blip r:embed="rId3">
            <a:alphaModFix/>
          </a:blip>
          <a:stretch>
            <a:fillRect/>
          </a:stretch>
        </p:blipFill>
        <p:spPr>
          <a:xfrm>
            <a:off x="161475" y="707399"/>
            <a:ext cx="8821051" cy="41700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976</Words>
  <Application>Microsoft Office PowerPoint</Application>
  <PresentationFormat>On-screen Show (16:9)</PresentationFormat>
  <Paragraphs>112</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PT Sans Narrow</vt:lpstr>
      <vt:lpstr>Calibri</vt:lpstr>
      <vt:lpstr>Open Sans</vt:lpstr>
      <vt:lpstr>Tropic</vt:lpstr>
      <vt:lpstr>Casual Rider vs. Member Rider Bicycle Use</vt:lpstr>
      <vt:lpstr>Presentation Topics:</vt:lpstr>
      <vt:lpstr>Objective:</vt:lpstr>
      <vt:lpstr>Data Sources and Tools Used For Analysis:</vt:lpstr>
      <vt:lpstr>Number of Trips Overall</vt:lpstr>
      <vt:lpstr>Observations:</vt:lpstr>
      <vt:lpstr>Monthly Trips By Rider Type</vt:lpstr>
      <vt:lpstr>Observations:</vt:lpstr>
      <vt:lpstr>Daily Trips By Casual Rider Type</vt:lpstr>
      <vt:lpstr>Daily Trips By Member Rider Type</vt:lpstr>
      <vt:lpstr>Observations:</vt:lpstr>
      <vt:lpstr>Number of Casual Rider Trips By Hour of Day</vt:lpstr>
      <vt:lpstr>Number of Member Rider Trips By Hour of Day</vt:lpstr>
      <vt:lpstr>Observations:</vt:lpstr>
      <vt:lpstr>Average Trip Duration By Rider Type</vt:lpstr>
      <vt:lpstr>Which Rider Typer Had More 30-Minute Rides</vt:lpstr>
      <vt:lpstr>Observations:</vt:lpstr>
      <vt:lpstr>Top 30 Most Popular Routes For Member and Casual Riders</vt:lpstr>
      <vt:lpstr>Observations:</vt:lpstr>
      <vt:lpstr>How Bike Type (Electric vs. Classic) Influences Member and Casual Ridership:</vt:lpstr>
      <vt:lpstr>Average Trip Duration For Classic and Electric Bikes by Member and Casual Ridership</vt:lpstr>
      <vt:lpstr>Observations:</vt:lpstr>
      <vt:lpstr>Final Observations &amp; Recommendations:</vt:lpstr>
      <vt:lpstr>Upcoming Plans:</vt:lpstr>
      <vt:lpstr>Questions?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Casual Rider vs. Member Rider Bicycle Use</dc:title>
  <dc:creator>Matthew Ferencz</dc:creator>
  <cp:lastModifiedBy>Matthew K. Ferencz</cp:lastModifiedBy>
  <cp:revision>1</cp:revision>
  <dcterms:modified xsi:type="dcterms:W3CDTF">2022-06-29T12:06:59Z</dcterms:modified>
</cp:coreProperties>
</file>